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81"/>
  </p:notesMasterIdLst>
  <p:handoutMasterIdLst>
    <p:handoutMasterId r:id="rId82"/>
  </p:handoutMasterIdLst>
  <p:sldIdLst>
    <p:sldId id="283" r:id="rId2"/>
    <p:sldId id="284" r:id="rId3"/>
    <p:sldId id="285" r:id="rId4"/>
    <p:sldId id="286" r:id="rId5"/>
    <p:sldId id="287" r:id="rId6"/>
    <p:sldId id="289" r:id="rId7"/>
    <p:sldId id="290"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 id="319" r:id="rId33"/>
    <p:sldId id="318" r:id="rId34"/>
    <p:sldId id="320" r:id="rId35"/>
    <p:sldId id="321" r:id="rId36"/>
    <p:sldId id="322" r:id="rId37"/>
    <p:sldId id="323" r:id="rId38"/>
    <p:sldId id="324" r:id="rId39"/>
    <p:sldId id="325" r:id="rId40"/>
    <p:sldId id="326" r:id="rId41"/>
    <p:sldId id="327" r:id="rId42"/>
    <p:sldId id="328" r:id="rId43"/>
    <p:sldId id="333" r:id="rId44"/>
    <p:sldId id="330" r:id="rId45"/>
    <p:sldId id="331" r:id="rId46"/>
    <p:sldId id="332" r:id="rId47"/>
    <p:sldId id="336" r:id="rId48"/>
    <p:sldId id="337" r:id="rId49"/>
    <p:sldId id="338" r:id="rId50"/>
    <p:sldId id="339" r:id="rId51"/>
    <p:sldId id="340" r:id="rId52"/>
    <p:sldId id="341" r:id="rId53"/>
    <p:sldId id="342" r:id="rId54"/>
    <p:sldId id="343" r:id="rId55"/>
    <p:sldId id="344" r:id="rId56"/>
    <p:sldId id="345" r:id="rId57"/>
    <p:sldId id="347" r:id="rId58"/>
    <p:sldId id="348" r:id="rId59"/>
    <p:sldId id="349" r:id="rId60"/>
    <p:sldId id="350" r:id="rId61"/>
    <p:sldId id="351" r:id="rId62"/>
    <p:sldId id="352" r:id="rId63"/>
    <p:sldId id="357" r:id="rId64"/>
    <p:sldId id="353" r:id="rId65"/>
    <p:sldId id="354" r:id="rId66"/>
    <p:sldId id="358" r:id="rId67"/>
    <p:sldId id="359" r:id="rId68"/>
    <p:sldId id="360" r:id="rId69"/>
    <p:sldId id="361" r:id="rId70"/>
    <p:sldId id="334" r:id="rId71"/>
    <p:sldId id="364" r:id="rId72"/>
    <p:sldId id="365" r:id="rId73"/>
    <p:sldId id="367" r:id="rId74"/>
    <p:sldId id="369" r:id="rId75"/>
    <p:sldId id="370" r:id="rId76"/>
    <p:sldId id="373" r:id="rId77"/>
    <p:sldId id="375" r:id="rId78"/>
    <p:sldId id="374" r:id="rId79"/>
    <p:sldId id="377" r:id="rId80"/>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198A3E20-6372-4D01-98DF-0E818D455B33}">
          <p14:sldIdLst>
            <p14:sldId id="283"/>
            <p14:sldId id="284"/>
            <p14:sldId id="285"/>
            <p14:sldId id="286"/>
            <p14:sldId id="287"/>
            <p14:sldId id="289"/>
            <p14:sldId id="290"/>
            <p14:sldId id="292"/>
            <p14:sldId id="293"/>
            <p14:sldId id="294"/>
            <p14:sldId id="295"/>
            <p14:sldId id="296"/>
            <p14:sldId id="297"/>
            <p14:sldId id="298"/>
            <p14:sldId id="299"/>
            <p14:sldId id="300"/>
            <p14:sldId id="301"/>
            <p14:sldId id="303"/>
            <p14:sldId id="304"/>
            <p14:sldId id="305"/>
            <p14:sldId id="306"/>
            <p14:sldId id="307"/>
            <p14:sldId id="309"/>
            <p14:sldId id="310"/>
            <p14:sldId id="311"/>
            <p14:sldId id="312"/>
            <p14:sldId id="313"/>
            <p14:sldId id="314"/>
            <p14:sldId id="315"/>
            <p14:sldId id="316"/>
            <p14:sldId id="317"/>
            <p14:sldId id="319"/>
            <p14:sldId id="318"/>
            <p14:sldId id="320"/>
            <p14:sldId id="321"/>
            <p14:sldId id="322"/>
            <p14:sldId id="323"/>
            <p14:sldId id="324"/>
            <p14:sldId id="325"/>
            <p14:sldId id="326"/>
            <p14:sldId id="327"/>
            <p14:sldId id="328"/>
            <p14:sldId id="333"/>
            <p14:sldId id="330"/>
            <p14:sldId id="331"/>
            <p14:sldId id="332"/>
            <p14:sldId id="336"/>
            <p14:sldId id="337"/>
            <p14:sldId id="338"/>
            <p14:sldId id="339"/>
            <p14:sldId id="340"/>
            <p14:sldId id="341"/>
            <p14:sldId id="342"/>
            <p14:sldId id="343"/>
            <p14:sldId id="344"/>
            <p14:sldId id="345"/>
            <p14:sldId id="347"/>
            <p14:sldId id="348"/>
            <p14:sldId id="349"/>
            <p14:sldId id="350"/>
            <p14:sldId id="351"/>
            <p14:sldId id="352"/>
            <p14:sldId id="357"/>
            <p14:sldId id="353"/>
            <p14:sldId id="354"/>
            <p14:sldId id="358"/>
            <p14:sldId id="359"/>
            <p14:sldId id="360"/>
            <p14:sldId id="361"/>
            <p14:sldId id="334"/>
            <p14:sldId id="364"/>
            <p14:sldId id="365"/>
            <p14:sldId id="367"/>
            <p14:sldId id="369"/>
            <p14:sldId id="370"/>
            <p14:sldId id="373"/>
            <p14:sldId id="375"/>
            <p14:sldId id="374"/>
            <p14:sldId id="377"/>
          </p14:sldIdLst>
        </p14:section>
      </p14:sectionLst>
    </p:ext>
    <p:ext uri="{EFAFB233-063F-42B5-8137-9DF3F51BA10A}">
      <p15:sldGuideLst xmlns:p15="http://schemas.microsoft.com/office/powerpoint/2012/main">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B9A"/>
    <a:srgbClr val="006699"/>
    <a:srgbClr val="9EFF00"/>
    <a:srgbClr val="FF00FF"/>
    <a:srgbClr val="1480C7"/>
    <a:srgbClr val="555D67"/>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91304" autoAdjust="0"/>
  </p:normalViewPr>
  <p:slideViewPr>
    <p:cSldViewPr snapToGrid="0">
      <p:cViewPr varScale="1">
        <p:scale>
          <a:sx n="100" d="100"/>
          <a:sy n="100" d="100"/>
        </p:scale>
        <p:origin x="546" y="72"/>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5/3/2019</a:t>
            </a:fld>
            <a:endParaRPr lang="en-US"/>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5/3/2019</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0</a:t>
            </a:fld>
            <a:endParaRPr lang="en-US"/>
          </a:p>
        </p:txBody>
      </p:sp>
    </p:spTree>
    <p:extLst>
      <p:ext uri="{BB962C8B-B14F-4D97-AF65-F5344CB8AC3E}">
        <p14:creationId xmlns:p14="http://schemas.microsoft.com/office/powerpoint/2010/main" val="96672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15</a:t>
            </a:fld>
            <a:endParaRPr lang="en-US"/>
          </a:p>
        </p:txBody>
      </p:sp>
    </p:spTree>
    <p:extLst>
      <p:ext uri="{BB962C8B-B14F-4D97-AF65-F5344CB8AC3E}">
        <p14:creationId xmlns:p14="http://schemas.microsoft.com/office/powerpoint/2010/main" val="299579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Placeholder 13"/>
          <p:cNvSpPr>
            <a:spLocks noGrp="1"/>
          </p:cNvSpPr>
          <p:nvPr userDrawn="1">
            <p:ph type="body" sz="quarter" idx="10" hasCustomPrompt="1"/>
          </p:nvPr>
        </p:nvSpPr>
        <p:spPr>
          <a:xfrm>
            <a:off x="769939" y="4919253"/>
            <a:ext cx="7397751" cy="417164"/>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769939" y="5449521"/>
            <a:ext cx="7397751" cy="287257"/>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769939" y="5872156"/>
            <a:ext cx="7397751"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2" y="2316255"/>
            <a:ext cx="12191997" cy="2365632"/>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sp>
        <p:nvSpPr>
          <p:cNvPr id="15" name="Title 3"/>
          <p:cNvSpPr>
            <a:spLocks noGrp="1"/>
          </p:cNvSpPr>
          <p:nvPr>
            <p:ph type="title"/>
          </p:nvPr>
        </p:nvSpPr>
        <p:spPr>
          <a:xfrm>
            <a:off x="769937" y="2449519"/>
            <a:ext cx="6857587" cy="2135183"/>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948" y="1280160"/>
            <a:ext cx="4779433" cy="4788946"/>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5666806" y="1280160"/>
            <a:ext cx="5268925" cy="4788946"/>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523" y="1280160"/>
            <a:ext cx="5255683" cy="2332616"/>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6089402" y="1279528"/>
            <a:ext cx="4883399" cy="4772025"/>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420523" y="3718934"/>
            <a:ext cx="5255683" cy="2332616"/>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3747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448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353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2060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4971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5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420945" y="1280161"/>
            <a:ext cx="10515600" cy="4528969"/>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420945" y="1280160"/>
            <a:ext cx="10514787" cy="4331746"/>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420946" y="1280160"/>
            <a:ext cx="4786055"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5666492" y="1280160"/>
            <a:ext cx="5320139"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406766" y="2194563"/>
            <a:ext cx="4787535"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5664201" y="2194563"/>
            <a:ext cx="5296243"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Parallelogram 9"/>
          <p:cNvSpPr/>
          <p:nvPr/>
        </p:nvSpPr>
        <p:spPr bwMode="auto">
          <a:xfrm flipV="1">
            <a:off x="0" y="813353"/>
            <a:ext cx="11540312" cy="2343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a:p>
        </p:txBody>
      </p:sp>
      <p:sp>
        <p:nvSpPr>
          <p:cNvPr id="2" name="Title Placeholder 1"/>
          <p:cNvSpPr>
            <a:spLocks noGrp="1" noChangeAspect="1"/>
          </p:cNvSpPr>
          <p:nvPr>
            <p:ph type="title"/>
          </p:nvPr>
        </p:nvSpPr>
        <p:spPr>
          <a:xfrm>
            <a:off x="414339" y="1"/>
            <a:ext cx="10515600" cy="8606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4339" y="1280160"/>
            <a:ext cx="10515600" cy="4609652"/>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8" r:id="rId2"/>
    <p:sldLayoutId id="2147484020" r:id="rId3"/>
    <p:sldLayoutId id="2147484018" r:id="rId4"/>
    <p:sldLayoutId id="2147484019" r:id="rId5"/>
    <p:sldLayoutId id="2147484021" r:id="rId6"/>
    <p:sldLayoutId id="2147484009" r:id="rId7"/>
    <p:sldLayoutId id="2147484010" r:id="rId8"/>
    <p:sldLayoutId id="2147484011" r:id="rId9"/>
    <p:sldLayoutId id="2147484012" r:id="rId10"/>
    <p:sldLayoutId id="2147484013" r:id="rId11"/>
    <p:sldLayoutId id="2147484017"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authorization.sandboxcerner.com/session-api/log-out"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s://www.searchenginejournal.com/linking-issues-why-a-trailing-slash-in-the-url-does-matter/1302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bit.ly/2f0GBOc"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Patient/1316024"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hyperlink" Target="http://bit.ly/2fSCc0Q"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hyperlink" Target="https://yourname.github.io/smart-tutorial/example-smart-app/launch.html?iss=https://fhir-ehr.sandboxcerner.com/dstu2/0b8a0111-e8e6-4c26-a91c-5069cbc6b1ca" TargetMode="Externa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www.nlm.nih.gov/research/umls/rxnorm"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hyperlink" Target="http://unitsofmeasure.org/" TargetMode="External"/><Relationship Id="rId4" Type="http://schemas.openxmlformats.org/officeDocument/2006/relationships/hyperlink" Target="http://hl7.org/fhir/v3/vs/GTSAbbrevi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9939" y="5109753"/>
            <a:ext cx="7397751" cy="417164"/>
          </a:xfrm>
        </p:spPr>
        <p:txBody>
          <a:bodyPr/>
          <a:lstStyle/>
          <a:p>
            <a:r>
              <a:rPr lang="en-US" dirty="0"/>
              <a:t>&lt;Trainer name&gt;</a:t>
            </a:r>
          </a:p>
        </p:txBody>
      </p:sp>
      <p:sp>
        <p:nvSpPr>
          <p:cNvPr id="3" name="Text Placeholder 2"/>
          <p:cNvSpPr>
            <a:spLocks noGrp="1"/>
          </p:cNvSpPr>
          <p:nvPr>
            <p:ph type="body" sz="quarter" idx="12"/>
          </p:nvPr>
        </p:nvSpPr>
        <p:spPr>
          <a:xfrm>
            <a:off x="769939" y="5601921"/>
            <a:ext cx="7397751" cy="287257"/>
          </a:xfrm>
        </p:spPr>
        <p:txBody>
          <a:bodyPr/>
          <a:lstStyle/>
          <a:p>
            <a:r>
              <a:rPr lang="en-US" dirty="0"/>
              <a:t>&lt;</a:t>
            </a:r>
            <a:r>
              <a:rPr lang="en-US"/>
              <a:t>Trainer role&gt; – </a:t>
            </a:r>
            <a:r>
              <a:rPr lang="en-US" dirty="0"/>
              <a:t>Edge Professional Services</a:t>
            </a:r>
          </a:p>
        </p:txBody>
      </p:sp>
      <p:sp>
        <p:nvSpPr>
          <p:cNvPr id="4" name="Text Placeholder 3"/>
          <p:cNvSpPr>
            <a:spLocks noGrp="1"/>
          </p:cNvSpPr>
          <p:nvPr>
            <p:ph type="body" sz="quarter" idx="13"/>
          </p:nvPr>
        </p:nvSpPr>
        <p:spPr>
          <a:xfrm>
            <a:off x="769939" y="6024556"/>
            <a:ext cx="7397751" cy="287257"/>
          </a:xfrm>
        </p:spPr>
        <p:txBody>
          <a:bodyPr/>
          <a:lstStyle/>
          <a:p>
            <a:r>
              <a:rPr lang="en-US" dirty="0"/>
              <a:t>March 6th, 2019</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457664"/>
            <a:ext cx="6286503" cy="2123999"/>
          </a:xfrm>
          <a:prstGeom prst="rect">
            <a:avLst/>
          </a:prstGeom>
        </p:spPr>
      </p:pic>
    </p:spTree>
    <p:extLst>
      <p:ext uri="{BB962C8B-B14F-4D97-AF65-F5344CB8AC3E}">
        <p14:creationId xmlns:p14="http://schemas.microsoft.com/office/powerpoint/2010/main" val="81317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a:t>
            </a:r>
            <a:r>
              <a:rPr lang="en-US" b="0" dirty="0" err="1">
                <a:solidFill>
                  <a:schemeClr val="accent3"/>
                </a:solidFill>
                <a:latin typeface="+mn-lt"/>
              </a:rPr>
              <a:t>client_id</a:t>
            </a:r>
            <a:r>
              <a:rPr lang="en-US" b="0" dirty="0">
                <a:solidFill>
                  <a:schemeClr val="accent3"/>
                </a:solidFill>
                <a:latin typeface="+mn-lt"/>
              </a:rPr>
              <a:t>: </a:t>
            </a:r>
          </a:p>
          <a:p>
            <a:endParaRPr lang="en-US" b="0" dirty="0">
              <a:solidFill>
                <a:schemeClr val="accent3"/>
              </a:solidFill>
              <a:latin typeface="+mn-lt"/>
            </a:endParaRPr>
          </a:p>
          <a:p>
            <a:r>
              <a:rPr lang="en-US" b="0" dirty="0">
                <a:solidFill>
                  <a:schemeClr val="accent3"/>
                </a:solidFill>
                <a:latin typeface="+mn-lt"/>
              </a:rPr>
              <a:t>94bbd90d-482a-4a10-b7df-b40edb278da2</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scope: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patient/</a:t>
            </a:r>
            <a:r>
              <a:rPr lang="en-US" b="0" dirty="0" err="1">
                <a:solidFill>
                  <a:schemeClr val="accent3"/>
                </a:solidFill>
                <a:latin typeface="+mn-lt"/>
              </a:rPr>
              <a:t>Patient.read</a:t>
            </a:r>
            <a:r>
              <a:rPr lang="en-US" b="0" dirty="0">
                <a:solidFill>
                  <a:schemeClr val="accent3"/>
                </a:solidFill>
                <a:latin typeface="+mn-lt"/>
              </a:rPr>
              <a:t> patient/</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89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(continued):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Switch presentation mode to “Mobile Sized Popup”</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in the console the fully-constructed authorization grant request URL.</a:t>
            </a:r>
          </a:p>
          <a:p>
            <a:pPr marL="571500" indent="-571500">
              <a:buFont typeface="Arial" panose="020B0604020202020204" pitchFamily="34" charset="0"/>
              <a:buChar char="•"/>
            </a:pPr>
            <a:r>
              <a:rPr lang="en-US" b="0" dirty="0">
                <a:solidFill>
                  <a:schemeClr val="accent3"/>
                </a:solidFill>
                <a:latin typeface="+mn-lt"/>
              </a:rPr>
              <a:t>You may be presented with an authentication screen. Log In.</a:t>
            </a:r>
          </a:p>
        </p:txBody>
      </p:sp>
    </p:spTree>
    <p:extLst>
      <p:ext uri="{BB962C8B-B14F-4D97-AF65-F5344CB8AC3E}">
        <p14:creationId xmlns:p14="http://schemas.microsoft.com/office/powerpoint/2010/main" val="39701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in the JS console the query string that was received as the grant response.</a:t>
            </a:r>
          </a:p>
          <a:p>
            <a:pPr marL="571500" indent="-571500">
              <a:buFont typeface="Arial" panose="020B0604020202020204" pitchFamily="34" charset="0"/>
              <a:buChar char="•"/>
            </a:pPr>
            <a:r>
              <a:rPr lang="en-US" b="0" dirty="0">
                <a:solidFill>
                  <a:schemeClr val="accent3"/>
                </a:solidFill>
                <a:latin typeface="+mn-lt"/>
              </a:rPr>
              <a:t>This query string was communicated from the child window to the parent window in this example.</a:t>
            </a:r>
          </a:p>
          <a:p>
            <a:pPr marL="571500" indent="-571500">
              <a:buFont typeface="Arial" panose="020B0604020202020204" pitchFamily="34" charset="0"/>
              <a:buChar char="•"/>
            </a:pPr>
            <a:r>
              <a:rPr lang="en-US" b="0" dirty="0">
                <a:solidFill>
                  <a:schemeClr val="accent3"/>
                </a:solidFill>
                <a:latin typeface="+mn-lt"/>
              </a:rPr>
              <a:t>What is the value of the authorization code you received?</a:t>
            </a:r>
          </a:p>
        </p:txBody>
      </p:sp>
    </p:spTree>
    <p:extLst>
      <p:ext uri="{BB962C8B-B14F-4D97-AF65-F5344CB8AC3E}">
        <p14:creationId xmlns:p14="http://schemas.microsoft.com/office/powerpoint/2010/main" val="121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Say hello to the developer next to you.</a:t>
            </a:r>
          </a:p>
          <a:p>
            <a:pPr marL="571500" indent="-571500">
              <a:buFont typeface="Arial" panose="020B0604020202020204" pitchFamily="34" charset="0"/>
              <a:buChar char="•"/>
            </a:pPr>
            <a:r>
              <a:rPr lang="en-US" b="0" dirty="0">
                <a:solidFill>
                  <a:schemeClr val="accent3"/>
                </a:solidFill>
                <a:latin typeface="+mn-lt"/>
              </a:rPr>
              <a:t>Compare the code and state values in your respective responses, they should be different.</a:t>
            </a:r>
          </a:p>
          <a:p>
            <a:pPr marL="571500" indent="-571500">
              <a:buFont typeface="Arial" panose="020B0604020202020204" pitchFamily="34" charset="0"/>
              <a:buChar char="•"/>
            </a:pPr>
            <a:r>
              <a:rPr lang="en-US" b="0" dirty="0">
                <a:solidFill>
                  <a:schemeClr val="accent3"/>
                </a:solidFill>
                <a:latin typeface="+mn-lt"/>
              </a:rPr>
              <a:t>Authorization codes are time-bound, one-time use secrets.</a:t>
            </a:r>
          </a:p>
          <a:p>
            <a:pPr marL="571500" indent="-571500">
              <a:buFont typeface="Arial" panose="020B0604020202020204" pitchFamily="34" charset="0"/>
              <a:buChar char="•"/>
            </a:pPr>
            <a:r>
              <a:rPr lang="en-US" b="0" dirty="0">
                <a:solidFill>
                  <a:schemeClr val="accent3"/>
                </a:solidFill>
                <a:latin typeface="+mn-lt"/>
              </a:rPr>
              <a:t>Note the “state” matches what was sent in your original request.</a:t>
            </a:r>
          </a:p>
        </p:txBody>
      </p:sp>
    </p:spTree>
    <p:extLst>
      <p:ext uri="{BB962C8B-B14F-4D97-AF65-F5344CB8AC3E}">
        <p14:creationId xmlns:p14="http://schemas.microsoft.com/office/powerpoint/2010/main" val="12988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4:  Preparing a Token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URL was pre-populated from discovery.</a:t>
            </a:r>
          </a:p>
          <a:p>
            <a:pPr marL="571500" indent="-571500">
              <a:buFont typeface="Arial" panose="020B0604020202020204" pitchFamily="34" charset="0"/>
              <a:buChar char="•"/>
            </a:pPr>
            <a:r>
              <a:rPr lang="en-US" b="0" dirty="0">
                <a:solidFill>
                  <a:schemeClr val="accent3"/>
                </a:solidFill>
                <a:latin typeface="+mn-lt"/>
              </a:rPr>
              <a:t>We’ll use the same </a:t>
            </a:r>
            <a:r>
              <a:rPr lang="en-US" b="0" dirty="0" err="1">
                <a:solidFill>
                  <a:schemeClr val="accent3"/>
                </a:solidFill>
                <a:latin typeface="+mn-lt"/>
              </a:rPr>
              <a:t>client_id</a:t>
            </a:r>
            <a:r>
              <a:rPr lang="en-US" b="0" dirty="0">
                <a:solidFill>
                  <a:schemeClr val="accent3"/>
                </a:solidFill>
                <a:latin typeface="+mn-lt"/>
              </a:rPr>
              <a:t> from the grant request (it should be prepopulated)</a:t>
            </a:r>
          </a:p>
          <a:p>
            <a:pPr marL="571500" indent="-571500">
              <a:buFont typeface="Arial" panose="020B0604020202020204" pitchFamily="34" charset="0"/>
              <a:buChar char="•"/>
            </a:pPr>
            <a:r>
              <a:rPr lang="en-US" b="0" dirty="0">
                <a:solidFill>
                  <a:schemeClr val="accent3"/>
                </a:solidFill>
                <a:latin typeface="+mn-lt"/>
              </a:rPr>
              <a:t>The grant type is “</a:t>
            </a:r>
            <a:r>
              <a:rPr lang="en-US" b="0" dirty="0" err="1">
                <a:solidFill>
                  <a:schemeClr val="accent3"/>
                </a:solidFill>
                <a:latin typeface="+mn-lt"/>
              </a:rPr>
              <a:t>authorization_code</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The code from step 3 is populated.</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If the grant expired, repeat step 3.</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67854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24754"/>
          </a:xfrm>
          <a:prstGeom prst="rect">
            <a:avLst/>
          </a:prstGeom>
          <a:noFill/>
        </p:spPr>
        <p:txBody>
          <a:bodyPr wrap="square" rtlCol="0">
            <a:spAutoFit/>
          </a:bodyPr>
          <a:lstStyle/>
          <a:p>
            <a:pPr algn="ctr"/>
            <a:r>
              <a:rPr lang="en-US" b="0" dirty="0">
                <a:solidFill>
                  <a:schemeClr val="accent3"/>
                </a:solidFill>
                <a:latin typeface="+mn-lt"/>
              </a:rPr>
              <a:t>Step 5:  Examining the Token Response</a:t>
            </a:r>
          </a:p>
          <a:p>
            <a:pPr algn="ctr"/>
            <a:endParaRPr lang="en-US" sz="3200"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token response contains:</a:t>
            </a:r>
          </a:p>
          <a:p>
            <a:pPr marL="1028700" lvl="1" indent="-571500">
              <a:buFont typeface="Arial" panose="020B0604020202020204" pitchFamily="34" charset="0"/>
              <a:buChar char="•"/>
            </a:pPr>
            <a:r>
              <a:rPr lang="en-US" sz="3200" b="0" dirty="0">
                <a:solidFill>
                  <a:schemeClr val="accent3"/>
                </a:solidFill>
                <a:latin typeface="+mn-lt"/>
              </a:rPr>
              <a:t>An access token.</a:t>
            </a:r>
          </a:p>
          <a:p>
            <a:pPr marL="1028700" lvl="1" indent="-571500">
              <a:buFont typeface="Arial" panose="020B0604020202020204" pitchFamily="34" charset="0"/>
              <a:buChar char="•"/>
            </a:pPr>
            <a:r>
              <a:rPr lang="en-US" sz="3200" b="0" dirty="0">
                <a:solidFill>
                  <a:schemeClr val="accent3"/>
                </a:solidFill>
                <a:latin typeface="+mn-lt"/>
              </a:rPr>
              <a:t>The ID for the patient in context at time of launch.</a:t>
            </a:r>
          </a:p>
          <a:p>
            <a:pPr marL="1028700" lvl="1" indent="-571500">
              <a:buFont typeface="Arial" panose="020B0604020202020204" pitchFamily="34" charset="0"/>
              <a:buChar char="•"/>
            </a:pPr>
            <a:r>
              <a:rPr lang="en-US" sz="3200" b="0" dirty="0">
                <a:solidFill>
                  <a:schemeClr val="accent3"/>
                </a:solidFill>
                <a:latin typeface="+mn-lt"/>
              </a:rPr>
              <a:t>The time (in seconds) the token is valid for.</a:t>
            </a:r>
          </a:p>
          <a:p>
            <a:pPr marL="1028700" lvl="1" indent="-571500">
              <a:buFont typeface="Arial" panose="020B0604020202020204" pitchFamily="34" charset="0"/>
              <a:buChar char="•"/>
            </a:pPr>
            <a:r>
              <a:rPr lang="en-US" sz="3200" b="0" dirty="0">
                <a:solidFill>
                  <a:schemeClr val="accent3"/>
                </a:solidFill>
                <a:latin typeface="+mn-lt"/>
              </a:rPr>
              <a:t>Other launch context information, such as whether to display a patient banner.</a:t>
            </a:r>
          </a:p>
          <a:p>
            <a:pPr marL="1028700" lvl="1" indent="-571500">
              <a:buFont typeface="Arial" panose="020B0604020202020204" pitchFamily="34" charset="0"/>
              <a:buChar char="•"/>
            </a:pPr>
            <a:r>
              <a:rPr lang="en-US" sz="3200" b="0" dirty="0">
                <a:solidFill>
                  <a:schemeClr val="accent3"/>
                </a:solidFill>
                <a:latin typeface="+mn-lt"/>
              </a:rPr>
              <a:t>Cut and paste this token response for a later lab into a text editor.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2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6:  Using the token in a FHIR request.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the discovered patient (/Patient/1316024),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Note the header that was sent using the access token.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1535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7:  Using the token in a FHIR request with a resource not in context.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a different patient (/Patient/4342008),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What happened?</a:t>
            </a:r>
          </a:p>
          <a:p>
            <a:pPr marL="571500" indent="-571500">
              <a:buFont typeface="Arial" panose="020B0604020202020204" pitchFamily="34" charset="0"/>
              <a:buChar char="•"/>
            </a:pPr>
            <a:r>
              <a:rPr lang="en-US" b="0" dirty="0">
                <a:solidFill>
                  <a:schemeClr val="accent3"/>
                </a:solidFill>
                <a:latin typeface="+mn-lt"/>
              </a:rPr>
              <a:t>Why did we get a 401 response?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0654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2:  User Scopes</a:t>
            </a:r>
          </a:p>
        </p:txBody>
      </p:sp>
    </p:spTree>
    <p:extLst>
      <p:ext uri="{BB962C8B-B14F-4D97-AF65-F5344CB8AC3E}">
        <p14:creationId xmlns:p14="http://schemas.microsoft.com/office/powerpoint/2010/main" val="296184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user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38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2"/>
            <a:ext cx="9107424" cy="5632311"/>
          </a:xfrm>
          <a:prstGeom prst="rect">
            <a:avLst/>
          </a:prstGeom>
          <a:noFill/>
        </p:spPr>
        <p:txBody>
          <a:bodyPr wrap="square" rtlCol="0">
            <a:spAutoFit/>
          </a:bodyPr>
          <a:lstStyle/>
          <a:p>
            <a:r>
              <a:rPr lang="en-US" b="0" dirty="0">
                <a:solidFill>
                  <a:schemeClr val="accent3"/>
                </a:solidFill>
                <a:latin typeface="+mn-lt"/>
              </a:rPr>
              <a:t>What you’ll need to get started:</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 browser of your choice:</a:t>
            </a:r>
          </a:p>
          <a:p>
            <a:pPr marL="1028700" lvl="1" indent="-571500">
              <a:buFont typeface="Arial" panose="020B0604020202020204" pitchFamily="34" charset="0"/>
              <a:buChar char="•"/>
            </a:pPr>
            <a:r>
              <a:rPr lang="en-US" b="0" dirty="0">
                <a:solidFill>
                  <a:schemeClr val="accent3"/>
                </a:solidFill>
                <a:latin typeface="+mn-lt"/>
              </a:rPr>
              <a:t>Internet Explorer (11)</a:t>
            </a:r>
          </a:p>
          <a:p>
            <a:pPr marL="1028700" lvl="1" indent="-571500">
              <a:buFont typeface="Arial" panose="020B0604020202020204" pitchFamily="34" charset="0"/>
              <a:buChar char="•"/>
            </a:pPr>
            <a:r>
              <a:rPr lang="en-US" b="0" dirty="0">
                <a:solidFill>
                  <a:schemeClr val="accent3"/>
                </a:solidFill>
                <a:latin typeface="+mn-lt"/>
              </a:rPr>
              <a:t>Edge</a:t>
            </a:r>
          </a:p>
          <a:p>
            <a:pPr marL="1028700" lvl="1" indent="-571500">
              <a:buFont typeface="Arial" panose="020B0604020202020204" pitchFamily="34" charset="0"/>
              <a:buChar char="•"/>
            </a:pPr>
            <a:r>
              <a:rPr lang="en-US" b="0" dirty="0">
                <a:solidFill>
                  <a:schemeClr val="accent3"/>
                </a:solidFill>
                <a:latin typeface="+mn-lt"/>
              </a:rPr>
              <a:t>Chrome</a:t>
            </a:r>
          </a:p>
          <a:p>
            <a:pPr marL="1028700" lvl="1" indent="-571500">
              <a:buFont typeface="Arial" panose="020B0604020202020204" pitchFamily="34" charset="0"/>
              <a:buChar char="•"/>
            </a:pPr>
            <a:r>
              <a:rPr lang="en-US" b="0" dirty="0">
                <a:solidFill>
                  <a:schemeClr val="accent3"/>
                </a:solidFill>
                <a:latin typeface="+mn-lt"/>
              </a:rPr>
              <a:t>Firefox</a:t>
            </a:r>
          </a:p>
          <a:p>
            <a:pPr marL="571500" indent="-571500">
              <a:buFont typeface="Arial" panose="020B0604020202020204" pitchFamily="34" charset="0"/>
              <a:buChar char="•"/>
            </a:pPr>
            <a:r>
              <a:rPr lang="en-US" b="0" dirty="0">
                <a:solidFill>
                  <a:schemeClr val="accent3"/>
                </a:solidFill>
                <a:latin typeface="+mn-lt"/>
              </a:rPr>
              <a:t>Access to built-in “Developer Tools” (</a:t>
            </a:r>
            <a:r>
              <a:rPr lang="en-US" b="0" dirty="0" err="1">
                <a:solidFill>
                  <a:schemeClr val="accent3"/>
                </a:solidFill>
                <a:latin typeface="+mn-lt"/>
              </a:rPr>
              <a:t>Javascript</a:t>
            </a:r>
            <a:r>
              <a:rPr lang="en-US" b="0" dirty="0">
                <a:solidFill>
                  <a:schemeClr val="accent3"/>
                </a:solidFill>
                <a:latin typeface="+mn-lt"/>
              </a:rPr>
              <a:t> console)</a:t>
            </a:r>
          </a:p>
          <a:p>
            <a:pPr marL="1028700" lvl="1"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65698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423342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3: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r>
              <a:rPr lang="en-US" b="0" dirty="0">
                <a:solidFill>
                  <a:schemeClr val="accent3"/>
                </a:solidFill>
              </a:rPr>
              <a:t>What happened?</a:t>
            </a:r>
          </a:p>
          <a:p>
            <a:pPr marL="571500" indent="-571500">
              <a:buFont typeface="Arial" panose="020B0604020202020204" pitchFamily="34" charset="0"/>
              <a:buChar char="•"/>
            </a:pPr>
            <a:r>
              <a:rPr lang="en-US" b="0" dirty="0">
                <a:solidFill>
                  <a:schemeClr val="accent3"/>
                </a:solidFill>
              </a:rPr>
              <a:t>Why were we able to retrieve the resource?</a:t>
            </a: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811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3:  Client Apps that Start from Outside the EHR (or Patient Portal)</a:t>
            </a:r>
          </a:p>
        </p:txBody>
      </p:sp>
    </p:spTree>
    <p:extLst>
      <p:ext uri="{BB962C8B-B14F-4D97-AF65-F5344CB8AC3E}">
        <p14:creationId xmlns:p14="http://schemas.microsoft.com/office/powerpoint/2010/main" val="2393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1:  Prepare an authorization request without launch</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 (remove “launch”):</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endParaRPr lang="en-US"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Clear the field “launch code”</a:t>
            </a:r>
          </a:p>
          <a:p>
            <a:endParaRPr lang="en-US" b="0" dirty="0">
              <a:solidFill>
                <a:schemeClr val="accent3"/>
              </a:solidFill>
              <a:latin typeface="+mn-lt"/>
            </a:endParaRPr>
          </a:p>
        </p:txBody>
      </p:sp>
    </p:spTree>
    <p:extLst>
      <p:ext uri="{BB962C8B-B14F-4D97-AF65-F5344CB8AC3E}">
        <p14:creationId xmlns:p14="http://schemas.microsoft.com/office/powerpoint/2010/main" val="1351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Examine the token response</a:t>
            </a:r>
          </a:p>
          <a:p>
            <a:pPr marL="1028700" lvl="1" indent="-571500">
              <a:buFont typeface="Arial" panose="020B0604020202020204" pitchFamily="34" charset="0"/>
              <a:buChar char="•"/>
            </a:pPr>
            <a:r>
              <a:rPr lang="en-US" b="0" dirty="0">
                <a:solidFill>
                  <a:schemeClr val="accent3"/>
                </a:solidFill>
                <a:latin typeface="+mn-lt"/>
              </a:rPr>
              <a:t>The response no longer contains other context, such as the patient ID.</a:t>
            </a:r>
          </a:p>
          <a:p>
            <a:endParaRPr lang="en-US" b="0" dirty="0">
              <a:solidFill>
                <a:schemeClr val="accent3"/>
              </a:solidFill>
              <a:latin typeface="+mn-lt"/>
            </a:endParaRPr>
          </a:p>
        </p:txBody>
      </p:sp>
    </p:spTree>
    <p:extLst>
      <p:ext uri="{BB962C8B-B14F-4D97-AF65-F5344CB8AC3E}">
        <p14:creationId xmlns:p14="http://schemas.microsoft.com/office/powerpoint/2010/main" val="101263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3:  Confirm you can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057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4:  Obtaining an OpenID Connect Identity Token</a:t>
            </a:r>
          </a:p>
        </p:txBody>
      </p:sp>
    </p:spTree>
    <p:extLst>
      <p:ext uri="{BB962C8B-B14F-4D97-AF65-F5344CB8AC3E}">
        <p14:creationId xmlns:p14="http://schemas.microsoft.com/office/powerpoint/2010/main" val="32706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openid</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a:t>
            </a:r>
            <a:r>
              <a:rPr lang="en-US" b="0" dirty="0" err="1">
                <a:solidFill>
                  <a:schemeClr val="accent3"/>
                </a:solidFill>
                <a:latin typeface="+mn-lt"/>
              </a:rPr>
              <a:t>openid</a:t>
            </a: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44333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5212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id_token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213986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90575"/>
            <a:ext cx="3571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Steps to Validate OpenID Connect Tokens: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Parse the JWT contents.</a:t>
            </a:r>
          </a:p>
          <a:p>
            <a:pPr marL="571500" indent="-571500">
              <a:buFont typeface="Arial" panose="020B0604020202020204" pitchFamily="34" charset="0"/>
              <a:buChar char="•"/>
            </a:pPr>
            <a:r>
              <a:rPr lang="en-US" b="0" dirty="0">
                <a:solidFill>
                  <a:schemeClr val="accent3"/>
                </a:solidFill>
                <a:latin typeface="+mn-lt"/>
              </a:rPr>
              <a:t>Identify the “issuer”.</a:t>
            </a:r>
          </a:p>
          <a:p>
            <a:pPr marL="571500" indent="-571500">
              <a:buFont typeface="Arial" panose="020B0604020202020204" pitchFamily="34" charset="0"/>
              <a:buChar char="•"/>
            </a:pPr>
            <a:r>
              <a:rPr lang="en-US" b="0" dirty="0">
                <a:solidFill>
                  <a:schemeClr val="accent3"/>
                </a:solidFill>
                <a:latin typeface="+mn-lt"/>
              </a:rPr>
              <a:t>Fetch the </a:t>
            </a:r>
            <a:r>
              <a:rPr lang="en-US" b="0" dirty="0" err="1">
                <a:solidFill>
                  <a:schemeClr val="accent3"/>
                </a:solidFill>
                <a:latin typeface="+mn-lt"/>
              </a:rPr>
              <a:t>openid</a:t>
            </a:r>
            <a:r>
              <a:rPr lang="en-US" b="0" dirty="0">
                <a:solidFill>
                  <a:schemeClr val="accent3"/>
                </a:solidFill>
                <a:latin typeface="+mn-lt"/>
              </a:rPr>
              <a:t>-configuration document for the issuer.</a:t>
            </a:r>
          </a:p>
          <a:p>
            <a:pPr marL="571500" indent="-571500">
              <a:buFont typeface="Arial" panose="020B0604020202020204" pitchFamily="34" charset="0"/>
              <a:buChar char="•"/>
            </a:pPr>
            <a:r>
              <a:rPr lang="en-US" b="0" dirty="0">
                <a:solidFill>
                  <a:schemeClr val="accent3"/>
                </a:solidFill>
                <a:latin typeface="+mn-lt"/>
              </a:rPr>
              <a:t>Locate the JSON web keys (</a:t>
            </a:r>
            <a:r>
              <a:rPr lang="en-US" b="0" dirty="0" err="1">
                <a:solidFill>
                  <a:schemeClr val="accent3"/>
                </a:solidFill>
                <a:latin typeface="+mn-lt"/>
              </a:rPr>
              <a:t>jwks_uri</a:t>
            </a:r>
            <a:r>
              <a:rPr lang="en-US" b="0" dirty="0">
                <a:solidFill>
                  <a:schemeClr val="accent3"/>
                </a:solidFill>
                <a:latin typeface="+mn-lt"/>
              </a:rPr>
              <a:t>) from the configuration document.</a:t>
            </a:r>
          </a:p>
          <a:p>
            <a:pPr marL="571500" indent="-571500">
              <a:buFont typeface="Arial" panose="020B0604020202020204" pitchFamily="34" charset="0"/>
              <a:buChar char="•"/>
            </a:pPr>
            <a:r>
              <a:rPr lang="en-US" b="0" dirty="0">
                <a:solidFill>
                  <a:schemeClr val="accent3"/>
                </a:solidFill>
                <a:latin typeface="+mn-lt"/>
              </a:rPr>
              <a:t>Obtain the key used to sign the </a:t>
            </a:r>
            <a:r>
              <a:rPr lang="en-US" b="0" dirty="0" err="1">
                <a:solidFill>
                  <a:schemeClr val="accent3"/>
                </a:solidFill>
                <a:latin typeface="+mn-lt"/>
              </a:rPr>
              <a:t>id_token</a:t>
            </a:r>
            <a:r>
              <a:rPr lang="en-US" b="0" dirty="0">
                <a:solidFill>
                  <a:schemeClr val="accent3"/>
                </a:solidFill>
                <a:latin typeface="+mn-lt"/>
              </a:rPr>
              <a:t> from the </a:t>
            </a:r>
            <a:r>
              <a:rPr lang="en-US" b="0" dirty="0" err="1">
                <a:solidFill>
                  <a:schemeClr val="accent3"/>
                </a:solidFill>
                <a:latin typeface="+mn-lt"/>
              </a:rPr>
              <a:t>jwk</a:t>
            </a:r>
            <a:r>
              <a:rPr lang="en-US" b="0" dirty="0">
                <a:solidFill>
                  <a:schemeClr val="accent3"/>
                </a:solidFill>
                <a:latin typeface="+mn-lt"/>
              </a:rPr>
              <a:t> endpoint.</a:t>
            </a:r>
          </a:p>
          <a:p>
            <a:pPr marL="571500" indent="-571500">
              <a:buFont typeface="Arial" panose="020B0604020202020204" pitchFamily="34" charset="0"/>
              <a:buChar char="•"/>
            </a:pPr>
            <a:r>
              <a:rPr lang="en-US" b="0" dirty="0">
                <a:solidFill>
                  <a:schemeClr val="accent3"/>
                </a:solidFill>
                <a:latin typeface="+mn-lt"/>
              </a:rPr>
              <a:t>Validate the token signature.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97531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186309"/>
          </a:xfrm>
          <a:prstGeom prst="rect">
            <a:avLst/>
          </a:prstGeom>
          <a:noFill/>
        </p:spPr>
        <p:txBody>
          <a:bodyPr wrap="square" rtlCol="0">
            <a:spAutoFit/>
          </a:bodyPr>
          <a:lstStyle/>
          <a:p>
            <a:pPr algn="ctr"/>
            <a:r>
              <a:rPr lang="en-US" b="0" dirty="0">
                <a:solidFill>
                  <a:schemeClr val="accent3"/>
                </a:solidFill>
                <a:latin typeface="+mn-lt"/>
              </a:rPr>
              <a:t>Step 4:  Parsing the </a:t>
            </a:r>
            <a:r>
              <a:rPr lang="en-US" b="0" dirty="0" err="1">
                <a:solidFill>
                  <a:schemeClr val="accent3"/>
                </a:solidFill>
                <a:latin typeface="+mn-lt"/>
              </a:rPr>
              <a:t>id_token</a:t>
            </a:r>
            <a:endParaRPr lang="en-US" b="0" dirty="0">
              <a:solidFill>
                <a:schemeClr val="accent3"/>
              </a:solidFill>
              <a:latin typeface="+mn-lt"/>
            </a:endParaRP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website </a:t>
            </a:r>
            <a:r>
              <a:rPr lang="en-US" b="0" dirty="0">
                <a:solidFill>
                  <a:schemeClr val="accent3"/>
                </a:solidFill>
                <a:latin typeface="+mn-lt"/>
                <a:hlinkClick r:id="rId3"/>
              </a:rPr>
              <a:t>http://jwt.io</a:t>
            </a: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contents of the </a:t>
            </a:r>
            <a:r>
              <a:rPr lang="en-US" b="0" dirty="0" err="1">
                <a:solidFill>
                  <a:schemeClr val="accent3"/>
                </a:solidFill>
                <a:latin typeface="+mn-lt"/>
              </a:rPr>
              <a:t>id_token</a:t>
            </a:r>
            <a:r>
              <a:rPr lang="en-US" b="0" dirty="0">
                <a:solidFill>
                  <a:schemeClr val="accent3"/>
                </a:solidFill>
                <a:latin typeface="+mn-lt"/>
              </a:rPr>
              <a:t> into the website.</a:t>
            </a:r>
          </a:p>
          <a:p>
            <a:pPr marL="571500" indent="-571500">
              <a:buFont typeface="Arial" panose="020B0604020202020204" pitchFamily="34" charset="0"/>
              <a:buChar char="•"/>
            </a:pPr>
            <a:r>
              <a:rPr lang="en-US" b="0" dirty="0">
                <a:solidFill>
                  <a:schemeClr val="accent3"/>
                </a:solidFill>
                <a:latin typeface="+mn-lt"/>
              </a:rPr>
              <a:t>Examine the decoded contents</a:t>
            </a:r>
          </a:p>
          <a:p>
            <a:pPr marL="571500" indent="-571500">
              <a:buFont typeface="Arial" panose="020B0604020202020204" pitchFamily="34" charset="0"/>
              <a:buChar char="•"/>
            </a:pPr>
            <a:r>
              <a:rPr lang="en-US" b="0" dirty="0">
                <a:solidFill>
                  <a:schemeClr val="accent3"/>
                </a:solidFill>
                <a:latin typeface="+mn-lt"/>
              </a:rPr>
              <a:t>Note: The subject + issuer combined are considered the globally unique “identifier” for a given user.</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23615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 5:  Fetch the </a:t>
            </a:r>
            <a:r>
              <a:rPr lang="en-US" b="0" dirty="0" err="1">
                <a:solidFill>
                  <a:schemeClr val="accent3"/>
                </a:solidFill>
                <a:latin typeface="+mn-lt"/>
              </a:rPr>
              <a:t>openid</a:t>
            </a:r>
            <a:r>
              <a:rPr lang="en-US" b="0" dirty="0">
                <a:solidFill>
                  <a:schemeClr val="accent3"/>
                </a:solidFill>
                <a:latin typeface="+mn-lt"/>
              </a:rPr>
              <a:t>-configuration document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Append “/.well-known/</a:t>
            </a:r>
            <a:r>
              <a:rPr lang="en-US" b="0" dirty="0" err="1">
                <a:solidFill>
                  <a:schemeClr val="accent3"/>
                </a:solidFill>
                <a:latin typeface="+mn-lt"/>
              </a:rPr>
              <a:t>openid</a:t>
            </a:r>
            <a:r>
              <a:rPr lang="en-US" b="0" dirty="0">
                <a:solidFill>
                  <a:schemeClr val="accent3"/>
                </a:solidFill>
                <a:latin typeface="+mn-lt"/>
              </a:rPr>
              <a:t>-configuration” to the issuer value: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https://authorization.sandboxcerner.com/tenants/0b8a0111-e8e6-4c26-a91c-5069cbc6b1ca/oidc/idsps/0b8a0111-e8e6-4c26-a91c-5069cbc6b1ca/.well-known/openid-configuration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17285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6:  Fetch the JSON Web Keys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Examine the value of “</a:t>
            </a:r>
            <a:r>
              <a:rPr lang="en-US" b="0" dirty="0" err="1">
                <a:solidFill>
                  <a:schemeClr val="accent3"/>
                </a:solidFill>
                <a:latin typeface="+mn-lt"/>
              </a:rPr>
              <a:t>jwks_uri</a:t>
            </a:r>
            <a:r>
              <a:rPr lang="en-US" b="0" dirty="0">
                <a:solidFill>
                  <a:schemeClr val="accent3"/>
                </a:solidFill>
                <a:latin typeface="+mn-lt"/>
              </a:rPr>
              <a:t>” in the configuration document.</a:t>
            </a:r>
          </a:p>
          <a:p>
            <a:pPr marL="571500" indent="-571500">
              <a:buFont typeface="Arial" panose="020B0604020202020204" pitchFamily="34" charset="0"/>
              <a:buChar char="•"/>
            </a:pPr>
            <a:r>
              <a:rPr lang="en-US" b="0" dirty="0">
                <a:solidFill>
                  <a:schemeClr val="accent3"/>
                </a:solidFill>
                <a:latin typeface="+mn-lt"/>
              </a:rPr>
              <a:t>Fetch the document.</a:t>
            </a:r>
          </a:p>
          <a:p>
            <a:pPr marL="571500" indent="-571500">
              <a:buFont typeface="Arial" panose="020B0604020202020204" pitchFamily="34" charset="0"/>
              <a:buChar char="•"/>
            </a:pPr>
            <a:r>
              <a:rPr lang="en-US" b="0" dirty="0">
                <a:solidFill>
                  <a:schemeClr val="accent3"/>
                </a:solidFill>
                <a:latin typeface="+mn-lt"/>
              </a:rPr>
              <a:t>Find the key whose key id (“kid”) matches and algorithm (RSA256) that of the original </a:t>
            </a:r>
            <a:r>
              <a:rPr lang="en-US" b="0" dirty="0" err="1">
                <a:solidFill>
                  <a:schemeClr val="accent3"/>
                </a:solidFill>
                <a:latin typeface="+mn-lt"/>
              </a:rPr>
              <a:t>id_token</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This key is used to validate the signature of the signed JWT.</a:t>
            </a:r>
          </a:p>
          <a:p>
            <a:endParaRPr lang="en-US" b="0" dirty="0">
              <a:solidFill>
                <a:schemeClr val="accent3"/>
              </a:solidFill>
              <a:latin typeface="+mn-lt"/>
            </a:endParaRPr>
          </a:p>
        </p:txBody>
      </p:sp>
    </p:spTree>
    <p:extLst>
      <p:ext uri="{BB962C8B-B14F-4D97-AF65-F5344CB8AC3E}">
        <p14:creationId xmlns:p14="http://schemas.microsoft.com/office/powerpoint/2010/main" val="8198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a:t>
            </a:r>
            <a:r>
              <a:rPr lang="en-US" sz="3200" b="0" dirty="0" err="1">
                <a:solidFill>
                  <a:schemeClr val="accent3"/>
                </a:solidFill>
                <a:latin typeface="+mn-lt"/>
              </a:rPr>
              <a:t>aud</a:t>
            </a:r>
            <a:r>
              <a:rPr lang="en-US" sz="3200" b="0" dirty="0">
                <a:solidFill>
                  <a:schemeClr val="accent3"/>
                </a:solidFill>
                <a:latin typeface="+mn-lt"/>
              </a:rPr>
              <a:t>” parameter is the “audience”, which must match your application’s </a:t>
            </a:r>
            <a:r>
              <a:rPr lang="en-US" sz="3200" b="0" dirty="0" err="1">
                <a:solidFill>
                  <a:schemeClr val="accent3"/>
                </a:solidFill>
                <a:latin typeface="+mn-lt"/>
              </a:rPr>
              <a:t>client_id</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If your application is in itself a client/server application, these validation steps must be performed by your server tier to trust the </a:t>
            </a:r>
            <a:r>
              <a:rPr lang="en-US" sz="3200" b="0" dirty="0" err="1">
                <a:solidFill>
                  <a:schemeClr val="accent3"/>
                </a:solidFill>
                <a:latin typeface="+mn-lt"/>
              </a:rPr>
              <a:t>id_token</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Major applications have missed the above steps, resulting in billions of vulnerable client installations in apps worldwide.</a:t>
            </a:r>
          </a:p>
          <a:p>
            <a:endParaRPr lang="en-US" b="0" dirty="0">
              <a:solidFill>
                <a:schemeClr val="accent3"/>
              </a:solidFill>
              <a:latin typeface="+mn-lt"/>
            </a:endParaRPr>
          </a:p>
        </p:txBody>
      </p:sp>
    </p:spTree>
    <p:extLst>
      <p:ext uri="{BB962C8B-B14F-4D97-AF65-F5344CB8AC3E}">
        <p14:creationId xmlns:p14="http://schemas.microsoft.com/office/powerpoint/2010/main" val="1473956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01424"/>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SMART® also allows for a scope named “profile”.</a:t>
            </a:r>
          </a:p>
          <a:p>
            <a:pPr marL="571500" indent="-571500">
              <a:buFont typeface="Arial" panose="020B0604020202020204" pitchFamily="34" charset="0"/>
              <a:buChar char="•"/>
            </a:pPr>
            <a:r>
              <a:rPr lang="en-US" sz="3200" b="0" dirty="0">
                <a:solidFill>
                  <a:schemeClr val="accent3"/>
                </a:solidFill>
                <a:latin typeface="+mn-lt"/>
              </a:rPr>
              <a:t>This scope instructs the authorization server to return the URL of the authenticated user’s FHIR® resource.</a:t>
            </a:r>
          </a:p>
          <a:p>
            <a:pPr marL="571500" indent="-571500">
              <a:buFont typeface="Arial" panose="020B0604020202020204" pitchFamily="34" charset="0"/>
              <a:buChar char="•"/>
            </a:pPr>
            <a:r>
              <a:rPr lang="en-US" sz="3200" b="0" dirty="0">
                <a:solidFill>
                  <a:schemeClr val="accent3"/>
                </a:solidFill>
                <a:latin typeface="+mn-lt"/>
              </a:rPr>
              <a:t>This capability is not yet available in Cerner’s implementation without using SMART.</a:t>
            </a:r>
          </a:p>
          <a:p>
            <a:endParaRPr lang="en-US" b="0" dirty="0">
              <a:solidFill>
                <a:schemeClr val="accent3"/>
              </a:solidFill>
              <a:latin typeface="+mn-lt"/>
            </a:endParaRPr>
          </a:p>
        </p:txBody>
      </p:sp>
    </p:spTree>
    <p:extLst>
      <p:ext uri="{BB962C8B-B14F-4D97-AF65-F5344CB8AC3E}">
        <p14:creationId xmlns:p14="http://schemas.microsoft.com/office/powerpoint/2010/main" val="26124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5: Online Access and Refresh Tokens</a:t>
            </a:r>
          </a:p>
        </p:txBody>
      </p:sp>
    </p:spTree>
    <p:extLst>
      <p:ext uri="{BB962C8B-B14F-4D97-AF65-F5344CB8AC3E}">
        <p14:creationId xmlns:p14="http://schemas.microsoft.com/office/powerpoint/2010/main" val="190677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online_access</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a:t>
            </a:r>
            <a:r>
              <a:rPr lang="en-US" b="0" dirty="0" err="1">
                <a:solidFill>
                  <a:schemeClr val="accent3"/>
                </a:solidFill>
                <a:latin typeface="+mn-lt"/>
              </a:rPr>
              <a:t>online_access</a:t>
            </a:r>
            <a:endParaRPr lang="en-US" b="0" dirty="0">
              <a:solidFill>
                <a:schemeClr val="accent3"/>
              </a:solidFill>
              <a:latin typeface="+mn-lt"/>
            </a:endParaRPr>
          </a:p>
        </p:txBody>
      </p:sp>
    </p:spTree>
    <p:extLst>
      <p:ext uri="{BB962C8B-B14F-4D97-AF65-F5344CB8AC3E}">
        <p14:creationId xmlns:p14="http://schemas.microsoft.com/office/powerpoint/2010/main" val="199022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984398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refresh_token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31721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1957390"/>
            <a:ext cx="30384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2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4:  Using a Refresh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the “Refresh Token” button that appears.</a:t>
            </a:r>
          </a:p>
          <a:p>
            <a:pPr marL="571500" indent="-571500">
              <a:buFont typeface="Arial" panose="020B0604020202020204" pitchFamily="34" charset="0"/>
              <a:buChar char="•"/>
            </a:pPr>
            <a:r>
              <a:rPr lang="en-US" b="0" dirty="0">
                <a:solidFill>
                  <a:schemeClr val="accent3"/>
                </a:solidFill>
                <a:latin typeface="+mn-lt"/>
              </a:rPr>
              <a:t>Note in the </a:t>
            </a:r>
            <a:r>
              <a:rPr lang="en-US" b="0" dirty="0" err="1">
                <a:solidFill>
                  <a:schemeClr val="accent3"/>
                </a:solidFill>
                <a:latin typeface="+mn-lt"/>
              </a:rPr>
              <a:t>Javascript</a:t>
            </a:r>
            <a:r>
              <a:rPr lang="en-US" b="0" dirty="0">
                <a:solidFill>
                  <a:schemeClr val="accent3"/>
                </a:solidFill>
                <a:latin typeface="+mn-lt"/>
              </a:rPr>
              <a:t> console that the content sent to the token endpoint is different.</a:t>
            </a:r>
          </a:p>
          <a:p>
            <a:pPr marL="1028700" lvl="1" indent="-571500">
              <a:buFont typeface="Arial" panose="020B0604020202020204" pitchFamily="34" charset="0"/>
              <a:buChar char="•"/>
            </a:pPr>
            <a:r>
              <a:rPr lang="en-US" b="0" dirty="0">
                <a:solidFill>
                  <a:schemeClr val="accent3"/>
                </a:solidFill>
                <a:latin typeface="+mn-lt"/>
              </a:rPr>
              <a:t>The </a:t>
            </a:r>
            <a:r>
              <a:rPr lang="en-US" b="0" dirty="0" err="1">
                <a:solidFill>
                  <a:schemeClr val="accent3"/>
                </a:solidFill>
                <a:latin typeface="+mn-lt"/>
              </a:rPr>
              <a:t>grant_type</a:t>
            </a:r>
            <a:r>
              <a:rPr lang="en-US" b="0" dirty="0">
                <a:solidFill>
                  <a:schemeClr val="accent3"/>
                </a:solidFill>
                <a:latin typeface="+mn-lt"/>
              </a:rPr>
              <a:t> parameter changed from “code” to “</a:t>
            </a:r>
            <a:r>
              <a:rPr lang="en-US" b="0" dirty="0" err="1">
                <a:solidFill>
                  <a:schemeClr val="accent3"/>
                </a:solidFill>
                <a:latin typeface="+mn-lt"/>
              </a:rPr>
              <a:t>refresh_token</a:t>
            </a:r>
            <a:r>
              <a:rPr lang="en-US" b="0" dirty="0">
                <a:solidFill>
                  <a:schemeClr val="accent3"/>
                </a:solidFill>
                <a:latin typeface="+mn-lt"/>
              </a:rPr>
              <a:t>”.</a:t>
            </a:r>
          </a:p>
          <a:p>
            <a:pPr marL="1028700" lvl="1" indent="-571500">
              <a:buFont typeface="Arial" panose="020B0604020202020204" pitchFamily="34" charset="0"/>
              <a:buChar char="•"/>
            </a:pPr>
            <a:r>
              <a:rPr lang="en-US" b="0" dirty="0">
                <a:solidFill>
                  <a:schemeClr val="accent3"/>
                </a:solidFill>
                <a:latin typeface="+mn-lt"/>
              </a:rPr>
              <a:t>The token response containers fewer elements.</a:t>
            </a:r>
          </a:p>
          <a:p>
            <a:endParaRPr lang="en-US" b="0" dirty="0">
              <a:solidFill>
                <a:schemeClr val="accent3"/>
              </a:solidFill>
              <a:latin typeface="+mn-lt"/>
            </a:endParaRPr>
          </a:p>
        </p:txBody>
      </p:sp>
    </p:spTree>
    <p:extLst>
      <p:ext uri="{BB962C8B-B14F-4D97-AF65-F5344CB8AC3E}">
        <p14:creationId xmlns:p14="http://schemas.microsoft.com/office/powerpoint/2010/main" val="376974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What happen when refresh tokens expire?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a separate tab, enter the following URL: </a:t>
            </a:r>
          </a:p>
          <a:p>
            <a:pPr marL="571500" indent="-571500">
              <a:buFont typeface="Arial" panose="020B0604020202020204" pitchFamily="34" charset="0"/>
              <a:buChar char="•"/>
            </a:pPr>
            <a:endParaRPr lang="en-US" b="0" dirty="0">
              <a:solidFill>
                <a:schemeClr val="accent3"/>
              </a:solidFill>
              <a:latin typeface="+mn-lt"/>
            </a:endParaRPr>
          </a:p>
          <a:p>
            <a:r>
              <a:rPr lang="en-US" sz="2400" b="0" dirty="0">
                <a:solidFill>
                  <a:schemeClr val="accent3"/>
                </a:solidFill>
                <a:latin typeface="+mn-lt"/>
                <a:hlinkClick r:id="rId3"/>
              </a:rPr>
              <a:t>https://authorization.sandboxcerner.com/session-api/log-out</a:t>
            </a:r>
            <a:endParaRPr lang="en-US" sz="2400" b="0" dirty="0">
              <a:solidFill>
                <a:schemeClr val="accent3"/>
              </a:solidFill>
              <a:latin typeface="+mn-lt"/>
            </a:endParaRPr>
          </a:p>
          <a:p>
            <a:endParaRPr lang="en-US" sz="2400" b="0" dirty="0">
              <a:solidFill>
                <a:schemeClr val="accent3"/>
              </a:solidFill>
              <a:latin typeface="+mn-lt"/>
            </a:endParaRPr>
          </a:p>
          <a:p>
            <a:r>
              <a:rPr lang="en-US" sz="2400" b="0" dirty="0">
                <a:solidFill>
                  <a:schemeClr val="accent3"/>
                </a:solidFill>
                <a:latin typeface="+mn-lt"/>
              </a:rPr>
              <a:t>(This is a private mechanism, used by the authorization server to end a session; it is linked to by other user interfaces that are part of the EHR.)</a:t>
            </a:r>
          </a:p>
          <a:p>
            <a:endParaRPr lang="en-US" b="0" dirty="0">
              <a:solidFill>
                <a:schemeClr val="accent3"/>
              </a:solidFill>
              <a:latin typeface="+mn-lt"/>
            </a:endParaRPr>
          </a:p>
        </p:txBody>
      </p:sp>
    </p:spTree>
    <p:extLst>
      <p:ext uri="{BB962C8B-B14F-4D97-AF65-F5344CB8AC3E}">
        <p14:creationId xmlns:p14="http://schemas.microsoft.com/office/powerpoint/2010/main" val="2623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Refreshing an Expired token</a:t>
            </a:r>
          </a:p>
          <a:p>
            <a:pPr algn="ct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“Refresh Token”</a:t>
            </a:r>
          </a:p>
          <a:p>
            <a:pPr marL="571500" indent="-571500">
              <a:buFont typeface="Arial" panose="020B0604020202020204" pitchFamily="34" charset="0"/>
              <a:buChar char="•"/>
            </a:pPr>
            <a:r>
              <a:rPr lang="en-US" b="0" dirty="0">
                <a:solidFill>
                  <a:schemeClr val="accent3"/>
                </a:solidFill>
                <a:latin typeface="+mn-lt"/>
              </a:rPr>
              <a:t>Note that the refresh fails.</a:t>
            </a:r>
          </a:p>
          <a:p>
            <a:pPr marL="571500" indent="-571500">
              <a:buFont typeface="Arial" panose="020B0604020202020204" pitchFamily="34" charset="0"/>
              <a:buChar char="•"/>
            </a:pPr>
            <a:r>
              <a:rPr lang="en-US" b="0" dirty="0">
                <a:solidFill>
                  <a:schemeClr val="accent3"/>
                </a:solidFill>
                <a:latin typeface="+mn-lt"/>
              </a:rPr>
              <a:t>Existing </a:t>
            </a:r>
            <a:r>
              <a:rPr lang="en-US" b="0" dirty="0" err="1">
                <a:solidFill>
                  <a:schemeClr val="accent3"/>
                </a:solidFill>
                <a:latin typeface="+mn-lt"/>
              </a:rPr>
              <a:t>access_tokens</a:t>
            </a:r>
            <a:r>
              <a:rPr lang="en-US" b="0" dirty="0">
                <a:solidFill>
                  <a:schemeClr val="accent3"/>
                </a:solidFill>
                <a:latin typeface="+mn-lt"/>
              </a:rPr>
              <a:t> are still valid, however, until they expire.</a:t>
            </a:r>
          </a:p>
          <a:p>
            <a:endParaRPr lang="en-US" b="0" dirty="0">
              <a:solidFill>
                <a:schemeClr val="accent3"/>
              </a:solidFill>
              <a:latin typeface="+mn-lt"/>
            </a:endParaRPr>
          </a:p>
        </p:txBody>
      </p:sp>
    </p:spTree>
    <p:extLst>
      <p:ext uri="{BB962C8B-B14F-4D97-AF65-F5344CB8AC3E}">
        <p14:creationId xmlns:p14="http://schemas.microsoft.com/office/powerpoint/2010/main" val="5479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Corner Cases and Exception Handling  </a:t>
            </a:r>
          </a:p>
        </p:txBody>
      </p:sp>
    </p:spTree>
    <p:extLst>
      <p:ext uri="{BB962C8B-B14F-4D97-AF65-F5344CB8AC3E}">
        <p14:creationId xmlns:p14="http://schemas.microsoft.com/office/powerpoint/2010/main" val="364894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6:  Handling Error Responses  </a:t>
            </a:r>
          </a:p>
        </p:txBody>
      </p:sp>
    </p:spTree>
    <p:extLst>
      <p:ext uri="{BB962C8B-B14F-4D97-AF65-F5344CB8AC3E}">
        <p14:creationId xmlns:p14="http://schemas.microsoft.com/office/powerpoint/2010/main" val="246263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Make an authorization request without required parameters.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remove the “audience” parameter.</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227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509200"/>
          </a:xfrm>
          <a:prstGeom prst="rect">
            <a:avLst/>
          </a:prstGeom>
          <a:noFill/>
        </p:spPr>
        <p:txBody>
          <a:bodyPr wrap="square" rtlCol="0">
            <a:spAutoFit/>
          </a:bodyPr>
          <a:lstStyle/>
          <a:p>
            <a:pPr algn="ctr"/>
            <a:r>
              <a:rPr lang="en-US" b="0" dirty="0">
                <a:solidFill>
                  <a:schemeClr val="accent3"/>
                </a:solidFill>
                <a:latin typeface="+mn-lt"/>
              </a:rPr>
              <a:t>Step 2:  Examine the Authorization Grant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The x-www-form-</a:t>
            </a:r>
            <a:r>
              <a:rPr lang="en-US" b="0" dirty="0" err="1">
                <a:solidFill>
                  <a:schemeClr val="accent3"/>
                </a:solidFill>
                <a:latin typeface="+mn-lt"/>
              </a:rPr>
              <a:t>urlencoded</a:t>
            </a:r>
            <a:r>
              <a:rPr lang="en-US" b="0" dirty="0">
                <a:solidFill>
                  <a:schemeClr val="accent3"/>
                </a:solidFill>
                <a:latin typeface="+mn-lt"/>
              </a:rPr>
              <a:t> query parameters returned in response contain an error and </a:t>
            </a:r>
            <a:r>
              <a:rPr lang="en-US" b="0" dirty="0" err="1">
                <a:solidFill>
                  <a:schemeClr val="accent3"/>
                </a:solidFill>
                <a:latin typeface="+mn-lt"/>
              </a:rPr>
              <a:t>error_uri</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Extract these parameters; URI-decode the </a:t>
            </a:r>
            <a:r>
              <a:rPr lang="en-US" b="0" dirty="0" err="1">
                <a:solidFill>
                  <a:schemeClr val="accent3"/>
                </a:solidFill>
                <a:latin typeface="+mn-lt"/>
              </a:rPr>
              <a:t>error_uri</a:t>
            </a:r>
            <a:r>
              <a:rPr lang="en-US" b="0" dirty="0">
                <a:solidFill>
                  <a:schemeClr val="accent3"/>
                </a:solidFill>
                <a:latin typeface="+mn-lt"/>
              </a:rPr>
              <a:t> value.</a:t>
            </a:r>
          </a:p>
          <a:p>
            <a:pPr marL="1028700" lvl="1" indent="-571500">
              <a:buFont typeface="Arial" panose="020B0604020202020204" pitchFamily="34" charset="0"/>
              <a:buChar char="•"/>
            </a:pPr>
            <a:r>
              <a:rPr lang="en-US" sz="2800" b="0" dirty="0">
                <a:solidFill>
                  <a:schemeClr val="accent3"/>
                </a:solidFill>
                <a:latin typeface="+mn-lt"/>
              </a:rPr>
              <a:t>https://www.bing.com/search?q=url+decoder</a:t>
            </a:r>
          </a:p>
          <a:p>
            <a:pPr marL="571500" indent="-571500">
              <a:buFont typeface="Arial" panose="020B0604020202020204" pitchFamily="34" charset="0"/>
              <a:buChar char="•"/>
            </a:pPr>
            <a:r>
              <a:rPr lang="en-US" b="0" dirty="0">
                <a:solidFill>
                  <a:schemeClr val="accent3"/>
                </a:solidFill>
                <a:latin typeface="+mn-lt"/>
              </a:rPr>
              <a:t>Visit the URL in a separate tab.</a:t>
            </a:r>
          </a:p>
        </p:txBody>
      </p:sp>
    </p:spTree>
    <p:extLst>
      <p:ext uri="{BB962C8B-B14F-4D97-AF65-F5344CB8AC3E}">
        <p14:creationId xmlns:p14="http://schemas.microsoft.com/office/powerpoint/2010/main" val="3207777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Components of Cerner’s Error Pages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User-facing error message with support contact information.</a:t>
            </a:r>
          </a:p>
          <a:p>
            <a:pPr marL="571500" indent="-571500">
              <a:buFont typeface="Arial" panose="020B0604020202020204" pitchFamily="34" charset="0"/>
              <a:buChar char="•"/>
            </a:pPr>
            <a:r>
              <a:rPr lang="en-US" b="0" dirty="0">
                <a:solidFill>
                  <a:schemeClr val="accent3"/>
                </a:solidFill>
                <a:latin typeface="+mn-lt"/>
              </a:rPr>
              <a:t>Error message for developers.</a:t>
            </a:r>
          </a:p>
          <a:p>
            <a:pPr marL="571500" indent="-571500">
              <a:buFont typeface="Arial" panose="020B0604020202020204" pitchFamily="34" charset="0"/>
              <a:buChar char="•"/>
            </a:pPr>
            <a:r>
              <a:rPr lang="en-US" b="0" dirty="0">
                <a:solidFill>
                  <a:schemeClr val="accent3"/>
                </a:solidFill>
                <a:latin typeface="+mn-lt"/>
              </a:rPr>
              <a:t>A “correlation ID” for assisting troubleshooting / diagnosis.</a:t>
            </a:r>
          </a:p>
        </p:txBody>
      </p:sp>
    </p:spTree>
    <p:extLst>
      <p:ext uri="{BB962C8B-B14F-4D97-AF65-F5344CB8AC3E}">
        <p14:creationId xmlns:p14="http://schemas.microsoft.com/office/powerpoint/2010/main" val="240835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7:  Exchanging the Authorization Code Twice </a:t>
            </a:r>
          </a:p>
        </p:txBody>
      </p:sp>
    </p:spTree>
    <p:extLst>
      <p:ext uri="{BB962C8B-B14F-4D97-AF65-F5344CB8AC3E}">
        <p14:creationId xmlns:p14="http://schemas.microsoft.com/office/powerpoint/2010/main" val="292996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62979"/>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add the “audience” parameter:</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71322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576265"/>
            <a:ext cx="64484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56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Click “Get Access Token”</a:t>
            </a:r>
          </a:p>
          <a:p>
            <a:pPr marL="571500" indent="-571500">
              <a:buFont typeface="Arial" panose="020B0604020202020204" pitchFamily="34" charset="0"/>
              <a:buChar char="•"/>
            </a:pPr>
            <a:r>
              <a:rPr lang="en-US" b="0" dirty="0">
                <a:solidFill>
                  <a:schemeClr val="accent3"/>
                </a:solidFill>
              </a:rPr>
              <a:t>Result should be an error (“</a:t>
            </a:r>
            <a:r>
              <a:rPr lang="en-US" b="0" dirty="0" err="1">
                <a:solidFill>
                  <a:schemeClr val="accent3"/>
                </a:solidFill>
              </a:rPr>
              <a:t>invalid_grant</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7913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8:  Scopes Redacted by the Authorization Server</a:t>
            </a:r>
          </a:p>
        </p:txBody>
      </p:sp>
    </p:spTree>
    <p:extLst>
      <p:ext uri="{BB962C8B-B14F-4D97-AF65-F5344CB8AC3E}">
        <p14:creationId xmlns:p14="http://schemas.microsoft.com/office/powerpoint/2010/main" val="974529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r>
              <a:rPr lang="en-US" sz="2800" b="0" dirty="0">
                <a:solidFill>
                  <a:schemeClr val="accent3"/>
                </a:solidFill>
                <a:latin typeface="+mn-lt"/>
              </a:rPr>
              <a:t> 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392403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Note the list of scopes in the token response does not contain “user/</a:t>
            </a:r>
            <a:r>
              <a:rPr lang="en-US" b="0" dirty="0" err="1">
                <a:solidFill>
                  <a:schemeClr val="accent3"/>
                </a:solidFill>
              </a:rPr>
              <a:t>Imaginary.read</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50335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3:  Make another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an error is immediately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13850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9:  Invalid Redirect URIs</a:t>
            </a:r>
          </a:p>
        </p:txBody>
      </p:sp>
    </p:spTree>
    <p:extLst>
      <p:ext uri="{BB962C8B-B14F-4D97-AF65-F5344CB8AC3E}">
        <p14:creationId xmlns:p14="http://schemas.microsoft.com/office/powerpoint/2010/main" val="3401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924973"/>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rPr>
              <a:t>http://www.cerner.com</a:t>
            </a:r>
            <a:endParaRPr lang="en-US" sz="20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the error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36114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617196"/>
          </a:xfrm>
          <a:prstGeom prst="rect">
            <a:avLst/>
          </a:prstGeom>
          <a:noFill/>
        </p:spPr>
        <p:txBody>
          <a:bodyPr wrap="square" rtlCol="0">
            <a:spAutoFit/>
          </a:bodyPr>
          <a:lstStyle/>
          <a:p>
            <a:pPr algn="ctr"/>
            <a:r>
              <a:rPr lang="en-US" b="0" dirty="0">
                <a:solidFill>
                  <a:schemeClr val="accent3"/>
                </a:solidFill>
                <a:latin typeface="+mn-lt"/>
              </a:rPr>
              <a:t>Step 2:  Make a second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succeeds (it matches the redirection URI registered with the authorization server).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72924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4"/>
            <a:ext cx="9107424" cy="7232749"/>
          </a:xfrm>
          <a:prstGeom prst="rect">
            <a:avLst/>
          </a:prstGeom>
          <a:noFill/>
        </p:spPr>
        <p:txBody>
          <a:bodyPr wrap="square" rtlCol="0">
            <a:spAutoFit/>
          </a:bodyPr>
          <a:lstStyle/>
          <a:p>
            <a:pPr algn="ctr"/>
            <a:r>
              <a:rPr lang="en-US" b="0" dirty="0">
                <a:solidFill>
                  <a:schemeClr val="accent3"/>
                </a:solidFill>
                <a:latin typeface="+mn-lt"/>
              </a:rPr>
              <a:t>Step 3:  Make a third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fails (it contains a trailing slash, which does not match the URI path registered with the authorization server).</a:t>
            </a:r>
          </a:p>
          <a:p>
            <a:pPr marL="571500" indent="-571500">
              <a:buFont typeface="Arial" panose="020B0604020202020204" pitchFamily="34" charset="0"/>
              <a:buChar char="•"/>
            </a:pPr>
            <a:r>
              <a:rPr lang="en-US" b="0" dirty="0">
                <a:solidFill>
                  <a:schemeClr val="accent3"/>
                </a:solidFill>
                <a:latin typeface="+mn-lt"/>
              </a:rPr>
              <a:t>Trailing slashes matter:</a:t>
            </a:r>
          </a:p>
          <a:p>
            <a:pPr marL="1028700" lvl="1" indent="-571500">
              <a:buFont typeface="Arial" panose="020B0604020202020204" pitchFamily="34" charset="0"/>
              <a:buChar char="•"/>
            </a:pPr>
            <a:r>
              <a:rPr lang="en-US" sz="2400" b="0" dirty="0">
                <a:solidFill>
                  <a:schemeClr val="accent3"/>
                </a:solidFill>
                <a:latin typeface="+mn-lt"/>
                <a:hlinkClick r:id="rId4"/>
              </a:rPr>
              <a:t>https://www.searchenginejournal.com/linking-issues-why-a-trailing-slash-in-the-url-does-matter/13021/</a:t>
            </a:r>
            <a:r>
              <a:rPr lang="en-US" sz="2400" b="0" dirty="0">
                <a:solidFill>
                  <a:schemeClr val="accent3"/>
                </a:solidFill>
                <a:latin typeface="+mn-lt"/>
              </a:rPr>
              <a:t> </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78381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10:  Insufficient Scopes Accessing a Resource</a:t>
            </a:r>
          </a:p>
        </p:txBody>
      </p:sp>
    </p:spTree>
    <p:extLst>
      <p:ext uri="{BB962C8B-B14F-4D97-AF65-F5344CB8AC3E}">
        <p14:creationId xmlns:p14="http://schemas.microsoft.com/office/powerpoint/2010/main" val="51769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Bookmark our demo application:</a:t>
            </a:r>
            <a:br>
              <a:rPr lang="en-US" dirty="0">
                <a:latin typeface="+mn-lt"/>
              </a:rPr>
            </a:br>
            <a:br>
              <a:rPr lang="en-US" dirty="0">
                <a:latin typeface="+mn-lt"/>
              </a:rPr>
            </a:br>
            <a:r>
              <a:rPr lang="en-US" dirty="0">
                <a:latin typeface="+mn-lt"/>
                <a:hlinkClick r:id="rId2"/>
              </a:rPr>
              <a:t>http://bit.ly/2f0GBOc</a:t>
            </a:r>
            <a:endParaRPr lang="en-US" dirty="0">
              <a:latin typeface="+mn-lt"/>
            </a:endParaRPr>
          </a:p>
        </p:txBody>
      </p:sp>
    </p:spTree>
    <p:extLst>
      <p:ext uri="{BB962C8B-B14F-4D97-AF65-F5344CB8AC3E}">
        <p14:creationId xmlns:p14="http://schemas.microsoft.com/office/powerpoint/2010/main" val="224379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03484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an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43894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Step 3:  Attempt to Access a Patient Resource.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change the resource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https://fhir-ehr.sandboxcerner.com/dstu2/0b8a0111-e8e6-4c26-a91c-5069cbc6b1ca/Patient/1316024</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403 response</a:t>
            </a:r>
            <a:endParaRPr lang="en-US" sz="4400" b="0" dirty="0">
              <a:solidFill>
                <a:srgbClr val="6A737B"/>
              </a:solidFill>
              <a:latin typeface="Arial"/>
            </a:endParaRPr>
          </a:p>
        </p:txBody>
      </p:sp>
    </p:spTree>
    <p:extLst>
      <p:ext uri="{BB962C8B-B14F-4D97-AF65-F5344CB8AC3E}">
        <p14:creationId xmlns:p14="http://schemas.microsoft.com/office/powerpoint/2010/main" val="131480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4: Repeat Steps with Valid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r>
              <a:rPr lang="en-US" sz="2800" b="0" dirty="0">
                <a:solidFill>
                  <a:schemeClr val="accent3"/>
                </a:solidFill>
                <a:latin typeface="+mn-lt"/>
              </a:rPr>
              <a:t> user/</a:t>
            </a:r>
            <a:r>
              <a:rPr lang="en-US" sz="2800" b="0" dirty="0" err="1">
                <a:solidFill>
                  <a:schemeClr val="accent3"/>
                </a:solidFill>
                <a:latin typeface="+mn-lt"/>
              </a:rPr>
              <a:t>Patient.read</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“Get Authorization Code”</a:t>
            </a:r>
          </a:p>
          <a:p>
            <a:pPr marL="571500" indent="-571500">
              <a:buFont typeface="Arial" panose="020B0604020202020204" pitchFamily="34" charset="0"/>
              <a:buChar char="•"/>
            </a:pPr>
            <a:r>
              <a:rPr lang="en-US" b="0" dirty="0">
                <a:solidFill>
                  <a:srgbClr val="6A737B"/>
                </a:solidFill>
                <a:latin typeface="Arial"/>
              </a:rPr>
              <a:t>Click “Get Access Token”</a:t>
            </a: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You should receive a 200 response.</a:t>
            </a:r>
            <a:endParaRPr lang="en-US" sz="4400" b="0" dirty="0">
              <a:solidFill>
                <a:srgbClr val="6A737B"/>
              </a:solidFill>
              <a:latin typeface="Arial"/>
            </a:endParaRPr>
          </a:p>
        </p:txBody>
      </p:sp>
    </p:spTree>
    <p:extLst>
      <p:ext uri="{BB962C8B-B14F-4D97-AF65-F5344CB8AC3E}">
        <p14:creationId xmlns:p14="http://schemas.microsoft.com/office/powerpoint/2010/main" val="290267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11:  Utilizing an Invalid Token</a:t>
            </a:r>
          </a:p>
        </p:txBody>
      </p:sp>
    </p:spTree>
    <p:extLst>
      <p:ext uri="{BB962C8B-B14F-4D97-AF65-F5344CB8AC3E}">
        <p14:creationId xmlns:p14="http://schemas.microsoft.com/office/powerpoint/2010/main" val="183409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Use a Modified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add, remove, or change a character in the access token.</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23450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12:  Utilizing an Expired Token</a:t>
            </a:r>
          </a:p>
        </p:txBody>
      </p:sp>
    </p:spTree>
    <p:extLst>
      <p:ext uri="{BB962C8B-B14F-4D97-AF65-F5344CB8AC3E}">
        <p14:creationId xmlns:p14="http://schemas.microsoft.com/office/powerpoint/2010/main" val="324441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Use an Expired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token response you saved from Lab 1 into section 4.</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 indicating the token is invalid/expired.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8985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13:  Tracing Browser Calls</a:t>
            </a:r>
          </a:p>
        </p:txBody>
      </p:sp>
    </p:spTree>
    <p:extLst>
      <p:ext uri="{BB962C8B-B14F-4D97-AF65-F5344CB8AC3E}">
        <p14:creationId xmlns:p14="http://schemas.microsoft.com/office/powerpoint/2010/main" val="407413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r>
              <a:rPr lang="en-US" dirty="0">
                <a:latin typeface="+mn-lt"/>
              </a:rPr>
              <a:t>Often times, it is important to obtain the calls being made by the user agent itself for diagnosis.</a:t>
            </a:r>
            <a:br>
              <a:rPr lang="en-US" dirty="0">
                <a:latin typeface="+mn-lt"/>
              </a:rPr>
            </a:br>
            <a:br>
              <a:rPr lang="en-US" dirty="0">
                <a:latin typeface="+mn-lt"/>
              </a:rPr>
            </a:br>
            <a:r>
              <a:rPr lang="en-US" dirty="0">
                <a:latin typeface="+mn-lt"/>
              </a:rPr>
              <a:t>This can be obtained using the “net” tab of most browser developer tools:</a:t>
            </a:r>
          </a:p>
        </p:txBody>
      </p:sp>
    </p:spTree>
    <p:extLst>
      <p:ext uri="{BB962C8B-B14F-4D97-AF65-F5344CB8AC3E}">
        <p14:creationId xmlns:p14="http://schemas.microsoft.com/office/powerpoint/2010/main" val="35407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  SMART Launch Breakdown</a:t>
            </a:r>
          </a:p>
        </p:txBody>
      </p:sp>
    </p:spTree>
    <p:extLst>
      <p:ext uri="{BB962C8B-B14F-4D97-AF65-F5344CB8AC3E}">
        <p14:creationId xmlns:p14="http://schemas.microsoft.com/office/powerpoint/2010/main" val="4251324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10744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Internet Explorer</a:t>
            </a:r>
          </a:p>
        </p:txBody>
      </p:sp>
    </p:spTree>
    <p:extLst>
      <p:ext uri="{BB962C8B-B14F-4D97-AF65-F5344CB8AC3E}">
        <p14:creationId xmlns:p14="http://schemas.microsoft.com/office/powerpoint/2010/main" val="4108126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Firefox</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8" y="2362200"/>
            <a:ext cx="11231245" cy="197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60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Chrome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87692"/>
            <a:ext cx="9848851"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78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208" y="1956816"/>
            <a:ext cx="9107424" cy="2862322"/>
          </a:xfrm>
          <a:prstGeom prst="rect">
            <a:avLst/>
          </a:prstGeom>
          <a:noFill/>
        </p:spPr>
        <p:txBody>
          <a:bodyPr wrap="square" rtlCol="0">
            <a:spAutoFit/>
          </a:bodyPr>
          <a:lstStyle/>
          <a:p>
            <a:pPr marL="571500" indent="-571500">
              <a:buFont typeface="Arial" panose="020B0604020202020204" pitchFamily="34" charset="0"/>
              <a:buChar char="•"/>
            </a:pPr>
            <a:r>
              <a:rPr lang="en-US" b="0" dirty="0">
                <a:solidFill>
                  <a:srgbClr val="6A737B"/>
                </a:solidFill>
                <a:latin typeface="Arial"/>
                <a:ea typeface="+mj-ea"/>
                <a:cs typeface="+mj-cs"/>
              </a:rPr>
              <a:t>To capture all information, ensure that “preserve log” is enabled, or that “clear entries on navigate” is disabled.</a:t>
            </a:r>
          </a:p>
          <a:p>
            <a:pPr marL="571500" indent="-571500">
              <a:buFont typeface="Arial" panose="020B0604020202020204" pitchFamily="34" charset="0"/>
              <a:buChar char="•"/>
            </a:pPr>
            <a:r>
              <a:rPr lang="en-US" b="0" dirty="0">
                <a:solidFill>
                  <a:srgbClr val="6A737B"/>
                </a:solidFill>
                <a:latin typeface="Arial"/>
                <a:ea typeface="+mj-ea"/>
                <a:cs typeface="+mj-cs"/>
              </a:rPr>
              <a:t>Repeat Lab 1 and investigate the resulting browser trace.</a:t>
            </a:r>
            <a:endParaRPr lang="en-US" b="0" dirty="0">
              <a:solidFill>
                <a:schemeClr val="accent3"/>
              </a:solidFill>
              <a:latin typeface="+mn-lt"/>
            </a:endParaRPr>
          </a:p>
        </p:txBody>
      </p:sp>
    </p:spTree>
    <p:extLst>
      <p:ext uri="{BB962C8B-B14F-4D97-AF65-F5344CB8AC3E}">
        <p14:creationId xmlns:p14="http://schemas.microsoft.com/office/powerpoint/2010/main" val="733878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14:  Modifying Your SMART Tutorial App</a:t>
            </a:r>
          </a:p>
        </p:txBody>
      </p:sp>
    </p:spTree>
    <p:extLst>
      <p:ext uri="{BB962C8B-B14F-4D97-AF65-F5344CB8AC3E}">
        <p14:creationId xmlns:p14="http://schemas.microsoft.com/office/powerpoint/2010/main" val="1159075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In a previous lab, you cloned a tutorial project on GitHub and registered it with Cerner’s Sandbox environment.</a:t>
            </a:r>
            <a:br>
              <a:rPr lang="en-US" dirty="0">
                <a:latin typeface="+mn-lt"/>
              </a:rPr>
            </a:br>
            <a:br>
              <a:rPr lang="en-US" dirty="0">
                <a:latin typeface="+mn-lt"/>
              </a:rPr>
            </a:br>
            <a:r>
              <a:rPr lang="en-US" dirty="0">
                <a:latin typeface="+mn-lt"/>
              </a:rPr>
              <a:t>In this lab, we’ll demonstrate the inner workings of the SMART </a:t>
            </a:r>
            <a:r>
              <a:rPr lang="en-US" dirty="0" err="1">
                <a:latin typeface="+mn-lt"/>
              </a:rPr>
              <a:t>Javascript</a:t>
            </a:r>
            <a:r>
              <a:rPr lang="en-US" dirty="0">
                <a:latin typeface="+mn-lt"/>
              </a:rPr>
              <a:t> library, and highlight its limitations.</a:t>
            </a:r>
          </a:p>
        </p:txBody>
      </p:sp>
    </p:spTree>
    <p:extLst>
      <p:ext uri="{BB962C8B-B14F-4D97-AF65-F5344CB8AC3E}">
        <p14:creationId xmlns:p14="http://schemas.microsoft.com/office/powerpoint/2010/main" val="4027832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1:  Update “launch.html” in your GitHub pages branch:</a:t>
            </a:r>
            <a:br>
              <a:rPr lang="en-US" dirty="0">
                <a:latin typeface="+mn-lt"/>
              </a:rPr>
            </a:br>
            <a:br>
              <a:rPr lang="en-US" dirty="0">
                <a:latin typeface="+mn-lt"/>
              </a:rPr>
            </a:br>
            <a:r>
              <a:rPr lang="en-US" sz="2700" dirty="0">
                <a:latin typeface="+mn-lt"/>
              </a:rPr>
              <a:t>Add no-cache meta tags to make prototyping easier:</a:t>
            </a:r>
            <a:br>
              <a:rPr lang="en-US" sz="2700" dirty="0">
                <a:latin typeface="+mn-lt"/>
              </a:rPr>
            </a:b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content="max-age=0" /&gt;</a:t>
            </a: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content="no-cache"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content="0"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content="Tue, 01 Jan 1980 1:00:00 GMT" /&gt;</a:t>
            </a:r>
            <a:br>
              <a:rPr lang="en-US" sz="2400" dirty="0">
                <a:latin typeface="+mn-lt"/>
              </a:rPr>
            </a:br>
            <a:r>
              <a:rPr lang="en-US" sz="2400" dirty="0">
                <a:latin typeface="+mn-lt"/>
              </a:rPr>
              <a:t>&lt;meta http-</a:t>
            </a:r>
            <a:r>
              <a:rPr lang="en-US" sz="2400" dirty="0" err="1">
                <a:latin typeface="+mn-lt"/>
              </a:rPr>
              <a:t>equiv</a:t>
            </a:r>
            <a:r>
              <a:rPr lang="en-US" sz="2400" dirty="0">
                <a:latin typeface="+mn-lt"/>
              </a:rPr>
              <a:t>="pragma" content="no-cache" /&gt;</a:t>
            </a:r>
            <a:br>
              <a:rPr lang="en-US" sz="2400" dirty="0">
                <a:latin typeface="+mn-lt"/>
              </a:rPr>
            </a:br>
            <a:br>
              <a:rPr lang="en-US" sz="2400" dirty="0">
                <a:latin typeface="+mn-lt"/>
              </a:rPr>
            </a:br>
            <a:r>
              <a:rPr lang="en-US" sz="2400" dirty="0">
                <a:latin typeface="+mn-lt"/>
              </a:rPr>
              <a:t>Modify  'scope': </a:t>
            </a:r>
            <a:br>
              <a:rPr lang="en-US" sz="2400" dirty="0">
                <a:latin typeface="+mn-lt"/>
              </a:rPr>
            </a:br>
            <a:br>
              <a:rPr lang="en-US" sz="2400" dirty="0">
                <a:latin typeface="+mn-lt"/>
              </a:rPr>
            </a:br>
            <a:r>
              <a:rPr lang="en-US" sz="2200" dirty="0">
                <a:latin typeface="+mn-lt"/>
              </a:rPr>
              <a:t>user/</a:t>
            </a:r>
            <a:r>
              <a:rPr lang="en-US" sz="2200" dirty="0" err="1">
                <a:latin typeface="+mn-lt"/>
              </a:rPr>
              <a:t>Patient.read</a:t>
            </a:r>
            <a:r>
              <a:rPr lang="en-US" sz="2200" dirty="0">
                <a:latin typeface="+mn-lt"/>
              </a:rPr>
              <a:t> user/</a:t>
            </a:r>
            <a:r>
              <a:rPr lang="en-US" sz="2200" dirty="0" err="1">
                <a:latin typeface="+mn-lt"/>
              </a:rPr>
              <a:t>MedicationStatement.read</a:t>
            </a:r>
            <a:r>
              <a:rPr lang="en-US" sz="2200" dirty="0">
                <a:latin typeface="+mn-lt"/>
              </a:rPr>
              <a:t> user/</a:t>
            </a:r>
            <a:r>
              <a:rPr lang="en-US" sz="2200" dirty="0" err="1">
                <a:latin typeface="+mn-lt"/>
              </a:rPr>
              <a:t>MedicationStatement.write</a:t>
            </a:r>
            <a:endParaRPr lang="en-US" sz="3100" dirty="0">
              <a:latin typeface="+mn-lt"/>
            </a:endParaRPr>
          </a:p>
        </p:txBody>
      </p:sp>
    </p:spTree>
    <p:extLst>
      <p:ext uri="{BB962C8B-B14F-4D97-AF65-F5344CB8AC3E}">
        <p14:creationId xmlns:p14="http://schemas.microsoft.com/office/powerpoint/2010/main" val="3174301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2:  Update “index.html” in your GitHub pages branch:</a:t>
            </a:r>
            <a:br>
              <a:rPr lang="en-US" dirty="0">
                <a:latin typeface="+mn-lt"/>
              </a:rPr>
            </a:br>
            <a:br>
              <a:rPr lang="en-US" dirty="0">
                <a:latin typeface="+mn-lt"/>
              </a:rPr>
            </a:br>
            <a:r>
              <a:rPr lang="en-US" sz="2700" dirty="0">
                <a:latin typeface="+mn-lt"/>
              </a:rPr>
              <a:t>We’ll be modifying the example code to fetch a resource directly, using the </a:t>
            </a:r>
            <a:r>
              <a:rPr lang="en-US" sz="2700" dirty="0" err="1">
                <a:latin typeface="+mn-lt"/>
              </a:rPr>
              <a:t>Javascript</a:t>
            </a:r>
            <a:r>
              <a:rPr lang="en-US" sz="2700" dirty="0">
                <a:latin typeface="+mn-lt"/>
              </a:rPr>
              <a:t> API provided by the SMART® on FHIR® </a:t>
            </a:r>
            <a:r>
              <a:rPr lang="en-US" sz="2700" dirty="0" err="1">
                <a:latin typeface="+mn-lt"/>
              </a:rPr>
              <a:t>Javascript</a:t>
            </a:r>
            <a:r>
              <a:rPr lang="en-US" sz="2700" dirty="0">
                <a:latin typeface="+mn-lt"/>
              </a:rPr>
              <a:t> library.</a:t>
            </a:r>
            <a:br>
              <a:rPr lang="en-US" sz="2700" dirty="0">
                <a:latin typeface="+mn-lt"/>
              </a:rPr>
            </a:br>
            <a:br>
              <a:rPr lang="en-US" sz="2700" dirty="0">
                <a:latin typeface="+mn-lt"/>
              </a:rPr>
            </a:br>
            <a:r>
              <a:rPr lang="en-US" sz="2700" dirty="0">
                <a:latin typeface="+mn-lt"/>
              </a:rPr>
              <a:t>Use the following link, or copy and paste from the next slide:</a:t>
            </a:r>
            <a:br>
              <a:rPr lang="en-US" sz="2700" dirty="0">
                <a:latin typeface="+mn-lt"/>
              </a:rPr>
            </a:br>
            <a:br>
              <a:rPr lang="en-US" sz="2700" dirty="0">
                <a:latin typeface="+mn-lt"/>
              </a:rPr>
            </a:br>
            <a:r>
              <a:rPr lang="en-US" sz="2700" dirty="0">
                <a:latin typeface="+mn-lt"/>
                <a:hlinkClick r:id="rId2"/>
              </a:rPr>
              <a:t>http://bit.ly/2fSCc0Q</a:t>
            </a:r>
            <a:br>
              <a:rPr lang="en-US" sz="2700" dirty="0">
                <a:latin typeface="+mn-lt"/>
              </a:rPr>
            </a:br>
            <a:br>
              <a:rPr lang="en-US" sz="2700" dirty="0">
                <a:latin typeface="+mn-lt"/>
              </a:rPr>
            </a:br>
            <a:r>
              <a:rPr lang="en-US" sz="2700" dirty="0">
                <a:latin typeface="+mn-lt"/>
              </a:rPr>
              <a:t>This script checks if authorization is complete, and if so, fetches a FHIR patient resource.  The raw JSON of the resulting resource is then displayed in markup.</a:t>
            </a:r>
            <a:br>
              <a:rPr lang="en-US" sz="2700" dirty="0">
                <a:latin typeface="+mn-lt"/>
              </a:rPr>
            </a:br>
            <a:endParaRPr lang="en-US" sz="3100" dirty="0">
              <a:latin typeface="+mn-lt"/>
            </a:endParaRPr>
          </a:p>
        </p:txBody>
      </p:sp>
    </p:spTree>
    <p:extLst>
      <p:ext uri="{BB962C8B-B14F-4D97-AF65-F5344CB8AC3E}">
        <p14:creationId xmlns:p14="http://schemas.microsoft.com/office/powerpoint/2010/main" val="2092167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Step 3:  Invoking the Authorization Request</a:t>
            </a:r>
            <a:br>
              <a:rPr lang="en-US" dirty="0">
                <a:latin typeface="+mn-lt"/>
              </a:rPr>
            </a:br>
            <a:br>
              <a:rPr lang="en-US" dirty="0">
                <a:latin typeface="+mn-lt"/>
              </a:rPr>
            </a:br>
            <a:r>
              <a:rPr lang="en-US" sz="2400" dirty="0">
                <a:latin typeface="+mn-lt"/>
                <a:hlinkClick r:id="rId2"/>
              </a:rPr>
              <a:t>https://[yourname].github.io/smart-on-fhir-tutorial/example-smart-app/launch.html?iss=https://fhir-ehr.sandboxcerner.com/dstu2/0b8a0111-e8e6-4c26-a91c-5069cbc6b1ca</a:t>
            </a:r>
            <a:br>
              <a:rPr lang="en-US" sz="2400" dirty="0">
                <a:latin typeface="+mn-lt"/>
              </a:rPr>
            </a:br>
            <a:br>
              <a:rPr lang="en-US" sz="2400" dirty="0">
                <a:latin typeface="+mn-lt"/>
              </a:rPr>
            </a:br>
            <a:r>
              <a:rPr lang="en-US" sz="2400" dirty="0">
                <a:latin typeface="+mn-lt"/>
              </a:rPr>
              <a:t>The SMART library is triggers an authorization request based on this API call.</a:t>
            </a:r>
            <a:br>
              <a:rPr lang="en-US" sz="2400" dirty="0">
                <a:latin typeface="+mn-lt"/>
              </a:rPr>
            </a:br>
            <a:br>
              <a:rPr lang="en-US" sz="2400" dirty="0">
                <a:latin typeface="+mn-lt"/>
              </a:rPr>
            </a:br>
            <a:r>
              <a:rPr lang="en-US" sz="2400" dirty="0">
                <a:latin typeface="+mn-lt"/>
              </a:rPr>
              <a:t>Note:  The issuer is populated, which the SMART® on FHIR® JS library uses to determine the endpoints; unlike your previous examples, we are not including a launch code.  </a:t>
            </a:r>
            <a:br>
              <a:rPr lang="en-US" sz="2400" dirty="0">
                <a:latin typeface="+mn-lt"/>
              </a:rPr>
            </a:br>
            <a:br>
              <a:rPr lang="en-US" sz="2400" dirty="0">
                <a:latin typeface="+mn-lt"/>
              </a:rPr>
            </a:br>
            <a:br>
              <a:rPr lang="en-US" dirty="0">
                <a:latin typeface="+mn-lt"/>
              </a:rPr>
            </a:br>
            <a:endParaRPr lang="en-US" dirty="0">
              <a:latin typeface="+mn-lt"/>
            </a:endParaRPr>
          </a:p>
        </p:txBody>
      </p:sp>
    </p:spTree>
    <p:extLst>
      <p:ext uri="{BB962C8B-B14F-4D97-AF65-F5344CB8AC3E}">
        <p14:creationId xmlns:p14="http://schemas.microsoft.com/office/powerpoint/2010/main" val="4089568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7663636"/>
          </a:xfrm>
          <a:prstGeom prst="rect">
            <a:avLst/>
          </a:prstGeom>
          <a:noFill/>
        </p:spPr>
        <p:txBody>
          <a:bodyPr wrap="square" rtlCol="0">
            <a:spAutoFit/>
          </a:bodyPr>
          <a:lstStyle/>
          <a:p>
            <a:pPr algn="ctr"/>
            <a:r>
              <a:rPr lang="en-US" b="0" dirty="0">
                <a:solidFill>
                  <a:schemeClr val="accent3"/>
                </a:solidFill>
                <a:latin typeface="+mn-lt"/>
              </a:rPr>
              <a:t>Additional Exercises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Try to create a </a:t>
            </a:r>
            <a:r>
              <a:rPr lang="en-US" b="0" dirty="0" err="1">
                <a:solidFill>
                  <a:schemeClr val="accent3"/>
                </a:solidFill>
                <a:latin typeface="+mn-lt"/>
              </a:rPr>
              <a:t>MedicationStatement</a:t>
            </a:r>
            <a:r>
              <a:rPr lang="en-US" b="0" dirty="0">
                <a:solidFill>
                  <a:schemeClr val="accent3"/>
                </a:solidFill>
                <a:latin typeface="+mn-lt"/>
              </a:rPr>
              <a:t>:</a:t>
            </a:r>
          </a:p>
          <a:p>
            <a:r>
              <a:rPr lang="en-US" sz="800" dirty="0"/>
              <a:t>{</a:t>
            </a:r>
          </a:p>
          <a:p>
            <a:r>
              <a:rPr lang="en-US" sz="800" dirty="0"/>
              <a:t>  "</a:t>
            </a:r>
            <a:r>
              <a:rPr lang="en-US" sz="800" dirty="0" err="1"/>
              <a:t>resourceType</a:t>
            </a:r>
            <a:r>
              <a:rPr lang="en-US" sz="800" dirty="0"/>
              <a:t>": "</a:t>
            </a:r>
            <a:r>
              <a:rPr lang="en-US" sz="800" dirty="0" err="1"/>
              <a:t>MedicationStatement</a:t>
            </a:r>
            <a:r>
              <a:rPr lang="en-US" sz="800" dirty="0"/>
              <a:t>",</a:t>
            </a:r>
          </a:p>
          <a:p>
            <a:r>
              <a:rPr lang="en-US" sz="800" dirty="0"/>
              <a:t>  "patient": {</a:t>
            </a:r>
          </a:p>
          <a:p>
            <a:r>
              <a:rPr lang="en-US" sz="800" dirty="0"/>
              <a:t>    "reference": "Patient/1316024"</a:t>
            </a:r>
          </a:p>
          <a:p>
            <a:r>
              <a:rPr lang="en-US" sz="800" dirty="0"/>
              <a:t>  },</a:t>
            </a:r>
          </a:p>
          <a:p>
            <a:r>
              <a:rPr lang="en-US" sz="800" dirty="0"/>
              <a:t>  "status": "active",</a:t>
            </a:r>
          </a:p>
          <a:p>
            <a:r>
              <a:rPr lang="en-US" sz="800" dirty="0"/>
              <a:t>  "</a:t>
            </a:r>
            <a:r>
              <a:rPr lang="en-US" sz="800" dirty="0" err="1"/>
              <a:t>medicationCodeableConcept</a:t>
            </a:r>
            <a:r>
              <a:rPr lang="en-US" sz="800" dirty="0"/>
              <a:t>": {</a:t>
            </a:r>
          </a:p>
          <a:p>
            <a:r>
              <a:rPr lang="en-US" sz="800" dirty="0"/>
              <a:t>    "coding": [</a:t>
            </a:r>
          </a:p>
          <a:p>
            <a:r>
              <a:rPr lang="en-US" sz="800" dirty="0"/>
              <a:t>      {</a:t>
            </a:r>
          </a:p>
          <a:p>
            <a:r>
              <a:rPr lang="en-US" sz="800" dirty="0"/>
              <a:t>        "system": "</a:t>
            </a:r>
            <a:r>
              <a:rPr lang="en-US" sz="800" u="sng" dirty="0">
                <a:hlinkClick r:id="rId3"/>
              </a:rPr>
              <a:t>http://www.nlm.nih.gov/research/umls/rxnorm</a:t>
            </a:r>
            <a:r>
              <a:rPr lang="en-US" sz="800" dirty="0"/>
              <a:t>",</a:t>
            </a:r>
          </a:p>
          <a:p>
            <a:r>
              <a:rPr lang="en-US" sz="800" dirty="0"/>
              <a:t>         "code": "2551",</a:t>
            </a:r>
          </a:p>
          <a:p>
            <a:r>
              <a:rPr lang="en-US" sz="800" dirty="0"/>
              <a:t>         "display": "Ciprofloxacin",</a:t>
            </a:r>
          </a:p>
          <a:p>
            <a:r>
              <a:rPr lang="en-US" sz="800" dirty="0"/>
              <a:t>         "</a:t>
            </a:r>
            <a:r>
              <a:rPr lang="en-US" sz="800" dirty="0" err="1"/>
              <a:t>userSelected</a:t>
            </a:r>
            <a:r>
              <a:rPr lang="en-US" sz="800" dirty="0"/>
              <a:t>": false</a:t>
            </a:r>
          </a:p>
          <a:p>
            <a:r>
              <a:rPr lang="en-US" sz="800" dirty="0"/>
              <a:t>      }</a:t>
            </a:r>
          </a:p>
          <a:p>
            <a:r>
              <a:rPr lang="en-US" sz="800" dirty="0"/>
              <a:t>    ],</a:t>
            </a:r>
          </a:p>
          <a:p>
            <a:r>
              <a:rPr lang="en-US" sz="800" dirty="0"/>
              <a:t>    "text": "ciprofloxacin"</a:t>
            </a:r>
          </a:p>
          <a:p>
            <a:r>
              <a:rPr lang="en-US" sz="800" dirty="0"/>
              <a:t>  },</a:t>
            </a:r>
          </a:p>
          <a:p>
            <a:r>
              <a:rPr lang="en-US" sz="800" dirty="0"/>
              <a:t>  "dosage": [</a:t>
            </a:r>
          </a:p>
          <a:p>
            <a:r>
              <a:rPr lang="en-US" sz="800" dirty="0"/>
              <a:t>    {</a:t>
            </a:r>
          </a:p>
          <a:p>
            <a:r>
              <a:rPr lang="en-US" sz="800" dirty="0"/>
              <a:t>      "timing": {</a:t>
            </a:r>
          </a:p>
          <a:p>
            <a:r>
              <a:rPr lang="en-US" sz="800" dirty="0"/>
              <a:t>        "code": {</a:t>
            </a:r>
          </a:p>
          <a:p>
            <a:r>
              <a:rPr lang="en-US" sz="800" dirty="0"/>
              <a:t>          "coding": [</a:t>
            </a:r>
          </a:p>
          <a:p>
            <a:r>
              <a:rPr lang="en-US" sz="800" dirty="0"/>
              <a:t>            {</a:t>
            </a:r>
          </a:p>
          <a:p>
            <a:r>
              <a:rPr lang="en-US" sz="800" dirty="0"/>
              <a:t>              "system": "</a:t>
            </a:r>
            <a:r>
              <a:rPr lang="en-US" sz="800" u="sng" dirty="0">
                <a:hlinkClick r:id="rId4"/>
              </a:rPr>
              <a:t>http://hl7.org/</a:t>
            </a:r>
            <a:r>
              <a:rPr lang="en-US" sz="800" u="sng" dirty="0" err="1">
                <a:hlinkClick r:id="rId4"/>
              </a:rPr>
              <a:t>fhir</a:t>
            </a:r>
            <a:r>
              <a:rPr lang="en-US" sz="800" u="sng" dirty="0">
                <a:hlinkClick r:id="rId4"/>
              </a:rPr>
              <a:t>/v3/vs/</a:t>
            </a:r>
            <a:r>
              <a:rPr lang="en-US" sz="800" u="sng" dirty="0" err="1">
                <a:hlinkClick r:id="rId4"/>
              </a:rPr>
              <a:t>GTSAbbreviation</a:t>
            </a:r>
            <a:r>
              <a:rPr lang="en-US" sz="800" dirty="0"/>
              <a:t>",</a:t>
            </a:r>
          </a:p>
          <a:p>
            <a:r>
              <a:rPr lang="en-US" sz="800" dirty="0"/>
              <a:t>              "code": "BID"</a:t>
            </a:r>
          </a:p>
          <a:p>
            <a:r>
              <a:rPr lang="en-US" sz="800" dirty="0"/>
              <a:t>            }</a:t>
            </a:r>
          </a:p>
          <a:p>
            <a:r>
              <a:rPr lang="en-US" sz="800" dirty="0"/>
              <a:t>          ],</a:t>
            </a:r>
          </a:p>
          <a:p>
            <a:r>
              <a:rPr lang="en-US" sz="800" dirty="0"/>
              <a:t>          "text": "BID"</a:t>
            </a:r>
          </a:p>
          <a:p>
            <a:r>
              <a:rPr lang="en-US" sz="800" dirty="0"/>
              <a:t>        }</a:t>
            </a:r>
          </a:p>
          <a:p>
            <a:r>
              <a:rPr lang="en-US" sz="800" dirty="0"/>
              <a:t>      },</a:t>
            </a:r>
          </a:p>
          <a:p>
            <a:r>
              <a:rPr lang="en-US" sz="800" dirty="0"/>
              <a:t>      "</a:t>
            </a:r>
            <a:r>
              <a:rPr lang="en-US" sz="800" dirty="0" err="1"/>
              <a:t>quantityQuantity</a:t>
            </a:r>
            <a:r>
              <a:rPr lang="en-US" sz="800" dirty="0"/>
              <a:t>": {</a:t>
            </a:r>
          </a:p>
          <a:p>
            <a:r>
              <a:rPr lang="en-US" sz="800" dirty="0"/>
              <a:t>        "value": 500.0,</a:t>
            </a:r>
          </a:p>
          <a:p>
            <a:r>
              <a:rPr lang="en-US" sz="800" dirty="0"/>
              <a:t>        "units": "mg",</a:t>
            </a:r>
          </a:p>
          <a:p>
            <a:r>
              <a:rPr lang="en-US" sz="800" dirty="0"/>
              <a:t>        "system": "</a:t>
            </a:r>
            <a:r>
              <a:rPr lang="en-US" sz="800" u="sng" dirty="0">
                <a:hlinkClick r:id="rId5"/>
              </a:rPr>
              <a:t>http://unitsofmeasure.org</a:t>
            </a:r>
            <a:r>
              <a:rPr lang="en-US" sz="800" dirty="0"/>
              <a:t>",</a:t>
            </a:r>
          </a:p>
          <a:p>
            <a:r>
              <a:rPr lang="en-US" sz="800" dirty="0"/>
              <a:t>        "code": "mg"</a:t>
            </a:r>
          </a:p>
          <a:p>
            <a:r>
              <a:rPr lang="en-US" sz="800" dirty="0"/>
              <a:t>      }</a:t>
            </a:r>
          </a:p>
          <a:p>
            <a:r>
              <a:rPr lang="en-US" sz="800" dirty="0"/>
              <a:t>    }</a:t>
            </a:r>
          </a:p>
          <a:p>
            <a:r>
              <a:rPr lang="en-US" sz="800" dirty="0"/>
              <a:t>  ]</a:t>
            </a:r>
          </a:p>
          <a:p>
            <a:r>
              <a:rPr lang="en-US" sz="800" dirty="0"/>
              <a:t>}</a:t>
            </a:r>
          </a:p>
          <a:p>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40475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1"/>
            <a:ext cx="9107424" cy="3970318"/>
          </a:xfrm>
          <a:prstGeom prst="rect">
            <a:avLst/>
          </a:prstGeom>
          <a:noFill/>
        </p:spPr>
        <p:txBody>
          <a:bodyPr wrap="square" rtlCol="0">
            <a:spAutoFit/>
          </a:bodyPr>
          <a:lstStyle/>
          <a:p>
            <a:r>
              <a:rPr lang="en-US" b="0" dirty="0">
                <a:solidFill>
                  <a:schemeClr val="accent3"/>
                </a:solidFill>
                <a:latin typeface="+mn-lt"/>
              </a:rPr>
              <a:t>Note the URL:</a:t>
            </a:r>
          </a:p>
          <a:p>
            <a:endParaRPr lang="en-US" b="0" dirty="0">
              <a:solidFill>
                <a:schemeClr val="accent3"/>
              </a:solidFill>
              <a:latin typeface="+mn-lt"/>
            </a:endParaRPr>
          </a:p>
          <a:p>
            <a:pPr marL="571500" indent="-571500">
              <a:buFont typeface="Arial" panose="020B0604020202020204" pitchFamily="34" charset="0"/>
              <a:buChar char="•"/>
            </a:pPr>
            <a:r>
              <a:rPr lang="en-US" b="0" dirty="0" err="1">
                <a:solidFill>
                  <a:schemeClr val="accent3"/>
                </a:solidFill>
                <a:latin typeface="+mn-lt"/>
              </a:rPr>
              <a:t>iss</a:t>
            </a:r>
            <a:r>
              <a:rPr lang="en-US" b="0" dirty="0">
                <a:solidFill>
                  <a:schemeClr val="accent3"/>
                </a:solidFill>
                <a:latin typeface="+mn-lt"/>
              </a:rPr>
              <a:t>: The FHIR Base URL of the EHR that is launching your app. </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launch: A limited-time use code used to maintain state about user context.</a:t>
            </a:r>
          </a:p>
        </p:txBody>
      </p:sp>
    </p:spTree>
    <p:extLst>
      <p:ext uri="{BB962C8B-B14F-4D97-AF65-F5344CB8AC3E}">
        <p14:creationId xmlns:p14="http://schemas.microsoft.com/office/powerpoint/2010/main" val="36435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1:  Discovery via FHIR Conformance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console from your developer tools.</a:t>
            </a:r>
          </a:p>
          <a:p>
            <a:pPr marL="571500" indent="-571500">
              <a:buFont typeface="Arial" panose="020B0604020202020204" pitchFamily="34" charset="0"/>
              <a:buChar char="•"/>
            </a:pPr>
            <a:r>
              <a:rPr lang="en-US" b="0" dirty="0">
                <a:solidFill>
                  <a:schemeClr val="accent3"/>
                </a:solidFill>
                <a:latin typeface="+mn-lt"/>
              </a:rPr>
              <a:t>Click “Discover Authorization URLs”</a:t>
            </a:r>
          </a:p>
          <a:p>
            <a:pPr marL="571500" indent="-571500">
              <a:buFont typeface="Arial" panose="020B0604020202020204" pitchFamily="34" charset="0"/>
              <a:buChar char="•"/>
            </a:pPr>
            <a:r>
              <a:rPr lang="en-US" b="0" dirty="0">
                <a:solidFill>
                  <a:schemeClr val="accent3"/>
                </a:solidFill>
                <a:latin typeface="+mn-lt"/>
              </a:rPr>
              <a:t>See the resulting FHIR conformance document.</a:t>
            </a:r>
          </a:p>
          <a:p>
            <a:pPr marL="571500" indent="-571500">
              <a:buFont typeface="Arial" panose="020B0604020202020204" pitchFamily="34" charset="0"/>
              <a:buChar char="•"/>
            </a:pPr>
            <a:r>
              <a:rPr lang="en-US" b="0" dirty="0">
                <a:solidFill>
                  <a:schemeClr val="accent3"/>
                </a:solidFill>
                <a:latin typeface="+mn-lt"/>
              </a:rPr>
              <a:t>Note the items “discovered” in the </a:t>
            </a:r>
            <a:r>
              <a:rPr lang="en-US" b="0" dirty="0" err="1">
                <a:solidFill>
                  <a:schemeClr val="accent3"/>
                </a:solidFill>
                <a:latin typeface="+mn-lt"/>
              </a:rPr>
              <a:t>Javascript</a:t>
            </a:r>
            <a:r>
              <a:rPr lang="en-US" b="0" dirty="0">
                <a:solidFill>
                  <a:schemeClr val="accent3"/>
                </a:solidFill>
                <a:latin typeface="+mn-lt"/>
              </a:rPr>
              <a:t> console.</a:t>
            </a:r>
          </a:p>
          <a:p>
            <a:pPr marL="571500" indent="-571500">
              <a:buFont typeface="Arial" panose="020B0604020202020204" pitchFamily="34" charset="0"/>
              <a:buChar char="•"/>
            </a:pPr>
            <a:r>
              <a:rPr lang="en-US" b="0" dirty="0">
                <a:solidFill>
                  <a:schemeClr val="accent3"/>
                </a:solidFill>
                <a:latin typeface="+mn-lt"/>
              </a:rPr>
              <a:t>The discovered URLs automatically data for step #2 and #3.</a:t>
            </a:r>
          </a:p>
        </p:txBody>
      </p:sp>
    </p:spTree>
    <p:extLst>
      <p:ext uri="{BB962C8B-B14F-4D97-AF65-F5344CB8AC3E}">
        <p14:creationId xmlns:p14="http://schemas.microsoft.com/office/powerpoint/2010/main" val="493058090"/>
      </p:ext>
    </p:extLst>
  </p:cSld>
  <p:clrMapOvr>
    <a:masterClrMapping/>
  </p:clrMapOvr>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10063</TotalTime>
  <Words>2371</Words>
  <Application>Microsoft Office PowerPoint</Application>
  <PresentationFormat>Widescreen</PresentationFormat>
  <Paragraphs>422</Paragraphs>
  <Slides>79</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ＭＳ Ｐゴシック</vt:lpstr>
      <vt:lpstr>Arial</vt:lpstr>
      <vt:lpstr>Calibri</vt:lpstr>
      <vt:lpstr>Franklin Gothic Book</vt:lpstr>
      <vt:lpstr>Cerner_Template_2.1_WIDE</vt:lpstr>
      <vt:lpstr>PowerPoint Presentation</vt:lpstr>
      <vt:lpstr>PowerPoint Presentation</vt:lpstr>
      <vt:lpstr>PowerPoint Presentation</vt:lpstr>
      <vt:lpstr>PowerPoint Presentation</vt:lpstr>
      <vt:lpstr>PowerPoint Presentation</vt:lpstr>
      <vt:lpstr>Bookmark our demo application:  http://bit.ly/2f0GBOc</vt:lpstr>
      <vt:lpstr>Lab 1:  SMART Launch Breakdown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  User Scopes</vt:lpstr>
      <vt:lpstr>PowerPoint Presentation</vt:lpstr>
      <vt:lpstr>PowerPoint Presentation</vt:lpstr>
      <vt:lpstr>PowerPoint Presentation</vt:lpstr>
      <vt:lpstr>Lab 3:  Client Apps that Start from Outside the EHR (or Patient Portal)</vt:lpstr>
      <vt:lpstr>PowerPoint Presentation</vt:lpstr>
      <vt:lpstr>PowerPoint Presentation</vt:lpstr>
      <vt:lpstr>PowerPoint Presentation</vt:lpstr>
      <vt:lpstr>Lab 4:  Obtaining an OpenID Connect Identity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 Online Access and Refresh Tokens</vt:lpstr>
      <vt:lpstr>PowerPoint Presentation</vt:lpstr>
      <vt:lpstr>PowerPoint Presentation</vt:lpstr>
      <vt:lpstr>PowerPoint Presentation</vt:lpstr>
      <vt:lpstr>PowerPoint Presentation</vt:lpstr>
      <vt:lpstr>PowerPoint Presentation</vt:lpstr>
      <vt:lpstr>PowerPoint Presentation</vt:lpstr>
      <vt:lpstr>Corner Cases and Exception Handling  </vt:lpstr>
      <vt:lpstr>Lab 6:  Handling Error Responses  </vt:lpstr>
      <vt:lpstr>PowerPoint Presentation</vt:lpstr>
      <vt:lpstr>PowerPoint Presentation</vt:lpstr>
      <vt:lpstr>PowerPoint Presentation</vt:lpstr>
      <vt:lpstr>Lab 7:  Exchanging the Authorization Code Twice </vt:lpstr>
      <vt:lpstr>PowerPoint Presentation</vt:lpstr>
      <vt:lpstr>PowerPoint Presentation</vt:lpstr>
      <vt:lpstr>Lab 8:  Scopes Redacted by the Authorization Server</vt:lpstr>
      <vt:lpstr>PowerPoint Presentation</vt:lpstr>
      <vt:lpstr>PowerPoint Presentation</vt:lpstr>
      <vt:lpstr>PowerPoint Presentation</vt:lpstr>
      <vt:lpstr>Lab 9:  Invalid Redirect URIs</vt:lpstr>
      <vt:lpstr>PowerPoint Presentation</vt:lpstr>
      <vt:lpstr>PowerPoint Presentation</vt:lpstr>
      <vt:lpstr>PowerPoint Presentation</vt:lpstr>
      <vt:lpstr>Lab 10:  Insufficient Scopes Accessing a Resource</vt:lpstr>
      <vt:lpstr>PowerPoint Presentation</vt:lpstr>
      <vt:lpstr>PowerPoint Presentation</vt:lpstr>
      <vt:lpstr>PowerPoint Presentation</vt:lpstr>
      <vt:lpstr>PowerPoint Presentation</vt:lpstr>
      <vt:lpstr>Lab 11:  Utilizing an Invalid Token</vt:lpstr>
      <vt:lpstr>PowerPoint Presentation</vt:lpstr>
      <vt:lpstr>Lab 12:  Utilizing an Expired Token</vt:lpstr>
      <vt:lpstr>PowerPoint Presentation</vt:lpstr>
      <vt:lpstr>Lab 13:  Tracing Browser Calls</vt:lpstr>
      <vt:lpstr>Often times, it is important to obtain the calls being made by the user agent itself for diagnosis.  This can be obtained using the “net” tab of most browser developer tools:</vt:lpstr>
      <vt:lpstr>PowerPoint Presentation</vt:lpstr>
      <vt:lpstr>PowerPoint Presentation</vt:lpstr>
      <vt:lpstr>PowerPoint Presentation</vt:lpstr>
      <vt:lpstr>PowerPoint Presentation</vt:lpstr>
      <vt:lpstr>Lab 14:  Modifying Your SMART Tutorial App</vt:lpstr>
      <vt:lpstr>In a previous lab, you cloned a tutorial project on GitHub and registered it with Cerner’s Sandbox environment.  In this lab, we’ll demonstrate the inner workings of the SMART Javascript library, and highlight its limitations.</vt:lpstr>
      <vt:lpstr>Step 1:  Update “launch.html” in your GitHub pages branch:  Add no-cache meta tags to make prototyping easier:  &lt;meta http-equiv="cache-control" content="max-age=0" /&gt; &lt;meta http-equiv="cache-control" content="no-cache" /&gt; &lt;meta http-equiv="expires" content="0" /&gt; &lt;meta http-equiv="expires" content="Tue, 01 Jan 1980 1:00:00 GMT" /&gt; &lt;meta http-equiv="pragma" content="no-cache" /&gt;  Modify  'scope':   user/Patient.read user/MedicationStatement.read user/MedicationStatement.write</vt:lpstr>
      <vt:lpstr>Step 2:  Update “index.html” in your GitHub pages branch:  We’ll be modifying the example code to fetch a resource directly, using the Javascript API provided by the SMART® on FHIR® Javascript library.  Use the following link, or copy and paste from the next slide:  http://bit.ly/2fSCc0Q  This script checks if authorization is complete, and if so, fetches a FHIR patient resource.  The raw JSON of the resulting resource is then displayed in markup. </vt:lpstr>
      <vt:lpstr>Step 3:  Invoking the Authorization Request  https://[yourname].github.io/smart-on-fhir-tutorial/example-smart-app/launch.html?iss=https://fhir-ehr.sandboxcerner.com/dstu2/0b8a0111-e8e6-4c26-a91c-5069cbc6b1ca  The SMART library is triggers an authorization request based on this API call.  Note:  The issuer is populated, which the SMART® on FHIR® JS library uses to determine the endpoints; unlike your previous examples, we are not including a launch code.     </vt:lpstr>
      <vt:lpstr>PowerPoint Presentation</vt:lpstr>
    </vt:vector>
  </TitlesOfParts>
  <Company>Cerner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Heits,Brian</cp:lastModifiedBy>
  <cp:revision>133</cp:revision>
  <dcterms:created xsi:type="dcterms:W3CDTF">2014-08-07T14:11:51Z</dcterms:created>
  <dcterms:modified xsi:type="dcterms:W3CDTF">2019-05-03T18:59:02Z</dcterms:modified>
</cp:coreProperties>
</file>