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3" r:id="rId4"/>
    <p:sldId id="259" r:id="rId5"/>
    <p:sldId id="260" r:id="rId6"/>
    <p:sldId id="264"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94660"/>
  </p:normalViewPr>
  <p:slideViewPr>
    <p:cSldViewPr snapToGrid="0">
      <p:cViewPr>
        <p:scale>
          <a:sx n="77" d="100"/>
          <a:sy n="77" d="100"/>
        </p:scale>
        <p:origin x="54"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ata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_rels/data3.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59AFD6-84E1-41A7-A8A1-D6E8C81BF74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6A2AD25-7533-4353-B74B-7DA01F63C89E}">
      <dgm:prSet/>
      <dgm:spPr/>
      <dgm:t>
        <a:bodyPr/>
        <a:lstStyle/>
        <a:p>
          <a:r>
            <a:rPr lang="en-US"/>
            <a:t>Utilize GenAI for accurate forecasting of SAP balances.</a:t>
          </a:r>
        </a:p>
      </dgm:t>
    </dgm:pt>
    <dgm:pt modelId="{691CB555-6FF0-4B49-9EF4-F666D59C4126}" type="parTrans" cxnId="{D057F503-DF67-4270-96F8-1E1FD676245B}">
      <dgm:prSet/>
      <dgm:spPr/>
      <dgm:t>
        <a:bodyPr/>
        <a:lstStyle/>
        <a:p>
          <a:endParaRPr lang="en-US" sz="1200"/>
        </a:p>
      </dgm:t>
    </dgm:pt>
    <dgm:pt modelId="{7CCA8544-82A0-49C3-8E16-79BCECFE2326}" type="sibTrans" cxnId="{D057F503-DF67-4270-96F8-1E1FD676245B}">
      <dgm:prSet phldrT="1"/>
      <dgm:spPr/>
    </dgm:pt>
    <dgm:pt modelId="{660D6FB0-E99A-4FE6-926E-8846D4735A9C}">
      <dgm:prSet/>
      <dgm:spPr/>
      <dgm:t>
        <a:bodyPr/>
        <a:lstStyle/>
        <a:p>
          <a:r>
            <a:rPr lang="en-US"/>
            <a:t>Begin predictive analytics on the 25th of each month to get ready for the month-end.</a:t>
          </a:r>
        </a:p>
      </dgm:t>
    </dgm:pt>
    <dgm:pt modelId="{3FCEE2FE-FAC8-4713-924E-4E8ACC3740C2}" type="parTrans" cxnId="{CDA8ECAB-FBC2-4B06-A232-5707B5B675EA}">
      <dgm:prSet/>
      <dgm:spPr/>
      <dgm:t>
        <a:bodyPr/>
        <a:lstStyle/>
        <a:p>
          <a:endParaRPr lang="en-US" sz="1200"/>
        </a:p>
      </dgm:t>
    </dgm:pt>
    <dgm:pt modelId="{22512B9F-FD70-4F77-893F-F2F3BF86D5AA}" type="sibTrans" cxnId="{CDA8ECAB-FBC2-4B06-A232-5707B5B675EA}">
      <dgm:prSet phldrT="2"/>
      <dgm:spPr/>
    </dgm:pt>
    <dgm:pt modelId="{45A1C021-CED4-45B2-9D99-4D20D705D475}">
      <dgm:prSet/>
      <dgm:spPr/>
      <dgm:t>
        <a:bodyPr/>
        <a:lstStyle/>
        <a:p>
          <a:r>
            <a:rPr lang="en-US"/>
            <a:t>Detect anomalies when predicting balances from the 25th to the end of the month.</a:t>
          </a:r>
        </a:p>
      </dgm:t>
    </dgm:pt>
    <dgm:pt modelId="{5DA56FE1-9776-4FF9-9BBD-F8473121E0EC}" type="parTrans" cxnId="{10409A7A-221E-4624-8190-101093E72455}">
      <dgm:prSet/>
      <dgm:spPr/>
      <dgm:t>
        <a:bodyPr/>
        <a:lstStyle/>
        <a:p>
          <a:endParaRPr lang="en-US" sz="1200"/>
        </a:p>
      </dgm:t>
    </dgm:pt>
    <dgm:pt modelId="{9DE56067-A7DA-44A9-9E64-2320E92B085E}" type="sibTrans" cxnId="{10409A7A-221E-4624-8190-101093E72455}">
      <dgm:prSet phldrT="3"/>
      <dgm:spPr/>
    </dgm:pt>
    <dgm:pt modelId="{B811A5AE-1F35-41BC-8A22-030959A88E07}">
      <dgm:prSet/>
      <dgm:spPr/>
      <dgm:t>
        <a:bodyPr/>
        <a:lstStyle/>
        <a:p>
          <a:r>
            <a:rPr lang="en-US"/>
            <a:t>Minimize manual errors and improve financial procedures.</a:t>
          </a:r>
        </a:p>
      </dgm:t>
    </dgm:pt>
    <dgm:pt modelId="{1BC0B657-2751-462B-AC6E-A85D92372778}" type="parTrans" cxnId="{2A33C03B-A529-44B2-AEFD-84253928D916}">
      <dgm:prSet/>
      <dgm:spPr/>
      <dgm:t>
        <a:bodyPr/>
        <a:lstStyle/>
        <a:p>
          <a:endParaRPr lang="en-US" sz="1200"/>
        </a:p>
      </dgm:t>
    </dgm:pt>
    <dgm:pt modelId="{70E61C5A-AE3D-4DFF-A8D3-835B4A8D54F3}" type="sibTrans" cxnId="{2A33C03B-A529-44B2-AEFD-84253928D916}">
      <dgm:prSet phldrT="4"/>
      <dgm:spPr/>
    </dgm:pt>
    <dgm:pt modelId="{A7F48917-2E09-49EB-960A-C9A06B6ABC00}">
      <dgm:prSet/>
      <dgm:spPr/>
      <dgm:t>
        <a:bodyPr/>
        <a:lstStyle/>
        <a:p>
          <a:r>
            <a:rPr lang="en-US"/>
            <a:t>Strengthen decision-making with timely insights.</a:t>
          </a:r>
        </a:p>
      </dgm:t>
    </dgm:pt>
    <dgm:pt modelId="{8E46627A-2918-4BC4-A192-59F81E1708AB}" type="parTrans" cxnId="{DC614796-995C-4912-8BD6-B40D1FE107E1}">
      <dgm:prSet/>
      <dgm:spPr/>
      <dgm:t>
        <a:bodyPr/>
        <a:lstStyle/>
        <a:p>
          <a:endParaRPr lang="en-US" sz="1200"/>
        </a:p>
      </dgm:t>
    </dgm:pt>
    <dgm:pt modelId="{BCC16861-843C-4B05-9F6B-EF0498384D84}" type="sibTrans" cxnId="{DC614796-995C-4912-8BD6-B40D1FE107E1}">
      <dgm:prSet phldrT="5"/>
      <dgm:spPr/>
    </dgm:pt>
    <dgm:pt modelId="{844F44FF-0192-4028-9AAA-DBC258DE6347}">
      <dgm:prSet/>
      <dgm:spPr/>
      <dgm:t>
        <a:bodyPr/>
        <a:lstStyle/>
        <a:p>
          <a:r>
            <a:rPr lang="en-US"/>
            <a:t>Automate commentary to speed up the report creation process.</a:t>
          </a:r>
        </a:p>
      </dgm:t>
    </dgm:pt>
    <dgm:pt modelId="{A5C24782-56B5-4F45-91F1-AC2ADBB8BEEF}" type="parTrans" cxnId="{0DF87A39-7C12-47CE-9202-EB5B77DF046D}">
      <dgm:prSet/>
      <dgm:spPr/>
      <dgm:t>
        <a:bodyPr/>
        <a:lstStyle/>
        <a:p>
          <a:endParaRPr lang="en-US" sz="1200"/>
        </a:p>
      </dgm:t>
    </dgm:pt>
    <dgm:pt modelId="{3F2C4BE0-FBE3-4DC0-9723-87CB6DC1CFD1}" type="sibTrans" cxnId="{0DF87A39-7C12-47CE-9202-EB5B77DF046D}">
      <dgm:prSet phldrT="6"/>
      <dgm:spPr/>
    </dgm:pt>
    <dgm:pt modelId="{9331C7EE-15B0-40DD-8E10-3A1BC0EF4810}">
      <dgm:prSet/>
      <dgm:spPr/>
      <dgm:t>
        <a:bodyPr/>
        <a:lstStyle/>
        <a:p>
          <a:r>
            <a:rPr lang="en-US"/>
            <a:t>Increase the efficiency of financial reporting.</a:t>
          </a:r>
        </a:p>
      </dgm:t>
    </dgm:pt>
    <dgm:pt modelId="{84A820AF-A4A8-4D25-B4BF-4BA8ADEFCB8E}" type="parTrans" cxnId="{C66113C8-9CF5-4F21-8577-A8D914BC891D}">
      <dgm:prSet/>
      <dgm:spPr/>
      <dgm:t>
        <a:bodyPr/>
        <a:lstStyle/>
        <a:p>
          <a:endParaRPr lang="en-US" sz="1200"/>
        </a:p>
      </dgm:t>
    </dgm:pt>
    <dgm:pt modelId="{ED13A6C3-820B-4064-BE9B-0FFE546C81BC}" type="sibTrans" cxnId="{C66113C8-9CF5-4F21-8577-A8D914BC891D}">
      <dgm:prSet phldrT="7"/>
      <dgm:spPr/>
    </dgm:pt>
    <dgm:pt modelId="{9021AF5A-C2F0-449C-A676-B58D90D36ED2}" type="pres">
      <dgm:prSet presAssocID="{3759AFD6-84E1-41A7-A8A1-D6E8C81BF742}" presName="root" presStyleCnt="0">
        <dgm:presLayoutVars>
          <dgm:dir/>
          <dgm:resizeHandles val="exact"/>
        </dgm:presLayoutVars>
      </dgm:prSet>
      <dgm:spPr/>
    </dgm:pt>
    <dgm:pt modelId="{7084F60B-B622-4CEC-B06B-46A4A66677A9}" type="pres">
      <dgm:prSet presAssocID="{C6A2AD25-7533-4353-B74B-7DA01F63C89E}" presName="compNode" presStyleCnt="0"/>
      <dgm:spPr/>
    </dgm:pt>
    <dgm:pt modelId="{17815BB5-EFBC-4C19-A05A-60485E86E013}" type="pres">
      <dgm:prSet presAssocID="{C6A2AD25-7533-4353-B74B-7DA01F63C89E}" presName="bgRect" presStyleLbl="bgShp" presStyleIdx="0" presStyleCnt="7"/>
      <dgm:spPr/>
    </dgm:pt>
    <dgm:pt modelId="{CE4C4CCC-B24F-48F6-9A16-627644C5C0F2}" type="pres">
      <dgm:prSet presAssocID="{C6A2AD25-7533-4353-B74B-7DA01F63C89E}"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222B9129-FCDC-4E95-A8B3-36251FC3E92A}" type="pres">
      <dgm:prSet presAssocID="{C6A2AD25-7533-4353-B74B-7DA01F63C89E}" presName="spaceRect" presStyleCnt="0"/>
      <dgm:spPr/>
    </dgm:pt>
    <dgm:pt modelId="{C8FB3D85-877E-413D-97BC-93A64685F9BC}" type="pres">
      <dgm:prSet presAssocID="{C6A2AD25-7533-4353-B74B-7DA01F63C89E}" presName="parTx" presStyleLbl="revTx" presStyleIdx="0" presStyleCnt="7">
        <dgm:presLayoutVars>
          <dgm:chMax val="0"/>
          <dgm:chPref val="0"/>
        </dgm:presLayoutVars>
      </dgm:prSet>
      <dgm:spPr/>
    </dgm:pt>
    <dgm:pt modelId="{2C78991A-C134-43B6-9837-8C7C44098F6F}" type="pres">
      <dgm:prSet presAssocID="{7CCA8544-82A0-49C3-8E16-79BCECFE2326}" presName="sibTrans" presStyleCnt="0"/>
      <dgm:spPr/>
    </dgm:pt>
    <dgm:pt modelId="{BCBBA313-501F-421D-960A-5A9F1BDA09D6}" type="pres">
      <dgm:prSet presAssocID="{660D6FB0-E99A-4FE6-926E-8846D4735A9C}" presName="compNode" presStyleCnt="0"/>
      <dgm:spPr/>
    </dgm:pt>
    <dgm:pt modelId="{16219A19-2FE3-47FC-8160-9D1C3534DC0B}" type="pres">
      <dgm:prSet presAssocID="{660D6FB0-E99A-4FE6-926E-8846D4735A9C}" presName="bgRect" presStyleLbl="bgShp" presStyleIdx="1" presStyleCnt="7"/>
      <dgm:spPr/>
    </dgm:pt>
    <dgm:pt modelId="{D967A1F5-5913-4A55-BF3C-45185A92F1C6}" type="pres">
      <dgm:prSet presAssocID="{660D6FB0-E99A-4FE6-926E-8846D4735A9C}"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ip Calendar"/>
        </a:ext>
      </dgm:extLst>
    </dgm:pt>
    <dgm:pt modelId="{BE867C44-E82E-4125-8258-8D648C8BE523}" type="pres">
      <dgm:prSet presAssocID="{660D6FB0-E99A-4FE6-926E-8846D4735A9C}" presName="spaceRect" presStyleCnt="0"/>
      <dgm:spPr/>
    </dgm:pt>
    <dgm:pt modelId="{755280C2-5751-48B3-A555-038D0DF31120}" type="pres">
      <dgm:prSet presAssocID="{660D6FB0-E99A-4FE6-926E-8846D4735A9C}" presName="parTx" presStyleLbl="revTx" presStyleIdx="1" presStyleCnt="7">
        <dgm:presLayoutVars>
          <dgm:chMax val="0"/>
          <dgm:chPref val="0"/>
        </dgm:presLayoutVars>
      </dgm:prSet>
      <dgm:spPr/>
    </dgm:pt>
    <dgm:pt modelId="{E6480256-3564-4589-AE68-71BBBE3407E8}" type="pres">
      <dgm:prSet presAssocID="{22512B9F-FD70-4F77-893F-F2F3BF86D5AA}" presName="sibTrans" presStyleCnt="0"/>
      <dgm:spPr/>
    </dgm:pt>
    <dgm:pt modelId="{D296F82C-3A31-4A35-B0DD-F312FBF15B72}" type="pres">
      <dgm:prSet presAssocID="{45A1C021-CED4-45B2-9D99-4D20D705D475}" presName="compNode" presStyleCnt="0"/>
      <dgm:spPr/>
    </dgm:pt>
    <dgm:pt modelId="{F3792841-BBF6-4412-938A-025B68628313}" type="pres">
      <dgm:prSet presAssocID="{45A1C021-CED4-45B2-9D99-4D20D705D475}" presName="bgRect" presStyleLbl="bgShp" presStyleIdx="2" presStyleCnt="7"/>
      <dgm:spPr/>
    </dgm:pt>
    <dgm:pt modelId="{59A3B030-3318-4B87-BCF7-452E823CA3A2}" type="pres">
      <dgm:prSet presAssocID="{45A1C021-CED4-45B2-9D99-4D20D705D47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4B5D2863-EC9C-4F88-9D13-D7DA7867F6D5}" type="pres">
      <dgm:prSet presAssocID="{45A1C021-CED4-45B2-9D99-4D20D705D475}" presName="spaceRect" presStyleCnt="0"/>
      <dgm:spPr/>
    </dgm:pt>
    <dgm:pt modelId="{C372A819-BC76-45E5-B404-A13BB256C6EF}" type="pres">
      <dgm:prSet presAssocID="{45A1C021-CED4-45B2-9D99-4D20D705D475}" presName="parTx" presStyleLbl="revTx" presStyleIdx="2" presStyleCnt="7">
        <dgm:presLayoutVars>
          <dgm:chMax val="0"/>
          <dgm:chPref val="0"/>
        </dgm:presLayoutVars>
      </dgm:prSet>
      <dgm:spPr/>
    </dgm:pt>
    <dgm:pt modelId="{8B5750F4-3EE3-4261-9F19-B36FBFBE1C64}" type="pres">
      <dgm:prSet presAssocID="{9DE56067-A7DA-44A9-9E64-2320E92B085E}" presName="sibTrans" presStyleCnt="0"/>
      <dgm:spPr/>
    </dgm:pt>
    <dgm:pt modelId="{620A2EEA-F21A-4518-893F-8DD2B6F1CA1F}" type="pres">
      <dgm:prSet presAssocID="{B811A5AE-1F35-41BC-8A22-030959A88E07}" presName="compNode" presStyleCnt="0"/>
      <dgm:spPr/>
    </dgm:pt>
    <dgm:pt modelId="{63E1A70F-0B67-4FDB-B1A1-C8532A703072}" type="pres">
      <dgm:prSet presAssocID="{B811A5AE-1F35-41BC-8A22-030959A88E07}" presName="bgRect" presStyleLbl="bgShp" presStyleIdx="3" presStyleCnt="7"/>
      <dgm:spPr/>
    </dgm:pt>
    <dgm:pt modelId="{53C627D5-D21D-48CA-B0D4-65BEE1F9223A}" type="pres">
      <dgm:prSet presAssocID="{B811A5AE-1F35-41BC-8A22-030959A88E07}"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4F1CD2F1-3A90-43B6-9C5D-5F597F64A631}" type="pres">
      <dgm:prSet presAssocID="{B811A5AE-1F35-41BC-8A22-030959A88E07}" presName="spaceRect" presStyleCnt="0"/>
      <dgm:spPr/>
    </dgm:pt>
    <dgm:pt modelId="{55982DEC-3D42-4CC2-8397-0D13558E2228}" type="pres">
      <dgm:prSet presAssocID="{B811A5AE-1F35-41BC-8A22-030959A88E07}" presName="parTx" presStyleLbl="revTx" presStyleIdx="3" presStyleCnt="7">
        <dgm:presLayoutVars>
          <dgm:chMax val="0"/>
          <dgm:chPref val="0"/>
        </dgm:presLayoutVars>
      </dgm:prSet>
      <dgm:spPr/>
    </dgm:pt>
    <dgm:pt modelId="{8684BEF0-15BA-4730-BE97-EF9414FA80E0}" type="pres">
      <dgm:prSet presAssocID="{70E61C5A-AE3D-4DFF-A8D3-835B4A8D54F3}" presName="sibTrans" presStyleCnt="0"/>
      <dgm:spPr/>
    </dgm:pt>
    <dgm:pt modelId="{59F167BA-E22D-4FEC-8378-C919075E2371}" type="pres">
      <dgm:prSet presAssocID="{A7F48917-2E09-49EB-960A-C9A06B6ABC00}" presName="compNode" presStyleCnt="0"/>
      <dgm:spPr/>
    </dgm:pt>
    <dgm:pt modelId="{B7A4F07A-4F6E-47C4-9EB0-7048112F9380}" type="pres">
      <dgm:prSet presAssocID="{A7F48917-2E09-49EB-960A-C9A06B6ABC00}" presName="bgRect" presStyleLbl="bgShp" presStyleIdx="4" presStyleCnt="7"/>
      <dgm:spPr/>
    </dgm:pt>
    <dgm:pt modelId="{3139A307-3877-4DA4-8237-C73D0C8F0B79}" type="pres">
      <dgm:prSet presAssocID="{A7F48917-2E09-49EB-960A-C9A06B6ABC0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ourglass"/>
        </a:ext>
      </dgm:extLst>
    </dgm:pt>
    <dgm:pt modelId="{DE051988-4C2F-4742-878D-4A836588CD00}" type="pres">
      <dgm:prSet presAssocID="{A7F48917-2E09-49EB-960A-C9A06B6ABC00}" presName="spaceRect" presStyleCnt="0"/>
      <dgm:spPr/>
    </dgm:pt>
    <dgm:pt modelId="{9FA38236-81FE-48BC-9C08-E99EA79D0373}" type="pres">
      <dgm:prSet presAssocID="{A7F48917-2E09-49EB-960A-C9A06B6ABC00}" presName="parTx" presStyleLbl="revTx" presStyleIdx="4" presStyleCnt="7">
        <dgm:presLayoutVars>
          <dgm:chMax val="0"/>
          <dgm:chPref val="0"/>
        </dgm:presLayoutVars>
      </dgm:prSet>
      <dgm:spPr/>
    </dgm:pt>
    <dgm:pt modelId="{368E1868-38A3-4770-A4D8-6DEFEEE442EA}" type="pres">
      <dgm:prSet presAssocID="{BCC16861-843C-4B05-9F6B-EF0498384D84}" presName="sibTrans" presStyleCnt="0"/>
      <dgm:spPr/>
    </dgm:pt>
    <dgm:pt modelId="{7D17DA8F-E82C-45B8-BE09-F1F214BB1B25}" type="pres">
      <dgm:prSet presAssocID="{844F44FF-0192-4028-9AAA-DBC258DE6347}" presName="compNode" presStyleCnt="0"/>
      <dgm:spPr/>
    </dgm:pt>
    <dgm:pt modelId="{4F6688D7-3ABC-4A39-87F0-4C9ED7828079}" type="pres">
      <dgm:prSet presAssocID="{844F44FF-0192-4028-9AAA-DBC258DE6347}" presName="bgRect" presStyleLbl="bgShp" presStyleIdx="5" presStyleCnt="7"/>
      <dgm:spPr/>
    </dgm:pt>
    <dgm:pt modelId="{826E628B-BE37-40AA-8AD3-9AD983965D1E}" type="pres">
      <dgm:prSet presAssocID="{844F44FF-0192-4028-9AAA-DBC258DE634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ears"/>
        </a:ext>
      </dgm:extLst>
    </dgm:pt>
    <dgm:pt modelId="{B0EC3721-127A-46A7-8F58-EC07A3F32E72}" type="pres">
      <dgm:prSet presAssocID="{844F44FF-0192-4028-9AAA-DBC258DE6347}" presName="spaceRect" presStyleCnt="0"/>
      <dgm:spPr/>
    </dgm:pt>
    <dgm:pt modelId="{37EEBA3C-63ED-4840-9C22-E11FF8A6198C}" type="pres">
      <dgm:prSet presAssocID="{844F44FF-0192-4028-9AAA-DBC258DE6347}" presName="parTx" presStyleLbl="revTx" presStyleIdx="5" presStyleCnt="7">
        <dgm:presLayoutVars>
          <dgm:chMax val="0"/>
          <dgm:chPref val="0"/>
        </dgm:presLayoutVars>
      </dgm:prSet>
      <dgm:spPr/>
    </dgm:pt>
    <dgm:pt modelId="{746B752F-1D6D-439C-BB31-BA71D54948A7}" type="pres">
      <dgm:prSet presAssocID="{3F2C4BE0-FBE3-4DC0-9723-87CB6DC1CFD1}" presName="sibTrans" presStyleCnt="0"/>
      <dgm:spPr/>
    </dgm:pt>
    <dgm:pt modelId="{211A2817-AED4-4210-8771-99A7DE3CCC0A}" type="pres">
      <dgm:prSet presAssocID="{9331C7EE-15B0-40DD-8E10-3A1BC0EF4810}" presName="compNode" presStyleCnt="0"/>
      <dgm:spPr/>
    </dgm:pt>
    <dgm:pt modelId="{82B51262-3A84-42DD-8C04-D1FB2239C765}" type="pres">
      <dgm:prSet presAssocID="{9331C7EE-15B0-40DD-8E10-3A1BC0EF4810}" presName="bgRect" presStyleLbl="bgShp" presStyleIdx="6" presStyleCnt="7"/>
      <dgm:spPr/>
    </dgm:pt>
    <dgm:pt modelId="{AEFDCC6A-921D-4823-8F37-D0D004A73B77}" type="pres">
      <dgm:prSet presAssocID="{9331C7EE-15B0-40DD-8E10-3A1BC0EF481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alculator"/>
        </a:ext>
      </dgm:extLst>
    </dgm:pt>
    <dgm:pt modelId="{0D25B873-6248-4EFE-896D-1E71237F91E2}" type="pres">
      <dgm:prSet presAssocID="{9331C7EE-15B0-40DD-8E10-3A1BC0EF4810}" presName="spaceRect" presStyleCnt="0"/>
      <dgm:spPr/>
    </dgm:pt>
    <dgm:pt modelId="{77468D69-600E-4C4B-8EF0-E3FB29EDB034}" type="pres">
      <dgm:prSet presAssocID="{9331C7EE-15B0-40DD-8E10-3A1BC0EF4810}" presName="parTx" presStyleLbl="revTx" presStyleIdx="6" presStyleCnt="7">
        <dgm:presLayoutVars>
          <dgm:chMax val="0"/>
          <dgm:chPref val="0"/>
        </dgm:presLayoutVars>
      </dgm:prSet>
      <dgm:spPr/>
    </dgm:pt>
  </dgm:ptLst>
  <dgm:cxnLst>
    <dgm:cxn modelId="{D057F503-DF67-4270-96F8-1E1FD676245B}" srcId="{3759AFD6-84E1-41A7-A8A1-D6E8C81BF742}" destId="{C6A2AD25-7533-4353-B74B-7DA01F63C89E}" srcOrd="0" destOrd="0" parTransId="{691CB555-6FF0-4B49-9EF4-F666D59C4126}" sibTransId="{7CCA8544-82A0-49C3-8E16-79BCECFE2326}"/>
    <dgm:cxn modelId="{2FBDBF0C-6EE0-4B87-B74E-3BF498E0BD1A}" type="presOf" srcId="{45A1C021-CED4-45B2-9D99-4D20D705D475}" destId="{C372A819-BC76-45E5-B404-A13BB256C6EF}" srcOrd="0" destOrd="0" presId="urn:microsoft.com/office/officeart/2018/2/layout/IconVerticalSolidList"/>
    <dgm:cxn modelId="{334E5F1C-1817-491A-B544-B9CFBD1DECDF}" type="presOf" srcId="{9331C7EE-15B0-40DD-8E10-3A1BC0EF4810}" destId="{77468D69-600E-4C4B-8EF0-E3FB29EDB034}" srcOrd="0" destOrd="0" presId="urn:microsoft.com/office/officeart/2018/2/layout/IconVerticalSolidList"/>
    <dgm:cxn modelId="{0DF87A39-7C12-47CE-9202-EB5B77DF046D}" srcId="{3759AFD6-84E1-41A7-A8A1-D6E8C81BF742}" destId="{844F44FF-0192-4028-9AAA-DBC258DE6347}" srcOrd="5" destOrd="0" parTransId="{A5C24782-56B5-4F45-91F1-AC2ADBB8BEEF}" sibTransId="{3F2C4BE0-FBE3-4DC0-9723-87CB6DC1CFD1}"/>
    <dgm:cxn modelId="{2A33C03B-A529-44B2-AEFD-84253928D916}" srcId="{3759AFD6-84E1-41A7-A8A1-D6E8C81BF742}" destId="{B811A5AE-1F35-41BC-8A22-030959A88E07}" srcOrd="3" destOrd="0" parTransId="{1BC0B657-2751-462B-AC6E-A85D92372778}" sibTransId="{70E61C5A-AE3D-4DFF-A8D3-835B4A8D54F3}"/>
    <dgm:cxn modelId="{96094C3F-8B3E-4976-8060-3540810E11D2}" type="presOf" srcId="{3759AFD6-84E1-41A7-A8A1-D6E8C81BF742}" destId="{9021AF5A-C2F0-449C-A676-B58D90D36ED2}" srcOrd="0" destOrd="0" presId="urn:microsoft.com/office/officeart/2018/2/layout/IconVerticalSolidList"/>
    <dgm:cxn modelId="{10409A7A-221E-4624-8190-101093E72455}" srcId="{3759AFD6-84E1-41A7-A8A1-D6E8C81BF742}" destId="{45A1C021-CED4-45B2-9D99-4D20D705D475}" srcOrd="2" destOrd="0" parTransId="{5DA56FE1-9776-4FF9-9BBD-F8473121E0EC}" sibTransId="{9DE56067-A7DA-44A9-9E64-2320E92B085E}"/>
    <dgm:cxn modelId="{9F4FA089-3652-4FFB-8F8B-FE02FFF9BFF2}" type="presOf" srcId="{B811A5AE-1F35-41BC-8A22-030959A88E07}" destId="{55982DEC-3D42-4CC2-8397-0D13558E2228}" srcOrd="0" destOrd="0" presId="urn:microsoft.com/office/officeart/2018/2/layout/IconVerticalSolidList"/>
    <dgm:cxn modelId="{DC614796-995C-4912-8BD6-B40D1FE107E1}" srcId="{3759AFD6-84E1-41A7-A8A1-D6E8C81BF742}" destId="{A7F48917-2E09-49EB-960A-C9A06B6ABC00}" srcOrd="4" destOrd="0" parTransId="{8E46627A-2918-4BC4-A192-59F81E1708AB}" sibTransId="{BCC16861-843C-4B05-9F6B-EF0498384D84}"/>
    <dgm:cxn modelId="{CDA8ECAB-FBC2-4B06-A232-5707B5B675EA}" srcId="{3759AFD6-84E1-41A7-A8A1-D6E8C81BF742}" destId="{660D6FB0-E99A-4FE6-926E-8846D4735A9C}" srcOrd="1" destOrd="0" parTransId="{3FCEE2FE-FAC8-4713-924E-4E8ACC3740C2}" sibTransId="{22512B9F-FD70-4F77-893F-F2F3BF86D5AA}"/>
    <dgm:cxn modelId="{BF746AAC-BEFD-4193-AC39-B49666D1106A}" type="presOf" srcId="{A7F48917-2E09-49EB-960A-C9A06B6ABC00}" destId="{9FA38236-81FE-48BC-9C08-E99EA79D0373}" srcOrd="0" destOrd="0" presId="urn:microsoft.com/office/officeart/2018/2/layout/IconVerticalSolidList"/>
    <dgm:cxn modelId="{A25950AE-DB2F-47E2-9956-66841E879C57}" type="presOf" srcId="{660D6FB0-E99A-4FE6-926E-8846D4735A9C}" destId="{755280C2-5751-48B3-A555-038D0DF31120}" srcOrd="0" destOrd="0" presId="urn:microsoft.com/office/officeart/2018/2/layout/IconVerticalSolidList"/>
    <dgm:cxn modelId="{C66113C8-9CF5-4F21-8577-A8D914BC891D}" srcId="{3759AFD6-84E1-41A7-A8A1-D6E8C81BF742}" destId="{9331C7EE-15B0-40DD-8E10-3A1BC0EF4810}" srcOrd="6" destOrd="0" parTransId="{84A820AF-A4A8-4D25-B4BF-4BA8ADEFCB8E}" sibTransId="{ED13A6C3-820B-4064-BE9B-0FFE546C81BC}"/>
    <dgm:cxn modelId="{018438DA-A04D-45EB-B8D9-54B539244D56}" type="presOf" srcId="{C6A2AD25-7533-4353-B74B-7DA01F63C89E}" destId="{C8FB3D85-877E-413D-97BC-93A64685F9BC}" srcOrd="0" destOrd="0" presId="urn:microsoft.com/office/officeart/2018/2/layout/IconVerticalSolidList"/>
    <dgm:cxn modelId="{69FE10DB-E39F-4CC7-9A49-853F0C048654}" type="presOf" srcId="{844F44FF-0192-4028-9AAA-DBC258DE6347}" destId="{37EEBA3C-63ED-4840-9C22-E11FF8A6198C}" srcOrd="0" destOrd="0" presId="urn:microsoft.com/office/officeart/2018/2/layout/IconVerticalSolidList"/>
    <dgm:cxn modelId="{1F133C69-53D8-466A-82A4-2F3B2E5A9D8A}" type="presParOf" srcId="{9021AF5A-C2F0-449C-A676-B58D90D36ED2}" destId="{7084F60B-B622-4CEC-B06B-46A4A66677A9}" srcOrd="0" destOrd="0" presId="urn:microsoft.com/office/officeart/2018/2/layout/IconVerticalSolidList"/>
    <dgm:cxn modelId="{E2FA56DE-58BB-4D58-B050-8C117B8608CF}" type="presParOf" srcId="{7084F60B-B622-4CEC-B06B-46A4A66677A9}" destId="{17815BB5-EFBC-4C19-A05A-60485E86E013}" srcOrd="0" destOrd="0" presId="urn:microsoft.com/office/officeart/2018/2/layout/IconVerticalSolidList"/>
    <dgm:cxn modelId="{A3938FD8-60D9-4635-9FE0-4ADE20F5992A}" type="presParOf" srcId="{7084F60B-B622-4CEC-B06B-46A4A66677A9}" destId="{CE4C4CCC-B24F-48F6-9A16-627644C5C0F2}" srcOrd="1" destOrd="0" presId="urn:microsoft.com/office/officeart/2018/2/layout/IconVerticalSolidList"/>
    <dgm:cxn modelId="{D7AE4EE9-959C-4BE1-9EBB-B90C68EFC06B}" type="presParOf" srcId="{7084F60B-B622-4CEC-B06B-46A4A66677A9}" destId="{222B9129-FCDC-4E95-A8B3-36251FC3E92A}" srcOrd="2" destOrd="0" presId="urn:microsoft.com/office/officeart/2018/2/layout/IconVerticalSolidList"/>
    <dgm:cxn modelId="{32A75413-0FF1-4937-B192-90D0850B7721}" type="presParOf" srcId="{7084F60B-B622-4CEC-B06B-46A4A66677A9}" destId="{C8FB3D85-877E-413D-97BC-93A64685F9BC}" srcOrd="3" destOrd="0" presId="urn:microsoft.com/office/officeart/2018/2/layout/IconVerticalSolidList"/>
    <dgm:cxn modelId="{A5373D23-A7E0-4D92-8B3E-F71DC5965827}" type="presParOf" srcId="{9021AF5A-C2F0-449C-A676-B58D90D36ED2}" destId="{2C78991A-C134-43B6-9837-8C7C44098F6F}" srcOrd="1" destOrd="0" presId="urn:microsoft.com/office/officeart/2018/2/layout/IconVerticalSolidList"/>
    <dgm:cxn modelId="{A573B9AB-494D-4675-9DF5-986BE107D17C}" type="presParOf" srcId="{9021AF5A-C2F0-449C-A676-B58D90D36ED2}" destId="{BCBBA313-501F-421D-960A-5A9F1BDA09D6}" srcOrd="2" destOrd="0" presId="urn:microsoft.com/office/officeart/2018/2/layout/IconVerticalSolidList"/>
    <dgm:cxn modelId="{1460A42B-709D-4055-A876-BB7A16E945D0}" type="presParOf" srcId="{BCBBA313-501F-421D-960A-5A9F1BDA09D6}" destId="{16219A19-2FE3-47FC-8160-9D1C3534DC0B}" srcOrd="0" destOrd="0" presId="urn:microsoft.com/office/officeart/2018/2/layout/IconVerticalSolidList"/>
    <dgm:cxn modelId="{27838C97-ADAF-4A06-98E2-E7E798EED531}" type="presParOf" srcId="{BCBBA313-501F-421D-960A-5A9F1BDA09D6}" destId="{D967A1F5-5913-4A55-BF3C-45185A92F1C6}" srcOrd="1" destOrd="0" presId="urn:microsoft.com/office/officeart/2018/2/layout/IconVerticalSolidList"/>
    <dgm:cxn modelId="{954EEE3C-82FD-4CD7-9085-AFDE6E92AA2E}" type="presParOf" srcId="{BCBBA313-501F-421D-960A-5A9F1BDA09D6}" destId="{BE867C44-E82E-4125-8258-8D648C8BE523}" srcOrd="2" destOrd="0" presId="urn:microsoft.com/office/officeart/2018/2/layout/IconVerticalSolidList"/>
    <dgm:cxn modelId="{F98CBB4A-44F7-4E49-997E-E04164B23C40}" type="presParOf" srcId="{BCBBA313-501F-421D-960A-5A9F1BDA09D6}" destId="{755280C2-5751-48B3-A555-038D0DF31120}" srcOrd="3" destOrd="0" presId="urn:microsoft.com/office/officeart/2018/2/layout/IconVerticalSolidList"/>
    <dgm:cxn modelId="{EED7CB1F-965B-4887-B77E-B5E385131AE3}" type="presParOf" srcId="{9021AF5A-C2F0-449C-A676-B58D90D36ED2}" destId="{E6480256-3564-4589-AE68-71BBBE3407E8}" srcOrd="3" destOrd="0" presId="urn:microsoft.com/office/officeart/2018/2/layout/IconVerticalSolidList"/>
    <dgm:cxn modelId="{EAF796CD-DCAB-4772-959F-64B26471C13D}" type="presParOf" srcId="{9021AF5A-C2F0-449C-A676-B58D90D36ED2}" destId="{D296F82C-3A31-4A35-B0DD-F312FBF15B72}" srcOrd="4" destOrd="0" presId="urn:microsoft.com/office/officeart/2018/2/layout/IconVerticalSolidList"/>
    <dgm:cxn modelId="{6CB683EA-0A5F-4712-A637-CADB7982D187}" type="presParOf" srcId="{D296F82C-3A31-4A35-B0DD-F312FBF15B72}" destId="{F3792841-BBF6-4412-938A-025B68628313}" srcOrd="0" destOrd="0" presId="urn:microsoft.com/office/officeart/2018/2/layout/IconVerticalSolidList"/>
    <dgm:cxn modelId="{0058C6C4-3D4D-44BD-8D22-32CB2CCEC4F9}" type="presParOf" srcId="{D296F82C-3A31-4A35-B0DD-F312FBF15B72}" destId="{59A3B030-3318-4B87-BCF7-452E823CA3A2}" srcOrd="1" destOrd="0" presId="urn:microsoft.com/office/officeart/2018/2/layout/IconVerticalSolidList"/>
    <dgm:cxn modelId="{C44EA0E1-CE19-4881-A049-0425580A26F7}" type="presParOf" srcId="{D296F82C-3A31-4A35-B0DD-F312FBF15B72}" destId="{4B5D2863-EC9C-4F88-9D13-D7DA7867F6D5}" srcOrd="2" destOrd="0" presId="urn:microsoft.com/office/officeart/2018/2/layout/IconVerticalSolidList"/>
    <dgm:cxn modelId="{1FF2A87C-7CFB-422E-B063-C03E4B94A5A8}" type="presParOf" srcId="{D296F82C-3A31-4A35-B0DD-F312FBF15B72}" destId="{C372A819-BC76-45E5-B404-A13BB256C6EF}" srcOrd="3" destOrd="0" presId="urn:microsoft.com/office/officeart/2018/2/layout/IconVerticalSolidList"/>
    <dgm:cxn modelId="{28B3D47F-4E11-4F90-8B6C-0ABBDC476B4F}" type="presParOf" srcId="{9021AF5A-C2F0-449C-A676-B58D90D36ED2}" destId="{8B5750F4-3EE3-4261-9F19-B36FBFBE1C64}" srcOrd="5" destOrd="0" presId="urn:microsoft.com/office/officeart/2018/2/layout/IconVerticalSolidList"/>
    <dgm:cxn modelId="{34F42946-154B-47C4-BF88-1494793CA320}" type="presParOf" srcId="{9021AF5A-C2F0-449C-A676-B58D90D36ED2}" destId="{620A2EEA-F21A-4518-893F-8DD2B6F1CA1F}" srcOrd="6" destOrd="0" presId="urn:microsoft.com/office/officeart/2018/2/layout/IconVerticalSolidList"/>
    <dgm:cxn modelId="{41AE88A5-D8FF-4651-B0F5-8A5E4198183C}" type="presParOf" srcId="{620A2EEA-F21A-4518-893F-8DD2B6F1CA1F}" destId="{63E1A70F-0B67-4FDB-B1A1-C8532A703072}" srcOrd="0" destOrd="0" presId="urn:microsoft.com/office/officeart/2018/2/layout/IconVerticalSolidList"/>
    <dgm:cxn modelId="{D6428A7B-7073-49EB-83D3-D2073E3FCAF1}" type="presParOf" srcId="{620A2EEA-F21A-4518-893F-8DD2B6F1CA1F}" destId="{53C627D5-D21D-48CA-B0D4-65BEE1F9223A}" srcOrd="1" destOrd="0" presId="urn:microsoft.com/office/officeart/2018/2/layout/IconVerticalSolidList"/>
    <dgm:cxn modelId="{F62070AF-EDE4-49C8-9144-B2BAA9BD5C0B}" type="presParOf" srcId="{620A2EEA-F21A-4518-893F-8DD2B6F1CA1F}" destId="{4F1CD2F1-3A90-43B6-9C5D-5F597F64A631}" srcOrd="2" destOrd="0" presId="urn:microsoft.com/office/officeart/2018/2/layout/IconVerticalSolidList"/>
    <dgm:cxn modelId="{22623228-12DF-4430-9B20-A49090B98C49}" type="presParOf" srcId="{620A2EEA-F21A-4518-893F-8DD2B6F1CA1F}" destId="{55982DEC-3D42-4CC2-8397-0D13558E2228}" srcOrd="3" destOrd="0" presId="urn:microsoft.com/office/officeart/2018/2/layout/IconVerticalSolidList"/>
    <dgm:cxn modelId="{2B998F91-0316-46E5-833F-ADAC4E62D4E4}" type="presParOf" srcId="{9021AF5A-C2F0-449C-A676-B58D90D36ED2}" destId="{8684BEF0-15BA-4730-BE97-EF9414FA80E0}" srcOrd="7" destOrd="0" presId="urn:microsoft.com/office/officeart/2018/2/layout/IconVerticalSolidList"/>
    <dgm:cxn modelId="{7537B1AA-7BA7-41DD-AD02-67CF795E2DD5}" type="presParOf" srcId="{9021AF5A-C2F0-449C-A676-B58D90D36ED2}" destId="{59F167BA-E22D-4FEC-8378-C919075E2371}" srcOrd="8" destOrd="0" presId="urn:microsoft.com/office/officeart/2018/2/layout/IconVerticalSolidList"/>
    <dgm:cxn modelId="{38F22208-5FDB-476F-935D-0BE256F53B3C}" type="presParOf" srcId="{59F167BA-E22D-4FEC-8378-C919075E2371}" destId="{B7A4F07A-4F6E-47C4-9EB0-7048112F9380}" srcOrd="0" destOrd="0" presId="urn:microsoft.com/office/officeart/2018/2/layout/IconVerticalSolidList"/>
    <dgm:cxn modelId="{D9F48254-3FFE-4EF3-BEDD-9B6C1822AE2E}" type="presParOf" srcId="{59F167BA-E22D-4FEC-8378-C919075E2371}" destId="{3139A307-3877-4DA4-8237-C73D0C8F0B79}" srcOrd="1" destOrd="0" presId="urn:microsoft.com/office/officeart/2018/2/layout/IconVerticalSolidList"/>
    <dgm:cxn modelId="{06B51783-0B56-4BA5-8B53-2AF24681CC92}" type="presParOf" srcId="{59F167BA-E22D-4FEC-8378-C919075E2371}" destId="{DE051988-4C2F-4742-878D-4A836588CD00}" srcOrd="2" destOrd="0" presId="urn:microsoft.com/office/officeart/2018/2/layout/IconVerticalSolidList"/>
    <dgm:cxn modelId="{96D59BBA-9A63-4676-ADAA-5CCF0545D6AC}" type="presParOf" srcId="{59F167BA-E22D-4FEC-8378-C919075E2371}" destId="{9FA38236-81FE-48BC-9C08-E99EA79D0373}" srcOrd="3" destOrd="0" presId="urn:microsoft.com/office/officeart/2018/2/layout/IconVerticalSolidList"/>
    <dgm:cxn modelId="{A153F88D-23B8-47E7-8CC2-88BB02235CBD}" type="presParOf" srcId="{9021AF5A-C2F0-449C-A676-B58D90D36ED2}" destId="{368E1868-38A3-4770-A4D8-6DEFEEE442EA}" srcOrd="9" destOrd="0" presId="urn:microsoft.com/office/officeart/2018/2/layout/IconVerticalSolidList"/>
    <dgm:cxn modelId="{EFC76E75-D5AF-4F82-BCD4-DB79EC9E0D8E}" type="presParOf" srcId="{9021AF5A-C2F0-449C-A676-B58D90D36ED2}" destId="{7D17DA8F-E82C-45B8-BE09-F1F214BB1B25}" srcOrd="10" destOrd="0" presId="urn:microsoft.com/office/officeart/2018/2/layout/IconVerticalSolidList"/>
    <dgm:cxn modelId="{E18D657B-4909-4915-AA1C-B87CE94A8D26}" type="presParOf" srcId="{7D17DA8F-E82C-45B8-BE09-F1F214BB1B25}" destId="{4F6688D7-3ABC-4A39-87F0-4C9ED7828079}" srcOrd="0" destOrd="0" presId="urn:microsoft.com/office/officeart/2018/2/layout/IconVerticalSolidList"/>
    <dgm:cxn modelId="{AB6C20A9-1FE6-4987-8C25-9684F68C671E}" type="presParOf" srcId="{7D17DA8F-E82C-45B8-BE09-F1F214BB1B25}" destId="{826E628B-BE37-40AA-8AD3-9AD983965D1E}" srcOrd="1" destOrd="0" presId="urn:microsoft.com/office/officeart/2018/2/layout/IconVerticalSolidList"/>
    <dgm:cxn modelId="{02DF0C3B-4702-46F6-8C24-90B4760ACAF9}" type="presParOf" srcId="{7D17DA8F-E82C-45B8-BE09-F1F214BB1B25}" destId="{B0EC3721-127A-46A7-8F58-EC07A3F32E72}" srcOrd="2" destOrd="0" presId="urn:microsoft.com/office/officeart/2018/2/layout/IconVerticalSolidList"/>
    <dgm:cxn modelId="{19FCE769-2D4D-46BF-85EC-28199ADF129A}" type="presParOf" srcId="{7D17DA8F-E82C-45B8-BE09-F1F214BB1B25}" destId="{37EEBA3C-63ED-4840-9C22-E11FF8A6198C}" srcOrd="3" destOrd="0" presId="urn:microsoft.com/office/officeart/2018/2/layout/IconVerticalSolidList"/>
    <dgm:cxn modelId="{CC8D6098-8B86-47F6-9600-83186BD0BDBC}" type="presParOf" srcId="{9021AF5A-C2F0-449C-A676-B58D90D36ED2}" destId="{746B752F-1D6D-439C-BB31-BA71D54948A7}" srcOrd="11" destOrd="0" presId="urn:microsoft.com/office/officeart/2018/2/layout/IconVerticalSolidList"/>
    <dgm:cxn modelId="{F059D88F-8A48-4E4F-8F62-B44B59F828E8}" type="presParOf" srcId="{9021AF5A-C2F0-449C-A676-B58D90D36ED2}" destId="{211A2817-AED4-4210-8771-99A7DE3CCC0A}" srcOrd="12" destOrd="0" presId="urn:microsoft.com/office/officeart/2018/2/layout/IconVerticalSolidList"/>
    <dgm:cxn modelId="{7552A06C-EF7C-4DAD-878E-DF05FFE38665}" type="presParOf" srcId="{211A2817-AED4-4210-8771-99A7DE3CCC0A}" destId="{82B51262-3A84-42DD-8C04-D1FB2239C765}" srcOrd="0" destOrd="0" presId="urn:microsoft.com/office/officeart/2018/2/layout/IconVerticalSolidList"/>
    <dgm:cxn modelId="{CC65FAD6-F65E-43FD-8A29-8EE032498B73}" type="presParOf" srcId="{211A2817-AED4-4210-8771-99A7DE3CCC0A}" destId="{AEFDCC6A-921D-4823-8F37-D0D004A73B77}" srcOrd="1" destOrd="0" presId="urn:microsoft.com/office/officeart/2018/2/layout/IconVerticalSolidList"/>
    <dgm:cxn modelId="{ACA371E1-6908-4C8D-BE95-5135C3DB871E}" type="presParOf" srcId="{211A2817-AED4-4210-8771-99A7DE3CCC0A}" destId="{0D25B873-6248-4EFE-896D-1E71237F91E2}" srcOrd="2" destOrd="0" presId="urn:microsoft.com/office/officeart/2018/2/layout/IconVerticalSolidList"/>
    <dgm:cxn modelId="{14CB8642-BC48-47AF-9B94-664C393335A1}" type="presParOf" srcId="{211A2817-AED4-4210-8771-99A7DE3CCC0A}" destId="{77468D69-600E-4C4B-8EF0-E3FB29EDB03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E8FEF4-5432-40B8-8467-C4A92CEC4FF9}" type="doc">
      <dgm:prSet loTypeId="urn:microsoft.com/office/officeart/2018/5/layout/IconLeafLabelList" loCatId="icon" qsTypeId="urn:microsoft.com/office/officeart/2005/8/quickstyle/simple1" qsCatId="simple" csTypeId="urn:microsoft.com/office/officeart/2018/5/colors/Iconchunking_neutralicon_accent1_2" csCatId="accent1" phldr="1"/>
      <dgm:spPr/>
      <dgm:t>
        <a:bodyPr/>
        <a:lstStyle/>
        <a:p>
          <a:endParaRPr lang="en-US"/>
        </a:p>
      </dgm:t>
    </dgm:pt>
    <dgm:pt modelId="{372DE4B0-4F93-4E77-89F6-CEF2F522CCF9}">
      <dgm:prSet custT="1"/>
      <dgm:spPr/>
      <dgm:t>
        <a:bodyPr/>
        <a:lstStyle/>
        <a:p>
          <a:pPr>
            <a:defRPr cap="all"/>
          </a:pPr>
          <a:r>
            <a:rPr lang="en-US" sz="1600" dirty="0"/>
            <a:t>Increased accuracy in financial reporting and analysis.</a:t>
          </a:r>
        </a:p>
      </dgm:t>
    </dgm:pt>
    <dgm:pt modelId="{47AEC84C-0541-494A-925A-79427A5878DD}" type="parTrans" cxnId="{F121593A-E755-4329-B03D-D0D93552C4A0}">
      <dgm:prSet/>
      <dgm:spPr/>
      <dgm:t>
        <a:bodyPr/>
        <a:lstStyle/>
        <a:p>
          <a:endParaRPr lang="en-US"/>
        </a:p>
      </dgm:t>
    </dgm:pt>
    <dgm:pt modelId="{74DC47DB-24C3-449F-B0AA-7047FDECD34A}" type="sibTrans" cxnId="{F121593A-E755-4329-B03D-D0D93552C4A0}">
      <dgm:prSet/>
      <dgm:spPr/>
      <dgm:t>
        <a:bodyPr/>
        <a:lstStyle/>
        <a:p>
          <a:endParaRPr lang="en-US"/>
        </a:p>
      </dgm:t>
    </dgm:pt>
    <dgm:pt modelId="{D74FAB7F-13FB-4B80-A9EF-5A4C6744B5FF}">
      <dgm:prSet/>
      <dgm:spPr/>
      <dgm:t>
        <a:bodyPr/>
        <a:lstStyle/>
        <a:p>
          <a:pPr>
            <a:defRPr cap="all"/>
          </a:pPr>
          <a:r>
            <a:rPr lang="en-US" dirty="0"/>
            <a:t>Significant time savings in routine data analysis.</a:t>
          </a:r>
        </a:p>
      </dgm:t>
    </dgm:pt>
    <dgm:pt modelId="{A690360B-0E0F-4737-8E46-A469CA8DE747}" type="parTrans" cxnId="{74860479-886D-4EE2-B4FD-4D0A5F4C18B8}">
      <dgm:prSet/>
      <dgm:spPr/>
      <dgm:t>
        <a:bodyPr/>
        <a:lstStyle/>
        <a:p>
          <a:endParaRPr lang="en-US"/>
        </a:p>
      </dgm:t>
    </dgm:pt>
    <dgm:pt modelId="{C9AD2134-D460-40D5-8A9E-DB054EE7B027}" type="sibTrans" cxnId="{74860479-886D-4EE2-B4FD-4D0A5F4C18B8}">
      <dgm:prSet/>
      <dgm:spPr/>
      <dgm:t>
        <a:bodyPr/>
        <a:lstStyle/>
        <a:p>
          <a:endParaRPr lang="en-US"/>
        </a:p>
      </dgm:t>
    </dgm:pt>
    <dgm:pt modelId="{D2ED1767-ADD6-4AD2-AE9C-C8EBD1D44DEC}">
      <dgm:prSet/>
      <dgm:spPr/>
      <dgm:t>
        <a:bodyPr/>
        <a:lstStyle/>
        <a:p>
          <a:pPr>
            <a:defRPr cap="all"/>
          </a:pPr>
          <a:r>
            <a:rPr lang="en-US" dirty="0"/>
            <a:t>Early identification of ANAMOLIES in financial data.</a:t>
          </a:r>
        </a:p>
      </dgm:t>
    </dgm:pt>
    <dgm:pt modelId="{73CB77F2-3F49-4577-9A7F-873A5267F0D6}" type="parTrans" cxnId="{3D94A4DB-8937-472A-8786-E26BF42CB8E3}">
      <dgm:prSet/>
      <dgm:spPr/>
      <dgm:t>
        <a:bodyPr/>
        <a:lstStyle/>
        <a:p>
          <a:endParaRPr lang="en-US"/>
        </a:p>
      </dgm:t>
    </dgm:pt>
    <dgm:pt modelId="{4CD0958F-C11F-4A4D-B87C-A2F7574F392A}" type="sibTrans" cxnId="{3D94A4DB-8937-472A-8786-E26BF42CB8E3}">
      <dgm:prSet/>
      <dgm:spPr/>
      <dgm:t>
        <a:bodyPr/>
        <a:lstStyle/>
        <a:p>
          <a:endParaRPr lang="en-US"/>
        </a:p>
      </dgm:t>
    </dgm:pt>
    <dgm:pt modelId="{0BCE9D0F-EDA8-49C3-A56C-96BD9850B71E}">
      <dgm:prSet/>
      <dgm:spPr/>
      <dgm:t>
        <a:bodyPr/>
        <a:lstStyle/>
        <a:p>
          <a:pPr>
            <a:defRPr cap="all"/>
          </a:pPr>
          <a:r>
            <a:rPr lang="en-US" dirty="0"/>
            <a:t>Improved consistency in reporting through commentary automation.</a:t>
          </a:r>
        </a:p>
      </dgm:t>
    </dgm:pt>
    <dgm:pt modelId="{684FDC54-3271-4EEA-8A22-49A15DDE2BA8}" type="parTrans" cxnId="{D7DEF0B7-032D-4562-BDEB-AE93F4F2FC79}">
      <dgm:prSet/>
      <dgm:spPr/>
      <dgm:t>
        <a:bodyPr/>
        <a:lstStyle/>
        <a:p>
          <a:endParaRPr lang="en-US"/>
        </a:p>
      </dgm:t>
    </dgm:pt>
    <dgm:pt modelId="{706BF641-D034-4044-B1D4-910AA20260BC}" type="sibTrans" cxnId="{D7DEF0B7-032D-4562-BDEB-AE93F4F2FC79}">
      <dgm:prSet/>
      <dgm:spPr/>
      <dgm:t>
        <a:bodyPr/>
        <a:lstStyle/>
        <a:p>
          <a:endParaRPr lang="en-US"/>
        </a:p>
      </dgm:t>
    </dgm:pt>
    <dgm:pt modelId="{F9D85D78-17CF-4061-BF2A-9DF0323ECA06}">
      <dgm:prSet/>
      <dgm:spPr/>
      <dgm:t>
        <a:bodyPr/>
        <a:lstStyle/>
        <a:p>
          <a:pPr>
            <a:defRPr cap="all"/>
          </a:pPr>
          <a:r>
            <a:rPr lang="en-US" b="0" i="0" dirty="0"/>
            <a:t>Ahead of month-end, it predicts the SAP balances that need to be posted</a:t>
          </a:r>
          <a:endParaRPr lang="en-US" dirty="0"/>
        </a:p>
      </dgm:t>
    </dgm:pt>
    <dgm:pt modelId="{C3C88CD3-B7C1-4691-BD29-198540CB5EE4}" type="parTrans" cxnId="{579BE03E-6E83-45A2-B875-18B578EC4D97}">
      <dgm:prSet/>
      <dgm:spPr/>
      <dgm:t>
        <a:bodyPr/>
        <a:lstStyle/>
        <a:p>
          <a:endParaRPr lang="en-US"/>
        </a:p>
      </dgm:t>
    </dgm:pt>
    <dgm:pt modelId="{6BB95471-B6C9-499F-BFD7-59AC3BC8F339}" type="sibTrans" cxnId="{579BE03E-6E83-45A2-B875-18B578EC4D97}">
      <dgm:prSet/>
      <dgm:spPr/>
      <dgm:t>
        <a:bodyPr/>
        <a:lstStyle/>
        <a:p>
          <a:endParaRPr lang="en-US"/>
        </a:p>
      </dgm:t>
    </dgm:pt>
    <dgm:pt modelId="{60152F03-1084-45F3-8DCB-F1153A425EB2}" type="pres">
      <dgm:prSet presAssocID="{74E8FEF4-5432-40B8-8467-C4A92CEC4FF9}" presName="root" presStyleCnt="0">
        <dgm:presLayoutVars>
          <dgm:dir/>
          <dgm:resizeHandles val="exact"/>
        </dgm:presLayoutVars>
      </dgm:prSet>
      <dgm:spPr/>
    </dgm:pt>
    <dgm:pt modelId="{7C9F06BD-19DC-4FE3-8F18-4E13324CD4EE}" type="pres">
      <dgm:prSet presAssocID="{372DE4B0-4F93-4E77-89F6-CEF2F522CCF9}" presName="compNode" presStyleCnt="0"/>
      <dgm:spPr/>
    </dgm:pt>
    <dgm:pt modelId="{937B1AE8-9B26-4519-8FE6-5363A4AA059A}" type="pres">
      <dgm:prSet presAssocID="{372DE4B0-4F93-4E77-89F6-CEF2F522CCF9}" presName="iconBgRect" presStyleLbl="bgShp" presStyleIdx="0" presStyleCnt="5"/>
      <dgm:spPr>
        <a:prstGeom prst="round2DiagRect">
          <a:avLst>
            <a:gd name="adj1" fmla="val 29727"/>
            <a:gd name="adj2" fmla="val 0"/>
          </a:avLst>
        </a:prstGeom>
      </dgm:spPr>
    </dgm:pt>
    <dgm:pt modelId="{11C50794-AED1-4448-86EB-3F2EACEB0671}" type="pres">
      <dgm:prSet presAssocID="{372DE4B0-4F93-4E77-89F6-CEF2F522CCF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DBAFBB39-A1DE-443D-9C5C-10772249CDED}" type="pres">
      <dgm:prSet presAssocID="{372DE4B0-4F93-4E77-89F6-CEF2F522CCF9}" presName="spaceRect" presStyleCnt="0"/>
      <dgm:spPr/>
    </dgm:pt>
    <dgm:pt modelId="{40A6B134-D914-4443-A841-383A4C3ECEB1}" type="pres">
      <dgm:prSet presAssocID="{372DE4B0-4F93-4E77-89F6-CEF2F522CCF9}" presName="textRect" presStyleLbl="revTx" presStyleIdx="0" presStyleCnt="5">
        <dgm:presLayoutVars>
          <dgm:chMax val="1"/>
          <dgm:chPref val="1"/>
        </dgm:presLayoutVars>
      </dgm:prSet>
      <dgm:spPr/>
    </dgm:pt>
    <dgm:pt modelId="{8A8F0666-20E0-4C45-BDA7-9EFE26727F36}" type="pres">
      <dgm:prSet presAssocID="{74DC47DB-24C3-449F-B0AA-7047FDECD34A}" presName="sibTrans" presStyleCnt="0"/>
      <dgm:spPr/>
    </dgm:pt>
    <dgm:pt modelId="{B03D28CC-747D-4688-8073-424C0E23E1FF}" type="pres">
      <dgm:prSet presAssocID="{D74FAB7F-13FB-4B80-A9EF-5A4C6744B5FF}" presName="compNode" presStyleCnt="0"/>
      <dgm:spPr/>
    </dgm:pt>
    <dgm:pt modelId="{07777C1A-319E-4146-9A92-15534BBF00BC}" type="pres">
      <dgm:prSet presAssocID="{D74FAB7F-13FB-4B80-A9EF-5A4C6744B5FF}" presName="iconBgRect" presStyleLbl="bgShp" presStyleIdx="1" presStyleCnt="5"/>
      <dgm:spPr>
        <a:prstGeom prst="round2DiagRect">
          <a:avLst>
            <a:gd name="adj1" fmla="val 29727"/>
            <a:gd name="adj2" fmla="val 0"/>
          </a:avLst>
        </a:prstGeom>
      </dgm:spPr>
    </dgm:pt>
    <dgm:pt modelId="{EC73AE25-A54B-4BFA-BDBB-9604C0FD697D}" type="pres">
      <dgm:prSet presAssocID="{D74FAB7F-13FB-4B80-A9EF-5A4C6744B5F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ggy Bank"/>
        </a:ext>
      </dgm:extLst>
    </dgm:pt>
    <dgm:pt modelId="{D08956CF-9767-4A7E-8F91-46232C56F1C6}" type="pres">
      <dgm:prSet presAssocID="{D74FAB7F-13FB-4B80-A9EF-5A4C6744B5FF}" presName="spaceRect" presStyleCnt="0"/>
      <dgm:spPr/>
    </dgm:pt>
    <dgm:pt modelId="{5F9F50C3-A2C9-4B35-B327-CEC184E84ECF}" type="pres">
      <dgm:prSet presAssocID="{D74FAB7F-13FB-4B80-A9EF-5A4C6744B5FF}" presName="textRect" presStyleLbl="revTx" presStyleIdx="1" presStyleCnt="5">
        <dgm:presLayoutVars>
          <dgm:chMax val="1"/>
          <dgm:chPref val="1"/>
        </dgm:presLayoutVars>
      </dgm:prSet>
      <dgm:spPr/>
    </dgm:pt>
    <dgm:pt modelId="{9DDE9A74-702B-4348-9BE6-EF36E4B8AE96}" type="pres">
      <dgm:prSet presAssocID="{C9AD2134-D460-40D5-8A9E-DB054EE7B027}" presName="sibTrans" presStyleCnt="0"/>
      <dgm:spPr/>
    </dgm:pt>
    <dgm:pt modelId="{B5BB98B7-2FE1-44B7-871A-9AA06BB503DB}" type="pres">
      <dgm:prSet presAssocID="{D2ED1767-ADD6-4AD2-AE9C-C8EBD1D44DEC}" presName="compNode" presStyleCnt="0"/>
      <dgm:spPr/>
    </dgm:pt>
    <dgm:pt modelId="{9A0B67A2-491B-4458-80DA-EEA8BF1533EE}" type="pres">
      <dgm:prSet presAssocID="{D2ED1767-ADD6-4AD2-AE9C-C8EBD1D44DEC}" presName="iconBgRect" presStyleLbl="bgShp" presStyleIdx="2" presStyleCnt="5"/>
      <dgm:spPr>
        <a:prstGeom prst="round2DiagRect">
          <a:avLst>
            <a:gd name="adj1" fmla="val 29727"/>
            <a:gd name="adj2" fmla="val 0"/>
          </a:avLst>
        </a:prstGeom>
      </dgm:spPr>
    </dgm:pt>
    <dgm:pt modelId="{881A230F-6DF8-4D68-B525-4915F21ADD3B}" type="pres">
      <dgm:prSet presAssocID="{D2ED1767-ADD6-4AD2-AE9C-C8EBD1D44DE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A88EA3B-AED7-4616-964F-E6DD52AC42F9}" type="pres">
      <dgm:prSet presAssocID="{D2ED1767-ADD6-4AD2-AE9C-C8EBD1D44DEC}" presName="spaceRect" presStyleCnt="0"/>
      <dgm:spPr/>
    </dgm:pt>
    <dgm:pt modelId="{C68F546B-18C5-43DD-A4BD-A1D7D4FEBF7D}" type="pres">
      <dgm:prSet presAssocID="{D2ED1767-ADD6-4AD2-AE9C-C8EBD1D44DEC}" presName="textRect" presStyleLbl="revTx" presStyleIdx="2" presStyleCnt="5">
        <dgm:presLayoutVars>
          <dgm:chMax val="1"/>
          <dgm:chPref val="1"/>
        </dgm:presLayoutVars>
      </dgm:prSet>
      <dgm:spPr/>
    </dgm:pt>
    <dgm:pt modelId="{9988D2BE-236B-4E19-B6BC-0749559D0F48}" type="pres">
      <dgm:prSet presAssocID="{4CD0958F-C11F-4A4D-B87C-A2F7574F392A}" presName="sibTrans" presStyleCnt="0"/>
      <dgm:spPr/>
    </dgm:pt>
    <dgm:pt modelId="{50452428-0785-45BF-9901-784C9BA649A5}" type="pres">
      <dgm:prSet presAssocID="{0BCE9D0F-EDA8-49C3-A56C-96BD9850B71E}" presName="compNode" presStyleCnt="0"/>
      <dgm:spPr/>
    </dgm:pt>
    <dgm:pt modelId="{86483C48-AA3D-4AC3-A4DF-FA43E60958F9}" type="pres">
      <dgm:prSet presAssocID="{0BCE9D0F-EDA8-49C3-A56C-96BD9850B71E}" presName="iconBgRect" presStyleLbl="bgShp" presStyleIdx="3" presStyleCnt="5"/>
      <dgm:spPr>
        <a:prstGeom prst="round2DiagRect">
          <a:avLst>
            <a:gd name="adj1" fmla="val 29727"/>
            <a:gd name="adj2" fmla="val 0"/>
          </a:avLst>
        </a:prstGeom>
      </dgm:spPr>
    </dgm:pt>
    <dgm:pt modelId="{82D059BE-4D30-40EB-BAA9-D27CF5959F24}" type="pres">
      <dgm:prSet presAssocID="{0BCE9D0F-EDA8-49C3-A56C-96BD9850B71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1233F1EA-E633-4CE7-8B7B-3B25C7FC3CB3}" type="pres">
      <dgm:prSet presAssocID="{0BCE9D0F-EDA8-49C3-A56C-96BD9850B71E}" presName="spaceRect" presStyleCnt="0"/>
      <dgm:spPr/>
    </dgm:pt>
    <dgm:pt modelId="{6893B435-6F80-484B-996E-BDFA47429449}" type="pres">
      <dgm:prSet presAssocID="{0BCE9D0F-EDA8-49C3-A56C-96BD9850B71E}" presName="textRect" presStyleLbl="revTx" presStyleIdx="3" presStyleCnt="5">
        <dgm:presLayoutVars>
          <dgm:chMax val="1"/>
          <dgm:chPref val="1"/>
        </dgm:presLayoutVars>
      </dgm:prSet>
      <dgm:spPr/>
    </dgm:pt>
    <dgm:pt modelId="{0690B07E-32FF-4211-BB23-2041C60D5FC9}" type="pres">
      <dgm:prSet presAssocID="{706BF641-D034-4044-B1D4-910AA20260BC}" presName="sibTrans" presStyleCnt="0"/>
      <dgm:spPr/>
    </dgm:pt>
    <dgm:pt modelId="{F9AFE03B-72FE-43CF-AA10-26BF7D370FA3}" type="pres">
      <dgm:prSet presAssocID="{F9D85D78-17CF-4061-BF2A-9DF0323ECA06}" presName="compNode" presStyleCnt="0"/>
      <dgm:spPr/>
    </dgm:pt>
    <dgm:pt modelId="{36A49D0F-7F04-4DBF-8FA5-84E23B472646}" type="pres">
      <dgm:prSet presAssocID="{F9D85D78-17CF-4061-BF2A-9DF0323ECA06}" presName="iconBgRect" presStyleLbl="bgShp" presStyleIdx="4" presStyleCnt="5"/>
      <dgm:spPr>
        <a:prstGeom prst="round2DiagRect">
          <a:avLst>
            <a:gd name="adj1" fmla="val 29727"/>
            <a:gd name="adj2" fmla="val 0"/>
          </a:avLst>
        </a:prstGeom>
      </dgm:spPr>
    </dgm:pt>
    <dgm:pt modelId="{A0043ECE-AF01-4C6B-A35A-EA7CACAC4133}" type="pres">
      <dgm:prSet presAssocID="{F9D85D78-17CF-4061-BF2A-9DF0323ECA0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llar"/>
        </a:ext>
      </dgm:extLst>
    </dgm:pt>
    <dgm:pt modelId="{D3CA5A18-7562-49E2-9F25-C70E8B2BAA8A}" type="pres">
      <dgm:prSet presAssocID="{F9D85D78-17CF-4061-BF2A-9DF0323ECA06}" presName="spaceRect" presStyleCnt="0"/>
      <dgm:spPr/>
    </dgm:pt>
    <dgm:pt modelId="{488D826B-D17A-4026-9715-F33044EC0A97}" type="pres">
      <dgm:prSet presAssocID="{F9D85D78-17CF-4061-BF2A-9DF0323ECA06}" presName="textRect" presStyleLbl="revTx" presStyleIdx="4" presStyleCnt="5">
        <dgm:presLayoutVars>
          <dgm:chMax val="1"/>
          <dgm:chPref val="1"/>
        </dgm:presLayoutVars>
      </dgm:prSet>
      <dgm:spPr/>
    </dgm:pt>
  </dgm:ptLst>
  <dgm:cxnLst>
    <dgm:cxn modelId="{F121593A-E755-4329-B03D-D0D93552C4A0}" srcId="{74E8FEF4-5432-40B8-8467-C4A92CEC4FF9}" destId="{372DE4B0-4F93-4E77-89F6-CEF2F522CCF9}" srcOrd="0" destOrd="0" parTransId="{47AEC84C-0541-494A-925A-79427A5878DD}" sibTransId="{74DC47DB-24C3-449F-B0AA-7047FDECD34A}"/>
    <dgm:cxn modelId="{579BE03E-6E83-45A2-B875-18B578EC4D97}" srcId="{74E8FEF4-5432-40B8-8467-C4A92CEC4FF9}" destId="{F9D85D78-17CF-4061-BF2A-9DF0323ECA06}" srcOrd="4" destOrd="0" parTransId="{C3C88CD3-B7C1-4691-BD29-198540CB5EE4}" sibTransId="{6BB95471-B6C9-499F-BFD7-59AC3BC8F339}"/>
    <dgm:cxn modelId="{74860479-886D-4EE2-B4FD-4D0A5F4C18B8}" srcId="{74E8FEF4-5432-40B8-8467-C4A92CEC4FF9}" destId="{D74FAB7F-13FB-4B80-A9EF-5A4C6744B5FF}" srcOrd="1" destOrd="0" parTransId="{A690360B-0E0F-4737-8E46-A469CA8DE747}" sibTransId="{C9AD2134-D460-40D5-8A9E-DB054EE7B027}"/>
    <dgm:cxn modelId="{0BBBAA82-5F74-4A2F-82D8-10A67C521DD1}" type="presOf" srcId="{372DE4B0-4F93-4E77-89F6-CEF2F522CCF9}" destId="{40A6B134-D914-4443-A841-383A4C3ECEB1}" srcOrd="0" destOrd="0" presId="urn:microsoft.com/office/officeart/2018/5/layout/IconLeafLabelList"/>
    <dgm:cxn modelId="{9567A19E-9BB3-428D-826E-42DCA1E100DA}" type="presOf" srcId="{74E8FEF4-5432-40B8-8467-C4A92CEC4FF9}" destId="{60152F03-1084-45F3-8DCB-F1153A425EB2}" srcOrd="0" destOrd="0" presId="urn:microsoft.com/office/officeart/2018/5/layout/IconLeafLabelList"/>
    <dgm:cxn modelId="{130FDCAC-E8B4-49E1-A762-75D2C527CE6F}" type="presOf" srcId="{F9D85D78-17CF-4061-BF2A-9DF0323ECA06}" destId="{488D826B-D17A-4026-9715-F33044EC0A97}" srcOrd="0" destOrd="0" presId="urn:microsoft.com/office/officeart/2018/5/layout/IconLeafLabelList"/>
    <dgm:cxn modelId="{D7DEF0B7-032D-4562-BDEB-AE93F4F2FC79}" srcId="{74E8FEF4-5432-40B8-8467-C4A92CEC4FF9}" destId="{0BCE9D0F-EDA8-49C3-A56C-96BD9850B71E}" srcOrd="3" destOrd="0" parTransId="{684FDC54-3271-4EEA-8A22-49A15DDE2BA8}" sibTransId="{706BF641-D034-4044-B1D4-910AA20260BC}"/>
    <dgm:cxn modelId="{398F8DD9-AA75-4D26-8A45-2DC0F7783172}" type="presOf" srcId="{0BCE9D0F-EDA8-49C3-A56C-96BD9850B71E}" destId="{6893B435-6F80-484B-996E-BDFA47429449}" srcOrd="0" destOrd="0" presId="urn:microsoft.com/office/officeart/2018/5/layout/IconLeafLabelList"/>
    <dgm:cxn modelId="{3D94A4DB-8937-472A-8786-E26BF42CB8E3}" srcId="{74E8FEF4-5432-40B8-8467-C4A92CEC4FF9}" destId="{D2ED1767-ADD6-4AD2-AE9C-C8EBD1D44DEC}" srcOrd="2" destOrd="0" parTransId="{73CB77F2-3F49-4577-9A7F-873A5267F0D6}" sibTransId="{4CD0958F-C11F-4A4D-B87C-A2F7574F392A}"/>
    <dgm:cxn modelId="{B76AD9EF-7EA2-42C2-A326-8DA8C77B9BC4}" type="presOf" srcId="{D74FAB7F-13FB-4B80-A9EF-5A4C6744B5FF}" destId="{5F9F50C3-A2C9-4B35-B327-CEC184E84ECF}" srcOrd="0" destOrd="0" presId="urn:microsoft.com/office/officeart/2018/5/layout/IconLeafLabelList"/>
    <dgm:cxn modelId="{841C85FC-3708-4594-A5A8-331CF470D175}" type="presOf" srcId="{D2ED1767-ADD6-4AD2-AE9C-C8EBD1D44DEC}" destId="{C68F546B-18C5-43DD-A4BD-A1D7D4FEBF7D}" srcOrd="0" destOrd="0" presId="urn:microsoft.com/office/officeart/2018/5/layout/IconLeafLabelList"/>
    <dgm:cxn modelId="{AB1F8C6B-5EF8-41AC-BB42-96E17B8EE75E}" type="presParOf" srcId="{60152F03-1084-45F3-8DCB-F1153A425EB2}" destId="{7C9F06BD-19DC-4FE3-8F18-4E13324CD4EE}" srcOrd="0" destOrd="0" presId="urn:microsoft.com/office/officeart/2018/5/layout/IconLeafLabelList"/>
    <dgm:cxn modelId="{279A21BF-AA58-4191-A2C8-B3673C552141}" type="presParOf" srcId="{7C9F06BD-19DC-4FE3-8F18-4E13324CD4EE}" destId="{937B1AE8-9B26-4519-8FE6-5363A4AA059A}" srcOrd="0" destOrd="0" presId="urn:microsoft.com/office/officeart/2018/5/layout/IconLeafLabelList"/>
    <dgm:cxn modelId="{9E402B43-419F-480C-A653-DF898E83B0A3}" type="presParOf" srcId="{7C9F06BD-19DC-4FE3-8F18-4E13324CD4EE}" destId="{11C50794-AED1-4448-86EB-3F2EACEB0671}" srcOrd="1" destOrd="0" presId="urn:microsoft.com/office/officeart/2018/5/layout/IconLeafLabelList"/>
    <dgm:cxn modelId="{9344EA55-4B2B-4F0C-80AC-4E781BC24A99}" type="presParOf" srcId="{7C9F06BD-19DC-4FE3-8F18-4E13324CD4EE}" destId="{DBAFBB39-A1DE-443D-9C5C-10772249CDED}" srcOrd="2" destOrd="0" presId="urn:microsoft.com/office/officeart/2018/5/layout/IconLeafLabelList"/>
    <dgm:cxn modelId="{BE4CC411-59D0-4C54-AEF2-6BAD0380926E}" type="presParOf" srcId="{7C9F06BD-19DC-4FE3-8F18-4E13324CD4EE}" destId="{40A6B134-D914-4443-A841-383A4C3ECEB1}" srcOrd="3" destOrd="0" presId="urn:microsoft.com/office/officeart/2018/5/layout/IconLeafLabelList"/>
    <dgm:cxn modelId="{DC6875C0-8E06-4912-BDF6-E66D9E3A6093}" type="presParOf" srcId="{60152F03-1084-45F3-8DCB-F1153A425EB2}" destId="{8A8F0666-20E0-4C45-BDA7-9EFE26727F36}" srcOrd="1" destOrd="0" presId="urn:microsoft.com/office/officeart/2018/5/layout/IconLeafLabelList"/>
    <dgm:cxn modelId="{ABE7DB39-E5C3-4490-B34D-33BEECBC2B24}" type="presParOf" srcId="{60152F03-1084-45F3-8DCB-F1153A425EB2}" destId="{B03D28CC-747D-4688-8073-424C0E23E1FF}" srcOrd="2" destOrd="0" presId="urn:microsoft.com/office/officeart/2018/5/layout/IconLeafLabelList"/>
    <dgm:cxn modelId="{988412AA-868B-43DA-ACA6-9DEE442C0D70}" type="presParOf" srcId="{B03D28CC-747D-4688-8073-424C0E23E1FF}" destId="{07777C1A-319E-4146-9A92-15534BBF00BC}" srcOrd="0" destOrd="0" presId="urn:microsoft.com/office/officeart/2018/5/layout/IconLeafLabelList"/>
    <dgm:cxn modelId="{E3C363C3-E933-49D0-A78A-46560785F318}" type="presParOf" srcId="{B03D28CC-747D-4688-8073-424C0E23E1FF}" destId="{EC73AE25-A54B-4BFA-BDBB-9604C0FD697D}" srcOrd="1" destOrd="0" presId="urn:microsoft.com/office/officeart/2018/5/layout/IconLeafLabelList"/>
    <dgm:cxn modelId="{CE1551D5-E221-4EDF-AC99-F87508A87C53}" type="presParOf" srcId="{B03D28CC-747D-4688-8073-424C0E23E1FF}" destId="{D08956CF-9767-4A7E-8F91-46232C56F1C6}" srcOrd="2" destOrd="0" presId="urn:microsoft.com/office/officeart/2018/5/layout/IconLeafLabelList"/>
    <dgm:cxn modelId="{82A34BFD-E5EA-45F6-A1F0-590FDF014B37}" type="presParOf" srcId="{B03D28CC-747D-4688-8073-424C0E23E1FF}" destId="{5F9F50C3-A2C9-4B35-B327-CEC184E84ECF}" srcOrd="3" destOrd="0" presId="urn:microsoft.com/office/officeart/2018/5/layout/IconLeafLabelList"/>
    <dgm:cxn modelId="{8CDDCC3D-EBD1-4673-9266-C1E33B4A1424}" type="presParOf" srcId="{60152F03-1084-45F3-8DCB-F1153A425EB2}" destId="{9DDE9A74-702B-4348-9BE6-EF36E4B8AE96}" srcOrd="3" destOrd="0" presId="urn:microsoft.com/office/officeart/2018/5/layout/IconLeafLabelList"/>
    <dgm:cxn modelId="{CDDD4668-EE30-4341-8272-BECBE74EC9BC}" type="presParOf" srcId="{60152F03-1084-45F3-8DCB-F1153A425EB2}" destId="{B5BB98B7-2FE1-44B7-871A-9AA06BB503DB}" srcOrd="4" destOrd="0" presId="urn:microsoft.com/office/officeart/2018/5/layout/IconLeafLabelList"/>
    <dgm:cxn modelId="{49A2CF9B-9B2B-488E-B6D5-F975F2DEBD35}" type="presParOf" srcId="{B5BB98B7-2FE1-44B7-871A-9AA06BB503DB}" destId="{9A0B67A2-491B-4458-80DA-EEA8BF1533EE}" srcOrd="0" destOrd="0" presId="urn:microsoft.com/office/officeart/2018/5/layout/IconLeafLabelList"/>
    <dgm:cxn modelId="{D5E54236-86DC-473F-A315-A7BCC8256186}" type="presParOf" srcId="{B5BB98B7-2FE1-44B7-871A-9AA06BB503DB}" destId="{881A230F-6DF8-4D68-B525-4915F21ADD3B}" srcOrd="1" destOrd="0" presId="urn:microsoft.com/office/officeart/2018/5/layout/IconLeafLabelList"/>
    <dgm:cxn modelId="{7E20EDA3-9B0B-48AC-9F92-23EBFDB22B02}" type="presParOf" srcId="{B5BB98B7-2FE1-44B7-871A-9AA06BB503DB}" destId="{DA88EA3B-AED7-4616-964F-E6DD52AC42F9}" srcOrd="2" destOrd="0" presId="urn:microsoft.com/office/officeart/2018/5/layout/IconLeafLabelList"/>
    <dgm:cxn modelId="{B0F2D9F1-12CF-407C-AAA3-A1DEDBB8286C}" type="presParOf" srcId="{B5BB98B7-2FE1-44B7-871A-9AA06BB503DB}" destId="{C68F546B-18C5-43DD-A4BD-A1D7D4FEBF7D}" srcOrd="3" destOrd="0" presId="urn:microsoft.com/office/officeart/2018/5/layout/IconLeafLabelList"/>
    <dgm:cxn modelId="{886EC0FD-0055-4C1A-8F79-984A9BDC271D}" type="presParOf" srcId="{60152F03-1084-45F3-8DCB-F1153A425EB2}" destId="{9988D2BE-236B-4E19-B6BC-0749559D0F48}" srcOrd="5" destOrd="0" presId="urn:microsoft.com/office/officeart/2018/5/layout/IconLeafLabelList"/>
    <dgm:cxn modelId="{EBA4E6A0-362D-40B5-9803-03DE688ACF3E}" type="presParOf" srcId="{60152F03-1084-45F3-8DCB-F1153A425EB2}" destId="{50452428-0785-45BF-9901-784C9BA649A5}" srcOrd="6" destOrd="0" presId="urn:microsoft.com/office/officeart/2018/5/layout/IconLeafLabelList"/>
    <dgm:cxn modelId="{7AF4F5B7-066B-44E2-B4AB-EBAB34C2156D}" type="presParOf" srcId="{50452428-0785-45BF-9901-784C9BA649A5}" destId="{86483C48-AA3D-4AC3-A4DF-FA43E60958F9}" srcOrd="0" destOrd="0" presId="urn:microsoft.com/office/officeart/2018/5/layout/IconLeafLabelList"/>
    <dgm:cxn modelId="{079961E0-3A8D-4F0A-91C5-82844989CE53}" type="presParOf" srcId="{50452428-0785-45BF-9901-784C9BA649A5}" destId="{82D059BE-4D30-40EB-BAA9-D27CF5959F24}" srcOrd="1" destOrd="0" presId="urn:microsoft.com/office/officeart/2018/5/layout/IconLeafLabelList"/>
    <dgm:cxn modelId="{4633CD51-C3FB-47B5-AAEC-BF27FB82C4F2}" type="presParOf" srcId="{50452428-0785-45BF-9901-784C9BA649A5}" destId="{1233F1EA-E633-4CE7-8B7B-3B25C7FC3CB3}" srcOrd="2" destOrd="0" presId="urn:microsoft.com/office/officeart/2018/5/layout/IconLeafLabelList"/>
    <dgm:cxn modelId="{E7F02F6B-27B0-45D3-8FDC-AE3FCAE2A455}" type="presParOf" srcId="{50452428-0785-45BF-9901-784C9BA649A5}" destId="{6893B435-6F80-484B-996E-BDFA47429449}" srcOrd="3" destOrd="0" presId="urn:microsoft.com/office/officeart/2018/5/layout/IconLeafLabelList"/>
    <dgm:cxn modelId="{30DDB62F-0746-4F0B-B5D7-432D37697FFC}" type="presParOf" srcId="{60152F03-1084-45F3-8DCB-F1153A425EB2}" destId="{0690B07E-32FF-4211-BB23-2041C60D5FC9}" srcOrd="7" destOrd="0" presId="urn:microsoft.com/office/officeart/2018/5/layout/IconLeafLabelList"/>
    <dgm:cxn modelId="{466B870C-1B34-4A63-98B6-63B6F8AE9DFE}" type="presParOf" srcId="{60152F03-1084-45F3-8DCB-F1153A425EB2}" destId="{F9AFE03B-72FE-43CF-AA10-26BF7D370FA3}" srcOrd="8" destOrd="0" presId="urn:microsoft.com/office/officeart/2018/5/layout/IconLeafLabelList"/>
    <dgm:cxn modelId="{C08071B4-B0A7-424A-810B-78D285894E60}" type="presParOf" srcId="{F9AFE03B-72FE-43CF-AA10-26BF7D370FA3}" destId="{36A49D0F-7F04-4DBF-8FA5-84E23B472646}" srcOrd="0" destOrd="0" presId="urn:microsoft.com/office/officeart/2018/5/layout/IconLeafLabelList"/>
    <dgm:cxn modelId="{E136DE7B-4731-46CA-855B-4AA37CFB00BB}" type="presParOf" srcId="{F9AFE03B-72FE-43CF-AA10-26BF7D370FA3}" destId="{A0043ECE-AF01-4C6B-A35A-EA7CACAC4133}" srcOrd="1" destOrd="0" presId="urn:microsoft.com/office/officeart/2018/5/layout/IconLeafLabelList"/>
    <dgm:cxn modelId="{3CC4CE13-FF71-43A2-A2D0-DCDC5DEA44BD}" type="presParOf" srcId="{F9AFE03B-72FE-43CF-AA10-26BF7D370FA3}" destId="{D3CA5A18-7562-49E2-9F25-C70E8B2BAA8A}" srcOrd="2" destOrd="0" presId="urn:microsoft.com/office/officeart/2018/5/layout/IconLeafLabelList"/>
    <dgm:cxn modelId="{7F4F1A8A-2C6F-4F1A-8A6E-DF0F80E6E0F6}" type="presParOf" srcId="{F9AFE03B-72FE-43CF-AA10-26BF7D370FA3}" destId="{488D826B-D17A-4026-9715-F33044EC0A97}"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71A221-CB49-43AC-85A5-E9F055FDE4C0}"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F7C2A065-A315-4155-8C96-0CD4A14A08A9}">
      <dgm:prSet custT="1"/>
      <dgm:spPr/>
      <dgm:t>
        <a:bodyPr/>
        <a:lstStyle/>
        <a:p>
          <a:pPr>
            <a:lnSpc>
              <a:spcPct val="100000"/>
            </a:lnSpc>
            <a:defRPr cap="all"/>
          </a:pPr>
          <a:r>
            <a:rPr lang="en-US" sz="1600" dirty="0"/>
            <a:t>Implementing cloud infrastructure to enhance capacity and flexibility.</a:t>
          </a:r>
        </a:p>
      </dgm:t>
    </dgm:pt>
    <dgm:pt modelId="{A12D64AF-3E0B-4492-8171-1A08C131CE09}" type="parTrans" cxnId="{8117A102-AB1D-485E-9C2C-340F64103903}">
      <dgm:prSet/>
      <dgm:spPr/>
      <dgm:t>
        <a:bodyPr/>
        <a:lstStyle/>
        <a:p>
          <a:endParaRPr lang="en-US"/>
        </a:p>
      </dgm:t>
    </dgm:pt>
    <dgm:pt modelId="{03AEC585-865D-4FF0-976C-389A948960BA}" type="sibTrans" cxnId="{8117A102-AB1D-485E-9C2C-340F64103903}">
      <dgm:prSet/>
      <dgm:spPr/>
      <dgm:t>
        <a:bodyPr/>
        <a:lstStyle/>
        <a:p>
          <a:endParaRPr lang="en-US"/>
        </a:p>
      </dgm:t>
    </dgm:pt>
    <dgm:pt modelId="{976625A8-E6B9-4E6D-8FC4-89F913D70D07}">
      <dgm:prSet/>
      <dgm:spPr/>
      <dgm:t>
        <a:bodyPr/>
        <a:lstStyle/>
        <a:p>
          <a:pPr>
            <a:lnSpc>
              <a:spcPct val="100000"/>
            </a:lnSpc>
            <a:defRPr cap="all"/>
          </a:pPr>
          <a:r>
            <a:rPr lang="en-US"/>
            <a:t>Utilizing modular architecture for easy feature expansion.</a:t>
          </a:r>
        </a:p>
      </dgm:t>
    </dgm:pt>
    <dgm:pt modelId="{6E718126-330D-4FFB-9CCE-7FA5187988BF}" type="parTrans" cxnId="{B5775D35-80C8-4BAF-9DF4-A437CCABB60B}">
      <dgm:prSet/>
      <dgm:spPr/>
      <dgm:t>
        <a:bodyPr/>
        <a:lstStyle/>
        <a:p>
          <a:endParaRPr lang="en-US"/>
        </a:p>
      </dgm:t>
    </dgm:pt>
    <dgm:pt modelId="{294E5C1D-1F7A-4BEF-92CC-1DC4E9C50519}" type="sibTrans" cxnId="{B5775D35-80C8-4BAF-9DF4-A437CCABB60B}">
      <dgm:prSet/>
      <dgm:spPr/>
      <dgm:t>
        <a:bodyPr/>
        <a:lstStyle/>
        <a:p>
          <a:endParaRPr lang="en-US"/>
        </a:p>
      </dgm:t>
    </dgm:pt>
    <dgm:pt modelId="{1D496734-015D-4850-B8AF-B3D6ACE6F9BB}">
      <dgm:prSet/>
      <dgm:spPr/>
      <dgm:t>
        <a:bodyPr/>
        <a:lstStyle/>
        <a:p>
          <a:pPr>
            <a:lnSpc>
              <a:spcPct val="100000"/>
            </a:lnSpc>
            <a:defRPr cap="all"/>
          </a:pPr>
          <a:r>
            <a:rPr lang="en-US"/>
            <a:t>Integrating advanced AI tools for predictive analytics and insights.</a:t>
          </a:r>
        </a:p>
      </dgm:t>
    </dgm:pt>
    <dgm:pt modelId="{8AE764E2-1438-45AB-848A-303A538825ED}" type="parTrans" cxnId="{03F29CF2-648A-42BB-8194-53F125F1E00C}">
      <dgm:prSet/>
      <dgm:spPr/>
      <dgm:t>
        <a:bodyPr/>
        <a:lstStyle/>
        <a:p>
          <a:endParaRPr lang="en-US"/>
        </a:p>
      </dgm:t>
    </dgm:pt>
    <dgm:pt modelId="{12388116-29BB-4F22-BCEF-D3FD9E5447F9}" type="sibTrans" cxnId="{03F29CF2-648A-42BB-8194-53F125F1E00C}">
      <dgm:prSet/>
      <dgm:spPr/>
      <dgm:t>
        <a:bodyPr/>
        <a:lstStyle/>
        <a:p>
          <a:endParaRPr lang="en-US"/>
        </a:p>
      </dgm:t>
    </dgm:pt>
    <dgm:pt modelId="{F82F47F6-E0EE-4EC3-A47C-E4DA5AE2C1F6}">
      <dgm:prSet/>
      <dgm:spPr/>
      <dgm:t>
        <a:bodyPr/>
        <a:lstStyle/>
        <a:p>
          <a:pPr>
            <a:lnSpc>
              <a:spcPct val="100000"/>
            </a:lnSpc>
            <a:defRPr cap="all"/>
          </a:pPr>
          <a:r>
            <a:rPr lang="en-US"/>
            <a:t>Establishing a robust API framework to enable third-party extensions.</a:t>
          </a:r>
        </a:p>
      </dgm:t>
    </dgm:pt>
    <dgm:pt modelId="{1B5CE6DA-ABDB-441C-9A11-B31210C4DD3D}" type="parTrans" cxnId="{7973D1B0-AFE7-426C-B1EA-74F9F240202D}">
      <dgm:prSet/>
      <dgm:spPr/>
      <dgm:t>
        <a:bodyPr/>
        <a:lstStyle/>
        <a:p>
          <a:endParaRPr lang="en-US"/>
        </a:p>
      </dgm:t>
    </dgm:pt>
    <dgm:pt modelId="{840B9B33-7694-4369-8217-3A952A2B583E}" type="sibTrans" cxnId="{7973D1B0-AFE7-426C-B1EA-74F9F240202D}">
      <dgm:prSet/>
      <dgm:spPr/>
      <dgm:t>
        <a:bodyPr/>
        <a:lstStyle/>
        <a:p>
          <a:endParaRPr lang="en-US"/>
        </a:p>
      </dgm:t>
    </dgm:pt>
    <dgm:pt modelId="{5247287A-4AAE-40A4-AAB9-2D16D6388DD7}">
      <dgm:prSet/>
      <dgm:spPr/>
      <dgm:t>
        <a:bodyPr/>
        <a:lstStyle/>
        <a:p>
          <a:pPr>
            <a:lnSpc>
              <a:spcPct val="100000"/>
            </a:lnSpc>
            <a:defRPr cap="all"/>
          </a:pPr>
          <a:r>
            <a:rPr lang="en-US"/>
            <a:t>Focusing on continuous improvement through agile development methodologies.</a:t>
          </a:r>
        </a:p>
      </dgm:t>
    </dgm:pt>
    <dgm:pt modelId="{E1A9B091-8EFE-4BE8-B0E2-28EA04A9336C}" type="parTrans" cxnId="{201E99B1-3730-4B82-94D3-C0A345804F1E}">
      <dgm:prSet/>
      <dgm:spPr/>
      <dgm:t>
        <a:bodyPr/>
        <a:lstStyle/>
        <a:p>
          <a:endParaRPr lang="en-US"/>
        </a:p>
      </dgm:t>
    </dgm:pt>
    <dgm:pt modelId="{BA9E6F21-C193-4EAD-8642-F1206177B9A8}" type="sibTrans" cxnId="{201E99B1-3730-4B82-94D3-C0A345804F1E}">
      <dgm:prSet/>
      <dgm:spPr/>
      <dgm:t>
        <a:bodyPr/>
        <a:lstStyle/>
        <a:p>
          <a:endParaRPr lang="en-US"/>
        </a:p>
      </dgm:t>
    </dgm:pt>
    <dgm:pt modelId="{F6308D1C-7A27-4CC5-B21D-89EC3F99CA47}" type="pres">
      <dgm:prSet presAssocID="{2E71A221-CB49-43AC-85A5-E9F055FDE4C0}" presName="root" presStyleCnt="0">
        <dgm:presLayoutVars>
          <dgm:dir/>
          <dgm:resizeHandles val="exact"/>
        </dgm:presLayoutVars>
      </dgm:prSet>
      <dgm:spPr/>
    </dgm:pt>
    <dgm:pt modelId="{981CEADA-B83C-4AD6-902A-E57666506655}" type="pres">
      <dgm:prSet presAssocID="{F7C2A065-A315-4155-8C96-0CD4A14A08A9}" presName="compNode" presStyleCnt="0"/>
      <dgm:spPr/>
    </dgm:pt>
    <dgm:pt modelId="{B0B96E50-F0A8-4417-B414-59995D3FB2F8}" type="pres">
      <dgm:prSet presAssocID="{F7C2A065-A315-4155-8C96-0CD4A14A08A9}" presName="iconBgRect" presStyleLbl="bgShp" presStyleIdx="0" presStyleCnt="5"/>
      <dgm:spPr/>
    </dgm:pt>
    <dgm:pt modelId="{EF269F3D-21BE-4141-9B4F-96FD0C686D18}" type="pres">
      <dgm:prSet presAssocID="{F7C2A065-A315-4155-8C96-0CD4A14A08A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Computing"/>
        </a:ext>
      </dgm:extLst>
    </dgm:pt>
    <dgm:pt modelId="{65C47FE5-4A01-47AF-AB8E-929A6B5D1483}" type="pres">
      <dgm:prSet presAssocID="{F7C2A065-A315-4155-8C96-0CD4A14A08A9}" presName="spaceRect" presStyleCnt="0"/>
      <dgm:spPr/>
    </dgm:pt>
    <dgm:pt modelId="{A9E4BAEC-D4EC-40C0-9253-92FEDF9E2ED1}" type="pres">
      <dgm:prSet presAssocID="{F7C2A065-A315-4155-8C96-0CD4A14A08A9}" presName="textRect" presStyleLbl="revTx" presStyleIdx="0" presStyleCnt="5">
        <dgm:presLayoutVars>
          <dgm:chMax val="1"/>
          <dgm:chPref val="1"/>
        </dgm:presLayoutVars>
      </dgm:prSet>
      <dgm:spPr/>
    </dgm:pt>
    <dgm:pt modelId="{31B4EC08-CA60-40A1-8192-3D05E0D41A5C}" type="pres">
      <dgm:prSet presAssocID="{03AEC585-865D-4FF0-976C-389A948960BA}" presName="sibTrans" presStyleCnt="0"/>
      <dgm:spPr/>
    </dgm:pt>
    <dgm:pt modelId="{2A60EE13-9005-4734-87FB-926C31F838FF}" type="pres">
      <dgm:prSet presAssocID="{976625A8-E6B9-4E6D-8FC4-89F913D70D07}" presName="compNode" presStyleCnt="0"/>
      <dgm:spPr/>
    </dgm:pt>
    <dgm:pt modelId="{DA158379-B44C-44D9-8C63-871099AAA1CB}" type="pres">
      <dgm:prSet presAssocID="{976625A8-E6B9-4E6D-8FC4-89F913D70D07}" presName="iconBgRect" presStyleLbl="bgShp" presStyleIdx="1" presStyleCnt="5"/>
      <dgm:spPr/>
    </dgm:pt>
    <dgm:pt modelId="{1973B63C-D159-4A6E-AFC8-72822E59C7F1}" type="pres">
      <dgm:prSet presAssocID="{976625A8-E6B9-4E6D-8FC4-89F913D70D0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418DB934-B1C0-4F11-94D8-3E5B136A482A}" type="pres">
      <dgm:prSet presAssocID="{976625A8-E6B9-4E6D-8FC4-89F913D70D07}" presName="spaceRect" presStyleCnt="0"/>
      <dgm:spPr/>
    </dgm:pt>
    <dgm:pt modelId="{8E69DAD3-0B22-49BF-B54A-24D706EA7E41}" type="pres">
      <dgm:prSet presAssocID="{976625A8-E6B9-4E6D-8FC4-89F913D70D07}" presName="textRect" presStyleLbl="revTx" presStyleIdx="1" presStyleCnt="5">
        <dgm:presLayoutVars>
          <dgm:chMax val="1"/>
          <dgm:chPref val="1"/>
        </dgm:presLayoutVars>
      </dgm:prSet>
      <dgm:spPr/>
    </dgm:pt>
    <dgm:pt modelId="{DB94E079-1F71-41C8-895D-D995BC3C84A4}" type="pres">
      <dgm:prSet presAssocID="{294E5C1D-1F7A-4BEF-92CC-1DC4E9C50519}" presName="sibTrans" presStyleCnt="0"/>
      <dgm:spPr/>
    </dgm:pt>
    <dgm:pt modelId="{0A0DC5AF-7C7D-4D6E-9973-D4F3CE88C354}" type="pres">
      <dgm:prSet presAssocID="{1D496734-015D-4850-B8AF-B3D6ACE6F9BB}" presName="compNode" presStyleCnt="0"/>
      <dgm:spPr/>
    </dgm:pt>
    <dgm:pt modelId="{C108F2BE-53CB-4356-95FC-077C30FC2804}" type="pres">
      <dgm:prSet presAssocID="{1D496734-015D-4850-B8AF-B3D6ACE6F9BB}" presName="iconBgRect" presStyleLbl="bgShp" presStyleIdx="2" presStyleCnt="5"/>
      <dgm:spPr/>
    </dgm:pt>
    <dgm:pt modelId="{59F064E4-D3CE-4513-9F3D-79DF69771EB4}" type="pres">
      <dgm:prSet presAssocID="{1D496734-015D-4850-B8AF-B3D6ACE6F9B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AFEFC9EA-4E39-420E-9CC7-B8AFC244B234}" type="pres">
      <dgm:prSet presAssocID="{1D496734-015D-4850-B8AF-B3D6ACE6F9BB}" presName="spaceRect" presStyleCnt="0"/>
      <dgm:spPr/>
    </dgm:pt>
    <dgm:pt modelId="{19A2A9DE-CE8F-4F3D-AC60-CEA4A4C6C9A4}" type="pres">
      <dgm:prSet presAssocID="{1D496734-015D-4850-B8AF-B3D6ACE6F9BB}" presName="textRect" presStyleLbl="revTx" presStyleIdx="2" presStyleCnt="5">
        <dgm:presLayoutVars>
          <dgm:chMax val="1"/>
          <dgm:chPref val="1"/>
        </dgm:presLayoutVars>
      </dgm:prSet>
      <dgm:spPr/>
    </dgm:pt>
    <dgm:pt modelId="{CFAF1F4D-6BB4-49C9-8C08-8C4F1C3E4C24}" type="pres">
      <dgm:prSet presAssocID="{12388116-29BB-4F22-BCEF-D3FD9E5447F9}" presName="sibTrans" presStyleCnt="0"/>
      <dgm:spPr/>
    </dgm:pt>
    <dgm:pt modelId="{1772A6ED-782C-4670-8B36-914A6CF978DD}" type="pres">
      <dgm:prSet presAssocID="{F82F47F6-E0EE-4EC3-A47C-E4DA5AE2C1F6}" presName="compNode" presStyleCnt="0"/>
      <dgm:spPr/>
    </dgm:pt>
    <dgm:pt modelId="{EC3B6E42-1923-4E22-BB4A-335F64A3ED9E}" type="pres">
      <dgm:prSet presAssocID="{F82F47F6-E0EE-4EC3-A47C-E4DA5AE2C1F6}" presName="iconBgRect" presStyleLbl="bgShp" presStyleIdx="3" presStyleCnt="5"/>
      <dgm:spPr/>
    </dgm:pt>
    <dgm:pt modelId="{400B8362-1AA3-4174-ADA1-E2BACE34845B}" type="pres">
      <dgm:prSet presAssocID="{F82F47F6-E0EE-4EC3-A47C-E4DA5AE2C1F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Network"/>
        </a:ext>
      </dgm:extLst>
    </dgm:pt>
    <dgm:pt modelId="{85F8E991-923D-4F53-BB03-A0842B5C03BC}" type="pres">
      <dgm:prSet presAssocID="{F82F47F6-E0EE-4EC3-A47C-E4DA5AE2C1F6}" presName="spaceRect" presStyleCnt="0"/>
      <dgm:spPr/>
    </dgm:pt>
    <dgm:pt modelId="{A13D2652-D77C-45A4-8453-68DE533845EF}" type="pres">
      <dgm:prSet presAssocID="{F82F47F6-E0EE-4EC3-A47C-E4DA5AE2C1F6}" presName="textRect" presStyleLbl="revTx" presStyleIdx="3" presStyleCnt="5">
        <dgm:presLayoutVars>
          <dgm:chMax val="1"/>
          <dgm:chPref val="1"/>
        </dgm:presLayoutVars>
      </dgm:prSet>
      <dgm:spPr/>
    </dgm:pt>
    <dgm:pt modelId="{BCFEAC29-6BB8-4363-9EB6-1F357948694A}" type="pres">
      <dgm:prSet presAssocID="{840B9B33-7694-4369-8217-3A952A2B583E}" presName="sibTrans" presStyleCnt="0"/>
      <dgm:spPr/>
    </dgm:pt>
    <dgm:pt modelId="{B3C6D59E-11F0-4D59-A0A4-839BCF449B76}" type="pres">
      <dgm:prSet presAssocID="{5247287A-4AAE-40A4-AAB9-2D16D6388DD7}" presName="compNode" presStyleCnt="0"/>
      <dgm:spPr/>
    </dgm:pt>
    <dgm:pt modelId="{CC90FDEC-D2F4-4704-99AE-CAEB9BCCE2F5}" type="pres">
      <dgm:prSet presAssocID="{5247287A-4AAE-40A4-AAB9-2D16D6388DD7}" presName="iconBgRect" presStyleLbl="bgShp" presStyleIdx="4" presStyleCnt="5"/>
      <dgm:spPr/>
    </dgm:pt>
    <dgm:pt modelId="{F0C2344F-5F34-4907-BE61-A7A9BF393122}" type="pres">
      <dgm:prSet presAssocID="{5247287A-4AAE-40A4-AAB9-2D16D6388DD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usiness Growth"/>
        </a:ext>
      </dgm:extLst>
    </dgm:pt>
    <dgm:pt modelId="{F8B5524E-7F9C-4421-B61B-CBA10BEE5B2A}" type="pres">
      <dgm:prSet presAssocID="{5247287A-4AAE-40A4-AAB9-2D16D6388DD7}" presName="spaceRect" presStyleCnt="0"/>
      <dgm:spPr/>
    </dgm:pt>
    <dgm:pt modelId="{02DAA51B-B449-4B9A-8E06-2610A99C5530}" type="pres">
      <dgm:prSet presAssocID="{5247287A-4AAE-40A4-AAB9-2D16D6388DD7}" presName="textRect" presStyleLbl="revTx" presStyleIdx="4" presStyleCnt="5">
        <dgm:presLayoutVars>
          <dgm:chMax val="1"/>
          <dgm:chPref val="1"/>
        </dgm:presLayoutVars>
      </dgm:prSet>
      <dgm:spPr/>
    </dgm:pt>
  </dgm:ptLst>
  <dgm:cxnLst>
    <dgm:cxn modelId="{8117A102-AB1D-485E-9C2C-340F64103903}" srcId="{2E71A221-CB49-43AC-85A5-E9F055FDE4C0}" destId="{F7C2A065-A315-4155-8C96-0CD4A14A08A9}" srcOrd="0" destOrd="0" parTransId="{A12D64AF-3E0B-4492-8171-1A08C131CE09}" sibTransId="{03AEC585-865D-4FF0-976C-389A948960BA}"/>
    <dgm:cxn modelId="{B5775D35-80C8-4BAF-9DF4-A437CCABB60B}" srcId="{2E71A221-CB49-43AC-85A5-E9F055FDE4C0}" destId="{976625A8-E6B9-4E6D-8FC4-89F913D70D07}" srcOrd="1" destOrd="0" parTransId="{6E718126-330D-4FFB-9CCE-7FA5187988BF}" sibTransId="{294E5C1D-1F7A-4BEF-92CC-1DC4E9C50519}"/>
    <dgm:cxn modelId="{631AD238-DD2C-4E99-84ED-08BD42FCE66F}" type="presOf" srcId="{2E71A221-CB49-43AC-85A5-E9F055FDE4C0}" destId="{F6308D1C-7A27-4CC5-B21D-89EC3F99CA47}" srcOrd="0" destOrd="0" presId="urn:microsoft.com/office/officeart/2018/5/layout/IconCircleLabelList"/>
    <dgm:cxn modelId="{D108225E-AFDE-4556-9AAD-CB680910013E}" type="presOf" srcId="{5247287A-4AAE-40A4-AAB9-2D16D6388DD7}" destId="{02DAA51B-B449-4B9A-8E06-2610A99C5530}" srcOrd="0" destOrd="0" presId="urn:microsoft.com/office/officeart/2018/5/layout/IconCircleLabelList"/>
    <dgm:cxn modelId="{8C600477-763D-4DD5-AFC8-D1C67B2E3A58}" type="presOf" srcId="{F7C2A065-A315-4155-8C96-0CD4A14A08A9}" destId="{A9E4BAEC-D4EC-40C0-9253-92FEDF9E2ED1}" srcOrd="0" destOrd="0" presId="urn:microsoft.com/office/officeart/2018/5/layout/IconCircleLabelList"/>
    <dgm:cxn modelId="{F1113D5A-0D74-4886-AAB4-2962F27F0D92}" type="presOf" srcId="{976625A8-E6B9-4E6D-8FC4-89F913D70D07}" destId="{8E69DAD3-0B22-49BF-B54A-24D706EA7E41}" srcOrd="0" destOrd="0" presId="urn:microsoft.com/office/officeart/2018/5/layout/IconCircleLabelList"/>
    <dgm:cxn modelId="{4954C088-DF6C-49E3-A763-B0A921767869}" type="presOf" srcId="{F82F47F6-E0EE-4EC3-A47C-E4DA5AE2C1F6}" destId="{A13D2652-D77C-45A4-8453-68DE533845EF}" srcOrd="0" destOrd="0" presId="urn:microsoft.com/office/officeart/2018/5/layout/IconCircleLabelList"/>
    <dgm:cxn modelId="{7973D1B0-AFE7-426C-B1EA-74F9F240202D}" srcId="{2E71A221-CB49-43AC-85A5-E9F055FDE4C0}" destId="{F82F47F6-E0EE-4EC3-A47C-E4DA5AE2C1F6}" srcOrd="3" destOrd="0" parTransId="{1B5CE6DA-ABDB-441C-9A11-B31210C4DD3D}" sibTransId="{840B9B33-7694-4369-8217-3A952A2B583E}"/>
    <dgm:cxn modelId="{201E99B1-3730-4B82-94D3-C0A345804F1E}" srcId="{2E71A221-CB49-43AC-85A5-E9F055FDE4C0}" destId="{5247287A-4AAE-40A4-AAB9-2D16D6388DD7}" srcOrd="4" destOrd="0" parTransId="{E1A9B091-8EFE-4BE8-B0E2-28EA04A9336C}" sibTransId="{BA9E6F21-C193-4EAD-8642-F1206177B9A8}"/>
    <dgm:cxn modelId="{03F29CF2-648A-42BB-8194-53F125F1E00C}" srcId="{2E71A221-CB49-43AC-85A5-E9F055FDE4C0}" destId="{1D496734-015D-4850-B8AF-B3D6ACE6F9BB}" srcOrd="2" destOrd="0" parTransId="{8AE764E2-1438-45AB-848A-303A538825ED}" sibTransId="{12388116-29BB-4F22-BCEF-D3FD9E5447F9}"/>
    <dgm:cxn modelId="{5C50A9F7-064A-4397-9F48-549B22337A25}" type="presOf" srcId="{1D496734-015D-4850-B8AF-B3D6ACE6F9BB}" destId="{19A2A9DE-CE8F-4F3D-AC60-CEA4A4C6C9A4}" srcOrd="0" destOrd="0" presId="urn:microsoft.com/office/officeart/2018/5/layout/IconCircleLabelList"/>
    <dgm:cxn modelId="{6C8012E8-51FF-4DE4-AC3F-2EEA09BFE913}" type="presParOf" srcId="{F6308D1C-7A27-4CC5-B21D-89EC3F99CA47}" destId="{981CEADA-B83C-4AD6-902A-E57666506655}" srcOrd="0" destOrd="0" presId="urn:microsoft.com/office/officeart/2018/5/layout/IconCircleLabelList"/>
    <dgm:cxn modelId="{2CB4BC32-9ED6-4A35-8CC5-3F0F6BD02013}" type="presParOf" srcId="{981CEADA-B83C-4AD6-902A-E57666506655}" destId="{B0B96E50-F0A8-4417-B414-59995D3FB2F8}" srcOrd="0" destOrd="0" presId="urn:microsoft.com/office/officeart/2018/5/layout/IconCircleLabelList"/>
    <dgm:cxn modelId="{4FE37BA6-454D-417B-9D32-3DFAD7AF57D8}" type="presParOf" srcId="{981CEADA-B83C-4AD6-902A-E57666506655}" destId="{EF269F3D-21BE-4141-9B4F-96FD0C686D18}" srcOrd="1" destOrd="0" presId="urn:microsoft.com/office/officeart/2018/5/layout/IconCircleLabelList"/>
    <dgm:cxn modelId="{1A8858E3-BB5F-4F33-989B-1DD46ED50D7F}" type="presParOf" srcId="{981CEADA-B83C-4AD6-902A-E57666506655}" destId="{65C47FE5-4A01-47AF-AB8E-929A6B5D1483}" srcOrd="2" destOrd="0" presId="urn:microsoft.com/office/officeart/2018/5/layout/IconCircleLabelList"/>
    <dgm:cxn modelId="{95E24B8C-0BCC-4A77-9382-1130C5AB390D}" type="presParOf" srcId="{981CEADA-B83C-4AD6-902A-E57666506655}" destId="{A9E4BAEC-D4EC-40C0-9253-92FEDF9E2ED1}" srcOrd="3" destOrd="0" presId="urn:microsoft.com/office/officeart/2018/5/layout/IconCircleLabelList"/>
    <dgm:cxn modelId="{92002DDC-1F06-4DD3-954F-6B92EB165509}" type="presParOf" srcId="{F6308D1C-7A27-4CC5-B21D-89EC3F99CA47}" destId="{31B4EC08-CA60-40A1-8192-3D05E0D41A5C}" srcOrd="1" destOrd="0" presId="urn:microsoft.com/office/officeart/2018/5/layout/IconCircleLabelList"/>
    <dgm:cxn modelId="{8AE09311-EC55-4FC0-AA89-06AB843D833D}" type="presParOf" srcId="{F6308D1C-7A27-4CC5-B21D-89EC3F99CA47}" destId="{2A60EE13-9005-4734-87FB-926C31F838FF}" srcOrd="2" destOrd="0" presId="urn:microsoft.com/office/officeart/2018/5/layout/IconCircleLabelList"/>
    <dgm:cxn modelId="{AF44F2A0-ADB2-49F8-B52F-A427A17F296D}" type="presParOf" srcId="{2A60EE13-9005-4734-87FB-926C31F838FF}" destId="{DA158379-B44C-44D9-8C63-871099AAA1CB}" srcOrd="0" destOrd="0" presId="urn:microsoft.com/office/officeart/2018/5/layout/IconCircleLabelList"/>
    <dgm:cxn modelId="{6F99728C-63B7-4714-9EC6-34AA7E0DED5A}" type="presParOf" srcId="{2A60EE13-9005-4734-87FB-926C31F838FF}" destId="{1973B63C-D159-4A6E-AFC8-72822E59C7F1}" srcOrd="1" destOrd="0" presId="urn:microsoft.com/office/officeart/2018/5/layout/IconCircleLabelList"/>
    <dgm:cxn modelId="{44491DAA-2BD6-4872-B5CF-FB8BAB570F15}" type="presParOf" srcId="{2A60EE13-9005-4734-87FB-926C31F838FF}" destId="{418DB934-B1C0-4F11-94D8-3E5B136A482A}" srcOrd="2" destOrd="0" presId="urn:microsoft.com/office/officeart/2018/5/layout/IconCircleLabelList"/>
    <dgm:cxn modelId="{F35D10DB-F4D3-42C3-8B01-9A5F2C60C102}" type="presParOf" srcId="{2A60EE13-9005-4734-87FB-926C31F838FF}" destId="{8E69DAD3-0B22-49BF-B54A-24D706EA7E41}" srcOrd="3" destOrd="0" presId="urn:microsoft.com/office/officeart/2018/5/layout/IconCircleLabelList"/>
    <dgm:cxn modelId="{5DF5254A-BBC3-45F6-A081-C597EC90811C}" type="presParOf" srcId="{F6308D1C-7A27-4CC5-B21D-89EC3F99CA47}" destId="{DB94E079-1F71-41C8-895D-D995BC3C84A4}" srcOrd="3" destOrd="0" presId="urn:microsoft.com/office/officeart/2018/5/layout/IconCircleLabelList"/>
    <dgm:cxn modelId="{1D43F0A9-7558-4DE0-AA73-3A40C1C99A00}" type="presParOf" srcId="{F6308D1C-7A27-4CC5-B21D-89EC3F99CA47}" destId="{0A0DC5AF-7C7D-4D6E-9973-D4F3CE88C354}" srcOrd="4" destOrd="0" presId="urn:microsoft.com/office/officeart/2018/5/layout/IconCircleLabelList"/>
    <dgm:cxn modelId="{9F2B35FC-D9FE-45EE-B748-2C37310C4DEF}" type="presParOf" srcId="{0A0DC5AF-7C7D-4D6E-9973-D4F3CE88C354}" destId="{C108F2BE-53CB-4356-95FC-077C30FC2804}" srcOrd="0" destOrd="0" presId="urn:microsoft.com/office/officeart/2018/5/layout/IconCircleLabelList"/>
    <dgm:cxn modelId="{2405A532-99A4-46BB-B2D3-60C0AA485172}" type="presParOf" srcId="{0A0DC5AF-7C7D-4D6E-9973-D4F3CE88C354}" destId="{59F064E4-D3CE-4513-9F3D-79DF69771EB4}" srcOrd="1" destOrd="0" presId="urn:microsoft.com/office/officeart/2018/5/layout/IconCircleLabelList"/>
    <dgm:cxn modelId="{1DFBE4D6-57B3-4283-8152-A6FC099BC171}" type="presParOf" srcId="{0A0DC5AF-7C7D-4D6E-9973-D4F3CE88C354}" destId="{AFEFC9EA-4E39-420E-9CC7-B8AFC244B234}" srcOrd="2" destOrd="0" presId="urn:microsoft.com/office/officeart/2018/5/layout/IconCircleLabelList"/>
    <dgm:cxn modelId="{31F234E9-589C-4605-8823-C18E2B1F9019}" type="presParOf" srcId="{0A0DC5AF-7C7D-4D6E-9973-D4F3CE88C354}" destId="{19A2A9DE-CE8F-4F3D-AC60-CEA4A4C6C9A4}" srcOrd="3" destOrd="0" presId="urn:microsoft.com/office/officeart/2018/5/layout/IconCircleLabelList"/>
    <dgm:cxn modelId="{B8849CD1-E911-4496-954D-7F1BED3EE366}" type="presParOf" srcId="{F6308D1C-7A27-4CC5-B21D-89EC3F99CA47}" destId="{CFAF1F4D-6BB4-49C9-8C08-8C4F1C3E4C24}" srcOrd="5" destOrd="0" presId="urn:microsoft.com/office/officeart/2018/5/layout/IconCircleLabelList"/>
    <dgm:cxn modelId="{9651D818-D0C8-4009-8C3E-4614B2F27E07}" type="presParOf" srcId="{F6308D1C-7A27-4CC5-B21D-89EC3F99CA47}" destId="{1772A6ED-782C-4670-8B36-914A6CF978DD}" srcOrd="6" destOrd="0" presId="urn:microsoft.com/office/officeart/2018/5/layout/IconCircleLabelList"/>
    <dgm:cxn modelId="{929669D6-7443-4AAA-A02C-AF958A17BB48}" type="presParOf" srcId="{1772A6ED-782C-4670-8B36-914A6CF978DD}" destId="{EC3B6E42-1923-4E22-BB4A-335F64A3ED9E}" srcOrd="0" destOrd="0" presId="urn:microsoft.com/office/officeart/2018/5/layout/IconCircleLabelList"/>
    <dgm:cxn modelId="{6ED89A13-F29A-474D-B22C-6753E718C306}" type="presParOf" srcId="{1772A6ED-782C-4670-8B36-914A6CF978DD}" destId="{400B8362-1AA3-4174-ADA1-E2BACE34845B}" srcOrd="1" destOrd="0" presId="urn:microsoft.com/office/officeart/2018/5/layout/IconCircleLabelList"/>
    <dgm:cxn modelId="{AB1FB69D-75A5-4B37-AD64-C12B6B0F0AE9}" type="presParOf" srcId="{1772A6ED-782C-4670-8B36-914A6CF978DD}" destId="{85F8E991-923D-4F53-BB03-A0842B5C03BC}" srcOrd="2" destOrd="0" presId="urn:microsoft.com/office/officeart/2018/5/layout/IconCircleLabelList"/>
    <dgm:cxn modelId="{D5C22421-EAE0-405F-908C-40348B425BDA}" type="presParOf" srcId="{1772A6ED-782C-4670-8B36-914A6CF978DD}" destId="{A13D2652-D77C-45A4-8453-68DE533845EF}" srcOrd="3" destOrd="0" presId="urn:microsoft.com/office/officeart/2018/5/layout/IconCircleLabelList"/>
    <dgm:cxn modelId="{6BBEF19F-AD22-4870-A18E-561182FA8E21}" type="presParOf" srcId="{F6308D1C-7A27-4CC5-B21D-89EC3F99CA47}" destId="{BCFEAC29-6BB8-4363-9EB6-1F357948694A}" srcOrd="7" destOrd="0" presId="urn:microsoft.com/office/officeart/2018/5/layout/IconCircleLabelList"/>
    <dgm:cxn modelId="{A6BACE52-2227-4747-8CF2-5C4534D38942}" type="presParOf" srcId="{F6308D1C-7A27-4CC5-B21D-89EC3F99CA47}" destId="{B3C6D59E-11F0-4D59-A0A4-839BCF449B76}" srcOrd="8" destOrd="0" presId="urn:microsoft.com/office/officeart/2018/5/layout/IconCircleLabelList"/>
    <dgm:cxn modelId="{7FF5074F-F517-4B5D-985D-A5E3526793DE}" type="presParOf" srcId="{B3C6D59E-11F0-4D59-A0A4-839BCF449B76}" destId="{CC90FDEC-D2F4-4704-99AE-CAEB9BCCE2F5}" srcOrd="0" destOrd="0" presId="urn:microsoft.com/office/officeart/2018/5/layout/IconCircleLabelList"/>
    <dgm:cxn modelId="{96521673-D9B5-4822-BC37-AF0F85D7BFF8}" type="presParOf" srcId="{B3C6D59E-11F0-4D59-A0A4-839BCF449B76}" destId="{F0C2344F-5F34-4907-BE61-A7A9BF393122}" srcOrd="1" destOrd="0" presId="urn:microsoft.com/office/officeart/2018/5/layout/IconCircleLabelList"/>
    <dgm:cxn modelId="{CA2ACDBE-70B3-4A71-A15B-5043E33A10B2}" type="presParOf" srcId="{B3C6D59E-11F0-4D59-A0A4-839BCF449B76}" destId="{F8B5524E-7F9C-4421-B61B-CBA10BEE5B2A}" srcOrd="2" destOrd="0" presId="urn:microsoft.com/office/officeart/2018/5/layout/IconCircleLabelList"/>
    <dgm:cxn modelId="{E11F97BE-DB39-4B97-812D-F201BCA61AF4}" type="presParOf" srcId="{B3C6D59E-11F0-4D59-A0A4-839BCF449B76}" destId="{02DAA51B-B449-4B9A-8E06-2610A99C5530}"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815BB5-EFBC-4C19-A05A-60485E86E013}">
      <dsp:nvSpPr>
        <dsp:cNvPr id="0" name=""/>
        <dsp:cNvSpPr/>
      </dsp:nvSpPr>
      <dsp:spPr>
        <a:xfrm>
          <a:off x="0" y="428"/>
          <a:ext cx="5606327" cy="5894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4C4CCC-B24F-48F6-9A16-627644C5C0F2}">
      <dsp:nvSpPr>
        <dsp:cNvPr id="0" name=""/>
        <dsp:cNvSpPr/>
      </dsp:nvSpPr>
      <dsp:spPr>
        <a:xfrm>
          <a:off x="178313" y="133058"/>
          <a:ext cx="324206" cy="3242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FB3D85-877E-413D-97BC-93A64685F9BC}">
      <dsp:nvSpPr>
        <dsp:cNvPr id="0" name=""/>
        <dsp:cNvSpPr/>
      </dsp:nvSpPr>
      <dsp:spPr>
        <a:xfrm>
          <a:off x="680833" y="428"/>
          <a:ext cx="4925493" cy="589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385" tIns="62385" rIns="62385" bIns="62385" numCol="1" spcCol="1270" anchor="ctr" anchorCtr="0">
          <a:noAutofit/>
        </a:bodyPr>
        <a:lstStyle/>
        <a:p>
          <a:pPr marL="0" lvl="0" indent="0" algn="l" defTabSz="711200">
            <a:lnSpc>
              <a:spcPct val="90000"/>
            </a:lnSpc>
            <a:spcBef>
              <a:spcPct val="0"/>
            </a:spcBef>
            <a:spcAft>
              <a:spcPct val="35000"/>
            </a:spcAft>
            <a:buNone/>
          </a:pPr>
          <a:r>
            <a:rPr lang="en-US" sz="1600" kern="1200"/>
            <a:t>Utilize GenAI for accurate forecasting of SAP balances.</a:t>
          </a:r>
        </a:p>
      </dsp:txBody>
      <dsp:txXfrm>
        <a:off x="680833" y="428"/>
        <a:ext cx="4925493" cy="589466"/>
      </dsp:txXfrm>
    </dsp:sp>
    <dsp:sp modelId="{16219A19-2FE3-47FC-8160-9D1C3534DC0B}">
      <dsp:nvSpPr>
        <dsp:cNvPr id="0" name=""/>
        <dsp:cNvSpPr/>
      </dsp:nvSpPr>
      <dsp:spPr>
        <a:xfrm>
          <a:off x="0" y="737261"/>
          <a:ext cx="5606327" cy="5894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67A1F5-5913-4A55-BF3C-45185A92F1C6}">
      <dsp:nvSpPr>
        <dsp:cNvPr id="0" name=""/>
        <dsp:cNvSpPr/>
      </dsp:nvSpPr>
      <dsp:spPr>
        <a:xfrm>
          <a:off x="178313" y="869891"/>
          <a:ext cx="324206" cy="3242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5280C2-5751-48B3-A555-038D0DF31120}">
      <dsp:nvSpPr>
        <dsp:cNvPr id="0" name=""/>
        <dsp:cNvSpPr/>
      </dsp:nvSpPr>
      <dsp:spPr>
        <a:xfrm>
          <a:off x="680833" y="737261"/>
          <a:ext cx="4925493" cy="589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385" tIns="62385" rIns="62385" bIns="62385" numCol="1" spcCol="1270" anchor="ctr" anchorCtr="0">
          <a:noAutofit/>
        </a:bodyPr>
        <a:lstStyle/>
        <a:p>
          <a:pPr marL="0" lvl="0" indent="0" algn="l" defTabSz="711200">
            <a:lnSpc>
              <a:spcPct val="90000"/>
            </a:lnSpc>
            <a:spcBef>
              <a:spcPct val="0"/>
            </a:spcBef>
            <a:spcAft>
              <a:spcPct val="35000"/>
            </a:spcAft>
            <a:buNone/>
          </a:pPr>
          <a:r>
            <a:rPr lang="en-US" sz="1600" kern="1200"/>
            <a:t>Begin predictive analytics on the 25th of each month to get ready for the month-end.</a:t>
          </a:r>
        </a:p>
      </dsp:txBody>
      <dsp:txXfrm>
        <a:off x="680833" y="737261"/>
        <a:ext cx="4925493" cy="589466"/>
      </dsp:txXfrm>
    </dsp:sp>
    <dsp:sp modelId="{F3792841-BBF6-4412-938A-025B68628313}">
      <dsp:nvSpPr>
        <dsp:cNvPr id="0" name=""/>
        <dsp:cNvSpPr/>
      </dsp:nvSpPr>
      <dsp:spPr>
        <a:xfrm>
          <a:off x="0" y="1474094"/>
          <a:ext cx="5606327" cy="5894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A3B030-3318-4B87-BCF7-452E823CA3A2}">
      <dsp:nvSpPr>
        <dsp:cNvPr id="0" name=""/>
        <dsp:cNvSpPr/>
      </dsp:nvSpPr>
      <dsp:spPr>
        <a:xfrm>
          <a:off x="178313" y="1606724"/>
          <a:ext cx="324206" cy="3242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72A819-BC76-45E5-B404-A13BB256C6EF}">
      <dsp:nvSpPr>
        <dsp:cNvPr id="0" name=""/>
        <dsp:cNvSpPr/>
      </dsp:nvSpPr>
      <dsp:spPr>
        <a:xfrm>
          <a:off x="680833" y="1474094"/>
          <a:ext cx="4925493" cy="589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385" tIns="62385" rIns="62385" bIns="62385" numCol="1" spcCol="1270" anchor="ctr" anchorCtr="0">
          <a:noAutofit/>
        </a:bodyPr>
        <a:lstStyle/>
        <a:p>
          <a:pPr marL="0" lvl="0" indent="0" algn="l" defTabSz="711200">
            <a:lnSpc>
              <a:spcPct val="90000"/>
            </a:lnSpc>
            <a:spcBef>
              <a:spcPct val="0"/>
            </a:spcBef>
            <a:spcAft>
              <a:spcPct val="35000"/>
            </a:spcAft>
            <a:buNone/>
          </a:pPr>
          <a:r>
            <a:rPr lang="en-US" sz="1600" kern="1200"/>
            <a:t>Detect anomalies when predicting balances from the 25th to the end of the month.</a:t>
          </a:r>
        </a:p>
      </dsp:txBody>
      <dsp:txXfrm>
        <a:off x="680833" y="1474094"/>
        <a:ext cx="4925493" cy="589466"/>
      </dsp:txXfrm>
    </dsp:sp>
    <dsp:sp modelId="{63E1A70F-0B67-4FDB-B1A1-C8532A703072}">
      <dsp:nvSpPr>
        <dsp:cNvPr id="0" name=""/>
        <dsp:cNvSpPr/>
      </dsp:nvSpPr>
      <dsp:spPr>
        <a:xfrm>
          <a:off x="0" y="2210927"/>
          <a:ext cx="5606327" cy="5894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C627D5-D21D-48CA-B0D4-65BEE1F9223A}">
      <dsp:nvSpPr>
        <dsp:cNvPr id="0" name=""/>
        <dsp:cNvSpPr/>
      </dsp:nvSpPr>
      <dsp:spPr>
        <a:xfrm>
          <a:off x="178313" y="2343557"/>
          <a:ext cx="324206" cy="3242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982DEC-3D42-4CC2-8397-0D13558E2228}">
      <dsp:nvSpPr>
        <dsp:cNvPr id="0" name=""/>
        <dsp:cNvSpPr/>
      </dsp:nvSpPr>
      <dsp:spPr>
        <a:xfrm>
          <a:off x="680833" y="2210927"/>
          <a:ext cx="4925493" cy="589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385" tIns="62385" rIns="62385" bIns="62385" numCol="1" spcCol="1270" anchor="ctr" anchorCtr="0">
          <a:noAutofit/>
        </a:bodyPr>
        <a:lstStyle/>
        <a:p>
          <a:pPr marL="0" lvl="0" indent="0" algn="l" defTabSz="711200">
            <a:lnSpc>
              <a:spcPct val="90000"/>
            </a:lnSpc>
            <a:spcBef>
              <a:spcPct val="0"/>
            </a:spcBef>
            <a:spcAft>
              <a:spcPct val="35000"/>
            </a:spcAft>
            <a:buNone/>
          </a:pPr>
          <a:r>
            <a:rPr lang="en-US" sz="1600" kern="1200"/>
            <a:t>Minimize manual errors and improve financial procedures.</a:t>
          </a:r>
        </a:p>
      </dsp:txBody>
      <dsp:txXfrm>
        <a:off x="680833" y="2210927"/>
        <a:ext cx="4925493" cy="589466"/>
      </dsp:txXfrm>
    </dsp:sp>
    <dsp:sp modelId="{B7A4F07A-4F6E-47C4-9EB0-7048112F9380}">
      <dsp:nvSpPr>
        <dsp:cNvPr id="0" name=""/>
        <dsp:cNvSpPr/>
      </dsp:nvSpPr>
      <dsp:spPr>
        <a:xfrm>
          <a:off x="0" y="2947760"/>
          <a:ext cx="5606327" cy="5894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39A307-3877-4DA4-8237-C73D0C8F0B79}">
      <dsp:nvSpPr>
        <dsp:cNvPr id="0" name=""/>
        <dsp:cNvSpPr/>
      </dsp:nvSpPr>
      <dsp:spPr>
        <a:xfrm>
          <a:off x="178313" y="3080390"/>
          <a:ext cx="324206" cy="3242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A38236-81FE-48BC-9C08-E99EA79D0373}">
      <dsp:nvSpPr>
        <dsp:cNvPr id="0" name=""/>
        <dsp:cNvSpPr/>
      </dsp:nvSpPr>
      <dsp:spPr>
        <a:xfrm>
          <a:off x="680833" y="2947760"/>
          <a:ext cx="4925493" cy="589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385" tIns="62385" rIns="62385" bIns="62385" numCol="1" spcCol="1270" anchor="ctr" anchorCtr="0">
          <a:noAutofit/>
        </a:bodyPr>
        <a:lstStyle/>
        <a:p>
          <a:pPr marL="0" lvl="0" indent="0" algn="l" defTabSz="711200">
            <a:lnSpc>
              <a:spcPct val="90000"/>
            </a:lnSpc>
            <a:spcBef>
              <a:spcPct val="0"/>
            </a:spcBef>
            <a:spcAft>
              <a:spcPct val="35000"/>
            </a:spcAft>
            <a:buNone/>
          </a:pPr>
          <a:r>
            <a:rPr lang="en-US" sz="1600" kern="1200"/>
            <a:t>Strengthen decision-making with timely insights.</a:t>
          </a:r>
        </a:p>
      </dsp:txBody>
      <dsp:txXfrm>
        <a:off x="680833" y="2947760"/>
        <a:ext cx="4925493" cy="589466"/>
      </dsp:txXfrm>
    </dsp:sp>
    <dsp:sp modelId="{4F6688D7-3ABC-4A39-87F0-4C9ED7828079}">
      <dsp:nvSpPr>
        <dsp:cNvPr id="0" name=""/>
        <dsp:cNvSpPr/>
      </dsp:nvSpPr>
      <dsp:spPr>
        <a:xfrm>
          <a:off x="0" y="3684593"/>
          <a:ext cx="5606327" cy="5894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6E628B-BE37-40AA-8AD3-9AD983965D1E}">
      <dsp:nvSpPr>
        <dsp:cNvPr id="0" name=""/>
        <dsp:cNvSpPr/>
      </dsp:nvSpPr>
      <dsp:spPr>
        <a:xfrm>
          <a:off x="178313" y="3817223"/>
          <a:ext cx="324206" cy="3242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EEBA3C-63ED-4840-9C22-E11FF8A6198C}">
      <dsp:nvSpPr>
        <dsp:cNvPr id="0" name=""/>
        <dsp:cNvSpPr/>
      </dsp:nvSpPr>
      <dsp:spPr>
        <a:xfrm>
          <a:off x="680833" y="3684593"/>
          <a:ext cx="4925493" cy="589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385" tIns="62385" rIns="62385" bIns="62385" numCol="1" spcCol="1270" anchor="ctr" anchorCtr="0">
          <a:noAutofit/>
        </a:bodyPr>
        <a:lstStyle/>
        <a:p>
          <a:pPr marL="0" lvl="0" indent="0" algn="l" defTabSz="711200">
            <a:lnSpc>
              <a:spcPct val="90000"/>
            </a:lnSpc>
            <a:spcBef>
              <a:spcPct val="0"/>
            </a:spcBef>
            <a:spcAft>
              <a:spcPct val="35000"/>
            </a:spcAft>
            <a:buNone/>
          </a:pPr>
          <a:r>
            <a:rPr lang="en-US" sz="1600" kern="1200"/>
            <a:t>Automate commentary to speed up the report creation process.</a:t>
          </a:r>
        </a:p>
      </dsp:txBody>
      <dsp:txXfrm>
        <a:off x="680833" y="3684593"/>
        <a:ext cx="4925493" cy="589466"/>
      </dsp:txXfrm>
    </dsp:sp>
    <dsp:sp modelId="{82B51262-3A84-42DD-8C04-D1FB2239C765}">
      <dsp:nvSpPr>
        <dsp:cNvPr id="0" name=""/>
        <dsp:cNvSpPr/>
      </dsp:nvSpPr>
      <dsp:spPr>
        <a:xfrm>
          <a:off x="0" y="4421426"/>
          <a:ext cx="5606327" cy="5894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FDCC6A-921D-4823-8F37-D0D004A73B77}">
      <dsp:nvSpPr>
        <dsp:cNvPr id="0" name=""/>
        <dsp:cNvSpPr/>
      </dsp:nvSpPr>
      <dsp:spPr>
        <a:xfrm>
          <a:off x="178313" y="4554056"/>
          <a:ext cx="324206" cy="32420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468D69-600E-4C4B-8EF0-E3FB29EDB034}">
      <dsp:nvSpPr>
        <dsp:cNvPr id="0" name=""/>
        <dsp:cNvSpPr/>
      </dsp:nvSpPr>
      <dsp:spPr>
        <a:xfrm>
          <a:off x="680833" y="4421426"/>
          <a:ext cx="4925493" cy="589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385" tIns="62385" rIns="62385" bIns="62385" numCol="1" spcCol="1270" anchor="ctr" anchorCtr="0">
          <a:noAutofit/>
        </a:bodyPr>
        <a:lstStyle/>
        <a:p>
          <a:pPr marL="0" lvl="0" indent="0" algn="l" defTabSz="711200">
            <a:lnSpc>
              <a:spcPct val="90000"/>
            </a:lnSpc>
            <a:spcBef>
              <a:spcPct val="0"/>
            </a:spcBef>
            <a:spcAft>
              <a:spcPct val="35000"/>
            </a:spcAft>
            <a:buNone/>
          </a:pPr>
          <a:r>
            <a:rPr lang="en-US" sz="1600" kern="1200"/>
            <a:t>Increase the efficiency of financial reporting.</a:t>
          </a:r>
        </a:p>
      </dsp:txBody>
      <dsp:txXfrm>
        <a:off x="680833" y="4421426"/>
        <a:ext cx="4925493" cy="5894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B1AE8-9B26-4519-8FE6-5363A4AA059A}">
      <dsp:nvSpPr>
        <dsp:cNvPr id="0" name=""/>
        <dsp:cNvSpPr/>
      </dsp:nvSpPr>
      <dsp:spPr>
        <a:xfrm>
          <a:off x="336897" y="485719"/>
          <a:ext cx="1046531" cy="1046531"/>
        </a:xfrm>
        <a:prstGeom prst="round2DiagRect">
          <a:avLst>
            <a:gd name="adj1" fmla="val 29727"/>
            <a:gd name="adj2" fmla="val 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50794-AED1-4448-86EB-3F2EACEB0671}">
      <dsp:nvSpPr>
        <dsp:cNvPr id="0" name=""/>
        <dsp:cNvSpPr/>
      </dsp:nvSpPr>
      <dsp:spPr>
        <a:xfrm>
          <a:off x="559928" y="708750"/>
          <a:ext cx="600468" cy="6004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A6B134-D914-4443-A841-383A4C3ECEB1}">
      <dsp:nvSpPr>
        <dsp:cNvPr id="0" name=""/>
        <dsp:cNvSpPr/>
      </dsp:nvSpPr>
      <dsp:spPr>
        <a:xfrm>
          <a:off x="2350" y="1858219"/>
          <a:ext cx="1715625" cy="1072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Increased accuracy in financial reporting and analysis.</a:t>
          </a:r>
        </a:p>
      </dsp:txBody>
      <dsp:txXfrm>
        <a:off x="2350" y="1858219"/>
        <a:ext cx="1715625" cy="1072265"/>
      </dsp:txXfrm>
    </dsp:sp>
    <dsp:sp modelId="{07777C1A-319E-4146-9A92-15534BBF00BC}">
      <dsp:nvSpPr>
        <dsp:cNvPr id="0" name=""/>
        <dsp:cNvSpPr/>
      </dsp:nvSpPr>
      <dsp:spPr>
        <a:xfrm>
          <a:off x="2352756" y="485719"/>
          <a:ext cx="1046531" cy="1046531"/>
        </a:xfrm>
        <a:prstGeom prst="round2DiagRect">
          <a:avLst>
            <a:gd name="adj1" fmla="val 29727"/>
            <a:gd name="adj2" fmla="val 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73AE25-A54B-4BFA-BDBB-9604C0FD697D}">
      <dsp:nvSpPr>
        <dsp:cNvPr id="0" name=""/>
        <dsp:cNvSpPr/>
      </dsp:nvSpPr>
      <dsp:spPr>
        <a:xfrm>
          <a:off x="2575787" y="708750"/>
          <a:ext cx="600468" cy="6004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9F50C3-A2C9-4B35-B327-CEC184E84ECF}">
      <dsp:nvSpPr>
        <dsp:cNvPr id="0" name=""/>
        <dsp:cNvSpPr/>
      </dsp:nvSpPr>
      <dsp:spPr>
        <a:xfrm>
          <a:off x="2018209" y="1858219"/>
          <a:ext cx="1715625" cy="1072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Significant time savings in routine data analysis.</a:t>
          </a:r>
        </a:p>
      </dsp:txBody>
      <dsp:txXfrm>
        <a:off x="2018209" y="1858219"/>
        <a:ext cx="1715625" cy="1072265"/>
      </dsp:txXfrm>
    </dsp:sp>
    <dsp:sp modelId="{9A0B67A2-491B-4458-80DA-EEA8BF1533EE}">
      <dsp:nvSpPr>
        <dsp:cNvPr id="0" name=""/>
        <dsp:cNvSpPr/>
      </dsp:nvSpPr>
      <dsp:spPr>
        <a:xfrm>
          <a:off x="4368615" y="485719"/>
          <a:ext cx="1046531" cy="1046531"/>
        </a:xfrm>
        <a:prstGeom prst="round2DiagRect">
          <a:avLst>
            <a:gd name="adj1" fmla="val 29727"/>
            <a:gd name="adj2" fmla="val 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1A230F-6DF8-4D68-B525-4915F21ADD3B}">
      <dsp:nvSpPr>
        <dsp:cNvPr id="0" name=""/>
        <dsp:cNvSpPr/>
      </dsp:nvSpPr>
      <dsp:spPr>
        <a:xfrm>
          <a:off x="4591647" y="708750"/>
          <a:ext cx="600468" cy="6004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8F546B-18C5-43DD-A4BD-A1D7D4FEBF7D}">
      <dsp:nvSpPr>
        <dsp:cNvPr id="0" name=""/>
        <dsp:cNvSpPr/>
      </dsp:nvSpPr>
      <dsp:spPr>
        <a:xfrm>
          <a:off x="4034069" y="1858219"/>
          <a:ext cx="1715625" cy="1072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Early identification of ANAMOLIES in financial data.</a:t>
          </a:r>
        </a:p>
      </dsp:txBody>
      <dsp:txXfrm>
        <a:off x="4034069" y="1858219"/>
        <a:ext cx="1715625" cy="1072265"/>
      </dsp:txXfrm>
    </dsp:sp>
    <dsp:sp modelId="{86483C48-AA3D-4AC3-A4DF-FA43E60958F9}">
      <dsp:nvSpPr>
        <dsp:cNvPr id="0" name=""/>
        <dsp:cNvSpPr/>
      </dsp:nvSpPr>
      <dsp:spPr>
        <a:xfrm>
          <a:off x="6384475" y="485719"/>
          <a:ext cx="1046531" cy="1046531"/>
        </a:xfrm>
        <a:prstGeom prst="round2DiagRect">
          <a:avLst>
            <a:gd name="adj1" fmla="val 29727"/>
            <a:gd name="adj2" fmla="val 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D059BE-4D30-40EB-BAA9-D27CF5959F24}">
      <dsp:nvSpPr>
        <dsp:cNvPr id="0" name=""/>
        <dsp:cNvSpPr/>
      </dsp:nvSpPr>
      <dsp:spPr>
        <a:xfrm>
          <a:off x="6607506" y="708750"/>
          <a:ext cx="600468" cy="6004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93B435-6F80-484B-996E-BDFA47429449}">
      <dsp:nvSpPr>
        <dsp:cNvPr id="0" name=""/>
        <dsp:cNvSpPr/>
      </dsp:nvSpPr>
      <dsp:spPr>
        <a:xfrm>
          <a:off x="6049928" y="1858219"/>
          <a:ext cx="1715625" cy="1072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Improved consistency in reporting through commentary automation.</a:t>
          </a:r>
        </a:p>
      </dsp:txBody>
      <dsp:txXfrm>
        <a:off x="6049928" y="1858219"/>
        <a:ext cx="1715625" cy="1072265"/>
      </dsp:txXfrm>
    </dsp:sp>
    <dsp:sp modelId="{36A49D0F-7F04-4DBF-8FA5-84E23B472646}">
      <dsp:nvSpPr>
        <dsp:cNvPr id="0" name=""/>
        <dsp:cNvSpPr/>
      </dsp:nvSpPr>
      <dsp:spPr>
        <a:xfrm>
          <a:off x="8400334" y="485719"/>
          <a:ext cx="1046531" cy="1046531"/>
        </a:xfrm>
        <a:prstGeom prst="round2DiagRect">
          <a:avLst>
            <a:gd name="adj1" fmla="val 29727"/>
            <a:gd name="adj2" fmla="val 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043ECE-AF01-4C6B-A35A-EA7CACAC4133}">
      <dsp:nvSpPr>
        <dsp:cNvPr id="0" name=""/>
        <dsp:cNvSpPr/>
      </dsp:nvSpPr>
      <dsp:spPr>
        <a:xfrm>
          <a:off x="8623365" y="708750"/>
          <a:ext cx="600468" cy="60046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8D826B-D17A-4026-9715-F33044EC0A97}">
      <dsp:nvSpPr>
        <dsp:cNvPr id="0" name=""/>
        <dsp:cNvSpPr/>
      </dsp:nvSpPr>
      <dsp:spPr>
        <a:xfrm>
          <a:off x="8065787" y="1858219"/>
          <a:ext cx="1715625" cy="1072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b="0" i="0" kern="1200" dirty="0"/>
            <a:t>Ahead of month-end, it predicts the SAP balances that need to be posted</a:t>
          </a:r>
          <a:endParaRPr lang="en-US" sz="1300" kern="1200" dirty="0"/>
        </a:p>
      </dsp:txBody>
      <dsp:txXfrm>
        <a:off x="8065787" y="1858219"/>
        <a:ext cx="1715625" cy="10722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96E50-F0A8-4417-B414-59995D3FB2F8}">
      <dsp:nvSpPr>
        <dsp:cNvPr id="0" name=""/>
        <dsp:cNvSpPr/>
      </dsp:nvSpPr>
      <dsp:spPr>
        <a:xfrm>
          <a:off x="337055" y="687729"/>
          <a:ext cx="1046531" cy="10465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269F3D-21BE-4141-9B4F-96FD0C686D18}">
      <dsp:nvSpPr>
        <dsp:cNvPr id="0" name=""/>
        <dsp:cNvSpPr/>
      </dsp:nvSpPr>
      <dsp:spPr>
        <a:xfrm>
          <a:off x="560086" y="910760"/>
          <a:ext cx="600468" cy="6004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E4BAEC-D4EC-40C0-9253-92FEDF9E2ED1}">
      <dsp:nvSpPr>
        <dsp:cNvPr id="0" name=""/>
        <dsp:cNvSpPr/>
      </dsp:nvSpPr>
      <dsp:spPr>
        <a:xfrm>
          <a:off x="2508" y="2060229"/>
          <a:ext cx="1715625" cy="14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dirty="0"/>
            <a:t>Implementing cloud infrastructure to enhance capacity and flexibility.</a:t>
          </a:r>
        </a:p>
      </dsp:txBody>
      <dsp:txXfrm>
        <a:off x="2508" y="2060229"/>
        <a:ext cx="1715625" cy="1458281"/>
      </dsp:txXfrm>
    </dsp:sp>
    <dsp:sp modelId="{DA158379-B44C-44D9-8C63-871099AAA1CB}">
      <dsp:nvSpPr>
        <dsp:cNvPr id="0" name=""/>
        <dsp:cNvSpPr/>
      </dsp:nvSpPr>
      <dsp:spPr>
        <a:xfrm>
          <a:off x="2352914" y="687729"/>
          <a:ext cx="1046531" cy="10465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73B63C-D159-4A6E-AFC8-72822E59C7F1}">
      <dsp:nvSpPr>
        <dsp:cNvPr id="0" name=""/>
        <dsp:cNvSpPr/>
      </dsp:nvSpPr>
      <dsp:spPr>
        <a:xfrm>
          <a:off x="2575946" y="910760"/>
          <a:ext cx="600468" cy="6004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69DAD3-0B22-49BF-B54A-24D706EA7E41}">
      <dsp:nvSpPr>
        <dsp:cNvPr id="0" name=""/>
        <dsp:cNvSpPr/>
      </dsp:nvSpPr>
      <dsp:spPr>
        <a:xfrm>
          <a:off x="2018368" y="2060229"/>
          <a:ext cx="1715625" cy="14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Utilizing modular architecture for easy feature expansion.</a:t>
          </a:r>
        </a:p>
      </dsp:txBody>
      <dsp:txXfrm>
        <a:off x="2018368" y="2060229"/>
        <a:ext cx="1715625" cy="1458281"/>
      </dsp:txXfrm>
    </dsp:sp>
    <dsp:sp modelId="{C108F2BE-53CB-4356-95FC-077C30FC2804}">
      <dsp:nvSpPr>
        <dsp:cNvPr id="0" name=""/>
        <dsp:cNvSpPr/>
      </dsp:nvSpPr>
      <dsp:spPr>
        <a:xfrm>
          <a:off x="4368774" y="687729"/>
          <a:ext cx="1046531" cy="10465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F064E4-D3CE-4513-9F3D-79DF69771EB4}">
      <dsp:nvSpPr>
        <dsp:cNvPr id="0" name=""/>
        <dsp:cNvSpPr/>
      </dsp:nvSpPr>
      <dsp:spPr>
        <a:xfrm>
          <a:off x="4591805" y="910760"/>
          <a:ext cx="600468" cy="6004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A2A9DE-CE8F-4F3D-AC60-CEA4A4C6C9A4}">
      <dsp:nvSpPr>
        <dsp:cNvPr id="0" name=""/>
        <dsp:cNvSpPr/>
      </dsp:nvSpPr>
      <dsp:spPr>
        <a:xfrm>
          <a:off x="4034227" y="2060229"/>
          <a:ext cx="1715625" cy="14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Integrating advanced AI tools for predictive analytics and insights.</a:t>
          </a:r>
        </a:p>
      </dsp:txBody>
      <dsp:txXfrm>
        <a:off x="4034227" y="2060229"/>
        <a:ext cx="1715625" cy="1458281"/>
      </dsp:txXfrm>
    </dsp:sp>
    <dsp:sp modelId="{EC3B6E42-1923-4E22-BB4A-335F64A3ED9E}">
      <dsp:nvSpPr>
        <dsp:cNvPr id="0" name=""/>
        <dsp:cNvSpPr/>
      </dsp:nvSpPr>
      <dsp:spPr>
        <a:xfrm>
          <a:off x="6384633" y="687729"/>
          <a:ext cx="1046531" cy="10465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0B8362-1AA3-4174-ADA1-E2BACE34845B}">
      <dsp:nvSpPr>
        <dsp:cNvPr id="0" name=""/>
        <dsp:cNvSpPr/>
      </dsp:nvSpPr>
      <dsp:spPr>
        <a:xfrm>
          <a:off x="6607665" y="910760"/>
          <a:ext cx="600468" cy="6004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3D2652-D77C-45A4-8453-68DE533845EF}">
      <dsp:nvSpPr>
        <dsp:cNvPr id="0" name=""/>
        <dsp:cNvSpPr/>
      </dsp:nvSpPr>
      <dsp:spPr>
        <a:xfrm>
          <a:off x="6050086" y="2060229"/>
          <a:ext cx="1715625" cy="14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Establishing a robust API framework to enable third-party extensions.</a:t>
          </a:r>
        </a:p>
      </dsp:txBody>
      <dsp:txXfrm>
        <a:off x="6050086" y="2060229"/>
        <a:ext cx="1715625" cy="1458281"/>
      </dsp:txXfrm>
    </dsp:sp>
    <dsp:sp modelId="{CC90FDEC-D2F4-4704-99AE-CAEB9BCCE2F5}">
      <dsp:nvSpPr>
        <dsp:cNvPr id="0" name=""/>
        <dsp:cNvSpPr/>
      </dsp:nvSpPr>
      <dsp:spPr>
        <a:xfrm>
          <a:off x="8400493" y="687729"/>
          <a:ext cx="1046531" cy="104653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C2344F-5F34-4907-BE61-A7A9BF393122}">
      <dsp:nvSpPr>
        <dsp:cNvPr id="0" name=""/>
        <dsp:cNvSpPr/>
      </dsp:nvSpPr>
      <dsp:spPr>
        <a:xfrm>
          <a:off x="8623524" y="910760"/>
          <a:ext cx="600468" cy="60046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AA51B-B449-4B9A-8E06-2610A99C5530}">
      <dsp:nvSpPr>
        <dsp:cNvPr id="0" name=""/>
        <dsp:cNvSpPr/>
      </dsp:nvSpPr>
      <dsp:spPr>
        <a:xfrm>
          <a:off x="8065946" y="2060229"/>
          <a:ext cx="1715625" cy="14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Focusing on continuous improvement through agile development methodologies.</a:t>
          </a:r>
        </a:p>
      </dsp:txBody>
      <dsp:txXfrm>
        <a:off x="8065946" y="2060229"/>
        <a:ext cx="1715625" cy="14582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80D3D-B636-4C69-90F0-74763199293B}" type="datetimeFigureOut">
              <a:rPr lang="en-US" smtClean="0"/>
              <a:t>6/5/2025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BBBD8B-7751-450F-8843-56B9CD92F72A}" type="slidenum">
              <a:rPr lang="en-US" smtClean="0"/>
              <a:t>‹#›</a:t>
            </a:fld>
            <a:endParaRPr lang="en-US"/>
          </a:p>
        </p:txBody>
      </p:sp>
    </p:spTree>
    <p:extLst>
      <p:ext uri="{BB962C8B-B14F-4D97-AF65-F5344CB8AC3E}">
        <p14:creationId xmlns:p14="http://schemas.microsoft.com/office/powerpoint/2010/main" val="575992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outlines how GenAI can transform financial processes by predicting SAP balances starting from the 25th of the month. By reducing manual input, we can minimize errors and support quicker decision-making, ultimately enhancing the efficiency of financial operations.</a:t>
            </a:r>
          </a:p>
        </p:txBody>
      </p:sp>
      <p:sp>
        <p:nvSpPr>
          <p:cNvPr id="4" name="Slide Number Placeholder 3"/>
          <p:cNvSpPr>
            <a:spLocks noGrp="1"/>
          </p:cNvSpPr>
          <p:nvPr>
            <p:ph type="sldNum" sz="quarter" idx="5"/>
          </p:nvPr>
        </p:nvSpPr>
        <p:spPr/>
        <p:txBody>
          <a:bodyPr/>
          <a:lstStyle/>
          <a:p>
            <a:fld id="{ABBBBD8B-7751-450F-8843-56B9CD92F72A}" type="slidenum">
              <a:rPr lang="en-US" smtClean="0"/>
              <a:t>3</a:t>
            </a:fld>
            <a:endParaRPr lang="en-US"/>
          </a:p>
        </p:txBody>
      </p:sp>
    </p:spTree>
    <p:extLst>
      <p:ext uri="{BB962C8B-B14F-4D97-AF65-F5344CB8AC3E}">
        <p14:creationId xmlns:p14="http://schemas.microsoft.com/office/powerpoint/2010/main" val="4125603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highlights the key benefits of integrating GenAI into financial processes. By increasing accuracy, saving time, and enhancing reporting consistency, organizations can streamline their financial operations and improve confidence in decision-making.</a:t>
            </a:r>
          </a:p>
        </p:txBody>
      </p:sp>
      <p:sp>
        <p:nvSpPr>
          <p:cNvPr id="4" name="Slide Number Placeholder 3"/>
          <p:cNvSpPr>
            <a:spLocks noGrp="1"/>
          </p:cNvSpPr>
          <p:nvPr>
            <p:ph type="sldNum" sz="quarter" idx="5"/>
          </p:nvPr>
        </p:nvSpPr>
        <p:spPr/>
        <p:txBody>
          <a:bodyPr/>
          <a:lstStyle/>
          <a:p>
            <a:fld id="{ABBBBD8B-7751-450F-8843-56B9CD92F72A}" type="slidenum">
              <a:rPr lang="en-US" smtClean="0"/>
              <a:t>6</a:t>
            </a:fld>
            <a:endParaRPr lang="en-US"/>
          </a:p>
        </p:txBody>
      </p:sp>
    </p:spTree>
    <p:extLst>
      <p:ext uri="{BB962C8B-B14F-4D97-AF65-F5344CB8AC3E}">
        <p14:creationId xmlns:p14="http://schemas.microsoft.com/office/powerpoint/2010/main" val="1508070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slide, we will explore the future plans for scalability of the project. Key enhancements include the adoption of cloud infrastructure, which will provide flexibility and increased capacity. Modular architecture will allow for easy feature expansion, while advanced AI tools will offer predictive analytics. Additionally, a robust API framework will facilitate third-party integrations, and we will adopt agile methodologies for continuous improvement.</a:t>
            </a:r>
          </a:p>
        </p:txBody>
      </p:sp>
      <p:sp>
        <p:nvSpPr>
          <p:cNvPr id="4" name="Slide Number Placeholder 3"/>
          <p:cNvSpPr>
            <a:spLocks noGrp="1"/>
          </p:cNvSpPr>
          <p:nvPr>
            <p:ph type="sldNum" sz="quarter" idx="5"/>
          </p:nvPr>
        </p:nvSpPr>
        <p:spPr/>
        <p:txBody>
          <a:bodyPr/>
          <a:lstStyle/>
          <a:p>
            <a:fld id="{C8B72BAB-A5FC-4AC5-8503-30972FADA4B5}" type="slidenum">
              <a:rPr lang="en-US" smtClean="0"/>
              <a:t>7</a:t>
            </a:fld>
            <a:endParaRPr lang="en-US"/>
          </a:p>
        </p:txBody>
      </p:sp>
    </p:spTree>
    <p:extLst>
      <p:ext uri="{BB962C8B-B14F-4D97-AF65-F5344CB8AC3E}">
        <p14:creationId xmlns:p14="http://schemas.microsoft.com/office/powerpoint/2010/main" val="2284983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17D8B6-D0C2-47D1-AE55-9683E075D32C}"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6B22F-5D02-462F-A23D-DA5A2174F3E6}" type="slidenum">
              <a:rPr lang="en-US" smtClean="0"/>
              <a:t>‹#›</a:t>
            </a:fld>
            <a:endParaRPr lang="en-US"/>
          </a:p>
        </p:txBody>
      </p:sp>
    </p:spTree>
    <p:extLst>
      <p:ext uri="{BB962C8B-B14F-4D97-AF65-F5344CB8AC3E}">
        <p14:creationId xmlns:p14="http://schemas.microsoft.com/office/powerpoint/2010/main" val="282385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17D8B6-D0C2-47D1-AE55-9683E075D32C}"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6B22F-5D02-462F-A23D-DA5A2174F3E6}" type="slidenum">
              <a:rPr lang="en-US" smtClean="0"/>
              <a:t>‹#›</a:t>
            </a:fld>
            <a:endParaRPr lang="en-US"/>
          </a:p>
        </p:txBody>
      </p:sp>
    </p:spTree>
    <p:extLst>
      <p:ext uri="{BB962C8B-B14F-4D97-AF65-F5344CB8AC3E}">
        <p14:creationId xmlns:p14="http://schemas.microsoft.com/office/powerpoint/2010/main" val="6977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3C17D8B6-D0C2-47D1-AE55-9683E075D32C}" type="datetimeFigureOut">
              <a:rPr lang="en-US" smtClean="0"/>
              <a:t>6/5/2025</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6146B22F-5D02-462F-A23D-DA5A2174F3E6}" type="slidenum">
              <a:rPr lang="en-US" smtClean="0"/>
              <a:t>‹#›</a:t>
            </a:fld>
            <a:endParaRPr lang="en-US"/>
          </a:p>
        </p:txBody>
      </p:sp>
    </p:spTree>
    <p:extLst>
      <p:ext uri="{BB962C8B-B14F-4D97-AF65-F5344CB8AC3E}">
        <p14:creationId xmlns:p14="http://schemas.microsoft.com/office/powerpoint/2010/main" val="3528660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17D8B6-D0C2-47D1-AE55-9683E075D32C}"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6B22F-5D02-462F-A23D-DA5A2174F3E6}" type="slidenum">
              <a:rPr lang="en-US" smtClean="0"/>
              <a:t>‹#›</a:t>
            </a:fld>
            <a:endParaRPr lang="en-US"/>
          </a:p>
        </p:txBody>
      </p:sp>
    </p:spTree>
    <p:extLst>
      <p:ext uri="{BB962C8B-B14F-4D97-AF65-F5344CB8AC3E}">
        <p14:creationId xmlns:p14="http://schemas.microsoft.com/office/powerpoint/2010/main" val="2061537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C17D8B6-D0C2-47D1-AE55-9683E075D32C}" type="datetimeFigureOut">
              <a:rPr lang="en-US" smtClean="0"/>
              <a:t>6/5/2025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6146B22F-5D02-462F-A23D-DA5A2174F3E6}" type="slidenum">
              <a:rPr lang="en-US" smtClean="0"/>
              <a:t>‹#›</a:t>
            </a:fld>
            <a:endParaRPr lang="en-US"/>
          </a:p>
        </p:txBody>
      </p:sp>
    </p:spTree>
    <p:extLst>
      <p:ext uri="{BB962C8B-B14F-4D97-AF65-F5344CB8AC3E}">
        <p14:creationId xmlns:p14="http://schemas.microsoft.com/office/powerpoint/2010/main" val="41136495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17D8B6-D0C2-47D1-AE55-9683E075D32C}"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6B22F-5D02-462F-A23D-DA5A2174F3E6}" type="slidenum">
              <a:rPr lang="en-US" smtClean="0"/>
              <a:t>‹#›</a:t>
            </a:fld>
            <a:endParaRPr lang="en-US"/>
          </a:p>
        </p:txBody>
      </p:sp>
    </p:spTree>
    <p:extLst>
      <p:ext uri="{BB962C8B-B14F-4D97-AF65-F5344CB8AC3E}">
        <p14:creationId xmlns:p14="http://schemas.microsoft.com/office/powerpoint/2010/main" val="183986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17D8B6-D0C2-47D1-AE55-9683E075D32C}" type="datetimeFigureOut">
              <a:rPr lang="en-US" smtClean="0"/>
              <a:t>6/5/2025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46B22F-5D02-462F-A23D-DA5A2174F3E6}" type="slidenum">
              <a:rPr lang="en-US" smtClean="0"/>
              <a:t>‹#›</a:t>
            </a:fld>
            <a:endParaRPr lang="en-US"/>
          </a:p>
        </p:txBody>
      </p:sp>
    </p:spTree>
    <p:extLst>
      <p:ext uri="{BB962C8B-B14F-4D97-AF65-F5344CB8AC3E}">
        <p14:creationId xmlns:p14="http://schemas.microsoft.com/office/powerpoint/2010/main" val="236051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17D8B6-D0C2-47D1-AE55-9683E075D32C}" type="datetimeFigureOut">
              <a:rPr lang="en-US" smtClean="0"/>
              <a:t>6/5/2025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46B22F-5D02-462F-A23D-DA5A2174F3E6}" type="slidenum">
              <a:rPr lang="en-US" smtClean="0"/>
              <a:t>‹#›</a:t>
            </a:fld>
            <a:endParaRPr lang="en-US"/>
          </a:p>
        </p:txBody>
      </p:sp>
    </p:spTree>
    <p:extLst>
      <p:ext uri="{BB962C8B-B14F-4D97-AF65-F5344CB8AC3E}">
        <p14:creationId xmlns:p14="http://schemas.microsoft.com/office/powerpoint/2010/main" val="407687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7D8B6-D0C2-47D1-AE55-9683E075D32C}" type="datetimeFigureOut">
              <a:rPr lang="en-US" smtClean="0"/>
              <a:t>6/5/2025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46B22F-5D02-462F-A23D-DA5A2174F3E6}" type="slidenum">
              <a:rPr lang="en-US" smtClean="0"/>
              <a:t>‹#›</a:t>
            </a:fld>
            <a:endParaRPr lang="en-US"/>
          </a:p>
        </p:txBody>
      </p:sp>
    </p:spTree>
    <p:extLst>
      <p:ext uri="{BB962C8B-B14F-4D97-AF65-F5344CB8AC3E}">
        <p14:creationId xmlns:p14="http://schemas.microsoft.com/office/powerpoint/2010/main" val="3296100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17D8B6-D0C2-47D1-AE55-9683E075D32C}"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6B22F-5D02-462F-A23D-DA5A2174F3E6}" type="slidenum">
              <a:rPr lang="en-US" smtClean="0"/>
              <a:t>‹#›</a:t>
            </a:fld>
            <a:endParaRPr lang="en-US"/>
          </a:p>
        </p:txBody>
      </p:sp>
    </p:spTree>
    <p:extLst>
      <p:ext uri="{BB962C8B-B14F-4D97-AF65-F5344CB8AC3E}">
        <p14:creationId xmlns:p14="http://schemas.microsoft.com/office/powerpoint/2010/main" val="1196530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17D8B6-D0C2-47D1-AE55-9683E075D32C}"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6B22F-5D02-462F-A23D-DA5A2174F3E6}" type="slidenum">
              <a:rPr lang="en-US" smtClean="0"/>
              <a:t>‹#›</a:t>
            </a:fld>
            <a:endParaRPr lang="en-US"/>
          </a:p>
        </p:txBody>
      </p:sp>
    </p:spTree>
    <p:extLst>
      <p:ext uri="{BB962C8B-B14F-4D97-AF65-F5344CB8AC3E}">
        <p14:creationId xmlns:p14="http://schemas.microsoft.com/office/powerpoint/2010/main" val="857135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3C17D8B6-D0C2-47D1-AE55-9683E075D32C}" type="datetimeFigureOut">
              <a:rPr lang="en-US" smtClean="0"/>
              <a:t>6/5/2025</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6146B22F-5D02-462F-A23D-DA5A2174F3E6}" type="slidenum">
              <a:rPr lang="en-US" smtClean="0"/>
              <a:t>‹#›</a:t>
            </a:fld>
            <a:endParaRPr lang="en-US"/>
          </a:p>
        </p:txBody>
      </p:sp>
    </p:spTree>
    <p:extLst>
      <p:ext uri="{BB962C8B-B14F-4D97-AF65-F5344CB8AC3E}">
        <p14:creationId xmlns:p14="http://schemas.microsoft.com/office/powerpoint/2010/main" val="38396850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jpeg"/><Relationship Id="rId3" Type="http://schemas.openxmlformats.org/officeDocument/2006/relationships/image" Target="../media/image19.svg"/><Relationship Id="rId7" Type="http://schemas.microsoft.com/office/2007/relationships/hdphoto" Target="../media/hdphoto1.wdp"/><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image" Target="../media/image18.png"/><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6.svg"/><Relationship Id="rId5" Type="http://schemas.openxmlformats.org/officeDocument/2006/relationships/image" Target="../media/image21.sv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4.svg"/><Relationship Id="rId1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8BA37-5B29-8097-6368-072D23CC49CD}"/>
              </a:ext>
            </a:extLst>
          </p:cNvPr>
          <p:cNvSpPr>
            <a:spLocks noGrp="1"/>
          </p:cNvSpPr>
          <p:nvPr>
            <p:ph type="ctrTitle"/>
          </p:nvPr>
        </p:nvSpPr>
        <p:spPr/>
        <p:txBody>
          <a:bodyPr/>
          <a:lstStyle/>
          <a:p>
            <a:r>
              <a:rPr lang="en-US" dirty="0"/>
              <a:t>AI-Driven SAP Balance Prediction and Analysis</a:t>
            </a:r>
          </a:p>
        </p:txBody>
      </p:sp>
      <p:sp>
        <p:nvSpPr>
          <p:cNvPr id="3" name="Subtitle 2">
            <a:extLst>
              <a:ext uri="{FF2B5EF4-FFF2-40B4-BE49-F238E27FC236}">
                <a16:creationId xmlns:a16="http://schemas.microsoft.com/office/drawing/2014/main" id="{670FE111-B113-CD54-9ABD-7BE860402C9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1853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837CE-5AA4-6FD7-DFA2-21FFA332726C}"/>
              </a:ext>
            </a:extLst>
          </p:cNvPr>
          <p:cNvSpPr>
            <a:spLocks noGrp="1"/>
          </p:cNvSpPr>
          <p:nvPr>
            <p:ph type="title"/>
          </p:nvPr>
        </p:nvSpPr>
        <p:spPr>
          <a:xfrm>
            <a:off x="1202919" y="284176"/>
            <a:ext cx="9784080" cy="1422704"/>
          </a:xfrm>
        </p:spPr>
        <p:txBody>
          <a:bodyPr/>
          <a:lstStyle/>
          <a:p>
            <a:r>
              <a:rPr lang="en-US" dirty="0"/>
              <a:t>The Business Problem</a:t>
            </a:r>
          </a:p>
        </p:txBody>
      </p:sp>
      <p:sp>
        <p:nvSpPr>
          <p:cNvPr id="3" name="Content Placeholder 2">
            <a:extLst>
              <a:ext uri="{FF2B5EF4-FFF2-40B4-BE49-F238E27FC236}">
                <a16:creationId xmlns:a16="http://schemas.microsoft.com/office/drawing/2014/main" id="{14A088FE-23A0-7EA3-7520-B7B66D308A2C}"/>
              </a:ext>
            </a:extLst>
          </p:cNvPr>
          <p:cNvSpPr>
            <a:spLocks noGrp="1"/>
          </p:cNvSpPr>
          <p:nvPr>
            <p:ph idx="1"/>
          </p:nvPr>
        </p:nvSpPr>
        <p:spPr>
          <a:xfrm>
            <a:off x="837159" y="3094749"/>
            <a:ext cx="5257800" cy="3750755"/>
          </a:xfrm>
        </p:spPr>
        <p:txBody>
          <a:bodyPr>
            <a:normAutofit/>
          </a:bodyPr>
          <a:lstStyle/>
          <a:p>
            <a:pPr marL="0" indent="0">
              <a:buNone/>
            </a:pPr>
            <a:r>
              <a:rPr lang="en-US" sz="1800" b="1" dirty="0"/>
              <a:t>Time Constraints</a:t>
            </a:r>
            <a:br>
              <a:rPr lang="en-US" sz="1800" b="1" dirty="0"/>
            </a:br>
            <a:endParaRPr lang="en-US" sz="1800" b="1" dirty="0"/>
          </a:p>
          <a:p>
            <a:r>
              <a:rPr lang="en-US" sz="1800" dirty="0"/>
              <a:t>Users face timelines and deadlines spanning only several days</a:t>
            </a:r>
          </a:p>
          <a:p>
            <a:r>
              <a:rPr lang="en-US" sz="1800" dirty="0"/>
              <a:t>Late adjustment booking can occur if there are multiple anomalies or errors that need to be corrected</a:t>
            </a:r>
          </a:p>
          <a:p>
            <a:r>
              <a:rPr lang="en-US" sz="1800" dirty="0"/>
              <a:t>Posting late adjustments requires multiple levels of approval, and delays or file rework for downstream teams</a:t>
            </a:r>
          </a:p>
        </p:txBody>
      </p:sp>
      <p:sp>
        <p:nvSpPr>
          <p:cNvPr id="6" name="TextBox 5">
            <a:extLst>
              <a:ext uri="{FF2B5EF4-FFF2-40B4-BE49-F238E27FC236}">
                <a16:creationId xmlns:a16="http://schemas.microsoft.com/office/drawing/2014/main" id="{97BFA2B3-32ED-5723-8191-D33A3F2CBA04}"/>
              </a:ext>
            </a:extLst>
          </p:cNvPr>
          <p:cNvSpPr txBox="1"/>
          <p:nvPr/>
        </p:nvSpPr>
        <p:spPr>
          <a:xfrm>
            <a:off x="837159" y="1892504"/>
            <a:ext cx="10780776" cy="830997"/>
          </a:xfrm>
          <a:prstGeom prst="rect">
            <a:avLst/>
          </a:prstGeom>
          <a:noFill/>
        </p:spPr>
        <p:txBody>
          <a:bodyPr wrap="square" rtlCol="0">
            <a:spAutoFit/>
          </a:bodyPr>
          <a:lstStyle/>
          <a:p>
            <a:r>
              <a:rPr lang="en-US" sz="2400">
                <a:solidFill>
                  <a:srgbClr val="FFFFFF"/>
                </a:solidFill>
                <a:effectLst/>
                <a:latin typeface="Corbel" panose="020B0503020204020204" pitchFamily="34" charset="0"/>
              </a:rPr>
              <a:t>Business users involved in the review of Month-End Balances encounter several challenges when trying to assess and finalize their Month-End close procedures.</a:t>
            </a:r>
            <a:endParaRPr lang="en-US" sz="2400" dirty="0"/>
          </a:p>
        </p:txBody>
      </p:sp>
      <p:sp>
        <p:nvSpPr>
          <p:cNvPr id="7" name="Content Placeholder 2">
            <a:extLst>
              <a:ext uri="{FF2B5EF4-FFF2-40B4-BE49-F238E27FC236}">
                <a16:creationId xmlns:a16="http://schemas.microsoft.com/office/drawing/2014/main" id="{45AD5077-CBB8-E5DD-F390-1EEAA313FA4E}"/>
              </a:ext>
            </a:extLst>
          </p:cNvPr>
          <p:cNvSpPr txBox="1">
            <a:spLocks/>
          </p:cNvSpPr>
          <p:nvPr/>
        </p:nvSpPr>
        <p:spPr>
          <a:xfrm>
            <a:off x="6094959" y="3090290"/>
            <a:ext cx="5257800" cy="375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Potential for Error</a:t>
            </a:r>
            <a:br>
              <a:rPr lang="en-US" sz="1800" b="1" dirty="0"/>
            </a:br>
            <a:endParaRPr lang="en-US" sz="1800" b="1" dirty="0"/>
          </a:p>
          <a:p>
            <a:r>
              <a:rPr lang="en-US" sz="1800" dirty="0"/>
              <a:t>Most book review is done manually</a:t>
            </a:r>
          </a:p>
          <a:p>
            <a:r>
              <a:rPr lang="en-US" sz="1800" dirty="0"/>
              <a:t>If incorrect balances or missing journals are overlooked, regulatory refiling, potential for audit points, or a penalty can result</a:t>
            </a:r>
          </a:p>
          <a:p>
            <a:r>
              <a:rPr lang="en-US" sz="1800" dirty="0"/>
              <a:t>Time constraints and deadlines only increase the probability of overlooking errors</a:t>
            </a:r>
          </a:p>
          <a:p>
            <a:endParaRPr lang="en-US" sz="1800" dirty="0"/>
          </a:p>
        </p:txBody>
      </p:sp>
      <p:pic>
        <p:nvPicPr>
          <p:cNvPr id="5" name="Graphic 4" descr="Group brainstorm with solid fill">
            <a:extLst>
              <a:ext uri="{FF2B5EF4-FFF2-40B4-BE49-F238E27FC236}">
                <a16:creationId xmlns:a16="http://schemas.microsoft.com/office/drawing/2014/main" id="{BD6F4130-3E25-FAD0-3BCB-8184A9EAD4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8519" y="428092"/>
            <a:ext cx="914400" cy="914400"/>
          </a:xfrm>
          <a:prstGeom prst="rect">
            <a:avLst/>
          </a:prstGeom>
        </p:spPr>
      </p:pic>
    </p:spTree>
    <p:extLst>
      <p:ext uri="{BB962C8B-B14F-4D97-AF65-F5344CB8AC3E}">
        <p14:creationId xmlns:p14="http://schemas.microsoft.com/office/powerpoint/2010/main" val="206091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B383374D-9EA7-4E1A-B621-AC981791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56" name="Rectangle 55">
            <a:extLst>
              <a:ext uri="{FF2B5EF4-FFF2-40B4-BE49-F238E27FC236}">
                <a16:creationId xmlns:a16="http://schemas.microsoft.com/office/drawing/2014/main" id="{903EC245-C9B2-41DB-AC99-41DB7FC14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DD006CB6-41D0-433B-A9A4-C3C0695FD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Rectangle 59">
            <a:extLst>
              <a:ext uri="{FF2B5EF4-FFF2-40B4-BE49-F238E27FC236}">
                <a16:creationId xmlns:a16="http://schemas.microsoft.com/office/drawing/2014/main" id="{6B085380-27CE-4E71-AA77-81E6A0399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2224216"/>
            <a:ext cx="4651642" cy="1738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010FEA-352C-A48B-8B75-1DC1DEA3C7A3}"/>
              </a:ext>
            </a:extLst>
          </p:cNvPr>
          <p:cNvSpPr>
            <a:spLocks noGrp="1"/>
          </p:cNvSpPr>
          <p:nvPr>
            <p:ph type="title"/>
          </p:nvPr>
        </p:nvSpPr>
        <p:spPr>
          <a:xfrm>
            <a:off x="7663070" y="2338928"/>
            <a:ext cx="4134677" cy="1508760"/>
          </a:xfrm>
        </p:spPr>
        <p:txBody>
          <a:bodyPr vert="horz" lIns="91440" tIns="45720" rIns="91440" bIns="45720" rtlCol="0" anchor="ctr">
            <a:normAutofit/>
          </a:bodyPr>
          <a:lstStyle/>
          <a:p>
            <a:r>
              <a:rPr lang="en-US" sz="2800" dirty="0">
                <a:solidFill>
                  <a:schemeClr val="tx2"/>
                </a:solidFill>
                <a:effectLst/>
              </a:rPr>
              <a:t>Transforming Financial Operations with GenAI</a:t>
            </a:r>
            <a:endParaRPr lang="en-US" sz="2800" dirty="0">
              <a:solidFill>
                <a:schemeClr val="tx2"/>
              </a:solidFill>
            </a:endParaRPr>
          </a:p>
        </p:txBody>
      </p:sp>
      <p:graphicFrame>
        <p:nvGraphicFramePr>
          <p:cNvPr id="57" name="Content Placeholder 3">
            <a:extLst>
              <a:ext uri="{FF2B5EF4-FFF2-40B4-BE49-F238E27FC236}">
                <a16:creationId xmlns:a16="http://schemas.microsoft.com/office/drawing/2014/main" id="{99D0B8A6-A7A3-B3DA-03FC-209BD20A71CE}"/>
              </a:ext>
            </a:extLst>
          </p:cNvPr>
          <p:cNvGraphicFramePr>
            <a:graphicFrameLocks noGrp="1"/>
          </p:cNvGraphicFramePr>
          <p:nvPr>
            <p:ph sz="half" idx="2"/>
            <p:extLst>
              <p:ext uri="{D42A27DB-BD31-4B8C-83A1-F6EECF244321}">
                <p14:modId xmlns:p14="http://schemas.microsoft.com/office/powerpoint/2010/main" val="1010226469"/>
              </p:ext>
            </p:extLst>
          </p:nvPr>
        </p:nvGraphicFramePr>
        <p:xfrm>
          <a:off x="965199" y="927809"/>
          <a:ext cx="5606327" cy="50113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367913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C16A2AB9-F37B-E193-28CC-9F9793CFDEA7}"/>
              </a:ext>
            </a:extLst>
          </p:cNvPr>
          <p:cNvSpPr/>
          <p:nvPr/>
        </p:nvSpPr>
        <p:spPr>
          <a:xfrm>
            <a:off x="3644811" y="6376460"/>
            <a:ext cx="1394151" cy="48154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C6B462-F193-114C-864A-C536CAFFBEC3}"/>
              </a:ext>
            </a:extLst>
          </p:cNvPr>
          <p:cNvSpPr>
            <a:spLocks noGrp="1"/>
          </p:cNvSpPr>
          <p:nvPr>
            <p:ph type="title"/>
          </p:nvPr>
        </p:nvSpPr>
        <p:spPr/>
        <p:txBody>
          <a:bodyPr/>
          <a:lstStyle/>
          <a:p>
            <a:r>
              <a:rPr lang="en-US" dirty="0"/>
              <a:t>Solution architecture</a:t>
            </a:r>
          </a:p>
        </p:txBody>
      </p:sp>
      <p:sp>
        <p:nvSpPr>
          <p:cNvPr id="4" name="Rectangle: Rounded Corners 3">
            <a:extLst>
              <a:ext uri="{FF2B5EF4-FFF2-40B4-BE49-F238E27FC236}">
                <a16:creationId xmlns:a16="http://schemas.microsoft.com/office/drawing/2014/main" id="{32E7B91B-82F8-6439-202B-74C27E5A63D0}"/>
              </a:ext>
            </a:extLst>
          </p:cNvPr>
          <p:cNvSpPr/>
          <p:nvPr/>
        </p:nvSpPr>
        <p:spPr>
          <a:xfrm>
            <a:off x="353568" y="2231136"/>
            <a:ext cx="1353312" cy="2011680"/>
          </a:xfrm>
          <a:prstGeom prst="round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784D45D2-4365-3EF5-04B3-058D3BE177B7}"/>
              </a:ext>
            </a:extLst>
          </p:cNvPr>
          <p:cNvCxnSpPr>
            <a:cxnSpLocks/>
          </p:cNvCxnSpPr>
          <p:nvPr/>
        </p:nvCxnSpPr>
        <p:spPr>
          <a:xfrm>
            <a:off x="1706880" y="2823971"/>
            <a:ext cx="4876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5C1D4B09-1C08-7CBE-C2A8-DF3C98278972}"/>
              </a:ext>
            </a:extLst>
          </p:cNvPr>
          <p:cNvSpPr/>
          <p:nvPr/>
        </p:nvSpPr>
        <p:spPr>
          <a:xfrm>
            <a:off x="2194560" y="2231136"/>
            <a:ext cx="1353312" cy="119786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Aptos" panose="020B0004020202020204" pitchFamily="34" charset="0"/>
              </a:rPr>
              <a:t>Extracted sample dataset</a:t>
            </a:r>
          </a:p>
        </p:txBody>
      </p:sp>
      <p:cxnSp>
        <p:nvCxnSpPr>
          <p:cNvPr id="12" name="Straight Arrow Connector 11">
            <a:extLst>
              <a:ext uri="{FF2B5EF4-FFF2-40B4-BE49-F238E27FC236}">
                <a16:creationId xmlns:a16="http://schemas.microsoft.com/office/drawing/2014/main" id="{6536078D-0E09-E5EC-8106-A548A06063D6}"/>
              </a:ext>
            </a:extLst>
          </p:cNvPr>
          <p:cNvCxnSpPr>
            <a:cxnSpLocks/>
            <a:stCxn id="7" idx="3"/>
            <a:endCxn id="95" idx="1"/>
          </p:cNvCxnSpPr>
          <p:nvPr/>
        </p:nvCxnSpPr>
        <p:spPr>
          <a:xfrm flipV="1">
            <a:off x="3547872" y="2821818"/>
            <a:ext cx="448056" cy="82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05EAAA-966A-88D7-5890-47C84957EE8C}"/>
              </a:ext>
            </a:extLst>
          </p:cNvPr>
          <p:cNvCxnSpPr>
            <a:cxnSpLocks/>
            <a:stCxn id="95" idx="3"/>
            <a:endCxn id="19" idx="1"/>
          </p:cNvCxnSpPr>
          <p:nvPr/>
        </p:nvCxnSpPr>
        <p:spPr>
          <a:xfrm>
            <a:off x="5349240" y="2821818"/>
            <a:ext cx="515112" cy="21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9257501D-CA2B-1D82-37B1-B7CCA8AA16BE}"/>
              </a:ext>
            </a:extLst>
          </p:cNvPr>
          <p:cNvSpPr/>
          <p:nvPr/>
        </p:nvSpPr>
        <p:spPr>
          <a:xfrm>
            <a:off x="5864352" y="2225040"/>
            <a:ext cx="1353312" cy="119786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Aptos" panose="020B0004020202020204" pitchFamily="34" charset="0"/>
              </a:rPr>
              <a:t>Generated Python code</a:t>
            </a:r>
          </a:p>
        </p:txBody>
      </p:sp>
      <p:cxnSp>
        <p:nvCxnSpPr>
          <p:cNvPr id="21" name="Straight Connector 20">
            <a:extLst>
              <a:ext uri="{FF2B5EF4-FFF2-40B4-BE49-F238E27FC236}">
                <a16:creationId xmlns:a16="http://schemas.microsoft.com/office/drawing/2014/main" id="{151AFC4B-157F-D8E6-B57C-67EA6F46A4CB}"/>
              </a:ext>
            </a:extLst>
          </p:cNvPr>
          <p:cNvCxnSpPr>
            <a:cxnSpLocks/>
            <a:stCxn id="19" idx="2"/>
          </p:cNvCxnSpPr>
          <p:nvPr/>
        </p:nvCxnSpPr>
        <p:spPr>
          <a:xfrm>
            <a:off x="6541008" y="3422902"/>
            <a:ext cx="0" cy="43210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A468BD-5AEE-FC25-E147-999B1E49FFF3}"/>
              </a:ext>
            </a:extLst>
          </p:cNvPr>
          <p:cNvCxnSpPr>
            <a:cxnSpLocks/>
          </p:cNvCxnSpPr>
          <p:nvPr/>
        </p:nvCxnSpPr>
        <p:spPr>
          <a:xfrm flipH="1">
            <a:off x="1798480" y="3855006"/>
            <a:ext cx="47425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309A4E9-C4E4-D182-CB4F-6DF1664E8F18}"/>
              </a:ext>
            </a:extLst>
          </p:cNvPr>
          <p:cNvCxnSpPr>
            <a:cxnSpLocks/>
            <a:stCxn id="4" idx="2"/>
          </p:cNvCxnSpPr>
          <p:nvPr/>
        </p:nvCxnSpPr>
        <p:spPr>
          <a:xfrm>
            <a:off x="1030224" y="4242816"/>
            <a:ext cx="0" cy="15605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DF64906-5118-D2C5-188F-B460251E2F47}"/>
              </a:ext>
            </a:extLst>
          </p:cNvPr>
          <p:cNvCxnSpPr>
            <a:cxnSpLocks/>
          </p:cNvCxnSpPr>
          <p:nvPr/>
        </p:nvCxnSpPr>
        <p:spPr>
          <a:xfrm>
            <a:off x="1030224" y="5803392"/>
            <a:ext cx="427166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E5BF942-12AF-0EDA-8C7F-94914A005519}"/>
              </a:ext>
            </a:extLst>
          </p:cNvPr>
          <p:cNvCxnSpPr>
            <a:cxnSpLocks/>
          </p:cNvCxnSpPr>
          <p:nvPr/>
        </p:nvCxnSpPr>
        <p:spPr>
          <a:xfrm flipH="1">
            <a:off x="9079992" y="2548128"/>
            <a:ext cx="5151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388B51A-83F2-EFD4-F86A-63B875E83B7F}"/>
              </a:ext>
            </a:extLst>
          </p:cNvPr>
          <p:cNvCxnSpPr>
            <a:cxnSpLocks/>
          </p:cNvCxnSpPr>
          <p:nvPr/>
        </p:nvCxnSpPr>
        <p:spPr>
          <a:xfrm>
            <a:off x="8761186" y="4108704"/>
            <a:ext cx="83391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3" name="Graphic 72" descr="Users outline">
            <a:extLst>
              <a:ext uri="{FF2B5EF4-FFF2-40B4-BE49-F238E27FC236}">
                <a16:creationId xmlns:a16="http://schemas.microsoft.com/office/drawing/2014/main" id="{24003AE4-0EE8-CAF8-8A04-C7585702D8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5349" y="2753938"/>
            <a:ext cx="702965" cy="702965"/>
          </a:xfrm>
          <a:prstGeom prst="rect">
            <a:avLst/>
          </a:prstGeom>
        </p:spPr>
      </p:pic>
      <p:cxnSp>
        <p:nvCxnSpPr>
          <p:cNvPr id="76" name="Straight Connector 75">
            <a:extLst>
              <a:ext uri="{FF2B5EF4-FFF2-40B4-BE49-F238E27FC236}">
                <a16:creationId xmlns:a16="http://schemas.microsoft.com/office/drawing/2014/main" id="{8D7B96FC-FE59-3CC3-54B0-51555B1CF3FE}"/>
              </a:ext>
            </a:extLst>
          </p:cNvPr>
          <p:cNvCxnSpPr/>
          <p:nvPr/>
        </p:nvCxnSpPr>
        <p:spPr>
          <a:xfrm flipV="1">
            <a:off x="11747954" y="2548128"/>
            <a:ext cx="0" cy="3259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8D30FCE-4E0D-9E1D-D3FB-A1A6EF70CA15}"/>
              </a:ext>
            </a:extLst>
          </p:cNvPr>
          <p:cNvCxnSpPr>
            <a:cxnSpLocks/>
          </p:cNvCxnSpPr>
          <p:nvPr/>
        </p:nvCxnSpPr>
        <p:spPr>
          <a:xfrm flipH="1">
            <a:off x="10986999" y="2548128"/>
            <a:ext cx="7609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4" name="Graphic 83" descr="Database outline">
            <a:extLst>
              <a:ext uri="{FF2B5EF4-FFF2-40B4-BE49-F238E27FC236}">
                <a16:creationId xmlns:a16="http://schemas.microsoft.com/office/drawing/2014/main" id="{9072F71E-A7C4-4861-90AC-146182A4DE3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8532" y="2334972"/>
            <a:ext cx="933651" cy="933651"/>
          </a:xfrm>
          <a:prstGeom prst="rect">
            <a:avLst/>
          </a:prstGeom>
        </p:spPr>
      </p:pic>
      <p:sp>
        <p:nvSpPr>
          <p:cNvPr id="86" name="TextBox 85">
            <a:extLst>
              <a:ext uri="{FF2B5EF4-FFF2-40B4-BE49-F238E27FC236}">
                <a16:creationId xmlns:a16="http://schemas.microsoft.com/office/drawing/2014/main" id="{0BF07E12-F6B9-B867-6888-63AAC278E581}"/>
              </a:ext>
            </a:extLst>
          </p:cNvPr>
          <p:cNvSpPr txBox="1"/>
          <p:nvPr/>
        </p:nvSpPr>
        <p:spPr>
          <a:xfrm>
            <a:off x="445168" y="3225544"/>
            <a:ext cx="1234280" cy="923330"/>
          </a:xfrm>
          <a:prstGeom prst="rect">
            <a:avLst/>
          </a:prstGeom>
          <a:noFill/>
        </p:spPr>
        <p:txBody>
          <a:bodyPr wrap="square" rtlCol="0">
            <a:spAutoFit/>
          </a:bodyPr>
          <a:lstStyle/>
          <a:p>
            <a:pPr algn="ctr"/>
            <a:r>
              <a:rPr lang="en-US" b="1" dirty="0">
                <a:solidFill>
                  <a:srgbClr val="FFC000"/>
                </a:solidFill>
                <a:latin typeface="Aptos" panose="020B0004020202020204" pitchFamily="34" charset="0"/>
              </a:rPr>
              <a:t>Multi-year SAP dataset</a:t>
            </a:r>
          </a:p>
        </p:txBody>
      </p:sp>
      <p:pic>
        <p:nvPicPr>
          <p:cNvPr id="1026" name="Picture 2" descr="Chatgpt logo transparent background. 22841114 PNG">
            <a:extLst>
              <a:ext uri="{FF2B5EF4-FFF2-40B4-BE49-F238E27FC236}">
                <a16:creationId xmlns:a16="http://schemas.microsoft.com/office/drawing/2014/main" id="{E51A2913-3DCE-2B79-D2D9-06A60C95A39A}"/>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4306205" y="2340252"/>
            <a:ext cx="732757" cy="741685"/>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4AEE91DF-7CDD-8201-6E03-24D6B7FEDF72}"/>
              </a:ext>
            </a:extLst>
          </p:cNvPr>
          <p:cNvSpPr txBox="1"/>
          <p:nvPr/>
        </p:nvSpPr>
        <p:spPr>
          <a:xfrm>
            <a:off x="4067612" y="3094245"/>
            <a:ext cx="1234280" cy="369332"/>
          </a:xfrm>
          <a:prstGeom prst="rect">
            <a:avLst/>
          </a:prstGeom>
          <a:noFill/>
        </p:spPr>
        <p:txBody>
          <a:bodyPr wrap="square" rtlCol="0">
            <a:spAutoFit/>
          </a:bodyPr>
          <a:lstStyle/>
          <a:p>
            <a:pPr algn="ctr"/>
            <a:r>
              <a:rPr lang="en-US" b="1" dirty="0">
                <a:latin typeface="Aptos" panose="020B0004020202020204" pitchFamily="34" charset="0"/>
              </a:rPr>
              <a:t>GPT-4</a:t>
            </a:r>
          </a:p>
        </p:txBody>
      </p:sp>
      <p:sp>
        <p:nvSpPr>
          <p:cNvPr id="91" name="TextBox 90">
            <a:extLst>
              <a:ext uri="{FF2B5EF4-FFF2-40B4-BE49-F238E27FC236}">
                <a16:creationId xmlns:a16="http://schemas.microsoft.com/office/drawing/2014/main" id="{668AC400-6B0C-885B-303E-28DD4107ECB7}"/>
              </a:ext>
            </a:extLst>
          </p:cNvPr>
          <p:cNvSpPr txBox="1"/>
          <p:nvPr/>
        </p:nvSpPr>
        <p:spPr>
          <a:xfrm>
            <a:off x="1798480" y="3904262"/>
            <a:ext cx="4736427" cy="338554"/>
          </a:xfrm>
          <a:prstGeom prst="rect">
            <a:avLst/>
          </a:prstGeom>
          <a:noFill/>
        </p:spPr>
        <p:txBody>
          <a:bodyPr wrap="square" rtlCol="0">
            <a:spAutoFit/>
          </a:bodyPr>
          <a:lstStyle/>
          <a:p>
            <a:pPr algn="ctr"/>
            <a:r>
              <a:rPr lang="en-US" sz="1600" b="1" dirty="0">
                <a:solidFill>
                  <a:srgbClr val="FFC000"/>
                </a:solidFill>
                <a:latin typeface="Aptos" panose="020B0004020202020204" pitchFamily="34" charset="0"/>
              </a:rPr>
              <a:t>Run LLM Model on full dataset</a:t>
            </a:r>
          </a:p>
        </p:txBody>
      </p:sp>
      <p:sp>
        <p:nvSpPr>
          <p:cNvPr id="92" name="Rectangle: Rounded Corners 91">
            <a:extLst>
              <a:ext uri="{FF2B5EF4-FFF2-40B4-BE49-F238E27FC236}">
                <a16:creationId xmlns:a16="http://schemas.microsoft.com/office/drawing/2014/main" id="{DE384DFC-9B8B-6797-760A-59E052CCB21F}"/>
              </a:ext>
            </a:extLst>
          </p:cNvPr>
          <p:cNvSpPr/>
          <p:nvPr/>
        </p:nvSpPr>
        <p:spPr>
          <a:xfrm>
            <a:off x="5352287" y="4488516"/>
            <a:ext cx="1353312" cy="2011680"/>
          </a:xfrm>
          <a:prstGeom prst="round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3" name="Graphic 92" descr="Database outline">
            <a:extLst>
              <a:ext uri="{FF2B5EF4-FFF2-40B4-BE49-F238E27FC236}">
                <a16:creationId xmlns:a16="http://schemas.microsoft.com/office/drawing/2014/main" id="{F274FB73-55C7-923D-FA56-ACAB772CD0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67251" y="4592352"/>
            <a:ext cx="933651" cy="933651"/>
          </a:xfrm>
          <a:prstGeom prst="rect">
            <a:avLst/>
          </a:prstGeom>
        </p:spPr>
      </p:pic>
      <p:sp>
        <p:nvSpPr>
          <p:cNvPr id="94" name="TextBox 93">
            <a:extLst>
              <a:ext uri="{FF2B5EF4-FFF2-40B4-BE49-F238E27FC236}">
                <a16:creationId xmlns:a16="http://schemas.microsoft.com/office/drawing/2014/main" id="{A2E5BB53-56CE-76BD-9043-47FF5C3B4777}"/>
              </a:ext>
            </a:extLst>
          </p:cNvPr>
          <p:cNvSpPr txBox="1"/>
          <p:nvPr/>
        </p:nvSpPr>
        <p:spPr>
          <a:xfrm>
            <a:off x="5411803" y="5626427"/>
            <a:ext cx="1234280" cy="646331"/>
          </a:xfrm>
          <a:prstGeom prst="rect">
            <a:avLst/>
          </a:prstGeom>
          <a:noFill/>
        </p:spPr>
        <p:txBody>
          <a:bodyPr wrap="square" rtlCol="0">
            <a:spAutoFit/>
          </a:bodyPr>
          <a:lstStyle/>
          <a:p>
            <a:pPr algn="ctr"/>
            <a:r>
              <a:rPr lang="en-US" b="1" dirty="0">
                <a:solidFill>
                  <a:srgbClr val="FFC000"/>
                </a:solidFill>
                <a:latin typeface="Aptos" panose="020B0004020202020204" pitchFamily="34" charset="0"/>
              </a:rPr>
              <a:t>Predicted dataset</a:t>
            </a:r>
          </a:p>
        </p:txBody>
      </p:sp>
      <p:sp>
        <p:nvSpPr>
          <p:cNvPr id="95" name="Rectangle: Rounded Corners 94">
            <a:extLst>
              <a:ext uri="{FF2B5EF4-FFF2-40B4-BE49-F238E27FC236}">
                <a16:creationId xmlns:a16="http://schemas.microsoft.com/office/drawing/2014/main" id="{B22A4BC6-85E9-1FE7-5C1A-99924639E7EA}"/>
              </a:ext>
            </a:extLst>
          </p:cNvPr>
          <p:cNvSpPr/>
          <p:nvPr/>
        </p:nvSpPr>
        <p:spPr>
          <a:xfrm>
            <a:off x="3995928" y="2180058"/>
            <a:ext cx="1353312" cy="1283519"/>
          </a:xfrm>
          <a:prstGeom prst="round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Rounded Corners 102">
            <a:extLst>
              <a:ext uri="{FF2B5EF4-FFF2-40B4-BE49-F238E27FC236}">
                <a16:creationId xmlns:a16="http://schemas.microsoft.com/office/drawing/2014/main" id="{153E6D15-A58A-FD14-03F4-6569F83E99B4}"/>
              </a:ext>
            </a:extLst>
          </p:cNvPr>
          <p:cNvSpPr/>
          <p:nvPr/>
        </p:nvSpPr>
        <p:spPr>
          <a:xfrm>
            <a:off x="9589008" y="2195640"/>
            <a:ext cx="1353312" cy="2011680"/>
          </a:xfrm>
          <a:prstGeom prst="round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5" name="Graphic 104" descr="Bar graph with upward trend with solid fill">
            <a:extLst>
              <a:ext uri="{FF2B5EF4-FFF2-40B4-BE49-F238E27FC236}">
                <a16:creationId xmlns:a16="http://schemas.microsoft.com/office/drawing/2014/main" id="{6A8D88E7-C63E-CBA4-E744-CF63871DA28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11512" y="2485154"/>
            <a:ext cx="914400" cy="914400"/>
          </a:xfrm>
          <a:prstGeom prst="rect">
            <a:avLst/>
          </a:prstGeom>
        </p:spPr>
      </p:pic>
      <p:sp>
        <p:nvSpPr>
          <p:cNvPr id="106" name="TextBox 105">
            <a:extLst>
              <a:ext uri="{FF2B5EF4-FFF2-40B4-BE49-F238E27FC236}">
                <a16:creationId xmlns:a16="http://schemas.microsoft.com/office/drawing/2014/main" id="{3777FA80-26D9-E3CE-D07E-1FA109FEF4EE}"/>
              </a:ext>
            </a:extLst>
          </p:cNvPr>
          <p:cNvSpPr txBox="1"/>
          <p:nvPr/>
        </p:nvSpPr>
        <p:spPr>
          <a:xfrm>
            <a:off x="9648524" y="3505973"/>
            <a:ext cx="1234280" cy="369332"/>
          </a:xfrm>
          <a:prstGeom prst="rect">
            <a:avLst/>
          </a:prstGeom>
          <a:noFill/>
        </p:spPr>
        <p:txBody>
          <a:bodyPr wrap="square" rtlCol="0">
            <a:spAutoFit/>
          </a:bodyPr>
          <a:lstStyle/>
          <a:p>
            <a:pPr algn="ctr"/>
            <a:r>
              <a:rPr lang="en-US" b="1" dirty="0">
                <a:latin typeface="Aptos" panose="020B0004020202020204" pitchFamily="34" charset="0"/>
              </a:rPr>
              <a:t>UI</a:t>
            </a:r>
          </a:p>
        </p:txBody>
      </p:sp>
      <p:sp>
        <p:nvSpPr>
          <p:cNvPr id="108" name="TextBox 107">
            <a:extLst>
              <a:ext uri="{FF2B5EF4-FFF2-40B4-BE49-F238E27FC236}">
                <a16:creationId xmlns:a16="http://schemas.microsoft.com/office/drawing/2014/main" id="{5544CFD8-73D5-9D0F-B969-C79CA99840A5}"/>
              </a:ext>
            </a:extLst>
          </p:cNvPr>
          <p:cNvSpPr txBox="1"/>
          <p:nvPr/>
        </p:nvSpPr>
        <p:spPr>
          <a:xfrm>
            <a:off x="7792268" y="3030222"/>
            <a:ext cx="1234280" cy="369332"/>
          </a:xfrm>
          <a:prstGeom prst="rect">
            <a:avLst/>
          </a:prstGeom>
          <a:noFill/>
        </p:spPr>
        <p:txBody>
          <a:bodyPr wrap="square" rtlCol="0">
            <a:spAutoFit/>
          </a:bodyPr>
          <a:lstStyle/>
          <a:p>
            <a:pPr algn="ctr"/>
            <a:r>
              <a:rPr lang="en-US" b="1" dirty="0">
                <a:latin typeface="Aptos" panose="020B0004020202020204" pitchFamily="34" charset="0"/>
              </a:rPr>
              <a:t>GPT-4</a:t>
            </a:r>
          </a:p>
        </p:txBody>
      </p:sp>
      <p:sp>
        <p:nvSpPr>
          <p:cNvPr id="109" name="Rectangle: Rounded Corners 108">
            <a:extLst>
              <a:ext uri="{FF2B5EF4-FFF2-40B4-BE49-F238E27FC236}">
                <a16:creationId xmlns:a16="http://schemas.microsoft.com/office/drawing/2014/main" id="{FC30B6AA-71A8-5C18-D4FB-3B4F703FF98A}"/>
              </a:ext>
            </a:extLst>
          </p:cNvPr>
          <p:cNvSpPr/>
          <p:nvPr/>
        </p:nvSpPr>
        <p:spPr>
          <a:xfrm>
            <a:off x="7720584" y="2116035"/>
            <a:ext cx="1353312" cy="1283519"/>
          </a:xfrm>
          <a:prstGeom prst="round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Connector 109">
            <a:extLst>
              <a:ext uri="{FF2B5EF4-FFF2-40B4-BE49-F238E27FC236}">
                <a16:creationId xmlns:a16="http://schemas.microsoft.com/office/drawing/2014/main" id="{E0CF29F7-F65D-7C09-72D8-1F607F6819A8}"/>
              </a:ext>
            </a:extLst>
          </p:cNvPr>
          <p:cNvCxnSpPr>
            <a:cxnSpLocks/>
          </p:cNvCxnSpPr>
          <p:nvPr/>
        </p:nvCxnSpPr>
        <p:spPr>
          <a:xfrm>
            <a:off x="8761186" y="3407080"/>
            <a:ext cx="0" cy="7016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F0AF8F11-0B1C-1C97-6EE1-F677E013C787}"/>
              </a:ext>
            </a:extLst>
          </p:cNvPr>
          <p:cNvSpPr txBox="1"/>
          <p:nvPr/>
        </p:nvSpPr>
        <p:spPr>
          <a:xfrm>
            <a:off x="8550190" y="4179842"/>
            <a:ext cx="1552761" cy="830997"/>
          </a:xfrm>
          <a:prstGeom prst="rect">
            <a:avLst/>
          </a:prstGeom>
          <a:noFill/>
        </p:spPr>
        <p:txBody>
          <a:bodyPr wrap="square" rtlCol="0">
            <a:spAutoFit/>
          </a:bodyPr>
          <a:lstStyle/>
          <a:p>
            <a:pPr algn="ctr"/>
            <a:r>
              <a:rPr lang="en-US" sz="1600" b="1" dirty="0">
                <a:latin typeface="Aptos" panose="020B0004020202020204" pitchFamily="34" charset="0"/>
              </a:rPr>
              <a:t>Generate insights and commentary</a:t>
            </a:r>
          </a:p>
        </p:txBody>
      </p:sp>
      <p:sp>
        <p:nvSpPr>
          <p:cNvPr id="114" name="TextBox 113">
            <a:extLst>
              <a:ext uri="{FF2B5EF4-FFF2-40B4-BE49-F238E27FC236}">
                <a16:creationId xmlns:a16="http://schemas.microsoft.com/office/drawing/2014/main" id="{468908B8-A0F8-B6F9-E30D-0CC5FAB9DAD4}"/>
              </a:ext>
            </a:extLst>
          </p:cNvPr>
          <p:cNvSpPr txBox="1"/>
          <p:nvPr/>
        </p:nvSpPr>
        <p:spPr>
          <a:xfrm>
            <a:off x="11099212" y="3268078"/>
            <a:ext cx="1234280" cy="369332"/>
          </a:xfrm>
          <a:prstGeom prst="rect">
            <a:avLst/>
          </a:prstGeom>
          <a:noFill/>
        </p:spPr>
        <p:txBody>
          <a:bodyPr wrap="square" rtlCol="0">
            <a:spAutoFit/>
          </a:bodyPr>
          <a:lstStyle/>
          <a:p>
            <a:pPr algn="ctr"/>
            <a:r>
              <a:rPr lang="en-US" b="1" dirty="0">
                <a:latin typeface="Aptos" panose="020B0004020202020204" pitchFamily="34" charset="0"/>
              </a:rPr>
              <a:t>User</a:t>
            </a:r>
          </a:p>
        </p:txBody>
      </p:sp>
      <p:cxnSp>
        <p:nvCxnSpPr>
          <p:cNvPr id="115" name="Straight Connector 114">
            <a:extLst>
              <a:ext uri="{FF2B5EF4-FFF2-40B4-BE49-F238E27FC236}">
                <a16:creationId xmlns:a16="http://schemas.microsoft.com/office/drawing/2014/main" id="{C51DED4E-B83E-4EB7-16C4-BD1FAB3C42C8}"/>
              </a:ext>
            </a:extLst>
          </p:cNvPr>
          <p:cNvCxnSpPr>
            <a:cxnSpLocks/>
          </p:cNvCxnSpPr>
          <p:nvPr/>
        </p:nvCxnSpPr>
        <p:spPr>
          <a:xfrm>
            <a:off x="10942320" y="3933447"/>
            <a:ext cx="8045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5FCABB97-BDEC-885E-EC41-29A0631D7585}"/>
              </a:ext>
            </a:extLst>
          </p:cNvPr>
          <p:cNvCxnSpPr>
            <a:cxnSpLocks/>
          </p:cNvCxnSpPr>
          <p:nvPr/>
        </p:nvCxnSpPr>
        <p:spPr>
          <a:xfrm flipV="1">
            <a:off x="11746831" y="3561306"/>
            <a:ext cx="0" cy="3721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01B7AE67-AA29-C14D-669B-5D2CF47914B3}"/>
              </a:ext>
            </a:extLst>
          </p:cNvPr>
          <p:cNvCxnSpPr>
            <a:cxnSpLocks/>
          </p:cNvCxnSpPr>
          <p:nvPr/>
        </p:nvCxnSpPr>
        <p:spPr>
          <a:xfrm>
            <a:off x="1062308" y="1834551"/>
            <a:ext cx="0" cy="3610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24" name="Picture 2" descr="Chatgpt logo transparent background. 22841114 PNG">
            <a:extLst>
              <a:ext uri="{FF2B5EF4-FFF2-40B4-BE49-F238E27FC236}">
                <a16:creationId xmlns:a16="http://schemas.microsoft.com/office/drawing/2014/main" id="{6288FABD-2BCD-D877-C906-D65DCDEDC425}"/>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artisticPencilSketch/>
                    </a14:imgEffect>
                  </a14:imgLayer>
                </a14:imgProps>
              </a:ext>
              <a:ext uri="{28A0092B-C50C-407E-A947-70E740481C1C}">
                <a14:useLocalDpi xmlns:a14="http://schemas.microsoft.com/office/drawing/2010/main" val="0"/>
              </a:ext>
            </a:extLst>
          </a:blip>
          <a:srcRect/>
          <a:stretch>
            <a:fillRect/>
          </a:stretch>
        </p:blipFill>
        <p:spPr bwMode="auto">
          <a:xfrm>
            <a:off x="8030860" y="2275902"/>
            <a:ext cx="732757" cy="74168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695F1B3-0313-778A-3D50-F1B913BBDB23}"/>
              </a:ext>
            </a:extLst>
          </p:cNvPr>
          <p:cNvSpPr txBox="1"/>
          <p:nvPr/>
        </p:nvSpPr>
        <p:spPr>
          <a:xfrm>
            <a:off x="10935099" y="3989082"/>
            <a:ext cx="1163209" cy="338554"/>
          </a:xfrm>
          <a:prstGeom prst="rect">
            <a:avLst/>
          </a:prstGeom>
          <a:noFill/>
        </p:spPr>
        <p:txBody>
          <a:bodyPr wrap="square" rtlCol="0">
            <a:spAutoFit/>
          </a:bodyPr>
          <a:lstStyle/>
          <a:p>
            <a:pPr algn="ctr"/>
            <a:r>
              <a:rPr lang="en-US" sz="1600" b="1" dirty="0">
                <a:latin typeface="Aptos" panose="020B0004020202020204" pitchFamily="34" charset="0"/>
              </a:rPr>
              <a:t>Response</a:t>
            </a:r>
          </a:p>
        </p:txBody>
      </p:sp>
      <p:sp>
        <p:nvSpPr>
          <p:cNvPr id="5" name="TextBox 4">
            <a:extLst>
              <a:ext uri="{FF2B5EF4-FFF2-40B4-BE49-F238E27FC236}">
                <a16:creationId xmlns:a16="http://schemas.microsoft.com/office/drawing/2014/main" id="{B129A580-B1D6-4F93-0043-95C108E03AC4}"/>
              </a:ext>
            </a:extLst>
          </p:cNvPr>
          <p:cNvSpPr txBox="1"/>
          <p:nvPr/>
        </p:nvSpPr>
        <p:spPr>
          <a:xfrm>
            <a:off x="10795538" y="2202080"/>
            <a:ext cx="1163209" cy="338554"/>
          </a:xfrm>
          <a:prstGeom prst="rect">
            <a:avLst/>
          </a:prstGeom>
          <a:noFill/>
        </p:spPr>
        <p:txBody>
          <a:bodyPr wrap="square" rtlCol="0">
            <a:spAutoFit/>
          </a:bodyPr>
          <a:lstStyle/>
          <a:p>
            <a:pPr algn="ctr"/>
            <a:r>
              <a:rPr lang="en-US" sz="1600" b="1" dirty="0">
                <a:latin typeface="Aptos" panose="020B0004020202020204" pitchFamily="34" charset="0"/>
              </a:rPr>
              <a:t>Query</a:t>
            </a:r>
          </a:p>
        </p:txBody>
      </p:sp>
      <p:cxnSp>
        <p:nvCxnSpPr>
          <p:cNvPr id="14" name="Straight Connector 13">
            <a:extLst>
              <a:ext uri="{FF2B5EF4-FFF2-40B4-BE49-F238E27FC236}">
                <a16:creationId xmlns:a16="http://schemas.microsoft.com/office/drawing/2014/main" id="{01380195-3920-3672-1431-FEC288E8E4D2}"/>
              </a:ext>
            </a:extLst>
          </p:cNvPr>
          <p:cNvCxnSpPr>
            <a:cxnSpLocks/>
          </p:cNvCxnSpPr>
          <p:nvPr/>
        </p:nvCxnSpPr>
        <p:spPr>
          <a:xfrm>
            <a:off x="8051576" y="3399554"/>
            <a:ext cx="0" cy="15605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6A4F00F-DB0F-DBA5-E189-DEAABA3DEAE1}"/>
              </a:ext>
            </a:extLst>
          </p:cNvPr>
          <p:cNvCxnSpPr>
            <a:cxnSpLocks/>
          </p:cNvCxnSpPr>
          <p:nvPr/>
        </p:nvCxnSpPr>
        <p:spPr>
          <a:xfrm flipH="1">
            <a:off x="6715866" y="4960130"/>
            <a:ext cx="13357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1E7AB4D-0677-406E-575D-56E6BD7B2BB3}"/>
              </a:ext>
            </a:extLst>
          </p:cNvPr>
          <p:cNvCxnSpPr>
            <a:cxnSpLocks/>
          </p:cNvCxnSpPr>
          <p:nvPr/>
        </p:nvCxnSpPr>
        <p:spPr>
          <a:xfrm flipV="1">
            <a:off x="8409408" y="3452744"/>
            <a:ext cx="0" cy="24968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19CA80B-4886-3218-17D9-BE220D5A9F93}"/>
              </a:ext>
            </a:extLst>
          </p:cNvPr>
          <p:cNvCxnSpPr>
            <a:cxnSpLocks/>
          </p:cNvCxnSpPr>
          <p:nvPr/>
        </p:nvCxnSpPr>
        <p:spPr>
          <a:xfrm>
            <a:off x="6715866" y="5951119"/>
            <a:ext cx="16935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2" name="Graphic 41" descr="Blueprint with solid fill">
            <a:extLst>
              <a:ext uri="{FF2B5EF4-FFF2-40B4-BE49-F238E27FC236}">
                <a16:creationId xmlns:a16="http://schemas.microsoft.com/office/drawing/2014/main" id="{8FC3C6F8-E579-420A-3F20-EAF3F0C759A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52710" y="471823"/>
            <a:ext cx="914400" cy="914400"/>
          </a:xfrm>
          <a:prstGeom prst="rect">
            <a:avLst/>
          </a:prstGeom>
        </p:spPr>
      </p:pic>
      <p:pic>
        <p:nvPicPr>
          <p:cNvPr id="52" name="Picture 51">
            <a:extLst>
              <a:ext uri="{FF2B5EF4-FFF2-40B4-BE49-F238E27FC236}">
                <a16:creationId xmlns:a16="http://schemas.microsoft.com/office/drawing/2014/main" id="{238E5317-D176-36B9-0CAD-2A38BD63A5DF}"/>
              </a:ext>
            </a:extLst>
          </p:cNvPr>
          <p:cNvPicPr>
            <a:picLocks noChangeAspect="1"/>
          </p:cNvPicPr>
          <p:nvPr/>
        </p:nvPicPr>
        <p:blipFill>
          <a:blip r:embed="rId12"/>
          <a:stretch>
            <a:fillRect/>
          </a:stretch>
        </p:blipFill>
        <p:spPr>
          <a:xfrm>
            <a:off x="0" y="6380967"/>
            <a:ext cx="2009322" cy="477033"/>
          </a:xfrm>
          <a:prstGeom prst="rect">
            <a:avLst/>
          </a:prstGeom>
        </p:spPr>
      </p:pic>
      <p:pic>
        <p:nvPicPr>
          <p:cNvPr id="53" name="Picture 2" descr="python-banner | Gamaka AI">
            <a:extLst>
              <a:ext uri="{FF2B5EF4-FFF2-40B4-BE49-F238E27FC236}">
                <a16:creationId xmlns:a16="http://schemas.microsoft.com/office/drawing/2014/main" id="{E21AFDED-343E-8696-5E3E-F7CCD9170FB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09322" y="6376460"/>
            <a:ext cx="1639156" cy="4841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zure Open Ai Logo Png - Image to u">
            <a:extLst>
              <a:ext uri="{FF2B5EF4-FFF2-40B4-BE49-F238E27FC236}">
                <a16:creationId xmlns:a16="http://schemas.microsoft.com/office/drawing/2014/main" id="{B6CC5DE1-2ECF-7C80-4603-AFD591B7B66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44811" y="6255282"/>
            <a:ext cx="1353311" cy="74751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6">
            <a:extLst>
              <a:ext uri="{FF2B5EF4-FFF2-40B4-BE49-F238E27FC236}">
                <a16:creationId xmlns:a16="http://schemas.microsoft.com/office/drawing/2014/main" id="{B5154603-6050-17B8-0FAB-56074179A0DE}"/>
              </a:ext>
            </a:extLst>
          </p:cNvPr>
          <p:cNvPicPr>
            <a:picLocks noChangeAspect="1"/>
          </p:cNvPicPr>
          <p:nvPr/>
        </p:nvPicPr>
        <p:blipFill>
          <a:blip r:embed="rId15"/>
          <a:stretch>
            <a:fillRect/>
          </a:stretch>
        </p:blipFill>
        <p:spPr>
          <a:xfrm>
            <a:off x="7665509" y="6331202"/>
            <a:ext cx="1361039" cy="531708"/>
          </a:xfrm>
          <a:prstGeom prst="rect">
            <a:avLst/>
          </a:prstGeom>
        </p:spPr>
      </p:pic>
      <p:pic>
        <p:nvPicPr>
          <p:cNvPr id="1030" name="Picture 6" descr="Azure Virtual Desktop ตัวช่วยให้คุณทำงานได้จากทุกที่ - Cloud HM">
            <a:extLst>
              <a:ext uri="{FF2B5EF4-FFF2-40B4-BE49-F238E27FC236}">
                <a16:creationId xmlns:a16="http://schemas.microsoft.com/office/drawing/2014/main" id="{92A1FE6A-9A66-15B7-FB80-999DE76F4848}"/>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11064" t="19201" r="11754" b="20860"/>
          <a:stretch/>
        </p:blipFill>
        <p:spPr bwMode="auto">
          <a:xfrm>
            <a:off x="9026548" y="6331202"/>
            <a:ext cx="1295935" cy="526798"/>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8">
            <a:extLst>
              <a:ext uri="{FF2B5EF4-FFF2-40B4-BE49-F238E27FC236}">
                <a16:creationId xmlns:a16="http://schemas.microsoft.com/office/drawing/2014/main" id="{E62987ED-849B-937C-D5B6-A642F6EE23D0}"/>
              </a:ext>
            </a:extLst>
          </p:cNvPr>
          <p:cNvPicPr>
            <a:picLocks noChangeAspect="1"/>
          </p:cNvPicPr>
          <p:nvPr/>
        </p:nvPicPr>
        <p:blipFill>
          <a:blip r:embed="rId17"/>
          <a:stretch>
            <a:fillRect/>
          </a:stretch>
        </p:blipFill>
        <p:spPr>
          <a:xfrm>
            <a:off x="10316685" y="6342979"/>
            <a:ext cx="1875316" cy="522736"/>
          </a:xfrm>
          <a:prstGeom prst="rect">
            <a:avLst/>
          </a:prstGeom>
        </p:spPr>
      </p:pic>
    </p:spTree>
    <p:extLst>
      <p:ext uri="{BB962C8B-B14F-4D97-AF65-F5344CB8AC3E}">
        <p14:creationId xmlns:p14="http://schemas.microsoft.com/office/powerpoint/2010/main" val="318955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FBA9-FE21-368B-ACA0-77A89CD3007D}"/>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1BA7F8CD-22F7-BCBD-F897-4956E3B92A4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80756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F3C5-5049-BBF5-FC60-58138B0658DC}"/>
              </a:ext>
            </a:extLst>
          </p:cNvPr>
          <p:cNvSpPr>
            <a:spLocks noGrp="1"/>
          </p:cNvSpPr>
          <p:nvPr>
            <p:ph type="title"/>
          </p:nvPr>
        </p:nvSpPr>
        <p:spPr>
          <a:xfrm>
            <a:off x="1202919" y="284176"/>
            <a:ext cx="9784080" cy="1508760"/>
          </a:xfrm>
        </p:spPr>
        <p:txBody>
          <a:bodyPr vert="horz" lIns="91440" tIns="45720" rIns="91440" bIns="45720" rtlCol="0">
            <a:normAutofit/>
          </a:bodyPr>
          <a:lstStyle/>
          <a:p>
            <a:r>
              <a:rPr lang="en-US"/>
              <a:t>Key Benefits of GenAI Integration</a:t>
            </a:r>
          </a:p>
        </p:txBody>
      </p:sp>
      <p:graphicFrame>
        <p:nvGraphicFramePr>
          <p:cNvPr id="7" name="Content Placeholder 3">
            <a:extLst>
              <a:ext uri="{FF2B5EF4-FFF2-40B4-BE49-F238E27FC236}">
                <a16:creationId xmlns:a16="http://schemas.microsoft.com/office/drawing/2014/main" id="{B85090B8-B60E-EFE8-1D79-5B5015C8ECE8}"/>
              </a:ext>
            </a:extLst>
          </p:cNvPr>
          <p:cNvGraphicFramePr>
            <a:graphicFrameLocks noGrp="1"/>
          </p:cNvGraphicFramePr>
          <p:nvPr>
            <p:ph idx="1"/>
            <p:extLst>
              <p:ext uri="{D42A27DB-BD31-4B8C-83A1-F6EECF244321}">
                <p14:modId xmlns:p14="http://schemas.microsoft.com/office/powerpoint/2010/main" val="1174405282"/>
              </p:ext>
            </p:extLst>
          </p:nvPr>
        </p:nvGraphicFramePr>
        <p:xfrm>
          <a:off x="1203325" y="2476595"/>
          <a:ext cx="9783763" cy="3416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9269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4D9C4F3-3A51-4F45-8A5D-AAD196BF7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234F90F8-688B-4FD8-AFF8-43885F5FF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B72899DE-B752-E5F8-BB83-646D67E5FFE4}"/>
              </a:ext>
            </a:extLst>
          </p:cNvPr>
          <p:cNvSpPr>
            <a:spLocks noGrp="1"/>
          </p:cNvSpPr>
          <p:nvPr>
            <p:ph type="title"/>
          </p:nvPr>
        </p:nvSpPr>
        <p:spPr>
          <a:xfrm>
            <a:off x="1202919" y="284176"/>
            <a:ext cx="9784080" cy="1508760"/>
          </a:xfrm>
        </p:spPr>
        <p:txBody>
          <a:bodyPr vert="horz" lIns="91440" tIns="45720" rIns="91440" bIns="45720" rtlCol="0" anchor="ctr">
            <a:normAutofit/>
          </a:bodyPr>
          <a:lstStyle/>
          <a:p>
            <a:r>
              <a:rPr lang="en-US"/>
              <a:t>Future State for Scalability</a:t>
            </a:r>
          </a:p>
        </p:txBody>
      </p:sp>
      <p:graphicFrame>
        <p:nvGraphicFramePr>
          <p:cNvPr id="25" name="Content Placeholder 3">
            <a:extLst>
              <a:ext uri="{FF2B5EF4-FFF2-40B4-BE49-F238E27FC236}">
                <a16:creationId xmlns:a16="http://schemas.microsoft.com/office/drawing/2014/main" id="{0CFB53AC-1582-0BEB-C1C8-AEEF26187CF9}"/>
              </a:ext>
            </a:extLst>
          </p:cNvPr>
          <p:cNvGraphicFramePr>
            <a:graphicFrameLocks noGrp="1"/>
          </p:cNvGraphicFramePr>
          <p:nvPr>
            <p:ph sz="half" idx="2"/>
            <p:extLst>
              <p:ext uri="{D42A27DB-BD31-4B8C-83A1-F6EECF244321}">
                <p14:modId xmlns:p14="http://schemas.microsoft.com/office/powerpoint/2010/main" val="4013841980"/>
              </p:ext>
            </p:extLst>
          </p:nvPr>
        </p:nvGraphicFramePr>
        <p:xfrm>
          <a:off x="1202919" y="2011680"/>
          <a:ext cx="9784080" cy="420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626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6F36299-AB34-4381-8268-0EBF2EF55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02A590-F9D8-4E57-B069-92109B64F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98460"/>
            <a:ext cx="8457055" cy="20610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7531AA6-D635-C4B6-D187-B0ECCBC4D66B}"/>
              </a:ext>
            </a:extLst>
          </p:cNvPr>
          <p:cNvSpPr>
            <a:spLocks noGrp="1"/>
          </p:cNvSpPr>
          <p:nvPr>
            <p:ph type="ctrTitle"/>
          </p:nvPr>
        </p:nvSpPr>
        <p:spPr>
          <a:xfrm>
            <a:off x="354676" y="2559327"/>
            <a:ext cx="7778913" cy="1739347"/>
          </a:xfrm>
        </p:spPr>
        <p:txBody>
          <a:bodyPr anchor="b">
            <a:normAutofit/>
          </a:bodyPr>
          <a:lstStyle/>
          <a:p>
            <a:pPr algn="l"/>
            <a:r>
              <a:rPr lang="en-US" sz="5400"/>
              <a:t>Thank you </a:t>
            </a:r>
          </a:p>
        </p:txBody>
      </p:sp>
      <p:sp>
        <p:nvSpPr>
          <p:cNvPr id="5" name="Subtitle 4">
            <a:extLst>
              <a:ext uri="{FF2B5EF4-FFF2-40B4-BE49-F238E27FC236}">
                <a16:creationId xmlns:a16="http://schemas.microsoft.com/office/drawing/2014/main" id="{F959702C-8669-6EBB-44F4-F438CEB87D39}"/>
              </a:ext>
            </a:extLst>
          </p:cNvPr>
          <p:cNvSpPr>
            <a:spLocks noGrp="1"/>
          </p:cNvSpPr>
          <p:nvPr>
            <p:ph type="subTitle" idx="1"/>
          </p:nvPr>
        </p:nvSpPr>
        <p:spPr>
          <a:xfrm>
            <a:off x="8618789" y="2559327"/>
            <a:ext cx="3094526" cy="1739347"/>
          </a:xfrm>
        </p:spPr>
        <p:txBody>
          <a:bodyPr anchor="b">
            <a:normAutofit/>
          </a:bodyPr>
          <a:lstStyle/>
          <a:p>
            <a:pPr algn="r"/>
            <a:r>
              <a:rPr lang="en-US" sz="2400">
                <a:solidFill>
                  <a:schemeClr val="tx2"/>
                </a:solidFill>
              </a:rPr>
              <a:t>Any Questions?</a:t>
            </a:r>
          </a:p>
        </p:txBody>
      </p:sp>
      <p:sp>
        <p:nvSpPr>
          <p:cNvPr id="14" name="Rectangle 13">
            <a:extLst>
              <a:ext uri="{FF2B5EF4-FFF2-40B4-BE49-F238E27FC236}">
                <a16:creationId xmlns:a16="http://schemas.microsoft.com/office/drawing/2014/main" id="{75496513-37AD-4D15-9914-AB18C9817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75047" y="2398459"/>
            <a:ext cx="316952" cy="20610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236620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d4075b5-4fd9-4193-82a1-50292a3caef7}" enabled="1" method="Privileged" siteId="{9ff87383-ae93-4e4b-85fd-e21685c0431c}" contentBits="0" removed="0"/>
</clbl:labelList>
</file>

<file path=docProps/app.xml><?xml version="1.0" encoding="utf-8"?>
<Properties xmlns="http://schemas.openxmlformats.org/officeDocument/2006/extended-properties" xmlns:vt="http://schemas.openxmlformats.org/officeDocument/2006/docPropsVTypes">
  <Template>TM03090430[[fn=Banded]]</Template>
  <TotalTime>1063</TotalTime>
  <Words>488</Words>
  <Application>Microsoft Office PowerPoint</Application>
  <PresentationFormat>Widescreen</PresentationFormat>
  <Paragraphs>53</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Corbel</vt:lpstr>
      <vt:lpstr>Wingdings</vt:lpstr>
      <vt:lpstr>Banded</vt:lpstr>
      <vt:lpstr>AI-Driven SAP Balance Prediction and Analysis</vt:lpstr>
      <vt:lpstr>The Business Problem</vt:lpstr>
      <vt:lpstr>Transforming Financial Operations with GenAI</vt:lpstr>
      <vt:lpstr>Solution architecture</vt:lpstr>
      <vt:lpstr>Demo</vt:lpstr>
      <vt:lpstr>Key Benefits of GenAI Integration</vt:lpstr>
      <vt:lpstr>Future State for Scalability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 Wankavala</dc:creator>
  <cp:lastModifiedBy>I Wankavala</cp:lastModifiedBy>
  <cp:revision>8</cp:revision>
  <dcterms:created xsi:type="dcterms:W3CDTF">2025-06-04T17:02:49Z</dcterms:created>
  <dcterms:modified xsi:type="dcterms:W3CDTF">2025-06-05T15:08:22Z</dcterms:modified>
</cp:coreProperties>
</file>