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1714" r:id="rId4"/>
    <p:sldId id="1753" r:id="rId5"/>
    <p:sldId id="1754" r:id="rId6"/>
    <p:sldId id="1755" r:id="rId7"/>
  </p:sldIdLst>
  <p:sldSz cx="9144000" cy="5144135" type="screen16x9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1" i="0" u="none" kern="1200" baseline="0">
        <a:solidFill>
          <a:schemeClr val="bg2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1" i="0" u="none" kern="1200" baseline="0">
        <a:solidFill>
          <a:schemeClr val="bg2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1" i="0" u="none" kern="1200" baseline="0">
        <a:solidFill>
          <a:schemeClr val="bg2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1" i="0" u="none" kern="1200" baseline="0">
        <a:solidFill>
          <a:schemeClr val="bg2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1" i="0" u="none" kern="1200" baseline="0">
        <a:solidFill>
          <a:schemeClr val="bg2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1" i="0" u="none" kern="1200" baseline="0">
        <a:solidFill>
          <a:schemeClr val="bg2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1" i="0" u="none" kern="1200" baseline="0">
        <a:solidFill>
          <a:schemeClr val="bg2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1" i="0" u="none" kern="1200" baseline="0">
        <a:solidFill>
          <a:schemeClr val="bg2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1" i="0" u="none" kern="1200" baseline="0">
        <a:solidFill>
          <a:schemeClr val="bg2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CCFF"/>
    <a:srgbClr val="458545"/>
    <a:srgbClr val="9BDD99"/>
    <a:srgbClr val="65D9FF"/>
    <a:srgbClr val="F7860C"/>
    <a:srgbClr val="98200F"/>
    <a:srgbClr val="C00000"/>
    <a:srgbClr val="0000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7"/>
    <p:restoredTop sz="95165"/>
  </p:normalViewPr>
  <p:slideViewPr>
    <p:cSldViewPr showGuides="1">
      <p:cViewPr varScale="1">
        <p:scale>
          <a:sx n="117" d="100"/>
          <a:sy n="117" d="100"/>
        </p:scale>
        <p:origin x="1446" y="108"/>
      </p:cViewPr>
      <p:guideLst>
        <p:guide orient="horz" pos="1748"/>
        <p:guide pos="294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9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9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</a:rPr>
            </a:fld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Rot="1" noTextEdit="1"/>
          </p:cNvSpPr>
          <p:nvPr>
            <p:ph type="sldImg" idx="2"/>
          </p:nvPr>
        </p:nvSpPr>
        <p:spPr>
          <a:xfrm>
            <a:off x="381533" y="685800"/>
            <a:ext cx="6094934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3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3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3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</a:rPr>
            </a:fld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GIF"/><Relationship Id="rId4" Type="http://schemas.openxmlformats.org/officeDocument/2006/relationships/image" Target="../media/image4.png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/>
          <p:nvPr/>
        </p:nvSpPr>
        <p:spPr>
          <a:xfrm>
            <a:off x="7315200" y="800240"/>
            <a:ext cx="0" cy="337244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051" name="Group 8"/>
          <p:cNvGrpSpPr/>
          <p:nvPr/>
        </p:nvGrpSpPr>
        <p:grpSpPr>
          <a:xfrm>
            <a:off x="7493000" y="2244721"/>
            <a:ext cx="1338263" cy="1642159"/>
            <a:chOff x="4704" y="1885"/>
            <a:chExt cx="843" cy="1379"/>
          </a:xfrm>
        </p:grpSpPr>
        <p:sp>
          <p:nvSpPr>
            <p:cNvPr id="3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52" name="Line 40"/>
          <p:cNvSpPr/>
          <p:nvPr/>
        </p:nvSpPr>
        <p:spPr>
          <a:xfrm>
            <a:off x="304800" y="2114920"/>
            <a:ext cx="8229600" cy="0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06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350105"/>
            <a:ext cx="6781800" cy="1600480"/>
          </a:xfrm>
        </p:spPr>
        <p:txBody>
          <a:bodyPr/>
          <a:lstStyle>
            <a:lvl1pPr algn="r">
              <a:defRPr sz="36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2287591"/>
            <a:ext cx="6248400" cy="177196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7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7120"/>
            <a:ext cx="2133600" cy="34296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75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7120"/>
            <a:ext cx="2895600" cy="34296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75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7120"/>
            <a:ext cx="2133600" cy="34296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000" b="0" dirty="0">
                <a:solidFill>
                  <a:schemeClr val="tx1"/>
                </a:solidFill>
                <a:latin typeface="Arial" panose="020B0604020202020204" pitchFamily="34" charset="0"/>
              </a:rPr>
            </a:fld>
            <a:endParaRPr lang="en-US" altLang="zh-CN" sz="10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695"/>
            <a:ext cx="2057400" cy="470974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695"/>
            <a:ext cx="6019800" cy="470974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1695"/>
            <a:ext cx="7543800" cy="8228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43200"/>
            <a:ext cx="4038600" cy="36582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4648200" y="1143200"/>
            <a:ext cx="4038600" cy="365824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zh-CN" altLang="en-US" sz="3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7323" y="1114172"/>
            <a:ext cx="7646422" cy="5388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738994" y="1762107"/>
            <a:ext cx="7611273" cy="2214540"/>
          </a:xfrm>
          <a:prstGeom prst="rect">
            <a:avLst/>
          </a:prstGeom>
        </p:spPr>
        <p:txBody>
          <a:bodyPr/>
          <a:lstStyle>
            <a:lvl1pPr marL="900430" indent="-342900">
              <a:buClr>
                <a:srgbClr val="21B6BB"/>
              </a:buClr>
              <a:buFont typeface="Wingdings" panose="05000000000000000000" pitchFamily="2" charset="2"/>
              <a:buChar char="l"/>
              <a:defRPr sz="1575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6" name="矩形 5"/>
          <p:cNvSpPr/>
          <p:nvPr userDrawn="1"/>
        </p:nvSpPr>
        <p:spPr>
          <a:xfrm>
            <a:off x="7734" y="4889679"/>
            <a:ext cx="9147570" cy="14643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121983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80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13" y="4786542"/>
            <a:ext cx="1813605" cy="281367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6120" y="553466"/>
            <a:ext cx="9147570" cy="17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121983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80" dirty="0"/>
          </a:p>
        </p:txBody>
      </p:sp>
    </p:spTree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457278"/>
            <a:ext cx="8540750" cy="85739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1625" y="1428993"/>
            <a:ext cx="8540750" cy="314616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6" y="4684714"/>
            <a:ext cx="2289175" cy="357248"/>
          </a:xfrm>
          <a:prstGeom prst="rect">
            <a:avLst/>
          </a:prstGeom>
        </p:spPr>
        <p:txBody>
          <a:bodyPr lIns="108896" tIns="54448" rIns="108896" bIns="54448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4714"/>
            <a:ext cx="2895600" cy="357248"/>
          </a:xfrm>
          <a:prstGeom prst="rect">
            <a:avLst/>
          </a:prstGeom>
        </p:spPr>
        <p:txBody>
          <a:bodyPr lIns="108896" tIns="54448" rIns="108896" bIns="54448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1" y="4684714"/>
            <a:ext cx="2289175" cy="357248"/>
          </a:xfrm>
          <a:prstGeom prst="rect">
            <a:avLst/>
          </a:prstGeom>
        </p:spPr>
        <p:txBody>
          <a:bodyPr lIns="108896" tIns="54448" rIns="108896" bIns="54448"/>
          <a:lstStyle>
            <a:lvl1pPr>
              <a:defRPr/>
            </a:lvl1pPr>
          </a:lstStyle>
          <a:p>
            <a:pPr>
              <a:defRPr/>
            </a:pPr>
            <a:fld id="{62CF554A-A64C-478A-8377-3DEC6F378E76}" type="slidenum">
              <a:rPr lang="en-US" altLang="zh-CN"/>
            </a:fld>
            <a:endParaRPr lang="en-US" altLang="zh-CN"/>
          </a:p>
        </p:txBody>
      </p:sp>
      <p:sp>
        <p:nvSpPr>
          <p:cNvPr id="7" name="矩形 6"/>
          <p:cNvSpPr/>
          <p:nvPr userDrawn="1"/>
        </p:nvSpPr>
        <p:spPr>
          <a:xfrm flipV="1">
            <a:off x="2790729" y="1600377"/>
            <a:ext cx="5505745" cy="34287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1" rIns="91424" bIns="45711" anchor="ctr"/>
          <a:lstStyle/>
          <a:p>
            <a:pPr algn="ctr" defTabSz="121983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75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98"/>
            <a:ext cx="9144000" cy="518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45541"/>
            <a:ext cx="9156071" cy="40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 userDrawn="1"/>
        </p:nvSpPr>
        <p:spPr>
          <a:xfrm>
            <a:off x="7734" y="4884958"/>
            <a:ext cx="9147570" cy="2358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1" rIns="91424" bIns="45711" anchor="ctr"/>
          <a:lstStyle/>
          <a:p>
            <a:pPr algn="ctr" defTabSz="121983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75" dirty="0"/>
          </a:p>
        </p:txBody>
      </p:sp>
      <p:sp>
        <p:nvSpPr>
          <p:cNvPr id="11" name="矩形 10"/>
          <p:cNvSpPr/>
          <p:nvPr userDrawn="1"/>
        </p:nvSpPr>
        <p:spPr>
          <a:xfrm>
            <a:off x="-16120" y="553438"/>
            <a:ext cx="9147570" cy="17718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1" rIns="91424" bIns="45711" anchor="ctr"/>
          <a:lstStyle/>
          <a:p>
            <a:pPr algn="ctr" defTabSz="121983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75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13" y="4786296"/>
            <a:ext cx="1813605" cy="281353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3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43200"/>
            <a:ext cx="4038600" cy="365824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200"/>
            <a:ext cx="4038600" cy="365824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23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3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Freeform 2"/>
          <p:cNvSpPr/>
          <p:nvPr/>
        </p:nvSpPr>
        <p:spPr>
          <a:xfrm>
            <a:off x="7961313" y="111938"/>
            <a:ext cx="1587" cy="974102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2147483646"/>
              </a:cxn>
            </a:cxnLst>
            <a:pathLst>
              <a:path w="1" h="818">
                <a:moveTo>
                  <a:pt x="1" y="0"/>
                </a:moveTo>
                <a:lnTo>
                  <a:pt x="0" y="818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sz="1575"/>
          </a:p>
        </p:txBody>
      </p:sp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91695"/>
            <a:ext cx="7543800" cy="82286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43200"/>
            <a:ext cx="8229600" cy="365824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029" name="Group 8"/>
          <p:cNvGrpSpPr/>
          <p:nvPr/>
        </p:nvGrpSpPr>
        <p:grpSpPr>
          <a:xfrm>
            <a:off x="8153400" y="114320"/>
            <a:ext cx="762000" cy="914560"/>
            <a:chOff x="5136" y="960"/>
            <a:chExt cx="528" cy="864"/>
          </a:xfrm>
        </p:grpSpPr>
        <p:sp>
          <p:nvSpPr>
            <p:cNvPr id="1030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1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2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8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Oval 12"/>
            <p:cNvSpPr>
              <a:spLocks noChangeArrowheads="1"/>
            </p:cNvSpPr>
            <p:nvPr/>
          </p:nvSpPr>
          <p:spPr bwMode="auto">
            <a:xfrm>
              <a:off x="5136" y="1073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Oval 13"/>
            <p:cNvSpPr>
              <a:spLocks noChangeArrowheads="1"/>
            </p:cNvSpPr>
            <p:nvPr/>
          </p:nvSpPr>
          <p:spPr bwMode="auto">
            <a:xfrm>
              <a:off x="5248" y="1073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Oval 14"/>
            <p:cNvSpPr>
              <a:spLocks noChangeArrowheads="1"/>
            </p:cNvSpPr>
            <p:nvPr/>
          </p:nvSpPr>
          <p:spPr bwMode="auto">
            <a:xfrm>
              <a:off x="5360" y="1073"/>
              <a:ext cx="78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Oval 15"/>
            <p:cNvSpPr>
              <a:spLocks noChangeArrowheads="1"/>
            </p:cNvSpPr>
            <p:nvPr/>
          </p:nvSpPr>
          <p:spPr bwMode="auto">
            <a:xfrm>
              <a:off x="5472" y="1073"/>
              <a:ext cx="80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8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1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8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3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6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7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8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8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9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0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 b="1">
                  <a:solidFill>
                    <a:schemeClr val="bg2"/>
                  </a:solidFill>
                  <a:latin typeface="Trebuchet MS" panose="020B0603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slow">
    <p:pull dir="ru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eaLnBrk="0" fontAlgn="base" hangingPunct="0">
        <a:spcBef>
          <a:spcPct val="15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250">
          <a:solidFill>
            <a:schemeClr val="tx1"/>
          </a:solidFill>
          <a:latin typeface="+mn-lt"/>
          <a:ea typeface="+mn-ea"/>
          <a:cs typeface="+mn-cs"/>
        </a:defRPr>
      </a:lvl1pPr>
      <a:lvl2pPr marL="519430" indent="-260985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50">
          <a:solidFill>
            <a:schemeClr val="tx1"/>
          </a:solidFill>
          <a:latin typeface="+mn-lt"/>
          <a:ea typeface="+mn-ea"/>
        </a:defRPr>
      </a:lvl2pPr>
      <a:lvl3pPr marL="740410" indent="-220345" algn="l" rtl="0" eaLnBrk="0" fontAlgn="base" hangingPunct="0">
        <a:spcBef>
          <a:spcPct val="15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1725">
          <a:solidFill>
            <a:schemeClr val="tx1"/>
          </a:solidFill>
          <a:latin typeface="+mn-lt"/>
          <a:ea typeface="+mn-ea"/>
        </a:defRPr>
      </a:lvl3pPr>
      <a:lvl4pPr marL="961390" indent="-219075" algn="l" rtl="0" eaLnBrk="0" fontAlgn="base" hangingPunct="0">
        <a:spcBef>
          <a:spcPct val="1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4pPr>
      <a:lvl5pPr marL="1199515" indent="-237490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5pPr>
      <a:lvl6pPr marL="1542415" indent="-237490" algn="l" rtl="0" fontAlgn="base">
        <a:spcBef>
          <a:spcPct val="15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6pPr>
      <a:lvl7pPr marL="1885315" indent="-237490" algn="l" rtl="0" fontAlgn="base">
        <a:spcBef>
          <a:spcPct val="15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7pPr>
      <a:lvl8pPr marL="2228215" indent="-237490" algn="l" rtl="0" fontAlgn="base">
        <a:spcBef>
          <a:spcPct val="15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8pPr>
      <a:lvl9pPr marL="2571115" indent="-237490" algn="l" rtl="0" fontAlgn="base">
        <a:spcBef>
          <a:spcPct val="15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6"/>
          <p:cNvSpPr>
            <a:spLocks noGrp="1"/>
          </p:cNvSpPr>
          <p:nvPr>
            <p:ph type="ctrTitle"/>
          </p:nvPr>
        </p:nvSpPr>
        <p:spPr/>
        <p:txBody>
          <a:bodyPr vert="horz" wrap="square" lIns="68591" tIns="34295" rIns="68591" bIns="34295" anchor="b" anchorCtr="0"/>
          <a:p>
            <a:pPr eaLnBrk="1" hangingPunct="1">
              <a:buClrTx/>
              <a:buSzTx/>
              <a:buFontTx/>
            </a:pPr>
            <a:r>
              <a:rPr lang="zh-CN" altLang="en-US" dirty="0">
                <a:latin typeface="+mj-lt"/>
                <a:ea typeface="+mj-ea"/>
                <a:cs typeface="+mj-cs"/>
              </a:rPr>
              <a:t>操作系统</a:t>
            </a:r>
            <a:r>
              <a:rPr lang="en-US" altLang="zh-CN" dirty="0">
                <a:latin typeface="+mj-lt"/>
                <a:ea typeface="+mj-ea"/>
                <a:cs typeface="+mj-cs"/>
              </a:rPr>
              <a:t>2</a:t>
            </a:r>
            <a:r>
              <a:rPr lang="zh-CN" altLang="en-US" dirty="0">
                <a:latin typeface="+mj-lt"/>
                <a:ea typeface="+mj-ea"/>
                <a:cs typeface="+mj-cs"/>
              </a:rPr>
              <a:t>实验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5123" name="Rectangle 7"/>
          <p:cNvSpPr>
            <a:spLocks noGrp="1"/>
          </p:cNvSpPr>
          <p:nvPr>
            <p:ph type="subTitle" idx="1"/>
          </p:nvPr>
        </p:nvSpPr>
        <p:spPr/>
        <p:txBody>
          <a:bodyPr vert="horz" wrap="square" lIns="68591" tIns="34295" rIns="68591" bIns="34295" anchor="t" anchorCtr="0"/>
          <a:p>
            <a:pPr eaLnBrk="1" hangingPunct="1">
              <a:buSzPct val="70000"/>
            </a:pPr>
            <a:r>
              <a:rPr lang="zh-CN" altLang="en-US" dirty="0">
                <a:latin typeface="+mn-lt"/>
                <a:ea typeface="+mn-ea"/>
                <a:cs typeface="+mn-cs"/>
              </a:rPr>
              <a:t> 实验三</a:t>
            </a:r>
            <a:r>
              <a:rPr lang="en-US" altLang="zh-CN" dirty="0">
                <a:latin typeface="+mn-lt"/>
                <a:ea typeface="+mn-ea"/>
                <a:cs typeface="+mn-cs"/>
              </a:rPr>
              <a:t> 请求页式存储管理</a:t>
            </a:r>
            <a:endParaRPr lang="en-US" altLang="zh-CN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9064" tIns="34532" rIns="69064" bIns="34532" numCol="1" anchor="ctr" anchorCtr="0" compatLnSpc="1"/>
          <a:lstStyle/>
          <a:p>
            <a:pPr marL="0" marR="0" lvl="0" algn="l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en-US" sz="2925" b="1" i="0" u="none" strike="noStrike" kern="0" cap="none" spc="0" normalizeH="0" baseline="0" dirty="0">
                <a:cs typeface="+mj-cs"/>
              </a:rPr>
              <a:t>实验</a:t>
            </a:r>
            <a:r>
              <a:rPr kumimoji="0" lang="en-US" altLang="zh-CN" sz="2925" b="1" i="0" u="none" strike="noStrike" kern="0" cap="none" spc="0" normalizeH="0" baseline="0" dirty="0">
                <a:cs typeface="+mj-cs"/>
              </a:rPr>
              <a:t>3-</a:t>
            </a:r>
            <a:r>
              <a:rPr kumimoji="0" lang="zh-CN" altLang="en-US" sz="2925" b="1" i="0" u="none" strike="noStrike" kern="0" cap="none" spc="0" normalizeH="0" baseline="0" dirty="0">
                <a:cs typeface="+mj-cs"/>
              </a:rPr>
              <a:t>实验要求</a:t>
            </a:r>
            <a:r>
              <a:rPr kumimoji="0" lang="en-US" altLang="zh-CN" sz="2925" b="1" i="0" u="none" strike="noStrike" kern="0" cap="none" spc="0" normalizeH="0" baseline="0" dirty="0">
                <a:cs typeface="+mj-cs"/>
              </a:rPr>
              <a:t>1</a:t>
            </a:r>
            <a:endParaRPr kumimoji="0" lang="en-US" altLang="zh-CN" sz="2925" b="1" i="0" u="none" strike="noStrike" kern="0" cap="none" spc="0" normalizeH="0" baseline="0" dirty="0">
              <a:cs typeface="+mj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24785"/>
            <a:ext cx="8229600" cy="3658240"/>
          </a:xfrm>
        </p:spPr>
        <p:txBody>
          <a:bodyPr/>
          <a:p>
            <a:r>
              <a:rPr lang="zh-CN" altLang="en-US"/>
              <a:t>实现指令地址流</a:t>
            </a:r>
            <a:r>
              <a:rPr lang="en-US" altLang="zh-CN"/>
              <a:t>→</a:t>
            </a:r>
            <a:r>
              <a:rPr lang="zh-CN" altLang="en-US"/>
              <a:t>页号</a:t>
            </a:r>
            <a:r>
              <a:rPr lang="zh-CN" altLang="en-US"/>
              <a:t>的转换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581150"/>
            <a:ext cx="4371975" cy="16725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09950"/>
            <a:ext cx="4382135" cy="16789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91200" y="2038350"/>
            <a:ext cx="24669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此处</a:t>
            </a:r>
            <a:r>
              <a:rPr lang="zh-CN" altLang="en-US">
                <a:solidFill>
                  <a:schemeClr val="tx1"/>
                </a:solidFill>
              </a:rPr>
              <a:t>页大小为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K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实验3-实验要求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算法</a:t>
            </a:r>
            <a:r>
              <a:rPr lang="zh-CN" altLang="en-US"/>
              <a:t>实现</a:t>
            </a:r>
            <a:endParaRPr lang="zh-CN" altLang="en-US"/>
          </a:p>
          <a:p>
            <a:pPr lvl="1"/>
            <a:r>
              <a:rPr lang="zh-CN" altLang="en-US"/>
              <a:t>最佳淘汰算法(OPT)</a:t>
            </a:r>
            <a:endParaRPr lang="zh-CN" altLang="en-US"/>
          </a:p>
          <a:p>
            <a:pPr lvl="1"/>
            <a:r>
              <a:rPr lang="zh-CN" altLang="en-US"/>
              <a:t>最近最少使用页淘汰算法(LRU)</a:t>
            </a:r>
            <a:endParaRPr lang="zh-CN" altLang="en-US"/>
          </a:p>
          <a:p>
            <a:pPr lvl="1"/>
            <a:r>
              <a:rPr lang="zh-CN" altLang="en-US"/>
              <a:t>先进先出淘汰算法</a:t>
            </a:r>
            <a:r>
              <a:rPr lang="en-US" altLang="zh-CN"/>
              <a:t>(FIFO)</a:t>
            </a:r>
            <a:endParaRPr lang="en-US" altLang="zh-CN"/>
          </a:p>
          <a:p>
            <a:pPr marL="257175" lvl="0" indent="-257175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/>
                </a:solidFill>
              </a:rPr>
              <a:t>页面置换算法演示</a:t>
            </a:r>
            <a:endParaRPr lang="zh-CN" altLang="en-US">
              <a:solidFill>
                <a:schemeClr val="tx1"/>
              </a:solidFill>
            </a:endParaRPr>
          </a:p>
          <a:p>
            <a:pPr marL="714375" lvl="1" indent="-257175">
              <a:buFont typeface="Wingdings" panose="05000000000000000000" charset="0"/>
              <a:buChar char="l"/>
            </a:pPr>
            <a:r>
              <a:rPr lang="zh-CN" altLang="en-US" sz="1950">
                <a:solidFill>
                  <a:schemeClr val="tx1"/>
                </a:solidFill>
              </a:rPr>
              <a:t>页面引用顺序可随机定义</a:t>
            </a:r>
            <a:endParaRPr lang="zh-CN" altLang="en-US" sz="1950">
              <a:solidFill>
                <a:schemeClr val="tx1"/>
              </a:solidFill>
            </a:endParaRPr>
          </a:p>
          <a:p>
            <a:pPr marL="714375" lvl="1" indent="-257175">
              <a:buFont typeface="Wingdings" panose="05000000000000000000" charset="0"/>
              <a:buChar char="l"/>
            </a:pPr>
            <a:r>
              <a:rPr lang="zh-CN" altLang="en-US" sz="1950">
                <a:solidFill>
                  <a:schemeClr val="tx1"/>
                </a:solidFill>
              </a:rPr>
              <a:t>给出页面置换的全部过程</a:t>
            </a:r>
            <a:endParaRPr lang="zh-CN" altLang="en-US" sz="1950">
              <a:solidFill>
                <a:schemeClr val="tx1"/>
              </a:solidFill>
            </a:endParaRPr>
          </a:p>
          <a:p>
            <a:pPr marL="714375" lvl="1" indent="-257175">
              <a:buFont typeface="Wingdings" panose="05000000000000000000" charset="0"/>
              <a:buChar char="l"/>
            </a:pPr>
            <a:r>
              <a:rPr lang="zh-CN" altLang="en-US" sz="1950">
                <a:solidFill>
                  <a:schemeClr val="tx1"/>
                </a:solidFill>
              </a:rPr>
              <a:t>给出缺页率</a:t>
            </a:r>
            <a:endParaRPr lang="en-US" altLang="zh-CN">
              <a:solidFill>
                <a:schemeClr val="tx1"/>
              </a:solidFill>
            </a:endParaRPr>
          </a:p>
          <a:p>
            <a:pPr marL="0" lvl="0" indent="0">
              <a:buFont typeface="Wingdings" panose="05000000000000000000" charset="0"/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48400" y="864235"/>
            <a:ext cx="1597025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FF0000"/>
                </a:solidFill>
                <a:sym typeface="+mn-ea"/>
              </a:rPr>
              <a:t>FIFO+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LRU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91990" y="1278255"/>
            <a:ext cx="4652010" cy="3388360"/>
          </a:xfrm>
          <a:prstGeom prst="rect">
            <a:avLst/>
          </a:prstGeom>
        </p:spPr>
      </p:pic>
    </p:spTree>
  </p:cSld>
  <p:clrMapOvr>
    <a:masterClrMapping/>
  </p:clrMapOvr>
  <p:transition spd="slow"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实验3-实验要求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给出</a:t>
            </a:r>
            <a:r>
              <a:rPr lang="en-US" altLang="zh-CN"/>
              <a:t>OPT</a:t>
            </a:r>
            <a:r>
              <a:rPr lang="zh-CN" altLang="en-US"/>
              <a:t>，</a:t>
            </a:r>
            <a:r>
              <a:rPr lang="en-US" altLang="zh-CN"/>
              <a:t>LRU</a:t>
            </a:r>
            <a:r>
              <a:rPr lang="zh-CN" altLang="en-US"/>
              <a:t>，</a:t>
            </a:r>
            <a:r>
              <a:rPr lang="en-US" altLang="zh-CN"/>
              <a:t>FIFO</a:t>
            </a:r>
            <a:r>
              <a:rPr lang="zh-CN" altLang="en-US"/>
              <a:t>三种算法在分配不同物理块下的缺页次数和</a:t>
            </a:r>
            <a:r>
              <a:rPr lang="zh-CN" altLang="en-US"/>
              <a:t>命中率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0" y="2227580"/>
            <a:ext cx="3190240" cy="29165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200" y="2419350"/>
            <a:ext cx="18288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>
                <a:solidFill>
                  <a:srgbClr val="FF0000"/>
                </a:solidFill>
              </a:rPr>
              <a:t>页面大小1k，</a:t>
            </a:r>
            <a:r>
              <a:rPr lang="en-US" altLang="zh-CN" sz="1800">
                <a:solidFill>
                  <a:srgbClr val="FF0000"/>
                </a:solidFill>
              </a:rPr>
              <a:t>MEMORY</a:t>
            </a:r>
            <a:r>
              <a:rPr lang="zh-CN" altLang="en-US" sz="1800">
                <a:solidFill>
                  <a:srgbClr val="FF0000"/>
                </a:solidFill>
              </a:rPr>
              <a:t>为分配的物理块</a:t>
            </a:r>
            <a:endParaRPr lang="zh-CN" altLang="en-US" sz="1800">
              <a:solidFill>
                <a:srgbClr val="FF0000"/>
              </a:solidFill>
            </a:endParaRPr>
          </a:p>
          <a:p>
            <a:r>
              <a:rPr lang="zh-CN" altLang="en-US" sz="1800">
                <a:solidFill>
                  <a:srgbClr val="FF0000"/>
                </a:solidFill>
              </a:rPr>
              <a:t>，</a:t>
            </a:r>
            <a:r>
              <a:rPr lang="en-US" altLang="zh-CN" sz="1800">
                <a:solidFill>
                  <a:srgbClr val="FF0000"/>
                </a:solidFill>
              </a:rPr>
              <a:t>MISS COUNT</a:t>
            </a:r>
            <a:r>
              <a:rPr lang="zh-CN" altLang="en-US" sz="1800">
                <a:solidFill>
                  <a:srgbClr val="FF0000"/>
                </a:solidFill>
              </a:rPr>
              <a:t>为缺页次数，</a:t>
            </a:r>
            <a:r>
              <a:rPr lang="en-US" altLang="zh-CN" sz="1800">
                <a:solidFill>
                  <a:srgbClr val="FF0000"/>
                </a:solidFill>
              </a:rPr>
              <a:t>HIT RATE</a:t>
            </a:r>
            <a:r>
              <a:rPr lang="zh-CN" altLang="en-US" sz="1800">
                <a:solidFill>
                  <a:srgbClr val="FF0000"/>
                </a:solidFill>
              </a:rPr>
              <a:t>为命中率</a:t>
            </a:r>
            <a:endParaRPr lang="zh-CN" altLang="en-US" sz="180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860" y="2226945"/>
            <a:ext cx="3042920" cy="2863215"/>
          </a:xfrm>
          <a:prstGeom prst="rect">
            <a:avLst/>
          </a:prstGeom>
        </p:spPr>
      </p:pic>
    </p:spTree>
  </p:cSld>
  <p:clrMapOvr>
    <a:masterClrMapping/>
  </p:clrMapOvr>
  <p:transition spd="slow"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实验3-实验要求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给出</a:t>
            </a:r>
            <a:r>
              <a:rPr lang="en-US" altLang="zh-CN">
                <a:sym typeface="+mn-ea"/>
              </a:rPr>
              <a:t>OPT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LRU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FIFO</a:t>
            </a:r>
            <a:r>
              <a:rPr lang="zh-CN" altLang="en-US">
                <a:sym typeface="+mn-ea"/>
              </a:rPr>
              <a:t>三种算法分配不同物理块下的缺页次数和命中率</a:t>
            </a:r>
            <a:r>
              <a:rPr lang="zh-CN" altLang="en-US">
                <a:sym typeface="+mn-ea"/>
              </a:rPr>
              <a:t>对比</a:t>
            </a: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0" y="1962150"/>
            <a:ext cx="3243580" cy="3051810"/>
          </a:xfrm>
          <a:prstGeom prst="rect">
            <a:avLst/>
          </a:prstGeom>
        </p:spPr>
      </p:pic>
    </p:spTree>
  </p:cSld>
  <p:clrMapOvr>
    <a:masterClrMapping/>
  </p:clrMapOvr>
  <p:transition spd="slow">
    <p:pull dir="ru"/>
  </p:transition>
</p:sld>
</file>

<file path=ppt/tags/tag1.xml><?xml version="1.0" encoding="utf-8"?>
<p:tagLst xmlns:p="http://schemas.openxmlformats.org/presentationml/2006/main">
  <p:tag name="KSO_WM_UNIT_PLACING_PICTURE_USER_VIEWPORT" val="{&quot;height&quot;:3824,&quot;width&quot;:9995}"/>
</p:tagLst>
</file>

<file path=ppt/tags/tag2.xml><?xml version="1.0" encoding="utf-8"?>
<p:tagLst xmlns:p="http://schemas.openxmlformats.org/presentationml/2006/main">
  <p:tag name="KSO_WM_UNIT_PLACING_PICTURE_USER_VIEWPORT" val="{&quot;height&quot;:5336,&quot;width&quot;:7962}"/>
</p:tagLst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38100" cap="sq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1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rebuchet MS" panose="020B0603020202020204" pitchFamily="34" charset="0"/>
            <a:ea typeface="宋体" panose="02010600030101010101" pitchFamily="2" charset="-122"/>
          </a:defRPr>
        </a:defPPr>
      </a:lstStyle>
    </a:spDef>
    <a:lnDef>
      <a:spPr>
        <a:solidFill>
          <a:schemeClr val="tx1"/>
        </a:solidFill>
        <a:ln w="38100" cap="sq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lang="zh-CN" altLang="en-US">
            <a:solidFill>
              <a:schemeClr val="tx1"/>
            </a:solidFill>
          </a:defRPr>
        </a:defPPr>
      </a:lstStyle>
    </a:tx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287</Words>
  <Application>WPS 演示</Application>
  <PresentationFormat>全屏显示(4:3)</PresentationFormat>
  <Paragraphs>35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Trebuchet MS</vt:lpstr>
      <vt:lpstr>Wingdings</vt:lpstr>
      <vt:lpstr>黑体</vt:lpstr>
      <vt:lpstr>微软雅黑</vt:lpstr>
      <vt:lpstr>Arial Unicode MS</vt:lpstr>
      <vt:lpstr>Network</vt:lpstr>
      <vt:lpstr>操作系统2实验</vt:lpstr>
      <vt:lpstr>实验3-实验要求1</vt:lpstr>
      <vt:lpstr>实验3-实验要求2</vt:lpstr>
      <vt:lpstr>实验3-实验要求3</vt:lpstr>
      <vt:lpstr>实验3-实验要求4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qcchen</cp:lastModifiedBy>
  <cp:revision>1993</cp:revision>
  <dcterms:created xsi:type="dcterms:W3CDTF">2021-05-20T02:16:00Z</dcterms:created>
  <dcterms:modified xsi:type="dcterms:W3CDTF">2021-12-16T16:41:33Z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B4479770358B409D817A365510DE8330</vt:lpwstr>
  </property>
  <property fmtid="{D5CDD505-2E9C-101B-9397-08002B2CF9AE}" pid="4" name="KSOProductBuildVer">
    <vt:lpwstr>2052-11.1.0.11115</vt:lpwstr>
  </property>
</Properties>
</file>