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1756" r:id="rId4"/>
    <p:sldId id="1757" r:id="rId5"/>
    <p:sldId id="1758" r:id="rId6"/>
    <p:sldId id="1761" r:id="rId7"/>
    <p:sldId id="1762" r:id="rId8"/>
    <p:sldId id="1760" r:id="rId9"/>
    <p:sldId id="1763" r:id="rId10"/>
    <p:sldId id="1764" r:id="rId11"/>
    <p:sldId id="1765" r:id="rId12"/>
    <p:sldId id="1766" r:id="rId13"/>
    <p:sldId id="1767" r:id="rId14"/>
    <p:sldId id="1759" r:id="rId15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  <a:srgbClr val="458545"/>
    <a:srgbClr val="9BDD99"/>
    <a:srgbClr val="65D9FF"/>
    <a:srgbClr val="F7860C"/>
    <a:srgbClr val="98200F"/>
    <a:srgbClr val="C00000"/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7"/>
    <p:restoredTop sz="95165"/>
  </p:normalViewPr>
  <p:slideViewPr>
    <p:cSldViewPr showGuides="1">
      <p:cViewPr varScale="1">
        <p:scale>
          <a:sx n="117" d="100"/>
          <a:sy n="117" d="100"/>
        </p:scale>
        <p:origin x="1446" y="108"/>
      </p:cViewPr>
      <p:guideLst>
        <p:guide orient="horz" pos="1748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GIF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800240"/>
            <a:ext cx="0" cy="33724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244721"/>
            <a:ext cx="1338263" cy="1642159"/>
            <a:chOff x="4704" y="1885"/>
            <a:chExt cx="843" cy="1379"/>
          </a:xfrm>
        </p:grpSpPr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11492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350105"/>
            <a:ext cx="6781800" cy="160048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287591"/>
            <a:ext cx="6248400" cy="177196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7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7120"/>
            <a:ext cx="2133600" cy="34296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75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7120"/>
            <a:ext cx="2895600" cy="34296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75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7120"/>
            <a:ext cx="2133600" cy="34296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0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695"/>
            <a:ext cx="2057400" cy="47097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695"/>
            <a:ext cx="6019800" cy="47097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695"/>
            <a:ext cx="7543800" cy="8228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200"/>
            <a:ext cx="4038600" cy="36582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143200"/>
            <a:ext cx="4038600" cy="36582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23" y="1114172"/>
            <a:ext cx="7646422" cy="538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738994" y="1762107"/>
            <a:ext cx="7611273" cy="2214540"/>
          </a:xfrm>
          <a:prstGeom prst="rect">
            <a:avLst/>
          </a:prstGeom>
        </p:spPr>
        <p:txBody>
          <a:bodyPr/>
          <a:lstStyle>
            <a:lvl1pPr marL="900430" indent="-342900">
              <a:buClr>
                <a:srgbClr val="21B6BB"/>
              </a:buClr>
              <a:buFont typeface="Wingdings" panose="05000000000000000000" pitchFamily="2" charset="2"/>
              <a:buChar char="l"/>
              <a:defRPr sz="1575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6" name="矩形 5"/>
          <p:cNvSpPr/>
          <p:nvPr userDrawn="1"/>
        </p:nvSpPr>
        <p:spPr>
          <a:xfrm>
            <a:off x="7734" y="4889679"/>
            <a:ext cx="9147570" cy="14643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80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3" y="4786542"/>
            <a:ext cx="1813605" cy="28136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6120" y="553466"/>
            <a:ext cx="9147570" cy="17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80" dirty="0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57278"/>
            <a:ext cx="8540750" cy="857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428993"/>
            <a:ext cx="8540750" cy="314616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6" y="4684714"/>
            <a:ext cx="2289175" cy="357248"/>
          </a:xfrm>
          <a:prstGeom prst="rect">
            <a:avLst/>
          </a:prstGeom>
        </p:spPr>
        <p:txBody>
          <a:bodyPr lIns="108896" tIns="54448" rIns="108896" bIns="54448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4714"/>
            <a:ext cx="2895600" cy="357248"/>
          </a:xfrm>
          <a:prstGeom prst="rect">
            <a:avLst/>
          </a:prstGeom>
        </p:spPr>
        <p:txBody>
          <a:bodyPr lIns="108896" tIns="54448" rIns="108896" bIns="54448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1" y="4684714"/>
            <a:ext cx="2289175" cy="357248"/>
          </a:xfrm>
          <a:prstGeom prst="rect">
            <a:avLst/>
          </a:prstGeom>
        </p:spPr>
        <p:txBody>
          <a:bodyPr lIns="108896" tIns="54448" rIns="108896" bIns="54448"/>
          <a:lstStyle>
            <a:lvl1pPr>
              <a:defRPr/>
            </a:lvl1pPr>
          </a:lstStyle>
          <a:p>
            <a:pPr>
              <a:defRPr/>
            </a:pPr>
            <a:fld id="{62CF554A-A64C-478A-8377-3DEC6F378E76}" type="slidenum">
              <a:rPr lang="en-US" altLang="zh-CN"/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 flipV="1">
            <a:off x="2790729" y="1600377"/>
            <a:ext cx="5505745" cy="34287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8"/>
            <a:ext cx="9144000" cy="51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5541"/>
            <a:ext cx="9156071" cy="40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7734" y="4884958"/>
            <a:ext cx="9147570" cy="2358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 dirty="0"/>
          </a:p>
        </p:txBody>
      </p:sp>
      <p:sp>
        <p:nvSpPr>
          <p:cNvPr id="11" name="矩形 10"/>
          <p:cNvSpPr/>
          <p:nvPr userDrawn="1"/>
        </p:nvSpPr>
        <p:spPr>
          <a:xfrm>
            <a:off x="-16120" y="553438"/>
            <a:ext cx="9147570" cy="1771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3" y="4786296"/>
            <a:ext cx="1813605" cy="281353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200"/>
            <a:ext cx="4038600" cy="36582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200"/>
            <a:ext cx="4038600" cy="36582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Freeform 2"/>
          <p:cNvSpPr/>
          <p:nvPr/>
        </p:nvSpPr>
        <p:spPr>
          <a:xfrm>
            <a:off x="7961313" y="111938"/>
            <a:ext cx="1587" cy="97410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</a:cxnLst>
            <a:pathLst>
              <a:path w="1" h="818">
                <a:moveTo>
                  <a:pt x="1" y="0"/>
                </a:moveTo>
                <a:lnTo>
                  <a:pt x="0" y="81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575"/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91695"/>
            <a:ext cx="7543800" cy="82286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43200"/>
            <a:ext cx="8229600" cy="365824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029" name="Group 8"/>
          <p:cNvGrpSpPr/>
          <p:nvPr/>
        </p:nvGrpSpPr>
        <p:grpSpPr>
          <a:xfrm>
            <a:off x="8153400" y="114320"/>
            <a:ext cx="762000" cy="914560"/>
            <a:chOff x="5136" y="960"/>
            <a:chExt cx="528" cy="864"/>
          </a:xfrm>
        </p:grpSpPr>
        <p:sp>
          <p:nvSpPr>
            <p:cNvPr id="1030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Oval 12"/>
            <p:cNvSpPr>
              <a:spLocks noChangeArrowheads="1"/>
            </p:cNvSpPr>
            <p:nvPr/>
          </p:nvSpPr>
          <p:spPr bwMode="auto">
            <a:xfrm>
              <a:off x="5136" y="1073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3"/>
            <p:cNvSpPr>
              <a:spLocks noChangeArrowheads="1"/>
            </p:cNvSpPr>
            <p:nvPr/>
          </p:nvSpPr>
          <p:spPr bwMode="auto">
            <a:xfrm>
              <a:off x="5248" y="1073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4"/>
            <p:cNvSpPr>
              <a:spLocks noChangeArrowheads="1"/>
            </p:cNvSpPr>
            <p:nvPr/>
          </p:nvSpPr>
          <p:spPr bwMode="auto">
            <a:xfrm>
              <a:off x="5360" y="1073"/>
              <a:ext cx="78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5"/>
            <p:cNvSpPr>
              <a:spLocks noChangeArrowheads="1"/>
            </p:cNvSpPr>
            <p:nvPr/>
          </p:nvSpPr>
          <p:spPr bwMode="auto">
            <a:xfrm>
              <a:off x="5472" y="1073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430" indent="-26098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50">
          <a:solidFill>
            <a:schemeClr val="tx1"/>
          </a:solidFill>
          <a:latin typeface="+mn-lt"/>
          <a:ea typeface="+mn-ea"/>
        </a:defRPr>
      </a:lvl2pPr>
      <a:lvl3pPr marL="740410" indent="-220345" algn="l" rtl="0" eaLnBrk="0" fontAlgn="base" hangingPunct="0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25">
          <a:solidFill>
            <a:schemeClr val="tx1"/>
          </a:solidFill>
          <a:latin typeface="+mn-lt"/>
          <a:ea typeface="+mn-ea"/>
        </a:defRPr>
      </a:lvl3pPr>
      <a:lvl4pPr marL="961390" indent="-219075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4pPr>
      <a:lvl5pPr marL="1199515" indent="-23749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542415" indent="-23749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1885315" indent="-23749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228215" indent="-23749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571115" indent="-23749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6"/>
          <p:cNvSpPr>
            <a:spLocks noGrp="1"/>
          </p:cNvSpPr>
          <p:nvPr>
            <p:ph type="ctrTitle"/>
          </p:nvPr>
        </p:nvSpPr>
        <p:spPr/>
        <p:txBody>
          <a:bodyPr vert="horz" wrap="square" lIns="68591" tIns="34295" rIns="68591" bIns="34295" anchor="b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操作系统</a:t>
            </a:r>
            <a:r>
              <a:rPr lang="en-US" altLang="zh-CN" dirty="0">
                <a:latin typeface="+mj-lt"/>
                <a:ea typeface="+mj-ea"/>
                <a:cs typeface="+mj-cs"/>
              </a:rPr>
              <a:t>2</a:t>
            </a:r>
            <a:r>
              <a:rPr lang="zh-CN" altLang="en-US" dirty="0">
                <a:latin typeface="+mj-lt"/>
                <a:ea typeface="+mj-ea"/>
                <a:cs typeface="+mj-cs"/>
              </a:rPr>
              <a:t>实验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7"/>
          <p:cNvSpPr>
            <a:spLocks noGrp="1"/>
          </p:cNvSpPr>
          <p:nvPr>
            <p:ph type="subTitle" idx="1"/>
          </p:nvPr>
        </p:nvSpPr>
        <p:spPr/>
        <p:txBody>
          <a:bodyPr vert="horz" wrap="square" lIns="68591" tIns="34295" rIns="68591" bIns="34295" anchor="t" anchorCtr="0"/>
          <a:p>
            <a:pPr eaLnBrk="1" hangingPunct="1">
              <a:buSzPct val="70000"/>
            </a:pPr>
            <a:r>
              <a:rPr lang="zh-CN" altLang="en-US" dirty="0">
                <a:latin typeface="+mn-lt"/>
                <a:ea typeface="+mn-ea"/>
                <a:cs typeface="+mn-cs"/>
              </a:rPr>
              <a:t> 文件系统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文件类型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目录</a:t>
            </a:r>
            <a:r>
              <a:rPr lang="zh-CN" altLang="en-US"/>
              <a:t>文件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1733550"/>
            <a:ext cx="6754495" cy="143700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文件类型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链接文件（硬链接，软</a:t>
            </a:r>
            <a:r>
              <a:rPr lang="zh-CN" altLang="en-US"/>
              <a:t>链接）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设备文件（块设备，</a:t>
            </a:r>
            <a:r>
              <a:rPr lang="zh-CN" altLang="en-US"/>
              <a:t>字符设备）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733550"/>
            <a:ext cx="7768590" cy="47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943350"/>
            <a:ext cx="7131050" cy="445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81350"/>
            <a:ext cx="6900545" cy="47625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文件类型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有名管道文件</a:t>
            </a:r>
            <a:endParaRPr lang="zh-CN" altLang="en-US"/>
          </a:p>
          <a:p>
            <a:pPr lvl="1"/>
            <a:r>
              <a:rPr lang="zh-CN" altLang="en-US"/>
              <a:t>命令 mknod 可用来创建一个有名管道。用 ls –l 列出文件列表时，有名管道文件权限前第一个字母为 p。</a:t>
            </a:r>
            <a:endParaRPr lang="zh-CN" altLang="en-US"/>
          </a:p>
          <a:p>
            <a:pPr marL="257175" lvl="0" indent="-25717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套接字文件</a:t>
            </a:r>
            <a:endParaRPr lang="zh-CN" altLang="en-US">
              <a:solidFill>
                <a:schemeClr val="tx1"/>
              </a:solidFill>
            </a:endParaRPr>
          </a:p>
          <a:p>
            <a:pPr marL="714375" lvl="1" indent="-25717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供 Linux 系统与其他机器联网时使用，一般用在网络端口上。文件系统利用套接字文件进行进程间通信。用 ls –l 列出文件列表时，套接字文件权限前第一个字母为 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硬盘挂载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在硬盘上创建分区</a:t>
            </a:r>
            <a:endParaRPr lang="zh-CN" altLang="en-US"/>
          </a:p>
          <a:p>
            <a:r>
              <a:rPr lang="zh-CN" altLang="en-US"/>
              <a:t>在分区上建立文件系统</a:t>
            </a:r>
            <a:endParaRPr lang="zh-CN" altLang="en-US"/>
          </a:p>
          <a:p>
            <a:r>
              <a:rPr lang="zh-CN" altLang="en-US"/>
              <a:t>在需要时或系统启动时挂装文件系统到系统中</a:t>
            </a:r>
            <a:endParaRPr lang="zh-CN" altLang="en-US"/>
          </a:p>
          <a:p>
            <a:r>
              <a:rPr lang="zh-CN" altLang="en-US"/>
              <a:t>使用后或关机时卸装文件系统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文件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9875" y="972185"/>
            <a:ext cx="86309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在LINUX系统中有一个重要的概念：</a:t>
            </a:r>
            <a:r>
              <a:rPr lang="zh-CN" altLang="en-US" sz="1800">
                <a:solidFill>
                  <a:srgbClr val="FF0000"/>
                </a:solidFill>
              </a:rPr>
              <a:t>一切都是文件</a:t>
            </a:r>
            <a:r>
              <a:rPr lang="zh-CN" altLang="en-US" sz="1800">
                <a:solidFill>
                  <a:schemeClr val="tx1"/>
                </a:solidFill>
              </a:rPr>
              <a:t>。 其实这是UNIX哲学的一个体现，而Linux是重写UNIX而来，所以这个概念也就传承了下来。在UNIX系统中，把一切资源都看作是文件，包括硬件设备。</a:t>
            </a:r>
            <a:endParaRPr lang="zh-CN" altLang="en-US" sz="1800">
              <a:solidFill>
                <a:schemeClr val="tx1"/>
              </a:solidFill>
            </a:endParaRPr>
          </a:p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Linux的内核采用了称之为</a:t>
            </a:r>
            <a:r>
              <a:rPr lang="zh-CN" altLang="en-US" sz="1800">
                <a:solidFill>
                  <a:srgbClr val="FF0000"/>
                </a:solidFill>
              </a:rPr>
              <a:t>虚拟文件系统(VFS)</a:t>
            </a:r>
            <a:r>
              <a:rPr lang="zh-CN" altLang="en-US" sz="1800">
                <a:solidFill>
                  <a:schemeClr val="tx1"/>
                </a:solidFill>
              </a:rPr>
              <a:t>的技术,因此Linux可以支持多种不同的文件系统类型。</a:t>
            </a:r>
            <a:endParaRPr lang="zh-CN" altLang="en-US" sz="1800">
              <a:solidFill>
                <a:schemeClr val="tx1"/>
              </a:solidFill>
            </a:endParaRPr>
          </a:p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文件系统是Linux下的所有文件和目录的集合,这些文件和目录结构是以一个</a:t>
            </a:r>
            <a:r>
              <a:rPr lang="zh-CN" altLang="en-US" sz="1800">
                <a:solidFill>
                  <a:srgbClr val="FF0000"/>
                </a:solidFill>
              </a:rPr>
              <a:t>树状</a:t>
            </a:r>
            <a:r>
              <a:rPr lang="zh-CN" altLang="en-US" sz="1800">
                <a:solidFill>
                  <a:schemeClr val="tx1"/>
                </a:solidFill>
              </a:rPr>
              <a:t>的结构来组织的,这个树状结构构成了Linux中的文件系统。 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文件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0500" y="1143000"/>
            <a:ext cx="6221730" cy="365823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支持的文件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ext4、ext3 和 ext2 </a:t>
            </a:r>
            <a:endParaRPr lang="zh-CN" altLang="en-US" sz="2000"/>
          </a:p>
          <a:p>
            <a:pPr lvl="1"/>
            <a:r>
              <a:rPr lang="zh-CN" altLang="en-US" sz="1800"/>
              <a:t>Linux自身使用的文件系统</a:t>
            </a:r>
            <a:endParaRPr lang="zh-CN" altLang="en-US" sz="1800"/>
          </a:p>
          <a:p>
            <a:r>
              <a:rPr lang="zh-CN" altLang="en-US" sz="2000"/>
              <a:t>swap </a:t>
            </a:r>
            <a:endParaRPr lang="zh-CN" altLang="en-US" sz="2000"/>
          </a:p>
          <a:p>
            <a:pPr lvl="1"/>
            <a:r>
              <a:rPr lang="zh-CN" altLang="en-US" sz="1800"/>
              <a:t>Linux使用的交换文件系统</a:t>
            </a:r>
            <a:endParaRPr lang="zh-CN" altLang="en-US" sz="1800"/>
          </a:p>
          <a:p>
            <a:r>
              <a:rPr lang="zh-CN" altLang="en-US" sz="2000"/>
              <a:t>msdos </a:t>
            </a:r>
            <a:endParaRPr lang="zh-CN" altLang="en-US" sz="2000"/>
          </a:p>
          <a:p>
            <a:pPr lvl="1"/>
            <a:r>
              <a:rPr lang="zh-CN" altLang="en-US" sz="1800"/>
              <a:t>DOS文件系统</a:t>
            </a:r>
            <a:endParaRPr lang="zh-CN" altLang="en-US" sz="1800"/>
          </a:p>
          <a:p>
            <a:pPr marL="257175" lvl="0" indent="-257175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vfat </a:t>
            </a:r>
            <a:endParaRPr lang="zh-CN" altLang="en-US" sz="2000">
              <a:solidFill>
                <a:schemeClr val="tx1"/>
              </a:solidFill>
            </a:endParaRPr>
          </a:p>
          <a:p>
            <a:pPr marL="714375" lvl="1" indent="-257175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</a:rPr>
              <a:t>FAT32文件系统</a:t>
            </a:r>
            <a:endParaRPr lang="zh-CN" altLang="en-US" sz="1800">
              <a:solidFill>
                <a:schemeClr val="tx1"/>
              </a:solidFill>
            </a:endParaRPr>
          </a:p>
          <a:p>
            <a:pPr marL="257175" lvl="0" indent="-257175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ISO9660 </a:t>
            </a:r>
            <a:endParaRPr lang="zh-CN" altLang="en-US" sz="2000">
              <a:solidFill>
                <a:schemeClr val="tx1"/>
              </a:solidFill>
            </a:endParaRPr>
          </a:p>
          <a:p>
            <a:pPr marL="714375" lvl="1" indent="-257175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</a:rPr>
              <a:t>光盘使用的标准文件系统</a:t>
            </a:r>
            <a:endParaRPr lang="zh-CN" altLang="en-US" sz="1800">
              <a:solidFill>
                <a:schemeClr val="tx1"/>
              </a:solidFill>
            </a:endParaRPr>
          </a:p>
          <a:p>
            <a:pPr marL="257175" lvl="0" indent="-257175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NFS </a:t>
            </a:r>
            <a:endParaRPr lang="zh-CN" altLang="en-US" sz="2000">
              <a:solidFill>
                <a:schemeClr val="tx1"/>
              </a:solidFill>
            </a:endParaRPr>
          </a:p>
          <a:p>
            <a:pPr marL="714375" lvl="1" indent="-257175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</a:rPr>
              <a:t>网络文件系统，用于在UNIX系统间通过网络实现文件共享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Linux文件系统层次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000" y="1047750"/>
            <a:ext cx="35642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Linux系统启动时，首先挂载根文件系统，之后可以自动或手动挂载其他的文件系统，这些文件系统要挂载到挂载点上，与虚拟文件系统（Virtual File System）和通用块设备层（General Block Device Layer）建立联系。因此，一个系统中可以同时存在不同的文件系统。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047750"/>
            <a:ext cx="4867275" cy="381635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文件系统结构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硬盘驱动（Device Driver）</a:t>
            </a:r>
            <a:endParaRPr lang="zh-CN" altLang="en-US"/>
          </a:p>
          <a:p>
            <a:pPr lvl="1"/>
            <a:r>
              <a:rPr lang="zh-CN" altLang="en-US"/>
              <a:t>常见的硬盘类型有PATA, SATA和AHCI等，在Linux系统中，对不同硬盘所提供的驱动模块一般都存放在内核目录树drivers/ata中</a:t>
            </a:r>
            <a:endParaRPr lang="zh-CN" altLang="en-US"/>
          </a:p>
          <a:p>
            <a:pPr marL="257175" lvl="0" indent="-25717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通用块设备层（General Block Device Layer）</a:t>
            </a:r>
            <a:endParaRPr lang="zh-CN" altLang="en-US">
              <a:solidFill>
                <a:schemeClr val="tx1"/>
              </a:solidFill>
            </a:endParaRPr>
          </a:p>
          <a:p>
            <a:pPr lvl="1" algn="l">
              <a:buChar char="l"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不同的硬盘驱动，会提供不同的IO接口，内核认为这种杂乱的接口，不利于管理，</a:t>
            </a:r>
            <a:r>
              <a:rPr lang="zh-CN" altLang="en-US">
                <a:solidFill>
                  <a:srgbClr val="FF0000"/>
                </a:solidFill>
                <a:cs typeface="+mn-ea"/>
              </a:rPr>
              <a:t>需要把这些接口抽象一下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，形成一个统一的对外接口，这样，不管你是什么硬盘，什么驱动，对外而言，它们所提供的IO接口没什么区别，都一视同仁的被抽象为</a:t>
            </a:r>
            <a:r>
              <a:rPr lang="zh-CN" altLang="en-US">
                <a:solidFill>
                  <a:srgbClr val="FF0000"/>
                </a:solidFill>
                <a:cs typeface="+mn-ea"/>
              </a:rPr>
              <a:t>块设备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来处理</a:t>
            </a:r>
            <a:endParaRPr lang="zh-CN" altLang="en-US">
              <a:solidFill>
                <a:schemeClr val="tx1"/>
              </a:solidFill>
              <a:cs typeface="+mn-ea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虚拟文件系统</a:t>
            </a:r>
            <a:r>
              <a:rPr lang="en-US" altLang="zh-CN"/>
              <a:t>VFS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7800" y="1124585"/>
            <a:ext cx="3293110" cy="3658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1124585"/>
            <a:ext cx="46621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隐藏了各种硬件的具体细节，把</a:t>
            </a:r>
            <a:r>
              <a:rPr lang="zh-CN" altLang="en-US" sz="1800">
                <a:solidFill>
                  <a:srgbClr val="FF0000"/>
                </a:solidFill>
              </a:rPr>
              <a:t>文件系统操作</a:t>
            </a:r>
            <a:r>
              <a:rPr lang="zh-CN" altLang="en-US" sz="1800">
                <a:solidFill>
                  <a:schemeClr val="tx1"/>
                </a:solidFill>
              </a:rPr>
              <a:t>和</a:t>
            </a:r>
            <a:r>
              <a:rPr lang="zh-CN" altLang="en-US" sz="1800">
                <a:solidFill>
                  <a:srgbClr val="FF0000"/>
                </a:solidFill>
              </a:rPr>
              <a:t>不同文件系统</a:t>
            </a:r>
            <a:r>
              <a:rPr lang="zh-CN" altLang="en-US" sz="1800">
                <a:solidFill>
                  <a:schemeClr val="tx1"/>
                </a:solidFill>
              </a:rPr>
              <a:t>的具体实现细节分离了开来，将不同的文件系统做一个抽象，提供统一的API访问接口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2648585"/>
            <a:ext cx="37325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VFS所提供的常用API有：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mount()， umount() …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open()，close() …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mkdir() …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它将磁盘块分为以下三个部分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  <a:cs typeface="+mn-ea"/>
              </a:rPr>
              <a:t>引导块</a:t>
            </a:r>
            <a:r>
              <a:rPr lang="zh-CN" altLang="en-US">
                <a:cs typeface="+mn-ea"/>
              </a:rPr>
              <a:t>:引导作用 位于第0块</a:t>
            </a:r>
            <a:endParaRPr lang="zh-CN" altLang="en-US">
              <a:cs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超级块</a:t>
            </a:r>
            <a:r>
              <a:rPr lang="zh-CN" altLang="en-US"/>
              <a:t>：文件系统中第</a:t>
            </a:r>
            <a:r>
              <a:rPr lang="en-US" altLang="zh-CN"/>
              <a:t>1</a:t>
            </a:r>
            <a:r>
              <a:rPr lang="zh-CN" altLang="en-US"/>
              <a:t>块被称为超级块。这个块存放文件系统本身的结构信息。比如，超级块记录了每个区域的大小，超级块也存放未被使用的磁盘块的信息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node</a:t>
            </a:r>
            <a:r>
              <a:rPr lang="zh-CN" altLang="en-US"/>
              <a:t>：每个i-</a:t>
            </a:r>
            <a:r>
              <a:rPr lang="en-US" altLang="zh-CN"/>
              <a:t>node</a:t>
            </a:r>
            <a:r>
              <a:rPr lang="zh-CN" altLang="en-US"/>
              <a:t>就是一个对应一个文件/目录的结构，这个结构它包含了一个文件的长度、创建及修改时间、权限、所属关系、磁盘中的位置等信息。系统给每个索引节点分配了一个号码，也就是该节点在数组中的索引号，称为</a:t>
            </a:r>
            <a:r>
              <a:rPr lang="zh-CN" altLang="en-US">
                <a:solidFill>
                  <a:srgbClr val="FF0000"/>
                </a:solidFill>
              </a:rPr>
              <a:t>索引节点号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数据区</a:t>
            </a:r>
            <a:r>
              <a:rPr lang="zh-CN" altLang="en-US"/>
              <a:t>：文件的内容保存在这个区域。磁盘上所有块的大小都一样。如果文件包含了超过一个块的内容，则文件内容会存放在多个磁盘块中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文件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正规文件：包括纯文件文件(ASCII)、二进制文件(binary)、数据格式文件(data)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114550"/>
            <a:ext cx="6396355" cy="289877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tags/tag1.xml><?xml version="1.0" encoding="utf-8"?>
<p:tagLst xmlns:p="http://schemas.openxmlformats.org/presentationml/2006/main">
  <p:tag name="KSO_WM_UNIT_PLACING_PICTURE_USER_VIEWPORT" val="{&quot;height&quot;:5761,&quot;width&quot;:9798}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8100" cap="sq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rebuchet MS" panose="020B0603020202020204" pitchFamily="34" charset="0"/>
            <a:ea typeface="宋体" panose="02010600030101010101" pitchFamily="2" charset="-122"/>
          </a:defRPr>
        </a:defPPr>
      </a:lstStyle>
    </a:spDef>
    <a:lnDef>
      <a:spPr>
        <a:solidFill>
          <a:schemeClr val="tx1"/>
        </a:solidFill>
        <a:ln w="38100" cap="sq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lang="zh-CN" altLang="en-US">
            <a:solidFill>
              <a:schemeClr val="tx1"/>
            </a:solidFill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1520</Words>
  <Application>WPS 演示</Application>
  <PresentationFormat>全屏显示(4:3)</PresentationFormat>
  <Paragraphs>86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Trebuchet MS</vt:lpstr>
      <vt:lpstr>Wingdings</vt:lpstr>
      <vt:lpstr>黑体</vt:lpstr>
      <vt:lpstr>微软雅黑</vt:lpstr>
      <vt:lpstr>Arial Unicode MS</vt:lpstr>
      <vt:lpstr>新宋体</vt:lpstr>
      <vt:lpstr>Network</vt:lpstr>
      <vt:lpstr>操作系统2实验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qcchen</cp:lastModifiedBy>
  <cp:revision>1994</cp:revision>
  <dcterms:created xsi:type="dcterms:W3CDTF">2021-05-20T02:16:00Z</dcterms:created>
  <dcterms:modified xsi:type="dcterms:W3CDTF">2022-02-24T08:14:40Z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813E34A6DBB349A5BE1221598FBC5CD4</vt:lpwstr>
  </property>
  <property fmtid="{D5CDD505-2E9C-101B-9397-08002B2CF9AE}" pid="4" name="KSOProductBuildVer">
    <vt:lpwstr>2052-11.1.0.11294</vt:lpwstr>
  </property>
</Properties>
</file>