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61" r:id="rId4"/>
    <p:sldId id="262" r:id="rId5"/>
    <p:sldId id="322" r:id="rId6"/>
    <p:sldId id="263" r:id="rId7"/>
    <p:sldId id="264" r:id="rId8"/>
    <p:sldId id="259" r:id="rId9"/>
    <p:sldId id="265" r:id="rId10"/>
    <p:sldId id="268" r:id="rId11"/>
    <p:sldId id="269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67" r:id="rId22"/>
    <p:sldId id="324" r:id="rId23"/>
    <p:sldId id="260" r:id="rId24"/>
    <p:sldId id="276" r:id="rId25"/>
    <p:sldId id="285" r:id="rId26"/>
    <p:sldId id="286" r:id="rId27"/>
    <p:sldId id="325" r:id="rId28"/>
    <p:sldId id="287" r:id="rId29"/>
    <p:sldId id="288" r:id="rId30"/>
    <p:sldId id="289" r:id="rId31"/>
    <p:sldId id="292" r:id="rId32"/>
    <p:sldId id="290" r:id="rId33"/>
    <p:sldId id="279" r:id="rId34"/>
    <p:sldId id="294" r:id="rId35"/>
    <p:sldId id="295" r:id="rId36"/>
    <p:sldId id="296" r:id="rId37"/>
    <p:sldId id="293" r:id="rId38"/>
    <p:sldId id="298" r:id="rId39"/>
    <p:sldId id="300" r:id="rId40"/>
    <p:sldId id="301" r:id="rId41"/>
    <p:sldId id="299" r:id="rId42"/>
  </p:sldIdLst>
  <p:sldSz cx="9144000" cy="6858000" type="screen4x3"/>
  <p:notesSz cx="8482013" cy="57816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2B2"/>
    <a:srgbClr val="DEDDBB"/>
    <a:srgbClr val="FFFF37"/>
    <a:srgbClr val="CCCC00"/>
    <a:srgbClr val="339933"/>
    <a:srgbClr val="006600"/>
    <a:srgbClr val="008000"/>
    <a:srgbClr val="193C7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790" autoAdjust="0"/>
  </p:normalViewPr>
  <p:slideViewPr>
    <p:cSldViewPr>
      <p:cViewPr>
        <p:scale>
          <a:sx n="60" d="100"/>
          <a:sy n="60" d="100"/>
        </p:scale>
        <p:origin x="-1857" y="-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708" y="-108"/>
      </p:cViewPr>
      <p:guideLst>
        <p:guide orient="horz" pos="1821"/>
        <p:guide pos="267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1562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00" tIns="40750" rIns="81500" bIns="40750" numCol="1" anchor="t" anchorCtr="0" compatLnSpc="1">
            <a:prstTxWarp prst="textNoShape">
              <a:avLst/>
            </a:prstTxWarp>
          </a:bodyPr>
          <a:lstStyle>
            <a:lvl1pPr algn="l" defTabSz="814388">
              <a:defRPr sz="1100" b="0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微机原理与接口技术－－基于IA-32处理器和32位汇编语言·第4版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918200" y="0"/>
            <a:ext cx="25622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00" tIns="40750" rIns="81500" bIns="40750" numCol="1" anchor="t" anchorCtr="0" compatLnSpc="1">
            <a:prstTxWarp prst="textNoShape">
              <a:avLst/>
            </a:prstTxWarp>
          </a:bodyPr>
          <a:lstStyle>
            <a:lvl1pPr algn="r" defTabSz="814388">
              <a:defRPr sz="1100" b="0" smtClean="0">
                <a:ea typeface="宋体" pitchFamily="2" charset="-122"/>
              </a:defRPr>
            </a:lvl1pPr>
          </a:lstStyle>
          <a:p>
            <a:pPr>
              <a:defRPr/>
            </a:pPr>
            <a:fld id="{34367C44-F8A0-4F57-A972-6C6D606E8328}" type="datetime2">
              <a:rPr lang="zh-CN" altLang="en-US"/>
              <a:pPr>
                <a:defRPr/>
              </a:pPr>
              <a:t>2021年8月23日</a:t>
            </a:fld>
            <a:endParaRPr lang="en-US" altLang="zh-CN"/>
          </a:p>
        </p:txBody>
      </p:sp>
      <p:sp>
        <p:nvSpPr>
          <p:cNvPr id="366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5491163"/>
            <a:ext cx="4622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00" tIns="40750" rIns="81500" bIns="40750" numCol="1" anchor="b" anchorCtr="0" compatLnSpc="1">
            <a:prstTxWarp prst="textNoShape">
              <a:avLst/>
            </a:prstTxWarp>
          </a:bodyPr>
          <a:lstStyle>
            <a:lvl1pPr algn="l" defTabSz="814388">
              <a:defRPr sz="1100" b="0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第1章 微型计算机系统</a:t>
            </a:r>
            <a:endParaRPr lang="en-US" altLang="zh-CN"/>
          </a:p>
        </p:txBody>
      </p:sp>
      <p:sp>
        <p:nvSpPr>
          <p:cNvPr id="366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23000" y="5491163"/>
            <a:ext cx="22574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00" tIns="40750" rIns="81500" bIns="40750" numCol="1" anchor="b" anchorCtr="0" compatLnSpc="1">
            <a:prstTxWarp prst="textNoShape">
              <a:avLst/>
            </a:prstTxWarp>
          </a:bodyPr>
          <a:lstStyle>
            <a:lvl1pPr algn="r" defTabSz="814388">
              <a:defRPr sz="1100" b="0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r>
              <a:rPr lang="zh-CN" altLang="en-US"/>
              <a:t>－</a:t>
            </a:r>
            <a:fld id="{73BAC92B-2D40-496E-B891-9793F91EE2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6750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微机原理与接口技术－－基于IA-32处理器和32位汇编语言·第4版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803775" y="0"/>
            <a:ext cx="3676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fld id="{E226899C-06D8-4770-9E6A-D5891B5A90DA}" type="datetime2">
              <a:rPr lang="zh-CN" altLang="en-US"/>
              <a:pPr>
                <a:defRPr/>
              </a:pPr>
              <a:t>2021年8月23日</a:t>
            </a:fld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95588" y="433388"/>
            <a:ext cx="2892425" cy="2168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6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47725" y="2746375"/>
            <a:ext cx="6786563" cy="260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36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5491163"/>
            <a:ext cx="36750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第1章 微型计算机系统</a:t>
            </a:r>
          </a:p>
        </p:txBody>
      </p:sp>
      <p:sp>
        <p:nvSpPr>
          <p:cNvPr id="536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803775" y="5491163"/>
            <a:ext cx="3676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fld id="{50210336-C9E1-4D09-AC65-04DF968A6E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/>
              <a:t>微机原理与接口技术－－基于IA-32处理器和32位汇编语言·第4版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44E91C8-6902-4FC6-B2CA-DC806F29E4D9}" type="datetime2">
              <a:rPr lang="zh-CN" altLang="en-US"/>
              <a:pPr/>
              <a:t>2021年8月23日</a:t>
            </a:fld>
            <a:endParaRPr lang="en-US" altLang="zh-CN"/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/>
              <a:t>第1章 微型计算机系统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AD19A-B08C-4C55-B825-FA89F1871DA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0"/>
            <a:ext cx="8763000" cy="6400800"/>
            <a:chOff x="0" y="0"/>
            <a:chExt cx="5520" cy="40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960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 b="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1872"/>
              <a:ext cx="5520" cy="2160"/>
              <a:chOff x="0" y="1872"/>
              <a:chExt cx="5520" cy="2160"/>
            </a:xfrm>
          </p:grpSpPr>
          <p:sp>
            <p:nvSpPr>
              <p:cNvPr id="10" name="Rectangle 5"/>
              <p:cNvSpPr>
                <a:spLocks noChangeArrowheads="1"/>
              </p:cNvSpPr>
              <p:nvPr userDrawn="1"/>
            </p:nvSpPr>
            <p:spPr bwMode="ltGray">
              <a:xfrm>
                <a:off x="624" y="1872"/>
                <a:ext cx="4896" cy="2160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 userDrawn="1"/>
            </p:nvSpPr>
            <p:spPr bwMode="white">
              <a:xfrm>
                <a:off x="672" y="2016"/>
                <a:ext cx="4800" cy="196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 userDrawn="1"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 userDrawn="1"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 userDrawn="1"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3" name="Text Box 16"/>
          <p:cNvSpPr txBox="1">
            <a:spLocks noChangeArrowheads="1"/>
          </p:cNvSpPr>
          <p:nvPr userDrawn="1"/>
        </p:nvSpPr>
        <p:spPr bwMode="auto">
          <a:xfrm>
            <a:off x="1447800" y="112713"/>
            <a:ext cx="6977063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>
                <a:latin typeface="楷体_GB2312" pitchFamily="49" charset="-122"/>
              </a:rPr>
              <a:t>钱晓捷，微机原理与接口技术</a:t>
            </a:r>
            <a:r>
              <a:rPr lang="en-US" altLang="zh-CN">
                <a:cs typeface="Arial" charset="0"/>
              </a:rPr>
              <a:t>——</a:t>
            </a:r>
            <a:r>
              <a:rPr lang="zh-CN" altLang="en-US">
                <a:latin typeface="楷体_GB2312" pitchFamily="49" charset="-122"/>
              </a:rPr>
              <a:t>基于</a:t>
            </a:r>
            <a:r>
              <a:rPr lang="en-US" altLang="zh-CN">
                <a:latin typeface="楷体_GB2312" pitchFamily="49" charset="-122"/>
              </a:rPr>
              <a:t>IA-32</a:t>
            </a:r>
            <a:r>
              <a:rPr lang="zh-CN" altLang="en-US">
                <a:latin typeface="楷体_GB2312" pitchFamily="49" charset="-122"/>
              </a:rPr>
              <a:t>处理器和</a:t>
            </a:r>
            <a:r>
              <a:rPr lang="en-US" altLang="zh-CN">
                <a:latin typeface="楷体_GB2312" pitchFamily="49" charset="-122"/>
              </a:rPr>
              <a:t>32</a:t>
            </a:r>
            <a:r>
              <a:rPr lang="zh-CN" altLang="en-US">
                <a:latin typeface="楷体_GB2312" pitchFamily="49" charset="-122"/>
              </a:rPr>
              <a:t>位汇编语言</a:t>
            </a:r>
          </a:p>
        </p:txBody>
      </p:sp>
      <p:pic>
        <p:nvPicPr>
          <p:cNvPr id="14" name="Picture 20" descr="十一五标志1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CFFFF"/>
              </a:clrFrom>
              <a:clrTo>
                <a:srgbClr val="FC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317500"/>
            <a:ext cx="695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26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600200" y="838200"/>
            <a:ext cx="7239000" cy="2057400"/>
          </a:xfrm>
        </p:spPr>
        <p:txBody>
          <a:bodyPr/>
          <a:lstStyle>
            <a:lvl1pPr algn="ctr">
              <a:defRPr sz="6000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526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00400"/>
            <a:ext cx="7315200" cy="3124200"/>
          </a:xfrm>
        </p:spPr>
        <p:txBody>
          <a:bodyPr lIns="91440" tIns="45720" rIns="91440" bIns="45720" anchor="ctr"/>
          <a:lstStyle>
            <a:lvl1pPr marL="0" indent="0">
              <a:buFont typeface="Wingdings" pitchFamily="2" charset="2"/>
              <a:buNone/>
              <a:defRPr sz="36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1163" y="63500"/>
            <a:ext cx="2076450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1813" y="63500"/>
            <a:ext cx="6076950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3500"/>
            <a:ext cx="7772400" cy="6365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1813" y="762000"/>
            <a:ext cx="8305800" cy="5638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1813" y="762000"/>
            <a:ext cx="4076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762000"/>
            <a:ext cx="4076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 userDrawn="1"/>
        </p:nvGrpSpPr>
        <p:grpSpPr bwMode="auto">
          <a:xfrm>
            <a:off x="0" y="0"/>
            <a:ext cx="8686800" cy="5257800"/>
            <a:chOff x="0" y="0"/>
            <a:chExt cx="5472" cy="3312"/>
          </a:xfrm>
        </p:grpSpPr>
        <p:sp>
          <p:nvSpPr>
            <p:cNvPr id="45158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240" cy="331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5000"/>
                </a:lnSpc>
                <a:defRPr/>
              </a:pPr>
              <a:r>
                <a:rPr lang="zh-CN" altLang="en-US" b="0">
                  <a:latin typeface="Times New Roman" pitchFamily="18" charset="0"/>
                  <a:ea typeface="宋体" pitchFamily="2" charset="-122"/>
                </a:rPr>
                <a:t>微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b="0">
                  <a:latin typeface="Times New Roman" pitchFamily="18" charset="0"/>
                  <a:ea typeface="宋体" pitchFamily="2" charset="-122"/>
                </a:rPr>
                <a:t>机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b="0">
                  <a:latin typeface="Times New Roman" pitchFamily="18" charset="0"/>
                  <a:ea typeface="宋体" pitchFamily="2" charset="-122"/>
                </a:rPr>
                <a:t>原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b="0">
                  <a:latin typeface="Times New Roman" pitchFamily="18" charset="0"/>
                  <a:ea typeface="宋体" pitchFamily="2" charset="-122"/>
                </a:rPr>
                <a:t>理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b="0">
                  <a:latin typeface="Times New Roman" pitchFamily="18" charset="0"/>
                  <a:ea typeface="宋体" pitchFamily="2" charset="-122"/>
                </a:rPr>
                <a:t>与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b="0">
                  <a:latin typeface="Times New Roman" pitchFamily="18" charset="0"/>
                  <a:ea typeface="宋体" pitchFamily="2" charset="-122"/>
                </a:rPr>
                <a:t>接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b="0">
                  <a:latin typeface="Times New Roman" pitchFamily="18" charset="0"/>
                  <a:ea typeface="宋体" pitchFamily="2" charset="-122"/>
                </a:rPr>
                <a:t>口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b="0">
                  <a:latin typeface="Times New Roman" pitchFamily="18" charset="0"/>
                  <a:ea typeface="宋体" pitchFamily="2" charset="-122"/>
                </a:rPr>
                <a:t>技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b="0">
                  <a:latin typeface="Times New Roman" pitchFamily="18" charset="0"/>
                  <a:ea typeface="宋体" pitchFamily="2" charset="-122"/>
                </a:rPr>
                <a:t>术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altLang="zh-CN" b="0">
                  <a:latin typeface="Times New Roman" pitchFamily="18" charset="0"/>
                  <a:ea typeface="宋体" pitchFamily="2" charset="-122"/>
                </a:rPr>
                <a:t>·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b="0">
                  <a:latin typeface="Times New Roman" pitchFamily="18" charset="0"/>
                  <a:ea typeface="宋体" pitchFamily="2" charset="-122"/>
                </a:rPr>
                <a:t>第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altLang="zh-CN" b="0">
                  <a:latin typeface="Times New Roman" pitchFamily="18" charset="0"/>
                  <a:ea typeface="宋体" pitchFamily="2" charset="-122"/>
                </a:rPr>
                <a:t>5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b="0">
                  <a:latin typeface="Times New Roman" pitchFamily="18" charset="0"/>
                  <a:ea typeface="宋体" pitchFamily="2" charset="-122"/>
                </a:rPr>
                <a:t>版</a:t>
              </a:r>
            </a:p>
            <a:p>
              <a:pPr>
                <a:lnSpc>
                  <a:spcPct val="85000"/>
                </a:lnSpc>
                <a:defRPr/>
              </a:pPr>
              <a:endParaRPr lang="zh-CN" altLang="en-US" b="0">
                <a:latin typeface="Times New Roman" pitchFamily="18" charset="0"/>
                <a:ea typeface="宋体" pitchFamily="2" charset="-122"/>
              </a:endParaRP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b="0">
                  <a:latin typeface="Times New Roman" pitchFamily="18" charset="0"/>
                  <a:ea typeface="宋体" pitchFamily="2" charset="-122"/>
                </a:rPr>
                <a:t>机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b="0">
                  <a:latin typeface="Times New Roman" pitchFamily="18" charset="0"/>
                  <a:ea typeface="宋体" pitchFamily="2" charset="-122"/>
                </a:rPr>
                <a:t>械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b="0">
                  <a:latin typeface="Times New Roman" pitchFamily="18" charset="0"/>
                  <a:ea typeface="宋体" pitchFamily="2" charset="-122"/>
                </a:rPr>
                <a:t>工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b="0">
                  <a:latin typeface="Times New Roman" pitchFamily="18" charset="0"/>
                  <a:ea typeface="宋体" pitchFamily="2" charset="-122"/>
                </a:rPr>
                <a:t>业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b="0">
                  <a:latin typeface="Times New Roman" pitchFamily="18" charset="0"/>
                  <a:ea typeface="宋体" pitchFamily="2" charset="-122"/>
                </a:rPr>
                <a:t>出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b="0">
                  <a:latin typeface="Times New Roman" pitchFamily="18" charset="0"/>
                  <a:ea typeface="宋体" pitchFamily="2" charset="-122"/>
                </a:rPr>
                <a:t>版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b="0">
                  <a:latin typeface="Times New Roman" pitchFamily="18" charset="0"/>
                  <a:ea typeface="宋体" pitchFamily="2" charset="-122"/>
                </a:rPr>
                <a:t>社</a:t>
              </a:r>
            </a:p>
          </p:txBody>
        </p:sp>
        <p:grpSp>
          <p:nvGrpSpPr>
            <p:cNvPr id="1031" name="Group 4"/>
            <p:cNvGrpSpPr>
              <a:grpSpLocks/>
            </p:cNvGrpSpPr>
            <p:nvPr userDrawn="1"/>
          </p:nvGrpSpPr>
          <p:grpSpPr bwMode="auto">
            <a:xfrm>
              <a:off x="240" y="384"/>
              <a:ext cx="5232" cy="115"/>
              <a:chOff x="240" y="893"/>
              <a:chExt cx="5232" cy="115"/>
            </a:xfrm>
          </p:grpSpPr>
          <p:sp>
            <p:nvSpPr>
              <p:cNvPr id="451589" name="Rectangle 5"/>
              <p:cNvSpPr>
                <a:spLocks noChangeArrowheads="1"/>
              </p:cNvSpPr>
              <p:nvPr userDrawn="1"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51590" name="Line 6"/>
              <p:cNvSpPr>
                <a:spLocks noChangeShapeType="1"/>
              </p:cNvSpPr>
              <p:nvPr userDrawn="1"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3500"/>
            <a:ext cx="77724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51596" name="Line 12"/>
          <p:cNvSpPr>
            <a:spLocks noChangeShapeType="1"/>
          </p:cNvSpPr>
          <p:nvPr/>
        </p:nvSpPr>
        <p:spPr bwMode="auto">
          <a:xfrm>
            <a:off x="-12700" y="52578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9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7620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Ø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Blip>
          <a:blip r:embed="rId14"/>
        </a:buBlip>
        <a:defRPr sz="2800" b="1">
          <a:solidFill>
            <a:srgbClr val="193C7D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Blip>
          <a:blip r:embed="rId15"/>
        </a:buBlip>
        <a:defRPr sz="2400" b="1">
          <a:solidFill>
            <a:schemeClr val="tx2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?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第 </a:t>
            </a:r>
            <a:r>
              <a:rPr lang="en-US" altLang="zh-CN" sz="4400" smtClean="0"/>
              <a:t>1 </a:t>
            </a:r>
            <a:r>
              <a:rPr lang="zh-CN" altLang="en-US" sz="4400" smtClean="0"/>
              <a:t>章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6600" smtClean="0"/>
              <a:t>微型计算机系统 </a:t>
            </a: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1.1 </a:t>
            </a:r>
            <a:r>
              <a:rPr lang="zh-CN" altLang="en-US" smtClean="0"/>
              <a:t>微型计算机的发展</a:t>
            </a:r>
          </a:p>
          <a:p>
            <a:pPr eaLnBrk="1" hangingPunct="1"/>
            <a:r>
              <a:rPr lang="en-US" altLang="zh-CN" smtClean="0"/>
              <a:t>1.2 Intel 80x86</a:t>
            </a:r>
            <a:r>
              <a:rPr lang="zh-CN" altLang="en-US" smtClean="0"/>
              <a:t>系列处理器</a:t>
            </a:r>
          </a:p>
          <a:p>
            <a:pPr eaLnBrk="1" hangingPunct="1"/>
            <a:r>
              <a:rPr lang="en-US" altLang="zh-CN" smtClean="0"/>
              <a:t>1.3 </a:t>
            </a:r>
            <a:r>
              <a:rPr lang="zh-CN" altLang="en-US" smtClean="0"/>
              <a:t>微型计算机系统组成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处理器总线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数据总线（</a:t>
            </a:r>
            <a:r>
              <a:rPr lang="en-US" altLang="zh-CN" smtClean="0"/>
              <a:t>DB</a:t>
            </a:r>
            <a:r>
              <a:rPr lang="zh-CN" altLang="en-US" smtClean="0"/>
              <a:t>：</a:t>
            </a:r>
            <a:r>
              <a:rPr lang="en-US" altLang="zh-CN" smtClean="0"/>
              <a:t>Data Bus</a:t>
            </a:r>
            <a:r>
              <a:rPr lang="zh-CN" altLang="en-US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处理器与存储器或外设交换信息的通道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个数</a:t>
            </a:r>
            <a:r>
              <a:rPr lang="en-US" altLang="zh-CN" smtClean="0"/>
              <a:t>(</a:t>
            </a:r>
            <a:r>
              <a:rPr lang="zh-CN" altLang="en-US" smtClean="0"/>
              <a:t>条数</a:t>
            </a:r>
            <a:r>
              <a:rPr lang="en-US" altLang="zh-CN" smtClean="0"/>
              <a:t>)</a:t>
            </a:r>
            <a:r>
              <a:rPr lang="zh-CN" altLang="en-US" smtClean="0"/>
              <a:t>是一次能够传送数据的二进制位数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地址总线（</a:t>
            </a:r>
            <a:r>
              <a:rPr lang="en-US" altLang="zh-CN" smtClean="0"/>
              <a:t>AB</a:t>
            </a:r>
            <a:r>
              <a:rPr lang="zh-CN" altLang="en-US" smtClean="0"/>
              <a:t>：</a:t>
            </a:r>
            <a:r>
              <a:rPr lang="en-US" altLang="zh-CN" smtClean="0"/>
              <a:t>Address Bus</a:t>
            </a:r>
            <a:r>
              <a:rPr lang="zh-CN" altLang="en-US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指定存储器或外设的具体单元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个数反映访问的主存储器容量或外设范围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控制总线（</a:t>
            </a:r>
            <a:r>
              <a:rPr lang="en-US" altLang="zh-CN" smtClean="0"/>
              <a:t>CB</a:t>
            </a:r>
            <a:r>
              <a:rPr lang="zh-CN" altLang="en-US" smtClean="0"/>
              <a:t>：</a:t>
            </a:r>
            <a:r>
              <a:rPr lang="en-US" altLang="zh-CN" smtClean="0"/>
              <a:t>Control Bus</a:t>
            </a:r>
            <a:r>
              <a:rPr lang="zh-CN" altLang="en-US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控制处理器数据传送等操作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例如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存储器读信号（</a:t>
            </a:r>
            <a:r>
              <a:rPr lang="en-US" altLang="zh-CN" smtClean="0"/>
              <a:t>MEMR</a:t>
            </a:r>
            <a:r>
              <a:rPr lang="zh-CN" altLang="en-US" smtClean="0"/>
              <a:t>）、存储器写（</a:t>
            </a:r>
            <a:r>
              <a:rPr lang="en-US" altLang="zh-CN" smtClean="0"/>
              <a:t>MEMW</a:t>
            </a:r>
            <a:r>
              <a:rPr lang="zh-CN" altLang="en-US" smtClean="0"/>
              <a:t>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外设读（</a:t>
            </a:r>
            <a:r>
              <a:rPr lang="en-US" altLang="zh-CN" smtClean="0"/>
              <a:t>IOR</a:t>
            </a:r>
            <a:r>
              <a:rPr lang="zh-CN" altLang="en-US" smtClean="0"/>
              <a:t>）、外设写（</a:t>
            </a:r>
            <a:r>
              <a:rPr lang="en-US" altLang="zh-CN" smtClean="0"/>
              <a:t>IOW</a:t>
            </a:r>
            <a:r>
              <a:rPr lang="zh-CN" altLang="en-US" smtClean="0"/>
              <a:t>）</a:t>
            </a:r>
          </a:p>
        </p:txBody>
      </p:sp>
      <p:pic>
        <p:nvPicPr>
          <p:cNvPr id="475140" name="Picture 4" descr="Bu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15200" y="5527675"/>
            <a:ext cx="1368425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34 -0.71796 C -0.31302 -0.72816 -0.03247 -0.73812 -0.05729 -0.66744 C -0.08212 -0.59676 -0.75209 -0.40464 -0.74254 -0.2934 C -0.73299 -0.18216 -0.36667 -0.09108 3.05556E-6 3.9861E-6 " pathEditMode="relative" ptsTypes="aaaA">
                                      <p:cBhvr>
                                        <p:cTn id="6" dur="3000" fill="hold"/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地址条数与主存容量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467600" cy="3200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3589338" algn="ctr"/>
                <a:tab pos="5554663" algn="ctr"/>
              </a:tabLst>
            </a:pPr>
            <a:r>
              <a:rPr lang="en-US" altLang="zh-CN" smtClean="0"/>
              <a:t>Intel80x86	</a:t>
            </a:r>
            <a:r>
              <a:rPr lang="zh-CN" altLang="en-US" smtClean="0"/>
              <a:t>地址条数	存储容量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589338" algn="ctr"/>
                <a:tab pos="5554663" algn="ctr"/>
              </a:tabLst>
            </a:pPr>
            <a:r>
              <a:rPr lang="en-US" altLang="zh-CN" smtClean="0">
                <a:solidFill>
                  <a:schemeClr val="hlink"/>
                </a:solidFill>
              </a:rPr>
              <a:t>8086	20	1MB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589338" algn="ctr"/>
                <a:tab pos="5554663" algn="ctr"/>
              </a:tabLst>
            </a:pPr>
            <a:r>
              <a:rPr lang="en-US" altLang="zh-CN" smtClean="0">
                <a:solidFill>
                  <a:schemeClr val="tx2"/>
                </a:solidFill>
              </a:rPr>
              <a:t>8088	20	1MB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589338" algn="ctr"/>
                <a:tab pos="5554663" algn="ctr"/>
              </a:tabLst>
            </a:pPr>
            <a:r>
              <a:rPr lang="en-US" altLang="zh-CN" smtClean="0">
                <a:solidFill>
                  <a:schemeClr val="hlink"/>
                </a:solidFill>
              </a:rPr>
              <a:t>80286	24	16MB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589338" algn="ctr"/>
                <a:tab pos="5554663" algn="ctr"/>
              </a:tabLst>
            </a:pPr>
            <a:r>
              <a:rPr lang="en-US" altLang="zh-CN" smtClean="0">
                <a:solidFill>
                  <a:schemeClr val="tx2"/>
                </a:solidFill>
              </a:rPr>
              <a:t>IA-32	32	4GB</a:t>
            </a:r>
          </a:p>
        </p:txBody>
      </p:sp>
      <p:sp>
        <p:nvSpPr>
          <p:cNvPr id="476164" name="AutoShape 4"/>
          <p:cNvSpPr>
            <a:spLocks noChangeArrowheads="1"/>
          </p:cNvSpPr>
          <p:nvPr/>
        </p:nvSpPr>
        <p:spPr bwMode="auto">
          <a:xfrm>
            <a:off x="609600" y="4953000"/>
            <a:ext cx="3581400" cy="16764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just">
              <a:defRPr/>
            </a:pPr>
            <a:r>
              <a:rPr lang="zh-CN" altLang="en-US" sz="2800">
                <a:ea typeface="宋体" pitchFamily="2" charset="-122"/>
              </a:rPr>
              <a:t>一个信号对应</a:t>
            </a:r>
          </a:p>
          <a:p>
            <a:pPr algn="just">
              <a:defRPr/>
            </a:pPr>
            <a:r>
              <a:rPr lang="zh-CN" altLang="en-US" sz="2800">
                <a:ea typeface="宋体" pitchFamily="2" charset="-122"/>
              </a:rPr>
              <a:t>两种状态：高或低</a:t>
            </a:r>
          </a:p>
          <a:p>
            <a:pPr algn="just">
              <a:defRPr/>
            </a:pPr>
            <a:r>
              <a:rPr lang="zh-CN" altLang="en-US" sz="2800">
                <a:ea typeface="宋体" pitchFamily="2" charset="-122"/>
              </a:rPr>
              <a:t>两种编码：</a:t>
            </a:r>
            <a:r>
              <a:rPr lang="en-US" altLang="zh-CN" sz="2800">
                <a:ea typeface="宋体" pitchFamily="2" charset="-122"/>
              </a:rPr>
              <a:t>1</a:t>
            </a:r>
            <a:r>
              <a:rPr lang="zh-CN" altLang="en-US" sz="2800">
                <a:ea typeface="宋体" pitchFamily="2" charset="-122"/>
              </a:rPr>
              <a:t>或</a:t>
            </a:r>
            <a:r>
              <a:rPr lang="en-US" altLang="zh-CN" sz="2800">
                <a:ea typeface="宋体" pitchFamily="2" charset="-122"/>
              </a:rPr>
              <a:t>0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476165" name="AutoShape 5"/>
          <p:cNvSpPr>
            <a:spLocks noChangeArrowheads="1"/>
          </p:cNvSpPr>
          <p:nvPr/>
        </p:nvSpPr>
        <p:spPr bwMode="auto">
          <a:xfrm>
            <a:off x="3657600" y="4114800"/>
            <a:ext cx="2089150" cy="720725"/>
          </a:xfrm>
          <a:prstGeom prst="cloudCallout">
            <a:avLst>
              <a:gd name="adj1" fmla="val -43769"/>
              <a:gd name="adj2" fmla="val 75991"/>
            </a:avLst>
          </a:prstGeom>
          <a:solidFill>
            <a:schemeClr val="folHlink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2800">
                <a:solidFill>
                  <a:srgbClr val="0000CC"/>
                </a:solidFill>
                <a:ea typeface="宋体" pitchFamily="2" charset="-122"/>
              </a:rPr>
              <a:t>N</a:t>
            </a:r>
            <a:r>
              <a:rPr lang="zh-CN" altLang="en-US" sz="2800">
                <a:solidFill>
                  <a:srgbClr val="0000CC"/>
                </a:solidFill>
                <a:ea typeface="宋体" pitchFamily="2" charset="-122"/>
              </a:rPr>
              <a:t>：</a:t>
            </a:r>
            <a:r>
              <a:rPr lang="en-US" altLang="zh-CN" sz="2800">
                <a:solidFill>
                  <a:srgbClr val="0000CC"/>
                </a:solidFill>
                <a:ea typeface="宋体" pitchFamily="2" charset="-122"/>
              </a:rPr>
              <a:t>2</a:t>
            </a:r>
            <a:r>
              <a:rPr lang="en-US" altLang="zh-CN" sz="2800" baseline="30000">
                <a:solidFill>
                  <a:srgbClr val="0000CC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476166" name="AutoShape 6"/>
          <p:cNvSpPr>
            <a:spLocks noChangeArrowheads="1"/>
          </p:cNvSpPr>
          <p:nvPr/>
        </p:nvSpPr>
        <p:spPr bwMode="auto">
          <a:xfrm>
            <a:off x="4572000" y="4953000"/>
            <a:ext cx="4248150" cy="1655763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just">
              <a:defRPr/>
            </a:pPr>
            <a:r>
              <a:rPr lang="en-US" altLang="zh-CN" sz="2800">
                <a:ea typeface="宋体" pitchFamily="2" charset="-122"/>
              </a:rPr>
              <a:t>1KB</a:t>
            </a:r>
            <a:r>
              <a:rPr lang="zh-CN" altLang="en-US" sz="2800">
                <a:ea typeface="宋体" pitchFamily="2" charset="-122"/>
              </a:rPr>
              <a:t>＝</a:t>
            </a:r>
            <a:r>
              <a:rPr lang="en-US" altLang="zh-CN" sz="2800">
                <a:ea typeface="宋体" pitchFamily="2" charset="-122"/>
              </a:rPr>
              <a:t>2</a:t>
            </a:r>
            <a:r>
              <a:rPr lang="en-US" altLang="zh-CN" sz="2800" baseline="30000">
                <a:ea typeface="宋体" pitchFamily="2" charset="-122"/>
              </a:rPr>
              <a:t>10</a:t>
            </a:r>
            <a:r>
              <a:rPr lang="en-US" altLang="zh-CN" sz="2800">
                <a:ea typeface="宋体" pitchFamily="2" charset="-122"/>
              </a:rPr>
              <a:t> B</a:t>
            </a:r>
            <a:r>
              <a:rPr lang="zh-CN" altLang="en-US" sz="2800">
                <a:ea typeface="宋体" pitchFamily="2" charset="-122"/>
              </a:rPr>
              <a:t>＝</a:t>
            </a:r>
            <a:r>
              <a:rPr lang="en-US" altLang="zh-CN" sz="2800">
                <a:ea typeface="宋体" pitchFamily="2" charset="-122"/>
              </a:rPr>
              <a:t>1024 B</a:t>
            </a:r>
          </a:p>
          <a:p>
            <a:pPr algn="just">
              <a:defRPr/>
            </a:pPr>
            <a:r>
              <a:rPr lang="en-US" altLang="zh-CN" sz="2800">
                <a:ea typeface="宋体" pitchFamily="2" charset="-122"/>
              </a:rPr>
              <a:t>1MB</a:t>
            </a:r>
            <a:r>
              <a:rPr lang="zh-CN" altLang="en-US" sz="2800">
                <a:ea typeface="宋体" pitchFamily="2" charset="-122"/>
              </a:rPr>
              <a:t>＝</a:t>
            </a:r>
            <a:r>
              <a:rPr lang="en-US" altLang="zh-CN" sz="2800">
                <a:ea typeface="宋体" pitchFamily="2" charset="-122"/>
              </a:rPr>
              <a:t>2</a:t>
            </a:r>
            <a:r>
              <a:rPr lang="en-US" altLang="zh-CN" sz="2800" baseline="30000">
                <a:ea typeface="宋体" pitchFamily="2" charset="-122"/>
              </a:rPr>
              <a:t>20</a:t>
            </a:r>
            <a:r>
              <a:rPr lang="en-US" altLang="zh-CN" sz="2800">
                <a:ea typeface="宋体" pitchFamily="2" charset="-122"/>
              </a:rPr>
              <a:t> B</a:t>
            </a:r>
            <a:r>
              <a:rPr lang="zh-CN" altLang="en-US" sz="2800">
                <a:ea typeface="宋体" pitchFamily="2" charset="-122"/>
              </a:rPr>
              <a:t>＝</a:t>
            </a:r>
            <a:r>
              <a:rPr lang="en-US" altLang="zh-CN" sz="2800">
                <a:ea typeface="宋体" pitchFamily="2" charset="-122"/>
              </a:rPr>
              <a:t>1024 KB</a:t>
            </a:r>
            <a:endParaRPr lang="zh-CN" altLang="en-US" sz="2800">
              <a:ea typeface="宋体" pitchFamily="2" charset="-122"/>
            </a:endParaRPr>
          </a:p>
          <a:p>
            <a:pPr algn="just">
              <a:defRPr/>
            </a:pPr>
            <a:r>
              <a:rPr lang="en-US" altLang="zh-CN" sz="2800">
                <a:ea typeface="宋体" pitchFamily="2" charset="-122"/>
              </a:rPr>
              <a:t>1GB</a:t>
            </a:r>
            <a:r>
              <a:rPr lang="zh-CN" altLang="en-US" sz="2800">
                <a:ea typeface="宋体" pitchFamily="2" charset="-122"/>
              </a:rPr>
              <a:t>＝</a:t>
            </a:r>
            <a:r>
              <a:rPr lang="en-US" altLang="zh-CN" sz="2800">
                <a:ea typeface="宋体" pitchFamily="2" charset="-122"/>
              </a:rPr>
              <a:t>2</a:t>
            </a:r>
            <a:r>
              <a:rPr lang="en-US" altLang="zh-CN" sz="2800" baseline="30000">
                <a:ea typeface="宋体" pitchFamily="2" charset="-122"/>
              </a:rPr>
              <a:t>30</a:t>
            </a:r>
            <a:r>
              <a:rPr lang="en-US" altLang="zh-CN" sz="2800">
                <a:ea typeface="宋体" pitchFamily="2" charset="-122"/>
              </a:rPr>
              <a:t> B</a:t>
            </a:r>
            <a:r>
              <a:rPr lang="zh-CN" altLang="en-US" sz="2800">
                <a:ea typeface="宋体" pitchFamily="2" charset="-122"/>
              </a:rPr>
              <a:t>＝</a:t>
            </a:r>
            <a:r>
              <a:rPr lang="en-US" altLang="zh-CN" sz="2800">
                <a:ea typeface="宋体" pitchFamily="2" charset="-122"/>
              </a:rPr>
              <a:t>1024 MB</a:t>
            </a:r>
            <a:endParaRPr lang="zh-CN" altLang="en-US" sz="28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1.2.2 IA-32</a:t>
            </a:r>
            <a:r>
              <a:rPr lang="zh-CN" altLang="en-US" smtClean="0"/>
              <a:t>处理器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英特尔</a:t>
            </a:r>
            <a:r>
              <a:rPr lang="en-US" altLang="zh-CN" smtClean="0"/>
              <a:t>32</a:t>
            </a:r>
            <a:r>
              <a:rPr lang="zh-CN" altLang="en-US" smtClean="0"/>
              <a:t>位结构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smtClean="0"/>
              <a:t>	IA-32</a:t>
            </a:r>
            <a:r>
              <a:rPr lang="zh-CN" altLang="en-US" sz="3600" smtClean="0"/>
              <a:t>（</a:t>
            </a:r>
            <a:r>
              <a:rPr lang="en-US" altLang="zh-CN" sz="3600" smtClean="0"/>
              <a:t>Intel Architecture-32</a:t>
            </a:r>
            <a:r>
              <a:rPr lang="zh-CN" altLang="en-US" sz="3600" smtClean="0"/>
              <a:t>）</a:t>
            </a:r>
          </a:p>
          <a:p>
            <a:pPr lvl="1" eaLnBrk="1" hangingPunct="1"/>
            <a:r>
              <a:rPr lang="zh-CN" altLang="en-US" smtClean="0"/>
              <a:t>指令集结构</a:t>
            </a:r>
          </a:p>
          <a:p>
            <a:pPr eaLnBrk="1" hangingPunct="1"/>
            <a:r>
              <a:rPr lang="en-US" altLang="zh-CN" smtClean="0"/>
              <a:t>IA-32</a:t>
            </a:r>
            <a:r>
              <a:rPr lang="zh-CN" altLang="en-US" smtClean="0"/>
              <a:t>处理器</a:t>
            </a:r>
          </a:p>
          <a:p>
            <a:pPr lvl="1" eaLnBrk="1" hangingPunct="1"/>
            <a:r>
              <a:rPr lang="en-US" altLang="zh-CN" smtClean="0"/>
              <a:t>Intel 80386</a:t>
            </a:r>
          </a:p>
          <a:p>
            <a:pPr lvl="1" eaLnBrk="1" hangingPunct="1"/>
            <a:r>
              <a:rPr lang="en-US" altLang="zh-CN" smtClean="0"/>
              <a:t>Intel 80486</a:t>
            </a:r>
          </a:p>
          <a:p>
            <a:pPr lvl="1" eaLnBrk="1" hangingPunct="1"/>
            <a:r>
              <a:rPr lang="en-US" altLang="zh-CN" smtClean="0"/>
              <a:t>Pentium</a:t>
            </a:r>
          </a:p>
          <a:p>
            <a:pPr lvl="1" eaLnBrk="1" hangingPunct="1"/>
            <a:r>
              <a:rPr lang="en-US" altLang="zh-CN" smtClean="0"/>
              <a:t>Pentium Pro</a:t>
            </a:r>
            <a:r>
              <a:rPr lang="zh-CN" altLang="en-US" smtClean="0"/>
              <a:t>、</a:t>
            </a:r>
            <a:r>
              <a:rPr lang="en-US" altLang="zh-CN" smtClean="0"/>
              <a:t>Pentium II</a:t>
            </a:r>
            <a:r>
              <a:rPr lang="zh-CN" altLang="en-US" smtClean="0"/>
              <a:t>、</a:t>
            </a:r>
            <a:r>
              <a:rPr lang="en-US" altLang="zh-CN" smtClean="0"/>
              <a:t>Pentium III</a:t>
            </a:r>
          </a:p>
          <a:p>
            <a:pPr lvl="1" eaLnBrk="1" hangingPunct="1"/>
            <a:r>
              <a:rPr lang="en-US" altLang="zh-CN" smtClean="0"/>
              <a:t>Pentium 4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Celeron</a:t>
            </a:r>
            <a:r>
              <a:rPr lang="zh-CN" altLang="en-US" smtClean="0"/>
              <a:t>、</a:t>
            </a:r>
            <a:r>
              <a:rPr lang="en-US" altLang="zh-CN" smtClean="0"/>
              <a:t>Xeon</a:t>
            </a:r>
            <a:r>
              <a:rPr lang="zh-CN" altLang="en-US" smtClean="0"/>
              <a:t>、</a:t>
            </a:r>
            <a:r>
              <a:rPr lang="en-US" altLang="zh-CN" smtClean="0"/>
              <a:t>Pentium M</a:t>
            </a:r>
            <a:endParaRPr lang="zh-CN" altLang="en-US" smtClean="0"/>
          </a:p>
        </p:txBody>
      </p:sp>
      <p:pic>
        <p:nvPicPr>
          <p:cNvPr id="14340" name="Picture 4" descr="int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362200"/>
            <a:ext cx="11430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341" name="Group 9"/>
          <p:cNvGrpSpPr>
            <a:grpSpLocks/>
          </p:cNvGrpSpPr>
          <p:nvPr/>
        </p:nvGrpSpPr>
        <p:grpSpPr bwMode="auto">
          <a:xfrm>
            <a:off x="6858000" y="3048000"/>
            <a:ext cx="1371600" cy="1646238"/>
            <a:chOff x="4320" y="1872"/>
            <a:chExt cx="864" cy="1037"/>
          </a:xfrm>
        </p:grpSpPr>
        <p:pic>
          <p:nvPicPr>
            <p:cNvPr id="14342" name="Picture 6" descr="p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0" y="1872"/>
              <a:ext cx="814" cy="1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4368" y="2565"/>
              <a:ext cx="816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1. 80386</a:t>
            </a:r>
            <a:endParaRPr lang="zh-CN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32</a:t>
            </a:r>
            <a:r>
              <a:rPr lang="zh-CN" altLang="en-US" smtClean="0"/>
              <a:t>位结构</a:t>
            </a:r>
          </a:p>
          <a:p>
            <a:pPr lvl="1" eaLnBrk="1" hangingPunct="1"/>
            <a:r>
              <a:rPr lang="zh-CN" altLang="en-US" smtClean="0"/>
              <a:t>数据总线</a:t>
            </a:r>
            <a:r>
              <a:rPr lang="en-US" altLang="zh-CN" smtClean="0"/>
              <a:t>32</a:t>
            </a:r>
            <a:r>
              <a:rPr lang="zh-CN" altLang="en-US" smtClean="0"/>
              <a:t>位，地址总线</a:t>
            </a:r>
            <a:r>
              <a:rPr lang="en-US" altLang="zh-CN" smtClean="0"/>
              <a:t>32</a:t>
            </a:r>
            <a:r>
              <a:rPr lang="zh-CN" altLang="en-US" smtClean="0"/>
              <a:t>位，可寻址</a:t>
            </a:r>
            <a:r>
              <a:rPr lang="en-US" altLang="zh-CN" smtClean="0"/>
              <a:t>4GB</a:t>
            </a:r>
            <a:r>
              <a:rPr lang="zh-CN" altLang="en-US" smtClean="0"/>
              <a:t>主存</a:t>
            </a:r>
          </a:p>
          <a:p>
            <a:pPr lvl="1" eaLnBrk="1" hangingPunct="1"/>
            <a:r>
              <a:rPr lang="en-US" altLang="zh-CN" smtClean="0"/>
              <a:t>80386</a:t>
            </a:r>
            <a:r>
              <a:rPr lang="zh-CN" altLang="en-US" smtClean="0"/>
              <a:t>指令系统全面升级为</a:t>
            </a:r>
            <a:r>
              <a:rPr lang="en-US" altLang="zh-CN" smtClean="0"/>
              <a:t>32</a:t>
            </a:r>
            <a:r>
              <a:rPr lang="zh-CN" altLang="en-US" smtClean="0"/>
              <a:t>位</a:t>
            </a:r>
          </a:p>
          <a:p>
            <a:pPr eaLnBrk="1" hangingPunct="1"/>
            <a:r>
              <a:rPr lang="zh-CN" altLang="en-US" smtClean="0"/>
              <a:t>虚拟</a:t>
            </a:r>
            <a:r>
              <a:rPr lang="en-US" altLang="zh-CN" smtClean="0"/>
              <a:t>8086</a:t>
            </a:r>
            <a:r>
              <a:rPr lang="zh-CN" altLang="en-US" smtClean="0"/>
              <a:t>方式（</a:t>
            </a:r>
            <a:r>
              <a:rPr lang="en-US" altLang="zh-CN" smtClean="0"/>
              <a:t>Virtual 8086 Mode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保护方式下的</a:t>
            </a:r>
            <a:r>
              <a:rPr lang="en-US" altLang="zh-CN" smtClean="0"/>
              <a:t>8086</a:t>
            </a:r>
            <a:r>
              <a:rPr lang="zh-CN" altLang="en-US" smtClean="0"/>
              <a:t>工作方式</a:t>
            </a:r>
          </a:p>
          <a:p>
            <a:pPr algn="l" eaLnBrk="1" hangingPunct="1"/>
            <a:r>
              <a:rPr lang="zh-CN" altLang="en-US" smtClean="0"/>
              <a:t>系统管理方式（</a:t>
            </a:r>
            <a:r>
              <a:rPr lang="en-US" altLang="zh-CN" smtClean="0"/>
              <a:t>System Management Mode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低功耗节能状态</a:t>
            </a:r>
          </a:p>
          <a:p>
            <a:pPr eaLnBrk="1" hangingPunct="1"/>
            <a:endParaRPr lang="zh-CN" altLang="en-US" smtClean="0"/>
          </a:p>
        </p:txBody>
      </p:sp>
      <p:pic>
        <p:nvPicPr>
          <p:cNvPr id="15364" name="Picture 5" descr="i386-pga-pack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4648200"/>
            <a:ext cx="2286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7391400" y="6324600"/>
            <a:ext cx="960438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 sz="1600" b="0">
                <a:solidFill>
                  <a:schemeClr val="tx2"/>
                </a:solidFill>
                <a:ea typeface="宋体" pitchFamily="2" charset="-122"/>
              </a:rPr>
              <a:t>Intel 386</a:t>
            </a:r>
            <a:endParaRPr kumimoji="1" lang="zh-CN" altLang="en-US" sz="1600" b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2. 80486</a:t>
            </a:r>
            <a:endParaRPr lang="zh-CN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80486</a:t>
            </a:r>
            <a:r>
              <a:rPr lang="zh-CN" altLang="en-US" sz="2800" smtClean="0"/>
              <a:t>＝</a:t>
            </a:r>
            <a:r>
              <a:rPr lang="en-US" altLang="zh-CN" sz="2800" smtClean="0"/>
              <a:t>80386</a:t>
            </a:r>
            <a:r>
              <a:rPr lang="zh-CN" altLang="en-US" sz="2800" smtClean="0"/>
              <a:t>＋</a:t>
            </a:r>
            <a:r>
              <a:rPr lang="en-US" altLang="zh-CN" sz="2800" smtClean="0"/>
              <a:t>80387</a:t>
            </a:r>
            <a:r>
              <a:rPr lang="zh-CN" altLang="en-US" sz="2800" smtClean="0"/>
              <a:t>＋</a:t>
            </a:r>
            <a:r>
              <a:rPr lang="en-US" altLang="zh-CN" sz="2800" smtClean="0"/>
              <a:t>8KB Cache</a:t>
            </a:r>
          </a:p>
          <a:p>
            <a:pPr eaLnBrk="1" hangingPunct="1"/>
            <a:r>
              <a:rPr lang="zh-CN" altLang="en-US" sz="2800" smtClean="0"/>
              <a:t>集成浮点处理单元</a:t>
            </a:r>
            <a:r>
              <a:rPr lang="en-US" altLang="zh-CN" sz="2800" smtClean="0"/>
              <a:t>FPU</a:t>
            </a:r>
            <a:endParaRPr lang="zh-CN" altLang="en-US" sz="2800" smtClean="0"/>
          </a:p>
          <a:p>
            <a:pPr lvl="1" eaLnBrk="1" hangingPunct="1"/>
            <a:r>
              <a:rPr lang="en-US" altLang="zh-CN" sz="2400" smtClean="0"/>
              <a:t>8086/8088</a:t>
            </a:r>
            <a:r>
              <a:rPr lang="zh-CN" altLang="en-US" sz="2400" smtClean="0"/>
              <a:t>：</a:t>
            </a:r>
            <a:r>
              <a:rPr lang="en-US" altLang="zh-CN" sz="2400" smtClean="0"/>
              <a:t>8087</a:t>
            </a:r>
            <a:r>
              <a:rPr lang="zh-CN" altLang="en-US" sz="2400" smtClean="0"/>
              <a:t>，</a:t>
            </a:r>
            <a:r>
              <a:rPr lang="en-US" altLang="zh-CN" sz="2400" smtClean="0"/>
              <a:t>80286</a:t>
            </a:r>
            <a:r>
              <a:rPr lang="zh-CN" altLang="en-US" sz="2400" smtClean="0"/>
              <a:t>：</a:t>
            </a:r>
            <a:r>
              <a:rPr lang="en-US" altLang="zh-CN" sz="2400" smtClean="0"/>
              <a:t>80287</a:t>
            </a:r>
            <a:r>
              <a:rPr lang="zh-CN" altLang="en-US" sz="2400" smtClean="0"/>
              <a:t>，</a:t>
            </a:r>
            <a:r>
              <a:rPr lang="en-US" altLang="zh-CN" sz="2400" smtClean="0"/>
              <a:t>80386</a:t>
            </a:r>
            <a:r>
              <a:rPr lang="zh-CN" altLang="en-US" sz="2400" smtClean="0"/>
              <a:t>：</a:t>
            </a:r>
            <a:r>
              <a:rPr lang="en-US" altLang="zh-CN" sz="2400" smtClean="0"/>
              <a:t>80387</a:t>
            </a:r>
          </a:p>
          <a:p>
            <a:pPr eaLnBrk="1" hangingPunct="1"/>
            <a:r>
              <a:rPr lang="zh-CN" altLang="en-US" sz="2800" smtClean="0"/>
              <a:t>具有片上高速缓冲存储器</a:t>
            </a:r>
            <a:r>
              <a:rPr lang="en-US" altLang="zh-CN" sz="2800" smtClean="0"/>
              <a:t>(L1 Cache)</a:t>
            </a:r>
          </a:p>
          <a:p>
            <a:pPr lvl="1" eaLnBrk="1" hangingPunct="1"/>
            <a:r>
              <a:rPr lang="zh-CN" altLang="en-US" sz="2400" smtClean="0"/>
              <a:t>微处理器与主存之间速度很快但容量较小的存储器</a:t>
            </a:r>
          </a:p>
          <a:p>
            <a:pPr lvl="1" eaLnBrk="1" hangingPunct="1"/>
            <a:r>
              <a:rPr lang="zh-CN" altLang="en-US" sz="2400" smtClean="0"/>
              <a:t>用于提高整个存储器系统的存取速度</a:t>
            </a:r>
            <a:endParaRPr lang="en-US" altLang="zh-CN" sz="2400" smtClean="0"/>
          </a:p>
          <a:p>
            <a:pPr eaLnBrk="1" hangingPunct="1"/>
            <a:r>
              <a:rPr lang="zh-CN" altLang="en-US" sz="2800" smtClean="0"/>
              <a:t>融合</a:t>
            </a:r>
            <a:r>
              <a:rPr lang="en-US" altLang="zh-CN" sz="2800" smtClean="0"/>
              <a:t>RISC</a:t>
            </a:r>
            <a:r>
              <a:rPr lang="zh-CN" altLang="en-US" sz="2800" smtClean="0"/>
              <a:t>的技术的</a:t>
            </a:r>
            <a:r>
              <a:rPr lang="en-US" altLang="zh-CN" sz="2800" smtClean="0"/>
              <a:t>CISC</a:t>
            </a:r>
          </a:p>
          <a:p>
            <a:pPr eaLnBrk="1" hangingPunct="1"/>
            <a:r>
              <a:rPr lang="zh-CN" altLang="en-US" sz="2800" smtClean="0"/>
              <a:t>指令流水线</a:t>
            </a:r>
          </a:p>
          <a:p>
            <a:pPr lvl="1" eaLnBrk="1" hangingPunct="1"/>
            <a:r>
              <a:rPr lang="zh-CN" altLang="en-US" sz="2400" smtClean="0"/>
              <a:t>指令执行划分成多个步骤在多个部件中独立地进行</a:t>
            </a:r>
          </a:p>
          <a:p>
            <a:pPr lvl="1" eaLnBrk="1" hangingPunct="1"/>
            <a:r>
              <a:rPr lang="zh-CN" altLang="en-US" sz="2400" smtClean="0"/>
              <a:t>多条指令可以在不同的执行阶段同时进行</a:t>
            </a:r>
          </a:p>
          <a:p>
            <a:pPr eaLnBrk="1" hangingPunct="1"/>
            <a:r>
              <a:rPr lang="zh-CN" altLang="en-US" sz="2800" smtClean="0"/>
              <a:t>时钟倍频思想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Pentium</a:t>
            </a:r>
            <a:endParaRPr lang="zh-CN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俗称的</a:t>
            </a:r>
            <a:r>
              <a:rPr lang="en-US" altLang="zh-CN" smtClean="0"/>
              <a:t>80586</a:t>
            </a:r>
            <a:r>
              <a:rPr lang="zh-CN" altLang="en-US" smtClean="0"/>
              <a:t>处理器，奔腾处理器</a:t>
            </a:r>
          </a:p>
          <a:p>
            <a:pPr eaLnBrk="1" hangingPunct="1"/>
            <a:r>
              <a:rPr lang="en-US" altLang="zh-CN" smtClean="0"/>
              <a:t>32</a:t>
            </a:r>
            <a:r>
              <a:rPr lang="zh-CN" altLang="en-US" smtClean="0"/>
              <a:t>位结构，连接主存的外部数据总线是</a:t>
            </a:r>
            <a:r>
              <a:rPr lang="en-US" altLang="zh-CN" smtClean="0"/>
              <a:t>64</a:t>
            </a:r>
            <a:r>
              <a:rPr lang="zh-CN" altLang="en-US" smtClean="0"/>
              <a:t>位</a:t>
            </a:r>
          </a:p>
          <a:p>
            <a:pPr eaLnBrk="1" hangingPunct="1"/>
            <a:r>
              <a:rPr lang="zh-CN" altLang="en-US" smtClean="0"/>
              <a:t>超标量（</a:t>
            </a:r>
            <a:r>
              <a:rPr lang="en-US" altLang="zh-CN" smtClean="0"/>
              <a:t>Superscalar</a:t>
            </a:r>
            <a:r>
              <a:rPr lang="zh-CN" altLang="en-US" smtClean="0"/>
              <a:t>）技术</a:t>
            </a:r>
          </a:p>
          <a:p>
            <a:pPr lvl="1" eaLnBrk="1" hangingPunct="1"/>
            <a:r>
              <a:rPr lang="zh-CN" altLang="en-US" smtClean="0"/>
              <a:t>具有可以并行工作的</a:t>
            </a:r>
            <a:r>
              <a:rPr lang="en-US" altLang="zh-CN" smtClean="0"/>
              <a:t>2</a:t>
            </a:r>
            <a:r>
              <a:rPr lang="zh-CN" altLang="en-US" smtClean="0"/>
              <a:t>条整数处理流水线</a:t>
            </a:r>
          </a:p>
          <a:p>
            <a:pPr lvl="1" eaLnBrk="1" hangingPunct="1"/>
            <a:r>
              <a:rPr lang="zh-CN" altLang="en-US" smtClean="0"/>
              <a:t>可以达到每个时钟周期执行</a:t>
            </a:r>
            <a:r>
              <a:rPr lang="en-US" altLang="zh-CN" smtClean="0"/>
              <a:t>2</a:t>
            </a:r>
            <a:r>
              <a:rPr lang="zh-CN" altLang="en-US" smtClean="0"/>
              <a:t>条指令</a:t>
            </a:r>
          </a:p>
          <a:p>
            <a:pPr eaLnBrk="1" hangingPunct="1"/>
            <a:r>
              <a:rPr lang="zh-CN" altLang="en-US" smtClean="0"/>
              <a:t>双路高速缓冲结构</a:t>
            </a:r>
          </a:p>
          <a:p>
            <a:pPr lvl="1" eaLnBrk="1" hangingPunct="1"/>
            <a:r>
              <a:rPr lang="en-US" altLang="zh-CN" smtClean="0"/>
              <a:t>8KB</a:t>
            </a:r>
            <a:r>
              <a:rPr lang="zh-CN" altLang="en-US" smtClean="0"/>
              <a:t>代码高速缓冲存储器</a:t>
            </a:r>
          </a:p>
          <a:p>
            <a:pPr lvl="1" eaLnBrk="1" hangingPunct="1"/>
            <a:r>
              <a:rPr lang="en-US" altLang="zh-CN" smtClean="0"/>
              <a:t>8KB</a:t>
            </a:r>
            <a:r>
              <a:rPr lang="zh-CN" altLang="en-US" smtClean="0"/>
              <a:t>数据高速缓冲存储器</a:t>
            </a:r>
          </a:p>
        </p:txBody>
      </p:sp>
      <p:pic>
        <p:nvPicPr>
          <p:cNvPr id="17412" name="Picture 4" descr="AP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888" y="3860800"/>
            <a:ext cx="23431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391400" y="6324600"/>
            <a:ext cx="1366838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 sz="1600" b="0">
                <a:solidFill>
                  <a:schemeClr val="tx2"/>
                </a:solidFill>
                <a:ea typeface="宋体" pitchFamily="2" charset="-122"/>
              </a:rPr>
              <a:t>Intel Pentium</a:t>
            </a:r>
            <a:endParaRPr kumimoji="1" lang="zh-CN" altLang="en-US" sz="1600" b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 Pentium Pro</a:t>
            </a:r>
            <a:endParaRPr lang="zh-CN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原称</a:t>
            </a:r>
            <a:r>
              <a:rPr lang="en-US" altLang="zh-CN" smtClean="0"/>
              <a:t>P6</a:t>
            </a:r>
            <a:r>
              <a:rPr lang="zh-CN" altLang="en-US" smtClean="0"/>
              <a:t>，中文名称为“高能奔腾”</a:t>
            </a:r>
          </a:p>
          <a:p>
            <a:pPr eaLnBrk="1" hangingPunct="1"/>
            <a:r>
              <a:rPr lang="zh-CN" altLang="en-US" smtClean="0"/>
              <a:t>两个芯片组成</a:t>
            </a:r>
          </a:p>
          <a:p>
            <a:pPr lvl="1" eaLnBrk="1" hangingPunct="1"/>
            <a:r>
              <a:rPr lang="en-US" altLang="zh-CN" smtClean="0"/>
              <a:t>CPU</a:t>
            </a:r>
            <a:r>
              <a:rPr lang="zh-CN" altLang="en-US" smtClean="0"/>
              <a:t>与一级（</a:t>
            </a:r>
            <a:r>
              <a:rPr lang="en-US" altLang="zh-CN" smtClean="0"/>
              <a:t>L1</a:t>
            </a:r>
            <a:r>
              <a:rPr lang="zh-CN" altLang="en-US" smtClean="0"/>
              <a:t>）</a:t>
            </a:r>
            <a:r>
              <a:rPr lang="en-US" altLang="zh-CN" smtClean="0"/>
              <a:t>Cache</a:t>
            </a:r>
            <a:r>
              <a:rPr lang="zh-CN" altLang="en-US" smtClean="0"/>
              <a:t>（</a:t>
            </a:r>
            <a:r>
              <a:rPr lang="en-US" altLang="zh-CN" smtClean="0"/>
              <a:t>8KB</a:t>
            </a:r>
            <a:r>
              <a:rPr lang="zh-CN" altLang="en-US" smtClean="0"/>
              <a:t>代码和</a:t>
            </a:r>
            <a:r>
              <a:rPr lang="en-US" altLang="zh-CN" smtClean="0"/>
              <a:t>8KB</a:t>
            </a:r>
            <a:r>
              <a:rPr lang="zh-CN" altLang="en-US" smtClean="0"/>
              <a:t>数据）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二级（</a:t>
            </a:r>
            <a:r>
              <a:rPr lang="en-US" altLang="zh-CN" smtClean="0"/>
              <a:t>L2</a:t>
            </a:r>
            <a:r>
              <a:rPr lang="zh-CN" altLang="en-US" smtClean="0"/>
              <a:t>）</a:t>
            </a:r>
            <a:r>
              <a:rPr lang="en-US" altLang="zh-CN" smtClean="0"/>
              <a:t>Cache</a:t>
            </a:r>
            <a:r>
              <a:rPr lang="zh-CN" altLang="en-US" smtClean="0"/>
              <a:t>（</a:t>
            </a:r>
            <a:r>
              <a:rPr lang="en-US" altLang="zh-CN" smtClean="0"/>
              <a:t>256KB</a:t>
            </a:r>
            <a:r>
              <a:rPr lang="zh-CN" altLang="en-US" smtClean="0"/>
              <a:t>或</a:t>
            </a:r>
            <a:r>
              <a:rPr lang="en-US" altLang="zh-CN" smtClean="0"/>
              <a:t>512KB</a:t>
            </a:r>
            <a:r>
              <a:rPr lang="zh-CN" altLang="en-US" smtClean="0"/>
              <a:t>）</a:t>
            </a:r>
          </a:p>
          <a:p>
            <a:pPr eaLnBrk="1" hangingPunct="1"/>
            <a:r>
              <a:rPr lang="zh-CN" altLang="en-US" smtClean="0"/>
              <a:t>扩展的超标量技术</a:t>
            </a:r>
          </a:p>
          <a:p>
            <a:pPr lvl="1" eaLnBrk="1" hangingPunct="1"/>
            <a:r>
              <a:rPr lang="en-US" altLang="zh-CN" smtClean="0"/>
              <a:t>12</a:t>
            </a:r>
            <a:r>
              <a:rPr lang="zh-CN" altLang="en-US" smtClean="0"/>
              <a:t>级指令流水线</a:t>
            </a:r>
          </a:p>
          <a:p>
            <a:pPr lvl="1" eaLnBrk="1" hangingPunct="1"/>
            <a:r>
              <a:rPr lang="zh-CN" altLang="en-US" smtClean="0"/>
              <a:t>能同时执行</a:t>
            </a:r>
            <a:r>
              <a:rPr lang="en-US" altLang="zh-CN" smtClean="0"/>
              <a:t>3</a:t>
            </a:r>
            <a:r>
              <a:rPr lang="zh-CN" altLang="en-US" smtClean="0"/>
              <a:t>条指令</a:t>
            </a:r>
          </a:p>
          <a:p>
            <a:pPr eaLnBrk="1" hangingPunct="1"/>
            <a:r>
              <a:rPr lang="zh-CN" altLang="en-US" smtClean="0"/>
              <a:t>动态执行技术</a:t>
            </a:r>
          </a:p>
          <a:p>
            <a:pPr lvl="1" eaLnBrk="1" hangingPunct="1"/>
            <a:r>
              <a:rPr lang="zh-CN" altLang="en-US" smtClean="0"/>
              <a:t>分支预测、数据流分析和推测执行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 Pentium II</a:t>
            </a:r>
            <a:endParaRPr lang="zh-CN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多媒体扩展指令（</a:t>
            </a:r>
            <a:r>
              <a:rPr lang="en-US" altLang="zh-CN" smtClean="0"/>
              <a:t>MMX</a:t>
            </a:r>
            <a:r>
              <a:rPr lang="zh-CN" altLang="en-US" smtClean="0"/>
              <a:t>指令）</a:t>
            </a:r>
          </a:p>
          <a:p>
            <a:pPr lvl="1" eaLnBrk="1" hangingPunct="1"/>
            <a:r>
              <a:rPr lang="en-US" altLang="zh-CN" smtClean="0"/>
              <a:t>MMX</a:t>
            </a:r>
            <a:r>
              <a:rPr lang="zh-CN" altLang="en-US" smtClean="0"/>
              <a:t>（</a:t>
            </a:r>
            <a:r>
              <a:rPr lang="en-US" altLang="zh-CN" smtClean="0"/>
              <a:t>MutliMedia eXtension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整数运算多媒体指令</a:t>
            </a:r>
          </a:p>
          <a:p>
            <a:pPr lvl="1" eaLnBrk="1" hangingPunct="1"/>
            <a:r>
              <a:rPr lang="zh-CN" altLang="en-US" smtClean="0"/>
              <a:t>图像、音频、视频和通信方面的程序进行优化</a:t>
            </a:r>
          </a:p>
          <a:p>
            <a:pPr lvl="1" eaLnBrk="1" hangingPunct="1"/>
            <a:r>
              <a:rPr lang="zh-CN" altLang="en-US" smtClean="0"/>
              <a:t>提升微机对多媒体的处理能力</a:t>
            </a:r>
          </a:p>
          <a:p>
            <a:pPr eaLnBrk="1" hangingPunct="1"/>
            <a:r>
              <a:rPr lang="en-US" altLang="zh-CN" smtClean="0"/>
              <a:t>Pentium MMX</a:t>
            </a:r>
            <a:r>
              <a:rPr lang="zh-CN" altLang="en-US" smtClean="0"/>
              <a:t>（多能奔腾）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MMX</a:t>
            </a:r>
            <a:r>
              <a:rPr lang="zh-CN" altLang="en-US" smtClean="0"/>
              <a:t>指令应用于</a:t>
            </a:r>
            <a:r>
              <a:rPr lang="en-US" altLang="zh-CN" smtClean="0"/>
              <a:t>Pentium</a:t>
            </a:r>
            <a:r>
              <a:rPr lang="zh-CN" altLang="en-US" smtClean="0"/>
              <a:t>处理器</a:t>
            </a:r>
          </a:p>
          <a:p>
            <a:pPr eaLnBrk="1" hangingPunct="1"/>
            <a:r>
              <a:rPr lang="en-US" altLang="zh-CN" smtClean="0"/>
              <a:t>Pentium II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MMX</a:t>
            </a:r>
            <a:r>
              <a:rPr lang="zh-CN" altLang="en-US" smtClean="0"/>
              <a:t>指令应用于</a:t>
            </a:r>
            <a:r>
              <a:rPr lang="en-US" altLang="zh-CN" smtClean="0"/>
              <a:t>Pentium Pro</a:t>
            </a:r>
            <a:endParaRPr lang="zh-CN" altLang="en-US" smtClean="0"/>
          </a:p>
        </p:txBody>
      </p:sp>
      <p:pic>
        <p:nvPicPr>
          <p:cNvPr id="19460" name="Picture 4" descr="M0024"/>
          <p:cNvPicPr>
            <a:picLocks noChangeAspect="1" noChangeArrowheads="1"/>
          </p:cNvPicPr>
          <p:nvPr/>
        </p:nvPicPr>
        <p:blipFill>
          <a:blip r:embed="rId2" cstate="print"/>
          <a:srcRect l="10004" t="18672" r="8961" b="19978"/>
          <a:stretch>
            <a:fillRect/>
          </a:stretch>
        </p:blipFill>
        <p:spPr bwMode="auto">
          <a:xfrm>
            <a:off x="5715000" y="4953000"/>
            <a:ext cx="2971800" cy="168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391400" y="4724400"/>
            <a:ext cx="1538288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 sz="1600" b="0">
                <a:solidFill>
                  <a:schemeClr val="tx2"/>
                </a:solidFill>
                <a:ea typeface="宋体" pitchFamily="2" charset="-122"/>
              </a:rPr>
              <a:t>Intel Pentium II</a:t>
            </a:r>
            <a:endParaRPr kumimoji="1" lang="zh-CN" altLang="en-US" sz="1600" b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 Pentium III</a:t>
            </a:r>
            <a:endParaRPr lang="zh-CN" alt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数据流</a:t>
            </a:r>
            <a:r>
              <a:rPr lang="en-US" altLang="zh-CN" smtClean="0"/>
              <a:t>SIMD</a:t>
            </a:r>
            <a:r>
              <a:rPr lang="zh-CN" altLang="en-US" smtClean="0"/>
              <a:t>扩展指令（</a:t>
            </a:r>
            <a:r>
              <a:rPr lang="en-US" altLang="zh-CN" smtClean="0"/>
              <a:t>SSE</a:t>
            </a:r>
            <a:r>
              <a:rPr lang="zh-CN" altLang="en-US" smtClean="0"/>
              <a:t>指令）</a:t>
            </a:r>
          </a:p>
          <a:p>
            <a:pPr lvl="1" eaLnBrk="1" hangingPunct="1"/>
            <a:r>
              <a:rPr lang="en-US" altLang="zh-CN" smtClean="0"/>
              <a:t>SSE</a:t>
            </a:r>
            <a:r>
              <a:rPr lang="zh-CN" altLang="en-US" smtClean="0"/>
              <a:t>（</a:t>
            </a:r>
            <a:r>
              <a:rPr lang="en-US" altLang="zh-CN" smtClean="0"/>
              <a:t>Streaming SIMD Extensions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浮点单精度多媒体运算指令</a:t>
            </a:r>
          </a:p>
          <a:p>
            <a:pPr lvl="1" eaLnBrk="1" hangingPunct="1"/>
            <a:r>
              <a:rPr lang="zh-CN" altLang="en-US" smtClean="0"/>
              <a:t>提高浮点</a:t>
            </a:r>
            <a:r>
              <a:rPr lang="en-US" altLang="zh-CN" smtClean="0"/>
              <a:t>3D</a:t>
            </a:r>
            <a:r>
              <a:rPr lang="zh-CN" altLang="en-US" smtClean="0"/>
              <a:t>数据的处理能力</a:t>
            </a:r>
          </a:p>
          <a:p>
            <a:pPr lvl="1" eaLnBrk="1" hangingPunct="1"/>
            <a:r>
              <a:rPr lang="en-US" altLang="zh-CN" smtClean="0"/>
              <a:t>SSE</a:t>
            </a:r>
            <a:r>
              <a:rPr lang="zh-CN" altLang="en-US" smtClean="0"/>
              <a:t>指令类似于</a:t>
            </a:r>
            <a:r>
              <a:rPr lang="en-US" altLang="zh-CN" smtClean="0"/>
              <a:t>AMD</a:t>
            </a:r>
            <a:r>
              <a:rPr lang="zh-CN" altLang="en-US" smtClean="0"/>
              <a:t>公司发布的</a:t>
            </a:r>
            <a:r>
              <a:rPr lang="en-US" altLang="zh-CN" smtClean="0"/>
              <a:t>3D Now!</a:t>
            </a:r>
            <a:r>
              <a:rPr lang="zh-CN" altLang="en-US" smtClean="0"/>
              <a:t>指令</a:t>
            </a:r>
          </a:p>
          <a:p>
            <a:pPr eaLnBrk="1" hangingPunct="1"/>
            <a:r>
              <a:rPr lang="en-US" altLang="zh-CN" smtClean="0"/>
              <a:t>Pentium III</a:t>
            </a:r>
            <a:r>
              <a:rPr lang="zh-CN" altLang="en-US" smtClean="0"/>
              <a:t>：</a:t>
            </a:r>
            <a:r>
              <a:rPr lang="en-US" altLang="zh-CN" smtClean="0"/>
              <a:t>SSE</a:t>
            </a:r>
            <a:r>
              <a:rPr lang="zh-CN" altLang="en-US" smtClean="0"/>
              <a:t>指令应用于</a:t>
            </a:r>
            <a:r>
              <a:rPr lang="en-US" altLang="zh-CN" smtClean="0"/>
              <a:t>Pentium II </a:t>
            </a:r>
          </a:p>
          <a:p>
            <a:pPr eaLnBrk="1" hangingPunct="1"/>
            <a:r>
              <a:rPr lang="zh-CN" altLang="en-US" smtClean="0"/>
              <a:t>单指令多数据</a:t>
            </a:r>
            <a:r>
              <a:rPr lang="en-US" altLang="zh-CN" smtClean="0"/>
              <a:t>SIMD</a:t>
            </a:r>
          </a:p>
          <a:p>
            <a:pPr lvl="1" eaLnBrk="1" hangingPunct="1"/>
            <a:r>
              <a:rPr lang="en-US" altLang="zh-CN" smtClean="0"/>
              <a:t>Single Instruction Multiple Data</a:t>
            </a:r>
          </a:p>
          <a:p>
            <a:pPr lvl="1" eaLnBrk="1" hangingPunct="1"/>
            <a:r>
              <a:rPr lang="zh-CN" altLang="en-US" smtClean="0"/>
              <a:t>表示一条指令具有同时处理多组数据的能力</a:t>
            </a:r>
          </a:p>
        </p:txBody>
      </p:sp>
      <p:pic>
        <p:nvPicPr>
          <p:cNvPr id="20484" name="Picture 4" descr="p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990600"/>
            <a:ext cx="1292225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 Pentium 4</a:t>
            </a:r>
            <a:endParaRPr lang="zh-CN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NetBurst</a:t>
            </a:r>
            <a:r>
              <a:rPr lang="zh-CN" altLang="en-US" sz="2800" smtClean="0"/>
              <a:t>的微结构（</a:t>
            </a:r>
            <a:r>
              <a:rPr lang="en-US" altLang="zh-CN" sz="2800" smtClean="0"/>
              <a:t>Microarchitecture</a:t>
            </a:r>
            <a:r>
              <a:rPr lang="zh-CN" altLang="en-US" sz="2800" smtClean="0"/>
              <a:t>） </a:t>
            </a:r>
          </a:p>
          <a:p>
            <a:pPr lvl="1" eaLnBrk="1" hangingPunct="1"/>
            <a:r>
              <a:rPr lang="zh-CN" altLang="en-US" sz="2400" smtClean="0"/>
              <a:t>指令级并行</a:t>
            </a:r>
            <a:r>
              <a:rPr lang="en-US" altLang="zh-CN" sz="2400" smtClean="0"/>
              <a:t>ILP</a:t>
            </a:r>
            <a:r>
              <a:rPr lang="zh-CN" altLang="en-US" sz="2400" smtClean="0"/>
              <a:t>（</a:t>
            </a:r>
            <a:r>
              <a:rPr lang="en-US" altLang="zh-CN" sz="2400" smtClean="0"/>
              <a:t>Instruction-Level Parallel</a:t>
            </a:r>
            <a:r>
              <a:rPr lang="zh-CN" altLang="en-US" sz="2400" smtClean="0"/>
              <a:t>）</a:t>
            </a:r>
          </a:p>
          <a:p>
            <a:pPr lvl="1" eaLnBrk="1" hangingPunct="1"/>
            <a:r>
              <a:rPr lang="zh-CN" altLang="en-US" sz="2400" smtClean="0"/>
              <a:t>进一步发掘指令之间可以同时执行的能力</a:t>
            </a:r>
          </a:p>
          <a:p>
            <a:pPr eaLnBrk="1" hangingPunct="1"/>
            <a:r>
              <a:rPr lang="zh-CN" altLang="en-US" sz="2800" smtClean="0"/>
              <a:t>超线程</a:t>
            </a:r>
            <a:r>
              <a:rPr lang="en-US" altLang="zh-CN" sz="2800" smtClean="0"/>
              <a:t>HT</a:t>
            </a:r>
            <a:r>
              <a:rPr lang="zh-CN" altLang="en-US" sz="2800" smtClean="0"/>
              <a:t>（</a:t>
            </a:r>
            <a:r>
              <a:rPr lang="en-US" altLang="zh-CN" sz="2800" smtClean="0"/>
              <a:t>Hyper Threading</a:t>
            </a:r>
            <a:r>
              <a:rPr lang="zh-CN" altLang="en-US" sz="2800" smtClean="0"/>
              <a:t>）</a:t>
            </a:r>
          </a:p>
          <a:p>
            <a:pPr lvl="1" eaLnBrk="1" hangingPunct="1"/>
            <a:r>
              <a:rPr lang="zh-CN" altLang="en-US" sz="2400" smtClean="0"/>
              <a:t>线程级并行</a:t>
            </a:r>
            <a:r>
              <a:rPr lang="en-US" altLang="zh-CN" sz="2400" smtClean="0"/>
              <a:t>TLP</a:t>
            </a:r>
            <a:r>
              <a:rPr lang="zh-CN" altLang="en-US" sz="2400" smtClean="0"/>
              <a:t>（</a:t>
            </a:r>
            <a:r>
              <a:rPr lang="en-US" altLang="zh-CN" sz="2400" smtClean="0"/>
              <a:t>Thread-Level Parallel</a:t>
            </a:r>
            <a:r>
              <a:rPr lang="zh-CN" altLang="en-US" sz="2400" smtClean="0"/>
              <a:t>）</a:t>
            </a:r>
          </a:p>
          <a:p>
            <a:pPr lvl="1" eaLnBrk="1" hangingPunct="1"/>
            <a:r>
              <a:rPr lang="zh-CN" altLang="en-US" sz="2400" smtClean="0"/>
              <a:t>发掘程序中的并行性</a:t>
            </a:r>
          </a:p>
          <a:p>
            <a:pPr lvl="1" eaLnBrk="1" hangingPunct="1"/>
            <a:r>
              <a:rPr lang="zh-CN" altLang="en-US" sz="2400" smtClean="0"/>
              <a:t>一个物理处理器形成两个逻辑处理器</a:t>
            </a:r>
          </a:p>
          <a:p>
            <a:pPr eaLnBrk="1" hangingPunct="1"/>
            <a:r>
              <a:rPr lang="en-US" altLang="zh-CN" sz="2800" smtClean="0"/>
              <a:t>SSE2</a:t>
            </a:r>
            <a:r>
              <a:rPr lang="zh-CN" altLang="en-US" sz="2800" smtClean="0"/>
              <a:t>指令</a:t>
            </a:r>
          </a:p>
          <a:p>
            <a:pPr lvl="1" eaLnBrk="1" hangingPunct="1"/>
            <a:r>
              <a:rPr lang="zh-CN" altLang="en-US" sz="2400" smtClean="0"/>
              <a:t>增强浮点双精度多媒体运算能力</a:t>
            </a:r>
            <a:endParaRPr lang="en-US" altLang="zh-CN" sz="2400" smtClean="0"/>
          </a:p>
          <a:p>
            <a:pPr eaLnBrk="1" hangingPunct="1"/>
            <a:r>
              <a:rPr lang="en-US" altLang="zh-CN" sz="2800" smtClean="0"/>
              <a:t>SSE3</a:t>
            </a:r>
            <a:r>
              <a:rPr lang="zh-CN" altLang="en-US" sz="2800" smtClean="0"/>
              <a:t>指令</a:t>
            </a:r>
          </a:p>
          <a:p>
            <a:pPr lvl="1" eaLnBrk="1" hangingPunct="1"/>
            <a:r>
              <a:rPr lang="zh-CN" altLang="en-US" sz="2400" smtClean="0"/>
              <a:t>增强和完善</a:t>
            </a:r>
            <a:r>
              <a:rPr lang="en-US" altLang="zh-CN" sz="2400" smtClean="0"/>
              <a:t>MMX</a:t>
            </a:r>
            <a:r>
              <a:rPr lang="zh-CN" altLang="en-US" sz="2400" smtClean="0"/>
              <a:t>，</a:t>
            </a:r>
            <a:r>
              <a:rPr lang="en-US" altLang="zh-CN" sz="2400" smtClean="0"/>
              <a:t>SSE</a:t>
            </a:r>
            <a:r>
              <a:rPr lang="zh-CN" altLang="en-US" sz="2400" smtClean="0"/>
              <a:t>和</a:t>
            </a:r>
            <a:r>
              <a:rPr lang="en-US" altLang="zh-CN" sz="2400" smtClean="0"/>
              <a:t>SSE2</a:t>
            </a:r>
            <a:r>
              <a:rPr lang="zh-CN" altLang="en-US" sz="2400" smtClean="0"/>
              <a:t>指令</a:t>
            </a:r>
          </a:p>
        </p:txBody>
      </p:sp>
      <p:pic>
        <p:nvPicPr>
          <p:cNvPr id="21508" name="Picture 4" descr="pentium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648200"/>
            <a:ext cx="2362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7391400" y="6019800"/>
            <a:ext cx="153670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 sz="1600" b="0">
                <a:solidFill>
                  <a:schemeClr val="tx2"/>
                </a:solidFill>
                <a:ea typeface="宋体" pitchFamily="2" charset="-122"/>
              </a:rPr>
              <a:t>Intel Pentium 4</a:t>
            </a:r>
            <a:endParaRPr kumimoji="1" lang="zh-CN" altLang="en-US" sz="1600" b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1.1 </a:t>
            </a:r>
            <a:r>
              <a:rPr lang="zh-CN" altLang="en-US" smtClean="0"/>
              <a:t>微型计算机的发展</a:t>
            </a:r>
            <a:endParaRPr lang="en-US" altLang="zh-CN" smtClean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微型计算机（</a:t>
            </a:r>
            <a:r>
              <a:rPr lang="en-US" altLang="zh-CN" smtClean="0"/>
              <a:t>Microcomputer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性能适中、价格低廉、体积较小的计算机</a:t>
            </a:r>
          </a:p>
          <a:p>
            <a:pPr lvl="1" eaLnBrk="1" hangingPunct="1"/>
            <a:r>
              <a:rPr lang="zh-CN" altLang="en-US" smtClean="0"/>
              <a:t>最常见的计算机</a:t>
            </a:r>
          </a:p>
          <a:p>
            <a:pPr lvl="1" eaLnBrk="1" hangingPunct="1"/>
            <a:r>
              <a:rPr lang="zh-CN" altLang="en-US" smtClean="0"/>
              <a:t>现代计算机三大主要应用形式的主角</a:t>
            </a:r>
          </a:p>
          <a:p>
            <a:pPr lvl="2" eaLnBrk="1" hangingPunct="1"/>
            <a:r>
              <a:rPr lang="zh-CN" altLang="en-US" smtClean="0"/>
              <a:t>桌面个人微机（</a:t>
            </a:r>
            <a:r>
              <a:rPr lang="en-US" altLang="zh-CN" smtClean="0"/>
              <a:t>PC</a:t>
            </a:r>
            <a:r>
              <a:rPr lang="zh-CN" altLang="en-US" smtClean="0"/>
              <a:t>机）</a:t>
            </a:r>
          </a:p>
          <a:p>
            <a:pPr lvl="2" eaLnBrk="1" hangingPunct="1"/>
            <a:r>
              <a:rPr lang="zh-CN" altLang="en-US" smtClean="0"/>
              <a:t>服务器</a:t>
            </a:r>
          </a:p>
          <a:p>
            <a:pPr lvl="2" eaLnBrk="1" hangingPunct="1"/>
            <a:r>
              <a:rPr lang="zh-CN" altLang="en-US" smtClean="0"/>
              <a:t>嵌入式计算机系统</a:t>
            </a:r>
          </a:p>
          <a:p>
            <a:pPr lvl="1" eaLnBrk="1" hangingPunct="1"/>
            <a:r>
              <a:rPr lang="zh-CN" altLang="en-US" smtClean="0"/>
              <a:t>采用微处理器为核心构造的计算机</a:t>
            </a:r>
          </a:p>
          <a:p>
            <a:pPr eaLnBrk="1" hangingPunct="1"/>
            <a:r>
              <a:rPr lang="zh-CN" altLang="en-US" smtClean="0"/>
              <a:t>微处理器、处理器、中央处理单元</a:t>
            </a:r>
            <a:r>
              <a:rPr lang="en-US" altLang="zh-CN" smtClean="0"/>
              <a:t>CPU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计算机的运算和控制核心</a:t>
            </a:r>
          </a:p>
          <a:p>
            <a:pPr lvl="1" eaLnBrk="1" hangingPunct="1"/>
            <a:r>
              <a:rPr lang="zh-CN" altLang="en-US" smtClean="0"/>
              <a:t>采用一块大规模集成电路芯片构成</a:t>
            </a:r>
          </a:p>
        </p:txBody>
      </p:sp>
      <p:pic>
        <p:nvPicPr>
          <p:cNvPr id="4100" name="Picture 6" descr="j01953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5029200"/>
            <a:ext cx="1571625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 Celeron</a:t>
            </a:r>
            <a:r>
              <a:rPr lang="zh-CN" altLang="en-US" smtClean="0"/>
              <a:t>和</a:t>
            </a:r>
            <a:r>
              <a:rPr lang="en-US" altLang="zh-CN" smtClean="0"/>
              <a:t>Xeon</a:t>
            </a:r>
            <a:endParaRPr lang="zh-CN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Celeron</a:t>
            </a:r>
            <a:r>
              <a:rPr lang="zh-CN" altLang="en-US" smtClean="0"/>
              <a:t>（赛扬）处理器</a:t>
            </a:r>
          </a:p>
          <a:p>
            <a:pPr lvl="1" eaLnBrk="1" hangingPunct="1"/>
            <a:r>
              <a:rPr lang="zh-CN" altLang="en-US" smtClean="0"/>
              <a:t>面向低端（低价位）</a:t>
            </a:r>
            <a:r>
              <a:rPr lang="en-US" altLang="zh-CN" smtClean="0"/>
              <a:t>PC</a:t>
            </a:r>
            <a:r>
              <a:rPr lang="zh-CN" altLang="en-US" smtClean="0"/>
              <a:t>机</a:t>
            </a:r>
          </a:p>
          <a:p>
            <a:pPr eaLnBrk="1" hangingPunct="1"/>
            <a:r>
              <a:rPr lang="en-US" altLang="zh-CN" smtClean="0"/>
              <a:t>Xeon</a:t>
            </a:r>
            <a:r>
              <a:rPr lang="zh-CN" altLang="en-US" smtClean="0"/>
              <a:t>（至强）处理器</a:t>
            </a:r>
          </a:p>
          <a:p>
            <a:pPr lvl="1" eaLnBrk="1" hangingPunct="1"/>
            <a:r>
              <a:rPr lang="zh-CN" altLang="en-US" smtClean="0"/>
              <a:t>面向高端服务器、工作站</a:t>
            </a:r>
          </a:p>
          <a:p>
            <a:pPr eaLnBrk="1" hangingPunct="1"/>
            <a:r>
              <a:rPr lang="en-US" altLang="zh-CN" smtClean="0"/>
              <a:t>Pentium M</a:t>
            </a:r>
            <a:r>
              <a:rPr lang="zh-CN" altLang="en-US" smtClean="0"/>
              <a:t>（</a:t>
            </a:r>
            <a:r>
              <a:rPr lang="en-US" altLang="zh-CN" smtClean="0"/>
              <a:t>Mobile</a:t>
            </a:r>
            <a:r>
              <a:rPr lang="zh-CN" altLang="en-US" smtClean="0"/>
              <a:t>）处理器</a:t>
            </a:r>
          </a:p>
          <a:p>
            <a:pPr lvl="1" eaLnBrk="1" hangingPunct="1"/>
            <a:r>
              <a:rPr lang="zh-CN" altLang="en-US" smtClean="0"/>
              <a:t>针对便携式</a:t>
            </a:r>
            <a:r>
              <a:rPr lang="en-US" altLang="zh-CN" smtClean="0"/>
              <a:t>PC</a:t>
            </a:r>
            <a:r>
              <a:rPr lang="zh-CN" altLang="en-US" smtClean="0"/>
              <a:t>机（笔记本电脑）</a:t>
            </a:r>
          </a:p>
          <a:p>
            <a:pPr lvl="1" eaLnBrk="1" hangingPunct="1"/>
            <a:r>
              <a:rPr lang="en-US" altLang="zh-CN" smtClean="0"/>
              <a:t>Centrino</a:t>
            </a:r>
            <a:r>
              <a:rPr lang="zh-CN" altLang="en-US" smtClean="0"/>
              <a:t>（迅驰）处理器，支持无线通信</a:t>
            </a:r>
          </a:p>
          <a:p>
            <a:pPr eaLnBrk="1" hangingPunct="1"/>
            <a:r>
              <a:rPr lang="en-US" altLang="zh-CN" smtClean="0"/>
              <a:t>AMD</a:t>
            </a:r>
            <a:r>
              <a:rPr lang="zh-CN" altLang="en-US" smtClean="0"/>
              <a:t>处理器</a:t>
            </a:r>
          </a:p>
          <a:p>
            <a:pPr lvl="1" eaLnBrk="1" hangingPunct="1"/>
            <a:r>
              <a:rPr lang="en-US" altLang="zh-CN" smtClean="0"/>
              <a:t>AMD</a:t>
            </a:r>
            <a:r>
              <a:rPr lang="zh-CN" altLang="en-US" smtClean="0"/>
              <a:t>公司生产的</a:t>
            </a:r>
            <a:r>
              <a:rPr lang="en-US" altLang="zh-CN" smtClean="0"/>
              <a:t>IA-32</a:t>
            </a:r>
            <a:r>
              <a:rPr lang="zh-CN" altLang="en-US" smtClean="0"/>
              <a:t>处理器兼容芯片</a:t>
            </a:r>
          </a:p>
          <a:p>
            <a:pPr lvl="1" eaLnBrk="1" hangingPunct="1"/>
            <a:r>
              <a:rPr lang="en-US" altLang="zh-CN" smtClean="0"/>
              <a:t>Intel</a:t>
            </a:r>
            <a:r>
              <a:rPr lang="zh-CN" altLang="en-US" smtClean="0"/>
              <a:t>公司最主要的竞争对手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1.2.3 Intel 64</a:t>
            </a:r>
            <a:r>
              <a:rPr lang="zh-CN" altLang="en-US" smtClean="0"/>
              <a:t>处理器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1. Intel 64</a:t>
            </a:r>
            <a:r>
              <a:rPr lang="zh-CN" altLang="en-US" smtClean="0"/>
              <a:t>结构</a:t>
            </a:r>
          </a:p>
          <a:p>
            <a:pPr lvl="1" eaLnBrk="1" hangingPunct="1"/>
            <a:r>
              <a:rPr lang="en-US" altLang="zh-CN" smtClean="0"/>
              <a:t>64</a:t>
            </a:r>
            <a:r>
              <a:rPr lang="zh-CN" altLang="en-US" smtClean="0"/>
              <a:t>位线性地址空间，支持</a:t>
            </a:r>
            <a:r>
              <a:rPr lang="en-US" altLang="zh-CN" smtClean="0"/>
              <a:t>40</a:t>
            </a:r>
            <a:r>
              <a:rPr lang="zh-CN" altLang="en-US" smtClean="0"/>
              <a:t>位物理地址空间</a:t>
            </a:r>
          </a:p>
          <a:p>
            <a:pPr lvl="1" eaLnBrk="1" hangingPunct="1"/>
            <a:r>
              <a:rPr lang="en-US" altLang="zh-CN" smtClean="0"/>
              <a:t>32</a:t>
            </a:r>
            <a:r>
              <a:rPr lang="zh-CN" altLang="en-US" smtClean="0"/>
              <a:t>位扩展工作方式（</a:t>
            </a:r>
            <a:r>
              <a:rPr lang="en-US" altLang="zh-CN" smtClean="0"/>
              <a:t>IA-32e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en-US" altLang="zh-CN" smtClean="0"/>
              <a:t>8</a:t>
            </a:r>
            <a:r>
              <a:rPr lang="zh-CN" altLang="en-US" smtClean="0"/>
              <a:t>个附加的通用寄存器、</a:t>
            </a:r>
            <a:r>
              <a:rPr lang="en-US" altLang="zh-CN" smtClean="0"/>
              <a:t>8</a:t>
            </a:r>
            <a:r>
              <a:rPr lang="zh-CN" altLang="en-US" smtClean="0"/>
              <a:t>个附加的</a:t>
            </a:r>
            <a:r>
              <a:rPr lang="en-US" altLang="zh-CN" smtClean="0"/>
              <a:t>SIMD</a:t>
            </a:r>
            <a:r>
              <a:rPr lang="zh-CN" altLang="en-US" smtClean="0"/>
              <a:t>多媒体寄存器、</a:t>
            </a:r>
            <a:r>
              <a:rPr lang="en-US" altLang="zh-CN" smtClean="0"/>
              <a:t>64</a:t>
            </a:r>
            <a:r>
              <a:rPr lang="zh-CN" altLang="en-US" smtClean="0"/>
              <a:t>位通用寄存器和</a:t>
            </a:r>
            <a:r>
              <a:rPr lang="en-US" altLang="zh-CN" smtClean="0"/>
              <a:t>64</a:t>
            </a:r>
            <a:r>
              <a:rPr lang="zh-CN" altLang="en-US" smtClean="0"/>
              <a:t>位指令指针等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2. Intel Core</a:t>
            </a:r>
            <a:r>
              <a:rPr lang="zh-CN" altLang="en-US" smtClean="0"/>
              <a:t>微结构</a:t>
            </a:r>
          </a:p>
          <a:p>
            <a:pPr lvl="1" eaLnBrk="1" hangingPunct="1"/>
            <a:r>
              <a:rPr lang="zh-CN" altLang="en-US" smtClean="0"/>
              <a:t>提高了性能并降低了功耗</a:t>
            </a:r>
          </a:p>
          <a:p>
            <a:pPr lvl="1" eaLnBrk="1" hangingPunct="1"/>
            <a:r>
              <a:rPr lang="zh-CN" altLang="en-US" smtClean="0"/>
              <a:t>多核处理器的基础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3. </a:t>
            </a:r>
            <a:r>
              <a:rPr lang="zh-CN" altLang="en-US" smtClean="0"/>
              <a:t>多核技术（</a:t>
            </a:r>
            <a:r>
              <a:rPr lang="en-US" altLang="zh-CN" smtClean="0"/>
              <a:t>Multi-core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一个芯片上制作两个或多个处理器执行核心</a:t>
            </a:r>
          </a:p>
        </p:txBody>
      </p:sp>
      <p:pic>
        <p:nvPicPr>
          <p:cNvPr id="23556" name="Picture 4" descr="无标题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228600"/>
            <a:ext cx="236220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4117" name="AutoShape 5"/>
          <p:cNvSpPr>
            <a:spLocks noChangeArrowheads="1"/>
          </p:cNvSpPr>
          <p:nvPr/>
        </p:nvSpPr>
        <p:spPr bwMode="auto">
          <a:xfrm>
            <a:off x="6477000" y="4343400"/>
            <a:ext cx="2362200" cy="5334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en-US" altLang="zh-CN" sz="3200">
                <a:ea typeface="宋体" pitchFamily="2" charset="-122"/>
              </a:rPr>
              <a:t>Many core</a:t>
            </a:r>
            <a:endParaRPr lang="zh-CN" altLang="en-US" sz="3200">
              <a:ea typeface="宋体" pitchFamily="2" charset="-122"/>
            </a:endParaRPr>
          </a:p>
        </p:txBody>
      </p:sp>
      <p:sp>
        <p:nvSpPr>
          <p:cNvPr id="23558" name="Freeform 6"/>
          <p:cNvSpPr>
            <a:spLocks/>
          </p:cNvSpPr>
          <p:nvPr/>
        </p:nvSpPr>
        <p:spPr bwMode="auto">
          <a:xfrm>
            <a:off x="5638800" y="4648200"/>
            <a:ext cx="838200" cy="609600"/>
          </a:xfrm>
          <a:custGeom>
            <a:avLst/>
            <a:gdLst>
              <a:gd name="T0" fmla="*/ 0 w 2204"/>
              <a:gd name="T1" fmla="*/ 2204 h 2204"/>
              <a:gd name="T2" fmla="*/ 1151 w 2204"/>
              <a:gd name="T3" fmla="*/ 1697 h 2204"/>
              <a:gd name="T4" fmla="*/ 1500 w 2204"/>
              <a:gd name="T5" fmla="*/ 302 h 2204"/>
              <a:gd name="T6" fmla="*/ 2204 w 2204"/>
              <a:gd name="T7" fmla="*/ 0 h 2204"/>
              <a:gd name="T8" fmla="*/ 0 60000 65536"/>
              <a:gd name="T9" fmla="*/ 0 60000 65536"/>
              <a:gd name="T10" fmla="*/ 0 60000 65536"/>
              <a:gd name="T11" fmla="*/ 0 60000 65536"/>
              <a:gd name="T12" fmla="*/ 0 w 2204"/>
              <a:gd name="T13" fmla="*/ 0 h 2204"/>
              <a:gd name="T14" fmla="*/ 2204 w 2204"/>
              <a:gd name="T15" fmla="*/ 2204 h 2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4" h="2204">
                <a:moveTo>
                  <a:pt x="0" y="2204"/>
                </a:moveTo>
                <a:cubicBezTo>
                  <a:pt x="190" y="2119"/>
                  <a:pt x="901" y="2014"/>
                  <a:pt x="1151" y="1697"/>
                </a:cubicBezTo>
                <a:cubicBezTo>
                  <a:pt x="1401" y="1380"/>
                  <a:pt x="1325" y="585"/>
                  <a:pt x="1500" y="302"/>
                </a:cubicBezTo>
                <a:cubicBezTo>
                  <a:pt x="1675" y="19"/>
                  <a:pt x="2057" y="63"/>
                  <a:pt x="2204" y="0"/>
                </a:cubicBezTo>
              </a:path>
            </a:pathLst>
          </a:custGeom>
          <a:noFill/>
          <a:ln w="38100" cmpd="sng">
            <a:solidFill>
              <a:srgbClr val="808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主流的芯片架构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199" y="990600"/>
          <a:ext cx="7696201" cy="2971802"/>
        </p:xfrm>
        <a:graphic>
          <a:graphicData uri="http://schemas.openxmlformats.org/drawingml/2006/table">
            <a:tbl>
              <a:tblPr/>
              <a:tblGrid>
                <a:gridCol w="578118"/>
                <a:gridCol w="850618"/>
                <a:gridCol w="2095678"/>
                <a:gridCol w="1606387"/>
                <a:gridCol w="1282700"/>
                <a:gridCol w="1282700"/>
              </a:tblGrid>
              <a:tr h="410370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序号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架构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特点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代表性的厂商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运营机构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发明时间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</a:tr>
              <a:tr h="64035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X86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性能高，速度快，兼容性好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英特尔，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AMD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英特尔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1978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年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035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ARM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成本低，低功耗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苹果，谷歌，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IBM，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华为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英国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ARM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公司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1983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年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4035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RISC-V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模块化，极简，可拓展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三星，英伟达，西部数据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RISC-V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基金会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2014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年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035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MIPS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简洁，优化方便，高拓展性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龙芯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MIPS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科技公司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1981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年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8200" y="4343400"/>
          <a:ext cx="7696200" cy="1832516"/>
        </p:xfrm>
        <a:graphic>
          <a:graphicData uri="http://schemas.openxmlformats.org/drawingml/2006/table">
            <a:tbl>
              <a:tblPr/>
              <a:tblGrid>
                <a:gridCol w="666750"/>
                <a:gridCol w="952500"/>
                <a:gridCol w="6076950"/>
              </a:tblGrid>
              <a:tr h="169489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序号</a:t>
                      </a:r>
                    </a:p>
                  </a:txBody>
                  <a:tcPr marL="57239" marR="57239" marT="57239" marB="5723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架构</a:t>
                      </a:r>
                    </a:p>
                  </a:txBody>
                  <a:tcPr marL="57239" marR="57239" marT="57239" marB="5723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特点</a:t>
                      </a:r>
                    </a:p>
                  </a:txBody>
                  <a:tcPr marL="57239" marR="57239" marT="57239" marB="5723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</a:tr>
              <a:tr h="37878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7239" marR="57239" marT="57239" marB="5723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X86</a:t>
                      </a:r>
                    </a:p>
                  </a:txBody>
                  <a:tcPr marL="57239" marR="57239" marT="57239" marB="5723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英特尔和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AMD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的“专属”，在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PC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市场上独霸多年，地位不可撼动</a:t>
                      </a:r>
                    </a:p>
                  </a:txBody>
                  <a:tcPr marL="57239" marR="57239" marT="57239" marB="5723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249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7239" marR="57239" marT="57239" marB="5723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ARM</a:t>
                      </a:r>
                    </a:p>
                  </a:txBody>
                  <a:tcPr marL="57239" marR="57239" marT="57239" marB="5723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在移动端和便捷设备上有着不可替代的优势</a:t>
                      </a:r>
                    </a:p>
                  </a:txBody>
                  <a:tcPr marL="57239" marR="57239" marT="57239" marB="5723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72249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7239" marR="57239" marT="57239" marB="5723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MIPS</a:t>
                      </a:r>
                    </a:p>
                  </a:txBody>
                  <a:tcPr marL="57239" marR="57239" marT="57239" marB="5723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在网关、机顶盒等市场上非常受欢迎</a:t>
                      </a:r>
                    </a:p>
                  </a:txBody>
                  <a:tcPr marL="57239" marR="57239" marT="57239" marB="5723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78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7239" marR="57239" marT="57239" marB="5723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RISC-V</a:t>
                      </a:r>
                    </a:p>
                  </a:txBody>
                  <a:tcPr marL="57239" marR="57239" marT="57239" marB="5723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虽然出来不久，但在智能穿戴产品上的应用广泛，前景广阔</a:t>
                      </a:r>
                    </a:p>
                  </a:txBody>
                  <a:tcPr marL="57239" marR="57239" marT="57239" marB="5723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1.3 </a:t>
            </a:r>
            <a:r>
              <a:rPr lang="zh-CN" altLang="en-US" smtClean="0"/>
              <a:t>微型计算机系统组成</a:t>
            </a:r>
            <a:endParaRPr lang="en-US" altLang="zh-CN" smtClean="0"/>
          </a:p>
        </p:txBody>
      </p:sp>
      <p:grpSp>
        <p:nvGrpSpPr>
          <p:cNvPr id="24579" name="Group 20"/>
          <p:cNvGrpSpPr>
            <a:grpSpLocks/>
          </p:cNvGrpSpPr>
          <p:nvPr/>
        </p:nvGrpSpPr>
        <p:grpSpPr bwMode="auto">
          <a:xfrm>
            <a:off x="762000" y="2209800"/>
            <a:ext cx="8001000" cy="4343400"/>
            <a:chOff x="480" y="1488"/>
            <a:chExt cx="5040" cy="2736"/>
          </a:xfrm>
        </p:grpSpPr>
        <p:sp>
          <p:nvSpPr>
            <p:cNvPr id="24581" name="Oval 5"/>
            <p:cNvSpPr>
              <a:spLocks noChangeArrowheads="1"/>
            </p:cNvSpPr>
            <p:nvPr/>
          </p:nvSpPr>
          <p:spPr bwMode="auto">
            <a:xfrm>
              <a:off x="1104" y="2160"/>
              <a:ext cx="4080" cy="2064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chemeClr val="hlink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2" name="Oval 6"/>
            <p:cNvSpPr>
              <a:spLocks noChangeArrowheads="1"/>
            </p:cNvSpPr>
            <p:nvPr/>
          </p:nvSpPr>
          <p:spPr bwMode="auto">
            <a:xfrm>
              <a:off x="1776" y="2352"/>
              <a:ext cx="2832" cy="144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hlink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kumimoji="1" lang="zh-CN" altLang="en-US" sz="2400" b="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4583" name="Oval 7"/>
            <p:cNvSpPr>
              <a:spLocks noChangeArrowheads="1"/>
            </p:cNvSpPr>
            <p:nvPr/>
          </p:nvSpPr>
          <p:spPr bwMode="auto">
            <a:xfrm>
              <a:off x="2304" y="2496"/>
              <a:ext cx="1776" cy="81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hlink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2496" y="2592"/>
              <a:ext cx="1440" cy="5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ea typeface="宋体" pitchFamily="2" charset="-122"/>
                </a:rPr>
                <a:t>运算器</a:t>
              </a:r>
              <a:r>
                <a:rPr kumimoji="1" lang="zh-CN" altLang="en-US" sz="2400">
                  <a:latin typeface="Times New Roman" pitchFamily="18" charset="0"/>
                  <a:ea typeface="仿宋_GB2312" pitchFamily="49" charset="-122"/>
                </a:rPr>
                <a:t>   </a:t>
              </a:r>
              <a:r>
                <a:rPr kumimoji="1" lang="zh-CN" altLang="en-US" sz="2400">
                  <a:latin typeface="Times New Roman" pitchFamily="18" charset="0"/>
                  <a:ea typeface="宋体" pitchFamily="2" charset="-122"/>
                </a:rPr>
                <a:t>控制器</a:t>
              </a:r>
            </a:p>
            <a:p>
              <a:pPr>
                <a:spcBef>
                  <a:spcPct val="20000"/>
                </a:spcBef>
              </a:pPr>
              <a:r>
                <a:rPr kumimoji="1" lang="zh-CN" altLang="en-US" sz="2400">
                  <a:latin typeface="Times New Roman" pitchFamily="18" charset="0"/>
                  <a:ea typeface="宋体" pitchFamily="2" charset="-122"/>
                </a:rPr>
                <a:t>寄存器组</a:t>
              </a:r>
              <a:r>
                <a:rPr kumimoji="1" lang="zh-CN" altLang="en-US">
                  <a:latin typeface="Times New Roman" pitchFamily="18" charset="0"/>
                  <a:ea typeface="仿宋_GB2312" pitchFamily="49" charset="-122"/>
                </a:rPr>
                <a:t>   </a:t>
              </a:r>
              <a:r>
                <a:rPr kumimoji="1" lang="zh-CN" altLang="en-US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     </a:t>
              </a:r>
            </a:p>
          </p:txBody>
        </p: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2016" y="3216"/>
              <a:ext cx="2352" cy="4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latin typeface="幼圆" pitchFamily="49" charset="-122"/>
                  <a:ea typeface="幼圆" pitchFamily="49" charset="-122"/>
                </a:rPr>
                <a:t>主存储器              总线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1" lang="zh-CN" altLang="en-US" sz="2000">
                  <a:latin typeface="幼圆" pitchFamily="49" charset="-122"/>
                  <a:ea typeface="幼圆" pitchFamily="49" charset="-122"/>
                </a:rPr>
                <a:t>输入输出接口电路</a:t>
              </a: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1920" y="3696"/>
              <a:ext cx="259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sm" len="sm"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>
                  <a:latin typeface="宋体" pitchFamily="2" charset="-122"/>
                  <a:ea typeface="宋体" pitchFamily="2" charset="-122"/>
                </a:rPr>
                <a:t>外部设备           软件</a:t>
              </a:r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 flipV="1">
              <a:off x="3840" y="2400"/>
              <a:ext cx="1008" cy="49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 type="triangle" w="lg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4224" y="2064"/>
              <a:ext cx="129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chemeClr val="tx2"/>
                  </a:solidFill>
                  <a:latin typeface="Times New Roman" pitchFamily="18" charset="0"/>
                </a:rPr>
                <a:t>微处理器</a:t>
              </a:r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576" cy="48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 type="triangle" w="lg" len="sm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Text Box 14"/>
            <p:cNvSpPr txBox="1">
              <a:spLocks noChangeArrowheads="1"/>
            </p:cNvSpPr>
            <p:nvPr/>
          </p:nvSpPr>
          <p:spPr bwMode="auto">
            <a:xfrm>
              <a:off x="480" y="1872"/>
              <a:ext cx="1344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chemeClr val="tx2"/>
                  </a:solidFill>
                  <a:latin typeface="Times New Roman" pitchFamily="18" charset="0"/>
                </a:rPr>
                <a:t>微型计算机</a:t>
              </a:r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 flipV="1">
              <a:off x="3072" y="1834"/>
              <a:ext cx="0" cy="38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 type="triangle" w="lg" len="sm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2160" y="1488"/>
              <a:ext cx="1872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chemeClr val="tx2"/>
                  </a:solidFill>
                  <a:latin typeface="Times New Roman" pitchFamily="18" charset="0"/>
                </a:rPr>
                <a:t>微型计算机系统</a:t>
              </a:r>
            </a:p>
          </p:txBody>
        </p:sp>
      </p:grpSp>
      <p:sp>
        <p:nvSpPr>
          <p:cNvPr id="24580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531813" y="762000"/>
            <a:ext cx="5868987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193C7D"/>
                </a:solidFill>
              </a:rPr>
              <a:t>硬件（</a:t>
            </a:r>
            <a:r>
              <a:rPr lang="en-US" altLang="zh-CN" sz="2800" smtClean="0">
                <a:solidFill>
                  <a:srgbClr val="193C7D"/>
                </a:solidFill>
              </a:rPr>
              <a:t>Hardware</a:t>
            </a:r>
            <a:r>
              <a:rPr lang="zh-CN" altLang="en-US" sz="2800" smtClean="0">
                <a:solidFill>
                  <a:srgbClr val="193C7D"/>
                </a:solidFill>
              </a:rPr>
              <a:t>）：物理设备</a:t>
            </a:r>
          </a:p>
          <a:p>
            <a:pPr eaLnBrk="1" hangingPunct="1"/>
            <a:r>
              <a:rPr lang="zh-CN" altLang="en-US" sz="2800" smtClean="0">
                <a:solidFill>
                  <a:srgbClr val="193C7D"/>
                </a:solidFill>
              </a:rPr>
              <a:t>软件（</a:t>
            </a:r>
            <a:r>
              <a:rPr lang="en-US" altLang="zh-CN" sz="2800" smtClean="0">
                <a:solidFill>
                  <a:srgbClr val="193C7D"/>
                </a:solidFill>
              </a:rPr>
              <a:t>Software</a:t>
            </a:r>
            <a:r>
              <a:rPr lang="zh-CN" altLang="en-US" sz="2800" smtClean="0">
                <a:solidFill>
                  <a:srgbClr val="193C7D"/>
                </a:solidFill>
              </a:rPr>
              <a:t>）：程序和文档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1.3.1 </a:t>
            </a:r>
            <a:r>
              <a:rPr lang="zh-CN" altLang="en-US" smtClean="0"/>
              <a:t>冯</a:t>
            </a:r>
            <a:r>
              <a:rPr lang="en-US" altLang="zh-CN" smtClean="0">
                <a:latin typeface="Arial" charset="0"/>
              </a:rPr>
              <a:t>·</a:t>
            </a:r>
            <a:r>
              <a:rPr lang="zh-CN" altLang="en-US" smtClean="0"/>
              <a:t>诺依曼计算机结构</a:t>
            </a:r>
          </a:p>
        </p:txBody>
      </p:sp>
      <p:pic>
        <p:nvPicPr>
          <p:cNvPr id="25603" name="Picture 5" descr="第一台电子计算机ENIA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6324600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5976938" y="6248400"/>
            <a:ext cx="879475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 b="0">
                <a:solidFill>
                  <a:schemeClr val="tx2"/>
                </a:solidFill>
                <a:ea typeface="宋体" pitchFamily="2" charset="-122"/>
              </a:rPr>
              <a:t>ENIAC</a:t>
            </a:r>
            <a:endParaRPr kumimoji="1" lang="zh-CN" altLang="en-US" b="0">
              <a:solidFill>
                <a:schemeClr val="tx2"/>
              </a:solidFill>
              <a:ea typeface="宋体" pitchFamily="2" charset="-122"/>
            </a:endParaRPr>
          </a:p>
        </p:txBody>
      </p:sp>
      <p:pic>
        <p:nvPicPr>
          <p:cNvPr id="25605" name="Picture 7" descr="冯诺依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6063" y="838200"/>
            <a:ext cx="239553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7772400" y="4052888"/>
            <a:ext cx="1158875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en-US" b="0">
                <a:solidFill>
                  <a:schemeClr val="tx2"/>
                </a:solidFill>
                <a:ea typeface="宋体" pitchFamily="2" charset="-122"/>
              </a:rPr>
              <a:t>冯·</a:t>
            </a:r>
            <a:r>
              <a:rPr kumimoji="1" lang="en-US" altLang="zh-CN" b="0">
                <a:solidFill>
                  <a:schemeClr val="tx2"/>
                </a:solidFill>
                <a:ea typeface="宋体" pitchFamily="2" charset="-122"/>
              </a:rPr>
              <a:t>诺</a:t>
            </a:r>
            <a:r>
              <a:rPr kumimoji="1" lang="zh-CN" altLang="en-US" b="0">
                <a:solidFill>
                  <a:schemeClr val="tx2"/>
                </a:solidFill>
                <a:ea typeface="宋体" pitchFamily="2" charset="-122"/>
              </a:rPr>
              <a:t>伊曼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冯</a:t>
            </a:r>
            <a:r>
              <a:rPr lang="en-US" altLang="zh-CN" smtClean="0">
                <a:latin typeface="Arial" charset="0"/>
              </a:rPr>
              <a:t>·</a:t>
            </a:r>
            <a:r>
              <a:rPr lang="zh-CN" altLang="en-US" smtClean="0"/>
              <a:t>诺伊曼计算机的基本思想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dirty="0" smtClean="0"/>
              <a:t>采用二进制形式表示数据和指令。指令由操作码和地址码组成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 smtClean="0"/>
              <a:t>将程序和数据存放在存储器中，计算机在工作时从存储器取出指令加以执行，自动完成计算任务。这就是“存储程序”和“程序控制”（简称存储程序控制）的概念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 smtClean="0"/>
              <a:t>指令的执行是顺序的，即一般按照指令在存储器中存放的顺序执行，程序分支由转移指令实现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 smtClean="0"/>
              <a:t>计算机由存储器、运算器、控制器、输入设备和输出设备五大基本部件组成，并规定了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部分的基本功能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组成部件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</a:t>
            </a:r>
            <a:r>
              <a:rPr lang="zh-CN" altLang="en-US" smtClean="0"/>
              <a:t>大部件组成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控制器、运算器、存储器、输入设备和输出设备</a:t>
            </a:r>
          </a:p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个硬件子系统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处理器、存储系统和输入输出系统</a:t>
            </a:r>
          </a:p>
        </p:txBody>
      </p:sp>
      <p:pic>
        <p:nvPicPr>
          <p:cNvPr id="27652" name="Picture 4" descr="fig01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71800"/>
            <a:ext cx="86868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的结构图（冯</a:t>
            </a:r>
            <a:r>
              <a:rPr lang="en-US" altLang="zh-CN" dirty="0" smtClean="0"/>
              <a:t>·</a:t>
            </a:r>
            <a:r>
              <a:rPr lang="zh-CN" altLang="en-US" dirty="0" smtClean="0"/>
              <a:t>诺依曼构架）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s://imgconvert.csdnimg.cn/aHR0cHM6Ly9tbWJpei5xcGljLmNuL21tYml6X3BuZy9MU09qeWliNWdpYVZmV3oyMkJpYzFyeEdUUmJyaWJjbmRobGhwV0hFcm5aVUhacW5hdUt5dmwxY3pYSk9IcWxvOWE5aWJ5aGt0Q2FmTUNsQTdVNXFpYmhoTUpLZy82NDA?x-oss-process=image/format,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382000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二进制编码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计算机采用二进制形式表示数据和指令</a:t>
            </a:r>
          </a:p>
          <a:p>
            <a:pPr eaLnBrk="1" hangingPunct="1"/>
            <a:r>
              <a:rPr lang="zh-CN" altLang="en-US" smtClean="0"/>
              <a:t>现实中的一切，计算机中都是</a:t>
            </a:r>
            <a:r>
              <a:rPr lang="en-US" altLang="zh-CN" smtClean="0"/>
              <a:t>0</a:t>
            </a:r>
            <a:r>
              <a:rPr lang="zh-CN" altLang="en-US" smtClean="0"/>
              <a:t>和</a:t>
            </a:r>
            <a:r>
              <a:rPr lang="en-US" altLang="zh-CN" smtClean="0"/>
              <a:t>1</a:t>
            </a:r>
            <a:r>
              <a:rPr lang="zh-CN" altLang="en-US" smtClean="0"/>
              <a:t>数码</a:t>
            </a:r>
          </a:p>
          <a:p>
            <a:pPr eaLnBrk="1" hangingPunct="1"/>
            <a:r>
              <a:rPr lang="zh-CN" altLang="en-US" smtClean="0"/>
              <a:t>二进制编码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按照一定规律组合的</a:t>
            </a:r>
            <a:r>
              <a:rPr lang="en-US" altLang="zh-CN" smtClean="0"/>
              <a:t>0</a:t>
            </a:r>
            <a:r>
              <a:rPr lang="zh-CN" altLang="en-US" smtClean="0"/>
              <a:t>和</a:t>
            </a:r>
            <a:r>
              <a:rPr lang="en-US" altLang="zh-CN" smtClean="0"/>
              <a:t>1</a:t>
            </a:r>
            <a:r>
              <a:rPr lang="zh-CN" altLang="en-US" smtClean="0"/>
              <a:t>数码</a:t>
            </a:r>
          </a:p>
          <a:p>
            <a:pPr eaLnBrk="1" hangingPunct="1"/>
            <a:r>
              <a:rPr lang="zh-CN" altLang="en-US" smtClean="0"/>
              <a:t>不同的信息用不同的数码表示</a:t>
            </a:r>
          </a:p>
          <a:p>
            <a:pPr eaLnBrk="1" hangingPunct="1"/>
            <a:r>
              <a:rPr lang="zh-CN" altLang="en-US" smtClean="0"/>
              <a:t>同样的信息也可以用不同的编码规则用不同的数码表示</a:t>
            </a:r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1828800" y="4876800"/>
            <a:ext cx="6477000" cy="156368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5451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510"/>
                  <a:invGamma/>
                </a:schemeClr>
              </a:gs>
            </a:gsLst>
            <a:lin ang="189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just">
              <a:defRPr/>
            </a:pPr>
            <a:r>
              <a: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二进制只支持“</a:t>
            </a:r>
            <a:r>
              <a:rPr lang="en-US" altLang="zh-CN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0”</a:t>
            </a:r>
            <a:r>
              <a: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和“</a:t>
            </a:r>
            <a:r>
              <a:rPr lang="en-US" altLang="zh-CN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1”</a:t>
            </a:r>
            <a:r>
              <a: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两个数码</a:t>
            </a:r>
          </a:p>
          <a:p>
            <a:pPr algn="just">
              <a:defRPr/>
            </a:pPr>
            <a:r>
              <a: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表示电源的关和开等两种状态</a:t>
            </a:r>
          </a:p>
          <a:p>
            <a:pPr algn="just">
              <a:defRPr/>
            </a:pPr>
            <a:r>
              <a: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对应数字信号的低电平和高电平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程序、指令、操作码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程序用程序设计语言编写，由指令构成</a:t>
            </a:r>
          </a:p>
          <a:p>
            <a:pPr eaLnBrk="1" hangingPunct="1"/>
            <a:r>
              <a:rPr lang="zh-CN" altLang="en-US" smtClean="0"/>
              <a:t>指令</a:t>
            </a:r>
            <a:r>
              <a:rPr lang="en-US" altLang="zh-CN" smtClean="0"/>
              <a:t>(</a:t>
            </a:r>
            <a:r>
              <a:rPr lang="zh-CN" altLang="en-US" smtClean="0"/>
              <a:t>机器语言</a:t>
            </a:r>
            <a:r>
              <a:rPr lang="en-US" altLang="zh-CN" smtClean="0"/>
              <a:t>)</a:t>
            </a:r>
            <a:r>
              <a:rPr lang="zh-CN" altLang="en-US" smtClean="0"/>
              <a:t>是控制计算机操作的命令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指令由操作码和地址码组成</a:t>
            </a:r>
          </a:p>
          <a:p>
            <a:pPr lvl="1" eaLnBrk="1" hangingPunct="1"/>
            <a:r>
              <a:rPr lang="zh-CN" altLang="en-US" smtClean="0"/>
              <a:t>操作码（</a:t>
            </a:r>
            <a:r>
              <a:rPr lang="en-US" altLang="zh-CN" smtClean="0"/>
              <a:t>Opcode</a:t>
            </a:r>
            <a:r>
              <a:rPr lang="zh-CN" altLang="en-US" smtClean="0"/>
              <a:t>）表明指令的操作</a:t>
            </a:r>
          </a:p>
          <a:p>
            <a:pPr lvl="1" eaLnBrk="1" hangingPunct="1"/>
            <a:r>
              <a:rPr lang="zh-CN" altLang="en-US" smtClean="0"/>
              <a:t>地址码、操作数（</a:t>
            </a:r>
            <a:r>
              <a:rPr lang="en-US" altLang="zh-CN" smtClean="0"/>
              <a:t>Operand</a:t>
            </a:r>
            <a:r>
              <a:rPr lang="zh-CN" altLang="en-US" smtClean="0"/>
              <a:t>）是参与操作的数据</a:t>
            </a:r>
          </a:p>
          <a:p>
            <a:pPr eaLnBrk="1" hangingPunct="1"/>
            <a:r>
              <a:rPr lang="zh-CN" altLang="en-US" smtClean="0"/>
              <a:t>指令的代码格式：二进制编码规则</a:t>
            </a:r>
          </a:p>
        </p:txBody>
      </p:sp>
      <p:sp>
        <p:nvSpPr>
          <p:cNvPr id="495621" name="AutoShap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133600" y="4879975"/>
            <a:ext cx="5486400" cy="682625"/>
          </a:xfrm>
          <a:prstGeom prst="flowChartAlternateProcess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zh-CN" altLang="en-US" sz="44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处理器的母语是指令</a:t>
            </a:r>
            <a:endParaRPr lang="zh-CN" altLang="en-US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处理器的基本性能指标</a:t>
            </a:r>
            <a:endParaRPr lang="en-US" altLang="zh-CN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字长（</a:t>
            </a:r>
            <a:r>
              <a:rPr lang="en-US" altLang="zh-CN" smtClean="0"/>
              <a:t>Word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处理器每个时间单位处理的二进制数据位数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（例如一次进行运算、传输的位数）</a:t>
            </a:r>
          </a:p>
          <a:p>
            <a:pPr lvl="1" eaLnBrk="1" hangingPunct="1"/>
            <a:r>
              <a:rPr lang="zh-CN" altLang="en-US" smtClean="0"/>
              <a:t>指示处理器的数据处理能力</a:t>
            </a:r>
          </a:p>
          <a:p>
            <a:pPr eaLnBrk="1" hangingPunct="1"/>
            <a:r>
              <a:rPr lang="zh-CN" altLang="en-US" smtClean="0"/>
              <a:t>时钟频率</a:t>
            </a:r>
          </a:p>
          <a:p>
            <a:pPr lvl="1" eaLnBrk="1" hangingPunct="1"/>
            <a:r>
              <a:rPr lang="zh-CN" altLang="en-US" smtClean="0"/>
              <a:t>处理器的处理速度</a:t>
            </a:r>
          </a:p>
          <a:p>
            <a:pPr lvl="1" eaLnBrk="1" hangingPunct="1"/>
            <a:r>
              <a:rPr lang="zh-CN" altLang="en-US" smtClean="0"/>
              <a:t>反映处理器的基本时间单位</a:t>
            </a:r>
          </a:p>
          <a:p>
            <a:pPr eaLnBrk="1" hangingPunct="1"/>
            <a:r>
              <a:rPr lang="zh-CN" altLang="en-US" smtClean="0"/>
              <a:t>集成度</a:t>
            </a:r>
          </a:p>
          <a:p>
            <a:pPr lvl="1" eaLnBrk="1" hangingPunct="1"/>
            <a:r>
              <a:rPr lang="zh-CN" altLang="en-US" smtClean="0"/>
              <a:t>芯片上集成的晶体管数量</a:t>
            </a:r>
          </a:p>
          <a:p>
            <a:pPr lvl="1" eaLnBrk="1" hangingPunct="1"/>
            <a:r>
              <a:rPr lang="zh-CN" altLang="en-US" smtClean="0"/>
              <a:t>表明处理器的生产工艺水平</a:t>
            </a:r>
          </a:p>
        </p:txBody>
      </p:sp>
      <p:sp>
        <p:nvSpPr>
          <p:cNvPr id="467972" name="AutoShape 4"/>
          <p:cNvSpPr>
            <a:spLocks noChangeArrowheads="1"/>
          </p:cNvSpPr>
          <p:nvPr/>
        </p:nvSpPr>
        <p:spPr bwMode="auto">
          <a:xfrm>
            <a:off x="4191000" y="900113"/>
            <a:ext cx="3886200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en-US" altLang="zh-CN" sz="2400">
                <a:ea typeface="宋体" pitchFamily="2" charset="-122"/>
              </a:rPr>
              <a:t>4</a:t>
            </a:r>
            <a:r>
              <a:rPr lang="zh-CN" altLang="en-US" sz="2400">
                <a:ea typeface="宋体" pitchFamily="2" charset="-122"/>
              </a:rPr>
              <a:t>、</a:t>
            </a:r>
            <a:r>
              <a:rPr lang="en-US" altLang="zh-CN" sz="2400">
                <a:ea typeface="宋体" pitchFamily="2" charset="-122"/>
              </a:rPr>
              <a:t>8</a:t>
            </a:r>
            <a:r>
              <a:rPr lang="zh-CN" altLang="en-US" sz="2400">
                <a:ea typeface="宋体" pitchFamily="2" charset="-122"/>
              </a:rPr>
              <a:t>、</a:t>
            </a:r>
            <a:r>
              <a:rPr lang="en-US" altLang="zh-CN" sz="2400">
                <a:ea typeface="宋体" pitchFamily="2" charset="-122"/>
              </a:rPr>
              <a:t>16</a:t>
            </a:r>
            <a:r>
              <a:rPr lang="zh-CN" altLang="en-US" sz="2400">
                <a:ea typeface="宋体" pitchFamily="2" charset="-122"/>
              </a:rPr>
              <a:t>、</a:t>
            </a:r>
            <a:r>
              <a:rPr lang="en-US" altLang="zh-CN" sz="2400">
                <a:ea typeface="宋体" pitchFamily="2" charset="-122"/>
              </a:rPr>
              <a:t>32</a:t>
            </a:r>
            <a:r>
              <a:rPr lang="zh-CN" altLang="en-US" sz="2400">
                <a:ea typeface="宋体" pitchFamily="2" charset="-122"/>
              </a:rPr>
              <a:t>、</a:t>
            </a:r>
            <a:r>
              <a:rPr lang="en-US" altLang="zh-CN" sz="2400">
                <a:ea typeface="宋体" pitchFamily="2" charset="-122"/>
              </a:rPr>
              <a:t>64</a:t>
            </a:r>
            <a:r>
              <a:rPr lang="zh-CN" altLang="en-US" sz="2400">
                <a:ea typeface="宋体" pitchFamily="2" charset="-122"/>
              </a:rPr>
              <a:t>、</a:t>
            </a:r>
            <a:r>
              <a:rPr lang="en-US" altLang="zh-CN" sz="2400">
                <a:ea typeface="宋体" pitchFamily="2" charset="-122"/>
              </a:rPr>
              <a:t>128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467973" name="AutoShape 5"/>
          <p:cNvSpPr>
            <a:spLocks noChangeArrowheads="1"/>
          </p:cNvSpPr>
          <p:nvPr/>
        </p:nvSpPr>
        <p:spPr bwMode="auto">
          <a:xfrm>
            <a:off x="4343400" y="3000375"/>
            <a:ext cx="3581400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en-US" altLang="zh-CN" sz="2400">
                <a:ea typeface="宋体" pitchFamily="2" charset="-122"/>
              </a:rPr>
              <a:t>Hz</a:t>
            </a:r>
            <a:r>
              <a:rPr lang="zh-CN" altLang="en-US" sz="2400">
                <a:ea typeface="宋体" pitchFamily="2" charset="-122"/>
              </a:rPr>
              <a:t>、</a:t>
            </a:r>
            <a:r>
              <a:rPr lang="en-US" altLang="zh-CN" sz="2400">
                <a:ea typeface="宋体" pitchFamily="2" charset="-122"/>
              </a:rPr>
              <a:t>kHz</a:t>
            </a:r>
            <a:r>
              <a:rPr lang="zh-CN" altLang="en-US" sz="2400">
                <a:ea typeface="宋体" pitchFamily="2" charset="-122"/>
              </a:rPr>
              <a:t>、</a:t>
            </a:r>
            <a:r>
              <a:rPr lang="en-US" altLang="zh-CN" sz="2400">
                <a:ea typeface="宋体" pitchFamily="2" charset="-122"/>
              </a:rPr>
              <a:t>MHz</a:t>
            </a:r>
            <a:r>
              <a:rPr lang="zh-CN" altLang="en-US" sz="2400">
                <a:ea typeface="宋体" pitchFamily="2" charset="-122"/>
              </a:rPr>
              <a:t>、</a:t>
            </a:r>
            <a:r>
              <a:rPr lang="en-US" altLang="zh-CN" sz="2400">
                <a:ea typeface="宋体" pitchFamily="2" charset="-122"/>
              </a:rPr>
              <a:t>GHz</a:t>
            </a:r>
            <a:endParaRPr lang="zh-CN" altLang="en-US" sz="240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基本数据单位（二进制位）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151813" cy="3733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tabLst>
                <a:tab pos="1798638" algn="l"/>
              </a:tabLst>
            </a:pPr>
            <a:r>
              <a:rPr lang="en-US" altLang="zh-CN" smtClean="0"/>
              <a:t>1</a:t>
            </a:r>
            <a:r>
              <a:rPr lang="zh-CN" altLang="en-US" smtClean="0"/>
              <a:t>位	比特（</a:t>
            </a:r>
            <a:r>
              <a:rPr lang="en-US" altLang="zh-CN" smtClean="0"/>
              <a:t>bit</a:t>
            </a:r>
            <a:r>
              <a:rPr lang="zh-CN" altLang="en-US" smtClean="0"/>
              <a:t>：</a:t>
            </a:r>
            <a:r>
              <a:rPr lang="en-US" altLang="zh-CN" u="sng" smtClean="0"/>
              <a:t>bi</a:t>
            </a:r>
            <a:r>
              <a:rPr lang="en-US" altLang="zh-CN" smtClean="0"/>
              <a:t>nary digi</a:t>
            </a:r>
            <a:r>
              <a:rPr lang="en-US" altLang="zh-CN" u="sng" smtClean="0"/>
              <a:t>t</a:t>
            </a:r>
            <a:r>
              <a:rPr lang="zh-CN" altLang="en-US" smtClean="0"/>
              <a:t>）</a:t>
            </a:r>
          </a:p>
          <a:p>
            <a:pPr eaLnBrk="1" hangingPunct="1">
              <a:buFont typeface="Wingdings" pitchFamily="2" charset="2"/>
              <a:buNone/>
              <a:tabLst>
                <a:tab pos="1798638" algn="l"/>
              </a:tabLst>
            </a:pPr>
            <a:r>
              <a:rPr lang="en-US" altLang="zh-CN" smtClean="0"/>
              <a:t>4</a:t>
            </a:r>
            <a:r>
              <a:rPr lang="zh-CN" altLang="en-US" smtClean="0"/>
              <a:t>位	半字节（</a:t>
            </a:r>
            <a:r>
              <a:rPr lang="en-US" altLang="zh-CN" smtClean="0"/>
              <a:t>Nibble</a:t>
            </a:r>
            <a:r>
              <a:rPr lang="zh-CN" altLang="en-US" smtClean="0"/>
              <a:t>）</a:t>
            </a:r>
          </a:p>
          <a:p>
            <a:pPr eaLnBrk="1" hangingPunct="1">
              <a:buFont typeface="Wingdings" pitchFamily="2" charset="2"/>
              <a:buNone/>
              <a:tabLst>
                <a:tab pos="1798638" algn="l"/>
              </a:tabLst>
            </a:pPr>
            <a:r>
              <a:rPr lang="en-US" altLang="zh-CN" smtClean="0"/>
              <a:t>8</a:t>
            </a:r>
            <a:r>
              <a:rPr lang="zh-CN" altLang="en-US" smtClean="0"/>
              <a:t>位	字节（</a:t>
            </a:r>
            <a:r>
              <a:rPr lang="en-US" altLang="zh-CN" smtClean="0"/>
              <a:t>Byte</a:t>
            </a:r>
            <a:r>
              <a:rPr lang="zh-CN" altLang="en-US" smtClean="0"/>
              <a:t>）</a:t>
            </a:r>
          </a:p>
          <a:p>
            <a:pPr eaLnBrk="1" hangingPunct="1">
              <a:buFont typeface="Wingdings" pitchFamily="2" charset="2"/>
              <a:buNone/>
              <a:tabLst>
                <a:tab pos="1798638" algn="l"/>
              </a:tabLst>
            </a:pPr>
            <a:r>
              <a:rPr lang="en-US" altLang="zh-CN" smtClean="0"/>
              <a:t>16</a:t>
            </a:r>
            <a:r>
              <a:rPr lang="zh-CN" altLang="en-US" smtClean="0"/>
              <a:t>位	字（</a:t>
            </a:r>
            <a:r>
              <a:rPr lang="en-US" altLang="zh-CN" smtClean="0"/>
              <a:t>Word</a:t>
            </a:r>
            <a:r>
              <a:rPr lang="zh-CN" altLang="en-US" smtClean="0"/>
              <a:t>）</a:t>
            </a:r>
          </a:p>
          <a:p>
            <a:pPr eaLnBrk="1" hangingPunct="1">
              <a:buFont typeface="Wingdings" pitchFamily="2" charset="2"/>
              <a:buNone/>
              <a:tabLst>
                <a:tab pos="1798638" algn="l"/>
              </a:tabLst>
            </a:pPr>
            <a:r>
              <a:rPr lang="en-US" altLang="zh-CN" smtClean="0"/>
              <a:t>32</a:t>
            </a:r>
            <a:r>
              <a:rPr lang="zh-CN" altLang="en-US" smtClean="0"/>
              <a:t>位	双字（</a:t>
            </a:r>
            <a:r>
              <a:rPr lang="en-US" altLang="zh-CN" smtClean="0"/>
              <a:t>Double word</a:t>
            </a:r>
            <a:r>
              <a:rPr lang="zh-CN" altLang="en-US" smtClean="0"/>
              <a:t>）</a:t>
            </a:r>
          </a:p>
          <a:p>
            <a:pPr eaLnBrk="1" hangingPunct="1">
              <a:buFont typeface="Wingdings" pitchFamily="2" charset="2"/>
              <a:buNone/>
              <a:tabLst>
                <a:tab pos="1798638" algn="l"/>
              </a:tabLst>
            </a:pPr>
            <a:r>
              <a:rPr lang="en-US" altLang="zh-CN" smtClean="0"/>
              <a:t>64</a:t>
            </a:r>
            <a:r>
              <a:rPr lang="zh-CN" altLang="en-US" smtClean="0"/>
              <a:t>位	</a:t>
            </a:r>
            <a:r>
              <a:rPr lang="en-US" altLang="zh-CN" smtClean="0"/>
              <a:t>4</a:t>
            </a:r>
            <a:r>
              <a:rPr lang="zh-CN" altLang="en-US" smtClean="0"/>
              <a:t>字（</a:t>
            </a:r>
            <a:r>
              <a:rPr lang="en-US" altLang="zh-CN" smtClean="0"/>
              <a:t>Quad word</a:t>
            </a:r>
            <a:r>
              <a:rPr lang="zh-CN" altLang="en-US" smtClean="0"/>
              <a:t>） </a:t>
            </a:r>
          </a:p>
        </p:txBody>
      </p:sp>
      <p:graphicFrame>
        <p:nvGraphicFramePr>
          <p:cNvPr id="496865" name="Group 225"/>
          <p:cNvGraphicFramePr>
            <a:graphicFrameLocks noGrp="1"/>
          </p:cNvGraphicFramePr>
          <p:nvPr/>
        </p:nvGraphicFramePr>
        <p:xfrm>
          <a:off x="2971800" y="4724400"/>
          <a:ext cx="5791200" cy="796800"/>
        </p:xfrm>
        <a:graphic>
          <a:graphicData uri="http://schemas.openxmlformats.org/drawingml/2006/table">
            <a:tbl>
              <a:tblPr/>
              <a:tblGrid>
                <a:gridCol w="730250"/>
                <a:gridCol w="719138"/>
                <a:gridCol w="722312"/>
                <a:gridCol w="723900"/>
                <a:gridCol w="723900"/>
                <a:gridCol w="727075"/>
                <a:gridCol w="719138"/>
                <a:gridCol w="725487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D7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D6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D5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496864" name="AutoShape 224"/>
          <p:cNvSpPr>
            <a:spLocks noChangeArrowheads="1"/>
          </p:cNvSpPr>
          <p:nvPr/>
        </p:nvSpPr>
        <p:spPr bwMode="auto">
          <a:xfrm>
            <a:off x="838200" y="5562600"/>
            <a:ext cx="8001000" cy="6477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noFill/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2800">
                <a:ea typeface="宋体" pitchFamily="2" charset="-122"/>
              </a:rPr>
              <a:t>哪“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位</a:t>
            </a:r>
            <a:r>
              <a:rPr lang="zh-CN" altLang="en-US" sz="2800">
                <a:ea typeface="宋体" pitchFamily="2" charset="-122"/>
              </a:rPr>
              <a:t>”？ </a:t>
            </a:r>
            <a:r>
              <a:rPr lang="en-US" altLang="zh-CN" sz="2800">
                <a:ea typeface="宋体" pitchFamily="2" charset="-122"/>
              </a:rPr>
              <a:t>二进制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B</a:t>
            </a:r>
            <a:r>
              <a:rPr lang="zh-CN" altLang="en-US" sz="2800">
                <a:ea typeface="宋体" pitchFamily="2" charset="-122"/>
              </a:rPr>
              <a:t>，十进制</a:t>
            </a:r>
            <a:r>
              <a:rPr lang="en-US" altLang="zh-CN" sz="2800">
                <a:ea typeface="宋体" pitchFamily="2" charset="-122"/>
              </a:rPr>
              <a:t>D</a:t>
            </a:r>
            <a:r>
              <a:rPr lang="zh-CN" altLang="en-US" sz="2800">
                <a:ea typeface="宋体" pitchFamily="2" charset="-122"/>
              </a:rPr>
              <a:t>，还是十六进制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H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zh-CN" altLang="en-US" sz="2800">
                <a:ea typeface="宋体" pitchFamily="2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存储程序和程序控制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存储程序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把指令以代码的形式事先输入到计算机的主存储器中，这些指令按一定的规则组成程序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程序控制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当计算机启动后，程序就会控制计算机按规定的顺序逐条执行指令，自动完成预定的信息处理任务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存储单元地址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为每个存储单元编排的一个唯一的编号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现代计算机中，主存储器是字节可寻址的：主存储器的每个存储单元具有一个地址，保存一个字节的信息</a:t>
            </a:r>
          </a:p>
        </p:txBody>
      </p:sp>
      <p:sp>
        <p:nvSpPr>
          <p:cNvPr id="499716" name="AutoShape 4"/>
          <p:cNvSpPr>
            <a:spLocks noChangeArrowheads="1"/>
          </p:cNvSpPr>
          <p:nvPr/>
        </p:nvSpPr>
        <p:spPr bwMode="auto">
          <a:xfrm>
            <a:off x="5029200" y="3581400"/>
            <a:ext cx="3124200" cy="720725"/>
          </a:xfrm>
          <a:prstGeom prst="cloudCallout">
            <a:avLst>
              <a:gd name="adj1" fmla="val -52389"/>
              <a:gd name="adj2" fmla="val 58810"/>
            </a:avLst>
          </a:prstGeom>
          <a:solidFill>
            <a:schemeClr val="folHlink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2800">
                <a:solidFill>
                  <a:srgbClr val="0000CC"/>
                </a:solidFill>
                <a:ea typeface="宋体" pitchFamily="2" charset="-122"/>
              </a:rPr>
              <a:t>地址＝编号</a:t>
            </a:r>
            <a:endParaRPr lang="en-US" altLang="zh-CN" sz="2800" baseline="30000">
              <a:solidFill>
                <a:srgbClr val="0000CC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取指－译码－执行周期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取指（</a:t>
            </a:r>
            <a:r>
              <a:rPr lang="en-US" altLang="zh-CN" smtClean="0"/>
              <a:t>Fetch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处理器从主存储器读取指令</a:t>
            </a:r>
          </a:p>
          <a:p>
            <a:pPr eaLnBrk="1" hangingPunct="1"/>
            <a:r>
              <a:rPr lang="zh-CN" altLang="en-US" smtClean="0"/>
              <a:t>译码（</a:t>
            </a:r>
            <a:r>
              <a:rPr lang="en-US" altLang="zh-CN" smtClean="0"/>
              <a:t>Decode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翻译指令代码的功能</a:t>
            </a:r>
          </a:p>
          <a:p>
            <a:pPr eaLnBrk="1" hangingPunct="1"/>
            <a:r>
              <a:rPr lang="zh-CN" altLang="en-US" smtClean="0"/>
              <a:t>执行</a:t>
            </a:r>
            <a:r>
              <a:rPr lang="en-US" altLang="zh-CN" smtClean="0"/>
              <a:t>(Execute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执行指令完成指令所规定的操作</a:t>
            </a:r>
          </a:p>
        </p:txBody>
      </p:sp>
      <p:sp>
        <p:nvSpPr>
          <p:cNvPr id="497668" name="AutoShape 4"/>
          <p:cNvSpPr>
            <a:spLocks noChangeArrowheads="1"/>
          </p:cNvSpPr>
          <p:nvPr/>
        </p:nvSpPr>
        <p:spPr bwMode="auto">
          <a:xfrm>
            <a:off x="609600" y="4724400"/>
            <a:ext cx="8153400" cy="1752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just">
              <a:spcBef>
                <a:spcPct val="20000"/>
              </a:spcBef>
              <a:defRPr/>
            </a:pPr>
            <a:r>
              <a:rPr lang="zh-CN" altLang="en-US" sz="2800">
                <a:ea typeface="宋体" pitchFamily="2" charset="-122"/>
              </a:rPr>
              <a:t>程序计数器</a:t>
            </a:r>
            <a:r>
              <a:rPr lang="en-US" altLang="zh-CN" sz="2800">
                <a:ea typeface="宋体" pitchFamily="2" charset="-122"/>
              </a:rPr>
              <a:t>PC</a:t>
            </a:r>
            <a:r>
              <a:rPr lang="zh-CN" altLang="en-US" sz="2800">
                <a:ea typeface="宋体" pitchFamily="2" charset="-122"/>
              </a:rPr>
              <a:t>确定下一条指令的主存地址</a:t>
            </a:r>
          </a:p>
          <a:p>
            <a:pPr algn="just">
              <a:spcBef>
                <a:spcPct val="20000"/>
              </a:spcBef>
              <a:defRPr/>
            </a:pPr>
            <a:r>
              <a:rPr lang="en-US" altLang="zh-CN" sz="2800">
                <a:ea typeface="宋体" pitchFamily="2" charset="-122"/>
              </a:rPr>
              <a:t>PC</a:t>
            </a:r>
            <a:r>
              <a:rPr lang="zh-CN" altLang="en-US" sz="2800">
                <a:ea typeface="宋体" pitchFamily="2" charset="-122"/>
              </a:rPr>
              <a:t>具有自动增量的能力，实现程序的顺序执行</a:t>
            </a:r>
          </a:p>
          <a:p>
            <a:pPr algn="just">
              <a:spcBef>
                <a:spcPct val="20000"/>
              </a:spcBef>
              <a:defRPr/>
            </a:pPr>
            <a:r>
              <a:rPr lang="zh-CN" altLang="en-US" sz="2800">
                <a:ea typeface="宋体" pitchFamily="2" charset="-122"/>
              </a:rPr>
              <a:t>转移指令改变</a:t>
            </a:r>
            <a:r>
              <a:rPr lang="en-US" altLang="zh-CN" sz="2800">
                <a:ea typeface="宋体" pitchFamily="2" charset="-122"/>
              </a:rPr>
              <a:t>PC</a:t>
            </a:r>
            <a:r>
              <a:rPr lang="zh-CN" altLang="en-US" sz="2800">
                <a:ea typeface="宋体" pitchFamily="2" charset="-122"/>
              </a:rPr>
              <a:t>的数值，实现分支、循环、调用</a:t>
            </a:r>
          </a:p>
        </p:txBody>
      </p:sp>
      <p:grpSp>
        <p:nvGrpSpPr>
          <p:cNvPr id="33797" name="Group 13"/>
          <p:cNvGrpSpPr>
            <a:grpSpLocks/>
          </p:cNvGrpSpPr>
          <p:nvPr/>
        </p:nvGrpSpPr>
        <p:grpSpPr bwMode="auto">
          <a:xfrm>
            <a:off x="4876800" y="2743200"/>
            <a:ext cx="4191000" cy="685800"/>
            <a:chOff x="3024" y="1440"/>
            <a:chExt cx="2640" cy="432"/>
          </a:xfrm>
        </p:grpSpPr>
        <p:sp>
          <p:nvSpPr>
            <p:cNvPr id="497669" name="AutoShape 5"/>
            <p:cNvSpPr>
              <a:spLocks noChangeArrowheads="1"/>
            </p:cNvSpPr>
            <p:nvPr/>
          </p:nvSpPr>
          <p:spPr bwMode="auto">
            <a:xfrm>
              <a:off x="3264" y="1440"/>
              <a:ext cx="608" cy="297"/>
            </a:xfrm>
            <a:prstGeom prst="flowChartAlternateProcess">
              <a:avLst/>
            </a:prstGeom>
            <a:gradFill rotWithShape="1">
              <a:gsLst>
                <a:gs pos="0">
                  <a:schemeClr val="accent1">
                    <a:gamma/>
                    <a:shade val="5451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510"/>
                    <a:invGamma/>
                  </a:schemeClr>
                </a:gs>
              </a:gsLst>
              <a:lin ang="18900000" scaled="1"/>
            </a:gradFill>
            <a:ln w="9525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取指</a:t>
              </a:r>
            </a:p>
          </p:txBody>
        </p:sp>
        <p:sp>
          <p:nvSpPr>
            <p:cNvPr id="497670" name="AutoShape 6"/>
            <p:cNvSpPr>
              <a:spLocks noChangeArrowheads="1"/>
            </p:cNvSpPr>
            <p:nvPr/>
          </p:nvSpPr>
          <p:spPr bwMode="auto">
            <a:xfrm>
              <a:off x="4080" y="1440"/>
              <a:ext cx="622" cy="297"/>
            </a:xfrm>
            <a:prstGeom prst="flowChartAlternateProcess">
              <a:avLst/>
            </a:prstGeom>
            <a:gradFill rotWithShape="1">
              <a:gsLst>
                <a:gs pos="0">
                  <a:schemeClr val="accent1">
                    <a:gamma/>
                    <a:shade val="5451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510"/>
                    <a:invGamma/>
                  </a:schemeClr>
                </a:gs>
              </a:gsLst>
              <a:lin ang="18900000" scaled="1"/>
            </a:gradFill>
            <a:ln w="9525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译码</a:t>
              </a:r>
            </a:p>
          </p:txBody>
        </p:sp>
        <p:sp>
          <p:nvSpPr>
            <p:cNvPr id="497671" name="AutoShape 7"/>
            <p:cNvSpPr>
              <a:spLocks noChangeArrowheads="1"/>
            </p:cNvSpPr>
            <p:nvPr/>
          </p:nvSpPr>
          <p:spPr bwMode="auto">
            <a:xfrm>
              <a:off x="4889" y="1440"/>
              <a:ext cx="622" cy="297"/>
            </a:xfrm>
            <a:prstGeom prst="flowChartAlternateProcess">
              <a:avLst/>
            </a:prstGeom>
            <a:gradFill rotWithShape="1">
              <a:gsLst>
                <a:gs pos="0">
                  <a:schemeClr val="accent1">
                    <a:gamma/>
                    <a:shade val="5451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510"/>
                    <a:invGamma/>
                  </a:schemeClr>
                </a:gs>
              </a:gsLst>
              <a:lin ang="18900000" scaled="1"/>
            </a:gradFill>
            <a:ln w="9525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执行</a:t>
              </a:r>
            </a:p>
          </p:txBody>
        </p:sp>
        <p:sp>
          <p:nvSpPr>
            <p:cNvPr id="33801" name="Line 8"/>
            <p:cNvSpPr>
              <a:spLocks noChangeShapeType="1"/>
            </p:cNvSpPr>
            <p:nvPr/>
          </p:nvSpPr>
          <p:spPr bwMode="auto">
            <a:xfrm>
              <a:off x="3888" y="1588"/>
              <a:ext cx="19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2" name="Line 9"/>
            <p:cNvSpPr>
              <a:spLocks noChangeShapeType="1"/>
            </p:cNvSpPr>
            <p:nvPr/>
          </p:nvSpPr>
          <p:spPr bwMode="auto">
            <a:xfrm>
              <a:off x="4704" y="1588"/>
              <a:ext cx="19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3" name="Line 11"/>
            <p:cNvSpPr>
              <a:spLocks noChangeShapeType="1"/>
            </p:cNvSpPr>
            <p:nvPr/>
          </p:nvSpPr>
          <p:spPr bwMode="auto">
            <a:xfrm>
              <a:off x="3024" y="1588"/>
              <a:ext cx="24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4" name="Freeform 12"/>
            <p:cNvSpPr>
              <a:spLocks/>
            </p:cNvSpPr>
            <p:nvPr/>
          </p:nvSpPr>
          <p:spPr bwMode="auto">
            <a:xfrm>
              <a:off x="3024" y="1584"/>
              <a:ext cx="2640" cy="288"/>
            </a:xfrm>
            <a:custGeom>
              <a:avLst/>
              <a:gdLst>
                <a:gd name="T0" fmla="*/ 2496 w 2640"/>
                <a:gd name="T1" fmla="*/ 0 h 288"/>
                <a:gd name="T2" fmla="*/ 2640 w 2640"/>
                <a:gd name="T3" fmla="*/ 0 h 288"/>
                <a:gd name="T4" fmla="*/ 2640 w 2640"/>
                <a:gd name="T5" fmla="*/ 288 h 288"/>
                <a:gd name="T6" fmla="*/ 0 w 2640"/>
                <a:gd name="T7" fmla="*/ 288 h 288"/>
                <a:gd name="T8" fmla="*/ 0 w 2640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0"/>
                <a:gd name="T16" fmla="*/ 0 h 288"/>
                <a:gd name="T17" fmla="*/ 2640 w 264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0" h="288">
                  <a:moveTo>
                    <a:pt x="2496" y="0"/>
                  </a:moveTo>
                  <a:lnTo>
                    <a:pt x="2640" y="0"/>
                  </a:lnTo>
                  <a:lnTo>
                    <a:pt x="2640" y="288"/>
                  </a:lnTo>
                  <a:lnTo>
                    <a:pt x="0" y="288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6600"/>
              </a:solidFill>
              <a:prstDash val="solid"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1.3.2 </a:t>
            </a:r>
            <a:r>
              <a:rPr lang="zh-CN" altLang="en-US" smtClean="0"/>
              <a:t>微型计算机的硬件组成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762000"/>
            <a:ext cx="8305800" cy="1219200"/>
          </a:xfrm>
        </p:spPr>
        <p:txBody>
          <a:bodyPr/>
          <a:lstStyle/>
          <a:p>
            <a:pPr eaLnBrk="1" hangingPunct="1"/>
            <a:r>
              <a:rPr lang="zh-CN" altLang="en-US" smtClean="0"/>
              <a:t>现代计算机广泛应用总线结构连接各个部件</a:t>
            </a:r>
          </a:p>
          <a:p>
            <a:pPr eaLnBrk="1" hangingPunct="1"/>
            <a:r>
              <a:rPr lang="zh-CN" altLang="en-US" smtClean="0"/>
              <a:t>组合灵活、扩展方便</a:t>
            </a:r>
          </a:p>
        </p:txBody>
      </p:sp>
      <p:grpSp>
        <p:nvGrpSpPr>
          <p:cNvPr id="34820" name="Group 5"/>
          <p:cNvGrpSpPr>
            <a:grpSpLocks/>
          </p:cNvGrpSpPr>
          <p:nvPr/>
        </p:nvGrpSpPr>
        <p:grpSpPr bwMode="auto">
          <a:xfrm>
            <a:off x="685800" y="2362200"/>
            <a:ext cx="8137525" cy="3852863"/>
            <a:chOff x="340" y="663"/>
            <a:chExt cx="5126" cy="2427"/>
          </a:xfrm>
        </p:grpSpPr>
        <p:sp>
          <p:nvSpPr>
            <p:cNvPr id="34821" name="Rectangle 6"/>
            <p:cNvSpPr>
              <a:spLocks noChangeArrowheads="1"/>
            </p:cNvSpPr>
            <p:nvPr/>
          </p:nvSpPr>
          <p:spPr bwMode="auto">
            <a:xfrm>
              <a:off x="3977" y="1406"/>
              <a:ext cx="1489" cy="31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zh-CN" altLang="en-US" sz="28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控制总线</a:t>
              </a:r>
              <a:r>
                <a:rPr lang="en-US" altLang="zh-CN" sz="28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CB</a:t>
              </a:r>
              <a:endParaRPr lang="en-US" altLang="zh-CN" sz="2800">
                <a:solidFill>
                  <a:srgbClr val="006600"/>
                </a:solidFill>
                <a:ea typeface="宋体" pitchFamily="2" charset="-122"/>
              </a:endParaRPr>
            </a:p>
          </p:txBody>
        </p:sp>
        <p:sp>
          <p:nvSpPr>
            <p:cNvPr id="34822" name="Rectangle 7"/>
            <p:cNvSpPr>
              <a:spLocks noChangeArrowheads="1"/>
            </p:cNvSpPr>
            <p:nvPr/>
          </p:nvSpPr>
          <p:spPr bwMode="auto">
            <a:xfrm>
              <a:off x="3977" y="1122"/>
              <a:ext cx="1489" cy="32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zh-CN" altLang="en-US" sz="28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数据总线</a:t>
              </a:r>
              <a:r>
                <a:rPr lang="en-US" altLang="zh-CN" sz="28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DB</a:t>
              </a:r>
              <a:endParaRPr lang="en-US" altLang="zh-CN" sz="2800">
                <a:solidFill>
                  <a:srgbClr val="006600"/>
                </a:solidFill>
                <a:ea typeface="宋体" pitchFamily="2" charset="-122"/>
              </a:endParaRPr>
            </a:p>
          </p:txBody>
        </p:sp>
        <p:sp>
          <p:nvSpPr>
            <p:cNvPr id="34823" name="Rectangle 8"/>
            <p:cNvSpPr>
              <a:spLocks noChangeArrowheads="1"/>
            </p:cNvSpPr>
            <p:nvPr/>
          </p:nvSpPr>
          <p:spPr bwMode="auto">
            <a:xfrm>
              <a:off x="3977" y="840"/>
              <a:ext cx="1489" cy="31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zh-CN" altLang="en-US" sz="28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地址总线</a:t>
              </a:r>
              <a:r>
                <a:rPr lang="en-US" altLang="zh-CN" sz="28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AB</a:t>
              </a:r>
              <a:endParaRPr lang="en-US" altLang="zh-CN" sz="2800">
                <a:solidFill>
                  <a:srgbClr val="006600"/>
                </a:solidFill>
                <a:ea typeface="宋体" pitchFamily="2" charset="-122"/>
              </a:endParaRPr>
            </a:p>
          </p:txBody>
        </p:sp>
        <p:sp>
          <p:nvSpPr>
            <p:cNvPr id="34824" name="Rectangle 9"/>
            <p:cNvSpPr>
              <a:spLocks noChangeArrowheads="1"/>
            </p:cNvSpPr>
            <p:nvPr/>
          </p:nvSpPr>
          <p:spPr bwMode="auto">
            <a:xfrm>
              <a:off x="353" y="953"/>
              <a:ext cx="415" cy="15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zh-CN" altLang="en-US" sz="28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微处理器</a:t>
              </a:r>
              <a:endParaRPr lang="zh-CN" altLang="en-US" sz="2800">
                <a:solidFill>
                  <a:srgbClr val="006600"/>
                </a:solidFill>
                <a:ea typeface="宋体" pitchFamily="2" charset="-122"/>
              </a:endParaRPr>
            </a:p>
          </p:txBody>
        </p:sp>
        <p:sp>
          <p:nvSpPr>
            <p:cNvPr id="34825" name="Rectangle 10"/>
            <p:cNvSpPr>
              <a:spLocks noChangeArrowheads="1"/>
            </p:cNvSpPr>
            <p:nvPr/>
          </p:nvSpPr>
          <p:spPr bwMode="auto">
            <a:xfrm>
              <a:off x="2719" y="2680"/>
              <a:ext cx="890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en-US" altLang="zh-CN" sz="28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I/O</a:t>
              </a:r>
              <a:r>
                <a:rPr lang="zh-CN" altLang="en-US" sz="28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设备</a:t>
              </a:r>
              <a:endParaRPr lang="zh-CN" altLang="en-US" sz="2800">
                <a:solidFill>
                  <a:srgbClr val="006600"/>
                </a:solidFill>
                <a:ea typeface="宋体" pitchFamily="2" charset="-122"/>
              </a:endParaRPr>
            </a:p>
          </p:txBody>
        </p:sp>
        <p:sp>
          <p:nvSpPr>
            <p:cNvPr id="34826" name="Rectangle 11"/>
            <p:cNvSpPr>
              <a:spLocks noChangeArrowheads="1"/>
            </p:cNvSpPr>
            <p:nvPr/>
          </p:nvSpPr>
          <p:spPr bwMode="auto">
            <a:xfrm>
              <a:off x="2719" y="1937"/>
              <a:ext cx="890" cy="3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en-US" altLang="zh-CN" sz="28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I/O</a:t>
              </a:r>
              <a:r>
                <a:rPr lang="zh-CN" altLang="en-US" sz="28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接口</a:t>
              </a:r>
              <a:endParaRPr lang="zh-CN" altLang="en-US" sz="2800">
                <a:solidFill>
                  <a:srgbClr val="006600"/>
                </a:solidFill>
                <a:ea typeface="宋体" pitchFamily="2" charset="-122"/>
              </a:endParaRPr>
            </a:p>
          </p:txBody>
        </p:sp>
        <p:sp>
          <p:nvSpPr>
            <p:cNvPr id="34827" name="Rectangle 12"/>
            <p:cNvSpPr>
              <a:spLocks noChangeArrowheads="1"/>
            </p:cNvSpPr>
            <p:nvPr/>
          </p:nvSpPr>
          <p:spPr bwMode="auto">
            <a:xfrm>
              <a:off x="1183" y="1919"/>
              <a:ext cx="889" cy="3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zh-CN" altLang="en-US" sz="28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存储器</a:t>
              </a:r>
              <a:endParaRPr lang="zh-CN" altLang="en-US" sz="2800">
                <a:solidFill>
                  <a:srgbClr val="006600"/>
                </a:solidFill>
                <a:ea typeface="宋体" pitchFamily="2" charset="-122"/>
              </a:endParaRPr>
            </a:p>
          </p:txBody>
        </p:sp>
        <p:sp>
          <p:nvSpPr>
            <p:cNvPr id="34828" name="Rectangle 13"/>
            <p:cNvSpPr>
              <a:spLocks noChangeArrowheads="1"/>
            </p:cNvSpPr>
            <p:nvPr/>
          </p:nvSpPr>
          <p:spPr bwMode="auto">
            <a:xfrm>
              <a:off x="1656" y="663"/>
              <a:ext cx="1618" cy="31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zh-CN" altLang="en-US" sz="28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系统总线</a:t>
              </a:r>
              <a:r>
                <a:rPr lang="en-US" altLang="zh-CN" sz="28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BUS</a:t>
              </a:r>
              <a:endParaRPr lang="en-US" altLang="zh-CN" sz="6000">
                <a:solidFill>
                  <a:srgbClr val="006600"/>
                </a:solidFill>
                <a:ea typeface="宋体" pitchFamily="2" charset="-122"/>
              </a:endParaRPr>
            </a:p>
          </p:txBody>
        </p:sp>
        <p:sp>
          <p:nvSpPr>
            <p:cNvPr id="34829" name="Rectangle 14"/>
            <p:cNvSpPr>
              <a:spLocks noChangeArrowheads="1"/>
            </p:cNvSpPr>
            <p:nvPr/>
          </p:nvSpPr>
          <p:spPr bwMode="auto">
            <a:xfrm>
              <a:off x="2520" y="1821"/>
              <a:ext cx="1222" cy="126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Rectangle 15"/>
            <p:cNvSpPr>
              <a:spLocks noChangeArrowheads="1"/>
            </p:cNvSpPr>
            <p:nvPr/>
          </p:nvSpPr>
          <p:spPr bwMode="auto">
            <a:xfrm>
              <a:off x="340" y="671"/>
              <a:ext cx="434" cy="158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31" name="Group 16"/>
            <p:cNvGrpSpPr>
              <a:grpSpLocks/>
            </p:cNvGrpSpPr>
            <p:nvPr/>
          </p:nvGrpSpPr>
          <p:grpSpPr bwMode="auto">
            <a:xfrm>
              <a:off x="792" y="1007"/>
              <a:ext cx="3190" cy="514"/>
              <a:chOff x="0" y="0"/>
              <a:chExt cx="20000" cy="19992"/>
            </a:xfrm>
          </p:grpSpPr>
          <p:sp>
            <p:nvSpPr>
              <p:cNvPr id="34843" name="Line 1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42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4" name="Line 18"/>
              <p:cNvSpPr>
                <a:spLocks noChangeShapeType="1"/>
              </p:cNvSpPr>
              <p:nvPr/>
            </p:nvSpPr>
            <p:spPr bwMode="auto">
              <a:xfrm>
                <a:off x="0" y="10314"/>
                <a:ext cx="20000" cy="48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5" name="Line 19"/>
              <p:cNvSpPr>
                <a:spLocks noChangeShapeType="1"/>
              </p:cNvSpPr>
              <p:nvPr/>
            </p:nvSpPr>
            <p:spPr bwMode="auto">
              <a:xfrm>
                <a:off x="0" y="19944"/>
                <a:ext cx="20000" cy="48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32" name="Rectangle 20"/>
            <p:cNvSpPr>
              <a:spLocks noChangeArrowheads="1"/>
            </p:cNvSpPr>
            <p:nvPr/>
          </p:nvSpPr>
          <p:spPr bwMode="auto">
            <a:xfrm>
              <a:off x="2603" y="1908"/>
              <a:ext cx="1044" cy="35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Freeform 21"/>
            <p:cNvSpPr>
              <a:spLocks/>
            </p:cNvSpPr>
            <p:nvPr/>
          </p:nvSpPr>
          <p:spPr bwMode="auto">
            <a:xfrm>
              <a:off x="3127" y="2257"/>
              <a:ext cx="9" cy="378"/>
            </a:xfrm>
            <a:custGeom>
              <a:avLst/>
              <a:gdLst>
                <a:gd name="T0" fmla="*/ 0 w 7"/>
                <a:gd name="T1" fmla="*/ 0 h 321"/>
                <a:gd name="T2" fmla="*/ 7 w 7"/>
                <a:gd name="T3" fmla="*/ 321 h 321"/>
                <a:gd name="T4" fmla="*/ 0 60000 65536"/>
                <a:gd name="T5" fmla="*/ 0 60000 65536"/>
                <a:gd name="T6" fmla="*/ 0 w 7"/>
                <a:gd name="T7" fmla="*/ 0 h 321"/>
                <a:gd name="T8" fmla="*/ 7 w 7"/>
                <a:gd name="T9" fmla="*/ 321 h 3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" h="321">
                  <a:moveTo>
                    <a:pt x="0" y="0"/>
                  </a:moveTo>
                  <a:lnTo>
                    <a:pt x="7" y="321"/>
                  </a:lnTo>
                </a:path>
              </a:pathLst>
            </a:custGeom>
            <a:solidFill>
              <a:srgbClr val="FFFFFF"/>
            </a:solidFill>
            <a:ln w="57150" cmpd="sng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Rectangle 22"/>
            <p:cNvSpPr>
              <a:spLocks noChangeArrowheads="1"/>
            </p:cNvSpPr>
            <p:nvPr/>
          </p:nvSpPr>
          <p:spPr bwMode="auto">
            <a:xfrm>
              <a:off x="1100" y="1902"/>
              <a:ext cx="1044" cy="35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Rectangle 23"/>
            <p:cNvSpPr>
              <a:spLocks noChangeArrowheads="1"/>
            </p:cNvSpPr>
            <p:nvPr/>
          </p:nvSpPr>
          <p:spPr bwMode="auto">
            <a:xfrm>
              <a:off x="2603" y="2651"/>
              <a:ext cx="1044" cy="35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24"/>
            <p:cNvSpPr>
              <a:spLocks noChangeShapeType="1"/>
            </p:cNvSpPr>
            <p:nvPr/>
          </p:nvSpPr>
          <p:spPr bwMode="auto">
            <a:xfrm>
              <a:off x="1344" y="997"/>
              <a:ext cx="1" cy="899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Line 25"/>
            <p:cNvSpPr>
              <a:spLocks noChangeShapeType="1"/>
            </p:cNvSpPr>
            <p:nvPr/>
          </p:nvSpPr>
          <p:spPr bwMode="auto">
            <a:xfrm>
              <a:off x="1638" y="1278"/>
              <a:ext cx="2" cy="61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Line 26"/>
            <p:cNvSpPr>
              <a:spLocks noChangeShapeType="1"/>
            </p:cNvSpPr>
            <p:nvPr/>
          </p:nvSpPr>
          <p:spPr bwMode="auto">
            <a:xfrm>
              <a:off x="1934" y="1534"/>
              <a:ext cx="2" cy="36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39" name="Group 27"/>
            <p:cNvGrpSpPr>
              <a:grpSpLocks/>
            </p:cNvGrpSpPr>
            <p:nvPr/>
          </p:nvGrpSpPr>
          <p:grpSpPr bwMode="auto">
            <a:xfrm>
              <a:off x="2828" y="997"/>
              <a:ext cx="592" cy="899"/>
              <a:chOff x="0" y="0"/>
              <a:chExt cx="20033" cy="20000"/>
            </a:xfrm>
          </p:grpSpPr>
          <p:sp>
            <p:nvSpPr>
              <p:cNvPr id="34840" name="Line 28"/>
              <p:cNvSpPr>
                <a:spLocks noChangeShapeType="1"/>
              </p:cNvSpPr>
              <p:nvPr/>
            </p:nvSpPr>
            <p:spPr bwMode="auto">
              <a:xfrm>
                <a:off x="0" y="0"/>
                <a:ext cx="41" cy="2000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1" name="Line 29"/>
              <p:cNvSpPr>
                <a:spLocks noChangeShapeType="1"/>
              </p:cNvSpPr>
              <p:nvPr/>
            </p:nvSpPr>
            <p:spPr bwMode="auto">
              <a:xfrm>
                <a:off x="9996" y="6259"/>
                <a:ext cx="49" cy="1374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2" name="Line 30"/>
              <p:cNvSpPr>
                <a:spLocks noChangeShapeType="1"/>
              </p:cNvSpPr>
              <p:nvPr/>
            </p:nvSpPr>
            <p:spPr bwMode="auto">
              <a:xfrm>
                <a:off x="19983" y="11939"/>
                <a:ext cx="50" cy="806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微处理器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微机的核心、控制中心，中央处理器</a:t>
            </a:r>
            <a:r>
              <a:rPr lang="en-US" altLang="zh-CN" smtClean="0"/>
              <a:t>CPU</a:t>
            </a:r>
          </a:p>
          <a:p>
            <a:pPr eaLnBrk="1" hangingPunct="1"/>
            <a:r>
              <a:rPr lang="zh-CN" altLang="en-US" smtClean="0"/>
              <a:t>大规模集成电路</a:t>
            </a:r>
            <a:r>
              <a:rPr lang="en-US" altLang="zh-CN" smtClean="0"/>
              <a:t>VLSI</a:t>
            </a:r>
            <a:r>
              <a:rPr lang="zh-CN" altLang="en-US" smtClean="0"/>
              <a:t>芯片，集成</a:t>
            </a:r>
          </a:p>
          <a:p>
            <a:pPr lvl="1" eaLnBrk="1" hangingPunct="1"/>
            <a:r>
              <a:rPr lang="zh-CN" altLang="en-US" smtClean="0"/>
              <a:t>控制器</a:t>
            </a:r>
          </a:p>
          <a:p>
            <a:pPr lvl="1" eaLnBrk="1" hangingPunct="1"/>
            <a:r>
              <a:rPr lang="zh-CN" altLang="en-US" smtClean="0"/>
              <a:t>运算器（整数运算器）</a:t>
            </a:r>
          </a:p>
          <a:p>
            <a:pPr lvl="1" eaLnBrk="1" hangingPunct="1"/>
            <a:r>
              <a:rPr lang="zh-CN" altLang="en-US" smtClean="0"/>
              <a:t>寄存器（高速存储单元）</a:t>
            </a:r>
          </a:p>
          <a:p>
            <a:pPr eaLnBrk="1" hangingPunct="1"/>
            <a:r>
              <a:rPr lang="zh-CN" altLang="en-US" smtClean="0"/>
              <a:t>高性能微处理器内部还有</a:t>
            </a:r>
          </a:p>
          <a:p>
            <a:pPr lvl="1" eaLnBrk="1" hangingPunct="1"/>
            <a:r>
              <a:rPr lang="zh-CN" altLang="en-US" smtClean="0"/>
              <a:t>浮点处理单元甚至多媒体数据运算单元</a:t>
            </a:r>
          </a:p>
          <a:p>
            <a:pPr lvl="1" eaLnBrk="1" hangingPunct="1"/>
            <a:r>
              <a:rPr lang="zh-CN" altLang="en-US" smtClean="0"/>
              <a:t>存储管理单元、代码保护机制</a:t>
            </a:r>
          </a:p>
          <a:p>
            <a:pPr lvl="1" eaLnBrk="1" hangingPunct="1"/>
            <a:r>
              <a:rPr lang="zh-CN" altLang="en-US" smtClean="0"/>
              <a:t>高速缓冲存储器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……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存储器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存储器（</a:t>
            </a:r>
            <a:r>
              <a:rPr lang="en-US" altLang="zh-CN" sz="2800" smtClean="0"/>
              <a:t>Memory</a:t>
            </a:r>
            <a:r>
              <a:rPr lang="zh-CN" altLang="en-US" sz="2800" smtClean="0"/>
              <a:t>）是存放程序和数据的部件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高性能微机的存储系统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微处理器内部的寄存器（</a:t>
            </a:r>
            <a:r>
              <a:rPr lang="en-US" altLang="zh-CN" sz="2400" smtClean="0"/>
              <a:t>Register</a:t>
            </a:r>
            <a:r>
              <a:rPr lang="zh-CN" altLang="en-US" sz="2400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高速缓冲存储器（</a:t>
            </a:r>
            <a:r>
              <a:rPr lang="en-US" altLang="zh-CN" sz="2400" smtClean="0"/>
              <a:t>Cache</a:t>
            </a:r>
            <a:r>
              <a:rPr lang="zh-CN" altLang="en-US" sz="2400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主板上的主存储器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以外设形式出现的辅助存储器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主存储器（主存、内存）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半导体存储器芯片组成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RAM</a:t>
            </a:r>
            <a:r>
              <a:rPr lang="zh-CN" altLang="en-US" sz="2400" smtClean="0"/>
              <a:t>部分断电后信息丢失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相对造价高、速度快、但容量小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辅助存储器（简称辅存或外存）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磁盘、光盘存储器等构成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相对造价低、容量大、信息可长期保存，但速度慢</a:t>
            </a:r>
          </a:p>
        </p:txBody>
      </p:sp>
      <p:sp>
        <p:nvSpPr>
          <p:cNvPr id="502788" name="AutoShape 4"/>
          <p:cNvSpPr>
            <a:spLocks noChangeArrowheads="1"/>
          </p:cNvSpPr>
          <p:nvPr/>
        </p:nvSpPr>
        <p:spPr bwMode="auto">
          <a:xfrm>
            <a:off x="5076825" y="3500438"/>
            <a:ext cx="3743325" cy="792162"/>
          </a:xfrm>
          <a:prstGeom prst="cloudCallout">
            <a:avLst>
              <a:gd name="adj1" fmla="val 15690"/>
              <a:gd name="adj2" fmla="val 115130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2800">
                <a:solidFill>
                  <a:srgbClr val="0000CC"/>
                </a:solidFill>
                <a:ea typeface="宋体" pitchFamily="2" charset="-122"/>
              </a:rPr>
              <a:t>RAM</a:t>
            </a:r>
            <a:r>
              <a:rPr lang="zh-CN" altLang="en-US" sz="2800">
                <a:solidFill>
                  <a:srgbClr val="0000CC"/>
                </a:solidFill>
                <a:ea typeface="宋体" pitchFamily="2" charset="-122"/>
              </a:rPr>
              <a:t>和</a:t>
            </a:r>
            <a:r>
              <a:rPr lang="en-US" altLang="zh-CN" sz="2800">
                <a:solidFill>
                  <a:srgbClr val="0000CC"/>
                </a:solidFill>
                <a:ea typeface="宋体" pitchFamily="2" charset="-122"/>
              </a:rPr>
              <a:t>ROM</a:t>
            </a:r>
            <a:endParaRPr lang="en-US" altLang="zh-CN" sz="2800" baseline="30000">
              <a:solidFill>
                <a:srgbClr val="0000CC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I/O</a:t>
            </a:r>
            <a:r>
              <a:rPr lang="zh-CN" altLang="en-US" smtClean="0"/>
              <a:t>接口和</a:t>
            </a:r>
            <a:r>
              <a:rPr lang="en-US" altLang="zh-CN" smtClean="0"/>
              <a:t>I/O</a:t>
            </a:r>
            <a:r>
              <a:rPr lang="zh-CN" altLang="en-US" smtClean="0"/>
              <a:t>设备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I/O</a:t>
            </a:r>
            <a:r>
              <a:rPr lang="zh-CN" altLang="en-US" smtClean="0"/>
              <a:t>设备</a:t>
            </a:r>
            <a:r>
              <a:rPr lang="en-US" altLang="zh-CN" smtClean="0"/>
              <a:t>(Peripheral</a:t>
            </a:r>
            <a:r>
              <a:rPr lang="zh-CN" altLang="en-US" smtClean="0"/>
              <a:t>）：用户与微机交互</a:t>
            </a:r>
          </a:p>
          <a:p>
            <a:pPr lvl="1" eaLnBrk="1" hangingPunct="1"/>
            <a:r>
              <a:rPr lang="zh-CN" altLang="en-US" smtClean="0"/>
              <a:t>输入（</a:t>
            </a:r>
            <a:r>
              <a:rPr lang="en-US" altLang="zh-CN" smtClean="0"/>
              <a:t>Input</a:t>
            </a:r>
            <a:r>
              <a:rPr lang="zh-CN" altLang="en-US" smtClean="0"/>
              <a:t>）设备</a:t>
            </a:r>
          </a:p>
          <a:p>
            <a:pPr lvl="2" eaLnBrk="1" hangingPunct="1"/>
            <a:r>
              <a:rPr lang="zh-CN" altLang="en-US" sz="2800" smtClean="0"/>
              <a:t>标准输入设备：键盘</a:t>
            </a:r>
          </a:p>
          <a:p>
            <a:pPr lvl="1" eaLnBrk="1" hangingPunct="1"/>
            <a:r>
              <a:rPr lang="zh-CN" altLang="en-US" smtClean="0"/>
              <a:t>输出（</a:t>
            </a:r>
            <a:r>
              <a:rPr lang="en-US" altLang="zh-CN" smtClean="0"/>
              <a:t>Output</a:t>
            </a:r>
            <a:r>
              <a:rPr lang="zh-CN" altLang="en-US" smtClean="0"/>
              <a:t>）设备</a:t>
            </a:r>
          </a:p>
          <a:p>
            <a:pPr lvl="2" eaLnBrk="1" hangingPunct="1"/>
            <a:r>
              <a:rPr lang="zh-CN" altLang="en-US" sz="2800" smtClean="0"/>
              <a:t>标准输出设备：显示器</a:t>
            </a:r>
          </a:p>
          <a:p>
            <a:pPr eaLnBrk="1" hangingPunct="1"/>
            <a:r>
              <a:rPr lang="en-US" altLang="zh-CN" smtClean="0"/>
              <a:t>I/O</a:t>
            </a:r>
            <a:r>
              <a:rPr lang="zh-CN" altLang="en-US" smtClean="0"/>
              <a:t>接口</a:t>
            </a:r>
            <a:r>
              <a:rPr lang="en-US" altLang="zh-CN" smtClean="0"/>
              <a:t>(Interface)</a:t>
            </a:r>
            <a:r>
              <a:rPr lang="zh-CN" altLang="en-US" smtClean="0"/>
              <a:t>：外设和主机间的桥梁</a:t>
            </a:r>
          </a:p>
          <a:p>
            <a:pPr lvl="1" eaLnBrk="1" hangingPunct="1"/>
            <a:r>
              <a:rPr lang="zh-CN" altLang="en-US" smtClean="0"/>
              <a:t>完成信号变换、数据缓冲、联络控制等工作</a:t>
            </a:r>
          </a:p>
          <a:p>
            <a:pPr lvl="1" eaLnBrk="1" hangingPunct="1"/>
            <a:r>
              <a:rPr lang="zh-CN" altLang="en-US" smtClean="0"/>
              <a:t>较简单的</a:t>
            </a:r>
            <a:r>
              <a:rPr lang="en-US" altLang="zh-CN" smtClean="0"/>
              <a:t>I/O</a:t>
            </a:r>
            <a:r>
              <a:rPr lang="zh-CN" altLang="en-US" smtClean="0"/>
              <a:t>接口电路与主板一体</a:t>
            </a:r>
          </a:p>
          <a:p>
            <a:pPr lvl="1" eaLnBrk="1" hangingPunct="1"/>
            <a:r>
              <a:rPr lang="zh-CN" altLang="en-US" smtClean="0"/>
              <a:t>较复杂的</a:t>
            </a:r>
            <a:r>
              <a:rPr lang="en-US" altLang="zh-CN" smtClean="0"/>
              <a:t>I/O</a:t>
            </a:r>
            <a:r>
              <a:rPr lang="zh-CN" altLang="en-US" smtClean="0"/>
              <a:t>接口电路制成独立的电路板（接口卡</a:t>
            </a:r>
            <a:r>
              <a:rPr lang="en-US" altLang="zh-CN" smtClean="0"/>
              <a:t>Card</a:t>
            </a:r>
            <a:r>
              <a:rPr lang="zh-CN" altLang="en-US" smtClean="0"/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系统总线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总线（</a:t>
            </a:r>
            <a:r>
              <a:rPr lang="en-US" altLang="zh-CN" sz="2800" smtClean="0"/>
              <a:t>Bus</a:t>
            </a:r>
            <a:r>
              <a:rPr lang="zh-CN" altLang="en-US" sz="2800" smtClean="0"/>
              <a:t>）</a:t>
            </a:r>
          </a:p>
          <a:p>
            <a:pPr lvl="1" eaLnBrk="1" hangingPunct="1"/>
            <a:r>
              <a:rPr lang="zh-CN" altLang="en-US" sz="2400" smtClean="0"/>
              <a:t>传递信息的一组公用导线、信息通道</a:t>
            </a:r>
          </a:p>
          <a:p>
            <a:pPr eaLnBrk="1" hangingPunct="1"/>
            <a:r>
              <a:rPr lang="zh-CN" altLang="en-US" sz="2800" smtClean="0"/>
              <a:t>系统总线（</a:t>
            </a:r>
            <a:r>
              <a:rPr lang="en-US" altLang="zh-CN" sz="2800" smtClean="0"/>
              <a:t>System Bus</a:t>
            </a:r>
            <a:r>
              <a:rPr lang="zh-CN" altLang="en-US" sz="2800" smtClean="0"/>
              <a:t>）</a:t>
            </a:r>
          </a:p>
          <a:p>
            <a:pPr lvl="1" eaLnBrk="1" hangingPunct="1"/>
            <a:r>
              <a:rPr lang="zh-CN" altLang="en-US" sz="2400" smtClean="0"/>
              <a:t>微机系统中信息交换的主要公共通道</a:t>
            </a:r>
          </a:p>
          <a:p>
            <a:pPr eaLnBrk="1" hangingPunct="1"/>
            <a:r>
              <a:rPr lang="zh-CN" altLang="en-US" sz="2800" smtClean="0"/>
              <a:t>地址总线</a:t>
            </a:r>
          </a:p>
          <a:p>
            <a:pPr lvl="1" eaLnBrk="1" hangingPunct="1"/>
            <a:r>
              <a:rPr lang="zh-CN" altLang="en-US" sz="2400" smtClean="0"/>
              <a:t>单向输出主存单元或</a:t>
            </a:r>
            <a:r>
              <a:rPr lang="en-US" altLang="zh-CN" sz="2400" smtClean="0"/>
              <a:t>I/O</a:t>
            </a:r>
            <a:r>
              <a:rPr lang="zh-CN" altLang="en-US" sz="2400" smtClean="0"/>
              <a:t>端口的地址信息</a:t>
            </a:r>
          </a:p>
          <a:p>
            <a:pPr eaLnBrk="1" hangingPunct="1"/>
            <a:r>
              <a:rPr lang="zh-CN" altLang="en-US" sz="2800" smtClean="0"/>
              <a:t>数据总线</a:t>
            </a:r>
          </a:p>
          <a:p>
            <a:pPr lvl="1" eaLnBrk="1" hangingPunct="1"/>
            <a:r>
              <a:rPr lang="zh-CN" altLang="en-US" sz="2400" smtClean="0"/>
              <a:t>读（</a:t>
            </a:r>
            <a:r>
              <a:rPr lang="en-US" altLang="zh-CN" sz="2400" smtClean="0"/>
              <a:t>Read</a:t>
            </a:r>
            <a:r>
              <a:rPr lang="zh-CN" altLang="en-US" sz="2400" smtClean="0"/>
              <a:t>）操作数据输入微处理器</a:t>
            </a:r>
          </a:p>
          <a:p>
            <a:pPr lvl="1" eaLnBrk="1" hangingPunct="1"/>
            <a:r>
              <a:rPr lang="zh-CN" altLang="en-US" sz="2400" smtClean="0"/>
              <a:t>写（</a:t>
            </a:r>
            <a:r>
              <a:rPr lang="en-US" altLang="zh-CN" sz="2400" smtClean="0"/>
              <a:t>Write</a:t>
            </a:r>
            <a:r>
              <a:rPr lang="zh-CN" altLang="en-US" sz="2400" smtClean="0"/>
              <a:t>）操作数据输出到外界（主存或外设）</a:t>
            </a:r>
          </a:p>
          <a:p>
            <a:pPr eaLnBrk="1" hangingPunct="1"/>
            <a:r>
              <a:rPr lang="zh-CN" altLang="en-US" sz="2800" smtClean="0"/>
              <a:t>控制总线</a:t>
            </a:r>
          </a:p>
          <a:p>
            <a:pPr lvl="1" eaLnBrk="1" hangingPunct="1"/>
            <a:r>
              <a:rPr lang="zh-CN" altLang="en-US" sz="2400" smtClean="0"/>
              <a:t>有些控制信号或状态信号输出</a:t>
            </a:r>
          </a:p>
          <a:p>
            <a:pPr lvl="1" eaLnBrk="1" hangingPunct="1"/>
            <a:r>
              <a:rPr lang="zh-CN" altLang="en-US" sz="2400" smtClean="0"/>
              <a:t>有些请求或联络信号输入</a:t>
            </a:r>
          </a:p>
        </p:txBody>
      </p:sp>
      <p:pic>
        <p:nvPicPr>
          <p:cNvPr id="500741" name="Picture 5" descr="Bu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15200" y="762000"/>
            <a:ext cx="1368425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7" name="Group 21"/>
          <p:cNvGrpSpPr>
            <a:grpSpLocks/>
          </p:cNvGrpSpPr>
          <p:nvPr/>
        </p:nvGrpSpPr>
        <p:grpSpPr bwMode="auto">
          <a:xfrm>
            <a:off x="6172200" y="5257800"/>
            <a:ext cx="2514600" cy="1198563"/>
            <a:chOff x="3120" y="1680"/>
            <a:chExt cx="1584" cy="755"/>
          </a:xfrm>
        </p:grpSpPr>
        <p:sp>
          <p:nvSpPr>
            <p:cNvPr id="38918" name="Rectangle 14"/>
            <p:cNvSpPr>
              <a:spLocks noChangeArrowheads="1"/>
            </p:cNvSpPr>
            <p:nvPr/>
          </p:nvSpPr>
          <p:spPr bwMode="auto">
            <a:xfrm>
              <a:off x="4091" y="1824"/>
              <a:ext cx="613" cy="4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存储器</a:t>
              </a:r>
            </a:p>
            <a:p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外设</a:t>
              </a:r>
              <a:endParaRPr lang="en-US" altLang="zh-CN" sz="140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8919" name="Rectangle 15"/>
            <p:cNvSpPr>
              <a:spLocks noChangeArrowheads="1"/>
            </p:cNvSpPr>
            <p:nvPr/>
          </p:nvSpPr>
          <p:spPr bwMode="auto">
            <a:xfrm>
              <a:off x="3120" y="1824"/>
              <a:ext cx="480" cy="4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CPU</a:t>
              </a:r>
              <a:endParaRPr lang="zh-CN" altLang="en-US">
                <a:latin typeface="Verdana" pitchFamily="34" charset="0"/>
                <a:ea typeface="宋体" pitchFamily="2" charset="-122"/>
              </a:endParaRPr>
            </a:p>
          </p:txBody>
        </p:sp>
        <p:grpSp>
          <p:nvGrpSpPr>
            <p:cNvPr id="38920" name="Group 20"/>
            <p:cNvGrpSpPr>
              <a:grpSpLocks/>
            </p:cNvGrpSpPr>
            <p:nvPr/>
          </p:nvGrpSpPr>
          <p:grpSpPr bwMode="auto">
            <a:xfrm>
              <a:off x="3600" y="1927"/>
              <a:ext cx="492" cy="205"/>
              <a:chOff x="3071" y="1927"/>
              <a:chExt cx="1021" cy="205"/>
            </a:xfrm>
          </p:grpSpPr>
          <p:sp>
            <p:nvSpPr>
              <p:cNvPr id="38923" name="Line 16"/>
              <p:cNvSpPr>
                <a:spLocks noChangeShapeType="1"/>
              </p:cNvSpPr>
              <p:nvPr/>
            </p:nvSpPr>
            <p:spPr bwMode="auto">
              <a:xfrm flipV="1">
                <a:off x="3082" y="2132"/>
                <a:ext cx="1010" cy="0"/>
              </a:xfrm>
              <a:prstGeom prst="line">
                <a:avLst/>
              </a:prstGeom>
              <a:noFill/>
              <a:ln w="76200" cmpd="tri">
                <a:solidFill>
                  <a:schemeClr val="tx2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4" name="Line 17"/>
              <p:cNvSpPr>
                <a:spLocks noChangeShapeType="1"/>
              </p:cNvSpPr>
              <p:nvPr/>
            </p:nvSpPr>
            <p:spPr bwMode="auto">
              <a:xfrm flipH="1" flipV="1">
                <a:off x="3071" y="1927"/>
                <a:ext cx="1010" cy="0"/>
              </a:xfrm>
              <a:prstGeom prst="line">
                <a:avLst/>
              </a:prstGeom>
              <a:noFill/>
              <a:ln w="76200" cmpd="tri">
                <a:solidFill>
                  <a:srgbClr val="0000CC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21" name="Rectangle 18"/>
            <p:cNvSpPr>
              <a:spLocks noChangeArrowheads="1"/>
            </p:cNvSpPr>
            <p:nvPr/>
          </p:nvSpPr>
          <p:spPr bwMode="auto">
            <a:xfrm>
              <a:off x="3600" y="1680"/>
              <a:ext cx="612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altLang="en-US" sz="1600">
                  <a:solidFill>
                    <a:srgbClr val="0000CC"/>
                  </a:solidFill>
                  <a:latin typeface="Verdana" pitchFamily="34" charset="0"/>
                  <a:ea typeface="宋体" pitchFamily="2" charset="-122"/>
                </a:rPr>
                <a:t>Read </a:t>
              </a:r>
              <a:endParaRPr lang="zh-CN" altLang="en-US" sz="1600">
                <a:solidFill>
                  <a:srgbClr val="0000CC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8922" name="Rectangle 19"/>
            <p:cNvSpPr>
              <a:spLocks noChangeArrowheads="1"/>
            </p:cNvSpPr>
            <p:nvPr/>
          </p:nvSpPr>
          <p:spPr bwMode="auto">
            <a:xfrm>
              <a:off x="3552" y="2208"/>
              <a:ext cx="612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Write</a:t>
              </a:r>
              <a:endParaRPr lang="zh-CN" altLang="en-US" sz="1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283 0.48945 C -0.77882 0.15133 -0.72969 -0.18633 -0.66945 -0.13581 C -0.60955 -0.08622 -0.57431 0.76848 -0.47066 0.7891 C -0.36684 0.80927 -0.20643 0.39791 -0.04636 -0.01461 " pathEditMode="relative" rAng="-4605445" ptsTypes="aaaA">
                                      <p:cBhvr>
                                        <p:cTn id="6" dur="3000" fill="hold"/>
                                        <p:tgtEl>
                                          <p:spTgt spid="5007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软件与硬件的等价性原理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任何一个由软件所完成的操作也可以直接由硬件来实现，任何一条由硬件所执行的指令也能用软件来完成</a:t>
            </a:r>
          </a:p>
          <a:p>
            <a:pPr eaLnBrk="1" hangingPunct="1"/>
            <a:r>
              <a:rPr lang="zh-CN" altLang="en-US" smtClean="0"/>
              <a:t>软硬件在逻辑功能上的等价，并不意味着性能和成本的等价</a:t>
            </a:r>
          </a:p>
          <a:p>
            <a:pPr lvl="1" eaLnBrk="1" hangingPunct="1"/>
            <a:r>
              <a:rPr lang="zh-CN" altLang="en-US" smtClean="0"/>
              <a:t>软件易于实现各种逻辑和运算功能，但是往往速度较慢</a:t>
            </a:r>
          </a:p>
          <a:p>
            <a:pPr lvl="1" eaLnBrk="1" hangingPunct="1"/>
            <a:r>
              <a:rPr lang="zh-CN" altLang="en-US" smtClean="0"/>
              <a:t>硬件则可以高速实现逻辑和运算功能，但是难以实现复杂功能或计算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计算机结构、组成与实现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计算机结构</a:t>
            </a:r>
            <a:r>
              <a:rPr lang="en-US" altLang="zh-CN" smtClean="0"/>
              <a:t>(Computer architecture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计算机系统的软件与硬件的界面－－指令系统</a:t>
            </a:r>
          </a:p>
          <a:p>
            <a:pPr lvl="1" eaLnBrk="1" hangingPunct="1"/>
            <a:r>
              <a:rPr lang="zh-CN" altLang="en-US" smtClean="0"/>
              <a:t>程序员所看到的计算机属性－－外特性 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计算机组成</a:t>
            </a:r>
            <a:r>
              <a:rPr lang="en-US" altLang="zh-CN" smtClean="0"/>
              <a:t>(Computer organization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计算机系统结构的逻辑实现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计算机实现</a:t>
            </a:r>
            <a:r>
              <a:rPr lang="en-US" altLang="zh-CN" smtClean="0"/>
              <a:t>(Computer implementation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计算机组成的物理实现</a:t>
            </a:r>
          </a:p>
        </p:txBody>
      </p:sp>
      <p:sp>
        <p:nvSpPr>
          <p:cNvPr id="507908" name="AutoShape 4"/>
          <p:cNvSpPr>
            <a:spLocks noChangeArrowheads="1"/>
          </p:cNvSpPr>
          <p:nvPr/>
        </p:nvSpPr>
        <p:spPr bwMode="auto">
          <a:xfrm>
            <a:off x="2209800" y="5105400"/>
            <a:ext cx="6553200" cy="1143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just">
              <a:spcBef>
                <a:spcPct val="20000"/>
              </a:spcBef>
              <a:defRPr/>
            </a:pPr>
            <a:r>
              <a:rPr lang="zh-CN" altLang="en-US" sz="2800">
                <a:ea typeface="宋体" pitchFamily="2" charset="-122"/>
              </a:rPr>
              <a:t>一种计算机结构可以有多种计算机组成</a:t>
            </a:r>
          </a:p>
          <a:p>
            <a:pPr algn="just">
              <a:spcBef>
                <a:spcPct val="20000"/>
              </a:spcBef>
              <a:defRPr/>
            </a:pPr>
            <a:r>
              <a:rPr lang="zh-CN" altLang="en-US" sz="2800">
                <a:ea typeface="宋体" pitchFamily="2" charset="-122"/>
              </a:rPr>
              <a:t>一种计算机组成又可以有多种物理实现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1.1.1 </a:t>
            </a:r>
            <a:r>
              <a:rPr lang="zh-CN" altLang="en-US" smtClean="0"/>
              <a:t>通用微处理器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4</a:t>
            </a:r>
            <a:r>
              <a:rPr lang="zh-CN" altLang="en-US" sz="2800" smtClean="0"/>
              <a:t>位微处理器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1971</a:t>
            </a:r>
            <a:r>
              <a:rPr lang="zh-CN" altLang="en-US" sz="2400" smtClean="0"/>
              <a:t>年，</a:t>
            </a:r>
            <a:r>
              <a:rPr lang="en-US" altLang="zh-CN" sz="2400" smtClean="0"/>
              <a:t>Intel 4004</a:t>
            </a:r>
            <a:r>
              <a:rPr lang="zh-CN" altLang="en-US" sz="2400" smtClean="0"/>
              <a:t>，第一个微处理器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8</a:t>
            </a:r>
            <a:r>
              <a:rPr lang="zh-CN" altLang="en-US" sz="2800" smtClean="0"/>
              <a:t>位微处理器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M6800</a:t>
            </a:r>
            <a:r>
              <a:rPr lang="zh-CN" altLang="en-US" sz="2400" smtClean="0"/>
              <a:t>、</a:t>
            </a:r>
            <a:r>
              <a:rPr lang="en-US" altLang="zh-CN" sz="2400" smtClean="0"/>
              <a:t>Z80</a:t>
            </a:r>
            <a:r>
              <a:rPr lang="zh-CN" altLang="en-US" sz="2400" smtClean="0"/>
              <a:t>和</a:t>
            </a:r>
            <a:r>
              <a:rPr lang="en-US" altLang="zh-CN" sz="2400" smtClean="0"/>
              <a:t>Intel 8080/8085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Apple</a:t>
            </a:r>
            <a:r>
              <a:rPr lang="zh-CN" altLang="en-US" sz="2400" smtClean="0"/>
              <a:t>公司苹果机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16</a:t>
            </a:r>
            <a:r>
              <a:rPr lang="zh-CN" altLang="en-US" sz="2800" smtClean="0"/>
              <a:t>位微处理器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Intel 8086/8088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16</a:t>
            </a:r>
            <a:r>
              <a:rPr lang="zh-CN" altLang="en-US" sz="2400" smtClean="0"/>
              <a:t>位个人计算机（</a:t>
            </a:r>
            <a:r>
              <a:rPr lang="en-US" altLang="zh-CN" sz="2400" smtClean="0"/>
              <a:t>PC</a:t>
            </a:r>
            <a:r>
              <a:rPr lang="zh-CN" altLang="en-US" sz="2400" smtClean="0"/>
              <a:t>：</a:t>
            </a:r>
            <a:r>
              <a:rPr lang="en-US" altLang="zh-CN" sz="2400" smtClean="0"/>
              <a:t>Personal Computer</a:t>
            </a:r>
            <a:r>
              <a:rPr lang="zh-CN" altLang="en-US" sz="2400" smtClean="0"/>
              <a:t>）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32</a:t>
            </a:r>
            <a:r>
              <a:rPr lang="zh-CN" altLang="en-US" sz="2800" smtClean="0"/>
              <a:t>位微处理器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80386</a:t>
            </a:r>
            <a:r>
              <a:rPr lang="zh-CN" altLang="en-US" sz="2400" smtClean="0"/>
              <a:t>，</a:t>
            </a:r>
            <a:r>
              <a:rPr lang="en-US" altLang="zh-CN" sz="2400" smtClean="0"/>
              <a:t>80486</a:t>
            </a:r>
            <a:r>
              <a:rPr lang="zh-CN" altLang="en-US" sz="2400" smtClean="0"/>
              <a:t>，</a:t>
            </a:r>
            <a:r>
              <a:rPr lang="en-US" altLang="zh-CN" sz="2400" smtClean="0"/>
              <a:t>Pentium</a:t>
            </a:r>
            <a:r>
              <a:rPr lang="zh-CN" altLang="en-US" sz="2400" smtClean="0"/>
              <a:t>～</a:t>
            </a:r>
            <a:r>
              <a:rPr lang="en-US" altLang="zh-CN" sz="2400" smtClean="0"/>
              <a:t>Pentium 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32</a:t>
            </a:r>
            <a:r>
              <a:rPr lang="zh-CN" altLang="en-US" sz="2400" smtClean="0"/>
              <a:t>位</a:t>
            </a:r>
            <a:r>
              <a:rPr lang="en-US" altLang="zh-CN" sz="2400" smtClean="0"/>
              <a:t>PC</a:t>
            </a:r>
            <a:r>
              <a:rPr lang="zh-CN" altLang="en-US" sz="2400" smtClean="0"/>
              <a:t>机，</a:t>
            </a:r>
            <a:r>
              <a:rPr lang="en-US" altLang="zh-CN" sz="2400" smtClean="0"/>
              <a:t>APPLE</a:t>
            </a:r>
            <a:r>
              <a:rPr lang="zh-CN" altLang="en-US" sz="2400" smtClean="0"/>
              <a:t>公司的</a:t>
            </a:r>
            <a:r>
              <a:rPr lang="en-US" altLang="zh-CN" sz="2400" smtClean="0"/>
              <a:t>Macintosh</a:t>
            </a:r>
            <a:r>
              <a:rPr lang="zh-CN" altLang="en-US" sz="2400" smtClean="0"/>
              <a:t>机</a:t>
            </a:r>
            <a:endParaRPr lang="en-US" altLang="zh-CN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64</a:t>
            </a:r>
            <a:r>
              <a:rPr lang="zh-CN" altLang="en-US" sz="2800" smtClean="0"/>
              <a:t>位微处理器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IA-64</a:t>
            </a:r>
            <a:r>
              <a:rPr lang="zh-CN" altLang="en-US" sz="2400" smtClean="0"/>
              <a:t>结构：</a:t>
            </a:r>
            <a:r>
              <a:rPr lang="en-US" altLang="zh-CN" sz="2400" smtClean="0"/>
              <a:t>Itanium</a:t>
            </a:r>
            <a:r>
              <a:rPr lang="zh-CN" altLang="en-US" sz="2400" smtClean="0"/>
              <a:t>（安腾）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x86</a:t>
            </a:r>
            <a:r>
              <a:rPr lang="zh-CN" altLang="en-US" sz="2400" smtClean="0"/>
              <a:t>结构：</a:t>
            </a:r>
            <a:r>
              <a:rPr lang="en-US" altLang="zh-CN" sz="2400" smtClean="0"/>
              <a:t>AMD</a:t>
            </a:r>
            <a:r>
              <a:rPr lang="zh-CN" altLang="en-US" sz="2400" smtClean="0"/>
              <a:t>的</a:t>
            </a:r>
            <a:r>
              <a:rPr lang="en-US" altLang="zh-CN" sz="2400" smtClean="0"/>
              <a:t>64</a:t>
            </a:r>
            <a:r>
              <a:rPr lang="zh-CN" altLang="en-US" sz="2400" smtClean="0"/>
              <a:t>位处理器、</a:t>
            </a:r>
            <a:r>
              <a:rPr lang="en-US" altLang="zh-CN" sz="2400" smtClean="0"/>
              <a:t>Intel 64</a:t>
            </a:r>
            <a:r>
              <a:rPr lang="zh-CN" altLang="en-US" sz="2400" smtClean="0"/>
              <a:t>处理器</a:t>
            </a:r>
          </a:p>
        </p:txBody>
      </p:sp>
      <p:pic>
        <p:nvPicPr>
          <p:cNvPr id="6148" name="Picture 4" descr="4004和采用4004的Busicom计算器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295400"/>
            <a:ext cx="1425575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6" descr="p4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4114800"/>
            <a:ext cx="1209675" cy="142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6858000" y="2438400"/>
            <a:ext cx="1851025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zh-CN" altLang="en-US" sz="1600" b="0">
                <a:solidFill>
                  <a:schemeClr val="tx2"/>
                </a:solidFill>
                <a:ea typeface="宋体" pitchFamily="2" charset="-122"/>
              </a:rPr>
              <a:t>采用</a:t>
            </a:r>
            <a:r>
              <a:rPr kumimoji="1" lang="en-US" altLang="zh-CN" sz="1600" b="0">
                <a:solidFill>
                  <a:schemeClr val="tx2"/>
                </a:solidFill>
                <a:ea typeface="宋体" pitchFamily="2" charset="-122"/>
              </a:rPr>
              <a:t>4004</a:t>
            </a:r>
            <a:r>
              <a:rPr kumimoji="1" lang="zh-CN" altLang="en-US" sz="1600" b="0">
                <a:solidFill>
                  <a:schemeClr val="tx2"/>
                </a:solidFill>
                <a:ea typeface="宋体" pitchFamily="2" charset="-122"/>
              </a:rPr>
              <a:t>的计算器</a:t>
            </a:r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7924800" y="1295400"/>
            <a:ext cx="1073150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 sz="1600" b="0">
                <a:solidFill>
                  <a:schemeClr val="tx2"/>
                </a:solidFill>
                <a:ea typeface="宋体" pitchFamily="2" charset="-122"/>
              </a:rPr>
              <a:t>Intel 4004</a:t>
            </a:r>
            <a:endParaRPr kumimoji="1" lang="zh-CN" altLang="en-US" sz="1600" b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469001" name="AutoShape 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315200" y="6324600"/>
            <a:ext cx="1524000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zh-CN" altLang="en-US" sz="2400">
                <a:ea typeface="宋体" pitchFamily="2" charset="-122"/>
              </a:rPr>
              <a:t>性能指标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软件兼容与系列机和兼容机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软件兼容</a:t>
            </a:r>
          </a:p>
          <a:p>
            <a:pPr lvl="1" eaLnBrk="1" hangingPunct="1"/>
            <a:r>
              <a:rPr lang="zh-CN" altLang="en-US" smtClean="0"/>
              <a:t>同一个软件可以不加修改地运行于体系结构相同的各档机器，结果一样、运行时间可能不同</a:t>
            </a:r>
          </a:p>
          <a:p>
            <a:pPr eaLnBrk="1" hangingPunct="1"/>
            <a:r>
              <a:rPr lang="zh-CN" altLang="en-US" smtClean="0"/>
              <a:t>系列机</a:t>
            </a:r>
          </a:p>
          <a:p>
            <a:pPr lvl="1" eaLnBrk="1" hangingPunct="1"/>
            <a:r>
              <a:rPr lang="zh-CN" altLang="en-US" smtClean="0"/>
              <a:t>在一个厂家生产的具有相同计算机结构，但具有不同组成和实现的一系列（</a:t>
            </a:r>
            <a:r>
              <a:rPr lang="en-US" altLang="zh-CN" smtClean="0"/>
              <a:t>Family</a:t>
            </a:r>
            <a:r>
              <a:rPr lang="zh-CN" altLang="en-US" smtClean="0"/>
              <a:t>）不同档次、不同型号的机器</a:t>
            </a:r>
          </a:p>
          <a:p>
            <a:pPr eaLnBrk="1" hangingPunct="1"/>
            <a:r>
              <a:rPr lang="zh-CN" altLang="en-US" smtClean="0"/>
              <a:t>兼容机</a:t>
            </a:r>
          </a:p>
          <a:p>
            <a:pPr lvl="1" eaLnBrk="1" hangingPunct="1"/>
            <a:r>
              <a:rPr lang="zh-CN" altLang="en-US" smtClean="0"/>
              <a:t>不同厂家生产的具有相同计算机结构（不同的组成和实现）的计算机</a:t>
            </a:r>
          </a:p>
        </p:txBody>
      </p:sp>
      <p:sp>
        <p:nvSpPr>
          <p:cNvPr id="508932" name="AutoShape 4"/>
          <p:cNvSpPr>
            <a:spLocks noChangeArrowheads="1"/>
          </p:cNvSpPr>
          <p:nvPr/>
        </p:nvSpPr>
        <p:spPr bwMode="auto">
          <a:xfrm>
            <a:off x="3124200" y="5943600"/>
            <a:ext cx="571500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just">
              <a:spcBef>
                <a:spcPct val="20000"/>
              </a:spcBef>
              <a:defRPr/>
            </a:pPr>
            <a:r>
              <a:rPr lang="zh-CN" altLang="en-US" sz="2800">
                <a:ea typeface="宋体" pitchFamily="2" charset="-122"/>
              </a:rPr>
              <a:t>系列机和兼容机需要保证向后兼容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8075613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zh-CN" altLang="en-US" sz="2800" dirty="0" smtClean="0"/>
              <a:t>对通用和专用微处理器有一定了解，熟悉</a:t>
            </a:r>
            <a:r>
              <a:rPr lang="en-US" altLang="zh-CN" sz="2800" dirty="0" smtClean="0"/>
              <a:t>x86</a:t>
            </a:r>
            <a:r>
              <a:rPr lang="zh-CN" altLang="en-US" sz="2800" dirty="0" smtClean="0"/>
              <a:t>结构系列处理器的发展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zh-CN" altLang="en-US" sz="2800" dirty="0" smtClean="0"/>
              <a:t>掌握冯</a:t>
            </a:r>
            <a:r>
              <a:rPr lang="en-US" altLang="zh-CN" sz="2800" dirty="0" smtClean="0"/>
              <a:t>·</a:t>
            </a:r>
            <a:r>
              <a:rPr lang="zh-CN" altLang="en-US" sz="2800" dirty="0" smtClean="0"/>
              <a:t>诺依曼计算机结构特点和微型计算机组成结构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zh-CN" altLang="en-US" sz="2800" dirty="0" smtClean="0"/>
              <a:t>理解计算机层次结构及其特点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zh-CN" altLang="en-US" sz="2800" smtClean="0"/>
              <a:t>熟</a:t>
            </a:r>
            <a:r>
              <a:rPr lang="zh-CN" altLang="en-US" sz="2800" dirty="0" smtClean="0"/>
              <a:t>悉本章引出的概念：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zh-CN" altLang="en-US" sz="2400" dirty="0" smtClean="0"/>
              <a:t>处理器引脚、系统总线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zh-CN" altLang="en-US" sz="2400" dirty="0" smtClean="0"/>
              <a:t>实方式、保护方式、虚拟</a:t>
            </a:r>
            <a:r>
              <a:rPr lang="en-US" altLang="zh-CN" sz="2400" dirty="0" smtClean="0"/>
              <a:t>8086</a:t>
            </a:r>
            <a:r>
              <a:rPr lang="zh-CN" altLang="en-US" sz="2400" dirty="0" smtClean="0"/>
              <a:t>方式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400" dirty="0" smtClean="0"/>
              <a:t>Cache</a:t>
            </a:r>
            <a:r>
              <a:rPr lang="zh-CN" altLang="en-US" sz="2400" dirty="0" smtClean="0"/>
              <a:t>、流水线、</a:t>
            </a:r>
            <a:r>
              <a:rPr lang="en-US" altLang="zh-CN" sz="2400" dirty="0" smtClean="0"/>
              <a:t>RISC</a:t>
            </a:r>
            <a:r>
              <a:rPr lang="zh-CN" altLang="en-US" sz="2400" dirty="0" smtClean="0"/>
              <a:t>、超标量、动态执行、</a:t>
            </a:r>
            <a:r>
              <a:rPr lang="en-US" altLang="zh-CN" sz="2400" dirty="0" smtClean="0"/>
              <a:t>ILP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TLP</a:t>
            </a:r>
            <a:r>
              <a:rPr lang="zh-CN" altLang="en-US" sz="2400" dirty="0" smtClean="0"/>
              <a:t>、多核技术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zh-CN" altLang="en-US" sz="2400" dirty="0" smtClean="0"/>
              <a:t>二进制编码、存储程序和程序控制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zh-CN" altLang="en-US" sz="2400" dirty="0" smtClean="0"/>
              <a:t>中断、</a:t>
            </a:r>
            <a:r>
              <a:rPr lang="en-US" altLang="zh-CN" sz="2400" dirty="0" smtClean="0"/>
              <a:t>DMA</a:t>
            </a:r>
            <a:r>
              <a:rPr lang="zh-CN" altLang="en-US" sz="2400" dirty="0" smtClean="0"/>
              <a:t>、定时、并行接口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zh-CN" altLang="en-US" sz="2400" dirty="0" smtClean="0"/>
              <a:t>软硬件等价性原理、软件兼容</a:t>
            </a:r>
          </a:p>
        </p:txBody>
      </p:sp>
      <p:sp>
        <p:nvSpPr>
          <p:cNvPr id="57347" name="Rectangle 13"/>
          <p:cNvSpPr>
            <a:spLocks noChangeArrowheads="1"/>
          </p:cNvSpPr>
          <p:nvPr/>
        </p:nvSpPr>
        <p:spPr bwMode="auto">
          <a:xfrm>
            <a:off x="0" y="0"/>
            <a:ext cx="6858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348" name="Line 17"/>
          <p:cNvSpPr>
            <a:spLocks noChangeShapeType="1"/>
          </p:cNvSpPr>
          <p:nvPr/>
        </p:nvSpPr>
        <p:spPr bwMode="auto">
          <a:xfrm>
            <a:off x="0" y="4876800"/>
            <a:ext cx="6858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7349" name="Group 18"/>
          <p:cNvGrpSpPr>
            <a:grpSpLocks/>
          </p:cNvGrpSpPr>
          <p:nvPr/>
        </p:nvGrpSpPr>
        <p:grpSpPr bwMode="auto">
          <a:xfrm>
            <a:off x="671513" y="533400"/>
            <a:ext cx="8077200" cy="304800"/>
            <a:chOff x="400" y="336"/>
            <a:chExt cx="5088" cy="192"/>
          </a:xfrm>
        </p:grpSpPr>
        <p:sp>
          <p:nvSpPr>
            <p:cNvPr id="57352" name="Rectangle 19"/>
            <p:cNvSpPr>
              <a:spLocks noChangeArrowheads="1"/>
            </p:cNvSpPr>
            <p:nvPr/>
          </p:nvSpPr>
          <p:spPr bwMode="auto"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353" name="Line 20"/>
            <p:cNvSpPr>
              <a:spLocks noChangeShapeType="1"/>
            </p:cNvSpPr>
            <p:nvPr/>
          </p:nvSpPr>
          <p:spPr bwMode="auto">
            <a:xfrm>
              <a:off x="400" y="432"/>
              <a:ext cx="5088" cy="0"/>
            </a:xfrm>
            <a:prstGeom prst="line">
              <a:avLst/>
            </a:prstGeom>
            <a:noFill/>
            <a:ln w="444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5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" y="673100"/>
            <a:ext cx="609600" cy="2527300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教学要求</a:t>
            </a:r>
          </a:p>
        </p:txBody>
      </p:sp>
      <p:sp>
        <p:nvSpPr>
          <p:cNvPr id="57351" name="Rectangle 21"/>
          <p:cNvSpPr>
            <a:spLocks noChangeArrowheads="1"/>
          </p:cNvSpPr>
          <p:nvPr/>
        </p:nvSpPr>
        <p:spPr bwMode="auto">
          <a:xfrm>
            <a:off x="1219200" y="1524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</a:rPr>
              <a:t>第</a:t>
            </a:r>
            <a:r>
              <a:rPr lang="en-US" altLang="zh-CN" sz="2800">
                <a:solidFill>
                  <a:schemeClr val="tx2"/>
                </a:solidFill>
                <a:latin typeface="楷体_GB2312" pitchFamily="49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</a:rPr>
              <a:t>章 微型计算机系统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处理器基本性能指标实例</a:t>
            </a:r>
          </a:p>
        </p:txBody>
      </p:sp>
      <p:sp>
        <p:nvSpPr>
          <p:cNvPr id="7171" name="AutoShape 4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10575" y="6538913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</a:rPr>
              <a:t>返回</a:t>
            </a:r>
          </a:p>
        </p:txBody>
      </p:sp>
      <p:graphicFrame>
        <p:nvGraphicFramePr>
          <p:cNvPr id="542835" name="Group 115"/>
          <p:cNvGraphicFramePr>
            <a:graphicFrameLocks noGrp="1"/>
          </p:cNvGraphicFramePr>
          <p:nvPr>
            <p:ph type="tbl" idx="1"/>
          </p:nvPr>
        </p:nvGraphicFramePr>
        <p:xfrm>
          <a:off x="762000" y="1295400"/>
          <a:ext cx="8002588" cy="4281488"/>
        </p:xfrm>
        <a:graphic>
          <a:graphicData uri="http://schemas.openxmlformats.org/drawingml/2006/table">
            <a:tbl>
              <a:tblPr/>
              <a:tblGrid>
                <a:gridCol w="1068388"/>
                <a:gridCol w="2209800"/>
                <a:gridCol w="1143000"/>
                <a:gridCol w="1828800"/>
                <a:gridCol w="1752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年代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D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Intel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处理器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D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字长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D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时钟频率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D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集成度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DBB"/>
                    </a:solidFill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4004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108kHz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2300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8008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500kHz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3500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2B2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8086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5MHz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2.9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万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80386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16MHz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27.5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万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2B2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3.4GHz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1.25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亿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D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Core 2 Quad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D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D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2.66GHz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D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5.82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亿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DB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>
    <p:comb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1.1.2 </a:t>
            </a:r>
            <a:r>
              <a:rPr lang="zh-CN" altLang="en-US" smtClean="0"/>
              <a:t>专用微处理器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单片机（微控制器，嵌入式控制器，</a:t>
            </a:r>
            <a:r>
              <a:rPr lang="en-US" altLang="zh-CN" smtClean="0"/>
              <a:t>MCU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en-US" altLang="zh-CN" smtClean="0"/>
              <a:t>Intel</a:t>
            </a:r>
            <a:r>
              <a:rPr lang="zh-CN" altLang="en-US" smtClean="0"/>
              <a:t>的</a:t>
            </a:r>
            <a:r>
              <a:rPr lang="en-US" altLang="zh-CN" smtClean="0"/>
              <a:t>MCS-48</a:t>
            </a:r>
            <a:r>
              <a:rPr lang="zh-CN" altLang="en-US" smtClean="0"/>
              <a:t>，</a:t>
            </a:r>
            <a:r>
              <a:rPr lang="en-US" altLang="zh-CN" smtClean="0"/>
              <a:t>MCS-51</a:t>
            </a:r>
            <a:r>
              <a:rPr lang="zh-CN" altLang="en-US" smtClean="0"/>
              <a:t>，</a:t>
            </a:r>
            <a:r>
              <a:rPr lang="en-US" altLang="zh-CN" smtClean="0"/>
              <a:t>MCS-96/98</a:t>
            </a:r>
            <a:r>
              <a:rPr lang="zh-CN" altLang="en-US" smtClean="0"/>
              <a:t>系列</a:t>
            </a:r>
          </a:p>
          <a:p>
            <a:pPr lvl="1" eaLnBrk="1" hangingPunct="1"/>
            <a:r>
              <a:rPr lang="zh-CN" altLang="en-US" smtClean="0"/>
              <a:t>爱特梅尔（</a:t>
            </a:r>
            <a:r>
              <a:rPr lang="en-US" altLang="zh-CN" smtClean="0"/>
              <a:t>Atml</a:t>
            </a:r>
            <a:r>
              <a:rPr lang="zh-CN" altLang="en-US" smtClean="0"/>
              <a:t>）公司的</a:t>
            </a:r>
            <a:r>
              <a:rPr lang="en-US" altLang="zh-CN" smtClean="0"/>
              <a:t>8</a:t>
            </a:r>
            <a:r>
              <a:rPr lang="zh-CN" altLang="en-US" smtClean="0"/>
              <a:t>位</a:t>
            </a:r>
            <a:r>
              <a:rPr lang="en-US" altLang="zh-CN" smtClean="0"/>
              <a:t>AVR</a:t>
            </a:r>
            <a:r>
              <a:rPr lang="zh-CN" altLang="en-US" smtClean="0"/>
              <a:t>系列</a:t>
            </a:r>
          </a:p>
          <a:p>
            <a:pPr lvl="1" eaLnBrk="1" hangingPunct="1"/>
            <a:r>
              <a:rPr lang="en-US" altLang="zh-CN" smtClean="0"/>
              <a:t>Microchip Technology</a:t>
            </a:r>
            <a:r>
              <a:rPr lang="zh-CN" altLang="en-US" smtClean="0"/>
              <a:t>公司的</a:t>
            </a:r>
            <a:r>
              <a:rPr lang="en-US" altLang="zh-CN" smtClean="0"/>
              <a:t>PIC</a:t>
            </a:r>
            <a:r>
              <a:rPr lang="zh-CN" altLang="en-US" smtClean="0"/>
              <a:t>系列</a:t>
            </a:r>
          </a:p>
          <a:p>
            <a:pPr lvl="1" eaLnBrk="1" hangingPunct="1"/>
            <a:r>
              <a:rPr lang="zh-CN" altLang="en-US" smtClean="0"/>
              <a:t>基于</a:t>
            </a:r>
            <a:r>
              <a:rPr lang="en-US" altLang="zh-CN" smtClean="0"/>
              <a:t>ARM</a:t>
            </a:r>
            <a:r>
              <a:rPr lang="zh-CN" altLang="en-US" smtClean="0"/>
              <a:t>内核的微处理器、</a:t>
            </a:r>
            <a:r>
              <a:rPr lang="en-US" altLang="zh-CN" smtClean="0"/>
              <a:t>MIPS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数字信号处理器（</a:t>
            </a:r>
            <a:r>
              <a:rPr lang="en-US" altLang="zh-CN" smtClean="0"/>
              <a:t>DSP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专注于数字信号的高速处理</a:t>
            </a:r>
          </a:p>
          <a:p>
            <a:pPr lvl="1" eaLnBrk="1" hangingPunct="1"/>
            <a:r>
              <a:rPr lang="zh-CN" altLang="en-US" smtClean="0"/>
              <a:t>美国德州仪器</a:t>
            </a:r>
            <a:r>
              <a:rPr lang="en-US" altLang="zh-CN" smtClean="0"/>
              <a:t>TI</a:t>
            </a:r>
            <a:r>
              <a:rPr lang="zh-CN" altLang="en-US" smtClean="0"/>
              <a:t>公司</a:t>
            </a:r>
            <a:r>
              <a:rPr lang="en-US" altLang="zh-CN" smtClean="0"/>
              <a:t>TMS320</a:t>
            </a:r>
            <a:r>
              <a:rPr lang="zh-CN" altLang="en-US" smtClean="0"/>
              <a:t>各代产品</a:t>
            </a:r>
          </a:p>
          <a:p>
            <a:pPr lvl="1" eaLnBrk="1" hangingPunct="1"/>
            <a:r>
              <a:rPr lang="zh-CN" altLang="en-US" smtClean="0"/>
              <a:t>主要应用于通信、消费类电子产品和计算机</a:t>
            </a:r>
          </a:p>
          <a:p>
            <a:pPr eaLnBrk="1" hangingPunct="1"/>
            <a:r>
              <a:rPr lang="zh-CN" altLang="en-US" smtClean="0"/>
              <a:t>主要应用形式：嵌入式系统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1.1.3 </a:t>
            </a:r>
            <a:r>
              <a:rPr lang="zh-CN" altLang="en-US" smtClean="0"/>
              <a:t>摩尔定律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集成电路生产技术推动了计算机的飞速发展</a:t>
            </a:r>
          </a:p>
          <a:p>
            <a:pPr eaLnBrk="1" hangingPunct="1"/>
            <a:r>
              <a:rPr lang="zh-CN" altLang="en-US" smtClean="0"/>
              <a:t>摩尔定律（</a:t>
            </a:r>
            <a:r>
              <a:rPr lang="en-US" altLang="zh-CN" smtClean="0"/>
              <a:t>Moore's Law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集成电路上晶体管密度每年将翻倍</a:t>
            </a:r>
          </a:p>
          <a:p>
            <a:pPr lvl="1" eaLnBrk="1" hangingPunct="1"/>
            <a:r>
              <a:rPr lang="zh-CN" altLang="en-US" smtClean="0"/>
              <a:t>每隔</a:t>
            </a:r>
            <a:r>
              <a:rPr lang="en-US" altLang="zh-CN" smtClean="0"/>
              <a:t>18</a:t>
            </a:r>
            <a:r>
              <a:rPr lang="zh-CN" altLang="en-US" smtClean="0"/>
              <a:t>个月硅片密度（晶体管容量）将翻倍</a:t>
            </a:r>
          </a:p>
          <a:p>
            <a:pPr lvl="1" eaLnBrk="1" hangingPunct="1"/>
            <a:r>
              <a:rPr lang="zh-CN" altLang="en-US" smtClean="0"/>
              <a:t>每</a:t>
            </a:r>
            <a:r>
              <a:rPr lang="en-US" altLang="zh-CN" smtClean="0"/>
              <a:t>18</a:t>
            </a:r>
            <a:r>
              <a:rPr lang="zh-CN" altLang="en-US" smtClean="0"/>
              <a:t>个月，集成电路的性能将提高一倍，而其价格将降低一半</a:t>
            </a:r>
          </a:p>
          <a:p>
            <a:pPr eaLnBrk="1" hangingPunct="1"/>
            <a:r>
              <a:rPr lang="zh-CN" altLang="en-US" smtClean="0"/>
              <a:t>摩尔定律不会永远持续</a:t>
            </a:r>
          </a:p>
          <a:p>
            <a:pPr lvl="1" eaLnBrk="1" hangingPunct="1"/>
            <a:r>
              <a:rPr lang="zh-CN" altLang="en-US" smtClean="0"/>
              <a:t>今后，性能提高更多地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得益于计算机系统结构的革新</a:t>
            </a:r>
          </a:p>
          <a:p>
            <a:pPr lvl="1" eaLnBrk="1" hangingPunct="1"/>
            <a:r>
              <a:rPr lang="zh-CN" altLang="en-US" smtClean="0"/>
              <a:t>现在，多核处理器使得摩尔定律延续</a:t>
            </a:r>
          </a:p>
        </p:txBody>
      </p:sp>
      <p:sp>
        <p:nvSpPr>
          <p:cNvPr id="9220" name="Freeform 4"/>
          <p:cNvSpPr>
            <a:spLocks/>
          </p:cNvSpPr>
          <p:nvPr/>
        </p:nvSpPr>
        <p:spPr bwMode="auto">
          <a:xfrm>
            <a:off x="5410200" y="4495800"/>
            <a:ext cx="3429000" cy="2057400"/>
          </a:xfrm>
          <a:custGeom>
            <a:avLst/>
            <a:gdLst>
              <a:gd name="T0" fmla="*/ 0 w 2204"/>
              <a:gd name="T1" fmla="*/ 2204 h 2204"/>
              <a:gd name="T2" fmla="*/ 1151 w 2204"/>
              <a:gd name="T3" fmla="*/ 1697 h 2204"/>
              <a:gd name="T4" fmla="*/ 1500 w 2204"/>
              <a:gd name="T5" fmla="*/ 302 h 2204"/>
              <a:gd name="T6" fmla="*/ 2204 w 2204"/>
              <a:gd name="T7" fmla="*/ 0 h 2204"/>
              <a:gd name="T8" fmla="*/ 0 60000 65536"/>
              <a:gd name="T9" fmla="*/ 0 60000 65536"/>
              <a:gd name="T10" fmla="*/ 0 60000 65536"/>
              <a:gd name="T11" fmla="*/ 0 60000 65536"/>
              <a:gd name="T12" fmla="*/ 0 w 2204"/>
              <a:gd name="T13" fmla="*/ 0 h 2204"/>
              <a:gd name="T14" fmla="*/ 2204 w 2204"/>
              <a:gd name="T15" fmla="*/ 2204 h 2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4" h="2204">
                <a:moveTo>
                  <a:pt x="0" y="2204"/>
                </a:moveTo>
                <a:cubicBezTo>
                  <a:pt x="190" y="2119"/>
                  <a:pt x="901" y="2014"/>
                  <a:pt x="1151" y="1697"/>
                </a:cubicBezTo>
                <a:cubicBezTo>
                  <a:pt x="1401" y="1380"/>
                  <a:pt x="1325" y="585"/>
                  <a:pt x="1500" y="302"/>
                </a:cubicBezTo>
                <a:cubicBezTo>
                  <a:pt x="1675" y="19"/>
                  <a:pt x="2057" y="63"/>
                  <a:pt x="2204" y="0"/>
                </a:cubicBezTo>
              </a:path>
            </a:pathLst>
          </a:custGeom>
          <a:noFill/>
          <a:ln w="76200" cmpd="sng">
            <a:solidFill>
              <a:srgbClr val="808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1.2 Intel 80x86</a:t>
            </a:r>
            <a:r>
              <a:rPr lang="zh-CN" altLang="en-US" smtClean="0"/>
              <a:t>系列处理器</a:t>
            </a:r>
            <a:endParaRPr lang="en-US" altLang="zh-CN" smtClean="0"/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476375" y="42052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80386</a:t>
            </a:r>
            <a:endParaRPr kumimoji="1" lang="en-US" altLang="zh-CN" sz="2800">
              <a:solidFill>
                <a:schemeClr val="tx2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209800" y="38242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80486</a:t>
            </a:r>
            <a:endParaRPr kumimoji="1" lang="en-US" altLang="zh-CN" sz="2800">
              <a:solidFill>
                <a:schemeClr val="tx2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2971800" y="33670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奔腾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3733800" y="29098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奔腾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II</a:t>
            </a:r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5510213" y="17399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奔腾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10248" name="Text Box 9"/>
          <p:cNvSpPr txBox="1">
            <a:spLocks noChangeArrowheads="1"/>
          </p:cNvSpPr>
          <p:nvPr/>
        </p:nvSpPr>
        <p:spPr bwMode="auto">
          <a:xfrm>
            <a:off x="685800" y="46482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80286</a:t>
            </a:r>
            <a:endParaRPr kumimoji="1" lang="en-US" altLang="zh-CN" sz="2800">
              <a:solidFill>
                <a:schemeClr val="tx2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49" name="Text Box 10"/>
          <p:cNvSpPr txBox="1">
            <a:spLocks noChangeArrowheads="1"/>
          </p:cNvSpPr>
          <p:nvPr/>
        </p:nvSpPr>
        <p:spPr bwMode="auto">
          <a:xfrm>
            <a:off x="107950" y="5214938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8086</a:t>
            </a:r>
            <a:endParaRPr kumimoji="1" lang="en-US" altLang="zh-CN" sz="2800">
              <a:solidFill>
                <a:schemeClr val="tx2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50" name="Text Box 11"/>
          <p:cNvSpPr txBox="1">
            <a:spLocks noChangeArrowheads="1"/>
          </p:cNvSpPr>
          <p:nvPr/>
        </p:nvSpPr>
        <p:spPr bwMode="auto">
          <a:xfrm>
            <a:off x="4648200" y="23002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奔腾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III</a:t>
            </a:r>
          </a:p>
        </p:txBody>
      </p:sp>
      <p:sp>
        <p:nvSpPr>
          <p:cNvPr id="457740" name="Line 12"/>
          <p:cNvSpPr>
            <a:spLocks noChangeShapeType="1"/>
          </p:cNvSpPr>
          <p:nvPr/>
        </p:nvSpPr>
        <p:spPr bwMode="auto">
          <a:xfrm flipV="1">
            <a:off x="685800" y="1600200"/>
            <a:ext cx="7315200" cy="4419600"/>
          </a:xfrm>
          <a:prstGeom prst="line">
            <a:avLst/>
          </a:prstGeom>
          <a:noFill/>
          <a:ln w="76200">
            <a:pattFill prst="pct50">
              <a:fgClr>
                <a:srgbClr val="0000FF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52" name="Text Box 13"/>
          <p:cNvSpPr txBox="1">
            <a:spLocks noChangeArrowheads="1"/>
          </p:cNvSpPr>
          <p:nvPr/>
        </p:nvSpPr>
        <p:spPr bwMode="auto">
          <a:xfrm>
            <a:off x="6719888" y="118903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酷睿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10253" name="Text Box 15"/>
          <p:cNvSpPr txBox="1">
            <a:spLocks noChangeArrowheads="1"/>
          </p:cNvSpPr>
          <p:nvPr/>
        </p:nvSpPr>
        <p:spPr bwMode="auto">
          <a:xfrm>
            <a:off x="93663" y="608965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4004</a:t>
            </a:r>
            <a:endParaRPr kumimoji="1" lang="en-US" altLang="zh-CN" sz="2800">
              <a:solidFill>
                <a:schemeClr val="tx2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4356100" y="4292600"/>
            <a:ext cx="4176713" cy="1895475"/>
          </a:xfrm>
          <a:prstGeom prst="rect">
            <a:avLst/>
          </a:prstGeom>
          <a:gradFill rotWithShape="0">
            <a:gsLst>
              <a:gs pos="0">
                <a:srgbClr val="1A5C28"/>
              </a:gs>
              <a:gs pos="100000">
                <a:srgbClr val="39C75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1" lang="zh-CN" altLang="en-US" sz="2800" b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不是我不明白，</a:t>
            </a:r>
          </a:p>
          <a:p>
            <a:pPr algn="r">
              <a:lnSpc>
                <a:spcPct val="60000"/>
              </a:lnSpc>
              <a:spcBef>
                <a:spcPct val="30000"/>
              </a:spcBef>
            </a:pPr>
            <a:r>
              <a:rPr kumimoji="1" lang="zh-CN" altLang="en-US" sz="2800" b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这世界变化太快。</a:t>
            </a:r>
          </a:p>
          <a:p>
            <a:pPr algn="l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800" b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扎扎实实掌握知识，</a:t>
            </a:r>
          </a:p>
          <a:p>
            <a:pPr algn="r">
              <a:lnSpc>
                <a:spcPct val="60000"/>
              </a:lnSpc>
              <a:spcBef>
                <a:spcPct val="30000"/>
              </a:spcBef>
            </a:pPr>
            <a:r>
              <a:rPr kumimoji="1" lang="zh-CN" altLang="en-US" sz="2800" b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以不变应万变！</a:t>
            </a:r>
            <a:endParaRPr kumimoji="1" lang="zh-CN" altLang="en-US" sz="2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55" name="AutoShape 17"/>
          <p:cNvSpPr>
            <a:spLocks/>
          </p:cNvSpPr>
          <p:nvPr/>
        </p:nvSpPr>
        <p:spPr bwMode="auto">
          <a:xfrm rot="-7255898">
            <a:off x="4265612" y="-608012"/>
            <a:ext cx="568325" cy="6203950"/>
          </a:xfrm>
          <a:prstGeom prst="rightBrace">
            <a:avLst>
              <a:gd name="adj1" fmla="val 90968"/>
              <a:gd name="adj2" fmla="val 4856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6" name="Text Box 18"/>
          <p:cNvSpPr txBox="1">
            <a:spLocks noChangeArrowheads="1"/>
          </p:cNvSpPr>
          <p:nvPr/>
        </p:nvSpPr>
        <p:spPr bwMode="auto">
          <a:xfrm>
            <a:off x="2819400" y="1676400"/>
            <a:ext cx="2484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宋体" pitchFamily="2" charset="-122"/>
              </a:rPr>
              <a:t>IA-32</a:t>
            </a:r>
            <a:r>
              <a:rPr kumimoji="1" lang="zh-CN" altLang="en-US" sz="2800">
                <a:latin typeface="Times New Roman" pitchFamily="18" charset="0"/>
                <a:ea typeface="宋体" pitchFamily="2" charset="-122"/>
              </a:rPr>
              <a:t>处理器</a:t>
            </a:r>
          </a:p>
        </p:txBody>
      </p:sp>
      <p:sp>
        <p:nvSpPr>
          <p:cNvPr id="10257" name="Text Box 19"/>
          <p:cNvSpPr txBox="1">
            <a:spLocks noChangeArrowheads="1"/>
          </p:cNvSpPr>
          <p:nvPr/>
        </p:nvSpPr>
        <p:spPr bwMode="auto">
          <a:xfrm>
            <a:off x="7558088" y="1722438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安腾</a:t>
            </a:r>
          </a:p>
        </p:txBody>
      </p:sp>
      <p:pic>
        <p:nvPicPr>
          <p:cNvPr id="10258" name="Picture 21" descr="core2quad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22697" b="2000"/>
          <a:stretch>
            <a:fillRect/>
          </a:stretch>
        </p:blipFill>
        <p:spPr>
          <a:xfrm>
            <a:off x="914400" y="990600"/>
            <a:ext cx="1905000" cy="1689100"/>
          </a:xfrm>
          <a:noFill/>
        </p:spPr>
      </p:pic>
      <p:sp>
        <p:nvSpPr>
          <p:cNvPr id="10259" name="Text Box 23"/>
          <p:cNvSpPr txBox="1">
            <a:spLocks noChangeArrowheads="1"/>
          </p:cNvSpPr>
          <p:nvPr/>
        </p:nvSpPr>
        <p:spPr bwMode="auto">
          <a:xfrm>
            <a:off x="7543800" y="8382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酷睿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1.2.1 16</a:t>
            </a:r>
            <a:r>
              <a:rPr lang="zh-CN" altLang="en-US" smtClean="0"/>
              <a:t>位</a:t>
            </a:r>
            <a:r>
              <a:rPr lang="en-US" altLang="zh-CN" smtClean="0"/>
              <a:t>80x86</a:t>
            </a:r>
            <a:r>
              <a:rPr lang="zh-CN" altLang="en-US" smtClean="0"/>
              <a:t>处理器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1. 8086 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16</a:t>
            </a:r>
            <a:r>
              <a:rPr lang="zh-CN" altLang="en-US" smtClean="0"/>
              <a:t>位结构的处理器：数据总线为</a:t>
            </a:r>
            <a:r>
              <a:rPr lang="en-US" altLang="zh-CN" smtClean="0"/>
              <a:t>16</a:t>
            </a:r>
            <a:r>
              <a:rPr lang="zh-CN" altLang="en-US" smtClean="0"/>
              <a:t>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主存容量</a:t>
            </a:r>
            <a:r>
              <a:rPr lang="en-US" altLang="zh-CN" smtClean="0"/>
              <a:t>1MB</a:t>
            </a:r>
            <a:r>
              <a:rPr lang="zh-CN" altLang="en-US" smtClean="0"/>
              <a:t>：地址总线为</a:t>
            </a:r>
            <a:r>
              <a:rPr lang="en-US" altLang="zh-CN" smtClean="0"/>
              <a:t>20</a:t>
            </a:r>
            <a:r>
              <a:rPr lang="zh-CN" altLang="en-US" smtClean="0"/>
              <a:t>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时钟频率</a:t>
            </a:r>
            <a:r>
              <a:rPr lang="en-US" altLang="zh-CN" smtClean="0"/>
              <a:t>5MHz</a:t>
            </a:r>
            <a:r>
              <a:rPr lang="zh-CN" altLang="en-US" smtClean="0"/>
              <a:t>（</a:t>
            </a:r>
            <a:r>
              <a:rPr lang="en-US" altLang="zh-CN" smtClean="0"/>
              <a:t>IBM PC</a:t>
            </a:r>
            <a:r>
              <a:rPr lang="zh-CN" altLang="en-US" smtClean="0"/>
              <a:t>使用</a:t>
            </a:r>
            <a:r>
              <a:rPr lang="en-US" altLang="zh-CN" smtClean="0"/>
              <a:t>4.77MHz</a:t>
            </a:r>
            <a:r>
              <a:rPr lang="zh-CN" altLang="en-US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准</a:t>
            </a:r>
            <a:r>
              <a:rPr lang="en-US" altLang="zh-CN" smtClean="0"/>
              <a:t>16</a:t>
            </a:r>
            <a:r>
              <a:rPr lang="zh-CN" altLang="en-US" smtClean="0"/>
              <a:t>位微处理器</a:t>
            </a:r>
            <a:r>
              <a:rPr lang="en-US" altLang="zh-CN" smtClean="0"/>
              <a:t>8088</a:t>
            </a:r>
            <a:r>
              <a:rPr lang="zh-CN" altLang="en-US" smtClean="0"/>
              <a:t>：外部数据总线为</a:t>
            </a:r>
            <a:r>
              <a:rPr lang="en-US" altLang="zh-CN" smtClean="0"/>
              <a:t>8</a:t>
            </a:r>
            <a:r>
              <a:rPr lang="zh-CN" altLang="en-US" smtClean="0"/>
              <a:t>位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IBM PC</a:t>
            </a:r>
            <a:r>
              <a:rPr lang="zh-CN" altLang="en-US" smtClean="0"/>
              <a:t>和</a:t>
            </a:r>
            <a:r>
              <a:rPr lang="en-US" altLang="zh-CN" smtClean="0"/>
              <a:t>PC/XT</a:t>
            </a:r>
            <a:r>
              <a:rPr lang="zh-CN" altLang="en-US" smtClean="0"/>
              <a:t>机使用</a:t>
            </a:r>
            <a:r>
              <a:rPr lang="en-US" altLang="zh-CN" smtClean="0"/>
              <a:t>Intel 8088 CPU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2. 80286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16</a:t>
            </a:r>
            <a:r>
              <a:rPr lang="zh-CN" altLang="en-US" smtClean="0"/>
              <a:t>位数据总线、</a:t>
            </a:r>
            <a:r>
              <a:rPr lang="en-US" altLang="zh-CN" smtClean="0"/>
              <a:t>24</a:t>
            </a:r>
            <a:r>
              <a:rPr lang="zh-CN" altLang="en-US" smtClean="0"/>
              <a:t>位地址总线（</a:t>
            </a:r>
            <a:r>
              <a:rPr lang="en-US" altLang="zh-CN" smtClean="0"/>
              <a:t>16MB</a:t>
            </a:r>
            <a:r>
              <a:rPr lang="zh-CN" altLang="en-US" smtClean="0"/>
              <a:t>主存）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实方式（</a:t>
            </a:r>
            <a:r>
              <a:rPr lang="en-US" altLang="zh-CN" smtClean="0"/>
              <a:t>Real Mode</a:t>
            </a:r>
            <a:r>
              <a:rPr lang="zh-CN" altLang="en-US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保护方式（</a:t>
            </a:r>
            <a:r>
              <a:rPr lang="en-US" altLang="zh-CN" smtClean="0"/>
              <a:t>Protected Mode</a:t>
            </a:r>
            <a:r>
              <a:rPr lang="zh-CN" altLang="en-US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IBM PC/AT</a:t>
            </a:r>
            <a:r>
              <a:rPr lang="zh-CN" altLang="en-US" smtClean="0"/>
              <a:t>机使用</a:t>
            </a:r>
            <a:r>
              <a:rPr lang="en-US" altLang="zh-CN" smtClean="0"/>
              <a:t>Intel 286 CPU</a:t>
            </a:r>
            <a:endParaRPr lang="zh-CN" altLang="en-US" smtClean="0"/>
          </a:p>
        </p:txBody>
      </p:sp>
      <p:pic>
        <p:nvPicPr>
          <p:cNvPr id="11268" name="Picture 5" descr="8088CP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5257800"/>
            <a:ext cx="1524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7848600" y="6172200"/>
            <a:ext cx="1073150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 sz="1600" b="0">
                <a:solidFill>
                  <a:schemeClr val="tx2"/>
                </a:solidFill>
                <a:ea typeface="宋体" pitchFamily="2" charset="-122"/>
              </a:rPr>
              <a:t>Intel 8086</a:t>
            </a:r>
            <a:endParaRPr kumimoji="1" lang="zh-CN" altLang="en-US" sz="1600" b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0">
      <a:dk1>
        <a:srgbClr val="000000"/>
      </a:dk1>
      <a:lt1>
        <a:srgbClr val="FFFFFF"/>
      </a:lt1>
      <a:dk2>
        <a:srgbClr val="660033"/>
      </a:dk2>
      <a:lt2>
        <a:srgbClr val="666699"/>
      </a:lt2>
      <a:accent1>
        <a:srgbClr val="95A3D1"/>
      </a:accent1>
      <a:accent2>
        <a:srgbClr val="FFFF66"/>
      </a:accent2>
      <a:accent3>
        <a:srgbClr val="FFFFFF"/>
      </a:accent3>
      <a:accent4>
        <a:srgbClr val="000000"/>
      </a:accent4>
      <a:accent5>
        <a:srgbClr val="C8CEE5"/>
      </a:accent5>
      <a:accent6>
        <a:srgbClr val="E7E75C"/>
      </a:accent6>
      <a:hlink>
        <a:srgbClr val="5A84D8"/>
      </a:hlink>
      <a:folHlink>
        <a:srgbClr val="CCCC99"/>
      </a:folHlink>
    </a:clrScheme>
    <a:fontScheme name="默认设计模板">
      <a:majorFont>
        <a:latin typeface="楷体_GB2312"/>
        <a:ea typeface="楷体_GB2312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66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66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</TotalTime>
  <Words>4620</Words>
  <Application>Microsoft Office PowerPoint</Application>
  <PresentationFormat>全屏显示(4:3)</PresentationFormat>
  <Paragraphs>500</Paragraphs>
  <Slides>41</Slides>
  <Notes>1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默认设计模板</vt:lpstr>
      <vt:lpstr>第 1 章 微型计算机系统 </vt:lpstr>
      <vt:lpstr>1.1 微型计算机的发展</vt:lpstr>
      <vt:lpstr>处理器的基本性能指标</vt:lpstr>
      <vt:lpstr>1.1.1 通用微处理器</vt:lpstr>
      <vt:lpstr>处理器基本性能指标实例</vt:lpstr>
      <vt:lpstr>1.1.2 专用微处理器</vt:lpstr>
      <vt:lpstr>1.1.3 摩尔定律</vt:lpstr>
      <vt:lpstr>1.2 Intel 80x86系列处理器</vt:lpstr>
      <vt:lpstr>1.2.1 16位80x86处理器</vt:lpstr>
      <vt:lpstr>处理器总线</vt:lpstr>
      <vt:lpstr>地址条数与主存容量</vt:lpstr>
      <vt:lpstr>1.2.2 IA-32处理器</vt:lpstr>
      <vt:lpstr>1. 80386</vt:lpstr>
      <vt:lpstr>2. 80486</vt:lpstr>
      <vt:lpstr>3. Pentium</vt:lpstr>
      <vt:lpstr>4. Pentium Pro</vt:lpstr>
      <vt:lpstr>5. Pentium II</vt:lpstr>
      <vt:lpstr>6. Pentium III</vt:lpstr>
      <vt:lpstr>7. Pentium 4</vt:lpstr>
      <vt:lpstr>8. Celeron和Xeon</vt:lpstr>
      <vt:lpstr>1.2.3 Intel 64处理器</vt:lpstr>
      <vt:lpstr>主流的芯片架构</vt:lpstr>
      <vt:lpstr>1.3 微型计算机系统组成</vt:lpstr>
      <vt:lpstr>1.3.1 冯·诺依曼计算机结构</vt:lpstr>
      <vt:lpstr>冯·诺伊曼计算机的基本思想</vt:lpstr>
      <vt:lpstr>1. 组成部件</vt:lpstr>
      <vt:lpstr>CPU的结构图（冯·诺依曼构架）</vt:lpstr>
      <vt:lpstr>2. 二进制编码</vt:lpstr>
      <vt:lpstr>程序、指令、操作码</vt:lpstr>
      <vt:lpstr>基本数据单位（二进制位）</vt:lpstr>
      <vt:lpstr>3. 存储程序和程序控制</vt:lpstr>
      <vt:lpstr>取指－译码－执行周期</vt:lpstr>
      <vt:lpstr>1.3.2 微型计算机的硬件组成</vt:lpstr>
      <vt:lpstr>1. 微处理器</vt:lpstr>
      <vt:lpstr>2. 存储器</vt:lpstr>
      <vt:lpstr>3. I/O接口和I/O设备</vt:lpstr>
      <vt:lpstr>4. 系统总线</vt:lpstr>
      <vt:lpstr>软件与硬件的等价性原理</vt:lpstr>
      <vt:lpstr>计算机结构、组成与实现</vt:lpstr>
      <vt:lpstr>4. 软件兼容与系列机和兼容机</vt:lpstr>
      <vt:lpstr>教学要求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微机原理与接口技术·第4版</dc:title>
  <dc:subject>第1章 微型计算机系统</dc:subject>
  <dc:creator>jerry</dc:creator>
  <cp:lastModifiedBy>peng</cp:lastModifiedBy>
  <cp:revision>72</cp:revision>
  <dcterms:created xsi:type="dcterms:W3CDTF">2002-02-25T12:32:42Z</dcterms:created>
  <dcterms:modified xsi:type="dcterms:W3CDTF">2021-08-23T12:22:52Z</dcterms:modified>
</cp:coreProperties>
</file>