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notesMasterIdLst>
    <p:notesMasterId r:id="rId31"/>
  </p:notesMasterIdLst>
  <p:handoutMasterIdLst>
    <p:handoutMasterId r:id="rId32"/>
  </p:handoutMasterIdLst>
  <p:sldIdLst>
    <p:sldId id="256" r:id="rId2"/>
    <p:sldId id="265" r:id="rId3"/>
    <p:sldId id="266" r:id="rId4"/>
    <p:sldId id="267" r:id="rId5"/>
    <p:sldId id="268" r:id="rId6"/>
    <p:sldId id="269" r:id="rId7"/>
    <p:sldId id="270" r:id="rId8"/>
    <p:sldId id="271" r:id="rId9"/>
    <p:sldId id="272" r:id="rId10"/>
    <p:sldId id="273" r:id="rId11"/>
    <p:sldId id="341" r:id="rId12"/>
    <p:sldId id="386" r:id="rId13"/>
    <p:sldId id="387" r:id="rId14"/>
    <p:sldId id="274" r:id="rId15"/>
    <p:sldId id="342" r:id="rId16"/>
    <p:sldId id="279" r:id="rId17"/>
    <p:sldId id="344" r:id="rId18"/>
    <p:sldId id="289" r:id="rId19"/>
    <p:sldId id="290" r:id="rId20"/>
    <p:sldId id="294" r:id="rId21"/>
    <p:sldId id="298" r:id="rId22"/>
    <p:sldId id="355" r:id="rId23"/>
    <p:sldId id="299" r:id="rId24"/>
    <p:sldId id="356" r:id="rId25"/>
    <p:sldId id="300" r:id="rId26"/>
    <p:sldId id="301" r:id="rId27"/>
    <p:sldId id="302" r:id="rId28"/>
    <p:sldId id="358" r:id="rId29"/>
    <p:sldId id="262" r:id="rId30"/>
  </p:sldIdLst>
  <p:sldSz cx="9144000" cy="6858000" type="screen4x3"/>
  <p:notesSz cx="8482013" cy="5781675"/>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3300"/>
    <a:srgbClr val="193C7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5" autoAdjust="0"/>
    <p:restoredTop sz="94712" autoAdjust="0"/>
  </p:normalViewPr>
  <p:slideViewPr>
    <p:cSldViewPr>
      <p:cViewPr>
        <p:scale>
          <a:sx n="66" d="100"/>
          <a:sy n="66" d="100"/>
        </p:scale>
        <p:origin x="-1677" y="-65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912" y="-102"/>
      </p:cViewPr>
      <p:guideLst>
        <p:guide orient="horz" pos="1821"/>
        <p:guide pos="2672"/>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hdr" sz="quarter"/>
          </p:nvPr>
        </p:nvSpPr>
        <p:spPr bwMode="auto">
          <a:xfrm>
            <a:off x="0" y="0"/>
            <a:ext cx="5159375" cy="288925"/>
          </a:xfrm>
          <a:prstGeom prst="rect">
            <a:avLst/>
          </a:prstGeom>
          <a:noFill/>
          <a:ln w="9525">
            <a:noFill/>
            <a:miter lim="800000"/>
            <a:headEnd/>
            <a:tailEnd/>
          </a:ln>
          <a:effectLst/>
        </p:spPr>
        <p:txBody>
          <a:bodyPr vert="horz" wrap="square" lIns="81500" tIns="40750" rIns="81500" bIns="40750" numCol="1" anchor="t" anchorCtr="0" compatLnSpc="1">
            <a:prstTxWarp prst="textNoShape">
              <a:avLst/>
            </a:prstTxWarp>
          </a:bodyPr>
          <a:lstStyle>
            <a:lvl1pPr defTabSz="814388">
              <a:defRPr sz="1100" smtClean="0">
                <a:ea typeface="+mn-ea"/>
              </a:defRPr>
            </a:lvl1pPr>
          </a:lstStyle>
          <a:p>
            <a:pPr>
              <a:defRPr/>
            </a:pPr>
            <a:r>
              <a:rPr lang="zh-CN" altLang="en-US"/>
              <a:t>微机原理与接口技术－－基于IA-32处理器和32位汇编语言·第4版</a:t>
            </a:r>
          </a:p>
        </p:txBody>
      </p:sp>
      <p:sp>
        <p:nvSpPr>
          <p:cNvPr id="366595" name="Rectangle 3"/>
          <p:cNvSpPr>
            <a:spLocks noGrp="1" noChangeArrowheads="1"/>
          </p:cNvSpPr>
          <p:nvPr>
            <p:ph type="dt" sz="quarter" idx="1"/>
          </p:nvPr>
        </p:nvSpPr>
        <p:spPr bwMode="auto">
          <a:xfrm>
            <a:off x="6829425" y="0"/>
            <a:ext cx="1651000" cy="288925"/>
          </a:xfrm>
          <a:prstGeom prst="rect">
            <a:avLst/>
          </a:prstGeom>
          <a:noFill/>
          <a:ln w="9525">
            <a:noFill/>
            <a:miter lim="800000"/>
            <a:headEnd/>
            <a:tailEnd/>
          </a:ln>
          <a:effectLst/>
        </p:spPr>
        <p:txBody>
          <a:bodyPr vert="horz" wrap="square" lIns="81500" tIns="40750" rIns="81500" bIns="40750" numCol="1" anchor="t" anchorCtr="0" compatLnSpc="1">
            <a:prstTxWarp prst="textNoShape">
              <a:avLst/>
            </a:prstTxWarp>
          </a:bodyPr>
          <a:lstStyle>
            <a:lvl1pPr algn="r" defTabSz="814388">
              <a:defRPr sz="1100" smtClean="0">
                <a:ea typeface="+mn-ea"/>
              </a:defRPr>
            </a:lvl1pPr>
          </a:lstStyle>
          <a:p>
            <a:pPr>
              <a:defRPr/>
            </a:pPr>
            <a:fld id="{3DC04470-8B42-434B-A356-11F7F43C9E91}" type="datetime2">
              <a:rPr lang="zh-CN" altLang="en-US"/>
              <a:pPr>
                <a:defRPr/>
              </a:pPr>
              <a:t>2021年8月23日</a:t>
            </a:fld>
            <a:endParaRPr lang="en-US" altLang="zh-CN"/>
          </a:p>
        </p:txBody>
      </p:sp>
      <p:sp>
        <p:nvSpPr>
          <p:cNvPr id="366596" name="Rectangle 4"/>
          <p:cNvSpPr>
            <a:spLocks noGrp="1" noChangeArrowheads="1"/>
          </p:cNvSpPr>
          <p:nvPr>
            <p:ph type="ftr" sz="quarter" idx="2"/>
          </p:nvPr>
        </p:nvSpPr>
        <p:spPr bwMode="auto">
          <a:xfrm>
            <a:off x="0" y="5491163"/>
            <a:ext cx="4491038" cy="288925"/>
          </a:xfrm>
          <a:prstGeom prst="rect">
            <a:avLst/>
          </a:prstGeom>
          <a:noFill/>
          <a:ln w="9525">
            <a:noFill/>
            <a:miter lim="800000"/>
            <a:headEnd/>
            <a:tailEnd/>
          </a:ln>
          <a:effectLst/>
        </p:spPr>
        <p:txBody>
          <a:bodyPr vert="horz" wrap="square" lIns="81500" tIns="40750" rIns="81500" bIns="40750" numCol="1" anchor="b" anchorCtr="0" compatLnSpc="1">
            <a:prstTxWarp prst="textNoShape">
              <a:avLst/>
            </a:prstTxWarp>
          </a:bodyPr>
          <a:lstStyle>
            <a:lvl1pPr defTabSz="814388">
              <a:defRPr sz="1100" smtClean="0">
                <a:ea typeface="+mn-ea"/>
              </a:defRPr>
            </a:lvl1pPr>
          </a:lstStyle>
          <a:p>
            <a:pPr>
              <a:defRPr/>
            </a:pPr>
            <a:r>
              <a:rPr lang="zh-CN" altLang="en-US"/>
              <a:t>第2章 处理器结构</a:t>
            </a:r>
            <a:endParaRPr lang="en-US" altLang="zh-CN"/>
          </a:p>
        </p:txBody>
      </p:sp>
      <p:sp>
        <p:nvSpPr>
          <p:cNvPr id="366597" name="Rectangle 5"/>
          <p:cNvSpPr>
            <a:spLocks noGrp="1" noChangeArrowheads="1"/>
          </p:cNvSpPr>
          <p:nvPr>
            <p:ph type="sldNum" sz="quarter" idx="3"/>
          </p:nvPr>
        </p:nvSpPr>
        <p:spPr bwMode="auto">
          <a:xfrm>
            <a:off x="5868988" y="5491163"/>
            <a:ext cx="2611437" cy="288925"/>
          </a:xfrm>
          <a:prstGeom prst="rect">
            <a:avLst/>
          </a:prstGeom>
          <a:noFill/>
          <a:ln w="9525">
            <a:noFill/>
            <a:miter lim="800000"/>
            <a:headEnd/>
            <a:tailEnd/>
          </a:ln>
          <a:effectLst/>
        </p:spPr>
        <p:txBody>
          <a:bodyPr vert="horz" wrap="square" lIns="81500" tIns="40750" rIns="81500" bIns="40750" numCol="1" anchor="b" anchorCtr="0" compatLnSpc="1">
            <a:prstTxWarp prst="textNoShape">
              <a:avLst/>
            </a:prstTxWarp>
          </a:bodyPr>
          <a:lstStyle>
            <a:lvl1pPr algn="r" defTabSz="814388">
              <a:defRPr sz="1100" smtClean="0">
                <a:ea typeface="+mn-ea"/>
              </a:defRPr>
            </a:lvl1pPr>
          </a:lstStyle>
          <a:p>
            <a:pPr>
              <a:defRPr/>
            </a:pPr>
            <a:r>
              <a:rPr lang="en-US" altLang="zh-CN"/>
              <a:t>2</a:t>
            </a:r>
            <a:r>
              <a:rPr lang="zh-CN" altLang="en-US"/>
              <a:t>－</a:t>
            </a:r>
            <a:fld id="{068F33C7-83C3-4F01-9D2A-69F7F262CA8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7554" name="Rectangle 2"/>
          <p:cNvSpPr>
            <a:spLocks noGrp="1" noChangeArrowheads="1"/>
          </p:cNvSpPr>
          <p:nvPr>
            <p:ph type="hdr" sz="quarter"/>
          </p:nvPr>
        </p:nvSpPr>
        <p:spPr bwMode="auto">
          <a:xfrm>
            <a:off x="0" y="0"/>
            <a:ext cx="3675063" cy="288925"/>
          </a:xfrm>
          <a:prstGeom prst="rect">
            <a:avLst/>
          </a:prstGeom>
          <a:noFill/>
          <a:ln w="9525">
            <a:noFill/>
            <a:miter lim="800000"/>
            <a:headEnd/>
            <a:tailEnd/>
          </a:ln>
          <a:effectLst/>
        </p:spPr>
        <p:txBody>
          <a:bodyPr vert="horz" wrap="square" lIns="81500" tIns="40750" rIns="81500" bIns="40750" numCol="1" anchor="t" anchorCtr="0" compatLnSpc="1">
            <a:prstTxWarp prst="textNoShape">
              <a:avLst/>
            </a:prstTxWarp>
          </a:bodyPr>
          <a:lstStyle>
            <a:lvl1pPr defTabSz="814388">
              <a:defRPr sz="1100" smtClean="0">
                <a:ea typeface="+mn-ea"/>
              </a:defRPr>
            </a:lvl1pPr>
          </a:lstStyle>
          <a:p>
            <a:pPr>
              <a:defRPr/>
            </a:pPr>
            <a:r>
              <a:rPr lang="zh-CN" altLang="en-US"/>
              <a:t>微机原理与接口技术－－基于IA-32处理器和32位汇编语言·第4版</a:t>
            </a:r>
          </a:p>
        </p:txBody>
      </p:sp>
      <p:sp>
        <p:nvSpPr>
          <p:cNvPr id="1047555" name="Rectangle 3"/>
          <p:cNvSpPr>
            <a:spLocks noGrp="1" noChangeArrowheads="1"/>
          </p:cNvSpPr>
          <p:nvPr>
            <p:ph type="dt" idx="1"/>
          </p:nvPr>
        </p:nvSpPr>
        <p:spPr bwMode="auto">
          <a:xfrm>
            <a:off x="4805363" y="0"/>
            <a:ext cx="3675062" cy="288925"/>
          </a:xfrm>
          <a:prstGeom prst="rect">
            <a:avLst/>
          </a:prstGeom>
          <a:noFill/>
          <a:ln w="9525">
            <a:noFill/>
            <a:miter lim="800000"/>
            <a:headEnd/>
            <a:tailEnd/>
          </a:ln>
          <a:effectLst/>
        </p:spPr>
        <p:txBody>
          <a:bodyPr vert="horz" wrap="square" lIns="81500" tIns="40750" rIns="81500" bIns="40750" numCol="1" anchor="t" anchorCtr="0" compatLnSpc="1">
            <a:prstTxWarp prst="textNoShape">
              <a:avLst/>
            </a:prstTxWarp>
          </a:bodyPr>
          <a:lstStyle>
            <a:lvl1pPr algn="r" defTabSz="814388">
              <a:defRPr sz="1100" smtClean="0">
                <a:ea typeface="+mn-ea"/>
              </a:defRPr>
            </a:lvl1pPr>
          </a:lstStyle>
          <a:p>
            <a:pPr>
              <a:defRPr/>
            </a:pPr>
            <a:fld id="{E2C155FA-A46E-4255-8E03-3A727252772B}" type="datetime2">
              <a:rPr lang="zh-CN" altLang="en-US"/>
              <a:pPr>
                <a:defRPr/>
              </a:pPr>
              <a:t>2021年8月23日</a:t>
            </a:fld>
            <a:endParaRPr lang="en-US" altLang="zh-CN"/>
          </a:p>
        </p:txBody>
      </p:sp>
      <p:sp>
        <p:nvSpPr>
          <p:cNvPr id="98308" name="Rectangle 4"/>
          <p:cNvSpPr>
            <a:spLocks noGrp="1" noRot="1" noChangeAspect="1" noChangeArrowheads="1" noTextEdit="1"/>
          </p:cNvSpPr>
          <p:nvPr>
            <p:ph type="sldImg" idx="2"/>
          </p:nvPr>
        </p:nvSpPr>
        <p:spPr bwMode="auto">
          <a:xfrm>
            <a:off x="2795588" y="433388"/>
            <a:ext cx="2890837" cy="2168525"/>
          </a:xfrm>
          <a:prstGeom prst="rect">
            <a:avLst/>
          </a:prstGeom>
          <a:noFill/>
          <a:ln w="9525">
            <a:solidFill>
              <a:srgbClr val="000000"/>
            </a:solidFill>
            <a:miter lim="800000"/>
            <a:headEnd/>
            <a:tailEnd/>
          </a:ln>
        </p:spPr>
      </p:sp>
      <p:sp>
        <p:nvSpPr>
          <p:cNvPr id="1047557" name="Rectangle 5"/>
          <p:cNvSpPr>
            <a:spLocks noGrp="1" noChangeArrowheads="1"/>
          </p:cNvSpPr>
          <p:nvPr>
            <p:ph type="body" sz="quarter" idx="3"/>
          </p:nvPr>
        </p:nvSpPr>
        <p:spPr bwMode="auto">
          <a:xfrm>
            <a:off x="847725" y="2746375"/>
            <a:ext cx="6786563" cy="2601913"/>
          </a:xfrm>
          <a:prstGeom prst="rect">
            <a:avLst/>
          </a:prstGeom>
          <a:noFill/>
          <a:ln w="9525">
            <a:noFill/>
            <a:miter lim="800000"/>
            <a:headEnd/>
            <a:tailEnd/>
          </a:ln>
          <a:effectLst/>
        </p:spPr>
        <p:txBody>
          <a:bodyPr vert="horz" wrap="square" lIns="81500" tIns="40750" rIns="81500" bIns="4075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47558" name="Rectangle 6"/>
          <p:cNvSpPr>
            <a:spLocks noGrp="1" noChangeArrowheads="1"/>
          </p:cNvSpPr>
          <p:nvPr>
            <p:ph type="ftr" sz="quarter" idx="4"/>
          </p:nvPr>
        </p:nvSpPr>
        <p:spPr bwMode="auto">
          <a:xfrm>
            <a:off x="0" y="5491163"/>
            <a:ext cx="3675063" cy="288925"/>
          </a:xfrm>
          <a:prstGeom prst="rect">
            <a:avLst/>
          </a:prstGeom>
          <a:noFill/>
          <a:ln w="9525">
            <a:noFill/>
            <a:miter lim="800000"/>
            <a:headEnd/>
            <a:tailEnd/>
          </a:ln>
          <a:effectLst/>
        </p:spPr>
        <p:txBody>
          <a:bodyPr vert="horz" wrap="square" lIns="81500" tIns="40750" rIns="81500" bIns="40750" numCol="1" anchor="b" anchorCtr="0" compatLnSpc="1">
            <a:prstTxWarp prst="textNoShape">
              <a:avLst/>
            </a:prstTxWarp>
          </a:bodyPr>
          <a:lstStyle>
            <a:lvl1pPr defTabSz="814388">
              <a:defRPr sz="1100" smtClean="0">
                <a:ea typeface="+mn-ea"/>
              </a:defRPr>
            </a:lvl1pPr>
          </a:lstStyle>
          <a:p>
            <a:pPr>
              <a:defRPr/>
            </a:pPr>
            <a:r>
              <a:rPr lang="en-US" altLang="zh-CN"/>
              <a:t>第2章 处理器结构</a:t>
            </a:r>
          </a:p>
        </p:txBody>
      </p:sp>
      <p:sp>
        <p:nvSpPr>
          <p:cNvPr id="1047559" name="Rectangle 7"/>
          <p:cNvSpPr>
            <a:spLocks noGrp="1" noChangeArrowheads="1"/>
          </p:cNvSpPr>
          <p:nvPr>
            <p:ph type="sldNum" sz="quarter" idx="5"/>
          </p:nvPr>
        </p:nvSpPr>
        <p:spPr bwMode="auto">
          <a:xfrm>
            <a:off x="4805363" y="5491163"/>
            <a:ext cx="3675062" cy="288925"/>
          </a:xfrm>
          <a:prstGeom prst="rect">
            <a:avLst/>
          </a:prstGeom>
          <a:noFill/>
          <a:ln w="9525">
            <a:noFill/>
            <a:miter lim="800000"/>
            <a:headEnd/>
            <a:tailEnd/>
          </a:ln>
          <a:effectLst/>
        </p:spPr>
        <p:txBody>
          <a:bodyPr vert="horz" wrap="square" lIns="81500" tIns="40750" rIns="81500" bIns="40750" numCol="1" anchor="b" anchorCtr="0" compatLnSpc="1">
            <a:prstTxWarp prst="textNoShape">
              <a:avLst/>
            </a:prstTxWarp>
          </a:bodyPr>
          <a:lstStyle>
            <a:lvl1pPr algn="r" defTabSz="814388">
              <a:defRPr sz="1100" smtClean="0">
                <a:ea typeface="+mn-ea"/>
              </a:defRPr>
            </a:lvl1pPr>
          </a:lstStyle>
          <a:p>
            <a:pPr>
              <a:defRPr/>
            </a:pPr>
            <a:fld id="{72A535BE-CF0D-4258-8AD8-E5FACAA2855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p:spPr>
        <p:txBody>
          <a:bodyPr/>
          <a:lstStyle/>
          <a:p>
            <a:r>
              <a:rPr lang="zh-CN" altLang="en-US"/>
              <a:t>微机原理与接口技术－－基于IA-32处理器和32位汇编语言·第4版</a:t>
            </a:r>
          </a:p>
        </p:txBody>
      </p:sp>
      <p:sp>
        <p:nvSpPr>
          <p:cNvPr id="99331" name="Rectangle 3"/>
          <p:cNvSpPr>
            <a:spLocks noGrp="1" noChangeArrowheads="1"/>
          </p:cNvSpPr>
          <p:nvPr>
            <p:ph type="dt" sz="quarter" idx="1"/>
          </p:nvPr>
        </p:nvSpPr>
        <p:spPr>
          <a:noFill/>
        </p:spPr>
        <p:txBody>
          <a:bodyPr/>
          <a:lstStyle/>
          <a:p>
            <a:fld id="{6C2BDDC8-9282-43B1-8FC7-26610A373DF9}" type="datetime2">
              <a:rPr lang="zh-CN" altLang="en-US"/>
              <a:pPr/>
              <a:t>2021年8月23日</a:t>
            </a:fld>
            <a:endParaRPr lang="en-US" altLang="zh-CN"/>
          </a:p>
        </p:txBody>
      </p:sp>
      <p:sp>
        <p:nvSpPr>
          <p:cNvPr id="99332" name="Rectangle 6"/>
          <p:cNvSpPr>
            <a:spLocks noGrp="1" noChangeArrowheads="1"/>
          </p:cNvSpPr>
          <p:nvPr>
            <p:ph type="ftr" sz="quarter" idx="4"/>
          </p:nvPr>
        </p:nvSpPr>
        <p:spPr>
          <a:noFill/>
        </p:spPr>
        <p:txBody>
          <a:bodyPr/>
          <a:lstStyle/>
          <a:p>
            <a:r>
              <a:rPr lang="en-US" altLang="zh-CN"/>
              <a:t>第2章 处理器结构</a:t>
            </a:r>
          </a:p>
        </p:txBody>
      </p:sp>
      <p:sp>
        <p:nvSpPr>
          <p:cNvPr id="99333" name="Rectangle 7"/>
          <p:cNvSpPr>
            <a:spLocks noGrp="1" noChangeArrowheads="1"/>
          </p:cNvSpPr>
          <p:nvPr>
            <p:ph type="sldNum" sz="quarter" idx="5"/>
          </p:nvPr>
        </p:nvSpPr>
        <p:spPr>
          <a:noFill/>
        </p:spPr>
        <p:txBody>
          <a:bodyPr/>
          <a:lstStyle/>
          <a:p>
            <a:fld id="{6049324F-2BED-465C-9636-BFB4FE245059}" type="slidenum">
              <a:rPr lang="zh-CN" altLang="en-US"/>
              <a:pPr/>
              <a:t>1</a:t>
            </a:fld>
            <a:endParaRPr lang="en-US" altLang="zh-CN"/>
          </a:p>
        </p:txBody>
      </p:sp>
      <p:sp>
        <p:nvSpPr>
          <p:cNvPr id="99334" name="Rectangle 2"/>
          <p:cNvSpPr>
            <a:spLocks noGrp="1" noRot="1" noChangeAspect="1" noChangeArrowheads="1" noTextEdit="1"/>
          </p:cNvSpPr>
          <p:nvPr>
            <p:ph type="sldImg"/>
          </p:nvPr>
        </p:nvSpPr>
        <p:spPr>
          <a:ln/>
        </p:spPr>
      </p:sp>
      <p:sp>
        <p:nvSpPr>
          <p:cNvPr id="9933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0"/>
            <a:ext cx="8763000" cy="6400800"/>
            <a:chOff x="0" y="0"/>
            <a:chExt cx="5520" cy="4032"/>
          </a:xfrm>
        </p:grpSpPr>
        <p:sp>
          <p:nvSpPr>
            <p:cNvPr id="5" name="Rectangle 3"/>
            <p:cNvSpPr>
              <a:spLocks noChangeArrowheads="1"/>
            </p:cNvSpPr>
            <p:nvPr userDrawn="1"/>
          </p:nvSpPr>
          <p:spPr bwMode="auto">
            <a:xfrm>
              <a:off x="0" y="0"/>
              <a:ext cx="960" cy="3072"/>
            </a:xfrm>
            <a:prstGeom prst="rect">
              <a:avLst/>
            </a:prstGeom>
            <a:solidFill>
              <a:schemeClr val="accent1"/>
            </a:solidFill>
            <a:ln w="9525">
              <a:noFill/>
              <a:miter lim="800000"/>
              <a:headEnd/>
              <a:tailEnd/>
            </a:ln>
            <a:effectLst/>
          </p:spPr>
          <p:txBody>
            <a:bodyPr wrap="none" anchor="ctr"/>
            <a:lstStyle/>
            <a:p>
              <a:pPr algn="ctr">
                <a:defRPr/>
              </a:pPr>
              <a:endParaRPr lang="zh-CN" altLang="en-US" sz="2400">
                <a:latin typeface="Times New Roman" pitchFamily="18" charset="0"/>
              </a:endParaRPr>
            </a:p>
          </p:txBody>
        </p:sp>
        <p:grpSp>
          <p:nvGrpSpPr>
            <p:cNvPr id="6" name="Group 17"/>
            <p:cNvGrpSpPr>
              <a:grpSpLocks/>
            </p:cNvGrpSpPr>
            <p:nvPr userDrawn="1"/>
          </p:nvGrpSpPr>
          <p:grpSpPr bwMode="auto">
            <a:xfrm>
              <a:off x="0" y="1872"/>
              <a:ext cx="5520" cy="2160"/>
              <a:chOff x="0" y="1872"/>
              <a:chExt cx="5520" cy="2160"/>
            </a:xfrm>
          </p:grpSpPr>
          <p:sp>
            <p:nvSpPr>
              <p:cNvPr id="10" name="Rectangle 5"/>
              <p:cNvSpPr>
                <a:spLocks noChangeArrowheads="1"/>
              </p:cNvSpPr>
              <p:nvPr userDrawn="1"/>
            </p:nvSpPr>
            <p:spPr bwMode="ltGray">
              <a:xfrm>
                <a:off x="624" y="1872"/>
                <a:ext cx="4896" cy="2160"/>
              </a:xfrm>
              <a:prstGeom prst="rect">
                <a:avLst/>
              </a:prstGeom>
              <a:solidFill>
                <a:schemeClr val="bg2"/>
              </a:soli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11" name="Rectangle 6"/>
              <p:cNvSpPr>
                <a:spLocks noChangeArrowheads="1"/>
              </p:cNvSpPr>
              <p:nvPr userDrawn="1"/>
            </p:nvSpPr>
            <p:spPr bwMode="white">
              <a:xfrm>
                <a:off x="672" y="2016"/>
                <a:ext cx="4800" cy="1968"/>
              </a:xfrm>
              <a:prstGeom prst="rect">
                <a:avLst/>
              </a:prstGeom>
              <a:solidFill>
                <a:schemeClr val="bg1"/>
              </a:soli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12" name="Line 7"/>
              <p:cNvSpPr>
                <a:spLocks noChangeShapeType="1"/>
              </p:cNvSpPr>
              <p:nvPr userDrawn="1"/>
            </p:nvSpPr>
            <p:spPr bwMode="auto">
              <a:xfrm>
                <a:off x="0" y="3072"/>
                <a:ext cx="624" cy="0"/>
              </a:xfrm>
              <a:prstGeom prst="line">
                <a:avLst/>
              </a:prstGeom>
              <a:noFill/>
              <a:ln w="50800">
                <a:solidFill>
                  <a:schemeClr val="bg2"/>
                </a:solidFill>
                <a:round/>
                <a:headEnd/>
                <a:tailEnd/>
              </a:ln>
              <a:effectLst/>
            </p:spPr>
            <p:txBody>
              <a:bodyPr/>
              <a:lstStyle/>
              <a:p>
                <a:pPr>
                  <a:defRPr/>
                </a:pPr>
                <a:endParaRPr lang="zh-CN" altLang="en-US">
                  <a:ea typeface="+mn-ea"/>
                </a:endParaRPr>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zh-CN" altLang="en-US">
                  <a:ea typeface="+mn-ea"/>
                </a:endParaRPr>
              </a:p>
            </p:txBody>
          </p:sp>
        </p:grpSp>
      </p:grpSp>
      <p:sp>
        <p:nvSpPr>
          <p:cNvPr id="13" name="Text Box 16"/>
          <p:cNvSpPr txBox="1">
            <a:spLocks noChangeArrowheads="1"/>
          </p:cNvSpPr>
          <p:nvPr userDrawn="1"/>
        </p:nvSpPr>
        <p:spPr bwMode="auto">
          <a:xfrm>
            <a:off x="1447800" y="112713"/>
            <a:ext cx="6977063" cy="366712"/>
          </a:xfrm>
          <a:prstGeom prst="rect">
            <a:avLst/>
          </a:prstGeom>
          <a:noFill/>
          <a:ln w="12700">
            <a:noFill/>
            <a:miter lim="800000"/>
            <a:headEnd type="none" w="sm" len="sm"/>
            <a:tailEnd type="none" w="sm" len="sm"/>
          </a:ln>
          <a:effectLst/>
        </p:spPr>
        <p:txBody>
          <a:bodyPr wrap="none">
            <a:spAutoFit/>
          </a:bodyPr>
          <a:lstStyle/>
          <a:p>
            <a:pPr>
              <a:defRPr/>
            </a:pPr>
            <a:r>
              <a:rPr lang="zh-CN" altLang="en-US" b="1">
                <a:latin typeface="楷体_GB2312" pitchFamily="49" charset="-122"/>
                <a:ea typeface="楷体_GB2312" pitchFamily="49" charset="-122"/>
              </a:rPr>
              <a:t>钱晓捷，微机原理与接口技术</a:t>
            </a:r>
            <a:r>
              <a:rPr lang="en-US" altLang="zh-CN" b="1">
                <a:ea typeface="楷体_GB2312" pitchFamily="49" charset="-122"/>
                <a:cs typeface="Arial" charset="0"/>
              </a:rPr>
              <a:t>——</a:t>
            </a:r>
            <a:r>
              <a:rPr lang="zh-CN" altLang="en-US" b="1">
                <a:latin typeface="楷体_GB2312" pitchFamily="49" charset="-122"/>
                <a:ea typeface="楷体_GB2312" pitchFamily="49" charset="-122"/>
              </a:rPr>
              <a:t>基于</a:t>
            </a:r>
            <a:r>
              <a:rPr lang="en-US" altLang="zh-CN" b="1">
                <a:latin typeface="楷体_GB2312" pitchFamily="49" charset="-122"/>
                <a:ea typeface="楷体_GB2312" pitchFamily="49" charset="-122"/>
              </a:rPr>
              <a:t>IA-32</a:t>
            </a:r>
            <a:r>
              <a:rPr lang="zh-CN" altLang="en-US" b="1">
                <a:latin typeface="楷体_GB2312" pitchFamily="49" charset="-122"/>
                <a:ea typeface="楷体_GB2312" pitchFamily="49" charset="-122"/>
              </a:rPr>
              <a:t>处理器和</a:t>
            </a:r>
            <a:r>
              <a:rPr lang="en-US" altLang="zh-CN" b="1">
                <a:latin typeface="楷体_GB2312" pitchFamily="49" charset="-122"/>
                <a:ea typeface="楷体_GB2312" pitchFamily="49" charset="-122"/>
              </a:rPr>
              <a:t>32</a:t>
            </a:r>
            <a:r>
              <a:rPr lang="zh-CN" altLang="en-US" b="1">
                <a:latin typeface="楷体_GB2312" pitchFamily="49" charset="-122"/>
                <a:ea typeface="楷体_GB2312" pitchFamily="49" charset="-122"/>
              </a:rPr>
              <a:t>位汇编语言</a:t>
            </a:r>
          </a:p>
        </p:txBody>
      </p:sp>
      <p:pic>
        <p:nvPicPr>
          <p:cNvPr id="14" name="Picture 20" descr="十一五标志1"/>
          <p:cNvPicPr>
            <a:picLocks noChangeAspect="1" noChangeArrowheads="1"/>
          </p:cNvPicPr>
          <p:nvPr userDrawn="1"/>
        </p:nvPicPr>
        <p:blipFill>
          <a:blip r:embed="rId2" cstate="print">
            <a:clrChange>
              <a:clrFrom>
                <a:srgbClr val="FCFFFF"/>
              </a:clrFrom>
              <a:clrTo>
                <a:srgbClr val="FCFFFF">
                  <a:alpha val="0"/>
                </a:srgbClr>
              </a:clrTo>
            </a:clrChange>
          </a:blip>
          <a:srcRect/>
          <a:stretch>
            <a:fillRect/>
          </a:stretch>
        </p:blipFill>
        <p:spPr bwMode="auto">
          <a:xfrm>
            <a:off x="457200" y="317500"/>
            <a:ext cx="695325" cy="704850"/>
          </a:xfrm>
          <a:prstGeom prst="rect">
            <a:avLst/>
          </a:prstGeom>
          <a:noFill/>
          <a:ln w="9525">
            <a:noFill/>
            <a:miter lim="800000"/>
            <a:headEnd/>
            <a:tailEnd/>
          </a:ln>
        </p:spPr>
      </p:pic>
      <p:sp>
        <p:nvSpPr>
          <p:cNvPr id="452619" name="Rectangle 11"/>
          <p:cNvSpPr>
            <a:spLocks noGrp="1" noChangeArrowheads="1"/>
          </p:cNvSpPr>
          <p:nvPr>
            <p:ph type="ctrTitle"/>
          </p:nvPr>
        </p:nvSpPr>
        <p:spPr>
          <a:xfrm>
            <a:off x="1600200" y="838200"/>
            <a:ext cx="7239000" cy="2057400"/>
          </a:xfrm>
        </p:spPr>
        <p:txBody>
          <a:bodyPr/>
          <a:lstStyle>
            <a:lvl1pPr algn="ctr">
              <a:defRPr sz="6000">
                <a:latin typeface="隶书" pitchFamily="49" charset="-122"/>
                <a:ea typeface="隶书" pitchFamily="49" charset="-122"/>
              </a:defRPr>
            </a:lvl1pPr>
          </a:lstStyle>
          <a:p>
            <a:r>
              <a:rPr lang="zh-CN" altLang="en-US"/>
              <a:t>单击此处编辑母版标题样式</a:t>
            </a:r>
          </a:p>
        </p:txBody>
      </p:sp>
      <p:sp>
        <p:nvSpPr>
          <p:cNvPr id="452620" name="Rectangle 12"/>
          <p:cNvSpPr>
            <a:spLocks noGrp="1" noChangeArrowheads="1"/>
          </p:cNvSpPr>
          <p:nvPr>
            <p:ph type="subTitle" idx="1"/>
          </p:nvPr>
        </p:nvSpPr>
        <p:spPr>
          <a:xfrm>
            <a:off x="1295400" y="3200400"/>
            <a:ext cx="7315200" cy="3124200"/>
          </a:xfrm>
        </p:spPr>
        <p:txBody>
          <a:bodyPr anchor="ctr"/>
          <a:lstStyle>
            <a:lvl1pPr marL="0" indent="0">
              <a:buFont typeface="Wingdings" pitchFamily="2" charset="2"/>
              <a:buNone/>
              <a:defRPr sz="3600">
                <a:latin typeface="幼圆" pitchFamily="49" charset="-122"/>
                <a:ea typeface="幼圆" pitchFamily="49" charset="-122"/>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152400"/>
            <a:ext cx="207645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152400"/>
            <a:ext cx="607695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762000"/>
            <a:ext cx="4076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762000"/>
            <a:ext cx="4076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3"/>
          <p:cNvGrpSpPr>
            <a:grpSpLocks/>
          </p:cNvGrpSpPr>
          <p:nvPr userDrawn="1"/>
        </p:nvGrpSpPr>
        <p:grpSpPr bwMode="auto">
          <a:xfrm>
            <a:off x="0" y="0"/>
            <a:ext cx="8686800" cy="5257800"/>
            <a:chOff x="0" y="0"/>
            <a:chExt cx="5472" cy="3312"/>
          </a:xfrm>
        </p:grpSpPr>
        <p:sp>
          <p:nvSpPr>
            <p:cNvPr id="451587" name="Rectangle 3"/>
            <p:cNvSpPr>
              <a:spLocks noChangeArrowheads="1"/>
            </p:cNvSpPr>
            <p:nvPr userDrawn="1"/>
          </p:nvSpPr>
          <p:spPr bwMode="auto">
            <a:xfrm>
              <a:off x="0" y="0"/>
              <a:ext cx="240" cy="3312"/>
            </a:xfrm>
            <a:prstGeom prst="rect">
              <a:avLst/>
            </a:prstGeom>
            <a:solidFill>
              <a:schemeClr val="accent1"/>
            </a:solidFill>
            <a:ln w="9525">
              <a:noFill/>
              <a:miter lim="800000"/>
              <a:headEnd/>
              <a:tailEnd/>
            </a:ln>
            <a:effectLst/>
          </p:spPr>
          <p:txBody>
            <a:bodyPr wrap="none" anchor="ctr"/>
            <a:lstStyle/>
            <a:p>
              <a:pPr algn="ctr">
                <a:lnSpc>
                  <a:spcPct val="85000"/>
                </a:lnSpc>
                <a:defRPr/>
              </a:pPr>
              <a:r>
                <a:rPr lang="zh-CN" altLang="en-US">
                  <a:latin typeface="Times New Roman" pitchFamily="18" charset="0"/>
                </a:rPr>
                <a:t>微</a:t>
              </a:r>
            </a:p>
            <a:p>
              <a:pPr algn="ctr">
                <a:lnSpc>
                  <a:spcPct val="85000"/>
                </a:lnSpc>
                <a:defRPr/>
              </a:pPr>
              <a:r>
                <a:rPr lang="zh-CN" altLang="en-US">
                  <a:latin typeface="Times New Roman" pitchFamily="18" charset="0"/>
                </a:rPr>
                <a:t>机</a:t>
              </a:r>
            </a:p>
            <a:p>
              <a:pPr algn="ctr">
                <a:lnSpc>
                  <a:spcPct val="85000"/>
                </a:lnSpc>
                <a:defRPr/>
              </a:pPr>
              <a:r>
                <a:rPr lang="zh-CN" altLang="en-US">
                  <a:latin typeface="Times New Roman" pitchFamily="18" charset="0"/>
                </a:rPr>
                <a:t>原</a:t>
              </a:r>
            </a:p>
            <a:p>
              <a:pPr algn="ctr">
                <a:lnSpc>
                  <a:spcPct val="85000"/>
                </a:lnSpc>
                <a:defRPr/>
              </a:pPr>
              <a:r>
                <a:rPr lang="zh-CN" altLang="en-US">
                  <a:latin typeface="Times New Roman" pitchFamily="18" charset="0"/>
                </a:rPr>
                <a:t>理</a:t>
              </a:r>
            </a:p>
            <a:p>
              <a:pPr algn="ctr">
                <a:lnSpc>
                  <a:spcPct val="85000"/>
                </a:lnSpc>
                <a:defRPr/>
              </a:pPr>
              <a:r>
                <a:rPr lang="zh-CN" altLang="en-US">
                  <a:latin typeface="Times New Roman" pitchFamily="18" charset="0"/>
                </a:rPr>
                <a:t>与</a:t>
              </a:r>
            </a:p>
            <a:p>
              <a:pPr algn="ctr">
                <a:lnSpc>
                  <a:spcPct val="85000"/>
                </a:lnSpc>
                <a:defRPr/>
              </a:pPr>
              <a:r>
                <a:rPr lang="zh-CN" altLang="en-US">
                  <a:latin typeface="Times New Roman" pitchFamily="18" charset="0"/>
                </a:rPr>
                <a:t>接</a:t>
              </a:r>
            </a:p>
            <a:p>
              <a:pPr algn="ctr">
                <a:lnSpc>
                  <a:spcPct val="85000"/>
                </a:lnSpc>
                <a:defRPr/>
              </a:pPr>
              <a:r>
                <a:rPr lang="zh-CN" altLang="en-US">
                  <a:latin typeface="Times New Roman" pitchFamily="18" charset="0"/>
                </a:rPr>
                <a:t>口</a:t>
              </a:r>
            </a:p>
            <a:p>
              <a:pPr algn="ctr">
                <a:lnSpc>
                  <a:spcPct val="85000"/>
                </a:lnSpc>
                <a:defRPr/>
              </a:pPr>
              <a:r>
                <a:rPr lang="zh-CN" altLang="en-US">
                  <a:latin typeface="Times New Roman" pitchFamily="18" charset="0"/>
                </a:rPr>
                <a:t>技</a:t>
              </a:r>
            </a:p>
            <a:p>
              <a:pPr algn="ctr">
                <a:lnSpc>
                  <a:spcPct val="85000"/>
                </a:lnSpc>
                <a:defRPr/>
              </a:pPr>
              <a:r>
                <a:rPr lang="zh-CN" altLang="en-US">
                  <a:latin typeface="Times New Roman" pitchFamily="18" charset="0"/>
                </a:rPr>
                <a:t>术</a:t>
              </a:r>
            </a:p>
            <a:p>
              <a:pPr algn="ctr">
                <a:lnSpc>
                  <a:spcPct val="85000"/>
                </a:lnSpc>
                <a:defRPr/>
              </a:pPr>
              <a:r>
                <a:rPr lang="en-US" altLang="zh-CN">
                  <a:latin typeface="Times New Roman" pitchFamily="18" charset="0"/>
                </a:rPr>
                <a:t>·</a:t>
              </a:r>
            </a:p>
            <a:p>
              <a:pPr algn="ctr">
                <a:lnSpc>
                  <a:spcPct val="85000"/>
                </a:lnSpc>
                <a:defRPr/>
              </a:pPr>
              <a:r>
                <a:rPr lang="zh-CN" altLang="en-US">
                  <a:latin typeface="Times New Roman" pitchFamily="18" charset="0"/>
                </a:rPr>
                <a:t>第</a:t>
              </a:r>
            </a:p>
            <a:p>
              <a:pPr algn="ctr">
                <a:lnSpc>
                  <a:spcPct val="85000"/>
                </a:lnSpc>
                <a:defRPr/>
              </a:pPr>
              <a:r>
                <a:rPr lang="en-US" altLang="zh-CN">
                  <a:latin typeface="Times New Roman" pitchFamily="18" charset="0"/>
                </a:rPr>
                <a:t>5</a:t>
              </a:r>
            </a:p>
            <a:p>
              <a:pPr algn="ctr">
                <a:lnSpc>
                  <a:spcPct val="85000"/>
                </a:lnSpc>
                <a:defRPr/>
              </a:pPr>
              <a:r>
                <a:rPr lang="zh-CN" altLang="en-US">
                  <a:latin typeface="Times New Roman" pitchFamily="18" charset="0"/>
                </a:rPr>
                <a:t>版</a:t>
              </a:r>
            </a:p>
            <a:p>
              <a:pPr algn="ctr">
                <a:lnSpc>
                  <a:spcPct val="85000"/>
                </a:lnSpc>
                <a:defRPr/>
              </a:pPr>
              <a:endParaRPr lang="zh-CN" altLang="en-US">
                <a:latin typeface="Times New Roman" pitchFamily="18" charset="0"/>
              </a:endParaRPr>
            </a:p>
            <a:p>
              <a:pPr algn="ctr">
                <a:lnSpc>
                  <a:spcPct val="85000"/>
                </a:lnSpc>
                <a:defRPr/>
              </a:pPr>
              <a:r>
                <a:rPr lang="zh-CN" altLang="en-US">
                  <a:latin typeface="Times New Roman" pitchFamily="18" charset="0"/>
                </a:rPr>
                <a:t>机</a:t>
              </a:r>
            </a:p>
            <a:p>
              <a:pPr algn="ctr">
                <a:lnSpc>
                  <a:spcPct val="85000"/>
                </a:lnSpc>
                <a:defRPr/>
              </a:pPr>
              <a:r>
                <a:rPr lang="zh-CN" altLang="en-US">
                  <a:latin typeface="Times New Roman" pitchFamily="18" charset="0"/>
                </a:rPr>
                <a:t>械</a:t>
              </a:r>
            </a:p>
            <a:p>
              <a:pPr algn="ctr">
                <a:lnSpc>
                  <a:spcPct val="85000"/>
                </a:lnSpc>
                <a:defRPr/>
              </a:pPr>
              <a:r>
                <a:rPr lang="zh-CN" altLang="en-US">
                  <a:latin typeface="Times New Roman" pitchFamily="18" charset="0"/>
                </a:rPr>
                <a:t>工</a:t>
              </a:r>
            </a:p>
            <a:p>
              <a:pPr algn="ctr">
                <a:lnSpc>
                  <a:spcPct val="85000"/>
                </a:lnSpc>
                <a:defRPr/>
              </a:pPr>
              <a:r>
                <a:rPr lang="zh-CN" altLang="en-US">
                  <a:latin typeface="Times New Roman" pitchFamily="18" charset="0"/>
                </a:rPr>
                <a:t>业</a:t>
              </a:r>
            </a:p>
            <a:p>
              <a:pPr algn="ctr">
                <a:lnSpc>
                  <a:spcPct val="85000"/>
                </a:lnSpc>
                <a:defRPr/>
              </a:pPr>
              <a:r>
                <a:rPr lang="zh-CN" altLang="en-US">
                  <a:latin typeface="Times New Roman" pitchFamily="18" charset="0"/>
                </a:rPr>
                <a:t>出</a:t>
              </a:r>
            </a:p>
            <a:p>
              <a:pPr algn="ctr">
                <a:lnSpc>
                  <a:spcPct val="85000"/>
                </a:lnSpc>
                <a:defRPr/>
              </a:pPr>
              <a:r>
                <a:rPr lang="zh-CN" altLang="en-US">
                  <a:latin typeface="Times New Roman" pitchFamily="18" charset="0"/>
                </a:rPr>
                <a:t>版</a:t>
              </a:r>
            </a:p>
            <a:p>
              <a:pPr algn="ctr">
                <a:lnSpc>
                  <a:spcPct val="85000"/>
                </a:lnSpc>
                <a:defRPr/>
              </a:pPr>
              <a:r>
                <a:rPr lang="zh-CN" altLang="en-US">
                  <a:latin typeface="Times New Roman" pitchFamily="18" charset="0"/>
                </a:rPr>
                <a:t>社</a:t>
              </a:r>
            </a:p>
          </p:txBody>
        </p:sp>
        <p:grpSp>
          <p:nvGrpSpPr>
            <p:cNvPr id="1031" name="Group 4"/>
            <p:cNvGrpSpPr>
              <a:grpSpLocks/>
            </p:cNvGrpSpPr>
            <p:nvPr userDrawn="1"/>
          </p:nvGrpSpPr>
          <p:grpSpPr bwMode="auto">
            <a:xfrm>
              <a:off x="240" y="384"/>
              <a:ext cx="5232" cy="115"/>
              <a:chOff x="240" y="893"/>
              <a:chExt cx="5232" cy="115"/>
            </a:xfrm>
          </p:grpSpPr>
          <p:sp>
            <p:nvSpPr>
              <p:cNvPr id="451589" name="Rectangle 5"/>
              <p:cNvSpPr>
                <a:spLocks noChangeArrowheads="1"/>
              </p:cNvSpPr>
              <p:nvPr userDrawn="1"/>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451590" name="Line 6"/>
              <p:cNvSpPr>
                <a:spLocks noChangeShapeType="1"/>
              </p:cNvSpPr>
              <p:nvPr userDrawn="1"/>
            </p:nvSpPr>
            <p:spPr bwMode="auto">
              <a:xfrm>
                <a:off x="240" y="941"/>
                <a:ext cx="5232" cy="0"/>
              </a:xfrm>
              <a:prstGeom prst="line">
                <a:avLst/>
              </a:prstGeom>
              <a:noFill/>
              <a:ln w="19050">
                <a:solidFill>
                  <a:schemeClr val="bg2"/>
                </a:solidFill>
                <a:round/>
                <a:headEnd/>
                <a:tailEnd/>
              </a:ln>
              <a:effectLst/>
            </p:spPr>
            <p:txBody>
              <a:bodyPr/>
              <a:lstStyle/>
              <a:p>
                <a:pPr>
                  <a:defRPr/>
                </a:pPr>
                <a:endParaRPr lang="zh-CN" altLang="en-US">
                  <a:ea typeface="+mn-ea"/>
                </a:endParaRPr>
              </a:p>
            </p:txBody>
          </p:sp>
        </p:grpSp>
      </p:grpSp>
      <p:sp>
        <p:nvSpPr>
          <p:cNvPr id="1027" name="Rectangle 7"/>
          <p:cNvSpPr>
            <a:spLocks noGrp="1" noChangeArrowheads="1"/>
          </p:cNvSpPr>
          <p:nvPr>
            <p:ph type="title"/>
          </p:nvPr>
        </p:nvSpPr>
        <p:spPr bwMode="auto">
          <a:xfrm>
            <a:off x="914400" y="152400"/>
            <a:ext cx="7772400" cy="4841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8"/>
          <p:cNvSpPr>
            <a:spLocks noGrp="1" noChangeArrowheads="1"/>
          </p:cNvSpPr>
          <p:nvPr>
            <p:ph type="body" idx="1"/>
          </p:nvPr>
        </p:nvSpPr>
        <p:spPr bwMode="auto">
          <a:xfrm>
            <a:off x="533400" y="762000"/>
            <a:ext cx="83058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51596" name="Line 12"/>
          <p:cNvSpPr>
            <a:spLocks noChangeShapeType="1"/>
          </p:cNvSpPr>
          <p:nvPr/>
        </p:nvSpPr>
        <p:spPr bwMode="auto">
          <a:xfrm>
            <a:off x="-12700" y="5257800"/>
            <a:ext cx="381000" cy="0"/>
          </a:xfrm>
          <a:prstGeom prst="line">
            <a:avLst/>
          </a:prstGeom>
          <a:noFill/>
          <a:ln w="38100">
            <a:solidFill>
              <a:schemeClr val="bg2"/>
            </a:solidFill>
            <a:round/>
            <a:headEnd/>
            <a:tailEnd/>
          </a:ln>
          <a:effectLst/>
        </p:spPr>
        <p:txBody>
          <a:bodyPr/>
          <a:lstStyle/>
          <a:p>
            <a:pPr>
              <a:defRPr/>
            </a:pPr>
            <a:endParaRPr lang="zh-CN" altLang="en-US">
              <a:ea typeface="+mn-ea"/>
            </a:endParaRPr>
          </a:p>
        </p:txBody>
      </p:sp>
    </p:spTree>
  </p:cSld>
  <p:clrMap bg1="lt1" tx1="dk1" bg2="lt2" tx2="dk2" accent1="accent1" accent2="accent2" accent3="accent3" accent4="accent4" accent5="accent5" accent6="accent6" hlink="hlink" folHlink="folHlink"/>
  <p:sldLayoutIdLst>
    <p:sldLayoutId id="2147483960"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楷体_GB2312" pitchFamily="49" charset="-122"/>
          <a:ea typeface="楷体_GB2312" pitchFamily="49" charset="-122"/>
        </a:defRPr>
      </a:lvl2pPr>
      <a:lvl3pPr algn="l" rtl="0" eaLnBrk="0" fontAlgn="base" hangingPunct="0">
        <a:spcBef>
          <a:spcPct val="0"/>
        </a:spcBef>
        <a:spcAft>
          <a:spcPct val="0"/>
        </a:spcAft>
        <a:defRPr sz="2800" b="1">
          <a:solidFill>
            <a:schemeClr val="tx2"/>
          </a:solidFill>
          <a:latin typeface="楷体_GB2312" pitchFamily="49" charset="-122"/>
          <a:ea typeface="楷体_GB2312" pitchFamily="49" charset="-122"/>
        </a:defRPr>
      </a:lvl3pPr>
      <a:lvl4pPr algn="l" rtl="0" eaLnBrk="0" fontAlgn="base" hangingPunct="0">
        <a:spcBef>
          <a:spcPct val="0"/>
        </a:spcBef>
        <a:spcAft>
          <a:spcPct val="0"/>
        </a:spcAft>
        <a:defRPr sz="2800" b="1">
          <a:solidFill>
            <a:schemeClr val="tx2"/>
          </a:solidFill>
          <a:latin typeface="楷体_GB2312" pitchFamily="49" charset="-122"/>
          <a:ea typeface="楷体_GB2312" pitchFamily="49" charset="-122"/>
        </a:defRPr>
      </a:lvl4pPr>
      <a:lvl5pPr algn="l" rtl="0" eaLnBrk="0" fontAlgn="base" hangingPunct="0">
        <a:spcBef>
          <a:spcPct val="0"/>
        </a:spcBef>
        <a:spcAft>
          <a:spcPct val="0"/>
        </a:spcAft>
        <a:defRPr sz="2800" b="1">
          <a:solidFill>
            <a:schemeClr val="tx2"/>
          </a:solidFill>
          <a:latin typeface="楷体_GB2312" pitchFamily="49" charset="-122"/>
          <a:ea typeface="楷体_GB2312" pitchFamily="49" charset="-122"/>
        </a:defRPr>
      </a:lvl5pPr>
      <a:lvl6pPr marL="457200" algn="l" rtl="0" fontAlgn="base">
        <a:spcBef>
          <a:spcPct val="0"/>
        </a:spcBef>
        <a:spcAft>
          <a:spcPct val="0"/>
        </a:spcAft>
        <a:defRPr sz="2800" b="1">
          <a:solidFill>
            <a:schemeClr val="tx2"/>
          </a:solidFill>
          <a:latin typeface="楷体_GB2312" pitchFamily="49" charset="-122"/>
          <a:ea typeface="楷体_GB2312" pitchFamily="49" charset="-122"/>
        </a:defRPr>
      </a:lvl6pPr>
      <a:lvl7pPr marL="914400" algn="l" rtl="0" fontAlgn="base">
        <a:spcBef>
          <a:spcPct val="0"/>
        </a:spcBef>
        <a:spcAft>
          <a:spcPct val="0"/>
        </a:spcAft>
        <a:defRPr sz="2800" b="1">
          <a:solidFill>
            <a:schemeClr val="tx2"/>
          </a:solidFill>
          <a:latin typeface="楷体_GB2312" pitchFamily="49" charset="-122"/>
          <a:ea typeface="楷体_GB2312" pitchFamily="49" charset="-122"/>
        </a:defRPr>
      </a:lvl7pPr>
      <a:lvl8pPr marL="1371600" algn="l" rtl="0" fontAlgn="base">
        <a:spcBef>
          <a:spcPct val="0"/>
        </a:spcBef>
        <a:spcAft>
          <a:spcPct val="0"/>
        </a:spcAft>
        <a:defRPr sz="2800" b="1">
          <a:solidFill>
            <a:schemeClr val="tx2"/>
          </a:solidFill>
          <a:latin typeface="楷体_GB2312" pitchFamily="49" charset="-122"/>
          <a:ea typeface="楷体_GB2312" pitchFamily="49" charset="-122"/>
        </a:defRPr>
      </a:lvl8pPr>
      <a:lvl9pPr marL="1828800" algn="l" rtl="0" fontAlgn="base">
        <a:spcBef>
          <a:spcPct val="0"/>
        </a:spcBef>
        <a:spcAft>
          <a:spcPct val="0"/>
        </a:spcAft>
        <a:defRPr sz="2800" b="1">
          <a:solidFill>
            <a:schemeClr val="tx2"/>
          </a:solidFill>
          <a:latin typeface="楷体_GB2312" pitchFamily="49" charset="-122"/>
          <a:ea typeface="楷体_GB2312" pitchFamily="49" charset="-122"/>
        </a:defRPr>
      </a:lvl9pPr>
    </p:titleStyle>
    <p:bodyStyle>
      <a:lvl1pPr marL="342900" indent="-342900" algn="just" rtl="0" eaLnBrk="0" fontAlgn="base" hangingPunct="0">
        <a:spcBef>
          <a:spcPct val="20000"/>
        </a:spcBef>
        <a:spcAft>
          <a:spcPct val="0"/>
        </a:spcAft>
        <a:buClr>
          <a:schemeClr val="folHlink"/>
        </a:buClr>
        <a:buFont typeface="Wingdings" pitchFamily="2" charset="2"/>
        <a:buChar char="Ø"/>
        <a:defRPr sz="3200" b="1">
          <a:solidFill>
            <a:schemeClr val="tx1"/>
          </a:solidFill>
          <a:latin typeface="+mn-lt"/>
          <a:ea typeface="+mn-ea"/>
          <a:cs typeface="+mn-cs"/>
        </a:defRPr>
      </a:lvl1pPr>
      <a:lvl2pPr marL="742950" indent="-285750" algn="just" rtl="0" eaLnBrk="0" fontAlgn="base" hangingPunct="0">
        <a:spcBef>
          <a:spcPct val="20000"/>
        </a:spcBef>
        <a:spcAft>
          <a:spcPct val="0"/>
        </a:spcAft>
        <a:buClr>
          <a:schemeClr val="accent1"/>
        </a:buClr>
        <a:buSzPct val="70000"/>
        <a:buFont typeface="Wingdings" pitchFamily="2" charset="2"/>
        <a:buBlip>
          <a:blip r:embed="rId13"/>
        </a:buBlip>
        <a:defRPr sz="2800" b="1">
          <a:solidFill>
            <a:srgbClr val="193C7D"/>
          </a:solidFill>
          <a:latin typeface="+mn-lt"/>
          <a:ea typeface="+mn-ea"/>
        </a:defRPr>
      </a:lvl2pPr>
      <a:lvl3pPr marL="1143000" indent="-228600" algn="just" rtl="0" eaLnBrk="0" fontAlgn="base" hangingPunct="0">
        <a:spcBef>
          <a:spcPct val="20000"/>
        </a:spcBef>
        <a:spcAft>
          <a:spcPct val="0"/>
        </a:spcAft>
        <a:buClr>
          <a:schemeClr val="folHlink"/>
        </a:buClr>
        <a:buSzPct val="65000"/>
        <a:buFont typeface="Wingdings" pitchFamily="2" charset="2"/>
        <a:buBlip>
          <a:blip r:embed="rId14"/>
        </a:buBlip>
        <a:defRPr sz="2400" b="1">
          <a:solidFill>
            <a:schemeClr val="tx2"/>
          </a:solidFill>
          <a:latin typeface="+mn-lt"/>
          <a:ea typeface="+mn-ea"/>
        </a:defRPr>
      </a:lvl3pPr>
      <a:lvl4pPr marL="1600200" indent="-228600" algn="just" rtl="0" eaLnBrk="0" fontAlgn="base" hangingPunct="0">
        <a:spcBef>
          <a:spcPct val="20000"/>
        </a:spcBef>
        <a:spcAft>
          <a:spcPct val="0"/>
        </a:spcAft>
        <a:buClr>
          <a:schemeClr val="accent1"/>
        </a:buClr>
        <a:buFont typeface="Wingdings" pitchFamily="2" charset="2"/>
        <a:buChar char="?"/>
        <a:defRPr sz="2000" b="1">
          <a:solidFill>
            <a:schemeClr val="tx1"/>
          </a:solidFill>
          <a:latin typeface="+mn-lt"/>
          <a:ea typeface="+mn-ea"/>
        </a:defRPr>
      </a:lvl4pPr>
      <a:lvl5pPr marL="2057400" indent="-228600" algn="just" rtl="0" eaLnBrk="0" fontAlgn="base" hangingPunct="0">
        <a:spcBef>
          <a:spcPct val="20000"/>
        </a:spcBef>
        <a:spcAft>
          <a:spcPct val="0"/>
        </a:spcAft>
        <a:buClr>
          <a:schemeClr val="accent1"/>
        </a:buClr>
        <a:buFont typeface="Wingdings" pitchFamily="2" charset="2"/>
        <a:buChar char="§"/>
        <a:defRPr sz="2000" b="1">
          <a:solidFill>
            <a:schemeClr val="tx1"/>
          </a:solidFill>
          <a:latin typeface="+mn-lt"/>
          <a:ea typeface="+mn-ea"/>
        </a:defRPr>
      </a:lvl5pPr>
      <a:lvl6pPr marL="2514600" indent="-228600" algn="just" rtl="0" fontAlgn="base">
        <a:spcBef>
          <a:spcPct val="20000"/>
        </a:spcBef>
        <a:spcAft>
          <a:spcPct val="0"/>
        </a:spcAft>
        <a:buClr>
          <a:schemeClr val="accent1"/>
        </a:buClr>
        <a:buFont typeface="Wingdings" pitchFamily="2" charset="2"/>
        <a:buChar char="§"/>
        <a:defRPr sz="2000" b="1">
          <a:solidFill>
            <a:schemeClr val="tx1"/>
          </a:solidFill>
          <a:latin typeface="+mn-lt"/>
          <a:ea typeface="+mn-ea"/>
        </a:defRPr>
      </a:lvl6pPr>
      <a:lvl7pPr marL="2971800" indent="-228600" algn="just" rtl="0" fontAlgn="base">
        <a:spcBef>
          <a:spcPct val="20000"/>
        </a:spcBef>
        <a:spcAft>
          <a:spcPct val="0"/>
        </a:spcAft>
        <a:buClr>
          <a:schemeClr val="accent1"/>
        </a:buClr>
        <a:buFont typeface="Wingdings" pitchFamily="2" charset="2"/>
        <a:buChar char="§"/>
        <a:defRPr sz="2000" b="1">
          <a:solidFill>
            <a:schemeClr val="tx1"/>
          </a:solidFill>
          <a:latin typeface="+mn-lt"/>
          <a:ea typeface="+mn-ea"/>
        </a:defRPr>
      </a:lvl7pPr>
      <a:lvl8pPr marL="3429000" indent="-228600" algn="just" rtl="0" fontAlgn="base">
        <a:spcBef>
          <a:spcPct val="20000"/>
        </a:spcBef>
        <a:spcAft>
          <a:spcPct val="0"/>
        </a:spcAft>
        <a:buClr>
          <a:schemeClr val="accent1"/>
        </a:buClr>
        <a:buFont typeface="Wingdings" pitchFamily="2" charset="2"/>
        <a:buChar char="§"/>
        <a:defRPr sz="2000" b="1">
          <a:solidFill>
            <a:schemeClr val="tx1"/>
          </a:solidFill>
          <a:latin typeface="+mn-lt"/>
          <a:ea typeface="+mn-ea"/>
        </a:defRPr>
      </a:lvl8pPr>
      <a:lvl9pPr marL="3886200" indent="-228600" algn="just" rtl="0" fontAlgn="base">
        <a:spcBef>
          <a:spcPct val="20000"/>
        </a:spcBef>
        <a:spcAft>
          <a:spcPct val="0"/>
        </a:spcAft>
        <a:buClr>
          <a:schemeClr val="accent1"/>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p:txBody>
          <a:bodyPr/>
          <a:lstStyle/>
          <a:p>
            <a:pPr eaLnBrk="1" hangingPunct="1"/>
            <a:r>
              <a:rPr lang="zh-CN" altLang="en-US" sz="4000" smtClean="0"/>
              <a:t>第 </a:t>
            </a:r>
            <a:r>
              <a:rPr lang="en-US" altLang="zh-CN" sz="4000" smtClean="0"/>
              <a:t>2 </a:t>
            </a:r>
            <a:r>
              <a:rPr lang="zh-CN" altLang="en-US" sz="4000" smtClean="0"/>
              <a:t>章</a:t>
            </a:r>
            <a:r>
              <a:rPr lang="zh-CN" altLang="en-US" sz="5400" smtClean="0"/>
              <a:t/>
            </a:r>
            <a:br>
              <a:rPr lang="zh-CN" altLang="en-US" sz="5400" smtClean="0"/>
            </a:br>
            <a:r>
              <a:rPr lang="zh-CN" altLang="en-US" sz="5400" smtClean="0"/>
              <a:t>处理器结构</a:t>
            </a:r>
          </a:p>
        </p:txBody>
      </p:sp>
      <p:sp>
        <p:nvSpPr>
          <p:cNvPr id="3075" name="Rectangle 7"/>
          <p:cNvSpPr>
            <a:spLocks noGrp="1" noChangeArrowheads="1"/>
          </p:cNvSpPr>
          <p:nvPr>
            <p:ph type="subTitle" idx="1"/>
          </p:nvPr>
        </p:nvSpPr>
        <p:spPr/>
        <p:txBody>
          <a:bodyPr/>
          <a:lstStyle/>
          <a:p>
            <a:pPr eaLnBrk="1" hangingPunct="1">
              <a:lnSpc>
                <a:spcPct val="90000"/>
              </a:lnSpc>
            </a:pPr>
            <a:r>
              <a:rPr lang="en-US" altLang="zh-CN" smtClean="0"/>
              <a:t>2.1 </a:t>
            </a:r>
            <a:r>
              <a:rPr lang="zh-CN" altLang="en-US" smtClean="0"/>
              <a:t>处理器功能结构</a:t>
            </a:r>
          </a:p>
          <a:p>
            <a:pPr eaLnBrk="1" hangingPunct="1">
              <a:lnSpc>
                <a:spcPct val="90000"/>
              </a:lnSpc>
            </a:pPr>
            <a:r>
              <a:rPr lang="en-US" altLang="zh-CN" smtClean="0"/>
              <a:t>2.2 </a:t>
            </a:r>
            <a:r>
              <a:rPr lang="zh-CN" altLang="en-US" smtClean="0"/>
              <a:t>寄存器</a:t>
            </a:r>
          </a:p>
          <a:p>
            <a:pPr eaLnBrk="1" hangingPunct="1">
              <a:lnSpc>
                <a:spcPct val="90000"/>
              </a:lnSpc>
            </a:pPr>
            <a:r>
              <a:rPr lang="en-US" altLang="zh-CN" smtClean="0"/>
              <a:t>2.3 </a:t>
            </a:r>
            <a:r>
              <a:rPr lang="zh-CN" altLang="en-US" smtClean="0"/>
              <a:t>存储器组织</a:t>
            </a:r>
          </a:p>
          <a:p>
            <a:pPr eaLnBrk="1" hangingPunct="1">
              <a:lnSpc>
                <a:spcPct val="90000"/>
              </a:lnSpc>
            </a:pPr>
            <a:r>
              <a:rPr lang="en-US" altLang="zh-CN" smtClean="0"/>
              <a:t>2.4 </a:t>
            </a:r>
            <a:r>
              <a:rPr lang="zh-CN" altLang="en-US" smtClean="0"/>
              <a:t>汇编语言基础</a:t>
            </a:r>
          </a:p>
          <a:p>
            <a:pPr eaLnBrk="1" hangingPunct="1">
              <a:lnSpc>
                <a:spcPct val="90000"/>
              </a:lnSpc>
            </a:pPr>
            <a:r>
              <a:rPr lang="en-US" altLang="zh-CN" smtClean="0"/>
              <a:t>2.5 </a:t>
            </a:r>
            <a:r>
              <a:rPr lang="zh-CN" altLang="en-US" smtClean="0"/>
              <a:t>数据寻址方式</a:t>
            </a:r>
            <a:endParaRPr lang="en-US" altLang="zh-CN"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2.1.3 80386</a:t>
            </a:r>
            <a:r>
              <a:rPr lang="zh-CN" altLang="en-US" smtClean="0"/>
              <a:t>的功能结构</a:t>
            </a:r>
          </a:p>
        </p:txBody>
      </p:sp>
      <p:sp>
        <p:nvSpPr>
          <p:cNvPr id="12291" name="Rectangle 3"/>
          <p:cNvSpPr>
            <a:spLocks noGrp="1" noChangeArrowheads="1"/>
          </p:cNvSpPr>
          <p:nvPr>
            <p:ph type="body" idx="1"/>
          </p:nvPr>
        </p:nvSpPr>
        <p:spPr/>
        <p:txBody>
          <a:bodyPr/>
          <a:lstStyle/>
          <a:p>
            <a:pPr eaLnBrk="1" hangingPunct="1"/>
            <a:r>
              <a:rPr lang="zh-CN" altLang="en-US" smtClean="0"/>
              <a:t>总线接口单元：</a:t>
            </a:r>
            <a:r>
              <a:rPr lang="zh-CN" altLang="en-US" sz="2800" smtClean="0">
                <a:solidFill>
                  <a:srgbClr val="193C7D"/>
                </a:solidFill>
              </a:rPr>
              <a:t>为处理器提供同外部的接口</a:t>
            </a:r>
          </a:p>
          <a:p>
            <a:pPr eaLnBrk="1" hangingPunct="1"/>
            <a:r>
              <a:rPr lang="zh-CN" altLang="en-US" smtClean="0"/>
              <a:t>指令预取单元：</a:t>
            </a:r>
            <a:r>
              <a:rPr lang="zh-CN" altLang="en-US" sz="2800" smtClean="0">
                <a:solidFill>
                  <a:srgbClr val="193C7D"/>
                </a:solidFill>
              </a:rPr>
              <a:t>先行读取指令</a:t>
            </a:r>
          </a:p>
          <a:p>
            <a:pPr eaLnBrk="1" hangingPunct="1"/>
            <a:r>
              <a:rPr lang="zh-CN" altLang="en-US" smtClean="0"/>
              <a:t>指令译码单元：</a:t>
            </a:r>
            <a:r>
              <a:rPr lang="zh-CN" altLang="en-US" sz="2800" smtClean="0">
                <a:solidFill>
                  <a:srgbClr val="193C7D"/>
                </a:solidFill>
              </a:rPr>
              <a:t>从预取队列中取来指令，译码成微指令代码</a:t>
            </a:r>
          </a:p>
          <a:p>
            <a:pPr eaLnBrk="1" hangingPunct="1"/>
            <a:r>
              <a:rPr lang="zh-CN" altLang="en-US" smtClean="0"/>
              <a:t>执行单元：</a:t>
            </a:r>
            <a:r>
              <a:rPr lang="en-US" altLang="zh-CN" sz="2800" smtClean="0">
                <a:solidFill>
                  <a:srgbClr val="193C7D"/>
                </a:solidFill>
              </a:rPr>
              <a:t>ALU</a:t>
            </a:r>
            <a:r>
              <a:rPr lang="zh-CN" altLang="en-US" sz="2800" smtClean="0">
                <a:solidFill>
                  <a:srgbClr val="193C7D"/>
                </a:solidFill>
              </a:rPr>
              <a:t>、乘法器、除法器和移位器等</a:t>
            </a:r>
            <a:r>
              <a:rPr lang="zh-CN" altLang="en-US" smtClean="0"/>
              <a:t> </a:t>
            </a:r>
          </a:p>
          <a:p>
            <a:pPr eaLnBrk="1" hangingPunct="1"/>
            <a:r>
              <a:rPr lang="zh-CN" altLang="en-US" smtClean="0"/>
              <a:t>分段单元：</a:t>
            </a:r>
            <a:r>
              <a:rPr lang="zh-CN" altLang="en-US" sz="2800" smtClean="0">
                <a:solidFill>
                  <a:srgbClr val="193C7D"/>
                </a:solidFill>
              </a:rPr>
              <a:t>逻辑地址变换成线性地址</a:t>
            </a:r>
          </a:p>
          <a:p>
            <a:pPr eaLnBrk="1" hangingPunct="1"/>
            <a:r>
              <a:rPr lang="zh-CN" altLang="en-US" smtClean="0"/>
              <a:t>分页单元：</a:t>
            </a:r>
            <a:r>
              <a:rPr lang="zh-CN" altLang="en-US" sz="2800" smtClean="0">
                <a:solidFill>
                  <a:srgbClr val="193C7D"/>
                </a:solidFill>
              </a:rPr>
              <a:t>将线性地址变换成物理地址</a:t>
            </a:r>
          </a:p>
          <a:p>
            <a:pPr eaLnBrk="1" hangingPunct="1"/>
            <a:endParaRPr lang="zh-CN" altLang="en-US" smtClean="0"/>
          </a:p>
        </p:txBody>
      </p:sp>
      <p:sp>
        <p:nvSpPr>
          <p:cNvPr id="499717" name="AutoShape 5"/>
          <p:cNvSpPr>
            <a:spLocks noChangeArrowheads="1"/>
          </p:cNvSpPr>
          <p:nvPr/>
        </p:nvSpPr>
        <p:spPr bwMode="auto">
          <a:xfrm>
            <a:off x="533400" y="5410200"/>
            <a:ext cx="8229600" cy="523875"/>
          </a:xfrm>
          <a:prstGeom prst="flowChartAlternateProcess">
            <a:avLst/>
          </a:prstGeom>
          <a:gradFill rotWithShape="1">
            <a:gsLst>
              <a:gs pos="0">
                <a:schemeClr val="accent1">
                  <a:gamma/>
                  <a:shade val="54510"/>
                  <a:invGamma/>
                </a:schemeClr>
              </a:gs>
              <a:gs pos="50000">
                <a:schemeClr val="accent1"/>
              </a:gs>
              <a:gs pos="100000">
                <a:schemeClr val="accent1">
                  <a:gamma/>
                  <a:shade val="54510"/>
                  <a:invGamma/>
                </a:schemeClr>
              </a:gs>
            </a:gsLst>
            <a:lin ang="18900000" scaled="1"/>
          </a:gradFill>
          <a:ln w="9525">
            <a:solidFill>
              <a:schemeClr val="folHlink"/>
            </a:solidFill>
            <a:miter lim="800000"/>
            <a:headEnd type="none" w="sm" len="sm"/>
            <a:tailEnd type="none" w="sm" len="sm"/>
          </a:ln>
          <a:effectLst>
            <a:outerShdw dist="35921" dir="2700000" algn="ctr" rotWithShape="0">
              <a:schemeClr val="bg2"/>
            </a:outerShdw>
          </a:effectLst>
        </p:spPr>
        <p:txBody>
          <a:bodyPr lIns="90000" tIns="46800" rIns="90000" bIns="46800">
            <a:spAutoFit/>
          </a:bodyPr>
          <a:lstStyle/>
          <a:p>
            <a:pPr algn="ctr">
              <a:lnSpc>
                <a:spcPct val="80000"/>
              </a:lnSpc>
              <a:defRPr/>
            </a:pPr>
            <a:r>
              <a:rPr lang="zh-CN" altLang="en-US" sz="3200" b="1">
                <a:solidFill>
                  <a:schemeClr val="bg1"/>
                </a:solidFill>
                <a:effectLst>
                  <a:outerShdw blurRad="38100" dist="38100" dir="2700000" algn="tl">
                    <a:srgbClr val="000000"/>
                  </a:outerShdw>
                </a:effectLst>
                <a:ea typeface="隶书" pitchFamily="49" charset="-122"/>
              </a:rPr>
              <a:t>各功能部件可以并行工作，进行流水线处理</a:t>
            </a:r>
          </a:p>
        </p:txBody>
      </p:sp>
      <p:sp>
        <p:nvSpPr>
          <p:cNvPr id="12293" name="AutoShape 6">
            <a:hlinkClick r:id="rId2" action="ppaction://hlinksldjump" highlightClick="1"/>
          </p:cNvPr>
          <p:cNvSpPr>
            <a:spLocks noChangeArrowheads="1"/>
          </p:cNvSpPr>
          <p:nvPr/>
        </p:nvSpPr>
        <p:spPr bwMode="auto">
          <a:xfrm>
            <a:off x="8216900" y="6451600"/>
            <a:ext cx="914400" cy="3810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b="1">
                <a:solidFill>
                  <a:schemeClr val="tx2"/>
                </a:solidFill>
                <a:ea typeface="楷体_GB2312" pitchFamily="49" charset="-122"/>
              </a:rPr>
              <a:t>示意图</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80386</a:t>
            </a:r>
            <a:r>
              <a:rPr lang="zh-CN" altLang="en-US" smtClean="0"/>
              <a:t>的功能结构</a:t>
            </a:r>
          </a:p>
        </p:txBody>
      </p:sp>
      <p:sp>
        <p:nvSpPr>
          <p:cNvPr id="13315" name="AutoShape 4">
            <a:hlinkClick r:id="" action="ppaction://hlinkshowjump?jump=lastslideviewed"/>
          </p:cNvPr>
          <p:cNvSpPr>
            <a:spLocks noChangeArrowheads="1"/>
          </p:cNvSpPr>
          <p:nvPr/>
        </p:nvSpPr>
        <p:spPr bwMode="auto">
          <a:xfrm>
            <a:off x="8423275" y="6510338"/>
            <a:ext cx="720725" cy="3175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b="1">
                <a:solidFill>
                  <a:schemeClr val="tx2"/>
                </a:solidFill>
                <a:ea typeface="楷体_GB2312" pitchFamily="49" charset="-122"/>
              </a:rPr>
              <a:t>返回</a:t>
            </a:r>
          </a:p>
        </p:txBody>
      </p:sp>
      <p:pic>
        <p:nvPicPr>
          <p:cNvPr id="13316" name="Picture 5" descr="fig0203"/>
          <p:cNvPicPr>
            <a:picLocks noChangeAspect="1" noChangeArrowheads="1"/>
          </p:cNvPicPr>
          <p:nvPr/>
        </p:nvPicPr>
        <p:blipFill>
          <a:blip r:embed="rId2" cstate="print"/>
          <a:srcRect/>
          <a:stretch>
            <a:fillRect/>
          </a:stretch>
        </p:blipFill>
        <p:spPr bwMode="auto">
          <a:xfrm>
            <a:off x="0" y="908050"/>
            <a:ext cx="9144000" cy="5338763"/>
          </a:xfrm>
          <a:prstGeom prst="rect">
            <a:avLst/>
          </a:prstGeom>
          <a:noFill/>
          <a:ln w="9525">
            <a:noFill/>
            <a:miter lim="800000"/>
            <a:headEnd/>
            <a:tailEnd/>
          </a:ln>
        </p:spPr>
      </p:pic>
      <p:grpSp>
        <p:nvGrpSpPr>
          <p:cNvPr id="13317" name="Group 6"/>
          <p:cNvGrpSpPr>
            <a:grpSpLocks/>
          </p:cNvGrpSpPr>
          <p:nvPr/>
        </p:nvGrpSpPr>
        <p:grpSpPr bwMode="auto">
          <a:xfrm>
            <a:off x="381000" y="609600"/>
            <a:ext cx="8305800" cy="182563"/>
            <a:chOff x="240" y="893"/>
            <a:chExt cx="5232" cy="115"/>
          </a:xfrm>
        </p:grpSpPr>
        <p:sp>
          <p:nvSpPr>
            <p:cNvPr id="13318" name="Rectangle 7"/>
            <p:cNvSpPr>
              <a:spLocks noChangeArrowheads="1"/>
            </p:cNvSpPr>
            <p:nvPr/>
          </p:nvSpPr>
          <p:spPr bwMode="auto">
            <a:xfrm>
              <a:off x="4320" y="893"/>
              <a:ext cx="1152" cy="115"/>
            </a:xfrm>
            <a:prstGeom prst="rect">
              <a:avLst/>
            </a:prstGeom>
            <a:solidFill>
              <a:schemeClr val="folHlink"/>
            </a:solidFill>
            <a:ln w="9525">
              <a:noFill/>
              <a:miter lim="800000"/>
              <a:headEnd/>
              <a:tailEnd/>
            </a:ln>
          </p:spPr>
          <p:txBody>
            <a:bodyPr wrap="none" anchor="ctr"/>
            <a:lstStyle/>
            <a:p>
              <a:pPr algn="ctr"/>
              <a:endParaRPr lang="zh-CN" altLang="en-US" sz="2400">
                <a:latin typeface="Times New Roman" pitchFamily="18" charset="0"/>
              </a:endParaRPr>
            </a:p>
          </p:txBody>
        </p:sp>
        <p:sp>
          <p:nvSpPr>
            <p:cNvPr id="13319" name="Line 8"/>
            <p:cNvSpPr>
              <a:spLocks noChangeShapeType="1"/>
            </p:cNvSpPr>
            <p:nvPr/>
          </p:nvSpPr>
          <p:spPr bwMode="auto">
            <a:xfrm>
              <a:off x="240" y="941"/>
              <a:ext cx="5232" cy="0"/>
            </a:xfrm>
            <a:prstGeom prst="line">
              <a:avLst/>
            </a:prstGeom>
            <a:noFill/>
            <a:ln w="19050">
              <a:solidFill>
                <a:schemeClr val="bg2"/>
              </a:solidFill>
              <a:round/>
              <a:headEnd/>
              <a:tailEnd/>
            </a:ln>
          </p:spPr>
          <p:txBody>
            <a:bodyPr/>
            <a:lstStyle/>
            <a:p>
              <a:endParaRPr lang="zh-CN" altLang="en-US"/>
            </a:p>
          </p:txBody>
        </p:sp>
      </p:gr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t>CPU</a:t>
            </a:r>
            <a:r>
              <a:rPr lang="zh-CN" altLang="en-US" b="0" dirty="0" smtClean="0"/>
              <a:t>的工作原理</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s://imgconvert.csdnimg.cn/aHR0cHM6Ly9tbWJpei5xcGljLmNuL21tYml6X3BuZy9MU09qeWliNWdpYVZmV3oyMkJpYzFyeEdUUmJyaWJjbmRobGhYanlQR3IzSmdmaWIxN1pubGNzUXV2UlNSZTNtaWFJUVVYOVMxZjAxNTlpYjJUV1JvNFR6V1RKUkEvNjQw?x-oss-process=image/format,png"/>
          <p:cNvPicPr>
            <a:picLocks noChangeAspect="1" noChangeArrowheads="1"/>
          </p:cNvPicPr>
          <p:nvPr/>
        </p:nvPicPr>
        <p:blipFill>
          <a:blip r:embed="rId2" cstate="print"/>
          <a:srcRect/>
          <a:stretch>
            <a:fillRect/>
          </a:stretch>
        </p:blipFill>
        <p:spPr bwMode="auto">
          <a:xfrm>
            <a:off x="521550" y="953725"/>
            <a:ext cx="8111982" cy="549061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r>
              <a:rPr lang="zh-CN" altLang="en-US" dirty="0" smtClean="0"/>
              <a:t>与</a:t>
            </a:r>
            <a:r>
              <a:rPr lang="en-US" altLang="zh-CN" dirty="0" smtClean="0"/>
              <a:t>GPU</a:t>
            </a:r>
            <a:r>
              <a:rPr lang="zh-CN" altLang="en-US" dirty="0" smtClean="0"/>
              <a:t>构架对比示意图</a:t>
            </a:r>
            <a:endParaRPr lang="zh-CN" altLang="en-US" dirty="0"/>
          </a:p>
        </p:txBody>
      </p:sp>
      <p:sp>
        <p:nvSpPr>
          <p:cNvPr id="3" name="内容占位符 2"/>
          <p:cNvSpPr>
            <a:spLocks noGrp="1"/>
          </p:cNvSpPr>
          <p:nvPr>
            <p:ph idx="1"/>
          </p:nvPr>
        </p:nvSpPr>
        <p:spPr/>
        <p:txBody>
          <a:bodyPr/>
          <a:lstStyle/>
          <a:p>
            <a:endParaRPr lang="zh-CN" altLang="en-US"/>
          </a:p>
        </p:txBody>
      </p:sp>
      <p:pic>
        <p:nvPicPr>
          <p:cNvPr id="112642" name="Picture 2" descr="https://imgconvert.csdnimg.cn/aHR0cHM6Ly9tbWJpei5xcGljLmNuL21tYml6X3BuZy9MU09qeWliNWdpYVZmV3oyMkJpYzFyeEdUUmJyaWJjbmRobGg3T2pES2NIZVNCbFltbktiUkhvb3F3VERxWGppY3BqVTRUU1N4MWU2TTdMNEhxYjlwUThYa29RLzY0MA?x-oss-process=image/format,png"/>
          <p:cNvPicPr>
            <a:picLocks noChangeAspect="1" noChangeArrowheads="1"/>
          </p:cNvPicPr>
          <p:nvPr/>
        </p:nvPicPr>
        <p:blipFill>
          <a:blip r:embed="rId2" cstate="print"/>
          <a:srcRect l="2104" r="2454"/>
          <a:stretch>
            <a:fillRect/>
          </a:stretch>
        </p:blipFill>
        <p:spPr bwMode="auto">
          <a:xfrm>
            <a:off x="431540" y="1538790"/>
            <a:ext cx="8712460" cy="3899272"/>
          </a:xfrm>
          <a:prstGeom prst="rect">
            <a:avLst/>
          </a:prstGeom>
          <a:noFill/>
        </p:spPr>
      </p:pic>
      <p:sp>
        <p:nvSpPr>
          <p:cNvPr id="5" name="TextBox 4"/>
          <p:cNvSpPr txBox="1"/>
          <p:nvPr/>
        </p:nvSpPr>
        <p:spPr>
          <a:xfrm>
            <a:off x="2231740" y="4824155"/>
            <a:ext cx="671979" cy="369332"/>
          </a:xfrm>
          <a:prstGeom prst="rect">
            <a:avLst/>
          </a:prstGeom>
          <a:solidFill>
            <a:schemeClr val="bg1"/>
          </a:solidFill>
        </p:spPr>
        <p:txBody>
          <a:bodyPr wrap="none" rtlCol="0">
            <a:spAutoFit/>
          </a:bodyPr>
          <a:lstStyle/>
          <a:p>
            <a:r>
              <a:rPr lang="en-US" altLang="zh-CN" b="1" dirty="0" smtClean="0">
                <a:latin typeface="Times New Roman" pitchFamily="18" charset="0"/>
                <a:cs typeface="Times New Roman" pitchFamily="18" charset="0"/>
              </a:rPr>
              <a:t>CPU</a:t>
            </a:r>
            <a:endParaRPr lang="zh-CN" altLang="en-US" b="1" dirty="0">
              <a:latin typeface="Times New Roman" pitchFamily="18" charset="0"/>
              <a:cs typeface="Times New Roman" pitchFamily="18" charset="0"/>
            </a:endParaRPr>
          </a:p>
        </p:txBody>
      </p:sp>
      <p:sp>
        <p:nvSpPr>
          <p:cNvPr id="6" name="TextBox 5"/>
          <p:cNvSpPr txBox="1"/>
          <p:nvPr/>
        </p:nvSpPr>
        <p:spPr>
          <a:xfrm>
            <a:off x="6552220" y="4824155"/>
            <a:ext cx="671979" cy="369332"/>
          </a:xfrm>
          <a:prstGeom prst="rect">
            <a:avLst/>
          </a:prstGeom>
          <a:solidFill>
            <a:schemeClr val="bg1"/>
          </a:solidFill>
        </p:spPr>
        <p:txBody>
          <a:bodyPr wrap="none" rtlCol="0">
            <a:spAutoFit/>
          </a:bodyPr>
          <a:lstStyle/>
          <a:p>
            <a:r>
              <a:rPr lang="en-US" altLang="zh-CN" b="1" dirty="0" smtClean="0">
                <a:latin typeface="Times New Roman" pitchFamily="18" charset="0"/>
                <a:cs typeface="Times New Roman" pitchFamily="18" charset="0"/>
              </a:rPr>
              <a:t>GPU</a:t>
            </a:r>
            <a:endParaRPr lang="zh-CN" altLang="en-US"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2.1.4 Pentium</a:t>
            </a:r>
            <a:r>
              <a:rPr lang="zh-CN" altLang="en-US" smtClean="0"/>
              <a:t>的功能结构</a:t>
            </a:r>
          </a:p>
        </p:txBody>
      </p:sp>
      <p:sp>
        <p:nvSpPr>
          <p:cNvPr id="14339" name="Rectangle 3"/>
          <p:cNvSpPr>
            <a:spLocks noGrp="1" noChangeArrowheads="1"/>
          </p:cNvSpPr>
          <p:nvPr>
            <p:ph type="body" idx="1"/>
          </p:nvPr>
        </p:nvSpPr>
        <p:spPr/>
        <p:txBody>
          <a:bodyPr/>
          <a:lstStyle/>
          <a:p>
            <a:pPr eaLnBrk="1" hangingPunct="1">
              <a:buFont typeface="Wingdings" pitchFamily="2" charset="2"/>
              <a:buNone/>
            </a:pPr>
            <a:r>
              <a:rPr lang="en-US" altLang="zh-CN" smtClean="0"/>
              <a:t>1. </a:t>
            </a:r>
            <a:r>
              <a:rPr lang="zh-CN" altLang="en-US" smtClean="0"/>
              <a:t>超标量流水线：</a:t>
            </a:r>
            <a:r>
              <a:rPr lang="en-US" altLang="zh-CN" sz="2800" smtClean="0">
                <a:solidFill>
                  <a:srgbClr val="193C7D"/>
                </a:solidFill>
              </a:rPr>
              <a:t>2</a:t>
            </a:r>
            <a:r>
              <a:rPr lang="zh-CN" altLang="en-US" sz="2800" smtClean="0">
                <a:solidFill>
                  <a:srgbClr val="193C7D"/>
                </a:solidFill>
              </a:rPr>
              <a:t>条指令流水线</a:t>
            </a:r>
          </a:p>
          <a:p>
            <a:pPr eaLnBrk="1" hangingPunct="1">
              <a:buFont typeface="Wingdings" pitchFamily="2" charset="2"/>
              <a:buNone/>
            </a:pPr>
            <a:r>
              <a:rPr lang="en-US" altLang="zh-CN" smtClean="0"/>
              <a:t>2. </a:t>
            </a:r>
            <a:r>
              <a:rPr lang="zh-CN" altLang="en-US" smtClean="0"/>
              <a:t>分离</a:t>
            </a:r>
            <a:r>
              <a:rPr lang="en-US" altLang="zh-CN" smtClean="0"/>
              <a:t>Cache</a:t>
            </a:r>
            <a:r>
              <a:rPr lang="zh-CN" altLang="en-US" smtClean="0"/>
              <a:t>：</a:t>
            </a:r>
            <a:r>
              <a:rPr lang="zh-CN" altLang="en-US" sz="2800" smtClean="0">
                <a:solidFill>
                  <a:srgbClr val="193C7D"/>
                </a:solidFill>
              </a:rPr>
              <a:t>指令</a:t>
            </a:r>
            <a:r>
              <a:rPr lang="en-US" altLang="zh-CN" sz="2800" smtClean="0">
                <a:solidFill>
                  <a:srgbClr val="193C7D"/>
                </a:solidFill>
              </a:rPr>
              <a:t>Cache</a:t>
            </a:r>
            <a:r>
              <a:rPr lang="zh-CN" altLang="en-US" sz="2800" smtClean="0">
                <a:solidFill>
                  <a:srgbClr val="193C7D"/>
                </a:solidFill>
              </a:rPr>
              <a:t>和数据</a:t>
            </a:r>
            <a:r>
              <a:rPr lang="en-US" altLang="zh-CN" sz="2800" smtClean="0">
                <a:solidFill>
                  <a:srgbClr val="193C7D"/>
                </a:solidFill>
              </a:rPr>
              <a:t>Cache</a:t>
            </a:r>
          </a:p>
          <a:p>
            <a:pPr eaLnBrk="1" hangingPunct="1">
              <a:buFont typeface="Wingdings" pitchFamily="2" charset="2"/>
              <a:buNone/>
            </a:pPr>
            <a:r>
              <a:rPr lang="en-US" altLang="zh-CN" smtClean="0"/>
              <a:t>3. </a:t>
            </a:r>
            <a:r>
              <a:rPr lang="zh-CN" altLang="en-US" smtClean="0"/>
              <a:t>动态分支预测：</a:t>
            </a:r>
            <a:r>
              <a:rPr lang="zh-CN" altLang="en-US" sz="2800" smtClean="0">
                <a:solidFill>
                  <a:srgbClr val="193C7D"/>
                </a:solidFill>
              </a:rPr>
              <a:t>预测程序执行顺序</a:t>
            </a:r>
          </a:p>
          <a:p>
            <a:pPr eaLnBrk="1" hangingPunct="1">
              <a:buFont typeface="Wingdings" pitchFamily="2" charset="2"/>
              <a:buNone/>
            </a:pPr>
            <a:r>
              <a:rPr lang="en-US" altLang="zh-CN" smtClean="0"/>
              <a:t>4. </a:t>
            </a:r>
            <a:r>
              <a:rPr lang="zh-CN" altLang="en-US" smtClean="0"/>
              <a:t>其他</a:t>
            </a:r>
          </a:p>
          <a:p>
            <a:pPr lvl="1" eaLnBrk="1" hangingPunct="1"/>
            <a:r>
              <a:rPr lang="zh-CN" altLang="en-US" smtClean="0"/>
              <a:t>性能增强的浮点处理单元</a:t>
            </a:r>
            <a:r>
              <a:rPr lang="en-US" altLang="zh-CN" smtClean="0"/>
              <a:t>FPU</a:t>
            </a:r>
          </a:p>
          <a:p>
            <a:pPr lvl="1" eaLnBrk="1" hangingPunct="1"/>
            <a:r>
              <a:rPr lang="zh-CN" altLang="en-US" smtClean="0"/>
              <a:t>常用指令固化</a:t>
            </a:r>
          </a:p>
          <a:p>
            <a:pPr lvl="1" eaLnBrk="1" hangingPunct="1"/>
            <a:r>
              <a:rPr lang="zh-CN" altLang="en-US" smtClean="0"/>
              <a:t>改进复杂指令的微代码算法</a:t>
            </a:r>
          </a:p>
          <a:p>
            <a:pPr lvl="1" eaLnBrk="1" hangingPunct="1"/>
            <a:r>
              <a:rPr lang="zh-CN" altLang="en-US" smtClean="0"/>
              <a:t>节能特性</a:t>
            </a:r>
          </a:p>
          <a:p>
            <a:pPr lvl="1" eaLnBrk="1" hangingPunct="1"/>
            <a:r>
              <a:rPr lang="zh-CN" altLang="en-US" smtClean="0"/>
              <a:t>电源电压：</a:t>
            </a:r>
            <a:r>
              <a:rPr lang="en-US" altLang="zh-CN" smtClean="0"/>
              <a:t>3.3V</a:t>
            </a:r>
            <a:endParaRPr lang="zh-CN" altLang="en-US" smtClean="0"/>
          </a:p>
        </p:txBody>
      </p:sp>
      <p:sp>
        <p:nvSpPr>
          <p:cNvPr id="14340" name="AutoShape 4">
            <a:hlinkClick r:id="rId2" action="ppaction://hlinksldjump" highlightClick="1"/>
          </p:cNvPr>
          <p:cNvSpPr>
            <a:spLocks noChangeArrowheads="1"/>
          </p:cNvSpPr>
          <p:nvPr/>
        </p:nvSpPr>
        <p:spPr bwMode="auto">
          <a:xfrm>
            <a:off x="8216900" y="6451600"/>
            <a:ext cx="914400" cy="3810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b="1">
                <a:solidFill>
                  <a:schemeClr val="tx2"/>
                </a:solidFill>
                <a:ea typeface="楷体_GB2312" pitchFamily="49" charset="-122"/>
              </a:rPr>
              <a:t>示意图</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Pentium</a:t>
            </a:r>
            <a:r>
              <a:rPr lang="zh-CN" altLang="en-US" smtClean="0"/>
              <a:t>的功能结构</a:t>
            </a:r>
          </a:p>
        </p:txBody>
      </p:sp>
      <p:sp>
        <p:nvSpPr>
          <p:cNvPr id="15363" name="AutoShape 3">
            <a:hlinkClick r:id="" action="ppaction://hlinkshowjump?jump=lastslideviewed"/>
          </p:cNvPr>
          <p:cNvSpPr>
            <a:spLocks noChangeArrowheads="1"/>
          </p:cNvSpPr>
          <p:nvPr/>
        </p:nvSpPr>
        <p:spPr bwMode="auto">
          <a:xfrm>
            <a:off x="8423275" y="6510338"/>
            <a:ext cx="720725" cy="3175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b="1">
                <a:solidFill>
                  <a:schemeClr val="tx2"/>
                </a:solidFill>
                <a:ea typeface="楷体_GB2312" pitchFamily="49" charset="-122"/>
              </a:rPr>
              <a:t>返回</a:t>
            </a:r>
          </a:p>
        </p:txBody>
      </p:sp>
      <p:grpSp>
        <p:nvGrpSpPr>
          <p:cNvPr id="15364" name="Group 5"/>
          <p:cNvGrpSpPr>
            <a:grpSpLocks/>
          </p:cNvGrpSpPr>
          <p:nvPr/>
        </p:nvGrpSpPr>
        <p:grpSpPr bwMode="auto">
          <a:xfrm>
            <a:off x="381000" y="609600"/>
            <a:ext cx="8305800" cy="182563"/>
            <a:chOff x="240" y="893"/>
            <a:chExt cx="5232" cy="115"/>
          </a:xfrm>
        </p:grpSpPr>
        <p:sp>
          <p:nvSpPr>
            <p:cNvPr id="15366" name="Rectangle 6"/>
            <p:cNvSpPr>
              <a:spLocks noChangeArrowheads="1"/>
            </p:cNvSpPr>
            <p:nvPr/>
          </p:nvSpPr>
          <p:spPr bwMode="auto">
            <a:xfrm>
              <a:off x="4320" y="893"/>
              <a:ext cx="1152" cy="115"/>
            </a:xfrm>
            <a:prstGeom prst="rect">
              <a:avLst/>
            </a:prstGeom>
            <a:solidFill>
              <a:schemeClr val="folHlink"/>
            </a:solidFill>
            <a:ln w="9525">
              <a:noFill/>
              <a:miter lim="800000"/>
              <a:headEnd/>
              <a:tailEnd/>
            </a:ln>
          </p:spPr>
          <p:txBody>
            <a:bodyPr wrap="none" anchor="ctr"/>
            <a:lstStyle/>
            <a:p>
              <a:pPr algn="ctr"/>
              <a:endParaRPr lang="zh-CN" altLang="en-US" sz="2400">
                <a:latin typeface="Times New Roman" pitchFamily="18" charset="0"/>
              </a:endParaRPr>
            </a:p>
          </p:txBody>
        </p:sp>
        <p:sp>
          <p:nvSpPr>
            <p:cNvPr id="15367" name="Line 7"/>
            <p:cNvSpPr>
              <a:spLocks noChangeShapeType="1"/>
            </p:cNvSpPr>
            <p:nvPr/>
          </p:nvSpPr>
          <p:spPr bwMode="auto">
            <a:xfrm>
              <a:off x="240" y="941"/>
              <a:ext cx="5232" cy="0"/>
            </a:xfrm>
            <a:prstGeom prst="line">
              <a:avLst/>
            </a:prstGeom>
            <a:noFill/>
            <a:ln w="19050">
              <a:solidFill>
                <a:schemeClr val="bg2"/>
              </a:solidFill>
              <a:round/>
              <a:headEnd/>
              <a:tailEnd/>
            </a:ln>
          </p:spPr>
          <p:txBody>
            <a:bodyPr/>
            <a:lstStyle/>
            <a:p>
              <a:endParaRPr lang="zh-CN" altLang="en-US"/>
            </a:p>
          </p:txBody>
        </p:sp>
      </p:grpSp>
      <p:pic>
        <p:nvPicPr>
          <p:cNvPr id="15365" name="Picture 8" descr="fig0204"/>
          <p:cNvPicPr>
            <a:picLocks noChangeAspect="1" noChangeArrowheads="1"/>
          </p:cNvPicPr>
          <p:nvPr/>
        </p:nvPicPr>
        <p:blipFill>
          <a:blip r:embed="rId2" cstate="print"/>
          <a:srcRect/>
          <a:stretch>
            <a:fillRect/>
          </a:stretch>
        </p:blipFill>
        <p:spPr bwMode="auto">
          <a:xfrm>
            <a:off x="0" y="768350"/>
            <a:ext cx="9144000" cy="5630863"/>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2.2 </a:t>
            </a:r>
            <a:r>
              <a:rPr lang="zh-CN" altLang="en-US" smtClean="0"/>
              <a:t>寄存器</a:t>
            </a:r>
          </a:p>
        </p:txBody>
      </p:sp>
      <p:sp>
        <p:nvSpPr>
          <p:cNvPr id="16387" name="Rectangle 3"/>
          <p:cNvSpPr>
            <a:spLocks noGrp="1" noChangeArrowheads="1"/>
          </p:cNvSpPr>
          <p:nvPr>
            <p:ph type="body" idx="1"/>
          </p:nvPr>
        </p:nvSpPr>
        <p:spPr/>
        <p:txBody>
          <a:bodyPr/>
          <a:lstStyle/>
          <a:p>
            <a:pPr eaLnBrk="1" hangingPunct="1"/>
            <a:r>
              <a:rPr lang="zh-CN" altLang="en-US" smtClean="0"/>
              <a:t>寄存器就是暂时存放数据的地方</a:t>
            </a:r>
          </a:p>
          <a:p>
            <a:pPr eaLnBrk="1" hangingPunct="1"/>
            <a:r>
              <a:rPr lang="zh-CN" altLang="en-US" smtClean="0"/>
              <a:t>通过编写程序、由处理器执行指令控制</a:t>
            </a:r>
          </a:p>
          <a:p>
            <a:pPr eaLnBrk="1" hangingPunct="1"/>
            <a:r>
              <a:rPr lang="en-US" altLang="zh-CN" smtClean="0"/>
              <a:t>IA-32</a:t>
            </a:r>
            <a:r>
              <a:rPr lang="zh-CN" altLang="en-US" smtClean="0"/>
              <a:t>处理器基本执行环境：</a:t>
            </a:r>
          </a:p>
          <a:p>
            <a:pPr lvl="1" eaLnBrk="1" hangingPunct="1"/>
            <a:r>
              <a:rPr lang="en-US" altLang="zh-CN" smtClean="0"/>
              <a:t>8</a:t>
            </a:r>
            <a:r>
              <a:rPr lang="zh-CN" altLang="en-US" smtClean="0"/>
              <a:t>个</a:t>
            </a:r>
            <a:r>
              <a:rPr lang="en-US" altLang="zh-CN" smtClean="0"/>
              <a:t>32</a:t>
            </a:r>
            <a:r>
              <a:rPr lang="zh-CN" altLang="en-US" smtClean="0"/>
              <a:t>位通用寄存器</a:t>
            </a:r>
          </a:p>
          <a:p>
            <a:pPr lvl="1" eaLnBrk="1" hangingPunct="1"/>
            <a:r>
              <a:rPr lang="en-US" altLang="zh-CN" smtClean="0"/>
              <a:t>6</a:t>
            </a:r>
            <a:r>
              <a:rPr lang="zh-CN" altLang="en-US" smtClean="0"/>
              <a:t>个</a:t>
            </a:r>
            <a:r>
              <a:rPr lang="en-US" altLang="zh-CN" smtClean="0"/>
              <a:t>16</a:t>
            </a:r>
            <a:r>
              <a:rPr lang="zh-CN" altLang="en-US" smtClean="0"/>
              <a:t>位段寄存器</a:t>
            </a:r>
          </a:p>
          <a:p>
            <a:pPr lvl="1" eaLnBrk="1" hangingPunct="1"/>
            <a:r>
              <a:rPr lang="en-US" altLang="zh-CN" smtClean="0"/>
              <a:t>32</a:t>
            </a:r>
            <a:r>
              <a:rPr lang="zh-CN" altLang="en-US" smtClean="0"/>
              <a:t>位标志寄存器</a:t>
            </a:r>
          </a:p>
          <a:p>
            <a:pPr lvl="1" eaLnBrk="1" hangingPunct="1"/>
            <a:r>
              <a:rPr lang="en-US" altLang="zh-CN" smtClean="0"/>
              <a:t>32</a:t>
            </a:r>
            <a:r>
              <a:rPr lang="zh-CN" altLang="en-US" smtClean="0"/>
              <a:t>位指令指针</a:t>
            </a:r>
          </a:p>
        </p:txBody>
      </p:sp>
      <p:sp>
        <p:nvSpPr>
          <p:cNvPr id="505860" name="AutoShape 4"/>
          <p:cNvSpPr>
            <a:spLocks noChangeArrowheads="1"/>
          </p:cNvSpPr>
          <p:nvPr/>
        </p:nvSpPr>
        <p:spPr bwMode="auto">
          <a:xfrm>
            <a:off x="2141538" y="4959350"/>
            <a:ext cx="5849937" cy="1316038"/>
          </a:xfrm>
          <a:prstGeom prst="roundRect">
            <a:avLst>
              <a:gd name="adj" fmla="val 16667"/>
            </a:avLst>
          </a:prstGeom>
          <a:solidFill>
            <a:schemeClr val="folHlink"/>
          </a:solidFill>
          <a:ln w="12700">
            <a:solidFill>
              <a:schemeClr val="accent1"/>
            </a:solidFill>
            <a:round/>
            <a:headEnd/>
            <a:tailEnd/>
          </a:ln>
          <a:effectLst>
            <a:outerShdw dist="35921" dir="2700000" algn="ctr" rotWithShape="0">
              <a:schemeClr val="bg2">
                <a:alpha val="50000"/>
              </a:schemeClr>
            </a:outerShdw>
          </a:effectLst>
        </p:spPr>
        <p:txBody>
          <a:bodyPr wrap="none" anchor="ctr"/>
          <a:lstStyle/>
          <a:p>
            <a:pPr algn="ctr">
              <a:spcBef>
                <a:spcPct val="20000"/>
              </a:spcBef>
              <a:defRPr/>
            </a:pPr>
            <a:r>
              <a:rPr lang="zh-CN" altLang="en-US" sz="3200" b="1"/>
              <a:t>对应用人员（程序员）来说，</a:t>
            </a:r>
          </a:p>
          <a:p>
            <a:pPr algn="ctr">
              <a:spcBef>
                <a:spcPct val="20000"/>
              </a:spcBef>
              <a:defRPr/>
            </a:pPr>
            <a:r>
              <a:rPr lang="zh-CN" altLang="en-US" sz="3200" b="1"/>
              <a:t>处理器被抽象为可编程寄存器</a:t>
            </a:r>
          </a:p>
        </p:txBody>
      </p:sp>
      <p:sp>
        <p:nvSpPr>
          <p:cNvPr id="16389" name="AutoShape 5">
            <a:hlinkClick r:id="rId2" action="ppaction://hlinksldjump" highlightClick="1"/>
          </p:cNvPr>
          <p:cNvSpPr>
            <a:spLocks noChangeArrowheads="1"/>
          </p:cNvSpPr>
          <p:nvPr/>
        </p:nvSpPr>
        <p:spPr bwMode="auto">
          <a:xfrm>
            <a:off x="8216900" y="6451600"/>
            <a:ext cx="914400" cy="3810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b="1">
                <a:solidFill>
                  <a:schemeClr val="tx2"/>
                </a:solidFill>
                <a:ea typeface="楷体_GB2312" pitchFamily="49" charset="-122"/>
              </a:rPr>
              <a:t>示意图</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IA-32常用寄存器</a:t>
            </a:r>
            <a:endParaRPr lang="zh-CN" altLang="en-US" smtClean="0"/>
          </a:p>
        </p:txBody>
      </p:sp>
      <p:sp>
        <p:nvSpPr>
          <p:cNvPr id="17411" name="AutoShape 3">
            <a:hlinkClick r:id="" action="ppaction://hlinkshowjump?jump=lastslideviewed"/>
          </p:cNvPr>
          <p:cNvSpPr>
            <a:spLocks noChangeArrowheads="1"/>
          </p:cNvSpPr>
          <p:nvPr/>
        </p:nvSpPr>
        <p:spPr bwMode="auto">
          <a:xfrm>
            <a:off x="8423275" y="6510338"/>
            <a:ext cx="720725" cy="3175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b="1">
                <a:solidFill>
                  <a:schemeClr val="tx2"/>
                </a:solidFill>
                <a:ea typeface="楷体_GB2312" pitchFamily="49" charset="-122"/>
              </a:rPr>
              <a:t>返回</a:t>
            </a:r>
          </a:p>
        </p:txBody>
      </p:sp>
      <p:grpSp>
        <p:nvGrpSpPr>
          <p:cNvPr id="17412" name="Group 4"/>
          <p:cNvGrpSpPr>
            <a:grpSpLocks/>
          </p:cNvGrpSpPr>
          <p:nvPr/>
        </p:nvGrpSpPr>
        <p:grpSpPr bwMode="auto">
          <a:xfrm>
            <a:off x="381000" y="609600"/>
            <a:ext cx="8305800" cy="182563"/>
            <a:chOff x="240" y="893"/>
            <a:chExt cx="5232" cy="115"/>
          </a:xfrm>
        </p:grpSpPr>
        <p:sp>
          <p:nvSpPr>
            <p:cNvPr id="17414" name="Rectangle 5"/>
            <p:cNvSpPr>
              <a:spLocks noChangeArrowheads="1"/>
            </p:cNvSpPr>
            <p:nvPr/>
          </p:nvSpPr>
          <p:spPr bwMode="auto">
            <a:xfrm>
              <a:off x="4320" y="893"/>
              <a:ext cx="1152" cy="115"/>
            </a:xfrm>
            <a:prstGeom prst="rect">
              <a:avLst/>
            </a:prstGeom>
            <a:solidFill>
              <a:schemeClr val="folHlink"/>
            </a:solidFill>
            <a:ln w="9525">
              <a:noFill/>
              <a:miter lim="800000"/>
              <a:headEnd/>
              <a:tailEnd/>
            </a:ln>
          </p:spPr>
          <p:txBody>
            <a:bodyPr wrap="none" anchor="ctr"/>
            <a:lstStyle/>
            <a:p>
              <a:pPr algn="ctr"/>
              <a:endParaRPr lang="zh-CN" altLang="en-US" sz="2400">
                <a:latin typeface="Times New Roman" pitchFamily="18" charset="0"/>
              </a:endParaRPr>
            </a:p>
          </p:txBody>
        </p:sp>
        <p:sp>
          <p:nvSpPr>
            <p:cNvPr id="17415" name="Line 6"/>
            <p:cNvSpPr>
              <a:spLocks noChangeShapeType="1"/>
            </p:cNvSpPr>
            <p:nvPr/>
          </p:nvSpPr>
          <p:spPr bwMode="auto">
            <a:xfrm>
              <a:off x="240" y="941"/>
              <a:ext cx="5232" cy="0"/>
            </a:xfrm>
            <a:prstGeom prst="line">
              <a:avLst/>
            </a:prstGeom>
            <a:noFill/>
            <a:ln w="19050">
              <a:solidFill>
                <a:schemeClr val="bg2"/>
              </a:solidFill>
              <a:round/>
              <a:headEnd/>
              <a:tailEnd/>
            </a:ln>
          </p:spPr>
          <p:txBody>
            <a:bodyPr/>
            <a:lstStyle/>
            <a:p>
              <a:endParaRPr lang="zh-CN" altLang="en-US"/>
            </a:p>
          </p:txBody>
        </p:sp>
      </p:grpSp>
      <p:pic>
        <p:nvPicPr>
          <p:cNvPr id="17413" name="Picture 8" descr="fig0205"/>
          <p:cNvPicPr>
            <a:picLocks noChangeAspect="1" noChangeArrowheads="1"/>
          </p:cNvPicPr>
          <p:nvPr/>
        </p:nvPicPr>
        <p:blipFill>
          <a:blip r:embed="rId2" cstate="print"/>
          <a:srcRect/>
          <a:stretch>
            <a:fillRect/>
          </a:stretch>
        </p:blipFill>
        <p:spPr bwMode="auto">
          <a:xfrm>
            <a:off x="42863" y="773113"/>
            <a:ext cx="9056687" cy="5716587"/>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2.3 </a:t>
            </a:r>
            <a:r>
              <a:rPr lang="zh-CN" altLang="en-US" smtClean="0"/>
              <a:t>存储器组织</a:t>
            </a:r>
          </a:p>
        </p:txBody>
      </p:sp>
      <p:sp>
        <p:nvSpPr>
          <p:cNvPr id="26627" name="Rectangle 3"/>
          <p:cNvSpPr>
            <a:spLocks noGrp="1" noChangeArrowheads="1"/>
          </p:cNvSpPr>
          <p:nvPr>
            <p:ph type="body" idx="1"/>
          </p:nvPr>
        </p:nvSpPr>
        <p:spPr/>
        <p:txBody>
          <a:bodyPr/>
          <a:lstStyle/>
          <a:p>
            <a:pPr eaLnBrk="1" hangingPunct="1"/>
            <a:r>
              <a:rPr lang="zh-CN" altLang="en-US" sz="2800" smtClean="0"/>
              <a:t>物理存储器以字节为基本存储单位</a:t>
            </a:r>
          </a:p>
          <a:p>
            <a:pPr eaLnBrk="1" hangingPunct="1"/>
            <a:r>
              <a:rPr lang="zh-CN" altLang="en-US" sz="2800" smtClean="0"/>
              <a:t>每个存储单元被分配一个唯一的地址</a:t>
            </a:r>
          </a:p>
          <a:p>
            <a:pPr eaLnBrk="1" hangingPunct="1"/>
            <a:r>
              <a:rPr lang="zh-CN" altLang="en-US" sz="2800" smtClean="0"/>
              <a:t>这个地址就是物理地址</a:t>
            </a:r>
          </a:p>
          <a:p>
            <a:pPr eaLnBrk="1" hangingPunct="1"/>
            <a:r>
              <a:rPr lang="zh-CN" altLang="en-US" sz="2800" smtClean="0"/>
              <a:t>物理地址空间从</a:t>
            </a:r>
            <a:r>
              <a:rPr lang="en-US" altLang="zh-CN" sz="2800" smtClean="0"/>
              <a:t>0</a:t>
            </a:r>
            <a:r>
              <a:rPr lang="zh-CN" altLang="en-US" sz="2800" smtClean="0"/>
              <a:t>开始顺序编排，直到处理器支持的最大存储单元</a:t>
            </a:r>
          </a:p>
          <a:p>
            <a:pPr lvl="1" eaLnBrk="1" hangingPunct="1"/>
            <a:r>
              <a:rPr lang="en-US" altLang="zh-CN" sz="2400" smtClean="0"/>
              <a:t>8086</a:t>
            </a:r>
            <a:r>
              <a:rPr lang="zh-CN" altLang="en-US" sz="2400" smtClean="0"/>
              <a:t>处理器支持</a:t>
            </a:r>
            <a:r>
              <a:rPr lang="en-US" altLang="zh-CN" sz="2400" smtClean="0"/>
              <a:t>1MB</a:t>
            </a:r>
            <a:r>
              <a:rPr lang="zh-CN" altLang="en-US" sz="2400" smtClean="0"/>
              <a:t>存储器：</a:t>
            </a:r>
            <a:r>
              <a:rPr lang="en-US" altLang="zh-CN" sz="2400" smtClean="0"/>
              <a:t>00000H</a:t>
            </a:r>
            <a:r>
              <a:rPr lang="zh-CN" altLang="en-US" sz="2400" smtClean="0"/>
              <a:t>～</a:t>
            </a:r>
            <a:r>
              <a:rPr lang="en-US" altLang="zh-CN" sz="2400" smtClean="0"/>
              <a:t>FFFFFH</a:t>
            </a:r>
          </a:p>
          <a:p>
            <a:pPr lvl="1" eaLnBrk="1" hangingPunct="1"/>
            <a:r>
              <a:rPr lang="en-US" altLang="zh-CN" sz="2400" smtClean="0"/>
              <a:t>IA-32</a:t>
            </a:r>
            <a:r>
              <a:rPr lang="zh-CN" altLang="en-US" sz="2400" smtClean="0"/>
              <a:t>处理器支持</a:t>
            </a:r>
            <a:r>
              <a:rPr lang="en-US" altLang="zh-CN" sz="2400" smtClean="0"/>
              <a:t>4GB</a:t>
            </a:r>
            <a:r>
              <a:rPr lang="zh-CN" altLang="en-US" sz="2400" smtClean="0"/>
              <a:t>存储器：</a:t>
            </a:r>
            <a:r>
              <a:rPr lang="en-US" altLang="zh-CN" sz="2400" smtClean="0"/>
              <a:t>00000000H</a:t>
            </a:r>
            <a:r>
              <a:rPr lang="zh-CN" altLang="en-US" sz="2400" smtClean="0"/>
              <a:t>～</a:t>
            </a:r>
            <a:r>
              <a:rPr lang="en-US" altLang="zh-CN" sz="2400" smtClean="0"/>
              <a:t>FFFFFFFFH</a:t>
            </a:r>
          </a:p>
          <a:p>
            <a:pPr eaLnBrk="1" hangingPunct="1"/>
            <a:r>
              <a:rPr lang="zh-CN" altLang="en-US" sz="2800" smtClean="0"/>
              <a:t>操作系统利用存储管理单元进行存储管理，程序并不直接寻址物理存储器</a:t>
            </a:r>
          </a:p>
          <a:p>
            <a:pPr eaLnBrk="1" hangingPunct="1"/>
            <a:r>
              <a:rPr lang="en-US" altLang="zh-CN" sz="2800" smtClean="0"/>
              <a:t>IA-32</a:t>
            </a:r>
            <a:r>
              <a:rPr lang="zh-CN" altLang="en-US" sz="2800" smtClean="0"/>
              <a:t>处理器提供</a:t>
            </a:r>
            <a:r>
              <a:rPr lang="en-US" altLang="zh-CN" sz="2800" smtClean="0"/>
              <a:t>3</a:t>
            </a:r>
            <a:r>
              <a:rPr lang="zh-CN" altLang="en-US" sz="2800" smtClean="0"/>
              <a:t>种存储模型，用于程序访问存储器</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2.3.1 </a:t>
            </a:r>
            <a:r>
              <a:rPr lang="zh-CN" altLang="en-US" smtClean="0"/>
              <a:t>存储模型</a:t>
            </a:r>
          </a:p>
        </p:txBody>
      </p:sp>
      <p:sp>
        <p:nvSpPr>
          <p:cNvPr id="27651" name="Rectangle 3"/>
          <p:cNvSpPr>
            <a:spLocks noGrp="1" noChangeArrowheads="1"/>
          </p:cNvSpPr>
          <p:nvPr>
            <p:ph type="body" idx="1"/>
          </p:nvPr>
        </p:nvSpPr>
        <p:spPr/>
        <p:txBody>
          <a:bodyPr/>
          <a:lstStyle/>
          <a:p>
            <a:pPr eaLnBrk="1" hangingPunct="1">
              <a:buFont typeface="Wingdings" pitchFamily="2" charset="2"/>
              <a:buNone/>
            </a:pPr>
            <a:r>
              <a:rPr lang="en-US" altLang="zh-CN" sz="2800" smtClean="0"/>
              <a:t>1. </a:t>
            </a:r>
            <a:r>
              <a:rPr lang="zh-CN" altLang="en-US" sz="2800" smtClean="0"/>
              <a:t>平展存储模型（</a:t>
            </a:r>
            <a:r>
              <a:rPr lang="en-US" altLang="zh-CN" sz="2800" smtClean="0"/>
              <a:t>Flat memory model</a:t>
            </a:r>
            <a:r>
              <a:rPr lang="zh-CN" altLang="en-US" sz="2800" smtClean="0"/>
              <a:t>）</a:t>
            </a:r>
          </a:p>
          <a:p>
            <a:pPr lvl="1" eaLnBrk="1" hangingPunct="1"/>
            <a:r>
              <a:rPr lang="zh-CN" altLang="en-US" sz="2400" smtClean="0"/>
              <a:t>存储器是一个连续的地址空间－－线性地址空间</a:t>
            </a:r>
          </a:p>
          <a:p>
            <a:pPr lvl="1" eaLnBrk="1" hangingPunct="1"/>
            <a:r>
              <a:rPr lang="en-US" altLang="zh-CN" sz="2400" smtClean="0"/>
              <a:t>IA-32</a:t>
            </a:r>
            <a:r>
              <a:rPr lang="zh-CN" altLang="en-US" sz="2400" smtClean="0"/>
              <a:t>处理器支持</a:t>
            </a:r>
            <a:r>
              <a:rPr lang="en-US" altLang="zh-CN" sz="2400" smtClean="0"/>
              <a:t>4GB</a:t>
            </a:r>
            <a:r>
              <a:rPr lang="zh-CN" altLang="en-US" sz="2400" smtClean="0"/>
              <a:t>容量线性地址空间</a:t>
            </a:r>
          </a:p>
          <a:p>
            <a:pPr eaLnBrk="1" hangingPunct="1">
              <a:buFont typeface="Wingdings" pitchFamily="2" charset="2"/>
              <a:buNone/>
            </a:pPr>
            <a:r>
              <a:rPr lang="en-US" altLang="zh-CN" sz="2800" smtClean="0"/>
              <a:t>2. </a:t>
            </a:r>
            <a:r>
              <a:rPr lang="zh-CN" altLang="en-US" sz="2800" smtClean="0"/>
              <a:t>段式存储模型</a:t>
            </a:r>
          </a:p>
          <a:p>
            <a:pPr lvl="1" eaLnBrk="1" hangingPunct="1"/>
            <a:r>
              <a:rPr lang="zh-CN" altLang="en-US" sz="2400" smtClean="0"/>
              <a:t>存储器由一组独立的地址空间－－段（</a:t>
            </a:r>
            <a:r>
              <a:rPr lang="en-US" altLang="zh-CN" sz="2400" smtClean="0"/>
              <a:t>Segment</a:t>
            </a:r>
            <a:r>
              <a:rPr lang="zh-CN" altLang="en-US" sz="2400" smtClean="0"/>
              <a:t>）</a:t>
            </a:r>
          </a:p>
          <a:p>
            <a:pPr lvl="1" eaLnBrk="1" hangingPunct="1"/>
            <a:r>
              <a:rPr lang="zh-CN" altLang="en-US" sz="2400" smtClean="0"/>
              <a:t>每个段都可以达到</a:t>
            </a:r>
            <a:r>
              <a:rPr lang="en-US" altLang="zh-CN" sz="2400" smtClean="0"/>
              <a:t>4GB</a:t>
            </a:r>
            <a:r>
              <a:rPr lang="zh-CN" altLang="en-US" sz="2400" smtClean="0"/>
              <a:t>容量</a:t>
            </a:r>
          </a:p>
          <a:p>
            <a:pPr lvl="1" eaLnBrk="1" hangingPunct="1"/>
            <a:r>
              <a:rPr lang="zh-CN" altLang="en-US" sz="2400" smtClean="0"/>
              <a:t>在处理器内部，所有的段都被映射到线性地址空间</a:t>
            </a:r>
          </a:p>
          <a:p>
            <a:pPr eaLnBrk="1" hangingPunct="1">
              <a:buFont typeface="Wingdings" pitchFamily="2" charset="2"/>
              <a:buNone/>
            </a:pPr>
            <a:r>
              <a:rPr lang="en-US" altLang="zh-CN" sz="2800" smtClean="0"/>
              <a:t>3. </a:t>
            </a:r>
            <a:r>
              <a:rPr lang="zh-CN" altLang="en-US" sz="2800" smtClean="0"/>
              <a:t>实地址存储模型</a:t>
            </a:r>
          </a:p>
          <a:p>
            <a:pPr lvl="1" eaLnBrk="1" hangingPunct="1"/>
            <a:r>
              <a:rPr lang="en-US" altLang="zh-CN" sz="2400" smtClean="0"/>
              <a:t>8086</a:t>
            </a:r>
            <a:r>
              <a:rPr lang="zh-CN" altLang="en-US" sz="2400" smtClean="0"/>
              <a:t>处理器的存储模型</a:t>
            </a:r>
          </a:p>
          <a:p>
            <a:pPr lvl="1" eaLnBrk="1" hangingPunct="1"/>
            <a:r>
              <a:rPr lang="zh-CN" altLang="en-US" sz="2400" smtClean="0"/>
              <a:t>段式存储模型的特例</a:t>
            </a:r>
          </a:p>
          <a:p>
            <a:pPr lvl="1" eaLnBrk="1" hangingPunct="1"/>
            <a:r>
              <a:rPr lang="zh-CN" altLang="en-US" sz="2400" smtClean="0"/>
              <a:t>线性地址空间最大为</a:t>
            </a:r>
            <a:r>
              <a:rPr lang="en-US" altLang="zh-CN" sz="2400" smtClean="0"/>
              <a:t>1MB</a:t>
            </a:r>
            <a:r>
              <a:rPr lang="zh-CN" altLang="en-US" sz="2400" smtClean="0"/>
              <a:t>容量，段最大为</a:t>
            </a:r>
            <a:r>
              <a:rPr lang="en-US" altLang="zh-CN" sz="2400" smtClean="0"/>
              <a:t>64KB</a:t>
            </a:r>
            <a:endParaRPr lang="zh-CN" altLang="en-US"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Text Box 9"/>
          <p:cNvSpPr txBox="1">
            <a:spLocks noChangeArrowheads="1"/>
          </p:cNvSpPr>
          <p:nvPr/>
        </p:nvSpPr>
        <p:spPr bwMode="auto">
          <a:xfrm>
            <a:off x="3536885" y="1628800"/>
            <a:ext cx="923925" cy="336550"/>
          </a:xfrm>
          <a:prstGeom prst="rect">
            <a:avLst/>
          </a:prstGeom>
          <a:solidFill>
            <a:schemeClr val="bg1"/>
          </a:solidFill>
          <a:ln w="9525">
            <a:noFill/>
            <a:miter lim="800000"/>
            <a:headEnd type="none" w="sm" len="sm"/>
            <a:tailEnd type="none" w="sm" len="sm"/>
          </a:ln>
        </p:spPr>
        <p:txBody>
          <a:bodyPr wrap="none" lIns="90000" tIns="46800" rIns="90000" bIns="46800">
            <a:spAutoFit/>
          </a:bodyPr>
          <a:lstStyle/>
          <a:p>
            <a:r>
              <a:rPr kumimoji="1" lang="en-US" altLang="zh-CN" sz="1600" dirty="0">
                <a:solidFill>
                  <a:schemeClr val="tx2"/>
                </a:solidFill>
              </a:rPr>
              <a:t>8</a:t>
            </a:r>
            <a:r>
              <a:rPr kumimoji="1" lang="zh-CN" altLang="en-US" sz="1600" dirty="0">
                <a:solidFill>
                  <a:schemeClr val="tx2"/>
                </a:solidFill>
              </a:rPr>
              <a:t>位</a:t>
            </a:r>
            <a:r>
              <a:rPr kumimoji="1" lang="en-US" altLang="zh-CN" sz="1600" dirty="0">
                <a:solidFill>
                  <a:schemeClr val="tx2"/>
                </a:solidFill>
              </a:rPr>
              <a:t>CPU</a:t>
            </a:r>
            <a:endParaRPr kumimoji="1" lang="zh-CN" altLang="en-US" sz="1600" dirty="0">
              <a:solidFill>
                <a:schemeClr val="tx2"/>
              </a:solidFill>
            </a:endParaRPr>
          </a:p>
        </p:txBody>
      </p:sp>
      <p:pic>
        <p:nvPicPr>
          <p:cNvPr id="4098" name="Picture 6" descr="fig0201"/>
          <p:cNvPicPr>
            <a:picLocks noChangeAspect="1" noChangeArrowheads="1"/>
          </p:cNvPicPr>
          <p:nvPr/>
        </p:nvPicPr>
        <p:blipFill>
          <a:blip r:embed="rId2" cstate="print"/>
          <a:srcRect/>
          <a:stretch>
            <a:fillRect/>
          </a:stretch>
        </p:blipFill>
        <p:spPr bwMode="auto">
          <a:xfrm>
            <a:off x="1150938" y="1449388"/>
            <a:ext cx="2408237" cy="2474912"/>
          </a:xfrm>
          <a:prstGeom prst="rect">
            <a:avLst/>
          </a:prstGeom>
          <a:noFill/>
          <a:ln w="9525">
            <a:solidFill>
              <a:schemeClr val="tx1"/>
            </a:solidFill>
            <a:miter lim="800000"/>
            <a:headEnd/>
            <a:tailEnd/>
          </a:ln>
        </p:spPr>
      </p:pic>
      <p:pic>
        <p:nvPicPr>
          <p:cNvPr id="4099" name="Picture 7" descr="fig0202"/>
          <p:cNvPicPr>
            <a:picLocks noChangeAspect="1" noChangeArrowheads="1"/>
          </p:cNvPicPr>
          <p:nvPr/>
        </p:nvPicPr>
        <p:blipFill>
          <a:blip r:embed="rId3" cstate="print"/>
          <a:srcRect/>
          <a:stretch>
            <a:fillRect/>
          </a:stretch>
        </p:blipFill>
        <p:spPr bwMode="auto">
          <a:xfrm>
            <a:off x="4841347" y="1493838"/>
            <a:ext cx="3691093" cy="2401887"/>
          </a:xfrm>
          <a:prstGeom prst="rect">
            <a:avLst/>
          </a:prstGeom>
          <a:noFill/>
          <a:ln w="9525">
            <a:solidFill>
              <a:schemeClr val="tx1"/>
            </a:solidFill>
            <a:miter lim="800000"/>
            <a:headEnd/>
            <a:tailEnd/>
          </a:ln>
        </p:spPr>
      </p:pic>
      <p:sp>
        <p:nvSpPr>
          <p:cNvPr id="4100" name="Rectangle 2"/>
          <p:cNvSpPr>
            <a:spLocks noGrp="1" noChangeArrowheads="1"/>
          </p:cNvSpPr>
          <p:nvPr>
            <p:ph type="title"/>
          </p:nvPr>
        </p:nvSpPr>
        <p:spPr/>
        <p:txBody>
          <a:bodyPr/>
          <a:lstStyle/>
          <a:p>
            <a:pPr eaLnBrk="1" hangingPunct="1"/>
            <a:r>
              <a:rPr lang="en-US" altLang="zh-CN" smtClean="0"/>
              <a:t>2.1 </a:t>
            </a:r>
            <a:r>
              <a:rPr lang="zh-CN" altLang="en-US" smtClean="0"/>
              <a:t>处理器功能结构</a:t>
            </a:r>
          </a:p>
        </p:txBody>
      </p:sp>
      <p:sp>
        <p:nvSpPr>
          <p:cNvPr id="4101" name="Rectangle 3"/>
          <p:cNvSpPr>
            <a:spLocks noGrp="1" noChangeArrowheads="1"/>
          </p:cNvSpPr>
          <p:nvPr>
            <p:ph type="body" idx="1"/>
          </p:nvPr>
        </p:nvSpPr>
        <p:spPr>
          <a:xfrm>
            <a:off x="533400" y="762000"/>
            <a:ext cx="8305800" cy="641350"/>
          </a:xfrm>
        </p:spPr>
        <p:txBody>
          <a:bodyPr/>
          <a:lstStyle/>
          <a:p>
            <a:pPr eaLnBrk="1" hangingPunct="1"/>
            <a:r>
              <a:rPr lang="zh-CN" altLang="en-US" sz="2800" smtClean="0"/>
              <a:t>从应用角度看到的处理器内部结构</a:t>
            </a:r>
          </a:p>
        </p:txBody>
      </p:sp>
      <p:pic>
        <p:nvPicPr>
          <p:cNvPr id="4102" name="Picture 4" descr="fig0203"/>
          <p:cNvPicPr>
            <a:picLocks noChangeAspect="1" noChangeArrowheads="1"/>
          </p:cNvPicPr>
          <p:nvPr/>
        </p:nvPicPr>
        <p:blipFill>
          <a:blip r:embed="rId4" cstate="print"/>
          <a:srcRect/>
          <a:stretch>
            <a:fillRect/>
          </a:stretch>
        </p:blipFill>
        <p:spPr bwMode="auto">
          <a:xfrm>
            <a:off x="476251" y="4073297"/>
            <a:ext cx="3960734" cy="2101008"/>
          </a:xfrm>
          <a:prstGeom prst="rect">
            <a:avLst/>
          </a:prstGeom>
          <a:noFill/>
          <a:ln w="9525">
            <a:solidFill>
              <a:schemeClr val="tx1"/>
            </a:solidFill>
            <a:miter lim="800000"/>
            <a:headEnd/>
            <a:tailEnd/>
          </a:ln>
        </p:spPr>
      </p:pic>
      <p:pic>
        <p:nvPicPr>
          <p:cNvPr id="4103" name="Picture 5" descr="fig0204"/>
          <p:cNvPicPr>
            <a:picLocks noChangeAspect="1" noChangeArrowheads="1"/>
          </p:cNvPicPr>
          <p:nvPr/>
        </p:nvPicPr>
        <p:blipFill>
          <a:blip r:embed="rId5" cstate="print"/>
          <a:srcRect/>
          <a:stretch>
            <a:fillRect/>
          </a:stretch>
        </p:blipFill>
        <p:spPr bwMode="auto">
          <a:xfrm>
            <a:off x="4842030" y="4104075"/>
            <a:ext cx="3690228" cy="2252544"/>
          </a:xfrm>
          <a:prstGeom prst="rect">
            <a:avLst/>
          </a:prstGeom>
          <a:noFill/>
          <a:ln w="9525">
            <a:solidFill>
              <a:schemeClr val="tx1"/>
            </a:solidFill>
            <a:miter lim="800000"/>
            <a:headEnd/>
            <a:tailEnd/>
          </a:ln>
        </p:spPr>
      </p:pic>
      <p:sp>
        <p:nvSpPr>
          <p:cNvPr id="4104" name="Text Box 8"/>
          <p:cNvSpPr txBox="1">
            <a:spLocks noChangeArrowheads="1"/>
          </p:cNvSpPr>
          <p:nvPr/>
        </p:nvSpPr>
        <p:spPr bwMode="auto">
          <a:xfrm>
            <a:off x="415808" y="6242800"/>
            <a:ext cx="1185862" cy="336550"/>
          </a:xfrm>
          <a:prstGeom prst="rect">
            <a:avLst/>
          </a:prstGeom>
          <a:solidFill>
            <a:schemeClr val="bg1"/>
          </a:solidFill>
          <a:ln w="9525">
            <a:noFill/>
            <a:miter lim="800000"/>
            <a:headEnd type="none" w="sm" len="sm"/>
            <a:tailEnd type="none" w="sm" len="sm"/>
          </a:ln>
        </p:spPr>
        <p:txBody>
          <a:bodyPr wrap="none" lIns="90000" tIns="46800" rIns="90000" bIns="46800">
            <a:spAutoFit/>
          </a:bodyPr>
          <a:lstStyle/>
          <a:p>
            <a:r>
              <a:rPr kumimoji="1" lang="en-US" altLang="zh-CN" sz="1600" dirty="0">
                <a:solidFill>
                  <a:schemeClr val="tx2"/>
                </a:solidFill>
              </a:rPr>
              <a:t>Intel 80386</a:t>
            </a:r>
            <a:endParaRPr kumimoji="1" lang="zh-CN" altLang="en-US" sz="1600" dirty="0">
              <a:solidFill>
                <a:schemeClr val="tx2"/>
              </a:solidFill>
            </a:endParaRPr>
          </a:p>
        </p:txBody>
      </p:sp>
      <p:sp>
        <p:nvSpPr>
          <p:cNvPr id="4106" name="Text Box 10"/>
          <p:cNvSpPr txBox="1">
            <a:spLocks noChangeArrowheads="1"/>
          </p:cNvSpPr>
          <p:nvPr/>
        </p:nvSpPr>
        <p:spPr bwMode="auto">
          <a:xfrm>
            <a:off x="4842030" y="6399330"/>
            <a:ext cx="1366838" cy="336550"/>
          </a:xfrm>
          <a:prstGeom prst="rect">
            <a:avLst/>
          </a:prstGeom>
          <a:solidFill>
            <a:schemeClr val="bg1"/>
          </a:solidFill>
          <a:ln w="9525">
            <a:noFill/>
            <a:miter lim="800000"/>
            <a:headEnd type="none" w="sm" len="sm"/>
            <a:tailEnd type="none" w="sm" len="sm"/>
          </a:ln>
        </p:spPr>
        <p:txBody>
          <a:bodyPr wrap="none" lIns="90000" tIns="46800" rIns="90000" bIns="46800">
            <a:spAutoFit/>
          </a:bodyPr>
          <a:lstStyle/>
          <a:p>
            <a:r>
              <a:rPr kumimoji="1" lang="en-US" altLang="zh-CN" sz="1600" dirty="0">
                <a:solidFill>
                  <a:schemeClr val="tx2"/>
                </a:solidFill>
              </a:rPr>
              <a:t>Intel Pentium</a:t>
            </a:r>
            <a:endParaRPr kumimoji="1" lang="zh-CN" altLang="en-US" sz="1600" dirty="0">
              <a:solidFill>
                <a:schemeClr val="tx2"/>
              </a:solidFill>
            </a:endParaRPr>
          </a:p>
        </p:txBody>
      </p:sp>
      <p:sp>
        <p:nvSpPr>
          <p:cNvPr id="4107" name="Text Box 11"/>
          <p:cNvSpPr txBox="1">
            <a:spLocks noChangeArrowheads="1"/>
          </p:cNvSpPr>
          <p:nvPr/>
        </p:nvSpPr>
        <p:spPr bwMode="auto">
          <a:xfrm>
            <a:off x="7452320" y="1043735"/>
            <a:ext cx="1073150" cy="336550"/>
          </a:xfrm>
          <a:prstGeom prst="rect">
            <a:avLst/>
          </a:prstGeom>
          <a:solidFill>
            <a:schemeClr val="bg1"/>
          </a:solidFill>
          <a:ln w="9525">
            <a:noFill/>
            <a:miter lim="800000"/>
            <a:headEnd type="none" w="sm" len="sm"/>
            <a:tailEnd type="none" w="sm" len="sm"/>
          </a:ln>
        </p:spPr>
        <p:txBody>
          <a:bodyPr wrap="none" lIns="90000" tIns="46800" rIns="90000" bIns="46800">
            <a:spAutoFit/>
          </a:bodyPr>
          <a:lstStyle/>
          <a:p>
            <a:r>
              <a:rPr kumimoji="1" lang="en-US" altLang="zh-CN" sz="1600" dirty="0">
                <a:solidFill>
                  <a:schemeClr val="tx2"/>
                </a:solidFill>
              </a:rPr>
              <a:t>Intel 8086</a:t>
            </a:r>
            <a:endParaRPr kumimoji="1" lang="zh-CN" altLang="en-US" sz="1600" dirty="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2.3.2 </a:t>
            </a:r>
            <a:r>
              <a:rPr lang="zh-CN" altLang="en-US" smtClean="0"/>
              <a:t>工作方式</a:t>
            </a:r>
          </a:p>
        </p:txBody>
      </p:sp>
      <p:sp>
        <p:nvSpPr>
          <p:cNvPr id="2867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800" smtClean="0"/>
              <a:t>1. </a:t>
            </a:r>
            <a:r>
              <a:rPr lang="zh-CN" altLang="en-US" sz="2800" smtClean="0"/>
              <a:t>保护方式（</a:t>
            </a:r>
            <a:r>
              <a:rPr lang="en-US" altLang="zh-CN" sz="2800" smtClean="0"/>
              <a:t>Protected mode</a:t>
            </a:r>
            <a:r>
              <a:rPr lang="zh-CN" altLang="en-US" sz="2800" smtClean="0"/>
              <a:t>）</a:t>
            </a:r>
          </a:p>
          <a:p>
            <a:pPr lvl="1" eaLnBrk="1" hangingPunct="1">
              <a:lnSpc>
                <a:spcPct val="90000"/>
              </a:lnSpc>
            </a:pPr>
            <a:r>
              <a:rPr lang="en-US" altLang="zh-CN" sz="2400" smtClean="0"/>
              <a:t>IA-32</a:t>
            </a:r>
            <a:r>
              <a:rPr lang="zh-CN" altLang="en-US" sz="2400" smtClean="0"/>
              <a:t>处理器固有的工作状态</a:t>
            </a:r>
          </a:p>
          <a:p>
            <a:pPr lvl="1" eaLnBrk="1" hangingPunct="1">
              <a:lnSpc>
                <a:spcPct val="90000"/>
              </a:lnSpc>
            </a:pPr>
            <a:r>
              <a:rPr lang="zh-CN" altLang="en-US" sz="2400" smtClean="0"/>
              <a:t>具有强大的段页式存储管理和特权与保护能力</a:t>
            </a:r>
          </a:p>
          <a:p>
            <a:pPr lvl="1" eaLnBrk="1" hangingPunct="1">
              <a:lnSpc>
                <a:spcPct val="90000"/>
              </a:lnSpc>
            </a:pPr>
            <a:r>
              <a:rPr lang="zh-CN" altLang="en-US" sz="2400" smtClean="0"/>
              <a:t>使用全部</a:t>
            </a:r>
            <a:r>
              <a:rPr lang="en-US" altLang="zh-CN" sz="2400" smtClean="0"/>
              <a:t>32</a:t>
            </a:r>
            <a:r>
              <a:rPr lang="zh-CN" altLang="en-US" sz="2400" smtClean="0"/>
              <a:t>条地址总线，可寻址</a:t>
            </a:r>
            <a:r>
              <a:rPr lang="en-US" altLang="zh-CN" sz="2400" smtClean="0"/>
              <a:t>4GB</a:t>
            </a:r>
            <a:r>
              <a:rPr lang="zh-CN" altLang="en-US" sz="2400" smtClean="0"/>
              <a:t>物理存储器</a:t>
            </a:r>
          </a:p>
          <a:p>
            <a:pPr lvl="1" eaLnBrk="1" hangingPunct="1">
              <a:lnSpc>
                <a:spcPct val="90000"/>
              </a:lnSpc>
            </a:pPr>
            <a:r>
              <a:rPr lang="zh-CN" altLang="en-US" sz="2400" smtClean="0"/>
              <a:t>使用平展或段式存储模型</a:t>
            </a:r>
          </a:p>
          <a:p>
            <a:pPr lvl="1" eaLnBrk="1" hangingPunct="1">
              <a:lnSpc>
                <a:spcPct val="90000"/>
              </a:lnSpc>
            </a:pPr>
            <a:r>
              <a:rPr lang="zh-CN" altLang="en-US" sz="2400" smtClean="0"/>
              <a:t>利用虚拟</a:t>
            </a:r>
            <a:r>
              <a:rPr lang="en-US" altLang="zh-CN" sz="2400" smtClean="0"/>
              <a:t>8086</a:t>
            </a:r>
            <a:r>
              <a:rPr lang="zh-CN" altLang="en-US" sz="2400" smtClean="0"/>
              <a:t>方式支持实地址</a:t>
            </a:r>
            <a:r>
              <a:rPr lang="en-US" altLang="zh-CN" sz="2400" smtClean="0"/>
              <a:t>8086</a:t>
            </a:r>
            <a:r>
              <a:rPr lang="zh-CN" altLang="en-US" sz="2400" smtClean="0"/>
              <a:t>软件</a:t>
            </a:r>
          </a:p>
          <a:p>
            <a:pPr eaLnBrk="1" hangingPunct="1">
              <a:lnSpc>
                <a:spcPct val="90000"/>
              </a:lnSpc>
              <a:buFont typeface="Wingdings" pitchFamily="2" charset="2"/>
              <a:buNone/>
            </a:pPr>
            <a:r>
              <a:rPr lang="en-US" altLang="zh-CN" sz="2800" smtClean="0"/>
              <a:t>2. </a:t>
            </a:r>
            <a:r>
              <a:rPr lang="zh-CN" altLang="en-US" sz="2800" smtClean="0"/>
              <a:t>实地址方式（</a:t>
            </a:r>
            <a:r>
              <a:rPr lang="en-US" altLang="zh-CN" sz="2800" smtClean="0"/>
              <a:t>Real-address mode</a:t>
            </a:r>
            <a:r>
              <a:rPr lang="zh-CN" altLang="en-US" sz="2800" smtClean="0"/>
              <a:t>）</a:t>
            </a:r>
          </a:p>
          <a:p>
            <a:pPr lvl="1" eaLnBrk="1" hangingPunct="1">
              <a:lnSpc>
                <a:spcPct val="90000"/>
              </a:lnSpc>
            </a:pPr>
            <a:r>
              <a:rPr lang="zh-CN" altLang="en-US" sz="2400" smtClean="0"/>
              <a:t>可以进行</a:t>
            </a:r>
            <a:r>
              <a:rPr lang="en-US" altLang="zh-CN" sz="2400" smtClean="0"/>
              <a:t>32</a:t>
            </a:r>
            <a:r>
              <a:rPr lang="zh-CN" altLang="en-US" sz="2400" smtClean="0"/>
              <a:t>位处理的快速</a:t>
            </a:r>
            <a:r>
              <a:rPr lang="en-US" altLang="zh-CN" sz="2400" smtClean="0"/>
              <a:t>8086</a:t>
            </a:r>
            <a:endParaRPr lang="zh-CN" altLang="en-US" sz="2400" smtClean="0"/>
          </a:p>
          <a:p>
            <a:pPr lvl="1" eaLnBrk="1" hangingPunct="1">
              <a:lnSpc>
                <a:spcPct val="90000"/>
              </a:lnSpc>
            </a:pPr>
            <a:r>
              <a:rPr lang="zh-CN" altLang="en-US" sz="2400" smtClean="0"/>
              <a:t>只能寻址</a:t>
            </a:r>
            <a:r>
              <a:rPr lang="en-US" altLang="zh-CN" sz="2400" smtClean="0"/>
              <a:t>1MB</a:t>
            </a:r>
            <a:r>
              <a:rPr lang="zh-CN" altLang="en-US" sz="2400" smtClean="0"/>
              <a:t>物理存储器空间，每个段不超过</a:t>
            </a:r>
            <a:r>
              <a:rPr lang="en-US" altLang="zh-CN" sz="2400" smtClean="0"/>
              <a:t>64KB</a:t>
            </a:r>
          </a:p>
          <a:p>
            <a:pPr lvl="1" eaLnBrk="1" hangingPunct="1">
              <a:lnSpc>
                <a:spcPct val="90000"/>
              </a:lnSpc>
            </a:pPr>
            <a:r>
              <a:rPr lang="zh-CN" altLang="en-US" sz="2400" smtClean="0"/>
              <a:t>可以使用</a:t>
            </a:r>
            <a:r>
              <a:rPr lang="en-US" altLang="zh-CN" sz="2400" smtClean="0"/>
              <a:t>32</a:t>
            </a:r>
            <a:r>
              <a:rPr lang="zh-CN" altLang="en-US" sz="2400" smtClean="0"/>
              <a:t>位寄存器、</a:t>
            </a:r>
            <a:r>
              <a:rPr lang="en-US" altLang="zh-CN" sz="2400" smtClean="0"/>
              <a:t>32</a:t>
            </a:r>
            <a:r>
              <a:rPr lang="zh-CN" altLang="en-US" sz="2400" smtClean="0"/>
              <a:t>位操作数和</a:t>
            </a:r>
            <a:r>
              <a:rPr lang="en-US" altLang="zh-CN" sz="2400" smtClean="0"/>
              <a:t>32</a:t>
            </a:r>
            <a:r>
              <a:rPr lang="zh-CN" altLang="en-US" sz="2400" smtClean="0"/>
              <a:t>位寻址方式</a:t>
            </a:r>
          </a:p>
          <a:p>
            <a:pPr lvl="1" eaLnBrk="1" hangingPunct="1">
              <a:lnSpc>
                <a:spcPct val="90000"/>
              </a:lnSpc>
            </a:pPr>
            <a:r>
              <a:rPr lang="zh-CN" altLang="en-US" sz="2400" smtClean="0"/>
              <a:t>只能支持实地址存储模型</a:t>
            </a:r>
          </a:p>
          <a:p>
            <a:pPr eaLnBrk="1" hangingPunct="1">
              <a:lnSpc>
                <a:spcPct val="90000"/>
              </a:lnSpc>
              <a:buFont typeface="Wingdings" pitchFamily="2" charset="2"/>
              <a:buNone/>
            </a:pPr>
            <a:r>
              <a:rPr lang="en-US" altLang="zh-CN" sz="2800" smtClean="0"/>
              <a:t>3. </a:t>
            </a:r>
            <a:r>
              <a:rPr lang="zh-CN" altLang="en-US" sz="2800" smtClean="0"/>
              <a:t>系统管理方式</a:t>
            </a:r>
          </a:p>
          <a:p>
            <a:pPr lvl="1" eaLnBrk="1" hangingPunct="1">
              <a:lnSpc>
                <a:spcPct val="90000"/>
              </a:lnSpc>
            </a:pPr>
            <a:r>
              <a:rPr lang="zh-CN" altLang="en-US" sz="2400" smtClean="0"/>
              <a:t>实现节能和系统安全管理</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2.3.3 </a:t>
            </a:r>
            <a:r>
              <a:rPr lang="zh-CN" altLang="en-US" smtClean="0"/>
              <a:t>逻辑地址（</a:t>
            </a:r>
            <a:r>
              <a:rPr lang="en-US" altLang="zh-CN" smtClean="0"/>
              <a:t>Logical Address</a:t>
            </a:r>
            <a:r>
              <a:rPr lang="zh-CN" altLang="en-US" smtClean="0"/>
              <a:t>）</a:t>
            </a:r>
          </a:p>
        </p:txBody>
      </p:sp>
      <p:sp>
        <p:nvSpPr>
          <p:cNvPr id="29699" name="Rectangle 3"/>
          <p:cNvSpPr>
            <a:spLocks noGrp="1" noChangeArrowheads="1"/>
          </p:cNvSpPr>
          <p:nvPr>
            <p:ph type="body" idx="1"/>
          </p:nvPr>
        </p:nvSpPr>
        <p:spPr>
          <a:xfrm>
            <a:off x="533400" y="762000"/>
            <a:ext cx="8305800" cy="3387725"/>
          </a:xfrm>
        </p:spPr>
        <p:txBody>
          <a:bodyPr/>
          <a:lstStyle/>
          <a:p>
            <a:pPr eaLnBrk="1" hangingPunct="1"/>
            <a:r>
              <a:rPr lang="zh-CN" altLang="en-US" smtClean="0"/>
              <a:t>在处理器内部、程序员编程时采用的地址</a:t>
            </a:r>
          </a:p>
          <a:p>
            <a:pPr eaLnBrk="1" hangingPunct="1"/>
            <a:r>
              <a:rPr lang="zh-CN" altLang="en-US" smtClean="0"/>
              <a:t>逻辑地址＝</a:t>
            </a:r>
            <a:r>
              <a:rPr lang="zh-CN" altLang="en-US" smtClean="0">
                <a:solidFill>
                  <a:srgbClr val="0000CC"/>
                </a:solidFill>
              </a:rPr>
              <a:t>段基地址</a:t>
            </a:r>
            <a:r>
              <a:rPr lang="en-US" altLang="zh-CN" smtClean="0">
                <a:solidFill>
                  <a:srgbClr val="CC3300"/>
                </a:solidFill>
              </a:rPr>
              <a:t>∶</a:t>
            </a:r>
            <a:r>
              <a:rPr lang="zh-CN" altLang="en-US" smtClean="0">
                <a:solidFill>
                  <a:srgbClr val="0000CC"/>
                </a:solidFill>
              </a:rPr>
              <a:t>偏移地址</a:t>
            </a:r>
          </a:p>
          <a:p>
            <a:pPr lvl="1" eaLnBrk="1" hangingPunct="1"/>
            <a:r>
              <a:rPr lang="zh-CN" altLang="en-US" smtClean="0">
                <a:solidFill>
                  <a:srgbClr val="0000CC"/>
                </a:solidFill>
              </a:rPr>
              <a:t>段基地址</a:t>
            </a:r>
            <a:r>
              <a:rPr lang="zh-CN" altLang="en-US" smtClean="0"/>
              <a:t>＝在主存中的起始地址</a:t>
            </a:r>
          </a:p>
          <a:p>
            <a:pPr lvl="1" eaLnBrk="1" hangingPunct="1"/>
            <a:r>
              <a:rPr lang="zh-CN" altLang="en-US" smtClean="0">
                <a:solidFill>
                  <a:srgbClr val="0000CC"/>
                </a:solidFill>
              </a:rPr>
              <a:t>偏移地址</a:t>
            </a:r>
            <a:r>
              <a:rPr lang="zh-CN" altLang="en-US" smtClean="0"/>
              <a:t>＝距离段基地址的位移量</a:t>
            </a:r>
          </a:p>
          <a:p>
            <a:pPr eaLnBrk="1" hangingPunct="1"/>
            <a:r>
              <a:rPr lang="zh-CN" altLang="en-US" smtClean="0"/>
              <a:t>某个存储单元可以有多个逻辑地址，但只有一个唯一的物理地址</a:t>
            </a:r>
          </a:p>
        </p:txBody>
      </p:sp>
      <p:sp>
        <p:nvSpPr>
          <p:cNvPr id="29700" name="AutoShape 4">
            <a:hlinkClick r:id="rId2" action="ppaction://hlinksldjump" highlightClick="1"/>
          </p:cNvPr>
          <p:cNvSpPr>
            <a:spLocks noChangeArrowheads="1"/>
          </p:cNvSpPr>
          <p:nvPr/>
        </p:nvSpPr>
        <p:spPr bwMode="auto">
          <a:xfrm>
            <a:off x="8216900" y="6451600"/>
            <a:ext cx="914400" cy="3810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b="1">
                <a:solidFill>
                  <a:schemeClr val="tx2"/>
                </a:solidFill>
                <a:ea typeface="楷体_GB2312" pitchFamily="49" charset="-122"/>
              </a:rPr>
              <a:t>示意图</a:t>
            </a:r>
          </a:p>
        </p:txBody>
      </p:sp>
      <p:grpSp>
        <p:nvGrpSpPr>
          <p:cNvPr id="29701" name="Group 16"/>
          <p:cNvGrpSpPr>
            <a:grpSpLocks/>
          </p:cNvGrpSpPr>
          <p:nvPr/>
        </p:nvGrpSpPr>
        <p:grpSpPr bwMode="auto">
          <a:xfrm>
            <a:off x="1150938" y="4465638"/>
            <a:ext cx="7016750" cy="1123950"/>
            <a:chOff x="725" y="2813"/>
            <a:chExt cx="4420" cy="708"/>
          </a:xfrm>
        </p:grpSpPr>
        <p:sp>
          <p:nvSpPr>
            <p:cNvPr id="525318" name="AutoShape 6"/>
            <p:cNvSpPr>
              <a:spLocks noChangeArrowheads="1"/>
            </p:cNvSpPr>
            <p:nvPr/>
          </p:nvSpPr>
          <p:spPr bwMode="auto">
            <a:xfrm>
              <a:off x="725" y="3224"/>
              <a:ext cx="1191" cy="297"/>
            </a:xfrm>
            <a:prstGeom prst="flowChartAlternateProcess">
              <a:avLst/>
            </a:prstGeom>
            <a:gradFill rotWithShape="1">
              <a:gsLst>
                <a:gs pos="0">
                  <a:schemeClr val="accent1">
                    <a:gamma/>
                    <a:shade val="54510"/>
                    <a:invGamma/>
                  </a:schemeClr>
                </a:gs>
                <a:gs pos="50000">
                  <a:schemeClr val="accent1"/>
                </a:gs>
                <a:gs pos="100000">
                  <a:schemeClr val="accent1">
                    <a:gamma/>
                    <a:shade val="54510"/>
                    <a:invGamma/>
                  </a:schemeClr>
                </a:gs>
              </a:gsLst>
              <a:lin ang="18900000" scaled="1"/>
            </a:gradFill>
            <a:ln w="9525">
              <a:solidFill>
                <a:schemeClr val="folHlink"/>
              </a:solidFill>
              <a:miter lim="800000"/>
              <a:headEnd type="none" w="sm" len="sm"/>
              <a:tailEnd type="none" w="sm" len="sm"/>
            </a:ln>
            <a:effectLst/>
          </p:spPr>
          <p:txBody>
            <a:bodyPr lIns="90000" tIns="46800" rIns="90000" bIns="46800">
              <a:spAutoFit/>
            </a:bodyPr>
            <a:lstStyle/>
            <a:p>
              <a:pPr algn="ctr">
                <a:lnSpc>
                  <a:spcPct val="80000"/>
                </a:lnSpc>
                <a:defRPr/>
              </a:pPr>
              <a:r>
                <a:rPr lang="zh-CN" altLang="en-US" sz="2800" b="1">
                  <a:solidFill>
                    <a:schemeClr val="bg1"/>
                  </a:solidFill>
                  <a:effectLst>
                    <a:outerShdw blurRad="38100" dist="38100" dir="2700000" algn="tl">
                      <a:srgbClr val="000000"/>
                    </a:outerShdw>
                  </a:effectLst>
                  <a:ea typeface="楷体_GB2312" pitchFamily="49" charset="-122"/>
                </a:rPr>
                <a:t>逻辑地址</a:t>
              </a:r>
            </a:p>
          </p:txBody>
        </p:sp>
        <p:sp>
          <p:nvSpPr>
            <p:cNvPr id="525319" name="AutoShape 7"/>
            <p:cNvSpPr>
              <a:spLocks noChangeArrowheads="1"/>
            </p:cNvSpPr>
            <p:nvPr/>
          </p:nvSpPr>
          <p:spPr bwMode="auto">
            <a:xfrm>
              <a:off x="2244" y="3222"/>
              <a:ext cx="1106" cy="297"/>
            </a:xfrm>
            <a:prstGeom prst="flowChartAlternateProcess">
              <a:avLst/>
            </a:prstGeom>
            <a:gradFill rotWithShape="1">
              <a:gsLst>
                <a:gs pos="0">
                  <a:schemeClr val="accent1">
                    <a:gamma/>
                    <a:shade val="54510"/>
                    <a:invGamma/>
                  </a:schemeClr>
                </a:gs>
                <a:gs pos="50000">
                  <a:schemeClr val="accent1"/>
                </a:gs>
                <a:gs pos="100000">
                  <a:schemeClr val="accent1">
                    <a:gamma/>
                    <a:shade val="54510"/>
                    <a:invGamma/>
                  </a:schemeClr>
                </a:gs>
              </a:gsLst>
              <a:lin ang="18900000" scaled="1"/>
            </a:gradFill>
            <a:ln w="9525">
              <a:solidFill>
                <a:schemeClr val="folHlink"/>
              </a:solidFill>
              <a:miter lim="800000"/>
              <a:headEnd type="none" w="sm" len="sm"/>
              <a:tailEnd type="none" w="sm" len="sm"/>
            </a:ln>
            <a:effectLst/>
          </p:spPr>
          <p:txBody>
            <a:bodyPr lIns="90000" tIns="46800" rIns="90000" bIns="46800">
              <a:spAutoFit/>
            </a:bodyPr>
            <a:lstStyle/>
            <a:p>
              <a:pPr algn="ctr">
                <a:lnSpc>
                  <a:spcPct val="80000"/>
                </a:lnSpc>
                <a:defRPr/>
              </a:pPr>
              <a:r>
                <a:rPr lang="zh-CN" altLang="en-US" sz="2800" b="1">
                  <a:solidFill>
                    <a:schemeClr val="bg1"/>
                  </a:solidFill>
                  <a:effectLst>
                    <a:outerShdw blurRad="38100" dist="38100" dir="2700000" algn="tl">
                      <a:srgbClr val="000000"/>
                    </a:outerShdw>
                  </a:effectLst>
                  <a:ea typeface="楷体_GB2312" pitchFamily="49" charset="-122"/>
                </a:rPr>
                <a:t>线性地址</a:t>
              </a:r>
            </a:p>
          </p:txBody>
        </p:sp>
        <p:sp>
          <p:nvSpPr>
            <p:cNvPr id="525320" name="AutoShape 8"/>
            <p:cNvSpPr>
              <a:spLocks noChangeArrowheads="1"/>
            </p:cNvSpPr>
            <p:nvPr/>
          </p:nvSpPr>
          <p:spPr bwMode="auto">
            <a:xfrm>
              <a:off x="3703" y="3222"/>
              <a:ext cx="1083" cy="297"/>
            </a:xfrm>
            <a:prstGeom prst="flowChartAlternateProcess">
              <a:avLst/>
            </a:prstGeom>
            <a:gradFill rotWithShape="1">
              <a:gsLst>
                <a:gs pos="0">
                  <a:schemeClr val="accent1">
                    <a:gamma/>
                    <a:shade val="54510"/>
                    <a:invGamma/>
                  </a:schemeClr>
                </a:gs>
                <a:gs pos="50000">
                  <a:schemeClr val="accent1"/>
                </a:gs>
                <a:gs pos="100000">
                  <a:schemeClr val="accent1">
                    <a:gamma/>
                    <a:shade val="54510"/>
                    <a:invGamma/>
                  </a:schemeClr>
                </a:gs>
              </a:gsLst>
              <a:lin ang="18900000" scaled="1"/>
            </a:gradFill>
            <a:ln w="9525">
              <a:solidFill>
                <a:schemeClr val="folHlink"/>
              </a:solidFill>
              <a:miter lim="800000"/>
              <a:headEnd type="none" w="sm" len="sm"/>
              <a:tailEnd type="none" w="sm" len="sm"/>
            </a:ln>
            <a:effectLst/>
          </p:spPr>
          <p:txBody>
            <a:bodyPr lIns="90000" tIns="46800" rIns="90000" bIns="46800">
              <a:spAutoFit/>
            </a:bodyPr>
            <a:lstStyle/>
            <a:p>
              <a:pPr algn="ctr">
                <a:lnSpc>
                  <a:spcPct val="80000"/>
                </a:lnSpc>
                <a:defRPr/>
              </a:pPr>
              <a:r>
                <a:rPr lang="zh-CN" altLang="en-US" sz="2800" b="1">
                  <a:solidFill>
                    <a:schemeClr val="bg1"/>
                  </a:solidFill>
                  <a:effectLst>
                    <a:outerShdw blurRad="38100" dist="38100" dir="2700000" algn="tl">
                      <a:srgbClr val="000000"/>
                    </a:outerShdw>
                  </a:effectLst>
                  <a:ea typeface="楷体_GB2312" pitchFamily="49" charset="-122"/>
                </a:rPr>
                <a:t>物理地址</a:t>
              </a:r>
            </a:p>
          </p:txBody>
        </p:sp>
        <p:sp>
          <p:nvSpPr>
            <p:cNvPr id="29705" name="Line 9"/>
            <p:cNvSpPr>
              <a:spLocks noChangeShapeType="1"/>
            </p:cNvSpPr>
            <p:nvPr/>
          </p:nvSpPr>
          <p:spPr bwMode="auto">
            <a:xfrm>
              <a:off x="1916" y="3370"/>
              <a:ext cx="341" cy="0"/>
            </a:xfrm>
            <a:prstGeom prst="line">
              <a:avLst/>
            </a:prstGeom>
            <a:noFill/>
            <a:ln w="28575">
              <a:solidFill>
                <a:srgbClr val="006600"/>
              </a:solidFill>
              <a:round/>
              <a:headEnd/>
              <a:tailEnd type="triangle" w="med" len="med"/>
            </a:ln>
          </p:spPr>
          <p:txBody>
            <a:bodyPr lIns="90000" tIns="46800" rIns="90000" bIns="46800">
              <a:spAutoFit/>
            </a:bodyPr>
            <a:lstStyle/>
            <a:p>
              <a:endParaRPr lang="zh-CN" altLang="en-US"/>
            </a:p>
          </p:txBody>
        </p:sp>
        <p:sp>
          <p:nvSpPr>
            <p:cNvPr id="29706" name="Line 10"/>
            <p:cNvSpPr>
              <a:spLocks noChangeShapeType="1"/>
            </p:cNvSpPr>
            <p:nvPr/>
          </p:nvSpPr>
          <p:spPr bwMode="auto">
            <a:xfrm>
              <a:off x="3363" y="3370"/>
              <a:ext cx="355" cy="0"/>
            </a:xfrm>
            <a:prstGeom prst="line">
              <a:avLst/>
            </a:prstGeom>
            <a:noFill/>
            <a:ln w="28575">
              <a:solidFill>
                <a:srgbClr val="006600"/>
              </a:solidFill>
              <a:round/>
              <a:headEnd/>
              <a:tailEnd type="triangle" w="med" len="med"/>
            </a:ln>
          </p:spPr>
          <p:txBody>
            <a:bodyPr lIns="90000" tIns="46800" rIns="90000" bIns="46800">
              <a:spAutoFit/>
            </a:bodyPr>
            <a:lstStyle/>
            <a:p>
              <a:endParaRPr lang="zh-CN" altLang="en-US"/>
            </a:p>
          </p:txBody>
        </p:sp>
        <p:sp>
          <p:nvSpPr>
            <p:cNvPr id="29707" name="Line 11"/>
            <p:cNvSpPr>
              <a:spLocks noChangeShapeType="1"/>
            </p:cNvSpPr>
            <p:nvPr/>
          </p:nvSpPr>
          <p:spPr bwMode="auto">
            <a:xfrm>
              <a:off x="4777" y="3380"/>
              <a:ext cx="368" cy="0"/>
            </a:xfrm>
            <a:prstGeom prst="line">
              <a:avLst/>
            </a:prstGeom>
            <a:noFill/>
            <a:ln w="28575">
              <a:solidFill>
                <a:srgbClr val="006600"/>
              </a:solidFill>
              <a:round/>
              <a:headEnd/>
              <a:tailEnd type="triangle" w="med" len="med"/>
            </a:ln>
          </p:spPr>
          <p:txBody>
            <a:bodyPr lIns="90000" tIns="46800" rIns="90000" bIns="46800">
              <a:spAutoFit/>
            </a:bodyPr>
            <a:lstStyle/>
            <a:p>
              <a:endParaRPr lang="zh-CN" altLang="en-US"/>
            </a:p>
          </p:txBody>
        </p:sp>
        <p:sp>
          <p:nvSpPr>
            <p:cNvPr id="29708" name="Text Box 13"/>
            <p:cNvSpPr txBox="1">
              <a:spLocks noChangeArrowheads="1"/>
            </p:cNvSpPr>
            <p:nvPr/>
          </p:nvSpPr>
          <p:spPr bwMode="auto">
            <a:xfrm>
              <a:off x="810" y="2813"/>
              <a:ext cx="888" cy="288"/>
            </a:xfrm>
            <a:prstGeom prst="rect">
              <a:avLst/>
            </a:prstGeom>
            <a:noFill/>
            <a:ln w="12700">
              <a:noFill/>
              <a:miter lim="800000"/>
              <a:headEnd type="none" w="sm" len="sm"/>
              <a:tailEnd type="none" w="sm" len="sm"/>
            </a:ln>
          </p:spPr>
          <p:txBody>
            <a:bodyPr wrap="none">
              <a:spAutoFit/>
            </a:bodyPr>
            <a:lstStyle/>
            <a:p>
              <a:r>
                <a:rPr lang="zh-CN" altLang="en-US" sz="2400" b="1">
                  <a:solidFill>
                    <a:schemeClr val="tx2"/>
                  </a:solidFill>
                  <a:latin typeface="楷体_GB2312" pitchFamily="49" charset="-122"/>
                  <a:ea typeface="楷体_GB2312" pitchFamily="49" charset="-122"/>
                </a:rPr>
                <a:t>编程使用</a:t>
              </a:r>
            </a:p>
          </p:txBody>
        </p:sp>
        <p:sp>
          <p:nvSpPr>
            <p:cNvPr id="29709" name="Text Box 14"/>
            <p:cNvSpPr txBox="1">
              <a:spLocks noChangeArrowheads="1"/>
            </p:cNvSpPr>
            <p:nvPr/>
          </p:nvSpPr>
          <p:spPr bwMode="auto">
            <a:xfrm>
              <a:off x="2229" y="2813"/>
              <a:ext cx="1081" cy="288"/>
            </a:xfrm>
            <a:prstGeom prst="rect">
              <a:avLst/>
            </a:prstGeom>
            <a:noFill/>
            <a:ln w="12700">
              <a:noFill/>
              <a:miter lim="800000"/>
              <a:headEnd type="none" w="sm" len="sm"/>
              <a:tailEnd type="none" w="sm" len="sm"/>
            </a:ln>
          </p:spPr>
          <p:txBody>
            <a:bodyPr wrap="none">
              <a:spAutoFit/>
            </a:bodyPr>
            <a:lstStyle/>
            <a:p>
              <a:r>
                <a:rPr lang="zh-CN" altLang="en-US" sz="2400" b="1">
                  <a:solidFill>
                    <a:schemeClr val="tx2"/>
                  </a:solidFill>
                  <a:latin typeface="楷体_GB2312" pitchFamily="49" charset="-122"/>
                  <a:ea typeface="楷体_GB2312" pitchFamily="49" charset="-122"/>
                </a:rPr>
                <a:t>处理器转换</a:t>
              </a:r>
            </a:p>
          </p:txBody>
        </p:sp>
        <p:sp>
          <p:nvSpPr>
            <p:cNvPr id="29710" name="Text Box 15"/>
            <p:cNvSpPr txBox="1">
              <a:spLocks noChangeArrowheads="1"/>
            </p:cNvSpPr>
            <p:nvPr/>
          </p:nvSpPr>
          <p:spPr bwMode="auto">
            <a:xfrm>
              <a:off x="3646" y="2813"/>
              <a:ext cx="1274" cy="288"/>
            </a:xfrm>
            <a:prstGeom prst="rect">
              <a:avLst/>
            </a:prstGeom>
            <a:noFill/>
            <a:ln w="12700">
              <a:noFill/>
              <a:miter lim="800000"/>
              <a:headEnd type="none" w="sm" len="sm"/>
              <a:tailEnd type="none" w="sm" len="sm"/>
            </a:ln>
          </p:spPr>
          <p:txBody>
            <a:bodyPr wrap="none">
              <a:spAutoFit/>
            </a:bodyPr>
            <a:lstStyle/>
            <a:p>
              <a:r>
                <a:rPr lang="zh-CN" altLang="en-US" sz="2400" b="1">
                  <a:solidFill>
                    <a:schemeClr val="tx2"/>
                  </a:solidFill>
                  <a:latin typeface="楷体_GB2312" pitchFamily="49" charset="-122"/>
                  <a:ea typeface="楷体_GB2312" pitchFamily="49" charset="-122"/>
                </a:rPr>
                <a:t>地址总线输出</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逻辑地址与物理地址</a:t>
            </a:r>
          </a:p>
        </p:txBody>
      </p:sp>
      <p:sp>
        <p:nvSpPr>
          <p:cNvPr id="30723" name="AutoShape 3">
            <a:hlinkClick r:id="" action="ppaction://hlinkshowjump?jump=lastslideviewed"/>
          </p:cNvPr>
          <p:cNvSpPr>
            <a:spLocks noChangeArrowheads="1"/>
          </p:cNvSpPr>
          <p:nvPr/>
        </p:nvSpPr>
        <p:spPr bwMode="auto">
          <a:xfrm>
            <a:off x="8423275" y="6510338"/>
            <a:ext cx="720725" cy="3175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b="1">
                <a:solidFill>
                  <a:schemeClr val="tx2"/>
                </a:solidFill>
                <a:ea typeface="楷体_GB2312" pitchFamily="49" charset="-122"/>
              </a:rPr>
              <a:t>返回</a:t>
            </a:r>
          </a:p>
        </p:txBody>
      </p:sp>
      <p:grpSp>
        <p:nvGrpSpPr>
          <p:cNvPr id="30724" name="Group 4"/>
          <p:cNvGrpSpPr>
            <a:grpSpLocks/>
          </p:cNvGrpSpPr>
          <p:nvPr/>
        </p:nvGrpSpPr>
        <p:grpSpPr bwMode="auto">
          <a:xfrm>
            <a:off x="381000" y="609600"/>
            <a:ext cx="8305800" cy="182563"/>
            <a:chOff x="240" y="893"/>
            <a:chExt cx="5232" cy="115"/>
          </a:xfrm>
        </p:grpSpPr>
        <p:sp>
          <p:nvSpPr>
            <p:cNvPr id="30836" name="Rectangle 5"/>
            <p:cNvSpPr>
              <a:spLocks noChangeArrowheads="1"/>
            </p:cNvSpPr>
            <p:nvPr/>
          </p:nvSpPr>
          <p:spPr bwMode="auto">
            <a:xfrm>
              <a:off x="4320" y="893"/>
              <a:ext cx="1152" cy="115"/>
            </a:xfrm>
            <a:prstGeom prst="rect">
              <a:avLst/>
            </a:prstGeom>
            <a:solidFill>
              <a:schemeClr val="folHlink"/>
            </a:solidFill>
            <a:ln w="9525">
              <a:noFill/>
              <a:miter lim="800000"/>
              <a:headEnd/>
              <a:tailEnd/>
            </a:ln>
          </p:spPr>
          <p:txBody>
            <a:bodyPr wrap="none" anchor="ctr"/>
            <a:lstStyle/>
            <a:p>
              <a:pPr algn="ctr"/>
              <a:endParaRPr lang="zh-CN" altLang="en-US" sz="2400">
                <a:latin typeface="Times New Roman" pitchFamily="18" charset="0"/>
              </a:endParaRPr>
            </a:p>
          </p:txBody>
        </p:sp>
        <p:sp>
          <p:nvSpPr>
            <p:cNvPr id="30837" name="Line 6"/>
            <p:cNvSpPr>
              <a:spLocks noChangeShapeType="1"/>
            </p:cNvSpPr>
            <p:nvPr/>
          </p:nvSpPr>
          <p:spPr bwMode="auto">
            <a:xfrm>
              <a:off x="240" y="941"/>
              <a:ext cx="5232" cy="0"/>
            </a:xfrm>
            <a:prstGeom prst="line">
              <a:avLst/>
            </a:prstGeom>
            <a:noFill/>
            <a:ln w="19050">
              <a:solidFill>
                <a:schemeClr val="bg2"/>
              </a:solidFill>
              <a:round/>
              <a:headEnd/>
              <a:tailEnd/>
            </a:ln>
          </p:spPr>
          <p:txBody>
            <a:bodyPr/>
            <a:lstStyle/>
            <a:p>
              <a:endParaRPr lang="zh-CN" altLang="en-US"/>
            </a:p>
          </p:txBody>
        </p:sp>
      </p:grpSp>
      <p:grpSp>
        <p:nvGrpSpPr>
          <p:cNvPr id="30725" name="Group 8"/>
          <p:cNvGrpSpPr>
            <a:grpSpLocks/>
          </p:cNvGrpSpPr>
          <p:nvPr/>
        </p:nvGrpSpPr>
        <p:grpSpPr bwMode="auto">
          <a:xfrm>
            <a:off x="179388" y="981075"/>
            <a:ext cx="8785225" cy="5400675"/>
            <a:chOff x="113" y="572"/>
            <a:chExt cx="5534" cy="3402"/>
          </a:xfrm>
        </p:grpSpPr>
        <p:sp>
          <p:nvSpPr>
            <p:cNvPr id="30726" name="Rectangle 9"/>
            <p:cNvSpPr>
              <a:spLocks noChangeArrowheads="1"/>
            </p:cNvSpPr>
            <p:nvPr/>
          </p:nvSpPr>
          <p:spPr bwMode="auto">
            <a:xfrm>
              <a:off x="113" y="572"/>
              <a:ext cx="5534" cy="3402"/>
            </a:xfrm>
            <a:prstGeom prst="rect">
              <a:avLst/>
            </a:prstGeom>
            <a:solidFill>
              <a:schemeClr val="bg1"/>
            </a:solidFill>
            <a:ln w="9525">
              <a:noFill/>
              <a:miter lim="800000"/>
              <a:headEnd/>
              <a:tailEnd/>
            </a:ln>
          </p:spPr>
          <p:txBody>
            <a:bodyPr wrap="none" anchor="ctr"/>
            <a:lstStyle/>
            <a:p>
              <a:endParaRPr lang="zh-CN" altLang="en-US"/>
            </a:p>
          </p:txBody>
        </p:sp>
        <p:grpSp>
          <p:nvGrpSpPr>
            <p:cNvPr id="30727" name="Group 10"/>
            <p:cNvGrpSpPr>
              <a:grpSpLocks/>
            </p:cNvGrpSpPr>
            <p:nvPr/>
          </p:nvGrpSpPr>
          <p:grpSpPr bwMode="auto">
            <a:xfrm>
              <a:off x="113" y="592"/>
              <a:ext cx="5534" cy="3110"/>
              <a:chOff x="113" y="592"/>
              <a:chExt cx="5534" cy="3110"/>
            </a:xfrm>
          </p:grpSpPr>
          <p:sp>
            <p:nvSpPr>
              <p:cNvPr id="30728" name="Rectangle 11"/>
              <p:cNvSpPr>
                <a:spLocks noChangeArrowheads="1"/>
              </p:cNvSpPr>
              <p:nvPr/>
            </p:nvSpPr>
            <p:spPr bwMode="auto">
              <a:xfrm>
                <a:off x="3968" y="1698"/>
                <a:ext cx="545"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108</a:t>
                </a:r>
              </a:p>
            </p:txBody>
          </p:sp>
          <p:sp>
            <p:nvSpPr>
              <p:cNvPr id="30729" name="Rectangle 12"/>
              <p:cNvSpPr>
                <a:spLocks noChangeArrowheads="1"/>
              </p:cNvSpPr>
              <p:nvPr/>
            </p:nvSpPr>
            <p:spPr bwMode="auto">
              <a:xfrm>
                <a:off x="3968" y="1372"/>
                <a:ext cx="545"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208</a:t>
                </a:r>
              </a:p>
            </p:txBody>
          </p:sp>
          <p:sp>
            <p:nvSpPr>
              <p:cNvPr id="30730" name="Rectangle 13"/>
              <p:cNvSpPr>
                <a:spLocks noChangeArrowheads="1"/>
              </p:cNvSpPr>
              <p:nvPr/>
            </p:nvSpPr>
            <p:spPr bwMode="auto">
              <a:xfrm>
                <a:off x="3968" y="1009"/>
                <a:ext cx="545"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308</a:t>
                </a:r>
              </a:p>
            </p:txBody>
          </p:sp>
          <p:sp>
            <p:nvSpPr>
              <p:cNvPr id="30731" name="Rectangle 14"/>
              <p:cNvSpPr>
                <a:spLocks noChangeArrowheads="1"/>
              </p:cNvSpPr>
              <p:nvPr/>
            </p:nvSpPr>
            <p:spPr bwMode="auto">
              <a:xfrm>
                <a:off x="2880" y="1698"/>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106</a:t>
                </a:r>
              </a:p>
            </p:txBody>
          </p:sp>
          <p:sp>
            <p:nvSpPr>
              <p:cNvPr id="30732" name="Rectangle 15"/>
              <p:cNvSpPr>
                <a:spLocks noChangeArrowheads="1"/>
              </p:cNvSpPr>
              <p:nvPr/>
            </p:nvSpPr>
            <p:spPr bwMode="auto">
              <a:xfrm>
                <a:off x="2880" y="1372"/>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206</a:t>
                </a:r>
              </a:p>
            </p:txBody>
          </p:sp>
          <p:sp>
            <p:nvSpPr>
              <p:cNvPr id="30733" name="Rectangle 16"/>
              <p:cNvSpPr>
                <a:spLocks noChangeArrowheads="1"/>
              </p:cNvSpPr>
              <p:nvPr/>
            </p:nvSpPr>
            <p:spPr bwMode="auto">
              <a:xfrm>
                <a:off x="2880" y="1009"/>
                <a:ext cx="544"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306</a:t>
                </a:r>
              </a:p>
            </p:txBody>
          </p:sp>
          <p:sp>
            <p:nvSpPr>
              <p:cNvPr id="30734" name="Rectangle 17"/>
              <p:cNvSpPr>
                <a:spLocks noChangeArrowheads="1"/>
              </p:cNvSpPr>
              <p:nvPr/>
            </p:nvSpPr>
            <p:spPr bwMode="auto">
              <a:xfrm>
                <a:off x="3424" y="1698"/>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107</a:t>
                </a:r>
              </a:p>
            </p:txBody>
          </p:sp>
          <p:sp>
            <p:nvSpPr>
              <p:cNvPr id="30735" name="Rectangle 18"/>
              <p:cNvSpPr>
                <a:spLocks noChangeArrowheads="1"/>
              </p:cNvSpPr>
              <p:nvPr/>
            </p:nvSpPr>
            <p:spPr bwMode="auto">
              <a:xfrm>
                <a:off x="3424" y="1372"/>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207</a:t>
                </a:r>
              </a:p>
            </p:txBody>
          </p:sp>
          <p:sp>
            <p:nvSpPr>
              <p:cNvPr id="30736" name="Rectangle 19"/>
              <p:cNvSpPr>
                <a:spLocks noChangeArrowheads="1"/>
              </p:cNvSpPr>
              <p:nvPr/>
            </p:nvSpPr>
            <p:spPr bwMode="auto">
              <a:xfrm>
                <a:off x="3424" y="1009"/>
                <a:ext cx="544"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307</a:t>
                </a:r>
              </a:p>
            </p:txBody>
          </p:sp>
          <p:sp>
            <p:nvSpPr>
              <p:cNvPr id="30737" name="Rectangle 20"/>
              <p:cNvSpPr>
                <a:spLocks noChangeArrowheads="1"/>
              </p:cNvSpPr>
              <p:nvPr/>
            </p:nvSpPr>
            <p:spPr bwMode="auto">
              <a:xfrm>
                <a:off x="4513" y="1698"/>
                <a:ext cx="545"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109</a:t>
                </a:r>
              </a:p>
            </p:txBody>
          </p:sp>
          <p:sp>
            <p:nvSpPr>
              <p:cNvPr id="30738" name="Rectangle 21"/>
              <p:cNvSpPr>
                <a:spLocks noChangeArrowheads="1"/>
              </p:cNvSpPr>
              <p:nvPr/>
            </p:nvSpPr>
            <p:spPr bwMode="auto">
              <a:xfrm>
                <a:off x="4513" y="1372"/>
                <a:ext cx="545"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209</a:t>
                </a:r>
              </a:p>
            </p:txBody>
          </p:sp>
          <p:sp>
            <p:nvSpPr>
              <p:cNvPr id="30739" name="Rectangle 22"/>
              <p:cNvSpPr>
                <a:spLocks noChangeArrowheads="1"/>
              </p:cNvSpPr>
              <p:nvPr/>
            </p:nvSpPr>
            <p:spPr bwMode="auto">
              <a:xfrm>
                <a:off x="4513" y="1009"/>
                <a:ext cx="545"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309</a:t>
                </a:r>
              </a:p>
            </p:txBody>
          </p:sp>
          <p:sp>
            <p:nvSpPr>
              <p:cNvPr id="30740" name="Rectangle 23"/>
              <p:cNvSpPr>
                <a:spLocks noChangeArrowheads="1"/>
              </p:cNvSpPr>
              <p:nvPr/>
            </p:nvSpPr>
            <p:spPr bwMode="auto">
              <a:xfrm>
                <a:off x="5058" y="1698"/>
                <a:ext cx="589"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110</a:t>
                </a:r>
                <a:endParaRPr lang="zh-CN" altLang="en-US" sz="2800" b="1">
                  <a:solidFill>
                    <a:srgbClr val="0000CC"/>
                  </a:solidFill>
                  <a:latin typeface="宋体" pitchFamily="2" charset="-122"/>
                </a:endParaRPr>
              </a:p>
            </p:txBody>
          </p:sp>
          <p:sp>
            <p:nvSpPr>
              <p:cNvPr id="30741" name="Rectangle 24"/>
              <p:cNvSpPr>
                <a:spLocks noChangeArrowheads="1"/>
              </p:cNvSpPr>
              <p:nvPr/>
            </p:nvSpPr>
            <p:spPr bwMode="auto">
              <a:xfrm>
                <a:off x="2335" y="1698"/>
                <a:ext cx="545"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105</a:t>
                </a:r>
                <a:endParaRPr lang="zh-CN" altLang="en-US" sz="2800" b="1">
                  <a:solidFill>
                    <a:srgbClr val="0000CC"/>
                  </a:solidFill>
                  <a:latin typeface="宋体" pitchFamily="2" charset="-122"/>
                </a:endParaRPr>
              </a:p>
            </p:txBody>
          </p:sp>
          <p:sp>
            <p:nvSpPr>
              <p:cNvPr id="30742" name="Rectangle 25"/>
              <p:cNvSpPr>
                <a:spLocks noChangeArrowheads="1"/>
              </p:cNvSpPr>
              <p:nvPr/>
            </p:nvSpPr>
            <p:spPr bwMode="auto">
              <a:xfrm>
                <a:off x="1791" y="1698"/>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104</a:t>
                </a:r>
                <a:endParaRPr lang="zh-CN" altLang="en-US" sz="2800" b="1">
                  <a:solidFill>
                    <a:srgbClr val="0000CC"/>
                  </a:solidFill>
                  <a:latin typeface="宋体" pitchFamily="2" charset="-122"/>
                </a:endParaRPr>
              </a:p>
            </p:txBody>
          </p:sp>
          <p:sp>
            <p:nvSpPr>
              <p:cNvPr id="30743" name="Rectangle 26"/>
              <p:cNvSpPr>
                <a:spLocks noChangeArrowheads="1"/>
              </p:cNvSpPr>
              <p:nvPr/>
            </p:nvSpPr>
            <p:spPr bwMode="auto">
              <a:xfrm>
                <a:off x="1247" y="1698"/>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103</a:t>
                </a:r>
                <a:endParaRPr lang="zh-CN" altLang="en-US" sz="2800" b="1">
                  <a:solidFill>
                    <a:srgbClr val="0000CC"/>
                  </a:solidFill>
                  <a:latin typeface="宋体" pitchFamily="2" charset="-122"/>
                </a:endParaRPr>
              </a:p>
            </p:txBody>
          </p:sp>
          <p:sp>
            <p:nvSpPr>
              <p:cNvPr id="30744" name="Rectangle 27"/>
              <p:cNvSpPr>
                <a:spLocks noChangeArrowheads="1"/>
              </p:cNvSpPr>
              <p:nvPr/>
            </p:nvSpPr>
            <p:spPr bwMode="auto">
              <a:xfrm>
                <a:off x="657" y="1698"/>
                <a:ext cx="590"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102</a:t>
                </a:r>
                <a:endParaRPr lang="zh-CN" altLang="en-US" sz="2800" b="1">
                  <a:solidFill>
                    <a:srgbClr val="0000CC"/>
                  </a:solidFill>
                  <a:latin typeface="宋体" pitchFamily="2" charset="-122"/>
                </a:endParaRPr>
              </a:p>
            </p:txBody>
          </p:sp>
          <p:sp>
            <p:nvSpPr>
              <p:cNvPr id="30745" name="Rectangle 28"/>
              <p:cNvSpPr>
                <a:spLocks noChangeArrowheads="1"/>
              </p:cNvSpPr>
              <p:nvPr/>
            </p:nvSpPr>
            <p:spPr bwMode="auto">
              <a:xfrm>
                <a:off x="113" y="1698"/>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101</a:t>
                </a:r>
              </a:p>
            </p:txBody>
          </p:sp>
          <p:sp>
            <p:nvSpPr>
              <p:cNvPr id="30746" name="Rectangle 29"/>
              <p:cNvSpPr>
                <a:spLocks noChangeArrowheads="1"/>
              </p:cNvSpPr>
              <p:nvPr/>
            </p:nvSpPr>
            <p:spPr bwMode="auto">
              <a:xfrm>
                <a:off x="5058" y="1372"/>
                <a:ext cx="589"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210</a:t>
                </a:r>
                <a:endParaRPr lang="zh-CN" altLang="en-US" sz="2800" b="1">
                  <a:solidFill>
                    <a:srgbClr val="0000CC"/>
                  </a:solidFill>
                  <a:latin typeface="宋体" pitchFamily="2" charset="-122"/>
                </a:endParaRPr>
              </a:p>
            </p:txBody>
          </p:sp>
          <p:sp>
            <p:nvSpPr>
              <p:cNvPr id="30747" name="Rectangle 30"/>
              <p:cNvSpPr>
                <a:spLocks noChangeArrowheads="1"/>
              </p:cNvSpPr>
              <p:nvPr/>
            </p:nvSpPr>
            <p:spPr bwMode="auto">
              <a:xfrm>
                <a:off x="2335" y="1372"/>
                <a:ext cx="545" cy="326"/>
              </a:xfrm>
              <a:prstGeom prst="rect">
                <a:avLst/>
              </a:prstGeom>
              <a:solidFill>
                <a:srgbClr val="996633"/>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latin typeface="宋体" pitchFamily="2" charset="-122"/>
                  </a:rPr>
                  <a:t>205</a:t>
                </a:r>
                <a:endParaRPr lang="zh-CN" altLang="en-US" sz="2800" b="1">
                  <a:latin typeface="宋体" pitchFamily="2" charset="-122"/>
                </a:endParaRPr>
              </a:p>
            </p:txBody>
          </p:sp>
          <p:sp>
            <p:nvSpPr>
              <p:cNvPr id="30748" name="Rectangle 31"/>
              <p:cNvSpPr>
                <a:spLocks noChangeArrowheads="1"/>
              </p:cNvSpPr>
              <p:nvPr/>
            </p:nvSpPr>
            <p:spPr bwMode="auto">
              <a:xfrm>
                <a:off x="1791" y="1372"/>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204</a:t>
                </a:r>
                <a:endParaRPr lang="zh-CN" altLang="en-US" sz="2800" b="1">
                  <a:solidFill>
                    <a:srgbClr val="0000CC"/>
                  </a:solidFill>
                  <a:latin typeface="宋体" pitchFamily="2" charset="-122"/>
                </a:endParaRPr>
              </a:p>
            </p:txBody>
          </p:sp>
          <p:sp>
            <p:nvSpPr>
              <p:cNvPr id="30749" name="Rectangle 32"/>
              <p:cNvSpPr>
                <a:spLocks noChangeArrowheads="1"/>
              </p:cNvSpPr>
              <p:nvPr/>
            </p:nvSpPr>
            <p:spPr bwMode="auto">
              <a:xfrm>
                <a:off x="1247" y="1372"/>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203</a:t>
                </a:r>
                <a:endParaRPr lang="zh-CN" altLang="en-US" sz="2800" b="1">
                  <a:solidFill>
                    <a:srgbClr val="0000CC"/>
                  </a:solidFill>
                  <a:latin typeface="宋体" pitchFamily="2" charset="-122"/>
                </a:endParaRPr>
              </a:p>
            </p:txBody>
          </p:sp>
          <p:sp>
            <p:nvSpPr>
              <p:cNvPr id="30750" name="Rectangle 33"/>
              <p:cNvSpPr>
                <a:spLocks noChangeArrowheads="1"/>
              </p:cNvSpPr>
              <p:nvPr/>
            </p:nvSpPr>
            <p:spPr bwMode="auto">
              <a:xfrm>
                <a:off x="657" y="1372"/>
                <a:ext cx="590"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202</a:t>
                </a:r>
                <a:endParaRPr lang="zh-CN" altLang="en-US" sz="2800" b="1">
                  <a:solidFill>
                    <a:srgbClr val="0000CC"/>
                  </a:solidFill>
                  <a:latin typeface="宋体" pitchFamily="2" charset="-122"/>
                </a:endParaRPr>
              </a:p>
            </p:txBody>
          </p:sp>
          <p:sp>
            <p:nvSpPr>
              <p:cNvPr id="30751" name="Rectangle 34"/>
              <p:cNvSpPr>
                <a:spLocks noChangeArrowheads="1"/>
              </p:cNvSpPr>
              <p:nvPr/>
            </p:nvSpPr>
            <p:spPr bwMode="auto">
              <a:xfrm>
                <a:off x="113" y="1372"/>
                <a:ext cx="544" cy="326"/>
              </a:xfrm>
              <a:prstGeom prst="rect">
                <a:avLst/>
              </a:prstGeom>
              <a:solidFill>
                <a:srgbClr val="DBDAB4"/>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201</a:t>
                </a:r>
              </a:p>
            </p:txBody>
          </p:sp>
          <p:sp>
            <p:nvSpPr>
              <p:cNvPr id="30752" name="Rectangle 35"/>
              <p:cNvSpPr>
                <a:spLocks noChangeArrowheads="1"/>
              </p:cNvSpPr>
              <p:nvPr/>
            </p:nvSpPr>
            <p:spPr bwMode="auto">
              <a:xfrm>
                <a:off x="5058" y="1009"/>
                <a:ext cx="589"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310</a:t>
                </a:r>
                <a:endParaRPr lang="zh-CN" altLang="en-US" sz="2800" b="1">
                  <a:solidFill>
                    <a:srgbClr val="0000CC"/>
                  </a:solidFill>
                  <a:latin typeface="宋体" pitchFamily="2" charset="-122"/>
                </a:endParaRPr>
              </a:p>
            </p:txBody>
          </p:sp>
          <p:sp>
            <p:nvSpPr>
              <p:cNvPr id="30753" name="Rectangle 36"/>
              <p:cNvSpPr>
                <a:spLocks noChangeArrowheads="1"/>
              </p:cNvSpPr>
              <p:nvPr/>
            </p:nvSpPr>
            <p:spPr bwMode="auto">
              <a:xfrm>
                <a:off x="2335" y="1009"/>
                <a:ext cx="545"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305</a:t>
                </a:r>
                <a:endParaRPr lang="zh-CN" altLang="en-US" sz="2800" b="1">
                  <a:solidFill>
                    <a:srgbClr val="0000CC"/>
                  </a:solidFill>
                  <a:latin typeface="宋体" pitchFamily="2" charset="-122"/>
                </a:endParaRPr>
              </a:p>
            </p:txBody>
          </p:sp>
          <p:sp>
            <p:nvSpPr>
              <p:cNvPr id="30754" name="Rectangle 37"/>
              <p:cNvSpPr>
                <a:spLocks noChangeArrowheads="1"/>
              </p:cNvSpPr>
              <p:nvPr/>
            </p:nvSpPr>
            <p:spPr bwMode="auto">
              <a:xfrm>
                <a:off x="1791" y="1009"/>
                <a:ext cx="544"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304</a:t>
                </a:r>
                <a:endParaRPr lang="zh-CN" altLang="en-US" sz="2800" b="1">
                  <a:solidFill>
                    <a:srgbClr val="0000CC"/>
                  </a:solidFill>
                  <a:latin typeface="宋体" pitchFamily="2" charset="-122"/>
                </a:endParaRPr>
              </a:p>
            </p:txBody>
          </p:sp>
          <p:sp>
            <p:nvSpPr>
              <p:cNvPr id="30755" name="Rectangle 38"/>
              <p:cNvSpPr>
                <a:spLocks noChangeArrowheads="1"/>
              </p:cNvSpPr>
              <p:nvPr/>
            </p:nvSpPr>
            <p:spPr bwMode="auto">
              <a:xfrm>
                <a:off x="1247" y="1009"/>
                <a:ext cx="544"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303</a:t>
                </a:r>
                <a:endParaRPr lang="zh-CN" altLang="en-US" sz="2800" b="1">
                  <a:solidFill>
                    <a:srgbClr val="0000CC"/>
                  </a:solidFill>
                  <a:latin typeface="宋体" pitchFamily="2" charset="-122"/>
                </a:endParaRPr>
              </a:p>
            </p:txBody>
          </p:sp>
          <p:sp>
            <p:nvSpPr>
              <p:cNvPr id="30756" name="Rectangle 39"/>
              <p:cNvSpPr>
                <a:spLocks noChangeArrowheads="1"/>
              </p:cNvSpPr>
              <p:nvPr/>
            </p:nvSpPr>
            <p:spPr bwMode="auto">
              <a:xfrm>
                <a:off x="657" y="1009"/>
                <a:ext cx="590"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302</a:t>
                </a:r>
                <a:endParaRPr lang="zh-CN" altLang="en-US" sz="2800" b="1">
                  <a:solidFill>
                    <a:srgbClr val="0000CC"/>
                  </a:solidFill>
                  <a:latin typeface="宋体" pitchFamily="2" charset="-122"/>
                </a:endParaRPr>
              </a:p>
            </p:txBody>
          </p:sp>
          <p:sp>
            <p:nvSpPr>
              <p:cNvPr id="30757" name="Rectangle 40"/>
              <p:cNvSpPr>
                <a:spLocks noChangeArrowheads="1"/>
              </p:cNvSpPr>
              <p:nvPr/>
            </p:nvSpPr>
            <p:spPr bwMode="auto">
              <a:xfrm>
                <a:off x="113" y="1009"/>
                <a:ext cx="544"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301</a:t>
                </a:r>
              </a:p>
            </p:txBody>
          </p:sp>
          <p:sp>
            <p:nvSpPr>
              <p:cNvPr id="30758" name="Line 41"/>
              <p:cNvSpPr>
                <a:spLocks noChangeShapeType="1"/>
              </p:cNvSpPr>
              <p:nvPr/>
            </p:nvSpPr>
            <p:spPr bwMode="auto">
              <a:xfrm>
                <a:off x="113" y="1372"/>
                <a:ext cx="3855" cy="0"/>
              </a:xfrm>
              <a:prstGeom prst="line">
                <a:avLst/>
              </a:prstGeom>
              <a:noFill/>
              <a:ln w="12700">
                <a:solidFill>
                  <a:schemeClr val="tx1"/>
                </a:solidFill>
                <a:round/>
                <a:headEnd/>
                <a:tailEnd/>
              </a:ln>
            </p:spPr>
            <p:txBody>
              <a:bodyPr/>
              <a:lstStyle/>
              <a:p>
                <a:endParaRPr lang="zh-CN" altLang="en-US"/>
              </a:p>
            </p:txBody>
          </p:sp>
          <p:sp>
            <p:nvSpPr>
              <p:cNvPr id="30759" name="Line 42"/>
              <p:cNvSpPr>
                <a:spLocks noChangeShapeType="1"/>
              </p:cNvSpPr>
              <p:nvPr/>
            </p:nvSpPr>
            <p:spPr bwMode="auto">
              <a:xfrm>
                <a:off x="113" y="1009"/>
                <a:ext cx="0" cy="1015"/>
              </a:xfrm>
              <a:prstGeom prst="line">
                <a:avLst/>
              </a:prstGeom>
              <a:noFill/>
              <a:ln w="28575" cap="sq">
                <a:solidFill>
                  <a:schemeClr val="tx1"/>
                </a:solidFill>
                <a:round/>
                <a:headEnd/>
                <a:tailEnd/>
              </a:ln>
            </p:spPr>
            <p:txBody>
              <a:bodyPr/>
              <a:lstStyle/>
              <a:p>
                <a:endParaRPr lang="zh-CN" altLang="en-US"/>
              </a:p>
            </p:txBody>
          </p:sp>
          <p:sp>
            <p:nvSpPr>
              <p:cNvPr id="30760" name="Line 43"/>
              <p:cNvSpPr>
                <a:spLocks noChangeShapeType="1"/>
              </p:cNvSpPr>
              <p:nvPr/>
            </p:nvSpPr>
            <p:spPr bwMode="auto">
              <a:xfrm>
                <a:off x="657" y="1009"/>
                <a:ext cx="0" cy="1015"/>
              </a:xfrm>
              <a:prstGeom prst="line">
                <a:avLst/>
              </a:prstGeom>
              <a:noFill/>
              <a:ln w="12700">
                <a:solidFill>
                  <a:schemeClr val="tx1"/>
                </a:solidFill>
                <a:round/>
                <a:headEnd/>
                <a:tailEnd/>
              </a:ln>
            </p:spPr>
            <p:txBody>
              <a:bodyPr/>
              <a:lstStyle/>
              <a:p>
                <a:endParaRPr lang="zh-CN" altLang="en-US"/>
              </a:p>
            </p:txBody>
          </p:sp>
          <p:sp>
            <p:nvSpPr>
              <p:cNvPr id="30761" name="Line 44"/>
              <p:cNvSpPr>
                <a:spLocks noChangeShapeType="1"/>
              </p:cNvSpPr>
              <p:nvPr/>
            </p:nvSpPr>
            <p:spPr bwMode="auto">
              <a:xfrm>
                <a:off x="1247" y="1009"/>
                <a:ext cx="0" cy="1015"/>
              </a:xfrm>
              <a:prstGeom prst="line">
                <a:avLst/>
              </a:prstGeom>
              <a:noFill/>
              <a:ln w="12700">
                <a:solidFill>
                  <a:schemeClr val="tx1"/>
                </a:solidFill>
                <a:round/>
                <a:headEnd/>
                <a:tailEnd/>
              </a:ln>
            </p:spPr>
            <p:txBody>
              <a:bodyPr/>
              <a:lstStyle/>
              <a:p>
                <a:endParaRPr lang="zh-CN" altLang="en-US"/>
              </a:p>
            </p:txBody>
          </p:sp>
          <p:sp>
            <p:nvSpPr>
              <p:cNvPr id="30762" name="Line 45"/>
              <p:cNvSpPr>
                <a:spLocks noChangeShapeType="1"/>
              </p:cNvSpPr>
              <p:nvPr/>
            </p:nvSpPr>
            <p:spPr bwMode="auto">
              <a:xfrm>
                <a:off x="1791" y="1009"/>
                <a:ext cx="0" cy="1015"/>
              </a:xfrm>
              <a:prstGeom prst="line">
                <a:avLst/>
              </a:prstGeom>
              <a:noFill/>
              <a:ln w="12700">
                <a:solidFill>
                  <a:schemeClr val="tx1"/>
                </a:solidFill>
                <a:round/>
                <a:headEnd/>
                <a:tailEnd/>
              </a:ln>
            </p:spPr>
            <p:txBody>
              <a:bodyPr/>
              <a:lstStyle/>
              <a:p>
                <a:endParaRPr lang="zh-CN" altLang="en-US"/>
              </a:p>
            </p:txBody>
          </p:sp>
          <p:sp>
            <p:nvSpPr>
              <p:cNvPr id="30763" name="Line 46"/>
              <p:cNvSpPr>
                <a:spLocks noChangeShapeType="1"/>
              </p:cNvSpPr>
              <p:nvPr/>
            </p:nvSpPr>
            <p:spPr bwMode="auto">
              <a:xfrm>
                <a:off x="2335" y="1009"/>
                <a:ext cx="0" cy="1015"/>
              </a:xfrm>
              <a:prstGeom prst="line">
                <a:avLst/>
              </a:prstGeom>
              <a:noFill/>
              <a:ln w="12700">
                <a:solidFill>
                  <a:schemeClr val="tx1"/>
                </a:solidFill>
                <a:round/>
                <a:headEnd/>
                <a:tailEnd/>
              </a:ln>
            </p:spPr>
            <p:txBody>
              <a:bodyPr/>
              <a:lstStyle/>
              <a:p>
                <a:endParaRPr lang="zh-CN" altLang="en-US"/>
              </a:p>
            </p:txBody>
          </p:sp>
          <p:sp>
            <p:nvSpPr>
              <p:cNvPr id="30764" name="Line 47"/>
              <p:cNvSpPr>
                <a:spLocks noChangeShapeType="1"/>
              </p:cNvSpPr>
              <p:nvPr/>
            </p:nvSpPr>
            <p:spPr bwMode="auto">
              <a:xfrm>
                <a:off x="2880" y="1009"/>
                <a:ext cx="0" cy="1015"/>
              </a:xfrm>
              <a:prstGeom prst="line">
                <a:avLst/>
              </a:prstGeom>
              <a:noFill/>
              <a:ln w="12700">
                <a:solidFill>
                  <a:schemeClr val="tx1"/>
                </a:solidFill>
                <a:round/>
                <a:headEnd/>
                <a:tailEnd/>
              </a:ln>
            </p:spPr>
            <p:txBody>
              <a:bodyPr/>
              <a:lstStyle/>
              <a:p>
                <a:endParaRPr lang="zh-CN" altLang="en-US"/>
              </a:p>
            </p:txBody>
          </p:sp>
          <p:sp>
            <p:nvSpPr>
              <p:cNvPr id="30765" name="Line 48"/>
              <p:cNvSpPr>
                <a:spLocks noChangeShapeType="1"/>
              </p:cNvSpPr>
              <p:nvPr/>
            </p:nvSpPr>
            <p:spPr bwMode="auto">
              <a:xfrm>
                <a:off x="5647" y="1009"/>
                <a:ext cx="0" cy="1015"/>
              </a:xfrm>
              <a:prstGeom prst="line">
                <a:avLst/>
              </a:prstGeom>
              <a:noFill/>
              <a:ln w="28575" cap="sq">
                <a:solidFill>
                  <a:schemeClr val="tx1"/>
                </a:solidFill>
                <a:round/>
                <a:headEnd/>
                <a:tailEnd/>
              </a:ln>
            </p:spPr>
            <p:txBody>
              <a:bodyPr/>
              <a:lstStyle/>
              <a:p>
                <a:endParaRPr lang="zh-CN" altLang="en-US"/>
              </a:p>
            </p:txBody>
          </p:sp>
          <p:sp>
            <p:nvSpPr>
              <p:cNvPr id="30766" name="Line 49"/>
              <p:cNvSpPr>
                <a:spLocks noChangeShapeType="1"/>
              </p:cNvSpPr>
              <p:nvPr/>
            </p:nvSpPr>
            <p:spPr bwMode="auto">
              <a:xfrm>
                <a:off x="113" y="1698"/>
                <a:ext cx="3855" cy="0"/>
              </a:xfrm>
              <a:prstGeom prst="line">
                <a:avLst/>
              </a:prstGeom>
              <a:noFill/>
              <a:ln w="12700">
                <a:solidFill>
                  <a:schemeClr val="tx1"/>
                </a:solidFill>
                <a:round/>
                <a:headEnd/>
                <a:tailEnd/>
              </a:ln>
            </p:spPr>
            <p:txBody>
              <a:bodyPr/>
              <a:lstStyle/>
              <a:p>
                <a:endParaRPr lang="zh-CN" altLang="en-US"/>
              </a:p>
            </p:txBody>
          </p:sp>
          <p:sp>
            <p:nvSpPr>
              <p:cNvPr id="30767" name="Line 50"/>
              <p:cNvSpPr>
                <a:spLocks noChangeShapeType="1"/>
              </p:cNvSpPr>
              <p:nvPr/>
            </p:nvSpPr>
            <p:spPr bwMode="auto">
              <a:xfrm>
                <a:off x="5058" y="1009"/>
                <a:ext cx="0" cy="1015"/>
              </a:xfrm>
              <a:prstGeom prst="line">
                <a:avLst/>
              </a:prstGeom>
              <a:noFill/>
              <a:ln w="12700">
                <a:solidFill>
                  <a:schemeClr val="tx1"/>
                </a:solidFill>
                <a:round/>
                <a:headEnd/>
                <a:tailEnd/>
              </a:ln>
            </p:spPr>
            <p:txBody>
              <a:bodyPr/>
              <a:lstStyle/>
              <a:p>
                <a:endParaRPr lang="zh-CN" altLang="en-US"/>
              </a:p>
            </p:txBody>
          </p:sp>
          <p:sp>
            <p:nvSpPr>
              <p:cNvPr id="30768" name="Line 51"/>
              <p:cNvSpPr>
                <a:spLocks noChangeShapeType="1"/>
              </p:cNvSpPr>
              <p:nvPr/>
            </p:nvSpPr>
            <p:spPr bwMode="auto">
              <a:xfrm>
                <a:off x="3968" y="1009"/>
                <a:ext cx="0" cy="1015"/>
              </a:xfrm>
              <a:prstGeom prst="line">
                <a:avLst/>
              </a:prstGeom>
              <a:noFill/>
              <a:ln w="12700" cap="rnd">
                <a:solidFill>
                  <a:schemeClr val="tx1"/>
                </a:solidFill>
                <a:round/>
                <a:headEnd/>
                <a:tailEnd/>
              </a:ln>
            </p:spPr>
            <p:txBody>
              <a:bodyPr/>
              <a:lstStyle/>
              <a:p>
                <a:endParaRPr lang="zh-CN" altLang="en-US"/>
              </a:p>
            </p:txBody>
          </p:sp>
          <p:sp>
            <p:nvSpPr>
              <p:cNvPr id="30769" name="Line 52"/>
              <p:cNvSpPr>
                <a:spLocks noChangeShapeType="1"/>
              </p:cNvSpPr>
              <p:nvPr/>
            </p:nvSpPr>
            <p:spPr bwMode="auto">
              <a:xfrm>
                <a:off x="3424" y="1009"/>
                <a:ext cx="0" cy="1015"/>
              </a:xfrm>
              <a:prstGeom prst="line">
                <a:avLst/>
              </a:prstGeom>
              <a:noFill/>
              <a:ln w="12700">
                <a:solidFill>
                  <a:schemeClr val="tx1"/>
                </a:solidFill>
                <a:round/>
                <a:headEnd/>
                <a:tailEnd/>
              </a:ln>
            </p:spPr>
            <p:txBody>
              <a:bodyPr/>
              <a:lstStyle/>
              <a:p>
                <a:endParaRPr lang="zh-CN" altLang="en-US"/>
              </a:p>
            </p:txBody>
          </p:sp>
          <p:sp>
            <p:nvSpPr>
              <p:cNvPr id="30770" name="Line 53"/>
              <p:cNvSpPr>
                <a:spLocks noChangeShapeType="1"/>
              </p:cNvSpPr>
              <p:nvPr/>
            </p:nvSpPr>
            <p:spPr bwMode="auto">
              <a:xfrm>
                <a:off x="4513" y="1009"/>
                <a:ext cx="0" cy="1015"/>
              </a:xfrm>
              <a:prstGeom prst="line">
                <a:avLst/>
              </a:prstGeom>
              <a:noFill/>
              <a:ln w="12700" cap="rnd">
                <a:solidFill>
                  <a:schemeClr val="tx1"/>
                </a:solidFill>
                <a:round/>
                <a:headEnd/>
                <a:tailEnd/>
              </a:ln>
            </p:spPr>
            <p:txBody>
              <a:bodyPr/>
              <a:lstStyle/>
              <a:p>
                <a:endParaRPr lang="zh-CN" altLang="en-US"/>
              </a:p>
            </p:txBody>
          </p:sp>
          <p:sp>
            <p:nvSpPr>
              <p:cNvPr id="30771" name="Line 54"/>
              <p:cNvSpPr>
                <a:spLocks noChangeShapeType="1"/>
              </p:cNvSpPr>
              <p:nvPr/>
            </p:nvSpPr>
            <p:spPr bwMode="auto">
              <a:xfrm>
                <a:off x="3968" y="1009"/>
                <a:ext cx="545" cy="0"/>
              </a:xfrm>
              <a:prstGeom prst="line">
                <a:avLst/>
              </a:prstGeom>
              <a:noFill/>
              <a:ln w="28575" cap="rnd">
                <a:solidFill>
                  <a:schemeClr val="tx1"/>
                </a:solidFill>
                <a:round/>
                <a:headEnd/>
                <a:tailEnd/>
              </a:ln>
            </p:spPr>
            <p:txBody>
              <a:bodyPr/>
              <a:lstStyle/>
              <a:p>
                <a:endParaRPr lang="zh-CN" altLang="en-US"/>
              </a:p>
            </p:txBody>
          </p:sp>
          <p:sp>
            <p:nvSpPr>
              <p:cNvPr id="30772" name="Line 55"/>
              <p:cNvSpPr>
                <a:spLocks noChangeShapeType="1"/>
              </p:cNvSpPr>
              <p:nvPr/>
            </p:nvSpPr>
            <p:spPr bwMode="auto">
              <a:xfrm>
                <a:off x="113" y="1009"/>
                <a:ext cx="3855" cy="0"/>
              </a:xfrm>
              <a:prstGeom prst="line">
                <a:avLst/>
              </a:prstGeom>
              <a:noFill/>
              <a:ln w="28575" cap="sq">
                <a:solidFill>
                  <a:schemeClr val="tx1"/>
                </a:solidFill>
                <a:round/>
                <a:headEnd/>
                <a:tailEnd/>
              </a:ln>
            </p:spPr>
            <p:txBody>
              <a:bodyPr/>
              <a:lstStyle/>
              <a:p>
                <a:endParaRPr lang="zh-CN" altLang="en-US"/>
              </a:p>
            </p:txBody>
          </p:sp>
          <p:sp>
            <p:nvSpPr>
              <p:cNvPr id="30773" name="Line 56"/>
              <p:cNvSpPr>
                <a:spLocks noChangeShapeType="1"/>
              </p:cNvSpPr>
              <p:nvPr/>
            </p:nvSpPr>
            <p:spPr bwMode="auto">
              <a:xfrm>
                <a:off x="4513" y="1009"/>
                <a:ext cx="1134" cy="0"/>
              </a:xfrm>
              <a:prstGeom prst="line">
                <a:avLst/>
              </a:prstGeom>
              <a:noFill/>
              <a:ln w="28575" cap="sq">
                <a:solidFill>
                  <a:schemeClr val="tx1"/>
                </a:solidFill>
                <a:round/>
                <a:headEnd/>
                <a:tailEnd/>
              </a:ln>
            </p:spPr>
            <p:txBody>
              <a:bodyPr/>
              <a:lstStyle/>
              <a:p>
                <a:endParaRPr lang="zh-CN" altLang="en-US"/>
              </a:p>
            </p:txBody>
          </p:sp>
          <p:sp>
            <p:nvSpPr>
              <p:cNvPr id="30774" name="Line 57"/>
              <p:cNvSpPr>
                <a:spLocks noChangeShapeType="1"/>
              </p:cNvSpPr>
              <p:nvPr/>
            </p:nvSpPr>
            <p:spPr bwMode="auto">
              <a:xfrm>
                <a:off x="3968" y="1372"/>
                <a:ext cx="545" cy="0"/>
              </a:xfrm>
              <a:prstGeom prst="line">
                <a:avLst/>
              </a:prstGeom>
              <a:noFill/>
              <a:ln w="12700" cap="rnd">
                <a:solidFill>
                  <a:schemeClr val="tx1"/>
                </a:solidFill>
                <a:round/>
                <a:headEnd/>
                <a:tailEnd/>
              </a:ln>
            </p:spPr>
            <p:txBody>
              <a:bodyPr/>
              <a:lstStyle/>
              <a:p>
                <a:endParaRPr lang="zh-CN" altLang="en-US"/>
              </a:p>
            </p:txBody>
          </p:sp>
          <p:sp>
            <p:nvSpPr>
              <p:cNvPr id="30775" name="Line 58"/>
              <p:cNvSpPr>
                <a:spLocks noChangeShapeType="1"/>
              </p:cNvSpPr>
              <p:nvPr/>
            </p:nvSpPr>
            <p:spPr bwMode="auto">
              <a:xfrm>
                <a:off x="4513" y="1372"/>
                <a:ext cx="1134" cy="0"/>
              </a:xfrm>
              <a:prstGeom prst="line">
                <a:avLst/>
              </a:prstGeom>
              <a:noFill/>
              <a:ln w="12700">
                <a:solidFill>
                  <a:schemeClr val="tx1"/>
                </a:solidFill>
                <a:round/>
                <a:headEnd/>
                <a:tailEnd/>
              </a:ln>
            </p:spPr>
            <p:txBody>
              <a:bodyPr/>
              <a:lstStyle/>
              <a:p>
                <a:endParaRPr lang="zh-CN" altLang="en-US"/>
              </a:p>
            </p:txBody>
          </p:sp>
          <p:sp>
            <p:nvSpPr>
              <p:cNvPr id="30776" name="Line 59"/>
              <p:cNvSpPr>
                <a:spLocks noChangeShapeType="1"/>
              </p:cNvSpPr>
              <p:nvPr/>
            </p:nvSpPr>
            <p:spPr bwMode="auto">
              <a:xfrm>
                <a:off x="3968" y="1698"/>
                <a:ext cx="545" cy="0"/>
              </a:xfrm>
              <a:prstGeom prst="line">
                <a:avLst/>
              </a:prstGeom>
              <a:noFill/>
              <a:ln w="12700" cap="rnd">
                <a:solidFill>
                  <a:schemeClr val="tx1"/>
                </a:solidFill>
                <a:round/>
                <a:headEnd/>
                <a:tailEnd/>
              </a:ln>
            </p:spPr>
            <p:txBody>
              <a:bodyPr/>
              <a:lstStyle/>
              <a:p>
                <a:endParaRPr lang="zh-CN" altLang="en-US"/>
              </a:p>
            </p:txBody>
          </p:sp>
          <p:sp>
            <p:nvSpPr>
              <p:cNvPr id="30777" name="Line 60"/>
              <p:cNvSpPr>
                <a:spLocks noChangeShapeType="1"/>
              </p:cNvSpPr>
              <p:nvPr/>
            </p:nvSpPr>
            <p:spPr bwMode="auto">
              <a:xfrm>
                <a:off x="4513" y="1698"/>
                <a:ext cx="1134" cy="0"/>
              </a:xfrm>
              <a:prstGeom prst="line">
                <a:avLst/>
              </a:prstGeom>
              <a:noFill/>
              <a:ln w="12700">
                <a:solidFill>
                  <a:schemeClr val="tx1"/>
                </a:solidFill>
                <a:round/>
                <a:headEnd/>
                <a:tailEnd/>
              </a:ln>
            </p:spPr>
            <p:txBody>
              <a:bodyPr/>
              <a:lstStyle/>
              <a:p>
                <a:endParaRPr lang="zh-CN" altLang="en-US"/>
              </a:p>
            </p:txBody>
          </p:sp>
          <p:sp>
            <p:nvSpPr>
              <p:cNvPr id="30778" name="Line 61"/>
              <p:cNvSpPr>
                <a:spLocks noChangeShapeType="1"/>
              </p:cNvSpPr>
              <p:nvPr/>
            </p:nvSpPr>
            <p:spPr bwMode="auto">
              <a:xfrm>
                <a:off x="3968" y="2024"/>
                <a:ext cx="545" cy="0"/>
              </a:xfrm>
              <a:prstGeom prst="line">
                <a:avLst/>
              </a:prstGeom>
              <a:noFill/>
              <a:ln w="28575" cap="rnd">
                <a:solidFill>
                  <a:schemeClr val="tx1"/>
                </a:solidFill>
                <a:round/>
                <a:headEnd/>
                <a:tailEnd/>
              </a:ln>
            </p:spPr>
            <p:txBody>
              <a:bodyPr/>
              <a:lstStyle/>
              <a:p>
                <a:endParaRPr lang="zh-CN" altLang="en-US"/>
              </a:p>
            </p:txBody>
          </p:sp>
          <p:sp>
            <p:nvSpPr>
              <p:cNvPr id="30779" name="Line 62"/>
              <p:cNvSpPr>
                <a:spLocks noChangeShapeType="1"/>
              </p:cNvSpPr>
              <p:nvPr/>
            </p:nvSpPr>
            <p:spPr bwMode="auto">
              <a:xfrm>
                <a:off x="113" y="2024"/>
                <a:ext cx="3855" cy="0"/>
              </a:xfrm>
              <a:prstGeom prst="line">
                <a:avLst/>
              </a:prstGeom>
              <a:noFill/>
              <a:ln w="28575" cap="sq">
                <a:solidFill>
                  <a:schemeClr val="tx1"/>
                </a:solidFill>
                <a:round/>
                <a:headEnd/>
                <a:tailEnd/>
              </a:ln>
            </p:spPr>
            <p:txBody>
              <a:bodyPr/>
              <a:lstStyle/>
              <a:p>
                <a:endParaRPr lang="zh-CN" altLang="en-US"/>
              </a:p>
            </p:txBody>
          </p:sp>
          <p:sp>
            <p:nvSpPr>
              <p:cNvPr id="30780" name="Line 63"/>
              <p:cNvSpPr>
                <a:spLocks noChangeShapeType="1"/>
              </p:cNvSpPr>
              <p:nvPr/>
            </p:nvSpPr>
            <p:spPr bwMode="auto">
              <a:xfrm>
                <a:off x="4513" y="2024"/>
                <a:ext cx="1134" cy="0"/>
              </a:xfrm>
              <a:prstGeom prst="line">
                <a:avLst/>
              </a:prstGeom>
              <a:noFill/>
              <a:ln w="28575" cap="sq">
                <a:solidFill>
                  <a:schemeClr val="tx1"/>
                </a:solidFill>
                <a:round/>
                <a:headEnd/>
                <a:tailEnd/>
              </a:ln>
            </p:spPr>
            <p:txBody>
              <a:bodyPr/>
              <a:lstStyle/>
              <a:p>
                <a:endParaRPr lang="zh-CN" altLang="en-US"/>
              </a:p>
            </p:txBody>
          </p:sp>
          <p:sp>
            <p:nvSpPr>
              <p:cNvPr id="30781" name="Rectangle 64"/>
              <p:cNvSpPr>
                <a:spLocks noChangeArrowheads="1"/>
              </p:cNvSpPr>
              <p:nvPr/>
            </p:nvSpPr>
            <p:spPr bwMode="auto">
              <a:xfrm>
                <a:off x="3968" y="3376"/>
                <a:ext cx="545"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08</a:t>
                </a:r>
              </a:p>
            </p:txBody>
          </p:sp>
          <p:sp>
            <p:nvSpPr>
              <p:cNvPr id="30782" name="Rectangle 65"/>
              <p:cNvSpPr>
                <a:spLocks noChangeArrowheads="1"/>
              </p:cNvSpPr>
              <p:nvPr/>
            </p:nvSpPr>
            <p:spPr bwMode="auto">
              <a:xfrm>
                <a:off x="3968" y="3050"/>
                <a:ext cx="545"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18</a:t>
                </a:r>
              </a:p>
            </p:txBody>
          </p:sp>
          <p:sp>
            <p:nvSpPr>
              <p:cNvPr id="30783" name="Rectangle 66"/>
              <p:cNvSpPr>
                <a:spLocks noChangeArrowheads="1"/>
              </p:cNvSpPr>
              <p:nvPr/>
            </p:nvSpPr>
            <p:spPr bwMode="auto">
              <a:xfrm>
                <a:off x="3968" y="2687"/>
                <a:ext cx="545"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28</a:t>
                </a:r>
              </a:p>
            </p:txBody>
          </p:sp>
          <p:sp>
            <p:nvSpPr>
              <p:cNvPr id="30784" name="Rectangle 67"/>
              <p:cNvSpPr>
                <a:spLocks noChangeArrowheads="1"/>
              </p:cNvSpPr>
              <p:nvPr/>
            </p:nvSpPr>
            <p:spPr bwMode="auto">
              <a:xfrm>
                <a:off x="2880" y="3376"/>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06</a:t>
                </a:r>
              </a:p>
            </p:txBody>
          </p:sp>
          <p:sp>
            <p:nvSpPr>
              <p:cNvPr id="30785" name="Rectangle 68"/>
              <p:cNvSpPr>
                <a:spLocks noChangeArrowheads="1"/>
              </p:cNvSpPr>
              <p:nvPr/>
            </p:nvSpPr>
            <p:spPr bwMode="auto">
              <a:xfrm>
                <a:off x="2880" y="3050"/>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16</a:t>
                </a:r>
              </a:p>
            </p:txBody>
          </p:sp>
          <p:sp>
            <p:nvSpPr>
              <p:cNvPr id="30786" name="Rectangle 69"/>
              <p:cNvSpPr>
                <a:spLocks noChangeArrowheads="1"/>
              </p:cNvSpPr>
              <p:nvPr/>
            </p:nvSpPr>
            <p:spPr bwMode="auto">
              <a:xfrm>
                <a:off x="2880" y="2687"/>
                <a:ext cx="544"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26</a:t>
                </a:r>
              </a:p>
            </p:txBody>
          </p:sp>
          <p:sp>
            <p:nvSpPr>
              <p:cNvPr id="30787" name="Rectangle 70"/>
              <p:cNvSpPr>
                <a:spLocks noChangeArrowheads="1"/>
              </p:cNvSpPr>
              <p:nvPr/>
            </p:nvSpPr>
            <p:spPr bwMode="auto">
              <a:xfrm>
                <a:off x="3424" y="3376"/>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07</a:t>
                </a:r>
              </a:p>
            </p:txBody>
          </p:sp>
          <p:sp>
            <p:nvSpPr>
              <p:cNvPr id="30788" name="Rectangle 71"/>
              <p:cNvSpPr>
                <a:spLocks noChangeArrowheads="1"/>
              </p:cNvSpPr>
              <p:nvPr/>
            </p:nvSpPr>
            <p:spPr bwMode="auto">
              <a:xfrm>
                <a:off x="3424" y="3050"/>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17</a:t>
                </a:r>
              </a:p>
            </p:txBody>
          </p:sp>
          <p:sp>
            <p:nvSpPr>
              <p:cNvPr id="30789" name="Rectangle 72"/>
              <p:cNvSpPr>
                <a:spLocks noChangeArrowheads="1"/>
              </p:cNvSpPr>
              <p:nvPr/>
            </p:nvSpPr>
            <p:spPr bwMode="auto">
              <a:xfrm>
                <a:off x="3424" y="2687"/>
                <a:ext cx="544"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27</a:t>
                </a:r>
              </a:p>
            </p:txBody>
          </p:sp>
          <p:sp>
            <p:nvSpPr>
              <p:cNvPr id="30790" name="Rectangle 73"/>
              <p:cNvSpPr>
                <a:spLocks noChangeArrowheads="1"/>
              </p:cNvSpPr>
              <p:nvPr/>
            </p:nvSpPr>
            <p:spPr bwMode="auto">
              <a:xfrm>
                <a:off x="4513" y="3376"/>
                <a:ext cx="545"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09</a:t>
                </a:r>
              </a:p>
            </p:txBody>
          </p:sp>
          <p:sp>
            <p:nvSpPr>
              <p:cNvPr id="30791" name="Rectangle 74"/>
              <p:cNvSpPr>
                <a:spLocks noChangeArrowheads="1"/>
              </p:cNvSpPr>
              <p:nvPr/>
            </p:nvSpPr>
            <p:spPr bwMode="auto">
              <a:xfrm>
                <a:off x="4513" y="3050"/>
                <a:ext cx="545"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19</a:t>
                </a:r>
              </a:p>
            </p:txBody>
          </p:sp>
          <p:sp>
            <p:nvSpPr>
              <p:cNvPr id="30792" name="Rectangle 75"/>
              <p:cNvSpPr>
                <a:spLocks noChangeArrowheads="1"/>
              </p:cNvSpPr>
              <p:nvPr/>
            </p:nvSpPr>
            <p:spPr bwMode="auto">
              <a:xfrm>
                <a:off x="4513" y="2687"/>
                <a:ext cx="545"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29</a:t>
                </a:r>
              </a:p>
            </p:txBody>
          </p:sp>
          <p:sp>
            <p:nvSpPr>
              <p:cNvPr id="30793" name="Rectangle 76"/>
              <p:cNvSpPr>
                <a:spLocks noChangeArrowheads="1"/>
              </p:cNvSpPr>
              <p:nvPr/>
            </p:nvSpPr>
            <p:spPr bwMode="auto">
              <a:xfrm>
                <a:off x="5058" y="3376"/>
                <a:ext cx="589"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10</a:t>
                </a:r>
                <a:endParaRPr lang="zh-CN" altLang="en-US" sz="2800" b="1">
                  <a:solidFill>
                    <a:srgbClr val="0000CC"/>
                  </a:solidFill>
                  <a:latin typeface="宋体" pitchFamily="2" charset="-122"/>
                </a:endParaRPr>
              </a:p>
            </p:txBody>
          </p:sp>
          <p:sp>
            <p:nvSpPr>
              <p:cNvPr id="30794" name="Rectangle 77"/>
              <p:cNvSpPr>
                <a:spLocks noChangeArrowheads="1"/>
              </p:cNvSpPr>
              <p:nvPr/>
            </p:nvSpPr>
            <p:spPr bwMode="auto">
              <a:xfrm>
                <a:off x="2335" y="3376"/>
                <a:ext cx="545"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05</a:t>
                </a:r>
                <a:endParaRPr lang="zh-CN" altLang="en-US" sz="2800" b="1">
                  <a:solidFill>
                    <a:srgbClr val="0000CC"/>
                  </a:solidFill>
                  <a:latin typeface="宋体" pitchFamily="2" charset="-122"/>
                </a:endParaRPr>
              </a:p>
            </p:txBody>
          </p:sp>
          <p:sp>
            <p:nvSpPr>
              <p:cNvPr id="30795" name="Rectangle 78"/>
              <p:cNvSpPr>
                <a:spLocks noChangeArrowheads="1"/>
              </p:cNvSpPr>
              <p:nvPr/>
            </p:nvSpPr>
            <p:spPr bwMode="auto">
              <a:xfrm>
                <a:off x="1791" y="3376"/>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04</a:t>
                </a:r>
                <a:endParaRPr lang="zh-CN" altLang="en-US" sz="2800" b="1">
                  <a:solidFill>
                    <a:srgbClr val="0000CC"/>
                  </a:solidFill>
                  <a:latin typeface="宋体" pitchFamily="2" charset="-122"/>
                </a:endParaRPr>
              </a:p>
            </p:txBody>
          </p:sp>
          <p:sp>
            <p:nvSpPr>
              <p:cNvPr id="30796" name="Rectangle 79"/>
              <p:cNvSpPr>
                <a:spLocks noChangeArrowheads="1"/>
              </p:cNvSpPr>
              <p:nvPr/>
            </p:nvSpPr>
            <p:spPr bwMode="auto">
              <a:xfrm>
                <a:off x="1247" y="3376"/>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03</a:t>
                </a:r>
                <a:endParaRPr lang="zh-CN" altLang="en-US" sz="2800" b="1">
                  <a:solidFill>
                    <a:srgbClr val="0000CC"/>
                  </a:solidFill>
                  <a:latin typeface="宋体" pitchFamily="2" charset="-122"/>
                </a:endParaRPr>
              </a:p>
            </p:txBody>
          </p:sp>
          <p:sp>
            <p:nvSpPr>
              <p:cNvPr id="30797" name="Rectangle 80"/>
              <p:cNvSpPr>
                <a:spLocks noChangeArrowheads="1"/>
              </p:cNvSpPr>
              <p:nvPr/>
            </p:nvSpPr>
            <p:spPr bwMode="auto">
              <a:xfrm>
                <a:off x="657" y="3376"/>
                <a:ext cx="590"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02</a:t>
                </a:r>
                <a:endParaRPr lang="zh-CN" altLang="en-US" sz="2800" b="1">
                  <a:solidFill>
                    <a:srgbClr val="0000CC"/>
                  </a:solidFill>
                  <a:latin typeface="宋体" pitchFamily="2" charset="-122"/>
                </a:endParaRPr>
              </a:p>
            </p:txBody>
          </p:sp>
          <p:sp>
            <p:nvSpPr>
              <p:cNvPr id="30798" name="Rectangle 81"/>
              <p:cNvSpPr>
                <a:spLocks noChangeArrowheads="1"/>
              </p:cNvSpPr>
              <p:nvPr/>
            </p:nvSpPr>
            <p:spPr bwMode="auto">
              <a:xfrm>
                <a:off x="113" y="3376"/>
                <a:ext cx="544" cy="326"/>
              </a:xfrm>
              <a:prstGeom prst="rect">
                <a:avLst/>
              </a:prstGeom>
              <a:solidFill>
                <a:srgbClr val="DBDAB4"/>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01</a:t>
                </a:r>
              </a:p>
            </p:txBody>
          </p:sp>
          <p:sp>
            <p:nvSpPr>
              <p:cNvPr id="30799" name="Rectangle 82"/>
              <p:cNvSpPr>
                <a:spLocks noChangeArrowheads="1"/>
              </p:cNvSpPr>
              <p:nvPr/>
            </p:nvSpPr>
            <p:spPr bwMode="auto">
              <a:xfrm>
                <a:off x="5058" y="3050"/>
                <a:ext cx="589"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20</a:t>
                </a:r>
                <a:endParaRPr lang="zh-CN" altLang="en-US" sz="2800" b="1">
                  <a:solidFill>
                    <a:srgbClr val="0000CC"/>
                  </a:solidFill>
                  <a:latin typeface="宋体" pitchFamily="2" charset="-122"/>
                </a:endParaRPr>
              </a:p>
            </p:txBody>
          </p:sp>
          <p:sp>
            <p:nvSpPr>
              <p:cNvPr id="30800" name="Rectangle 83"/>
              <p:cNvSpPr>
                <a:spLocks noChangeArrowheads="1"/>
              </p:cNvSpPr>
              <p:nvPr/>
            </p:nvSpPr>
            <p:spPr bwMode="auto">
              <a:xfrm>
                <a:off x="2335" y="3050"/>
                <a:ext cx="545" cy="326"/>
              </a:xfrm>
              <a:prstGeom prst="rect">
                <a:avLst/>
              </a:prstGeom>
              <a:solidFill>
                <a:srgbClr val="996633"/>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latin typeface="宋体" pitchFamily="2" charset="-122"/>
                  </a:rPr>
                  <a:t>15</a:t>
                </a:r>
                <a:endParaRPr lang="zh-CN" altLang="en-US" sz="2800" b="1">
                  <a:latin typeface="宋体" pitchFamily="2" charset="-122"/>
                </a:endParaRPr>
              </a:p>
            </p:txBody>
          </p:sp>
          <p:sp>
            <p:nvSpPr>
              <p:cNvPr id="30801" name="Rectangle 84"/>
              <p:cNvSpPr>
                <a:spLocks noChangeArrowheads="1"/>
              </p:cNvSpPr>
              <p:nvPr/>
            </p:nvSpPr>
            <p:spPr bwMode="auto">
              <a:xfrm>
                <a:off x="1791" y="3050"/>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14</a:t>
                </a:r>
                <a:endParaRPr lang="zh-CN" altLang="en-US" sz="2800" b="1">
                  <a:solidFill>
                    <a:srgbClr val="0000CC"/>
                  </a:solidFill>
                  <a:latin typeface="宋体" pitchFamily="2" charset="-122"/>
                </a:endParaRPr>
              </a:p>
            </p:txBody>
          </p:sp>
          <p:sp>
            <p:nvSpPr>
              <p:cNvPr id="30802" name="Rectangle 85"/>
              <p:cNvSpPr>
                <a:spLocks noChangeArrowheads="1"/>
              </p:cNvSpPr>
              <p:nvPr/>
            </p:nvSpPr>
            <p:spPr bwMode="auto">
              <a:xfrm>
                <a:off x="1247" y="3050"/>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13</a:t>
                </a:r>
                <a:endParaRPr lang="zh-CN" altLang="en-US" sz="2800" b="1">
                  <a:solidFill>
                    <a:srgbClr val="0000CC"/>
                  </a:solidFill>
                  <a:latin typeface="宋体" pitchFamily="2" charset="-122"/>
                </a:endParaRPr>
              </a:p>
            </p:txBody>
          </p:sp>
          <p:sp>
            <p:nvSpPr>
              <p:cNvPr id="30803" name="Rectangle 86"/>
              <p:cNvSpPr>
                <a:spLocks noChangeArrowheads="1"/>
              </p:cNvSpPr>
              <p:nvPr/>
            </p:nvSpPr>
            <p:spPr bwMode="auto">
              <a:xfrm>
                <a:off x="657" y="3050"/>
                <a:ext cx="590"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12</a:t>
                </a:r>
                <a:endParaRPr lang="zh-CN" altLang="en-US" sz="2800" b="1">
                  <a:solidFill>
                    <a:srgbClr val="0000CC"/>
                  </a:solidFill>
                  <a:latin typeface="宋体" pitchFamily="2" charset="-122"/>
                </a:endParaRPr>
              </a:p>
            </p:txBody>
          </p:sp>
          <p:sp>
            <p:nvSpPr>
              <p:cNvPr id="30804" name="Rectangle 87"/>
              <p:cNvSpPr>
                <a:spLocks noChangeArrowheads="1"/>
              </p:cNvSpPr>
              <p:nvPr/>
            </p:nvSpPr>
            <p:spPr bwMode="auto">
              <a:xfrm>
                <a:off x="113" y="3050"/>
                <a:ext cx="544" cy="326"/>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11</a:t>
                </a:r>
              </a:p>
            </p:txBody>
          </p:sp>
          <p:sp>
            <p:nvSpPr>
              <p:cNvPr id="30805" name="Rectangle 88"/>
              <p:cNvSpPr>
                <a:spLocks noChangeArrowheads="1"/>
              </p:cNvSpPr>
              <p:nvPr/>
            </p:nvSpPr>
            <p:spPr bwMode="auto">
              <a:xfrm>
                <a:off x="5058" y="2687"/>
                <a:ext cx="589"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30</a:t>
                </a:r>
                <a:endParaRPr lang="zh-CN" altLang="en-US" sz="2800" b="1">
                  <a:solidFill>
                    <a:srgbClr val="0000CC"/>
                  </a:solidFill>
                  <a:latin typeface="宋体" pitchFamily="2" charset="-122"/>
                </a:endParaRPr>
              </a:p>
            </p:txBody>
          </p:sp>
          <p:sp>
            <p:nvSpPr>
              <p:cNvPr id="30806" name="Rectangle 89"/>
              <p:cNvSpPr>
                <a:spLocks noChangeArrowheads="1"/>
              </p:cNvSpPr>
              <p:nvPr/>
            </p:nvSpPr>
            <p:spPr bwMode="auto">
              <a:xfrm>
                <a:off x="2335" y="2687"/>
                <a:ext cx="545"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25</a:t>
                </a:r>
                <a:endParaRPr lang="zh-CN" altLang="en-US" sz="2800" b="1">
                  <a:solidFill>
                    <a:srgbClr val="0000CC"/>
                  </a:solidFill>
                  <a:latin typeface="宋体" pitchFamily="2" charset="-122"/>
                </a:endParaRPr>
              </a:p>
            </p:txBody>
          </p:sp>
          <p:sp>
            <p:nvSpPr>
              <p:cNvPr id="30807" name="Rectangle 90"/>
              <p:cNvSpPr>
                <a:spLocks noChangeArrowheads="1"/>
              </p:cNvSpPr>
              <p:nvPr/>
            </p:nvSpPr>
            <p:spPr bwMode="auto">
              <a:xfrm>
                <a:off x="1791" y="2687"/>
                <a:ext cx="544"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24</a:t>
                </a:r>
                <a:endParaRPr lang="zh-CN" altLang="en-US" sz="2800" b="1">
                  <a:solidFill>
                    <a:srgbClr val="0000CC"/>
                  </a:solidFill>
                  <a:latin typeface="宋体" pitchFamily="2" charset="-122"/>
                </a:endParaRPr>
              </a:p>
            </p:txBody>
          </p:sp>
          <p:sp>
            <p:nvSpPr>
              <p:cNvPr id="30808" name="Rectangle 91"/>
              <p:cNvSpPr>
                <a:spLocks noChangeArrowheads="1"/>
              </p:cNvSpPr>
              <p:nvPr/>
            </p:nvSpPr>
            <p:spPr bwMode="auto">
              <a:xfrm>
                <a:off x="1247" y="2687"/>
                <a:ext cx="544"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23</a:t>
                </a:r>
                <a:endParaRPr lang="zh-CN" altLang="en-US" sz="2800" b="1">
                  <a:solidFill>
                    <a:srgbClr val="0000CC"/>
                  </a:solidFill>
                  <a:latin typeface="宋体" pitchFamily="2" charset="-122"/>
                </a:endParaRPr>
              </a:p>
            </p:txBody>
          </p:sp>
          <p:sp>
            <p:nvSpPr>
              <p:cNvPr id="30809" name="Rectangle 92"/>
              <p:cNvSpPr>
                <a:spLocks noChangeArrowheads="1"/>
              </p:cNvSpPr>
              <p:nvPr/>
            </p:nvSpPr>
            <p:spPr bwMode="auto">
              <a:xfrm>
                <a:off x="657" y="2687"/>
                <a:ext cx="590"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22</a:t>
                </a:r>
                <a:endParaRPr lang="zh-CN" altLang="en-US" sz="2800" b="1">
                  <a:solidFill>
                    <a:srgbClr val="0000CC"/>
                  </a:solidFill>
                  <a:latin typeface="宋体" pitchFamily="2" charset="-122"/>
                </a:endParaRPr>
              </a:p>
            </p:txBody>
          </p:sp>
          <p:sp>
            <p:nvSpPr>
              <p:cNvPr id="30810" name="Rectangle 93"/>
              <p:cNvSpPr>
                <a:spLocks noChangeArrowheads="1"/>
              </p:cNvSpPr>
              <p:nvPr/>
            </p:nvSpPr>
            <p:spPr bwMode="auto">
              <a:xfrm>
                <a:off x="113" y="2687"/>
                <a:ext cx="544" cy="363"/>
              </a:xfrm>
              <a:prstGeom prst="rect">
                <a:avLst/>
              </a:prstGeom>
              <a:solidFill>
                <a:schemeClr val="bg1"/>
              </a:solidFill>
              <a:ln w="9525">
                <a:noFill/>
                <a:miter lim="800000"/>
                <a:headEnd/>
                <a:tailEnd/>
              </a:ln>
            </p:spPr>
            <p:txBody>
              <a:bodyPr/>
              <a:lstStyle/>
              <a:p>
                <a:pPr algn="ctr">
                  <a:spcBef>
                    <a:spcPct val="20000"/>
                  </a:spcBef>
                  <a:buClr>
                    <a:schemeClr val="folHlink"/>
                  </a:buClr>
                  <a:buFont typeface="Wingdings" pitchFamily="2" charset="2"/>
                  <a:buNone/>
                </a:pPr>
                <a:r>
                  <a:rPr lang="en-US" altLang="zh-CN" sz="2800" b="1">
                    <a:solidFill>
                      <a:srgbClr val="0000CC"/>
                    </a:solidFill>
                    <a:latin typeface="宋体" pitchFamily="2" charset="-122"/>
                  </a:rPr>
                  <a:t>21</a:t>
                </a:r>
              </a:p>
            </p:txBody>
          </p:sp>
          <p:sp>
            <p:nvSpPr>
              <p:cNvPr id="30811" name="Line 94"/>
              <p:cNvSpPr>
                <a:spLocks noChangeShapeType="1"/>
              </p:cNvSpPr>
              <p:nvPr/>
            </p:nvSpPr>
            <p:spPr bwMode="auto">
              <a:xfrm>
                <a:off x="113" y="3050"/>
                <a:ext cx="3855" cy="0"/>
              </a:xfrm>
              <a:prstGeom prst="line">
                <a:avLst/>
              </a:prstGeom>
              <a:noFill/>
              <a:ln w="12700">
                <a:solidFill>
                  <a:schemeClr val="tx1"/>
                </a:solidFill>
                <a:round/>
                <a:headEnd/>
                <a:tailEnd/>
              </a:ln>
            </p:spPr>
            <p:txBody>
              <a:bodyPr/>
              <a:lstStyle/>
              <a:p>
                <a:endParaRPr lang="zh-CN" altLang="en-US"/>
              </a:p>
            </p:txBody>
          </p:sp>
          <p:sp>
            <p:nvSpPr>
              <p:cNvPr id="30812" name="Line 95"/>
              <p:cNvSpPr>
                <a:spLocks noChangeShapeType="1"/>
              </p:cNvSpPr>
              <p:nvPr/>
            </p:nvSpPr>
            <p:spPr bwMode="auto">
              <a:xfrm>
                <a:off x="113" y="2687"/>
                <a:ext cx="0" cy="1015"/>
              </a:xfrm>
              <a:prstGeom prst="line">
                <a:avLst/>
              </a:prstGeom>
              <a:noFill/>
              <a:ln w="28575" cap="sq">
                <a:solidFill>
                  <a:schemeClr val="tx1"/>
                </a:solidFill>
                <a:round/>
                <a:headEnd/>
                <a:tailEnd/>
              </a:ln>
            </p:spPr>
            <p:txBody>
              <a:bodyPr/>
              <a:lstStyle/>
              <a:p>
                <a:endParaRPr lang="zh-CN" altLang="en-US"/>
              </a:p>
            </p:txBody>
          </p:sp>
          <p:sp>
            <p:nvSpPr>
              <p:cNvPr id="30813" name="Line 96"/>
              <p:cNvSpPr>
                <a:spLocks noChangeShapeType="1"/>
              </p:cNvSpPr>
              <p:nvPr/>
            </p:nvSpPr>
            <p:spPr bwMode="auto">
              <a:xfrm>
                <a:off x="657" y="2687"/>
                <a:ext cx="0" cy="1015"/>
              </a:xfrm>
              <a:prstGeom prst="line">
                <a:avLst/>
              </a:prstGeom>
              <a:noFill/>
              <a:ln w="12700">
                <a:solidFill>
                  <a:schemeClr val="tx1"/>
                </a:solidFill>
                <a:round/>
                <a:headEnd/>
                <a:tailEnd/>
              </a:ln>
            </p:spPr>
            <p:txBody>
              <a:bodyPr/>
              <a:lstStyle/>
              <a:p>
                <a:endParaRPr lang="zh-CN" altLang="en-US"/>
              </a:p>
            </p:txBody>
          </p:sp>
          <p:sp>
            <p:nvSpPr>
              <p:cNvPr id="30814" name="Line 97"/>
              <p:cNvSpPr>
                <a:spLocks noChangeShapeType="1"/>
              </p:cNvSpPr>
              <p:nvPr/>
            </p:nvSpPr>
            <p:spPr bwMode="auto">
              <a:xfrm>
                <a:off x="1247" y="2687"/>
                <a:ext cx="0" cy="1015"/>
              </a:xfrm>
              <a:prstGeom prst="line">
                <a:avLst/>
              </a:prstGeom>
              <a:noFill/>
              <a:ln w="12700">
                <a:solidFill>
                  <a:schemeClr val="tx1"/>
                </a:solidFill>
                <a:round/>
                <a:headEnd/>
                <a:tailEnd/>
              </a:ln>
            </p:spPr>
            <p:txBody>
              <a:bodyPr/>
              <a:lstStyle/>
              <a:p>
                <a:endParaRPr lang="zh-CN" altLang="en-US"/>
              </a:p>
            </p:txBody>
          </p:sp>
          <p:sp>
            <p:nvSpPr>
              <p:cNvPr id="30815" name="Line 98"/>
              <p:cNvSpPr>
                <a:spLocks noChangeShapeType="1"/>
              </p:cNvSpPr>
              <p:nvPr/>
            </p:nvSpPr>
            <p:spPr bwMode="auto">
              <a:xfrm>
                <a:off x="1791" y="2687"/>
                <a:ext cx="0" cy="1015"/>
              </a:xfrm>
              <a:prstGeom prst="line">
                <a:avLst/>
              </a:prstGeom>
              <a:noFill/>
              <a:ln w="12700">
                <a:solidFill>
                  <a:schemeClr val="tx1"/>
                </a:solidFill>
                <a:round/>
                <a:headEnd/>
                <a:tailEnd/>
              </a:ln>
            </p:spPr>
            <p:txBody>
              <a:bodyPr/>
              <a:lstStyle/>
              <a:p>
                <a:endParaRPr lang="zh-CN" altLang="en-US"/>
              </a:p>
            </p:txBody>
          </p:sp>
          <p:sp>
            <p:nvSpPr>
              <p:cNvPr id="30816" name="Line 99"/>
              <p:cNvSpPr>
                <a:spLocks noChangeShapeType="1"/>
              </p:cNvSpPr>
              <p:nvPr/>
            </p:nvSpPr>
            <p:spPr bwMode="auto">
              <a:xfrm>
                <a:off x="2335" y="2687"/>
                <a:ext cx="0" cy="1015"/>
              </a:xfrm>
              <a:prstGeom prst="line">
                <a:avLst/>
              </a:prstGeom>
              <a:noFill/>
              <a:ln w="12700">
                <a:solidFill>
                  <a:schemeClr val="tx1"/>
                </a:solidFill>
                <a:round/>
                <a:headEnd/>
                <a:tailEnd/>
              </a:ln>
            </p:spPr>
            <p:txBody>
              <a:bodyPr/>
              <a:lstStyle/>
              <a:p>
                <a:endParaRPr lang="zh-CN" altLang="en-US"/>
              </a:p>
            </p:txBody>
          </p:sp>
          <p:sp>
            <p:nvSpPr>
              <p:cNvPr id="30817" name="Line 100"/>
              <p:cNvSpPr>
                <a:spLocks noChangeShapeType="1"/>
              </p:cNvSpPr>
              <p:nvPr/>
            </p:nvSpPr>
            <p:spPr bwMode="auto">
              <a:xfrm>
                <a:off x="2880" y="2687"/>
                <a:ext cx="0" cy="1015"/>
              </a:xfrm>
              <a:prstGeom prst="line">
                <a:avLst/>
              </a:prstGeom>
              <a:noFill/>
              <a:ln w="12700">
                <a:solidFill>
                  <a:schemeClr val="tx1"/>
                </a:solidFill>
                <a:round/>
                <a:headEnd/>
                <a:tailEnd/>
              </a:ln>
            </p:spPr>
            <p:txBody>
              <a:bodyPr/>
              <a:lstStyle/>
              <a:p>
                <a:endParaRPr lang="zh-CN" altLang="en-US"/>
              </a:p>
            </p:txBody>
          </p:sp>
          <p:sp>
            <p:nvSpPr>
              <p:cNvPr id="30818" name="Line 101"/>
              <p:cNvSpPr>
                <a:spLocks noChangeShapeType="1"/>
              </p:cNvSpPr>
              <p:nvPr/>
            </p:nvSpPr>
            <p:spPr bwMode="auto">
              <a:xfrm>
                <a:off x="5647" y="2687"/>
                <a:ext cx="0" cy="1015"/>
              </a:xfrm>
              <a:prstGeom prst="line">
                <a:avLst/>
              </a:prstGeom>
              <a:noFill/>
              <a:ln w="28575" cap="sq">
                <a:solidFill>
                  <a:schemeClr val="tx1"/>
                </a:solidFill>
                <a:round/>
                <a:headEnd/>
                <a:tailEnd/>
              </a:ln>
            </p:spPr>
            <p:txBody>
              <a:bodyPr/>
              <a:lstStyle/>
              <a:p>
                <a:endParaRPr lang="zh-CN" altLang="en-US"/>
              </a:p>
            </p:txBody>
          </p:sp>
          <p:sp>
            <p:nvSpPr>
              <p:cNvPr id="30819" name="Line 102"/>
              <p:cNvSpPr>
                <a:spLocks noChangeShapeType="1"/>
              </p:cNvSpPr>
              <p:nvPr/>
            </p:nvSpPr>
            <p:spPr bwMode="auto">
              <a:xfrm>
                <a:off x="113" y="3376"/>
                <a:ext cx="3855" cy="0"/>
              </a:xfrm>
              <a:prstGeom prst="line">
                <a:avLst/>
              </a:prstGeom>
              <a:noFill/>
              <a:ln w="12700">
                <a:solidFill>
                  <a:schemeClr val="tx1"/>
                </a:solidFill>
                <a:round/>
                <a:headEnd/>
                <a:tailEnd/>
              </a:ln>
            </p:spPr>
            <p:txBody>
              <a:bodyPr/>
              <a:lstStyle/>
              <a:p>
                <a:endParaRPr lang="zh-CN" altLang="en-US"/>
              </a:p>
            </p:txBody>
          </p:sp>
          <p:sp>
            <p:nvSpPr>
              <p:cNvPr id="30820" name="Line 103"/>
              <p:cNvSpPr>
                <a:spLocks noChangeShapeType="1"/>
              </p:cNvSpPr>
              <p:nvPr/>
            </p:nvSpPr>
            <p:spPr bwMode="auto">
              <a:xfrm>
                <a:off x="5058" y="2687"/>
                <a:ext cx="0" cy="1015"/>
              </a:xfrm>
              <a:prstGeom prst="line">
                <a:avLst/>
              </a:prstGeom>
              <a:noFill/>
              <a:ln w="12700">
                <a:solidFill>
                  <a:schemeClr val="tx1"/>
                </a:solidFill>
                <a:round/>
                <a:headEnd/>
                <a:tailEnd/>
              </a:ln>
            </p:spPr>
            <p:txBody>
              <a:bodyPr/>
              <a:lstStyle/>
              <a:p>
                <a:endParaRPr lang="zh-CN" altLang="en-US"/>
              </a:p>
            </p:txBody>
          </p:sp>
          <p:sp>
            <p:nvSpPr>
              <p:cNvPr id="30821" name="Line 104"/>
              <p:cNvSpPr>
                <a:spLocks noChangeShapeType="1"/>
              </p:cNvSpPr>
              <p:nvPr/>
            </p:nvSpPr>
            <p:spPr bwMode="auto">
              <a:xfrm>
                <a:off x="3968" y="2687"/>
                <a:ext cx="0" cy="1015"/>
              </a:xfrm>
              <a:prstGeom prst="line">
                <a:avLst/>
              </a:prstGeom>
              <a:noFill/>
              <a:ln w="12700" cap="rnd">
                <a:solidFill>
                  <a:schemeClr val="tx1"/>
                </a:solidFill>
                <a:round/>
                <a:headEnd/>
                <a:tailEnd/>
              </a:ln>
            </p:spPr>
            <p:txBody>
              <a:bodyPr/>
              <a:lstStyle/>
              <a:p>
                <a:endParaRPr lang="zh-CN" altLang="en-US"/>
              </a:p>
            </p:txBody>
          </p:sp>
          <p:sp>
            <p:nvSpPr>
              <p:cNvPr id="30822" name="Line 105"/>
              <p:cNvSpPr>
                <a:spLocks noChangeShapeType="1"/>
              </p:cNvSpPr>
              <p:nvPr/>
            </p:nvSpPr>
            <p:spPr bwMode="auto">
              <a:xfrm>
                <a:off x="3424" y="2687"/>
                <a:ext cx="0" cy="1015"/>
              </a:xfrm>
              <a:prstGeom prst="line">
                <a:avLst/>
              </a:prstGeom>
              <a:noFill/>
              <a:ln w="12700">
                <a:solidFill>
                  <a:schemeClr val="tx1"/>
                </a:solidFill>
                <a:round/>
                <a:headEnd/>
                <a:tailEnd/>
              </a:ln>
            </p:spPr>
            <p:txBody>
              <a:bodyPr/>
              <a:lstStyle/>
              <a:p>
                <a:endParaRPr lang="zh-CN" altLang="en-US"/>
              </a:p>
            </p:txBody>
          </p:sp>
          <p:sp>
            <p:nvSpPr>
              <p:cNvPr id="30823" name="Line 106"/>
              <p:cNvSpPr>
                <a:spLocks noChangeShapeType="1"/>
              </p:cNvSpPr>
              <p:nvPr/>
            </p:nvSpPr>
            <p:spPr bwMode="auto">
              <a:xfrm>
                <a:off x="4513" y="2687"/>
                <a:ext cx="0" cy="1015"/>
              </a:xfrm>
              <a:prstGeom prst="line">
                <a:avLst/>
              </a:prstGeom>
              <a:noFill/>
              <a:ln w="12700" cap="rnd">
                <a:solidFill>
                  <a:schemeClr val="tx1"/>
                </a:solidFill>
                <a:round/>
                <a:headEnd/>
                <a:tailEnd/>
              </a:ln>
            </p:spPr>
            <p:txBody>
              <a:bodyPr/>
              <a:lstStyle/>
              <a:p>
                <a:endParaRPr lang="zh-CN" altLang="en-US"/>
              </a:p>
            </p:txBody>
          </p:sp>
          <p:sp>
            <p:nvSpPr>
              <p:cNvPr id="30824" name="Line 107"/>
              <p:cNvSpPr>
                <a:spLocks noChangeShapeType="1"/>
              </p:cNvSpPr>
              <p:nvPr/>
            </p:nvSpPr>
            <p:spPr bwMode="auto">
              <a:xfrm>
                <a:off x="3968" y="2687"/>
                <a:ext cx="545" cy="0"/>
              </a:xfrm>
              <a:prstGeom prst="line">
                <a:avLst/>
              </a:prstGeom>
              <a:noFill/>
              <a:ln w="28575" cap="rnd">
                <a:solidFill>
                  <a:schemeClr val="tx1"/>
                </a:solidFill>
                <a:round/>
                <a:headEnd/>
                <a:tailEnd/>
              </a:ln>
            </p:spPr>
            <p:txBody>
              <a:bodyPr/>
              <a:lstStyle/>
              <a:p>
                <a:endParaRPr lang="zh-CN" altLang="en-US"/>
              </a:p>
            </p:txBody>
          </p:sp>
          <p:sp>
            <p:nvSpPr>
              <p:cNvPr id="30825" name="Line 108"/>
              <p:cNvSpPr>
                <a:spLocks noChangeShapeType="1"/>
              </p:cNvSpPr>
              <p:nvPr/>
            </p:nvSpPr>
            <p:spPr bwMode="auto">
              <a:xfrm>
                <a:off x="113" y="2687"/>
                <a:ext cx="3855" cy="0"/>
              </a:xfrm>
              <a:prstGeom prst="line">
                <a:avLst/>
              </a:prstGeom>
              <a:noFill/>
              <a:ln w="28575" cap="sq">
                <a:solidFill>
                  <a:schemeClr val="tx1"/>
                </a:solidFill>
                <a:round/>
                <a:headEnd/>
                <a:tailEnd/>
              </a:ln>
            </p:spPr>
            <p:txBody>
              <a:bodyPr/>
              <a:lstStyle/>
              <a:p>
                <a:endParaRPr lang="zh-CN" altLang="en-US"/>
              </a:p>
            </p:txBody>
          </p:sp>
          <p:sp>
            <p:nvSpPr>
              <p:cNvPr id="30826" name="Line 109"/>
              <p:cNvSpPr>
                <a:spLocks noChangeShapeType="1"/>
              </p:cNvSpPr>
              <p:nvPr/>
            </p:nvSpPr>
            <p:spPr bwMode="auto">
              <a:xfrm>
                <a:off x="4513" y="2687"/>
                <a:ext cx="1134" cy="0"/>
              </a:xfrm>
              <a:prstGeom prst="line">
                <a:avLst/>
              </a:prstGeom>
              <a:noFill/>
              <a:ln w="28575" cap="sq">
                <a:solidFill>
                  <a:schemeClr val="tx1"/>
                </a:solidFill>
                <a:round/>
                <a:headEnd/>
                <a:tailEnd/>
              </a:ln>
            </p:spPr>
            <p:txBody>
              <a:bodyPr/>
              <a:lstStyle/>
              <a:p>
                <a:endParaRPr lang="zh-CN" altLang="en-US"/>
              </a:p>
            </p:txBody>
          </p:sp>
          <p:sp>
            <p:nvSpPr>
              <p:cNvPr id="30827" name="Line 110"/>
              <p:cNvSpPr>
                <a:spLocks noChangeShapeType="1"/>
              </p:cNvSpPr>
              <p:nvPr/>
            </p:nvSpPr>
            <p:spPr bwMode="auto">
              <a:xfrm>
                <a:off x="3968" y="3050"/>
                <a:ext cx="545" cy="0"/>
              </a:xfrm>
              <a:prstGeom prst="line">
                <a:avLst/>
              </a:prstGeom>
              <a:noFill/>
              <a:ln w="12700" cap="rnd">
                <a:solidFill>
                  <a:schemeClr val="tx1"/>
                </a:solidFill>
                <a:round/>
                <a:headEnd/>
                <a:tailEnd/>
              </a:ln>
            </p:spPr>
            <p:txBody>
              <a:bodyPr/>
              <a:lstStyle/>
              <a:p>
                <a:endParaRPr lang="zh-CN" altLang="en-US"/>
              </a:p>
            </p:txBody>
          </p:sp>
          <p:sp>
            <p:nvSpPr>
              <p:cNvPr id="30828" name="Line 111"/>
              <p:cNvSpPr>
                <a:spLocks noChangeShapeType="1"/>
              </p:cNvSpPr>
              <p:nvPr/>
            </p:nvSpPr>
            <p:spPr bwMode="auto">
              <a:xfrm>
                <a:off x="4513" y="3050"/>
                <a:ext cx="1134" cy="0"/>
              </a:xfrm>
              <a:prstGeom prst="line">
                <a:avLst/>
              </a:prstGeom>
              <a:noFill/>
              <a:ln w="12700">
                <a:solidFill>
                  <a:schemeClr val="tx1"/>
                </a:solidFill>
                <a:round/>
                <a:headEnd/>
                <a:tailEnd/>
              </a:ln>
            </p:spPr>
            <p:txBody>
              <a:bodyPr/>
              <a:lstStyle/>
              <a:p>
                <a:endParaRPr lang="zh-CN" altLang="en-US"/>
              </a:p>
            </p:txBody>
          </p:sp>
          <p:sp>
            <p:nvSpPr>
              <p:cNvPr id="30829" name="Line 112"/>
              <p:cNvSpPr>
                <a:spLocks noChangeShapeType="1"/>
              </p:cNvSpPr>
              <p:nvPr/>
            </p:nvSpPr>
            <p:spPr bwMode="auto">
              <a:xfrm>
                <a:off x="3968" y="3376"/>
                <a:ext cx="545" cy="0"/>
              </a:xfrm>
              <a:prstGeom prst="line">
                <a:avLst/>
              </a:prstGeom>
              <a:noFill/>
              <a:ln w="12700" cap="rnd">
                <a:solidFill>
                  <a:schemeClr val="tx1"/>
                </a:solidFill>
                <a:round/>
                <a:headEnd/>
                <a:tailEnd/>
              </a:ln>
            </p:spPr>
            <p:txBody>
              <a:bodyPr/>
              <a:lstStyle/>
              <a:p>
                <a:endParaRPr lang="zh-CN" altLang="en-US"/>
              </a:p>
            </p:txBody>
          </p:sp>
          <p:sp>
            <p:nvSpPr>
              <p:cNvPr id="30830" name="Line 113"/>
              <p:cNvSpPr>
                <a:spLocks noChangeShapeType="1"/>
              </p:cNvSpPr>
              <p:nvPr/>
            </p:nvSpPr>
            <p:spPr bwMode="auto">
              <a:xfrm>
                <a:off x="4513" y="3376"/>
                <a:ext cx="1134" cy="0"/>
              </a:xfrm>
              <a:prstGeom prst="line">
                <a:avLst/>
              </a:prstGeom>
              <a:noFill/>
              <a:ln w="12700">
                <a:solidFill>
                  <a:schemeClr val="tx1"/>
                </a:solidFill>
                <a:round/>
                <a:headEnd/>
                <a:tailEnd/>
              </a:ln>
            </p:spPr>
            <p:txBody>
              <a:bodyPr/>
              <a:lstStyle/>
              <a:p>
                <a:endParaRPr lang="zh-CN" altLang="en-US"/>
              </a:p>
            </p:txBody>
          </p:sp>
          <p:sp>
            <p:nvSpPr>
              <p:cNvPr id="30831" name="Line 114"/>
              <p:cNvSpPr>
                <a:spLocks noChangeShapeType="1"/>
              </p:cNvSpPr>
              <p:nvPr/>
            </p:nvSpPr>
            <p:spPr bwMode="auto">
              <a:xfrm>
                <a:off x="3968" y="3702"/>
                <a:ext cx="545" cy="0"/>
              </a:xfrm>
              <a:prstGeom prst="line">
                <a:avLst/>
              </a:prstGeom>
              <a:noFill/>
              <a:ln w="28575" cap="rnd">
                <a:solidFill>
                  <a:schemeClr val="tx1"/>
                </a:solidFill>
                <a:round/>
                <a:headEnd/>
                <a:tailEnd/>
              </a:ln>
            </p:spPr>
            <p:txBody>
              <a:bodyPr/>
              <a:lstStyle/>
              <a:p>
                <a:endParaRPr lang="zh-CN" altLang="en-US"/>
              </a:p>
            </p:txBody>
          </p:sp>
          <p:sp>
            <p:nvSpPr>
              <p:cNvPr id="30832" name="Line 115"/>
              <p:cNvSpPr>
                <a:spLocks noChangeShapeType="1"/>
              </p:cNvSpPr>
              <p:nvPr/>
            </p:nvSpPr>
            <p:spPr bwMode="auto">
              <a:xfrm>
                <a:off x="113" y="3702"/>
                <a:ext cx="3855" cy="0"/>
              </a:xfrm>
              <a:prstGeom prst="line">
                <a:avLst/>
              </a:prstGeom>
              <a:noFill/>
              <a:ln w="28575" cap="sq">
                <a:solidFill>
                  <a:schemeClr val="tx1"/>
                </a:solidFill>
                <a:round/>
                <a:headEnd/>
                <a:tailEnd/>
              </a:ln>
            </p:spPr>
            <p:txBody>
              <a:bodyPr/>
              <a:lstStyle/>
              <a:p>
                <a:endParaRPr lang="zh-CN" altLang="en-US"/>
              </a:p>
            </p:txBody>
          </p:sp>
          <p:sp>
            <p:nvSpPr>
              <p:cNvPr id="30833" name="Line 116"/>
              <p:cNvSpPr>
                <a:spLocks noChangeShapeType="1"/>
              </p:cNvSpPr>
              <p:nvPr/>
            </p:nvSpPr>
            <p:spPr bwMode="auto">
              <a:xfrm>
                <a:off x="4513" y="3702"/>
                <a:ext cx="1134" cy="0"/>
              </a:xfrm>
              <a:prstGeom prst="line">
                <a:avLst/>
              </a:prstGeom>
              <a:noFill/>
              <a:ln w="28575" cap="sq">
                <a:solidFill>
                  <a:schemeClr val="tx1"/>
                </a:solidFill>
                <a:round/>
                <a:headEnd/>
                <a:tailEnd/>
              </a:ln>
            </p:spPr>
            <p:txBody>
              <a:bodyPr/>
              <a:lstStyle/>
              <a:p>
                <a:endParaRPr lang="zh-CN" altLang="en-US"/>
              </a:p>
            </p:txBody>
          </p:sp>
          <p:sp>
            <p:nvSpPr>
              <p:cNvPr id="30834" name="Text Box 117"/>
              <p:cNvSpPr txBox="1">
                <a:spLocks noChangeArrowheads="1"/>
              </p:cNvSpPr>
              <p:nvPr/>
            </p:nvSpPr>
            <p:spPr bwMode="auto">
              <a:xfrm>
                <a:off x="385" y="592"/>
                <a:ext cx="5080" cy="365"/>
              </a:xfrm>
              <a:prstGeom prst="rect">
                <a:avLst/>
              </a:prstGeom>
              <a:solidFill>
                <a:schemeClr val="bg1"/>
              </a:solidFill>
              <a:ln w="9525">
                <a:noFill/>
                <a:miter lim="800000"/>
                <a:headEnd/>
                <a:tailEnd/>
              </a:ln>
            </p:spPr>
            <p:txBody>
              <a:bodyPr wrap="none">
                <a:spAutoFit/>
              </a:bodyPr>
              <a:lstStyle/>
              <a:p>
                <a:r>
                  <a:rPr lang="zh-CN" altLang="en-US" sz="3200" b="1"/>
                  <a:t>逻辑地址＝相对地址：</a:t>
                </a:r>
                <a:r>
                  <a:rPr lang="en-US" altLang="zh-CN" sz="3200" b="1"/>
                  <a:t>205</a:t>
                </a:r>
                <a:r>
                  <a:rPr lang="zh-CN" altLang="en-US" sz="3200" b="1"/>
                  <a:t>（</a:t>
                </a:r>
                <a:r>
                  <a:rPr lang="en-US" altLang="zh-CN" sz="3200" b="1"/>
                  <a:t>2</a:t>
                </a:r>
                <a:r>
                  <a:rPr lang="zh-CN" altLang="en-US" sz="3200" b="1"/>
                  <a:t>层</a:t>
                </a:r>
                <a:r>
                  <a:rPr lang="en-US" altLang="zh-CN" sz="3200" b="1"/>
                  <a:t>05</a:t>
                </a:r>
                <a:r>
                  <a:rPr lang="zh-CN" altLang="en-US" sz="3200" b="1"/>
                  <a:t>号房间）</a:t>
                </a:r>
              </a:p>
            </p:txBody>
          </p:sp>
          <p:sp>
            <p:nvSpPr>
              <p:cNvPr id="30835" name="Text Box 118"/>
              <p:cNvSpPr txBox="1">
                <a:spLocks noChangeArrowheads="1"/>
              </p:cNvSpPr>
              <p:nvPr/>
            </p:nvSpPr>
            <p:spPr bwMode="auto">
              <a:xfrm>
                <a:off x="385" y="2270"/>
                <a:ext cx="4796" cy="365"/>
              </a:xfrm>
              <a:prstGeom prst="rect">
                <a:avLst/>
              </a:prstGeom>
              <a:solidFill>
                <a:schemeClr val="bg1"/>
              </a:solidFill>
              <a:ln w="9525">
                <a:noFill/>
                <a:miter lim="800000"/>
                <a:headEnd/>
                <a:tailEnd/>
              </a:ln>
            </p:spPr>
            <p:txBody>
              <a:bodyPr wrap="none">
                <a:spAutoFit/>
              </a:bodyPr>
              <a:lstStyle/>
              <a:p>
                <a:r>
                  <a:rPr lang="zh-CN" altLang="en-US" sz="3200" b="1"/>
                  <a:t>物理地址＝绝对地址：</a:t>
                </a:r>
                <a:r>
                  <a:rPr lang="en-US" altLang="zh-CN" sz="3200" b="1"/>
                  <a:t>15</a:t>
                </a:r>
                <a:r>
                  <a:rPr lang="zh-CN" altLang="en-US" sz="3200" b="1"/>
                  <a:t>（第</a:t>
                </a:r>
                <a:r>
                  <a:rPr lang="en-US" altLang="zh-CN" sz="3200" b="1"/>
                  <a:t>15</a:t>
                </a:r>
                <a:r>
                  <a:rPr lang="zh-CN" altLang="en-US" sz="3200" b="1"/>
                  <a:t>号房间）</a:t>
                </a:r>
              </a:p>
            </p:txBody>
          </p:sp>
        </p:grpSp>
      </p:gr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1. </a:t>
            </a:r>
            <a:r>
              <a:rPr lang="zh-CN" altLang="en-US" smtClean="0"/>
              <a:t>基本段</a:t>
            </a:r>
          </a:p>
        </p:txBody>
      </p:sp>
      <p:sp>
        <p:nvSpPr>
          <p:cNvPr id="31747" name="Rectangle 3"/>
          <p:cNvSpPr>
            <a:spLocks noGrp="1" noChangeArrowheads="1"/>
          </p:cNvSpPr>
          <p:nvPr>
            <p:ph type="body" idx="1"/>
          </p:nvPr>
        </p:nvSpPr>
        <p:spPr/>
        <p:txBody>
          <a:bodyPr/>
          <a:lstStyle/>
          <a:p>
            <a:pPr eaLnBrk="1" hangingPunct="1"/>
            <a:r>
              <a:rPr lang="zh-CN" altLang="en-US" smtClean="0"/>
              <a:t>编写应用程序时，涉及三类基本段：</a:t>
            </a:r>
          </a:p>
          <a:p>
            <a:pPr eaLnBrk="1" hangingPunct="1"/>
            <a:r>
              <a:rPr lang="zh-CN" altLang="en-US" smtClean="0">
                <a:solidFill>
                  <a:schemeClr val="tx2"/>
                </a:solidFill>
              </a:rPr>
              <a:t>代码段</a:t>
            </a:r>
            <a:r>
              <a:rPr lang="zh-CN" altLang="en-US" smtClean="0"/>
              <a:t>（</a:t>
            </a:r>
            <a:r>
              <a:rPr lang="en-US" altLang="zh-CN" smtClean="0"/>
              <a:t>Code Segment</a:t>
            </a:r>
            <a:r>
              <a:rPr lang="zh-CN" altLang="en-US" smtClean="0"/>
              <a:t>）：存放指令代码</a:t>
            </a:r>
          </a:p>
          <a:p>
            <a:pPr lvl="1" eaLnBrk="1" hangingPunct="1"/>
            <a:r>
              <a:rPr lang="zh-CN" altLang="en-US" smtClean="0"/>
              <a:t>程序的指令代码必须安排在代码段</a:t>
            </a:r>
          </a:p>
          <a:p>
            <a:pPr eaLnBrk="1" hangingPunct="1"/>
            <a:r>
              <a:rPr lang="zh-CN" altLang="en-US" smtClean="0">
                <a:solidFill>
                  <a:schemeClr val="tx2"/>
                </a:solidFill>
              </a:rPr>
              <a:t>数据段</a:t>
            </a:r>
            <a:r>
              <a:rPr lang="zh-CN" altLang="en-US" smtClean="0"/>
              <a:t>（</a:t>
            </a:r>
            <a:r>
              <a:rPr lang="en-US" altLang="zh-CN" smtClean="0"/>
              <a:t>Data Segment</a:t>
            </a:r>
            <a:r>
              <a:rPr lang="zh-CN" altLang="en-US" smtClean="0"/>
              <a:t>）：存放数据</a:t>
            </a:r>
          </a:p>
          <a:p>
            <a:pPr lvl="1" eaLnBrk="1" hangingPunct="1"/>
            <a:r>
              <a:rPr lang="zh-CN" altLang="en-US" smtClean="0"/>
              <a:t>程序的数据默认存放在数据段</a:t>
            </a:r>
          </a:p>
          <a:p>
            <a:pPr lvl="1" eaLnBrk="1" hangingPunct="1"/>
            <a:r>
              <a:rPr lang="zh-CN" altLang="en-US" smtClean="0"/>
              <a:t>数据也可放在其他段</a:t>
            </a:r>
          </a:p>
          <a:p>
            <a:pPr eaLnBrk="1" hangingPunct="1"/>
            <a:r>
              <a:rPr lang="zh-CN" altLang="en-US" smtClean="0">
                <a:solidFill>
                  <a:schemeClr val="tx2"/>
                </a:solidFill>
              </a:rPr>
              <a:t>堆栈段</a:t>
            </a:r>
            <a:r>
              <a:rPr lang="zh-CN" altLang="en-US" smtClean="0"/>
              <a:t>（</a:t>
            </a:r>
            <a:r>
              <a:rPr lang="en-US" altLang="zh-CN" smtClean="0"/>
              <a:t>Stack Segment</a:t>
            </a:r>
            <a:r>
              <a:rPr lang="zh-CN" altLang="en-US" smtClean="0"/>
              <a:t>）：堆栈区域</a:t>
            </a:r>
          </a:p>
          <a:p>
            <a:pPr lvl="1" eaLnBrk="1" hangingPunct="1"/>
            <a:r>
              <a:rPr lang="zh-CN" altLang="en-US" smtClean="0"/>
              <a:t>程序使用的堆栈一定在堆栈段</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基本段的逻辑地址</a:t>
            </a:r>
          </a:p>
        </p:txBody>
      </p:sp>
      <p:sp>
        <p:nvSpPr>
          <p:cNvPr id="32771" name="Rectangle 3"/>
          <p:cNvSpPr>
            <a:spLocks noGrp="1" noChangeArrowheads="1"/>
          </p:cNvSpPr>
          <p:nvPr>
            <p:ph type="body" idx="1"/>
          </p:nvPr>
        </p:nvSpPr>
        <p:spPr/>
        <p:txBody>
          <a:bodyPr/>
          <a:lstStyle/>
          <a:p>
            <a:pPr eaLnBrk="1" hangingPunct="1"/>
            <a:r>
              <a:rPr lang="zh-CN" altLang="en-US" smtClean="0">
                <a:solidFill>
                  <a:schemeClr val="tx2"/>
                </a:solidFill>
              </a:rPr>
              <a:t>代码段</a:t>
            </a:r>
            <a:r>
              <a:rPr lang="zh-CN" altLang="en-US" smtClean="0"/>
              <a:t>（</a:t>
            </a:r>
            <a:r>
              <a:rPr lang="en-US" altLang="zh-CN" smtClean="0"/>
              <a:t>Code Segment</a:t>
            </a:r>
            <a:r>
              <a:rPr lang="zh-CN" altLang="en-US" smtClean="0"/>
              <a:t>）</a:t>
            </a:r>
          </a:p>
          <a:p>
            <a:pPr lvl="1" eaLnBrk="1" hangingPunct="1"/>
            <a:r>
              <a:rPr lang="zh-CN" altLang="en-US" smtClean="0"/>
              <a:t>段基地址：代码段寄存器</a:t>
            </a:r>
            <a:r>
              <a:rPr lang="en-US" altLang="zh-CN" smtClean="0">
                <a:solidFill>
                  <a:schemeClr val="tx2"/>
                </a:solidFill>
              </a:rPr>
              <a:t>CS</a:t>
            </a:r>
            <a:r>
              <a:rPr lang="zh-CN" altLang="en-US" smtClean="0"/>
              <a:t>指示</a:t>
            </a:r>
            <a:endParaRPr lang="zh-CN" altLang="en-US" smtClean="0">
              <a:solidFill>
                <a:schemeClr val="tx2"/>
              </a:solidFill>
            </a:endParaRPr>
          </a:p>
          <a:p>
            <a:pPr lvl="1" eaLnBrk="1" hangingPunct="1"/>
            <a:r>
              <a:rPr lang="zh-CN" altLang="en-US" smtClean="0"/>
              <a:t>偏移地址：指令指针寄存器</a:t>
            </a:r>
            <a:r>
              <a:rPr lang="en-US" altLang="zh-CN" smtClean="0">
                <a:solidFill>
                  <a:schemeClr val="tx2"/>
                </a:solidFill>
              </a:rPr>
              <a:t>EIP</a:t>
            </a:r>
            <a:r>
              <a:rPr lang="zh-CN" altLang="en-US" smtClean="0"/>
              <a:t>保存</a:t>
            </a:r>
          </a:p>
          <a:p>
            <a:pPr eaLnBrk="1" hangingPunct="1"/>
            <a:r>
              <a:rPr lang="zh-CN" altLang="en-US" smtClean="0">
                <a:solidFill>
                  <a:schemeClr val="tx2"/>
                </a:solidFill>
              </a:rPr>
              <a:t>数据段</a:t>
            </a:r>
            <a:r>
              <a:rPr lang="zh-CN" altLang="en-US" smtClean="0"/>
              <a:t>（</a:t>
            </a:r>
            <a:r>
              <a:rPr lang="en-US" altLang="zh-CN" smtClean="0"/>
              <a:t>Data Segment</a:t>
            </a:r>
            <a:r>
              <a:rPr lang="zh-CN" altLang="en-US" smtClean="0"/>
              <a:t>）</a:t>
            </a:r>
          </a:p>
          <a:p>
            <a:pPr lvl="1" eaLnBrk="1" hangingPunct="1"/>
            <a:r>
              <a:rPr lang="zh-CN" altLang="en-US" smtClean="0"/>
              <a:t>段基地址：数据段寄存器</a:t>
            </a:r>
            <a:r>
              <a:rPr lang="en-US" altLang="zh-CN" smtClean="0">
                <a:solidFill>
                  <a:schemeClr val="tx2"/>
                </a:solidFill>
              </a:rPr>
              <a:t>DS</a:t>
            </a:r>
            <a:r>
              <a:rPr lang="zh-CN" altLang="en-US" smtClean="0"/>
              <a:t>指示</a:t>
            </a:r>
          </a:p>
          <a:p>
            <a:pPr lvl="2" eaLnBrk="1" hangingPunct="1"/>
            <a:r>
              <a:rPr lang="zh-CN" altLang="en-US" smtClean="0"/>
              <a:t>有时也用附加段寄存器</a:t>
            </a:r>
            <a:r>
              <a:rPr lang="en-US" altLang="zh-CN" smtClean="0">
                <a:solidFill>
                  <a:srgbClr val="0000CC"/>
                </a:solidFill>
              </a:rPr>
              <a:t>ES</a:t>
            </a:r>
            <a:r>
              <a:rPr lang="zh-CN" altLang="en-US" smtClean="0">
                <a:solidFill>
                  <a:srgbClr val="0000CC"/>
                </a:solidFill>
              </a:rPr>
              <a:t>，</a:t>
            </a:r>
            <a:r>
              <a:rPr lang="zh-CN" altLang="en-US" smtClean="0"/>
              <a:t>段寄存器</a:t>
            </a:r>
            <a:r>
              <a:rPr lang="en-US" altLang="zh-CN" smtClean="0">
                <a:solidFill>
                  <a:srgbClr val="0000CC"/>
                </a:solidFill>
              </a:rPr>
              <a:t>FS</a:t>
            </a:r>
            <a:r>
              <a:rPr lang="zh-CN" altLang="en-US" smtClean="0"/>
              <a:t>和</a:t>
            </a:r>
            <a:r>
              <a:rPr lang="en-US" altLang="zh-CN" smtClean="0">
                <a:solidFill>
                  <a:srgbClr val="0000CC"/>
                </a:solidFill>
              </a:rPr>
              <a:t>GS</a:t>
            </a:r>
            <a:r>
              <a:rPr lang="zh-CN" altLang="en-US" smtClean="0"/>
              <a:t>指示</a:t>
            </a:r>
          </a:p>
          <a:p>
            <a:pPr lvl="1" eaLnBrk="1" hangingPunct="1"/>
            <a:r>
              <a:rPr lang="zh-CN" altLang="en-US" smtClean="0"/>
              <a:t>偏移地址：各种存储器寻址方式计算出来</a:t>
            </a:r>
          </a:p>
          <a:p>
            <a:pPr eaLnBrk="1" hangingPunct="1"/>
            <a:r>
              <a:rPr lang="zh-CN" altLang="en-US" smtClean="0">
                <a:solidFill>
                  <a:schemeClr val="tx2"/>
                </a:solidFill>
              </a:rPr>
              <a:t>堆栈段</a:t>
            </a:r>
            <a:r>
              <a:rPr lang="zh-CN" altLang="en-US" smtClean="0"/>
              <a:t>（</a:t>
            </a:r>
            <a:r>
              <a:rPr lang="en-US" altLang="zh-CN" smtClean="0"/>
              <a:t>Stack Segment</a:t>
            </a:r>
            <a:r>
              <a:rPr lang="zh-CN" altLang="en-US" smtClean="0"/>
              <a:t>）</a:t>
            </a:r>
          </a:p>
          <a:p>
            <a:pPr lvl="1" eaLnBrk="1" hangingPunct="1"/>
            <a:r>
              <a:rPr lang="zh-CN" altLang="en-US" smtClean="0"/>
              <a:t>段基地址：堆栈段寄存器</a:t>
            </a:r>
            <a:r>
              <a:rPr lang="en-US" altLang="zh-CN" smtClean="0">
                <a:solidFill>
                  <a:schemeClr val="tx2"/>
                </a:solidFill>
              </a:rPr>
              <a:t>SS</a:t>
            </a:r>
            <a:r>
              <a:rPr lang="zh-CN" altLang="en-US" smtClean="0"/>
              <a:t>指示</a:t>
            </a:r>
            <a:endParaRPr lang="zh-CN" altLang="en-US" smtClean="0">
              <a:solidFill>
                <a:schemeClr val="tx2"/>
              </a:solidFill>
            </a:endParaRPr>
          </a:p>
          <a:p>
            <a:pPr lvl="1" eaLnBrk="1" hangingPunct="1"/>
            <a:r>
              <a:rPr lang="zh-CN" altLang="en-US" smtClean="0"/>
              <a:t>偏移地址：堆栈指针寄存器</a:t>
            </a:r>
            <a:r>
              <a:rPr lang="en-US" altLang="zh-CN" smtClean="0">
                <a:solidFill>
                  <a:schemeClr val="tx2"/>
                </a:solidFill>
              </a:rPr>
              <a:t>ESP</a:t>
            </a:r>
            <a:r>
              <a:rPr lang="zh-CN" altLang="en-US" smtClean="0"/>
              <a:t>保存</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2. </a:t>
            </a:r>
            <a:r>
              <a:rPr lang="zh-CN" altLang="en-US" smtClean="0"/>
              <a:t>段选择器</a:t>
            </a:r>
          </a:p>
        </p:txBody>
      </p:sp>
      <p:sp>
        <p:nvSpPr>
          <p:cNvPr id="33795" name="Rectangle 3"/>
          <p:cNvSpPr>
            <a:spLocks noGrp="1" noChangeArrowheads="1"/>
          </p:cNvSpPr>
          <p:nvPr>
            <p:ph type="body" idx="1"/>
          </p:nvPr>
        </p:nvSpPr>
        <p:spPr>
          <a:xfrm>
            <a:off x="533400" y="762000"/>
            <a:ext cx="8305800" cy="3432175"/>
          </a:xfrm>
        </p:spPr>
        <p:txBody>
          <a:bodyPr/>
          <a:lstStyle/>
          <a:p>
            <a:pPr eaLnBrk="1" hangingPunct="1"/>
            <a:r>
              <a:rPr lang="en-US" altLang="zh-CN" smtClean="0"/>
              <a:t>16</a:t>
            </a:r>
            <a:r>
              <a:rPr lang="zh-CN" altLang="en-US" smtClean="0"/>
              <a:t>位段寄存器保存</a:t>
            </a:r>
            <a:r>
              <a:rPr lang="en-US" altLang="zh-CN" smtClean="0"/>
              <a:t>16</a:t>
            </a:r>
            <a:r>
              <a:rPr lang="zh-CN" altLang="en-US" smtClean="0"/>
              <a:t>位段选择器</a:t>
            </a:r>
          </a:p>
          <a:p>
            <a:pPr eaLnBrk="1" hangingPunct="1"/>
            <a:r>
              <a:rPr lang="zh-CN" altLang="en-US" smtClean="0"/>
              <a:t>段选择器指向</a:t>
            </a:r>
            <a:r>
              <a:rPr lang="en-US" altLang="zh-CN" smtClean="0"/>
              <a:t>64</a:t>
            </a:r>
            <a:r>
              <a:rPr lang="zh-CN" altLang="en-US" smtClean="0"/>
              <a:t>位段描述符（</a:t>
            </a:r>
            <a:r>
              <a:rPr lang="en-US" altLang="zh-CN" smtClean="0"/>
              <a:t>Descriptor</a:t>
            </a:r>
            <a:r>
              <a:rPr lang="zh-CN" altLang="en-US" smtClean="0"/>
              <a:t>）</a:t>
            </a:r>
          </a:p>
          <a:p>
            <a:pPr eaLnBrk="1" hangingPunct="1"/>
            <a:r>
              <a:rPr lang="zh-CN" altLang="en-US" smtClean="0"/>
              <a:t>段描述符包括段基地址</a:t>
            </a:r>
          </a:p>
          <a:p>
            <a:pPr lvl="1" eaLnBrk="1" hangingPunct="1"/>
            <a:r>
              <a:rPr lang="zh-CN" altLang="en-US" smtClean="0"/>
              <a:t>平展存储模型：指向地址</a:t>
            </a:r>
            <a:r>
              <a:rPr lang="en-US" altLang="zh-CN" smtClean="0"/>
              <a:t>0</a:t>
            </a:r>
            <a:r>
              <a:rPr lang="zh-CN" altLang="en-US" smtClean="0"/>
              <a:t>位置</a:t>
            </a:r>
          </a:p>
          <a:p>
            <a:pPr lvl="1" eaLnBrk="1" hangingPunct="1"/>
            <a:r>
              <a:rPr lang="zh-CN" altLang="en-US" smtClean="0"/>
              <a:t>段式存储模型：指向线性地址空间不同的段</a:t>
            </a:r>
          </a:p>
          <a:p>
            <a:pPr lvl="1" eaLnBrk="1" hangingPunct="1"/>
            <a:r>
              <a:rPr lang="zh-CN" altLang="en-US" smtClean="0"/>
              <a:t>实地址存储模型：保存段基地址的高</a:t>
            </a:r>
            <a:r>
              <a:rPr lang="en-US" altLang="zh-CN" smtClean="0"/>
              <a:t>16</a:t>
            </a:r>
            <a:r>
              <a:rPr lang="zh-CN" altLang="en-US" smtClean="0"/>
              <a:t>位</a:t>
            </a:r>
          </a:p>
        </p:txBody>
      </p:sp>
      <p:grpSp>
        <p:nvGrpSpPr>
          <p:cNvPr id="33796" name="Group 62"/>
          <p:cNvGrpSpPr>
            <a:grpSpLocks/>
          </p:cNvGrpSpPr>
          <p:nvPr/>
        </p:nvGrpSpPr>
        <p:grpSpPr bwMode="auto">
          <a:xfrm>
            <a:off x="927100" y="4194175"/>
            <a:ext cx="6808788" cy="2384425"/>
            <a:chOff x="660" y="2642"/>
            <a:chExt cx="4289" cy="1502"/>
          </a:xfrm>
        </p:grpSpPr>
        <p:sp>
          <p:nvSpPr>
            <p:cNvPr id="527365" name="AutoShape 5"/>
            <p:cNvSpPr>
              <a:spLocks noChangeArrowheads="1"/>
            </p:cNvSpPr>
            <p:nvPr/>
          </p:nvSpPr>
          <p:spPr bwMode="auto">
            <a:xfrm>
              <a:off x="773" y="3053"/>
              <a:ext cx="1122" cy="297"/>
            </a:xfrm>
            <a:prstGeom prst="flowChartAlternateProcess">
              <a:avLst/>
            </a:prstGeom>
            <a:gradFill rotWithShape="1">
              <a:gsLst>
                <a:gs pos="0">
                  <a:schemeClr val="accent1">
                    <a:gamma/>
                    <a:shade val="54510"/>
                    <a:invGamma/>
                  </a:schemeClr>
                </a:gs>
                <a:gs pos="50000">
                  <a:schemeClr val="accent1"/>
                </a:gs>
                <a:gs pos="100000">
                  <a:schemeClr val="accent1">
                    <a:gamma/>
                    <a:shade val="54510"/>
                    <a:invGamma/>
                  </a:schemeClr>
                </a:gs>
              </a:gsLst>
              <a:lin ang="18900000" scaled="1"/>
            </a:gradFill>
            <a:ln w="9525">
              <a:solidFill>
                <a:schemeClr val="tx1"/>
              </a:solidFill>
              <a:miter lim="800000"/>
              <a:headEnd type="none" w="sm" len="sm"/>
              <a:tailEnd type="none" w="sm" len="sm"/>
            </a:ln>
            <a:effectLst/>
          </p:spPr>
          <p:txBody>
            <a:bodyPr lIns="90000" tIns="46800" rIns="90000" bIns="46800">
              <a:spAutoFit/>
            </a:bodyPr>
            <a:lstStyle/>
            <a:p>
              <a:pPr algn="ctr">
                <a:lnSpc>
                  <a:spcPct val="80000"/>
                </a:lnSpc>
                <a:defRPr/>
              </a:pPr>
              <a:r>
                <a:rPr lang="zh-CN" altLang="en-US" sz="2800" b="1">
                  <a:solidFill>
                    <a:schemeClr val="bg1"/>
                  </a:solidFill>
                  <a:effectLst>
                    <a:outerShdw blurRad="38100" dist="38100" dir="2700000" algn="tl">
                      <a:srgbClr val="000000"/>
                    </a:outerShdw>
                  </a:effectLst>
                  <a:ea typeface="楷体_GB2312" pitchFamily="49" charset="-122"/>
                </a:rPr>
                <a:t>段选择器</a:t>
              </a:r>
            </a:p>
          </p:txBody>
        </p:sp>
        <p:sp>
          <p:nvSpPr>
            <p:cNvPr id="33798" name="Line 8"/>
            <p:cNvSpPr>
              <a:spLocks noChangeShapeType="1"/>
            </p:cNvSpPr>
            <p:nvPr/>
          </p:nvSpPr>
          <p:spPr bwMode="auto">
            <a:xfrm>
              <a:off x="1887" y="3199"/>
              <a:ext cx="341" cy="0"/>
            </a:xfrm>
            <a:prstGeom prst="line">
              <a:avLst/>
            </a:prstGeom>
            <a:noFill/>
            <a:ln w="28575">
              <a:solidFill>
                <a:srgbClr val="006600"/>
              </a:solidFill>
              <a:round/>
              <a:headEnd/>
              <a:tailEnd type="triangle" w="med" len="med"/>
            </a:ln>
          </p:spPr>
          <p:txBody>
            <a:bodyPr lIns="90000" tIns="46800" rIns="90000" bIns="46800">
              <a:spAutoFit/>
            </a:bodyPr>
            <a:lstStyle/>
            <a:p>
              <a:endParaRPr lang="zh-CN" altLang="en-US"/>
            </a:p>
          </p:txBody>
        </p:sp>
        <p:sp>
          <p:nvSpPr>
            <p:cNvPr id="33799" name="Line 9"/>
            <p:cNvSpPr>
              <a:spLocks noChangeShapeType="1"/>
            </p:cNvSpPr>
            <p:nvPr/>
          </p:nvSpPr>
          <p:spPr bwMode="auto">
            <a:xfrm>
              <a:off x="3249" y="3464"/>
              <a:ext cx="355" cy="0"/>
            </a:xfrm>
            <a:prstGeom prst="line">
              <a:avLst/>
            </a:prstGeom>
            <a:noFill/>
            <a:ln w="28575">
              <a:solidFill>
                <a:srgbClr val="006600"/>
              </a:solidFill>
              <a:round/>
              <a:headEnd/>
              <a:tailEnd type="triangle" w="med" len="med"/>
            </a:ln>
          </p:spPr>
          <p:txBody>
            <a:bodyPr lIns="90000" tIns="46800" rIns="90000" bIns="46800">
              <a:spAutoFit/>
            </a:bodyPr>
            <a:lstStyle/>
            <a:p>
              <a:endParaRPr lang="zh-CN" altLang="en-US"/>
            </a:p>
          </p:txBody>
        </p:sp>
        <p:sp>
          <p:nvSpPr>
            <p:cNvPr id="33800" name="Text Box 11"/>
            <p:cNvSpPr txBox="1">
              <a:spLocks noChangeArrowheads="1"/>
            </p:cNvSpPr>
            <p:nvPr/>
          </p:nvSpPr>
          <p:spPr bwMode="auto">
            <a:xfrm>
              <a:off x="660" y="2642"/>
              <a:ext cx="1275" cy="288"/>
            </a:xfrm>
            <a:prstGeom prst="rect">
              <a:avLst/>
            </a:prstGeom>
            <a:noFill/>
            <a:ln w="12700">
              <a:noFill/>
              <a:miter lim="800000"/>
              <a:headEnd type="none" w="sm" len="sm"/>
              <a:tailEnd type="none" w="sm" len="sm"/>
            </a:ln>
          </p:spPr>
          <p:txBody>
            <a:bodyPr wrap="none">
              <a:spAutoFit/>
            </a:bodyPr>
            <a:lstStyle/>
            <a:p>
              <a:r>
                <a:rPr lang="en-US" altLang="zh-CN" sz="2400" b="1">
                  <a:solidFill>
                    <a:schemeClr val="tx2"/>
                  </a:solidFill>
                  <a:latin typeface="楷体_GB2312" pitchFamily="49" charset="-122"/>
                  <a:ea typeface="楷体_GB2312" pitchFamily="49" charset="-122"/>
                </a:rPr>
                <a:t>16</a:t>
              </a:r>
              <a:r>
                <a:rPr lang="zh-CN" altLang="en-US" sz="2400" b="1">
                  <a:solidFill>
                    <a:schemeClr val="tx2"/>
                  </a:solidFill>
                  <a:latin typeface="楷体_GB2312" pitchFamily="49" charset="-122"/>
                  <a:ea typeface="楷体_GB2312" pitchFamily="49" charset="-122"/>
                </a:rPr>
                <a:t>位段寄存器</a:t>
              </a:r>
            </a:p>
          </p:txBody>
        </p:sp>
        <p:sp>
          <p:nvSpPr>
            <p:cNvPr id="33801" name="Text Box 12"/>
            <p:cNvSpPr txBox="1">
              <a:spLocks noChangeArrowheads="1"/>
            </p:cNvSpPr>
            <p:nvPr/>
          </p:nvSpPr>
          <p:spPr bwMode="auto">
            <a:xfrm>
              <a:off x="2152" y="2642"/>
              <a:ext cx="1275" cy="288"/>
            </a:xfrm>
            <a:prstGeom prst="rect">
              <a:avLst/>
            </a:prstGeom>
            <a:noFill/>
            <a:ln w="12700">
              <a:noFill/>
              <a:miter lim="800000"/>
              <a:headEnd type="none" w="sm" len="sm"/>
              <a:tailEnd type="none" w="sm" len="sm"/>
            </a:ln>
          </p:spPr>
          <p:txBody>
            <a:bodyPr wrap="none">
              <a:spAutoFit/>
            </a:bodyPr>
            <a:lstStyle/>
            <a:p>
              <a:r>
                <a:rPr lang="en-US" altLang="zh-CN" sz="2400" b="1">
                  <a:solidFill>
                    <a:schemeClr val="tx2"/>
                  </a:solidFill>
                  <a:latin typeface="楷体_GB2312" pitchFamily="49" charset="-122"/>
                  <a:ea typeface="楷体_GB2312" pitchFamily="49" charset="-122"/>
                </a:rPr>
                <a:t>64</a:t>
              </a:r>
              <a:r>
                <a:rPr lang="zh-CN" altLang="en-US" sz="2400" b="1">
                  <a:solidFill>
                    <a:schemeClr val="tx2"/>
                  </a:solidFill>
                  <a:latin typeface="楷体_GB2312" pitchFamily="49" charset="-122"/>
                  <a:ea typeface="楷体_GB2312" pitchFamily="49" charset="-122"/>
                </a:rPr>
                <a:t>位段描述符</a:t>
              </a:r>
            </a:p>
          </p:txBody>
        </p:sp>
        <p:sp>
          <p:nvSpPr>
            <p:cNvPr id="33802" name="Text Box 13"/>
            <p:cNvSpPr txBox="1">
              <a:spLocks noChangeArrowheads="1"/>
            </p:cNvSpPr>
            <p:nvPr/>
          </p:nvSpPr>
          <p:spPr bwMode="auto">
            <a:xfrm>
              <a:off x="3645" y="2642"/>
              <a:ext cx="1274" cy="288"/>
            </a:xfrm>
            <a:prstGeom prst="rect">
              <a:avLst/>
            </a:prstGeom>
            <a:noFill/>
            <a:ln w="12700">
              <a:noFill/>
              <a:miter lim="800000"/>
              <a:headEnd type="none" w="sm" len="sm"/>
              <a:tailEnd type="none" w="sm" len="sm"/>
            </a:ln>
          </p:spPr>
          <p:txBody>
            <a:bodyPr wrap="none">
              <a:spAutoFit/>
            </a:bodyPr>
            <a:lstStyle/>
            <a:p>
              <a:r>
                <a:rPr lang="zh-CN" altLang="en-US" sz="2400" b="1">
                  <a:solidFill>
                    <a:schemeClr val="tx2"/>
                  </a:solidFill>
                  <a:latin typeface="楷体_GB2312" pitchFamily="49" charset="-122"/>
                  <a:ea typeface="楷体_GB2312" pitchFamily="49" charset="-122"/>
                </a:rPr>
                <a:t>主存储器空间</a:t>
              </a:r>
            </a:p>
          </p:txBody>
        </p:sp>
        <p:sp>
          <p:nvSpPr>
            <p:cNvPr id="33803" name="Rectangle 18"/>
            <p:cNvSpPr>
              <a:spLocks noChangeArrowheads="1"/>
            </p:cNvSpPr>
            <p:nvPr/>
          </p:nvSpPr>
          <p:spPr bwMode="auto">
            <a:xfrm>
              <a:off x="2228" y="3642"/>
              <a:ext cx="1021" cy="249"/>
            </a:xfrm>
            <a:prstGeom prst="rect">
              <a:avLst/>
            </a:prstGeom>
            <a:noFill/>
            <a:ln w="12700">
              <a:noFill/>
              <a:miter lim="800000"/>
              <a:headEnd type="none" w="sm" len="sm"/>
              <a:tailEnd type="none" w="sm" len="sm"/>
            </a:ln>
          </p:spPr>
          <p:txBody>
            <a:bodyPr/>
            <a:lstStyle/>
            <a:p>
              <a:pPr algn="ctr">
                <a:spcBef>
                  <a:spcPct val="20000"/>
                </a:spcBef>
                <a:buClr>
                  <a:schemeClr val="folHlink"/>
                </a:buClr>
                <a:buFont typeface="Wingdings" pitchFamily="2" charset="2"/>
                <a:buNone/>
              </a:pPr>
              <a:endParaRPr lang="zh-CN" altLang="en-US" sz="2000" b="1">
                <a:latin typeface="宋体" pitchFamily="2" charset="-122"/>
              </a:endParaRPr>
            </a:p>
          </p:txBody>
        </p:sp>
        <p:sp>
          <p:nvSpPr>
            <p:cNvPr id="527377" name="Rectangle 17"/>
            <p:cNvSpPr>
              <a:spLocks noChangeArrowheads="1"/>
            </p:cNvSpPr>
            <p:nvPr/>
          </p:nvSpPr>
          <p:spPr bwMode="auto">
            <a:xfrm>
              <a:off x="2228" y="3316"/>
              <a:ext cx="1021" cy="326"/>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18900000" scaled="1"/>
            </a:gradFill>
            <a:ln w="12700">
              <a:noFill/>
              <a:miter lim="800000"/>
              <a:headEnd type="none" w="sm" len="sm"/>
              <a:tailEnd type="none" w="sm" len="sm"/>
            </a:ln>
            <a:effectLst/>
          </p:spPr>
          <p:txBody>
            <a:bodyPr/>
            <a:lstStyle/>
            <a:p>
              <a:pPr algn="ctr">
                <a:spcBef>
                  <a:spcPct val="20000"/>
                </a:spcBef>
                <a:buClr>
                  <a:schemeClr val="folHlink"/>
                </a:buClr>
                <a:buFont typeface="Wingdings" pitchFamily="2" charset="2"/>
                <a:buNone/>
                <a:defRPr/>
              </a:pPr>
              <a:r>
                <a:rPr lang="zh-CN" altLang="en-US" sz="2800" b="1">
                  <a:solidFill>
                    <a:schemeClr val="bg1"/>
                  </a:solidFill>
                  <a:effectLst>
                    <a:outerShdw blurRad="38100" dist="38100" dir="2700000" algn="tl">
                      <a:srgbClr val="000000"/>
                    </a:outerShdw>
                  </a:effectLst>
                  <a:latin typeface="楷体_GB2312" pitchFamily="49" charset="-122"/>
                  <a:ea typeface="楷体_GB2312" pitchFamily="49" charset="-122"/>
                </a:rPr>
                <a:t>段基地址</a:t>
              </a:r>
            </a:p>
          </p:txBody>
        </p:sp>
        <p:sp>
          <p:nvSpPr>
            <p:cNvPr id="33805" name="Rectangle 16"/>
            <p:cNvSpPr>
              <a:spLocks noChangeArrowheads="1"/>
            </p:cNvSpPr>
            <p:nvPr/>
          </p:nvSpPr>
          <p:spPr bwMode="auto">
            <a:xfrm>
              <a:off x="2228" y="3067"/>
              <a:ext cx="1021" cy="249"/>
            </a:xfrm>
            <a:prstGeom prst="rect">
              <a:avLst/>
            </a:prstGeom>
            <a:noFill/>
            <a:ln w="12700">
              <a:noFill/>
              <a:miter lim="800000"/>
              <a:headEnd type="none" w="sm" len="sm"/>
              <a:tailEnd type="none" w="sm" len="sm"/>
            </a:ln>
          </p:spPr>
          <p:txBody>
            <a:bodyPr/>
            <a:lstStyle/>
            <a:p>
              <a:pPr algn="ctr">
                <a:spcBef>
                  <a:spcPct val="20000"/>
                </a:spcBef>
                <a:buClr>
                  <a:schemeClr val="folHlink"/>
                </a:buClr>
                <a:buFont typeface="Wingdings" pitchFamily="2" charset="2"/>
                <a:buNone/>
              </a:pPr>
              <a:endParaRPr lang="zh-CN" altLang="en-US" sz="2000" b="1">
                <a:latin typeface="宋体" pitchFamily="2" charset="-122"/>
              </a:endParaRPr>
            </a:p>
          </p:txBody>
        </p:sp>
        <p:sp>
          <p:nvSpPr>
            <p:cNvPr id="33806" name="Line 19"/>
            <p:cNvSpPr>
              <a:spLocks noChangeShapeType="1"/>
            </p:cNvSpPr>
            <p:nvPr/>
          </p:nvSpPr>
          <p:spPr bwMode="auto">
            <a:xfrm>
              <a:off x="2228" y="3067"/>
              <a:ext cx="1021" cy="0"/>
            </a:xfrm>
            <a:prstGeom prst="line">
              <a:avLst/>
            </a:prstGeom>
            <a:noFill/>
            <a:ln w="28575" cap="sq">
              <a:solidFill>
                <a:schemeClr val="tx1"/>
              </a:solidFill>
              <a:round/>
              <a:headEnd type="none" w="sm" len="sm"/>
              <a:tailEnd type="none" w="sm" len="sm"/>
            </a:ln>
          </p:spPr>
          <p:txBody>
            <a:bodyPr/>
            <a:lstStyle/>
            <a:p>
              <a:endParaRPr lang="zh-CN" altLang="en-US"/>
            </a:p>
          </p:txBody>
        </p:sp>
        <p:sp>
          <p:nvSpPr>
            <p:cNvPr id="33807" name="Line 20"/>
            <p:cNvSpPr>
              <a:spLocks noChangeShapeType="1"/>
            </p:cNvSpPr>
            <p:nvPr/>
          </p:nvSpPr>
          <p:spPr bwMode="auto">
            <a:xfrm>
              <a:off x="2228" y="3316"/>
              <a:ext cx="1021" cy="0"/>
            </a:xfrm>
            <a:prstGeom prst="line">
              <a:avLst/>
            </a:prstGeom>
            <a:noFill/>
            <a:ln w="12700">
              <a:solidFill>
                <a:schemeClr val="tx1"/>
              </a:solidFill>
              <a:round/>
              <a:headEnd type="none" w="sm" len="sm"/>
              <a:tailEnd type="none" w="sm" len="sm"/>
            </a:ln>
          </p:spPr>
          <p:txBody>
            <a:bodyPr/>
            <a:lstStyle/>
            <a:p>
              <a:endParaRPr lang="zh-CN" altLang="en-US"/>
            </a:p>
          </p:txBody>
        </p:sp>
        <p:sp>
          <p:nvSpPr>
            <p:cNvPr id="33808" name="Line 21"/>
            <p:cNvSpPr>
              <a:spLocks noChangeShapeType="1"/>
            </p:cNvSpPr>
            <p:nvPr/>
          </p:nvSpPr>
          <p:spPr bwMode="auto">
            <a:xfrm>
              <a:off x="2228" y="3642"/>
              <a:ext cx="1021" cy="0"/>
            </a:xfrm>
            <a:prstGeom prst="line">
              <a:avLst/>
            </a:prstGeom>
            <a:noFill/>
            <a:ln w="12700">
              <a:solidFill>
                <a:schemeClr val="tx1"/>
              </a:solidFill>
              <a:round/>
              <a:headEnd type="none" w="sm" len="sm"/>
              <a:tailEnd type="none" w="sm" len="sm"/>
            </a:ln>
          </p:spPr>
          <p:txBody>
            <a:bodyPr/>
            <a:lstStyle/>
            <a:p>
              <a:endParaRPr lang="zh-CN" altLang="en-US"/>
            </a:p>
          </p:txBody>
        </p:sp>
        <p:sp>
          <p:nvSpPr>
            <p:cNvPr id="33809" name="Line 22"/>
            <p:cNvSpPr>
              <a:spLocks noChangeShapeType="1"/>
            </p:cNvSpPr>
            <p:nvPr/>
          </p:nvSpPr>
          <p:spPr bwMode="auto">
            <a:xfrm>
              <a:off x="2228" y="3891"/>
              <a:ext cx="1021" cy="0"/>
            </a:xfrm>
            <a:prstGeom prst="line">
              <a:avLst/>
            </a:prstGeom>
            <a:noFill/>
            <a:ln w="28575" cap="sq">
              <a:solidFill>
                <a:schemeClr val="tx1"/>
              </a:solidFill>
              <a:round/>
              <a:headEnd type="none" w="sm" len="sm"/>
              <a:tailEnd type="none" w="sm" len="sm"/>
            </a:ln>
          </p:spPr>
          <p:txBody>
            <a:bodyPr/>
            <a:lstStyle/>
            <a:p>
              <a:endParaRPr lang="zh-CN" altLang="en-US"/>
            </a:p>
          </p:txBody>
        </p:sp>
        <p:sp>
          <p:nvSpPr>
            <p:cNvPr id="33810" name="Line 23"/>
            <p:cNvSpPr>
              <a:spLocks noChangeShapeType="1"/>
            </p:cNvSpPr>
            <p:nvPr/>
          </p:nvSpPr>
          <p:spPr bwMode="auto">
            <a:xfrm>
              <a:off x="2228" y="3067"/>
              <a:ext cx="0" cy="824"/>
            </a:xfrm>
            <a:prstGeom prst="line">
              <a:avLst/>
            </a:prstGeom>
            <a:noFill/>
            <a:ln w="28575" cap="sq">
              <a:solidFill>
                <a:schemeClr val="tx1"/>
              </a:solidFill>
              <a:round/>
              <a:headEnd type="none" w="sm" len="sm"/>
              <a:tailEnd type="none" w="sm" len="sm"/>
            </a:ln>
          </p:spPr>
          <p:txBody>
            <a:bodyPr/>
            <a:lstStyle/>
            <a:p>
              <a:endParaRPr lang="zh-CN" altLang="en-US"/>
            </a:p>
          </p:txBody>
        </p:sp>
        <p:sp>
          <p:nvSpPr>
            <p:cNvPr id="33811" name="Line 24"/>
            <p:cNvSpPr>
              <a:spLocks noChangeShapeType="1"/>
            </p:cNvSpPr>
            <p:nvPr/>
          </p:nvSpPr>
          <p:spPr bwMode="auto">
            <a:xfrm>
              <a:off x="3249" y="3067"/>
              <a:ext cx="0" cy="824"/>
            </a:xfrm>
            <a:prstGeom prst="line">
              <a:avLst/>
            </a:prstGeom>
            <a:noFill/>
            <a:ln w="28575" cap="sq">
              <a:solidFill>
                <a:schemeClr val="tx1"/>
              </a:solidFill>
              <a:round/>
              <a:headEnd type="none" w="sm" len="sm"/>
              <a:tailEnd type="none" w="sm" len="sm"/>
            </a:ln>
          </p:spPr>
          <p:txBody>
            <a:bodyPr/>
            <a:lstStyle/>
            <a:p>
              <a:endParaRPr lang="zh-CN" altLang="en-US"/>
            </a:p>
          </p:txBody>
        </p:sp>
        <p:sp>
          <p:nvSpPr>
            <p:cNvPr id="33812" name="Rectangle 50"/>
            <p:cNvSpPr>
              <a:spLocks noChangeArrowheads="1"/>
            </p:cNvSpPr>
            <p:nvPr/>
          </p:nvSpPr>
          <p:spPr bwMode="auto">
            <a:xfrm>
              <a:off x="3617" y="3071"/>
              <a:ext cx="1332" cy="249"/>
            </a:xfrm>
            <a:prstGeom prst="rect">
              <a:avLst/>
            </a:prstGeom>
            <a:noFill/>
            <a:ln w="12700">
              <a:noFill/>
              <a:miter lim="800000"/>
              <a:headEnd type="none" w="sm" len="sm"/>
              <a:tailEnd type="none" w="sm" len="sm"/>
            </a:ln>
          </p:spPr>
          <p:txBody>
            <a:bodyPr/>
            <a:lstStyle/>
            <a:p>
              <a:pPr algn="ctr">
                <a:spcBef>
                  <a:spcPct val="20000"/>
                </a:spcBef>
                <a:buClr>
                  <a:schemeClr val="folHlink"/>
                </a:buClr>
                <a:buFont typeface="Wingdings" pitchFamily="2" charset="2"/>
                <a:buNone/>
              </a:pPr>
              <a:endParaRPr lang="zh-CN" altLang="en-US" sz="2000" b="1">
                <a:latin typeface="宋体" pitchFamily="2" charset="-122"/>
              </a:endParaRPr>
            </a:p>
          </p:txBody>
        </p:sp>
        <p:sp>
          <p:nvSpPr>
            <p:cNvPr id="33813" name="Rectangle 47"/>
            <p:cNvSpPr>
              <a:spLocks noChangeArrowheads="1"/>
            </p:cNvSpPr>
            <p:nvPr/>
          </p:nvSpPr>
          <p:spPr bwMode="auto">
            <a:xfrm>
              <a:off x="3617" y="3646"/>
              <a:ext cx="1332" cy="249"/>
            </a:xfrm>
            <a:prstGeom prst="rect">
              <a:avLst/>
            </a:prstGeom>
            <a:noFill/>
            <a:ln w="12700">
              <a:noFill/>
              <a:miter lim="800000"/>
              <a:headEnd type="none" w="sm" len="sm"/>
              <a:tailEnd type="none" w="sm" len="sm"/>
            </a:ln>
          </p:spPr>
          <p:txBody>
            <a:bodyPr/>
            <a:lstStyle/>
            <a:p>
              <a:pPr algn="ctr">
                <a:spcBef>
                  <a:spcPct val="20000"/>
                </a:spcBef>
                <a:buClr>
                  <a:schemeClr val="folHlink"/>
                </a:buClr>
                <a:buFont typeface="Wingdings" pitchFamily="2" charset="2"/>
                <a:buNone/>
              </a:pPr>
              <a:endParaRPr lang="zh-CN" altLang="en-US" sz="2000" b="1">
                <a:latin typeface="宋体" pitchFamily="2" charset="-122"/>
              </a:endParaRPr>
            </a:p>
          </p:txBody>
        </p:sp>
        <p:sp>
          <p:nvSpPr>
            <p:cNvPr id="33814" name="Rectangle 38"/>
            <p:cNvSpPr>
              <a:spLocks noChangeArrowheads="1"/>
            </p:cNvSpPr>
            <p:nvPr/>
          </p:nvSpPr>
          <p:spPr bwMode="auto">
            <a:xfrm>
              <a:off x="3617" y="3895"/>
              <a:ext cx="1332" cy="249"/>
            </a:xfrm>
            <a:prstGeom prst="rect">
              <a:avLst/>
            </a:prstGeom>
            <a:noFill/>
            <a:ln w="12700">
              <a:noFill/>
              <a:miter lim="800000"/>
              <a:headEnd type="none" w="sm" len="sm"/>
              <a:tailEnd type="none" w="sm" len="sm"/>
            </a:ln>
          </p:spPr>
          <p:txBody>
            <a:bodyPr/>
            <a:lstStyle/>
            <a:p>
              <a:pPr algn="ctr">
                <a:spcBef>
                  <a:spcPct val="20000"/>
                </a:spcBef>
                <a:buClr>
                  <a:schemeClr val="folHlink"/>
                </a:buClr>
                <a:buFont typeface="Wingdings" pitchFamily="2" charset="2"/>
                <a:buNone/>
              </a:pPr>
              <a:endParaRPr lang="zh-CN" altLang="en-US" sz="2000" b="1">
                <a:latin typeface="宋体" pitchFamily="2" charset="-122"/>
              </a:endParaRPr>
            </a:p>
          </p:txBody>
        </p:sp>
        <p:sp>
          <p:nvSpPr>
            <p:cNvPr id="527399" name="Rectangle 39"/>
            <p:cNvSpPr>
              <a:spLocks noChangeArrowheads="1"/>
            </p:cNvSpPr>
            <p:nvPr/>
          </p:nvSpPr>
          <p:spPr bwMode="auto">
            <a:xfrm>
              <a:off x="3617" y="3320"/>
              <a:ext cx="1332" cy="326"/>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18900000" scaled="1"/>
            </a:gradFill>
            <a:ln w="12700">
              <a:noFill/>
              <a:miter lim="800000"/>
              <a:headEnd type="none" w="sm" len="sm"/>
              <a:tailEnd type="none" w="sm" len="sm"/>
            </a:ln>
            <a:effectLst/>
          </p:spPr>
          <p:txBody>
            <a:bodyPr/>
            <a:lstStyle/>
            <a:p>
              <a:pPr algn="ctr">
                <a:spcBef>
                  <a:spcPct val="20000"/>
                </a:spcBef>
                <a:buClr>
                  <a:schemeClr val="folHlink"/>
                </a:buClr>
                <a:buFont typeface="Wingdings" pitchFamily="2" charset="2"/>
                <a:buNone/>
                <a:defRPr/>
              </a:pPr>
              <a:r>
                <a:rPr lang="zh-CN" altLang="en-US" sz="2800" b="1">
                  <a:solidFill>
                    <a:schemeClr val="bg1"/>
                  </a:solidFill>
                  <a:effectLst>
                    <a:outerShdw blurRad="38100" dist="38100" dir="2700000" algn="tl">
                      <a:srgbClr val="000000"/>
                    </a:outerShdw>
                  </a:effectLst>
                  <a:latin typeface="楷体_GB2312" pitchFamily="49" charset="-122"/>
                  <a:ea typeface="楷体_GB2312" pitchFamily="49" charset="-122"/>
                </a:rPr>
                <a:t>数据或指令</a:t>
              </a:r>
            </a:p>
          </p:txBody>
        </p:sp>
        <p:sp>
          <p:nvSpPr>
            <p:cNvPr id="33816" name="Line 41"/>
            <p:cNvSpPr>
              <a:spLocks noChangeShapeType="1"/>
            </p:cNvSpPr>
            <p:nvPr/>
          </p:nvSpPr>
          <p:spPr bwMode="auto">
            <a:xfrm>
              <a:off x="3617" y="3071"/>
              <a:ext cx="1332" cy="0"/>
            </a:xfrm>
            <a:prstGeom prst="line">
              <a:avLst/>
            </a:prstGeom>
            <a:noFill/>
            <a:ln w="28575" cap="sq">
              <a:solidFill>
                <a:schemeClr val="tx1"/>
              </a:solidFill>
              <a:round/>
              <a:headEnd type="none" w="sm" len="sm"/>
              <a:tailEnd type="none" w="sm" len="sm"/>
            </a:ln>
          </p:spPr>
          <p:txBody>
            <a:bodyPr/>
            <a:lstStyle/>
            <a:p>
              <a:endParaRPr lang="zh-CN" altLang="en-US"/>
            </a:p>
          </p:txBody>
        </p:sp>
        <p:sp>
          <p:nvSpPr>
            <p:cNvPr id="33817" name="Line 43"/>
            <p:cNvSpPr>
              <a:spLocks noChangeShapeType="1"/>
            </p:cNvSpPr>
            <p:nvPr/>
          </p:nvSpPr>
          <p:spPr bwMode="auto">
            <a:xfrm>
              <a:off x="3617" y="3646"/>
              <a:ext cx="1332" cy="0"/>
            </a:xfrm>
            <a:prstGeom prst="line">
              <a:avLst/>
            </a:prstGeom>
            <a:noFill/>
            <a:ln w="12700">
              <a:solidFill>
                <a:schemeClr val="tx1"/>
              </a:solidFill>
              <a:round/>
              <a:headEnd type="none" w="sm" len="sm"/>
              <a:tailEnd type="none" w="sm" len="sm"/>
            </a:ln>
          </p:spPr>
          <p:txBody>
            <a:bodyPr/>
            <a:lstStyle/>
            <a:p>
              <a:endParaRPr lang="zh-CN" altLang="en-US"/>
            </a:p>
          </p:txBody>
        </p:sp>
        <p:sp>
          <p:nvSpPr>
            <p:cNvPr id="33818" name="Line 44"/>
            <p:cNvSpPr>
              <a:spLocks noChangeShapeType="1"/>
            </p:cNvSpPr>
            <p:nvPr/>
          </p:nvSpPr>
          <p:spPr bwMode="auto">
            <a:xfrm>
              <a:off x="3617" y="4144"/>
              <a:ext cx="1332" cy="0"/>
            </a:xfrm>
            <a:prstGeom prst="line">
              <a:avLst/>
            </a:prstGeom>
            <a:noFill/>
            <a:ln w="28575" cap="sq">
              <a:solidFill>
                <a:schemeClr val="tx1"/>
              </a:solidFill>
              <a:round/>
              <a:headEnd type="none" w="sm" len="sm"/>
              <a:tailEnd type="none" w="sm" len="sm"/>
            </a:ln>
          </p:spPr>
          <p:txBody>
            <a:bodyPr/>
            <a:lstStyle/>
            <a:p>
              <a:endParaRPr lang="zh-CN" altLang="en-US"/>
            </a:p>
          </p:txBody>
        </p:sp>
        <p:sp>
          <p:nvSpPr>
            <p:cNvPr id="33819" name="Line 45"/>
            <p:cNvSpPr>
              <a:spLocks noChangeShapeType="1"/>
            </p:cNvSpPr>
            <p:nvPr/>
          </p:nvSpPr>
          <p:spPr bwMode="auto">
            <a:xfrm>
              <a:off x="3617" y="3071"/>
              <a:ext cx="0" cy="1073"/>
            </a:xfrm>
            <a:prstGeom prst="line">
              <a:avLst/>
            </a:prstGeom>
            <a:noFill/>
            <a:ln w="28575" cap="sq">
              <a:solidFill>
                <a:schemeClr val="tx1"/>
              </a:solidFill>
              <a:round/>
              <a:headEnd type="none" w="sm" len="sm"/>
              <a:tailEnd type="none" w="sm" len="sm"/>
            </a:ln>
          </p:spPr>
          <p:txBody>
            <a:bodyPr/>
            <a:lstStyle/>
            <a:p>
              <a:endParaRPr lang="zh-CN" altLang="en-US"/>
            </a:p>
          </p:txBody>
        </p:sp>
        <p:sp>
          <p:nvSpPr>
            <p:cNvPr id="33820" name="Line 46"/>
            <p:cNvSpPr>
              <a:spLocks noChangeShapeType="1"/>
            </p:cNvSpPr>
            <p:nvPr/>
          </p:nvSpPr>
          <p:spPr bwMode="auto">
            <a:xfrm>
              <a:off x="4949" y="3071"/>
              <a:ext cx="0" cy="1073"/>
            </a:xfrm>
            <a:prstGeom prst="line">
              <a:avLst/>
            </a:prstGeom>
            <a:noFill/>
            <a:ln w="28575" cap="sq">
              <a:solidFill>
                <a:schemeClr val="tx1"/>
              </a:solidFill>
              <a:round/>
              <a:headEnd type="none" w="sm" len="sm"/>
              <a:tailEnd type="none" w="sm" len="sm"/>
            </a:ln>
          </p:spPr>
          <p:txBody>
            <a:bodyPr/>
            <a:lstStyle/>
            <a:p>
              <a:endParaRPr lang="zh-CN" altLang="en-US"/>
            </a:p>
          </p:txBody>
        </p:sp>
        <p:sp>
          <p:nvSpPr>
            <p:cNvPr id="33821" name="Line 48"/>
            <p:cNvSpPr>
              <a:spLocks noChangeShapeType="1"/>
            </p:cNvSpPr>
            <p:nvPr/>
          </p:nvSpPr>
          <p:spPr bwMode="auto">
            <a:xfrm>
              <a:off x="3617" y="3895"/>
              <a:ext cx="1332" cy="0"/>
            </a:xfrm>
            <a:prstGeom prst="line">
              <a:avLst/>
            </a:prstGeom>
            <a:noFill/>
            <a:ln w="12700">
              <a:solidFill>
                <a:schemeClr val="tx1"/>
              </a:solidFill>
              <a:round/>
              <a:headEnd type="none" w="sm" len="sm"/>
              <a:tailEnd type="none" w="sm" len="sm"/>
            </a:ln>
          </p:spPr>
          <p:txBody>
            <a:bodyPr/>
            <a:lstStyle/>
            <a:p>
              <a:endParaRPr lang="zh-CN" altLang="en-US"/>
            </a:p>
          </p:txBody>
        </p:sp>
        <p:sp>
          <p:nvSpPr>
            <p:cNvPr id="33822" name="Line 51"/>
            <p:cNvSpPr>
              <a:spLocks noChangeShapeType="1"/>
            </p:cNvSpPr>
            <p:nvPr/>
          </p:nvSpPr>
          <p:spPr bwMode="auto">
            <a:xfrm>
              <a:off x="3617" y="3320"/>
              <a:ext cx="1332" cy="0"/>
            </a:xfrm>
            <a:prstGeom prst="line">
              <a:avLst/>
            </a:prstGeom>
            <a:noFill/>
            <a:ln w="12700">
              <a:solidFill>
                <a:schemeClr val="tx1"/>
              </a:solidFill>
              <a:round/>
              <a:headEnd type="none" w="sm" len="sm"/>
              <a:tailEnd type="none" w="sm" len="sm"/>
            </a:ln>
          </p:spPr>
          <p:txBody>
            <a:bodyPr/>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3. </a:t>
            </a:r>
            <a:r>
              <a:rPr lang="zh-CN" altLang="en-US" smtClean="0"/>
              <a:t>保护方式的地址转换</a:t>
            </a:r>
          </a:p>
        </p:txBody>
      </p:sp>
      <p:sp>
        <p:nvSpPr>
          <p:cNvPr id="34819" name="Rectangle 3"/>
          <p:cNvSpPr>
            <a:spLocks noGrp="1" noChangeArrowheads="1"/>
          </p:cNvSpPr>
          <p:nvPr>
            <p:ph type="body" idx="1"/>
          </p:nvPr>
        </p:nvSpPr>
        <p:spPr>
          <a:xfrm>
            <a:off x="533400" y="762000"/>
            <a:ext cx="8305800" cy="4962525"/>
          </a:xfrm>
        </p:spPr>
        <p:txBody>
          <a:bodyPr/>
          <a:lstStyle/>
          <a:p>
            <a:pPr eaLnBrk="1" hangingPunct="1"/>
            <a:r>
              <a:rPr lang="zh-CN" altLang="en-US" smtClean="0"/>
              <a:t>平展存储模型</a:t>
            </a:r>
          </a:p>
          <a:p>
            <a:pPr lvl="1" eaLnBrk="1" hangingPunct="1"/>
            <a:r>
              <a:rPr lang="zh-CN" altLang="en-US" smtClean="0"/>
              <a:t>段基地址为</a:t>
            </a:r>
            <a:r>
              <a:rPr lang="en-US" altLang="zh-CN" smtClean="0"/>
              <a:t>0</a:t>
            </a:r>
            <a:r>
              <a:rPr lang="zh-CN" altLang="en-US" smtClean="0"/>
              <a:t>，偏移地址等于线性地址</a:t>
            </a:r>
          </a:p>
          <a:p>
            <a:pPr eaLnBrk="1" hangingPunct="1"/>
            <a:r>
              <a:rPr lang="zh-CN" altLang="en-US" smtClean="0"/>
              <a:t>段式存储管理</a:t>
            </a:r>
          </a:p>
          <a:p>
            <a:pPr lvl="1" eaLnBrk="1" hangingPunct="1"/>
            <a:r>
              <a:rPr lang="zh-CN" altLang="en-US" smtClean="0"/>
              <a:t>段基地址和偏移地址都是</a:t>
            </a:r>
            <a:r>
              <a:rPr lang="en-US" altLang="zh-CN" smtClean="0"/>
              <a:t>32</a:t>
            </a:r>
            <a:r>
              <a:rPr lang="zh-CN" altLang="en-US" smtClean="0"/>
              <a:t>位</a:t>
            </a:r>
          </a:p>
          <a:p>
            <a:pPr lvl="1" eaLnBrk="1" hangingPunct="1"/>
            <a:r>
              <a:rPr lang="zh-CN" altLang="en-US" smtClean="0"/>
              <a:t>段基地址加上偏移地址形成线性地址</a:t>
            </a:r>
          </a:p>
          <a:p>
            <a:pPr eaLnBrk="1" hangingPunct="1"/>
            <a:r>
              <a:rPr lang="zh-CN" altLang="en-US" smtClean="0"/>
              <a:t>线性地址映射到物理地址</a:t>
            </a:r>
          </a:p>
          <a:p>
            <a:pPr lvl="1" eaLnBrk="1" hangingPunct="1"/>
            <a:r>
              <a:rPr lang="zh-CN" altLang="en-US" smtClean="0"/>
              <a:t>不使用分页机制：线性地址与物理地址对应</a:t>
            </a:r>
          </a:p>
          <a:p>
            <a:pPr lvl="1" eaLnBrk="1" hangingPunct="1"/>
            <a:r>
              <a:rPr lang="zh-CN" altLang="en-US" smtClean="0"/>
              <a:t>使用分页机制：硬件支持下由操作系统或核心程序管理，构成虚拟存储器，转换成物理地址</a:t>
            </a:r>
          </a:p>
        </p:txBody>
      </p:sp>
      <p:sp>
        <p:nvSpPr>
          <p:cNvPr id="528388" name="AutoShape 4"/>
          <p:cNvSpPr>
            <a:spLocks noChangeArrowheads="1"/>
          </p:cNvSpPr>
          <p:nvPr/>
        </p:nvSpPr>
        <p:spPr bwMode="auto">
          <a:xfrm>
            <a:off x="2727325" y="5815013"/>
            <a:ext cx="5581650" cy="593725"/>
          </a:xfrm>
          <a:prstGeom prst="roundRect">
            <a:avLst>
              <a:gd name="adj" fmla="val 16667"/>
            </a:avLst>
          </a:prstGeom>
          <a:solidFill>
            <a:schemeClr val="folHlink"/>
          </a:solidFill>
          <a:ln w="12700">
            <a:solidFill>
              <a:schemeClr val="accent1"/>
            </a:solidFill>
            <a:round/>
            <a:headEnd/>
            <a:tailEnd/>
          </a:ln>
          <a:effectLst>
            <a:outerShdw dist="35921" dir="2700000" algn="ctr" rotWithShape="0">
              <a:schemeClr val="bg2">
                <a:alpha val="50000"/>
              </a:schemeClr>
            </a:outerShdw>
          </a:effectLst>
        </p:spPr>
        <p:txBody>
          <a:bodyPr wrap="none" anchor="ctr"/>
          <a:lstStyle/>
          <a:p>
            <a:pPr algn="just">
              <a:spcBef>
                <a:spcPct val="20000"/>
              </a:spcBef>
              <a:defRPr/>
            </a:pPr>
            <a:r>
              <a:rPr lang="zh-CN" altLang="en-US" sz="2800" b="1"/>
              <a:t>应用程序看到的都是线性地址空间</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4. </a:t>
            </a:r>
            <a:r>
              <a:rPr lang="zh-CN" altLang="en-US" smtClean="0"/>
              <a:t>实地址方式的地址转换</a:t>
            </a:r>
          </a:p>
        </p:txBody>
      </p:sp>
      <p:sp>
        <p:nvSpPr>
          <p:cNvPr id="35843" name="Rectangle 3"/>
          <p:cNvSpPr>
            <a:spLocks noGrp="1" noChangeArrowheads="1"/>
          </p:cNvSpPr>
          <p:nvPr>
            <p:ph type="body" idx="1"/>
          </p:nvPr>
        </p:nvSpPr>
        <p:spPr/>
        <p:txBody>
          <a:bodyPr/>
          <a:lstStyle/>
          <a:p>
            <a:pPr eaLnBrk="1" hangingPunct="1"/>
            <a:r>
              <a:rPr lang="zh-CN" altLang="en-US" smtClean="0"/>
              <a:t>主存空间</a:t>
            </a:r>
            <a:r>
              <a:rPr lang="en-US" altLang="zh-CN" smtClean="0"/>
              <a:t>1MB</a:t>
            </a:r>
            <a:r>
              <a:rPr lang="zh-CN" altLang="en-US" smtClean="0"/>
              <a:t>（＝</a:t>
            </a:r>
            <a:r>
              <a:rPr lang="en-US" altLang="zh-CN" smtClean="0"/>
              <a:t>2</a:t>
            </a:r>
            <a:r>
              <a:rPr lang="en-US" altLang="zh-CN" baseline="30000" smtClean="0"/>
              <a:t>20</a:t>
            </a:r>
            <a:r>
              <a:rPr lang="en-US" altLang="zh-CN" smtClean="0"/>
              <a:t> B</a:t>
            </a:r>
            <a:r>
              <a:rPr lang="zh-CN" altLang="en-US" smtClean="0"/>
              <a:t>）：</a:t>
            </a:r>
            <a:r>
              <a:rPr lang="en-US" altLang="zh-CN" smtClean="0"/>
              <a:t>00000H</a:t>
            </a:r>
            <a:r>
              <a:rPr lang="zh-CN" altLang="en-US" smtClean="0"/>
              <a:t>～</a:t>
            </a:r>
            <a:r>
              <a:rPr lang="en-US" altLang="zh-CN" smtClean="0"/>
              <a:t>FFFFFH</a:t>
            </a:r>
          </a:p>
          <a:p>
            <a:pPr eaLnBrk="1" hangingPunct="1"/>
            <a:r>
              <a:rPr lang="zh-CN" altLang="en-US" smtClean="0"/>
              <a:t>程序设计时分段管理，但有两个限制：</a:t>
            </a:r>
          </a:p>
          <a:p>
            <a:pPr lvl="1" eaLnBrk="1" hangingPunct="1"/>
            <a:r>
              <a:rPr lang="zh-CN" altLang="en-US" smtClean="0"/>
              <a:t>每个段最大为</a:t>
            </a:r>
            <a:r>
              <a:rPr lang="en-US" altLang="zh-CN" smtClean="0"/>
              <a:t>64KB</a:t>
            </a:r>
          </a:p>
          <a:p>
            <a:pPr lvl="1" eaLnBrk="1" hangingPunct="1"/>
            <a:r>
              <a:rPr lang="zh-CN" altLang="en-US" smtClean="0"/>
              <a:t>段只能开始于低</a:t>
            </a:r>
            <a:r>
              <a:rPr lang="en-US" altLang="zh-CN" smtClean="0"/>
              <a:t>4</a:t>
            </a:r>
            <a:r>
              <a:rPr lang="zh-CN" altLang="en-US" smtClean="0"/>
              <a:t>位地址全为</a:t>
            </a:r>
            <a:r>
              <a:rPr lang="en-US" altLang="zh-CN" smtClean="0"/>
              <a:t>0</a:t>
            </a:r>
            <a:r>
              <a:rPr lang="zh-CN" altLang="en-US" smtClean="0"/>
              <a:t>的物理地址处</a:t>
            </a:r>
          </a:p>
          <a:p>
            <a:pPr eaLnBrk="1" hangingPunct="1"/>
            <a:r>
              <a:rPr lang="zh-CN" altLang="en-US" smtClean="0"/>
              <a:t>逻辑地址＝段地址</a:t>
            </a:r>
            <a:r>
              <a:rPr lang="en-US" altLang="zh-CN" smtClean="0"/>
              <a:t>∶</a:t>
            </a:r>
            <a:r>
              <a:rPr lang="zh-CN" altLang="en-US" smtClean="0"/>
              <a:t>偏移地址</a:t>
            </a:r>
          </a:p>
          <a:p>
            <a:pPr lvl="1" eaLnBrk="1" hangingPunct="1"/>
            <a:r>
              <a:rPr lang="en-US" altLang="zh-CN" smtClean="0"/>
              <a:t>16</a:t>
            </a:r>
            <a:r>
              <a:rPr lang="zh-CN" altLang="en-US" smtClean="0"/>
              <a:t>位段寄存器保存</a:t>
            </a:r>
            <a:r>
              <a:rPr lang="en-US" altLang="zh-CN" smtClean="0"/>
              <a:t>20</a:t>
            </a:r>
            <a:r>
              <a:rPr lang="zh-CN" altLang="en-US" smtClean="0"/>
              <a:t>位段起始地址的高</a:t>
            </a:r>
            <a:r>
              <a:rPr lang="en-US" altLang="zh-CN" smtClean="0"/>
              <a:t>16</a:t>
            </a:r>
            <a:r>
              <a:rPr lang="zh-CN" altLang="en-US" smtClean="0"/>
              <a:t>位</a:t>
            </a:r>
          </a:p>
          <a:p>
            <a:pPr lvl="1" eaLnBrk="1" hangingPunct="1"/>
            <a:r>
              <a:rPr lang="zh-CN" altLang="en-US" smtClean="0"/>
              <a:t>偏移地址也用</a:t>
            </a:r>
            <a:r>
              <a:rPr lang="en-US" altLang="zh-CN" smtClean="0"/>
              <a:t>16</a:t>
            </a:r>
            <a:r>
              <a:rPr lang="zh-CN" altLang="en-US" smtClean="0"/>
              <a:t>位数据表示</a:t>
            </a:r>
          </a:p>
          <a:p>
            <a:pPr eaLnBrk="1" hangingPunct="1"/>
            <a:r>
              <a:rPr lang="zh-CN" altLang="en-US" smtClean="0"/>
              <a:t>物理地址＝</a:t>
            </a:r>
            <a:r>
              <a:rPr lang="zh-CN" altLang="en-US" smtClean="0">
                <a:solidFill>
                  <a:schemeClr val="tx2"/>
                </a:solidFill>
              </a:rPr>
              <a:t>段地址</a:t>
            </a:r>
            <a:r>
              <a:rPr lang="en-US" altLang="zh-CN" smtClean="0">
                <a:solidFill>
                  <a:schemeClr val="tx2"/>
                </a:solidFill>
              </a:rPr>
              <a:t>×16</a:t>
            </a:r>
            <a:r>
              <a:rPr lang="zh-CN" altLang="en-US" smtClean="0"/>
              <a:t>＋偏移地址</a:t>
            </a:r>
          </a:p>
        </p:txBody>
      </p:sp>
      <p:grpSp>
        <p:nvGrpSpPr>
          <p:cNvPr id="35844" name="Group 7"/>
          <p:cNvGrpSpPr>
            <a:grpSpLocks/>
          </p:cNvGrpSpPr>
          <p:nvPr/>
        </p:nvGrpSpPr>
        <p:grpSpPr bwMode="auto">
          <a:xfrm>
            <a:off x="3132138" y="5094288"/>
            <a:ext cx="5233987" cy="1112837"/>
            <a:chOff x="1973" y="3209"/>
            <a:chExt cx="3297" cy="701"/>
          </a:xfrm>
        </p:grpSpPr>
        <p:sp>
          <p:nvSpPr>
            <p:cNvPr id="35846" name="Rectangle 5"/>
            <p:cNvSpPr>
              <a:spLocks noChangeArrowheads="1"/>
            </p:cNvSpPr>
            <p:nvPr/>
          </p:nvSpPr>
          <p:spPr bwMode="auto">
            <a:xfrm>
              <a:off x="1973" y="3577"/>
              <a:ext cx="3297" cy="333"/>
            </a:xfrm>
            <a:prstGeom prst="rect">
              <a:avLst/>
            </a:prstGeom>
            <a:noFill/>
            <a:ln w="9525" cap="rnd">
              <a:solidFill>
                <a:srgbClr val="660066"/>
              </a:solidFill>
              <a:prstDash val="sysDot"/>
              <a:miter lim="800000"/>
              <a:headEnd/>
              <a:tailEnd/>
            </a:ln>
          </p:spPr>
          <p:txBody>
            <a:bodyPr wrap="none">
              <a:spAutoFit/>
            </a:bodyPr>
            <a:lstStyle/>
            <a:p>
              <a:r>
                <a:rPr lang="zh-CN" altLang="en-US" sz="2800" b="1">
                  <a:solidFill>
                    <a:schemeClr val="tx2"/>
                  </a:solidFill>
                </a:rPr>
                <a:t>左移二进制</a:t>
              </a:r>
              <a:r>
                <a:rPr lang="en-US" altLang="zh-CN" sz="2800" b="1">
                  <a:solidFill>
                    <a:schemeClr val="tx2"/>
                  </a:solidFill>
                </a:rPr>
                <a:t>4</a:t>
              </a:r>
              <a:r>
                <a:rPr lang="zh-CN" altLang="en-US" sz="2800" b="1">
                  <a:solidFill>
                    <a:schemeClr val="tx2"/>
                  </a:solidFill>
                </a:rPr>
                <a:t>位（十六进制</a:t>
              </a:r>
              <a:r>
                <a:rPr lang="en-US" altLang="zh-CN" sz="2800" b="1">
                  <a:solidFill>
                    <a:schemeClr val="tx2"/>
                  </a:solidFill>
                </a:rPr>
                <a:t>1</a:t>
              </a:r>
              <a:r>
                <a:rPr lang="zh-CN" altLang="en-US" sz="2800" b="1">
                  <a:solidFill>
                    <a:schemeClr val="tx2"/>
                  </a:solidFill>
                </a:rPr>
                <a:t>位）</a:t>
              </a:r>
            </a:p>
          </p:txBody>
        </p:sp>
        <p:sp>
          <p:nvSpPr>
            <p:cNvPr id="35847" name="Line 6"/>
            <p:cNvSpPr>
              <a:spLocks noChangeShapeType="1"/>
            </p:cNvSpPr>
            <p:nvPr/>
          </p:nvSpPr>
          <p:spPr bwMode="auto">
            <a:xfrm flipH="1" flipV="1">
              <a:off x="2171" y="3209"/>
              <a:ext cx="454" cy="340"/>
            </a:xfrm>
            <a:prstGeom prst="line">
              <a:avLst/>
            </a:prstGeom>
            <a:noFill/>
            <a:ln w="9525" cap="rnd">
              <a:solidFill>
                <a:srgbClr val="660066"/>
              </a:solidFill>
              <a:prstDash val="sysDot"/>
              <a:round/>
              <a:headEnd/>
              <a:tailEnd type="triangle" w="med" len="med"/>
            </a:ln>
          </p:spPr>
          <p:txBody>
            <a:bodyPr/>
            <a:lstStyle/>
            <a:p>
              <a:endParaRPr lang="zh-CN" altLang="en-US"/>
            </a:p>
          </p:txBody>
        </p:sp>
      </p:grpSp>
      <p:sp>
        <p:nvSpPr>
          <p:cNvPr id="35845" name="AutoShape 8">
            <a:hlinkClick r:id="rId2" action="ppaction://hlinksldjump" highlightClick="1"/>
          </p:cNvPr>
          <p:cNvSpPr>
            <a:spLocks noChangeArrowheads="1"/>
          </p:cNvSpPr>
          <p:nvPr/>
        </p:nvSpPr>
        <p:spPr bwMode="auto">
          <a:xfrm>
            <a:off x="8216900" y="6451600"/>
            <a:ext cx="914400" cy="3810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b="1">
                <a:solidFill>
                  <a:schemeClr val="tx2"/>
                </a:solidFill>
                <a:ea typeface="楷体_GB2312" pitchFamily="49" charset="-122"/>
              </a:rPr>
              <a:t>示意图</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实地址存储模型的逻辑地址和物理地址</a:t>
            </a:r>
          </a:p>
        </p:txBody>
      </p:sp>
      <p:sp>
        <p:nvSpPr>
          <p:cNvPr id="36867" name="AutoShape 3">
            <a:hlinkClick r:id="" action="ppaction://hlinkshowjump?jump=lastslideviewed"/>
          </p:cNvPr>
          <p:cNvSpPr>
            <a:spLocks noChangeArrowheads="1"/>
          </p:cNvSpPr>
          <p:nvPr/>
        </p:nvSpPr>
        <p:spPr bwMode="auto">
          <a:xfrm>
            <a:off x="8423275" y="6510338"/>
            <a:ext cx="720725" cy="3175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b="1">
                <a:solidFill>
                  <a:schemeClr val="tx2"/>
                </a:solidFill>
                <a:ea typeface="楷体_GB2312" pitchFamily="49" charset="-122"/>
              </a:rPr>
              <a:t>返回</a:t>
            </a:r>
          </a:p>
        </p:txBody>
      </p:sp>
      <p:grpSp>
        <p:nvGrpSpPr>
          <p:cNvPr id="36868" name="Group 4"/>
          <p:cNvGrpSpPr>
            <a:grpSpLocks/>
          </p:cNvGrpSpPr>
          <p:nvPr/>
        </p:nvGrpSpPr>
        <p:grpSpPr bwMode="auto">
          <a:xfrm>
            <a:off x="381000" y="609600"/>
            <a:ext cx="8305800" cy="182563"/>
            <a:chOff x="240" y="893"/>
            <a:chExt cx="5232" cy="115"/>
          </a:xfrm>
        </p:grpSpPr>
        <p:sp>
          <p:nvSpPr>
            <p:cNvPr id="36870" name="Rectangle 5"/>
            <p:cNvSpPr>
              <a:spLocks noChangeArrowheads="1"/>
            </p:cNvSpPr>
            <p:nvPr/>
          </p:nvSpPr>
          <p:spPr bwMode="auto">
            <a:xfrm>
              <a:off x="4320" y="893"/>
              <a:ext cx="1152" cy="115"/>
            </a:xfrm>
            <a:prstGeom prst="rect">
              <a:avLst/>
            </a:prstGeom>
            <a:solidFill>
              <a:schemeClr val="folHlink"/>
            </a:solidFill>
            <a:ln w="9525">
              <a:noFill/>
              <a:miter lim="800000"/>
              <a:headEnd/>
              <a:tailEnd/>
            </a:ln>
          </p:spPr>
          <p:txBody>
            <a:bodyPr wrap="none" anchor="ctr"/>
            <a:lstStyle/>
            <a:p>
              <a:pPr algn="ctr"/>
              <a:endParaRPr lang="zh-CN" altLang="en-US" sz="2400">
                <a:latin typeface="Times New Roman" pitchFamily="18" charset="0"/>
              </a:endParaRPr>
            </a:p>
          </p:txBody>
        </p:sp>
        <p:sp>
          <p:nvSpPr>
            <p:cNvPr id="36871" name="Line 6"/>
            <p:cNvSpPr>
              <a:spLocks noChangeShapeType="1"/>
            </p:cNvSpPr>
            <p:nvPr/>
          </p:nvSpPr>
          <p:spPr bwMode="auto">
            <a:xfrm>
              <a:off x="240" y="941"/>
              <a:ext cx="5232" cy="0"/>
            </a:xfrm>
            <a:prstGeom prst="line">
              <a:avLst/>
            </a:prstGeom>
            <a:noFill/>
            <a:ln w="19050">
              <a:solidFill>
                <a:schemeClr val="bg2"/>
              </a:solidFill>
              <a:round/>
              <a:headEnd/>
              <a:tailEnd/>
            </a:ln>
          </p:spPr>
          <p:txBody>
            <a:bodyPr/>
            <a:lstStyle/>
            <a:p>
              <a:endParaRPr lang="zh-CN" altLang="en-US"/>
            </a:p>
          </p:txBody>
        </p:sp>
      </p:grpSp>
      <p:pic>
        <p:nvPicPr>
          <p:cNvPr id="36869" name="Picture 118" descr="fig0208"/>
          <p:cNvPicPr>
            <a:picLocks noChangeAspect="1" noChangeArrowheads="1"/>
          </p:cNvPicPr>
          <p:nvPr/>
        </p:nvPicPr>
        <p:blipFill>
          <a:blip r:embed="rId2" cstate="print"/>
          <a:srcRect/>
          <a:stretch>
            <a:fillRect/>
          </a:stretch>
        </p:blipFill>
        <p:spPr bwMode="auto">
          <a:xfrm>
            <a:off x="0" y="773113"/>
            <a:ext cx="9144000" cy="5716587"/>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762000" y="762000"/>
            <a:ext cx="8075613" cy="5867400"/>
          </a:xfrm>
        </p:spPr>
        <p:txBody>
          <a:bodyPr/>
          <a:lstStyle/>
          <a:p>
            <a:pPr eaLnBrk="1" hangingPunct="1"/>
            <a:r>
              <a:rPr lang="zh-CN" altLang="en-US" dirty="0" smtClean="0"/>
              <a:t>了解处理器的基本结构</a:t>
            </a:r>
          </a:p>
          <a:p>
            <a:pPr eaLnBrk="1" hangingPunct="1"/>
            <a:r>
              <a:rPr lang="zh-CN" altLang="en-US" dirty="0" smtClean="0"/>
              <a:t>熟悉</a:t>
            </a:r>
            <a:r>
              <a:rPr lang="en-US" altLang="zh-CN" dirty="0" smtClean="0"/>
              <a:t>8086</a:t>
            </a:r>
            <a:r>
              <a:rPr lang="zh-CN" altLang="en-US" dirty="0" smtClean="0"/>
              <a:t>、</a:t>
            </a:r>
            <a:r>
              <a:rPr lang="en-US" altLang="zh-CN" dirty="0" smtClean="0"/>
              <a:t>80386</a:t>
            </a:r>
            <a:r>
              <a:rPr lang="zh-CN" altLang="en-US" dirty="0" smtClean="0"/>
              <a:t>和</a:t>
            </a:r>
            <a:r>
              <a:rPr lang="en-US" altLang="zh-CN" dirty="0" smtClean="0"/>
              <a:t>Pentium</a:t>
            </a:r>
            <a:r>
              <a:rPr lang="zh-CN" altLang="en-US" dirty="0" smtClean="0"/>
              <a:t>处理器的结构</a:t>
            </a:r>
          </a:p>
          <a:p>
            <a:pPr eaLnBrk="1" hangingPunct="1"/>
            <a:r>
              <a:rPr lang="zh-CN" altLang="en-US" dirty="0" smtClean="0"/>
              <a:t>掌握</a:t>
            </a:r>
            <a:r>
              <a:rPr lang="en-US" altLang="zh-CN" dirty="0" smtClean="0"/>
              <a:t>IA-32</a:t>
            </a:r>
            <a:r>
              <a:rPr lang="zh-CN" altLang="en-US" dirty="0" smtClean="0"/>
              <a:t>常用寄存器的名称和作用</a:t>
            </a:r>
          </a:p>
          <a:p>
            <a:pPr eaLnBrk="1" hangingPunct="1"/>
            <a:r>
              <a:rPr lang="zh-CN" altLang="en-US" dirty="0" smtClean="0"/>
              <a:t>理解</a:t>
            </a:r>
            <a:r>
              <a:rPr lang="en-US" altLang="zh-CN" dirty="0" smtClean="0"/>
              <a:t>IA-32</a:t>
            </a:r>
            <a:r>
              <a:rPr lang="zh-CN" altLang="en-US" dirty="0" smtClean="0"/>
              <a:t>的存储器模型和工作方式</a:t>
            </a:r>
          </a:p>
          <a:p>
            <a:pPr eaLnBrk="1" hangingPunct="1"/>
            <a:r>
              <a:rPr lang="zh-CN" altLang="en-US" dirty="0" smtClean="0"/>
              <a:t>掌握基本段、逻辑地址和物理地址</a:t>
            </a:r>
          </a:p>
          <a:p>
            <a:pPr eaLnBrk="1" hangingPunct="1"/>
            <a:r>
              <a:rPr lang="zh-CN" altLang="en-US" dirty="0" smtClean="0"/>
              <a:t>掌握逻辑地址转换为物理地址的方法</a:t>
            </a:r>
          </a:p>
        </p:txBody>
      </p:sp>
      <p:sp>
        <p:nvSpPr>
          <p:cNvPr id="96259" name="Rectangle 3"/>
          <p:cNvSpPr>
            <a:spLocks noChangeArrowheads="1"/>
          </p:cNvSpPr>
          <p:nvPr/>
        </p:nvSpPr>
        <p:spPr bwMode="auto">
          <a:xfrm>
            <a:off x="0" y="0"/>
            <a:ext cx="685800" cy="4876800"/>
          </a:xfrm>
          <a:prstGeom prst="rect">
            <a:avLst/>
          </a:prstGeom>
          <a:solidFill>
            <a:schemeClr val="accent1"/>
          </a:solidFill>
          <a:ln w="9525">
            <a:noFill/>
            <a:miter lim="800000"/>
            <a:headEnd/>
            <a:tailEnd/>
          </a:ln>
        </p:spPr>
        <p:txBody>
          <a:bodyPr wrap="none" anchor="ctr"/>
          <a:lstStyle/>
          <a:p>
            <a:pPr algn="ctr"/>
            <a:endParaRPr lang="zh-CN" altLang="en-US" sz="2400">
              <a:latin typeface="Times New Roman" pitchFamily="18" charset="0"/>
            </a:endParaRPr>
          </a:p>
        </p:txBody>
      </p:sp>
      <p:sp>
        <p:nvSpPr>
          <p:cNvPr id="96260" name="Line 4"/>
          <p:cNvSpPr>
            <a:spLocks noChangeShapeType="1"/>
          </p:cNvSpPr>
          <p:nvPr/>
        </p:nvSpPr>
        <p:spPr bwMode="auto">
          <a:xfrm>
            <a:off x="0" y="4876800"/>
            <a:ext cx="685800" cy="0"/>
          </a:xfrm>
          <a:prstGeom prst="line">
            <a:avLst/>
          </a:prstGeom>
          <a:noFill/>
          <a:ln w="50800">
            <a:solidFill>
              <a:schemeClr val="bg2"/>
            </a:solidFill>
            <a:round/>
            <a:headEnd/>
            <a:tailEnd/>
          </a:ln>
        </p:spPr>
        <p:txBody>
          <a:bodyPr/>
          <a:lstStyle/>
          <a:p>
            <a:endParaRPr lang="zh-CN" altLang="en-US"/>
          </a:p>
        </p:txBody>
      </p:sp>
      <p:grpSp>
        <p:nvGrpSpPr>
          <p:cNvPr id="96261" name="Group 5"/>
          <p:cNvGrpSpPr>
            <a:grpSpLocks/>
          </p:cNvGrpSpPr>
          <p:nvPr/>
        </p:nvGrpSpPr>
        <p:grpSpPr bwMode="auto">
          <a:xfrm>
            <a:off x="671513" y="533400"/>
            <a:ext cx="8077200" cy="304800"/>
            <a:chOff x="400" y="336"/>
            <a:chExt cx="5088" cy="192"/>
          </a:xfrm>
        </p:grpSpPr>
        <p:sp>
          <p:nvSpPr>
            <p:cNvPr id="96264" name="Rectangle 6"/>
            <p:cNvSpPr>
              <a:spLocks noChangeArrowheads="1"/>
            </p:cNvSpPr>
            <p:nvPr/>
          </p:nvSpPr>
          <p:spPr bwMode="auto">
            <a:xfrm>
              <a:off x="3952" y="336"/>
              <a:ext cx="1536" cy="192"/>
            </a:xfrm>
            <a:prstGeom prst="rect">
              <a:avLst/>
            </a:prstGeom>
            <a:solidFill>
              <a:schemeClr val="folHlink"/>
            </a:solidFill>
            <a:ln w="9525">
              <a:noFill/>
              <a:miter lim="800000"/>
              <a:headEnd/>
              <a:tailEnd/>
            </a:ln>
          </p:spPr>
          <p:txBody>
            <a:bodyPr wrap="none" anchor="ctr"/>
            <a:lstStyle/>
            <a:p>
              <a:pPr algn="ctr"/>
              <a:endParaRPr lang="zh-CN" altLang="en-US" sz="2400">
                <a:latin typeface="Times New Roman" pitchFamily="18" charset="0"/>
              </a:endParaRPr>
            </a:p>
          </p:txBody>
        </p:sp>
        <p:sp>
          <p:nvSpPr>
            <p:cNvPr id="96265" name="Line 7"/>
            <p:cNvSpPr>
              <a:spLocks noChangeShapeType="1"/>
            </p:cNvSpPr>
            <p:nvPr/>
          </p:nvSpPr>
          <p:spPr bwMode="auto">
            <a:xfrm>
              <a:off x="400" y="432"/>
              <a:ext cx="5088" cy="0"/>
            </a:xfrm>
            <a:prstGeom prst="line">
              <a:avLst/>
            </a:prstGeom>
            <a:noFill/>
            <a:ln w="44450">
              <a:solidFill>
                <a:schemeClr val="bg2"/>
              </a:solidFill>
              <a:round/>
              <a:headEnd/>
              <a:tailEnd/>
            </a:ln>
          </p:spPr>
          <p:txBody>
            <a:bodyPr/>
            <a:lstStyle/>
            <a:p>
              <a:endParaRPr lang="zh-CN" altLang="en-US"/>
            </a:p>
          </p:txBody>
        </p:sp>
      </p:grpSp>
      <p:sp>
        <p:nvSpPr>
          <p:cNvPr id="96262" name="Rectangle 8"/>
          <p:cNvSpPr>
            <a:spLocks noGrp="1" noChangeArrowheads="1"/>
          </p:cNvSpPr>
          <p:nvPr>
            <p:ph type="title"/>
          </p:nvPr>
        </p:nvSpPr>
        <p:spPr>
          <a:xfrm>
            <a:off x="47625" y="673100"/>
            <a:ext cx="609600" cy="2527300"/>
          </a:xfrm>
        </p:spPr>
        <p:txBody>
          <a:bodyPr/>
          <a:lstStyle/>
          <a:p>
            <a:pPr eaLnBrk="1" hangingPunct="1"/>
            <a:r>
              <a:rPr lang="zh-CN" altLang="en-US" sz="3600" smtClean="0"/>
              <a:t>教学要求</a:t>
            </a:r>
          </a:p>
        </p:txBody>
      </p:sp>
      <p:sp>
        <p:nvSpPr>
          <p:cNvPr id="96263" name="Rectangle 9"/>
          <p:cNvSpPr>
            <a:spLocks noChangeArrowheads="1"/>
          </p:cNvSpPr>
          <p:nvPr/>
        </p:nvSpPr>
        <p:spPr bwMode="auto">
          <a:xfrm>
            <a:off x="1219200" y="152400"/>
            <a:ext cx="4876800" cy="381000"/>
          </a:xfrm>
          <a:prstGeom prst="rect">
            <a:avLst/>
          </a:prstGeom>
          <a:noFill/>
          <a:ln w="9525">
            <a:noFill/>
            <a:miter lim="800000"/>
            <a:headEnd/>
            <a:tailEnd/>
          </a:ln>
        </p:spPr>
        <p:txBody>
          <a:bodyPr anchor="ctr"/>
          <a:lstStyle/>
          <a:p>
            <a:r>
              <a:rPr lang="zh-CN" altLang="en-US" sz="2800" b="1">
                <a:solidFill>
                  <a:schemeClr val="tx2"/>
                </a:solidFill>
                <a:latin typeface="楷体_GB2312" pitchFamily="49" charset="-122"/>
                <a:ea typeface="楷体_GB2312" pitchFamily="49" charset="-122"/>
              </a:rPr>
              <a:t>第</a:t>
            </a:r>
            <a:r>
              <a:rPr lang="en-US" altLang="zh-CN" sz="2800" b="1">
                <a:solidFill>
                  <a:schemeClr val="tx2"/>
                </a:solidFill>
                <a:latin typeface="楷体_GB2312" pitchFamily="49" charset="-122"/>
                <a:ea typeface="楷体_GB2312" pitchFamily="49" charset="-122"/>
              </a:rPr>
              <a:t>2</a:t>
            </a:r>
            <a:r>
              <a:rPr lang="zh-CN" altLang="en-US" sz="2800" b="1">
                <a:solidFill>
                  <a:schemeClr val="tx2"/>
                </a:solidFill>
                <a:latin typeface="楷体_GB2312" pitchFamily="49" charset="-122"/>
                <a:ea typeface="楷体_GB2312" pitchFamily="49" charset="-122"/>
              </a:rPr>
              <a:t>章 处理器结构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2.1.1 </a:t>
            </a:r>
            <a:r>
              <a:rPr lang="zh-CN" altLang="en-US" smtClean="0"/>
              <a:t>处理器基本结构</a:t>
            </a:r>
          </a:p>
        </p:txBody>
      </p:sp>
      <p:sp>
        <p:nvSpPr>
          <p:cNvPr id="5123" name="Rectangle 3"/>
          <p:cNvSpPr>
            <a:spLocks noGrp="1" noChangeArrowheads="1"/>
          </p:cNvSpPr>
          <p:nvPr>
            <p:ph type="body" idx="1"/>
          </p:nvPr>
        </p:nvSpPr>
        <p:spPr>
          <a:xfrm>
            <a:off x="5791200" y="4800600"/>
            <a:ext cx="3048000" cy="1600200"/>
          </a:xfrm>
          <a:solidFill>
            <a:schemeClr val="bg1"/>
          </a:solidFill>
        </p:spPr>
        <p:txBody>
          <a:bodyPr/>
          <a:lstStyle/>
          <a:p>
            <a:pPr marL="609600" indent="-609600" eaLnBrk="1" hangingPunct="1">
              <a:buFont typeface="Wingdings" pitchFamily="2" charset="2"/>
              <a:buAutoNum type="arabicPeriod"/>
            </a:pPr>
            <a:r>
              <a:rPr lang="zh-CN" altLang="en-US" sz="2800" smtClean="0">
                <a:solidFill>
                  <a:schemeClr val="tx2"/>
                </a:solidFill>
              </a:rPr>
              <a:t>算术逻辑单元</a:t>
            </a:r>
          </a:p>
          <a:p>
            <a:pPr marL="609600" indent="-609600" eaLnBrk="1" hangingPunct="1">
              <a:buFont typeface="Wingdings" pitchFamily="2" charset="2"/>
              <a:buAutoNum type="arabicPeriod"/>
            </a:pPr>
            <a:r>
              <a:rPr lang="zh-CN" altLang="en-US" sz="2800" smtClean="0">
                <a:solidFill>
                  <a:schemeClr val="tx2"/>
                </a:solidFill>
              </a:rPr>
              <a:t>寄存器</a:t>
            </a:r>
          </a:p>
          <a:p>
            <a:pPr marL="609600" indent="-609600" eaLnBrk="1" hangingPunct="1">
              <a:buFont typeface="Wingdings" pitchFamily="2" charset="2"/>
              <a:buAutoNum type="arabicPeriod"/>
            </a:pPr>
            <a:r>
              <a:rPr lang="zh-CN" altLang="en-US" sz="2800" smtClean="0">
                <a:solidFill>
                  <a:schemeClr val="tx2"/>
                </a:solidFill>
              </a:rPr>
              <a:t>指令处理单元</a:t>
            </a:r>
          </a:p>
        </p:txBody>
      </p:sp>
      <p:grpSp>
        <p:nvGrpSpPr>
          <p:cNvPr id="5124" name="Group 4"/>
          <p:cNvGrpSpPr>
            <a:grpSpLocks/>
          </p:cNvGrpSpPr>
          <p:nvPr/>
        </p:nvGrpSpPr>
        <p:grpSpPr bwMode="auto">
          <a:xfrm>
            <a:off x="533400" y="838200"/>
            <a:ext cx="6858000" cy="5362575"/>
            <a:chOff x="1694" y="1516"/>
            <a:chExt cx="4388" cy="4381"/>
          </a:xfrm>
        </p:grpSpPr>
        <p:sp>
          <p:nvSpPr>
            <p:cNvPr id="5125" name="Rectangle 5"/>
            <p:cNvSpPr>
              <a:spLocks noChangeArrowheads="1"/>
            </p:cNvSpPr>
            <p:nvPr/>
          </p:nvSpPr>
          <p:spPr bwMode="auto">
            <a:xfrm>
              <a:off x="2629" y="3746"/>
              <a:ext cx="1121" cy="261"/>
            </a:xfrm>
            <a:prstGeom prst="rect">
              <a:avLst/>
            </a:prstGeom>
            <a:noFill/>
            <a:ln w="28575">
              <a:noFill/>
              <a:miter lim="800000"/>
              <a:headEnd/>
              <a:tailEnd/>
            </a:ln>
          </p:spPr>
          <p:txBody>
            <a:bodyPr lIns="12700" tIns="12700" rIns="12700" bIns="12700"/>
            <a:lstStyle/>
            <a:p>
              <a:pPr algn="ctr" eaLnBrk="0" hangingPunct="0"/>
              <a:r>
                <a:rPr lang="zh-CN" altLang="en-US" sz="1600" b="1">
                  <a:latin typeface="Times New Roman" pitchFamily="18" charset="0"/>
                </a:rPr>
                <a:t>内部数据总线</a:t>
              </a:r>
            </a:p>
          </p:txBody>
        </p:sp>
        <p:sp>
          <p:nvSpPr>
            <p:cNvPr id="5126" name="Rectangle 6"/>
            <p:cNvSpPr>
              <a:spLocks noChangeArrowheads="1"/>
            </p:cNvSpPr>
            <p:nvPr/>
          </p:nvSpPr>
          <p:spPr bwMode="auto">
            <a:xfrm>
              <a:off x="5222" y="2133"/>
              <a:ext cx="860" cy="271"/>
            </a:xfrm>
            <a:prstGeom prst="rect">
              <a:avLst/>
            </a:prstGeom>
            <a:noFill/>
            <a:ln w="28575">
              <a:noFill/>
              <a:miter lim="800000"/>
              <a:headEnd/>
              <a:tailEnd/>
            </a:ln>
          </p:spPr>
          <p:txBody>
            <a:bodyPr lIns="12700" tIns="12700" rIns="12700" bIns="12700"/>
            <a:lstStyle/>
            <a:p>
              <a:pPr eaLnBrk="0" hangingPunct="0"/>
              <a:r>
                <a:rPr lang="zh-CN" altLang="en-US" sz="1600" b="1">
                  <a:latin typeface="Times New Roman" pitchFamily="18" charset="0"/>
                </a:rPr>
                <a:t>控制总线</a:t>
              </a:r>
            </a:p>
          </p:txBody>
        </p:sp>
        <p:sp>
          <p:nvSpPr>
            <p:cNvPr id="5127" name="Rectangle 7"/>
            <p:cNvSpPr>
              <a:spLocks noChangeArrowheads="1"/>
            </p:cNvSpPr>
            <p:nvPr/>
          </p:nvSpPr>
          <p:spPr bwMode="auto">
            <a:xfrm>
              <a:off x="5210" y="3872"/>
              <a:ext cx="860" cy="271"/>
            </a:xfrm>
            <a:prstGeom prst="rect">
              <a:avLst/>
            </a:prstGeom>
            <a:noFill/>
            <a:ln w="28575">
              <a:noFill/>
              <a:miter lim="800000"/>
              <a:headEnd/>
              <a:tailEnd/>
            </a:ln>
          </p:spPr>
          <p:txBody>
            <a:bodyPr lIns="12700" tIns="12700" rIns="12700" bIns="12700"/>
            <a:lstStyle/>
            <a:p>
              <a:pPr eaLnBrk="0" hangingPunct="0"/>
              <a:r>
                <a:rPr lang="zh-CN" altLang="en-US" sz="1600" b="1">
                  <a:latin typeface="Times New Roman" pitchFamily="18" charset="0"/>
                </a:rPr>
                <a:t>数据总线</a:t>
              </a:r>
            </a:p>
          </p:txBody>
        </p:sp>
        <p:sp>
          <p:nvSpPr>
            <p:cNvPr id="5128" name="Rectangle 8"/>
            <p:cNvSpPr>
              <a:spLocks noChangeArrowheads="1"/>
            </p:cNvSpPr>
            <p:nvPr/>
          </p:nvSpPr>
          <p:spPr bwMode="auto">
            <a:xfrm>
              <a:off x="5210" y="3168"/>
              <a:ext cx="860" cy="271"/>
            </a:xfrm>
            <a:prstGeom prst="rect">
              <a:avLst/>
            </a:prstGeom>
            <a:noFill/>
            <a:ln w="28575">
              <a:noFill/>
              <a:miter lim="800000"/>
              <a:headEnd/>
              <a:tailEnd/>
            </a:ln>
          </p:spPr>
          <p:txBody>
            <a:bodyPr lIns="12700" tIns="12700" rIns="12700" bIns="12700"/>
            <a:lstStyle/>
            <a:p>
              <a:pPr eaLnBrk="0" hangingPunct="0"/>
              <a:r>
                <a:rPr lang="zh-CN" altLang="en-US" sz="1600" b="1">
                  <a:latin typeface="Times New Roman" pitchFamily="18" charset="0"/>
                </a:rPr>
                <a:t>地址总线</a:t>
              </a:r>
            </a:p>
          </p:txBody>
        </p:sp>
        <p:sp>
          <p:nvSpPr>
            <p:cNvPr id="5129" name="Line 9"/>
            <p:cNvSpPr>
              <a:spLocks noChangeShapeType="1"/>
            </p:cNvSpPr>
            <p:nvPr/>
          </p:nvSpPr>
          <p:spPr bwMode="auto">
            <a:xfrm>
              <a:off x="1874" y="4007"/>
              <a:ext cx="2476" cy="1"/>
            </a:xfrm>
            <a:prstGeom prst="line">
              <a:avLst/>
            </a:prstGeom>
            <a:noFill/>
            <a:ln w="28575">
              <a:solidFill>
                <a:srgbClr val="000000"/>
              </a:solidFill>
              <a:round/>
              <a:headEnd type="triangle" w="sm" len="sm"/>
              <a:tailEnd type="triangle" w="sm" len="sm"/>
            </a:ln>
          </p:spPr>
          <p:txBody>
            <a:bodyPr/>
            <a:lstStyle/>
            <a:p>
              <a:endParaRPr lang="zh-CN" altLang="en-US"/>
            </a:p>
          </p:txBody>
        </p:sp>
        <p:sp>
          <p:nvSpPr>
            <p:cNvPr id="5130" name="Line 10"/>
            <p:cNvSpPr>
              <a:spLocks noChangeShapeType="1"/>
            </p:cNvSpPr>
            <p:nvPr/>
          </p:nvSpPr>
          <p:spPr bwMode="auto">
            <a:xfrm>
              <a:off x="2594" y="5600"/>
              <a:ext cx="1426" cy="1"/>
            </a:xfrm>
            <a:prstGeom prst="line">
              <a:avLst/>
            </a:prstGeom>
            <a:noFill/>
            <a:ln w="28575">
              <a:solidFill>
                <a:srgbClr val="000000"/>
              </a:solidFill>
              <a:round/>
              <a:headEnd type="none" w="sm" len="sm"/>
              <a:tailEnd type="none" w="sm" len="sm"/>
            </a:ln>
          </p:spPr>
          <p:txBody>
            <a:bodyPr/>
            <a:lstStyle/>
            <a:p>
              <a:endParaRPr lang="zh-CN" altLang="en-US"/>
            </a:p>
          </p:txBody>
        </p:sp>
        <p:sp>
          <p:nvSpPr>
            <p:cNvPr id="5131" name="Rectangle 11"/>
            <p:cNvSpPr>
              <a:spLocks noChangeArrowheads="1"/>
            </p:cNvSpPr>
            <p:nvPr/>
          </p:nvSpPr>
          <p:spPr bwMode="auto">
            <a:xfrm>
              <a:off x="1848" y="4483"/>
              <a:ext cx="712" cy="258"/>
            </a:xfrm>
            <a:prstGeom prst="rect">
              <a:avLst/>
            </a:prstGeom>
            <a:noFill/>
            <a:ln w="28575">
              <a:noFill/>
              <a:miter lim="800000"/>
              <a:headEnd/>
              <a:tailEnd/>
            </a:ln>
          </p:spPr>
          <p:txBody>
            <a:bodyPr lIns="12700" tIns="12700" rIns="12700" bIns="12700"/>
            <a:lstStyle/>
            <a:p>
              <a:pPr algn="ctr" eaLnBrk="0" hangingPunct="0"/>
              <a:r>
                <a:rPr lang="zh-CN" altLang="en-US" sz="1600" b="1">
                  <a:latin typeface="Times New Roman" pitchFamily="18" charset="0"/>
                </a:rPr>
                <a:t>暂存器</a:t>
              </a:r>
            </a:p>
          </p:txBody>
        </p:sp>
        <p:sp>
          <p:nvSpPr>
            <p:cNvPr id="5132" name="Line 12"/>
            <p:cNvSpPr>
              <a:spLocks noChangeShapeType="1"/>
            </p:cNvSpPr>
            <p:nvPr/>
          </p:nvSpPr>
          <p:spPr bwMode="auto">
            <a:xfrm>
              <a:off x="2185" y="2251"/>
              <a:ext cx="5" cy="2201"/>
            </a:xfrm>
            <a:prstGeom prst="line">
              <a:avLst/>
            </a:prstGeom>
            <a:noFill/>
            <a:ln w="28575">
              <a:solidFill>
                <a:srgbClr val="000000"/>
              </a:solidFill>
              <a:round/>
              <a:headEnd type="none" w="sm" len="sm"/>
              <a:tailEnd type="triangle" w="sm" len="sm"/>
            </a:ln>
          </p:spPr>
          <p:txBody>
            <a:bodyPr/>
            <a:lstStyle/>
            <a:p>
              <a:endParaRPr lang="zh-CN" altLang="en-US"/>
            </a:p>
          </p:txBody>
        </p:sp>
        <p:sp>
          <p:nvSpPr>
            <p:cNvPr id="5133" name="Line 13"/>
            <p:cNvSpPr>
              <a:spLocks noChangeShapeType="1"/>
            </p:cNvSpPr>
            <p:nvPr/>
          </p:nvSpPr>
          <p:spPr bwMode="auto">
            <a:xfrm>
              <a:off x="2195" y="4743"/>
              <a:ext cx="1" cy="211"/>
            </a:xfrm>
            <a:prstGeom prst="line">
              <a:avLst/>
            </a:prstGeom>
            <a:noFill/>
            <a:ln w="28575">
              <a:solidFill>
                <a:srgbClr val="000000"/>
              </a:solidFill>
              <a:round/>
              <a:headEnd type="none" w="sm" len="sm"/>
              <a:tailEnd type="triangle" w="sm" len="sm"/>
            </a:ln>
          </p:spPr>
          <p:txBody>
            <a:bodyPr/>
            <a:lstStyle/>
            <a:p>
              <a:endParaRPr lang="zh-CN" altLang="en-US"/>
            </a:p>
          </p:txBody>
        </p:sp>
        <p:sp>
          <p:nvSpPr>
            <p:cNvPr id="5134" name="Rectangle 14"/>
            <p:cNvSpPr>
              <a:spLocks noChangeArrowheads="1"/>
            </p:cNvSpPr>
            <p:nvPr/>
          </p:nvSpPr>
          <p:spPr bwMode="auto">
            <a:xfrm>
              <a:off x="2688" y="4483"/>
              <a:ext cx="712" cy="258"/>
            </a:xfrm>
            <a:prstGeom prst="rect">
              <a:avLst/>
            </a:prstGeom>
            <a:noFill/>
            <a:ln w="28575">
              <a:noFill/>
              <a:miter lim="800000"/>
              <a:headEnd/>
              <a:tailEnd/>
            </a:ln>
          </p:spPr>
          <p:txBody>
            <a:bodyPr lIns="12700" tIns="12700" rIns="12700" bIns="12700"/>
            <a:lstStyle/>
            <a:p>
              <a:pPr algn="ctr" eaLnBrk="0" hangingPunct="0"/>
              <a:r>
                <a:rPr lang="zh-CN" altLang="en-US" sz="1600" b="1">
                  <a:latin typeface="Times New Roman" pitchFamily="18" charset="0"/>
                </a:rPr>
                <a:t>累加器</a:t>
              </a:r>
            </a:p>
          </p:txBody>
        </p:sp>
        <p:sp>
          <p:nvSpPr>
            <p:cNvPr id="5135" name="Line 15"/>
            <p:cNvSpPr>
              <a:spLocks noChangeShapeType="1"/>
            </p:cNvSpPr>
            <p:nvPr/>
          </p:nvSpPr>
          <p:spPr bwMode="auto">
            <a:xfrm>
              <a:off x="3014" y="4012"/>
              <a:ext cx="1" cy="467"/>
            </a:xfrm>
            <a:prstGeom prst="line">
              <a:avLst/>
            </a:prstGeom>
            <a:noFill/>
            <a:ln w="28575">
              <a:solidFill>
                <a:srgbClr val="000000"/>
              </a:solidFill>
              <a:round/>
              <a:headEnd type="triangle" w="sm" len="sm"/>
              <a:tailEnd type="triangle" w="sm" len="sm"/>
            </a:ln>
          </p:spPr>
          <p:txBody>
            <a:bodyPr/>
            <a:lstStyle/>
            <a:p>
              <a:endParaRPr lang="zh-CN" altLang="en-US"/>
            </a:p>
          </p:txBody>
        </p:sp>
        <p:sp>
          <p:nvSpPr>
            <p:cNvPr id="5136" name="Line 16"/>
            <p:cNvSpPr>
              <a:spLocks noChangeShapeType="1"/>
            </p:cNvSpPr>
            <p:nvPr/>
          </p:nvSpPr>
          <p:spPr bwMode="auto">
            <a:xfrm>
              <a:off x="3020" y="4743"/>
              <a:ext cx="1" cy="211"/>
            </a:xfrm>
            <a:prstGeom prst="line">
              <a:avLst/>
            </a:prstGeom>
            <a:noFill/>
            <a:ln w="28575">
              <a:solidFill>
                <a:srgbClr val="000000"/>
              </a:solidFill>
              <a:round/>
              <a:headEnd type="none" w="sm" len="sm"/>
              <a:tailEnd type="triangle" w="sm" len="sm"/>
            </a:ln>
          </p:spPr>
          <p:txBody>
            <a:bodyPr/>
            <a:lstStyle/>
            <a:p>
              <a:endParaRPr lang="zh-CN" altLang="en-US"/>
            </a:p>
          </p:txBody>
        </p:sp>
        <p:sp>
          <p:nvSpPr>
            <p:cNvPr id="5137" name="Rectangle 17"/>
            <p:cNvSpPr>
              <a:spLocks noChangeArrowheads="1"/>
            </p:cNvSpPr>
            <p:nvPr/>
          </p:nvSpPr>
          <p:spPr bwMode="auto">
            <a:xfrm>
              <a:off x="2346" y="5171"/>
              <a:ext cx="555" cy="275"/>
            </a:xfrm>
            <a:prstGeom prst="rect">
              <a:avLst/>
            </a:prstGeom>
            <a:noFill/>
            <a:ln w="28575">
              <a:noFill/>
              <a:miter lim="800000"/>
              <a:headEnd/>
              <a:tailEnd/>
            </a:ln>
          </p:spPr>
          <p:txBody>
            <a:bodyPr lIns="12700" tIns="12700" rIns="12700" bIns="12700"/>
            <a:lstStyle/>
            <a:p>
              <a:pPr algn="ctr" eaLnBrk="0" hangingPunct="0"/>
              <a:r>
                <a:rPr lang="en-US" altLang="zh-CN" sz="1600" b="1">
                  <a:latin typeface="Times New Roman" pitchFamily="18" charset="0"/>
                </a:rPr>
                <a:t>ALU</a:t>
              </a:r>
            </a:p>
          </p:txBody>
        </p:sp>
        <p:sp>
          <p:nvSpPr>
            <p:cNvPr id="5138" name="Line 18"/>
            <p:cNvSpPr>
              <a:spLocks noChangeShapeType="1"/>
            </p:cNvSpPr>
            <p:nvPr/>
          </p:nvSpPr>
          <p:spPr bwMode="auto">
            <a:xfrm flipV="1">
              <a:off x="2759" y="4966"/>
              <a:ext cx="84" cy="156"/>
            </a:xfrm>
            <a:prstGeom prst="line">
              <a:avLst/>
            </a:prstGeom>
            <a:noFill/>
            <a:ln w="28575">
              <a:solidFill>
                <a:srgbClr val="000000"/>
              </a:solidFill>
              <a:round/>
              <a:headEnd type="none" w="sm" len="sm"/>
              <a:tailEnd type="none" w="sm" len="sm"/>
            </a:ln>
          </p:spPr>
          <p:txBody>
            <a:bodyPr/>
            <a:lstStyle/>
            <a:p>
              <a:endParaRPr lang="zh-CN" altLang="en-US"/>
            </a:p>
          </p:txBody>
        </p:sp>
        <p:sp>
          <p:nvSpPr>
            <p:cNvPr id="5139" name="Line 19"/>
            <p:cNvSpPr>
              <a:spLocks noChangeShapeType="1"/>
            </p:cNvSpPr>
            <p:nvPr/>
          </p:nvSpPr>
          <p:spPr bwMode="auto">
            <a:xfrm flipH="1" flipV="1">
              <a:off x="4017" y="4731"/>
              <a:ext cx="3" cy="881"/>
            </a:xfrm>
            <a:prstGeom prst="line">
              <a:avLst/>
            </a:prstGeom>
            <a:noFill/>
            <a:ln w="28575">
              <a:solidFill>
                <a:srgbClr val="000000"/>
              </a:solidFill>
              <a:round/>
              <a:headEnd type="none" w="sm" len="sm"/>
              <a:tailEnd type="triangle" w="sm" len="sm"/>
            </a:ln>
          </p:spPr>
          <p:txBody>
            <a:bodyPr/>
            <a:lstStyle/>
            <a:p>
              <a:endParaRPr lang="zh-CN" altLang="en-US"/>
            </a:p>
          </p:txBody>
        </p:sp>
        <p:sp>
          <p:nvSpPr>
            <p:cNvPr id="5140" name="Rectangle 20"/>
            <p:cNvSpPr>
              <a:spLocks noChangeArrowheads="1"/>
            </p:cNvSpPr>
            <p:nvPr/>
          </p:nvSpPr>
          <p:spPr bwMode="auto">
            <a:xfrm>
              <a:off x="3599" y="4483"/>
              <a:ext cx="901" cy="258"/>
            </a:xfrm>
            <a:prstGeom prst="rect">
              <a:avLst/>
            </a:prstGeom>
            <a:noFill/>
            <a:ln w="28575">
              <a:noFill/>
              <a:miter lim="800000"/>
              <a:headEnd/>
              <a:tailEnd/>
            </a:ln>
          </p:spPr>
          <p:txBody>
            <a:bodyPr lIns="12700" tIns="12700" rIns="12700" bIns="12700"/>
            <a:lstStyle/>
            <a:p>
              <a:pPr algn="ctr" eaLnBrk="0" hangingPunct="0"/>
              <a:r>
                <a:rPr lang="zh-CN" altLang="en-US" sz="1600" b="1">
                  <a:latin typeface="Times New Roman" pitchFamily="18" charset="0"/>
                </a:rPr>
                <a:t>标志寄存器</a:t>
              </a:r>
            </a:p>
          </p:txBody>
        </p:sp>
        <p:sp>
          <p:nvSpPr>
            <p:cNvPr id="5141" name="Line 21"/>
            <p:cNvSpPr>
              <a:spLocks noChangeShapeType="1"/>
            </p:cNvSpPr>
            <p:nvPr/>
          </p:nvSpPr>
          <p:spPr bwMode="auto">
            <a:xfrm flipV="1">
              <a:off x="4019" y="4003"/>
              <a:ext cx="1" cy="464"/>
            </a:xfrm>
            <a:prstGeom prst="line">
              <a:avLst/>
            </a:prstGeom>
            <a:noFill/>
            <a:ln w="28575">
              <a:solidFill>
                <a:srgbClr val="000000"/>
              </a:solidFill>
              <a:round/>
              <a:headEnd type="none" w="sm" len="sm"/>
              <a:tailEnd type="triangle" w="sm" len="sm"/>
            </a:ln>
          </p:spPr>
          <p:txBody>
            <a:bodyPr/>
            <a:lstStyle/>
            <a:p>
              <a:endParaRPr lang="zh-CN" altLang="en-US"/>
            </a:p>
          </p:txBody>
        </p:sp>
        <p:sp>
          <p:nvSpPr>
            <p:cNvPr id="5142" name="Line 22"/>
            <p:cNvSpPr>
              <a:spLocks noChangeShapeType="1"/>
            </p:cNvSpPr>
            <p:nvPr/>
          </p:nvSpPr>
          <p:spPr bwMode="auto">
            <a:xfrm flipV="1">
              <a:off x="3464" y="4004"/>
              <a:ext cx="1" cy="1609"/>
            </a:xfrm>
            <a:prstGeom prst="line">
              <a:avLst/>
            </a:prstGeom>
            <a:noFill/>
            <a:ln w="28575">
              <a:solidFill>
                <a:srgbClr val="000000"/>
              </a:solidFill>
              <a:round/>
              <a:headEnd type="none" w="sm" len="sm"/>
              <a:tailEnd type="triangle" w="sm" len="sm"/>
            </a:ln>
          </p:spPr>
          <p:txBody>
            <a:bodyPr/>
            <a:lstStyle/>
            <a:p>
              <a:endParaRPr lang="zh-CN" altLang="en-US"/>
            </a:p>
          </p:txBody>
        </p:sp>
        <p:sp>
          <p:nvSpPr>
            <p:cNvPr id="5143" name="Line 23"/>
            <p:cNvSpPr>
              <a:spLocks noChangeShapeType="1"/>
            </p:cNvSpPr>
            <p:nvPr/>
          </p:nvSpPr>
          <p:spPr bwMode="auto">
            <a:xfrm>
              <a:off x="4850" y="4011"/>
              <a:ext cx="331" cy="1"/>
            </a:xfrm>
            <a:prstGeom prst="line">
              <a:avLst/>
            </a:prstGeom>
            <a:noFill/>
            <a:ln w="28575">
              <a:solidFill>
                <a:srgbClr val="000000"/>
              </a:solidFill>
              <a:round/>
              <a:headEnd type="triangle" w="sm" len="sm"/>
              <a:tailEnd type="triangle" w="sm" len="sm"/>
            </a:ln>
          </p:spPr>
          <p:txBody>
            <a:bodyPr/>
            <a:lstStyle/>
            <a:p>
              <a:endParaRPr lang="zh-CN" altLang="en-US"/>
            </a:p>
          </p:txBody>
        </p:sp>
        <p:sp>
          <p:nvSpPr>
            <p:cNvPr id="5144" name="Line 24"/>
            <p:cNvSpPr>
              <a:spLocks noChangeShapeType="1"/>
            </p:cNvSpPr>
            <p:nvPr/>
          </p:nvSpPr>
          <p:spPr bwMode="auto">
            <a:xfrm>
              <a:off x="4850" y="3306"/>
              <a:ext cx="331" cy="1"/>
            </a:xfrm>
            <a:prstGeom prst="line">
              <a:avLst/>
            </a:prstGeom>
            <a:noFill/>
            <a:ln w="28575">
              <a:solidFill>
                <a:srgbClr val="000000"/>
              </a:solidFill>
              <a:round/>
              <a:headEnd type="none" w="sm" len="sm"/>
              <a:tailEnd type="triangle" w="sm" len="sm"/>
            </a:ln>
          </p:spPr>
          <p:txBody>
            <a:bodyPr/>
            <a:lstStyle/>
            <a:p>
              <a:endParaRPr lang="zh-CN" altLang="en-US"/>
            </a:p>
          </p:txBody>
        </p:sp>
        <p:sp>
          <p:nvSpPr>
            <p:cNvPr id="5145" name="Rectangle 25"/>
            <p:cNvSpPr>
              <a:spLocks noChangeArrowheads="1"/>
            </p:cNvSpPr>
            <p:nvPr/>
          </p:nvSpPr>
          <p:spPr bwMode="auto">
            <a:xfrm>
              <a:off x="2519" y="1861"/>
              <a:ext cx="253" cy="931"/>
            </a:xfrm>
            <a:prstGeom prst="rect">
              <a:avLst/>
            </a:prstGeom>
            <a:noFill/>
            <a:ln w="28575">
              <a:noFill/>
              <a:miter lim="800000"/>
              <a:headEnd/>
              <a:tailEnd/>
            </a:ln>
          </p:spPr>
          <p:txBody>
            <a:bodyPr lIns="12700" tIns="12700" rIns="12700" bIns="12700"/>
            <a:lstStyle/>
            <a:p>
              <a:pPr algn="ctr" eaLnBrk="0" hangingPunct="0"/>
              <a:r>
                <a:rPr lang="zh-CN" altLang="en-US" sz="1600" b="1">
                  <a:latin typeface="Times New Roman" pitchFamily="18" charset="0"/>
                </a:rPr>
                <a:t>指</a:t>
              </a:r>
            </a:p>
            <a:p>
              <a:pPr algn="ctr" eaLnBrk="0" hangingPunct="0"/>
              <a:r>
                <a:rPr lang="zh-CN" altLang="en-US" sz="1600" b="1">
                  <a:latin typeface="Times New Roman" pitchFamily="18" charset="0"/>
                </a:rPr>
                <a:t>令</a:t>
              </a:r>
            </a:p>
            <a:p>
              <a:pPr algn="ctr" eaLnBrk="0" hangingPunct="0"/>
              <a:r>
                <a:rPr lang="zh-CN" altLang="en-US" sz="1600" b="1">
                  <a:latin typeface="Times New Roman" pitchFamily="18" charset="0"/>
                </a:rPr>
                <a:t>寄</a:t>
              </a:r>
            </a:p>
            <a:p>
              <a:pPr algn="ctr" eaLnBrk="0" hangingPunct="0"/>
              <a:r>
                <a:rPr lang="zh-CN" altLang="en-US" sz="1600" b="1">
                  <a:latin typeface="Times New Roman" pitchFamily="18" charset="0"/>
                </a:rPr>
                <a:t>存</a:t>
              </a:r>
            </a:p>
          </p:txBody>
        </p:sp>
        <p:sp>
          <p:nvSpPr>
            <p:cNvPr id="5146" name="Rectangle 26"/>
            <p:cNvSpPr>
              <a:spLocks noChangeArrowheads="1"/>
            </p:cNvSpPr>
            <p:nvPr/>
          </p:nvSpPr>
          <p:spPr bwMode="auto">
            <a:xfrm>
              <a:off x="3047" y="1850"/>
              <a:ext cx="334" cy="911"/>
            </a:xfrm>
            <a:prstGeom prst="rect">
              <a:avLst/>
            </a:prstGeom>
            <a:noFill/>
            <a:ln w="28575">
              <a:noFill/>
              <a:miter lim="800000"/>
              <a:headEnd/>
              <a:tailEnd/>
            </a:ln>
          </p:spPr>
          <p:txBody>
            <a:bodyPr lIns="12700" tIns="12700" rIns="12700" bIns="12700"/>
            <a:lstStyle/>
            <a:p>
              <a:pPr algn="ctr" eaLnBrk="0" hangingPunct="0"/>
              <a:r>
                <a:rPr lang="zh-CN" altLang="en-US" sz="1600" b="1">
                  <a:latin typeface="Times New Roman" pitchFamily="18" charset="0"/>
                </a:rPr>
                <a:t>指</a:t>
              </a:r>
            </a:p>
            <a:p>
              <a:pPr algn="ctr" eaLnBrk="0" hangingPunct="0"/>
              <a:r>
                <a:rPr lang="zh-CN" altLang="en-US" sz="1600" b="1">
                  <a:latin typeface="Times New Roman" pitchFamily="18" charset="0"/>
                </a:rPr>
                <a:t>令</a:t>
              </a:r>
            </a:p>
            <a:p>
              <a:pPr algn="ctr" eaLnBrk="0" hangingPunct="0"/>
              <a:r>
                <a:rPr lang="zh-CN" altLang="en-US" sz="1600" b="1">
                  <a:latin typeface="Times New Roman" pitchFamily="18" charset="0"/>
                </a:rPr>
                <a:t>译</a:t>
              </a:r>
            </a:p>
            <a:p>
              <a:pPr algn="ctr" eaLnBrk="0" hangingPunct="0"/>
              <a:r>
                <a:rPr lang="zh-CN" altLang="en-US" sz="1600" b="1">
                  <a:latin typeface="Times New Roman" pitchFamily="18" charset="0"/>
                </a:rPr>
                <a:t>码</a:t>
              </a:r>
            </a:p>
          </p:txBody>
        </p:sp>
        <p:sp>
          <p:nvSpPr>
            <p:cNvPr id="5147" name="Line 27"/>
            <p:cNvSpPr>
              <a:spLocks noChangeShapeType="1"/>
            </p:cNvSpPr>
            <p:nvPr/>
          </p:nvSpPr>
          <p:spPr bwMode="auto">
            <a:xfrm>
              <a:off x="4088" y="2252"/>
              <a:ext cx="1111" cy="1"/>
            </a:xfrm>
            <a:prstGeom prst="line">
              <a:avLst/>
            </a:prstGeom>
            <a:noFill/>
            <a:ln w="28575">
              <a:solidFill>
                <a:srgbClr val="000000"/>
              </a:solidFill>
              <a:round/>
              <a:headEnd type="none" w="sm" len="sm"/>
              <a:tailEnd type="triangle" w="sm" len="sm"/>
            </a:ln>
          </p:spPr>
          <p:txBody>
            <a:bodyPr/>
            <a:lstStyle/>
            <a:p>
              <a:endParaRPr lang="zh-CN" altLang="en-US"/>
            </a:p>
          </p:txBody>
        </p:sp>
        <p:sp>
          <p:nvSpPr>
            <p:cNvPr id="5148" name="Rectangle 28"/>
            <p:cNvSpPr>
              <a:spLocks noChangeArrowheads="1"/>
            </p:cNvSpPr>
            <p:nvPr/>
          </p:nvSpPr>
          <p:spPr bwMode="auto">
            <a:xfrm>
              <a:off x="3653" y="1834"/>
              <a:ext cx="397" cy="1051"/>
            </a:xfrm>
            <a:prstGeom prst="rect">
              <a:avLst/>
            </a:prstGeom>
            <a:noFill/>
            <a:ln w="28575">
              <a:noFill/>
              <a:miter lim="800000"/>
              <a:headEnd/>
              <a:tailEnd/>
            </a:ln>
          </p:spPr>
          <p:txBody>
            <a:bodyPr lIns="12700" tIns="12700" rIns="12700" bIns="12700"/>
            <a:lstStyle/>
            <a:p>
              <a:pPr algn="ctr" eaLnBrk="0" hangingPunct="0"/>
              <a:r>
                <a:rPr lang="zh-CN" altLang="en-US" sz="1600" b="1">
                  <a:latin typeface="Times New Roman" pitchFamily="18" charset="0"/>
                </a:rPr>
                <a:t>时序</a:t>
              </a:r>
            </a:p>
            <a:p>
              <a:pPr algn="ctr" eaLnBrk="0" hangingPunct="0"/>
              <a:r>
                <a:rPr lang="zh-CN" altLang="en-US" sz="1600" b="1">
                  <a:latin typeface="Times New Roman" pitchFamily="18" charset="0"/>
                </a:rPr>
                <a:t>和</a:t>
              </a:r>
            </a:p>
            <a:p>
              <a:pPr algn="ctr" eaLnBrk="0" hangingPunct="0"/>
              <a:r>
                <a:rPr lang="zh-CN" altLang="en-US" sz="1600" b="1">
                  <a:latin typeface="Times New Roman" pitchFamily="18" charset="0"/>
                </a:rPr>
                <a:t>控制</a:t>
              </a:r>
            </a:p>
            <a:p>
              <a:pPr algn="ctr" eaLnBrk="0" hangingPunct="0"/>
              <a:r>
                <a:rPr lang="zh-CN" altLang="en-US" sz="1600" b="1">
                  <a:latin typeface="Times New Roman" pitchFamily="18" charset="0"/>
                </a:rPr>
                <a:t>逻辑</a:t>
              </a:r>
            </a:p>
          </p:txBody>
        </p:sp>
        <p:sp>
          <p:nvSpPr>
            <p:cNvPr id="5149" name="Line 29"/>
            <p:cNvSpPr>
              <a:spLocks noChangeShapeType="1"/>
            </p:cNvSpPr>
            <p:nvPr/>
          </p:nvSpPr>
          <p:spPr bwMode="auto">
            <a:xfrm>
              <a:off x="3371" y="2256"/>
              <a:ext cx="211" cy="1"/>
            </a:xfrm>
            <a:prstGeom prst="line">
              <a:avLst/>
            </a:prstGeom>
            <a:noFill/>
            <a:ln w="28575">
              <a:solidFill>
                <a:srgbClr val="000000"/>
              </a:solidFill>
              <a:round/>
              <a:headEnd type="none" w="sm" len="sm"/>
              <a:tailEnd type="triangle" w="sm" len="sm"/>
            </a:ln>
          </p:spPr>
          <p:txBody>
            <a:bodyPr/>
            <a:lstStyle/>
            <a:p>
              <a:endParaRPr lang="zh-CN" altLang="en-US"/>
            </a:p>
          </p:txBody>
        </p:sp>
        <p:sp>
          <p:nvSpPr>
            <p:cNvPr id="5150" name="Line 30"/>
            <p:cNvSpPr>
              <a:spLocks noChangeShapeType="1"/>
            </p:cNvSpPr>
            <p:nvPr/>
          </p:nvSpPr>
          <p:spPr bwMode="auto">
            <a:xfrm>
              <a:off x="2810" y="2256"/>
              <a:ext cx="211" cy="1"/>
            </a:xfrm>
            <a:prstGeom prst="line">
              <a:avLst/>
            </a:prstGeom>
            <a:noFill/>
            <a:ln w="28575">
              <a:solidFill>
                <a:srgbClr val="000000"/>
              </a:solidFill>
              <a:round/>
              <a:headEnd type="none" w="sm" len="sm"/>
              <a:tailEnd type="triangle" w="sm" len="sm"/>
            </a:ln>
          </p:spPr>
          <p:txBody>
            <a:bodyPr/>
            <a:lstStyle/>
            <a:p>
              <a:endParaRPr lang="zh-CN" altLang="en-US"/>
            </a:p>
          </p:txBody>
        </p:sp>
        <p:sp>
          <p:nvSpPr>
            <p:cNvPr id="5151" name="Line 31"/>
            <p:cNvSpPr>
              <a:spLocks noChangeShapeType="1"/>
            </p:cNvSpPr>
            <p:nvPr/>
          </p:nvSpPr>
          <p:spPr bwMode="auto">
            <a:xfrm>
              <a:off x="2177" y="2268"/>
              <a:ext cx="286" cy="4"/>
            </a:xfrm>
            <a:prstGeom prst="line">
              <a:avLst/>
            </a:prstGeom>
            <a:noFill/>
            <a:ln w="28575">
              <a:solidFill>
                <a:srgbClr val="000000"/>
              </a:solidFill>
              <a:round/>
              <a:headEnd type="none" w="sm" len="sm"/>
              <a:tailEnd type="triangle" w="sm" len="sm"/>
            </a:ln>
          </p:spPr>
          <p:txBody>
            <a:bodyPr/>
            <a:lstStyle/>
            <a:p>
              <a:endParaRPr lang="zh-CN" altLang="en-US"/>
            </a:p>
          </p:txBody>
        </p:sp>
        <p:sp>
          <p:nvSpPr>
            <p:cNvPr id="5152" name="Rectangle 32"/>
            <p:cNvSpPr>
              <a:spLocks noChangeArrowheads="1"/>
            </p:cNvSpPr>
            <p:nvPr/>
          </p:nvSpPr>
          <p:spPr bwMode="auto">
            <a:xfrm>
              <a:off x="2479" y="3081"/>
              <a:ext cx="821" cy="492"/>
            </a:xfrm>
            <a:prstGeom prst="rect">
              <a:avLst/>
            </a:prstGeom>
            <a:noFill/>
            <a:ln w="28575">
              <a:noFill/>
              <a:miter lim="800000"/>
              <a:headEnd/>
              <a:tailEnd/>
            </a:ln>
          </p:spPr>
          <p:txBody>
            <a:bodyPr lIns="12700" tIns="12700" rIns="12700" bIns="12700"/>
            <a:lstStyle/>
            <a:p>
              <a:pPr algn="ctr" eaLnBrk="0" hangingPunct="0"/>
              <a:r>
                <a:rPr lang="zh-CN" altLang="en-US" sz="1600" b="1">
                  <a:latin typeface="Times New Roman" pitchFamily="18" charset="0"/>
                </a:rPr>
                <a:t>通 用</a:t>
              </a:r>
            </a:p>
            <a:p>
              <a:pPr algn="ctr" eaLnBrk="0" hangingPunct="0"/>
              <a:r>
                <a:rPr lang="zh-CN" altLang="en-US" sz="1600" b="1">
                  <a:latin typeface="Times New Roman" pitchFamily="18" charset="0"/>
                </a:rPr>
                <a:t>寄存器组</a:t>
              </a:r>
            </a:p>
          </p:txBody>
        </p:sp>
        <p:sp>
          <p:nvSpPr>
            <p:cNvPr id="5153" name="Line 33"/>
            <p:cNvSpPr>
              <a:spLocks noChangeShapeType="1"/>
            </p:cNvSpPr>
            <p:nvPr/>
          </p:nvSpPr>
          <p:spPr bwMode="auto">
            <a:xfrm flipV="1">
              <a:off x="4070" y="3302"/>
              <a:ext cx="280" cy="5"/>
            </a:xfrm>
            <a:prstGeom prst="line">
              <a:avLst/>
            </a:prstGeom>
            <a:noFill/>
            <a:ln w="28575">
              <a:solidFill>
                <a:srgbClr val="000000"/>
              </a:solidFill>
              <a:round/>
              <a:headEnd type="none" w="sm" len="sm"/>
              <a:tailEnd type="triangle" w="sm" len="sm"/>
            </a:ln>
          </p:spPr>
          <p:txBody>
            <a:bodyPr/>
            <a:lstStyle/>
            <a:p>
              <a:endParaRPr lang="zh-CN" altLang="en-US"/>
            </a:p>
          </p:txBody>
        </p:sp>
        <p:sp>
          <p:nvSpPr>
            <p:cNvPr id="5154" name="Rectangle 34"/>
            <p:cNvSpPr>
              <a:spLocks noChangeArrowheads="1"/>
            </p:cNvSpPr>
            <p:nvPr/>
          </p:nvSpPr>
          <p:spPr bwMode="auto">
            <a:xfrm>
              <a:off x="3300" y="3091"/>
              <a:ext cx="765" cy="421"/>
            </a:xfrm>
            <a:prstGeom prst="rect">
              <a:avLst/>
            </a:prstGeom>
            <a:noFill/>
            <a:ln w="28575">
              <a:noFill/>
              <a:miter lim="800000"/>
              <a:headEnd/>
              <a:tailEnd/>
            </a:ln>
          </p:spPr>
          <p:txBody>
            <a:bodyPr lIns="12700" tIns="12700" rIns="12700" bIns="12700"/>
            <a:lstStyle/>
            <a:p>
              <a:pPr algn="ctr" eaLnBrk="0" hangingPunct="0"/>
              <a:r>
                <a:rPr lang="zh-CN" altLang="en-US" sz="1600" b="1">
                  <a:latin typeface="Times New Roman" pitchFamily="18" charset="0"/>
                </a:rPr>
                <a:t>地 址</a:t>
              </a:r>
            </a:p>
            <a:p>
              <a:pPr algn="ctr" eaLnBrk="0" hangingPunct="0"/>
              <a:r>
                <a:rPr lang="zh-CN" altLang="en-US" sz="1600" b="1">
                  <a:latin typeface="Times New Roman" pitchFamily="18" charset="0"/>
                </a:rPr>
                <a:t>寄存器组</a:t>
              </a:r>
            </a:p>
          </p:txBody>
        </p:sp>
        <p:sp>
          <p:nvSpPr>
            <p:cNvPr id="5155" name="Rectangle 35"/>
            <p:cNvSpPr>
              <a:spLocks noChangeArrowheads="1"/>
            </p:cNvSpPr>
            <p:nvPr/>
          </p:nvSpPr>
          <p:spPr bwMode="auto">
            <a:xfrm>
              <a:off x="4424" y="2972"/>
              <a:ext cx="400" cy="735"/>
            </a:xfrm>
            <a:prstGeom prst="rect">
              <a:avLst/>
            </a:prstGeom>
            <a:noFill/>
            <a:ln w="28575">
              <a:noFill/>
              <a:miter lim="800000"/>
              <a:headEnd/>
              <a:tailEnd/>
            </a:ln>
          </p:spPr>
          <p:txBody>
            <a:bodyPr lIns="12700" tIns="12700" rIns="12700" bIns="12700"/>
            <a:lstStyle/>
            <a:p>
              <a:pPr eaLnBrk="0" hangingPunct="0"/>
              <a:r>
                <a:rPr lang="zh-CN" altLang="en-US" sz="1600" b="1">
                  <a:latin typeface="Times New Roman" pitchFamily="18" charset="0"/>
                </a:rPr>
                <a:t>地址总线</a:t>
              </a:r>
            </a:p>
            <a:p>
              <a:pPr eaLnBrk="0" hangingPunct="0"/>
              <a:r>
                <a:rPr lang="zh-CN" altLang="en-US" sz="1600" b="1">
                  <a:latin typeface="Times New Roman" pitchFamily="18" charset="0"/>
                </a:rPr>
                <a:t>控制</a:t>
              </a:r>
            </a:p>
          </p:txBody>
        </p:sp>
        <p:sp>
          <p:nvSpPr>
            <p:cNvPr id="5156" name="Rectangle 36"/>
            <p:cNvSpPr>
              <a:spLocks noChangeArrowheads="1"/>
            </p:cNvSpPr>
            <p:nvPr/>
          </p:nvSpPr>
          <p:spPr bwMode="auto">
            <a:xfrm>
              <a:off x="1694" y="1516"/>
              <a:ext cx="3316" cy="4381"/>
            </a:xfrm>
            <a:prstGeom prst="rect">
              <a:avLst/>
            </a:prstGeom>
            <a:noFill/>
            <a:ln w="28575">
              <a:solidFill>
                <a:srgbClr val="000000"/>
              </a:solidFill>
              <a:prstDash val="sysDot"/>
              <a:miter lim="800000"/>
              <a:headEnd/>
              <a:tailEnd/>
            </a:ln>
          </p:spPr>
          <p:txBody>
            <a:bodyPr/>
            <a:lstStyle/>
            <a:p>
              <a:endParaRPr lang="zh-CN" altLang="en-US"/>
            </a:p>
          </p:txBody>
        </p:sp>
        <p:grpSp>
          <p:nvGrpSpPr>
            <p:cNvPr id="5157" name="Group 37"/>
            <p:cNvGrpSpPr>
              <a:grpSpLocks/>
            </p:cNvGrpSpPr>
            <p:nvPr/>
          </p:nvGrpSpPr>
          <p:grpSpPr bwMode="auto">
            <a:xfrm>
              <a:off x="1999" y="4957"/>
              <a:ext cx="1227" cy="506"/>
              <a:chOff x="1999" y="5017"/>
              <a:chExt cx="1227" cy="506"/>
            </a:xfrm>
          </p:grpSpPr>
          <p:sp>
            <p:nvSpPr>
              <p:cNvPr id="5171" name="Line 38"/>
              <p:cNvSpPr>
                <a:spLocks noChangeShapeType="1"/>
              </p:cNvSpPr>
              <p:nvPr/>
            </p:nvSpPr>
            <p:spPr bwMode="auto">
              <a:xfrm>
                <a:off x="2249" y="5522"/>
                <a:ext cx="706" cy="1"/>
              </a:xfrm>
              <a:prstGeom prst="line">
                <a:avLst/>
              </a:prstGeom>
              <a:noFill/>
              <a:ln w="28575">
                <a:solidFill>
                  <a:srgbClr val="000000"/>
                </a:solidFill>
                <a:round/>
                <a:headEnd type="none" w="sm" len="sm"/>
                <a:tailEnd type="none" w="sm" len="sm"/>
              </a:ln>
            </p:spPr>
            <p:txBody>
              <a:bodyPr/>
              <a:lstStyle/>
              <a:p>
                <a:endParaRPr lang="zh-CN" altLang="en-US"/>
              </a:p>
            </p:txBody>
          </p:sp>
          <p:sp>
            <p:nvSpPr>
              <p:cNvPr id="5172" name="Line 39"/>
              <p:cNvSpPr>
                <a:spLocks noChangeShapeType="1"/>
              </p:cNvSpPr>
              <p:nvPr/>
            </p:nvSpPr>
            <p:spPr bwMode="auto">
              <a:xfrm flipH="1" flipV="1">
                <a:off x="1999" y="5017"/>
                <a:ext cx="252" cy="506"/>
              </a:xfrm>
              <a:prstGeom prst="line">
                <a:avLst/>
              </a:prstGeom>
              <a:noFill/>
              <a:ln w="28575">
                <a:solidFill>
                  <a:srgbClr val="000000"/>
                </a:solidFill>
                <a:round/>
                <a:headEnd type="none" w="sm" len="sm"/>
                <a:tailEnd type="none" w="sm" len="sm"/>
              </a:ln>
            </p:spPr>
            <p:txBody>
              <a:bodyPr/>
              <a:lstStyle/>
              <a:p>
                <a:endParaRPr lang="zh-CN" altLang="en-US"/>
              </a:p>
            </p:txBody>
          </p:sp>
          <p:sp>
            <p:nvSpPr>
              <p:cNvPr id="5173" name="Line 40"/>
              <p:cNvSpPr>
                <a:spLocks noChangeShapeType="1"/>
              </p:cNvSpPr>
              <p:nvPr/>
            </p:nvSpPr>
            <p:spPr bwMode="auto">
              <a:xfrm>
                <a:off x="2452" y="5187"/>
                <a:ext cx="313" cy="1"/>
              </a:xfrm>
              <a:prstGeom prst="line">
                <a:avLst/>
              </a:prstGeom>
              <a:noFill/>
              <a:ln w="28575">
                <a:solidFill>
                  <a:srgbClr val="000000"/>
                </a:solidFill>
                <a:round/>
                <a:headEnd type="none" w="sm" len="sm"/>
                <a:tailEnd type="none" w="sm" len="sm"/>
              </a:ln>
            </p:spPr>
            <p:txBody>
              <a:bodyPr/>
              <a:lstStyle/>
              <a:p>
                <a:endParaRPr lang="zh-CN" altLang="en-US"/>
              </a:p>
            </p:txBody>
          </p:sp>
          <p:sp>
            <p:nvSpPr>
              <p:cNvPr id="5174" name="Line 41"/>
              <p:cNvSpPr>
                <a:spLocks noChangeShapeType="1"/>
              </p:cNvSpPr>
              <p:nvPr/>
            </p:nvSpPr>
            <p:spPr bwMode="auto">
              <a:xfrm flipH="1" flipV="1">
                <a:off x="2369" y="5026"/>
                <a:ext cx="84" cy="156"/>
              </a:xfrm>
              <a:prstGeom prst="line">
                <a:avLst/>
              </a:prstGeom>
              <a:noFill/>
              <a:ln w="28575">
                <a:solidFill>
                  <a:srgbClr val="000000"/>
                </a:solidFill>
                <a:round/>
                <a:headEnd type="none" w="sm" len="sm"/>
                <a:tailEnd type="none" w="sm" len="sm"/>
              </a:ln>
            </p:spPr>
            <p:txBody>
              <a:bodyPr/>
              <a:lstStyle/>
              <a:p>
                <a:endParaRPr lang="zh-CN" altLang="en-US"/>
              </a:p>
            </p:txBody>
          </p:sp>
          <p:sp>
            <p:nvSpPr>
              <p:cNvPr id="5175" name="Line 42"/>
              <p:cNvSpPr>
                <a:spLocks noChangeShapeType="1"/>
              </p:cNvSpPr>
              <p:nvPr/>
            </p:nvSpPr>
            <p:spPr bwMode="auto">
              <a:xfrm>
                <a:off x="2855" y="5031"/>
                <a:ext cx="371" cy="1"/>
              </a:xfrm>
              <a:prstGeom prst="line">
                <a:avLst/>
              </a:prstGeom>
              <a:noFill/>
              <a:ln w="28575">
                <a:solidFill>
                  <a:srgbClr val="000000"/>
                </a:solidFill>
                <a:round/>
                <a:headEnd type="none" w="sm" len="sm"/>
                <a:tailEnd type="none" w="sm" len="sm"/>
              </a:ln>
            </p:spPr>
            <p:txBody>
              <a:bodyPr/>
              <a:lstStyle/>
              <a:p>
                <a:endParaRPr lang="zh-CN" altLang="en-US"/>
              </a:p>
            </p:txBody>
          </p:sp>
          <p:sp>
            <p:nvSpPr>
              <p:cNvPr id="5176" name="Line 43"/>
              <p:cNvSpPr>
                <a:spLocks noChangeShapeType="1"/>
              </p:cNvSpPr>
              <p:nvPr/>
            </p:nvSpPr>
            <p:spPr bwMode="auto">
              <a:xfrm>
                <a:off x="2010" y="5031"/>
                <a:ext cx="371" cy="1"/>
              </a:xfrm>
              <a:prstGeom prst="line">
                <a:avLst/>
              </a:prstGeom>
              <a:noFill/>
              <a:ln w="28575">
                <a:solidFill>
                  <a:srgbClr val="000000"/>
                </a:solidFill>
                <a:round/>
                <a:headEnd type="none" w="sm" len="sm"/>
                <a:tailEnd type="none" w="sm" len="sm"/>
              </a:ln>
            </p:spPr>
            <p:txBody>
              <a:bodyPr/>
              <a:lstStyle/>
              <a:p>
                <a:endParaRPr lang="zh-CN" altLang="en-US"/>
              </a:p>
            </p:txBody>
          </p:sp>
          <p:sp>
            <p:nvSpPr>
              <p:cNvPr id="5177" name="Line 44"/>
              <p:cNvSpPr>
                <a:spLocks noChangeShapeType="1"/>
              </p:cNvSpPr>
              <p:nvPr/>
            </p:nvSpPr>
            <p:spPr bwMode="auto">
              <a:xfrm flipV="1">
                <a:off x="2958" y="5017"/>
                <a:ext cx="252" cy="506"/>
              </a:xfrm>
              <a:prstGeom prst="line">
                <a:avLst/>
              </a:prstGeom>
              <a:noFill/>
              <a:ln w="28575">
                <a:solidFill>
                  <a:srgbClr val="000000"/>
                </a:solidFill>
                <a:round/>
                <a:headEnd type="none" w="sm" len="sm"/>
                <a:tailEnd type="none" w="sm" len="sm"/>
              </a:ln>
            </p:spPr>
            <p:txBody>
              <a:bodyPr/>
              <a:lstStyle/>
              <a:p>
                <a:endParaRPr lang="zh-CN" altLang="en-US"/>
              </a:p>
            </p:txBody>
          </p:sp>
        </p:grpSp>
        <p:sp>
          <p:nvSpPr>
            <p:cNvPr id="5158" name="Rectangle 45"/>
            <p:cNvSpPr>
              <a:spLocks noChangeArrowheads="1"/>
            </p:cNvSpPr>
            <p:nvPr/>
          </p:nvSpPr>
          <p:spPr bwMode="auto">
            <a:xfrm>
              <a:off x="2684" y="4480"/>
              <a:ext cx="661" cy="241"/>
            </a:xfrm>
            <a:prstGeom prst="rect">
              <a:avLst/>
            </a:prstGeom>
            <a:noFill/>
            <a:ln w="28575">
              <a:solidFill>
                <a:srgbClr val="000000"/>
              </a:solidFill>
              <a:miter lim="800000"/>
              <a:headEnd/>
              <a:tailEnd/>
            </a:ln>
          </p:spPr>
          <p:txBody>
            <a:bodyPr/>
            <a:lstStyle/>
            <a:p>
              <a:endParaRPr lang="zh-CN" altLang="en-US"/>
            </a:p>
          </p:txBody>
        </p:sp>
        <p:sp>
          <p:nvSpPr>
            <p:cNvPr id="5159" name="Rectangle 46"/>
            <p:cNvSpPr>
              <a:spLocks noChangeArrowheads="1"/>
            </p:cNvSpPr>
            <p:nvPr/>
          </p:nvSpPr>
          <p:spPr bwMode="auto">
            <a:xfrm>
              <a:off x="3584" y="4480"/>
              <a:ext cx="871" cy="241"/>
            </a:xfrm>
            <a:prstGeom prst="rect">
              <a:avLst/>
            </a:prstGeom>
            <a:noFill/>
            <a:ln w="28575">
              <a:solidFill>
                <a:srgbClr val="000000"/>
              </a:solidFill>
              <a:miter lim="800000"/>
              <a:headEnd/>
              <a:tailEnd/>
            </a:ln>
          </p:spPr>
          <p:txBody>
            <a:bodyPr/>
            <a:lstStyle/>
            <a:p>
              <a:endParaRPr lang="zh-CN" altLang="en-US"/>
            </a:p>
          </p:txBody>
        </p:sp>
        <p:sp>
          <p:nvSpPr>
            <p:cNvPr id="5160" name="Rectangle 47"/>
            <p:cNvSpPr>
              <a:spLocks noChangeArrowheads="1"/>
            </p:cNvSpPr>
            <p:nvPr/>
          </p:nvSpPr>
          <p:spPr bwMode="auto">
            <a:xfrm>
              <a:off x="4364" y="3662"/>
              <a:ext cx="466" cy="705"/>
            </a:xfrm>
            <a:prstGeom prst="rect">
              <a:avLst/>
            </a:prstGeom>
            <a:noFill/>
            <a:ln w="28575">
              <a:solidFill>
                <a:srgbClr val="000000"/>
              </a:solidFill>
              <a:miter lim="800000"/>
              <a:headEnd/>
              <a:tailEnd/>
            </a:ln>
          </p:spPr>
          <p:txBody>
            <a:bodyPr/>
            <a:lstStyle/>
            <a:p>
              <a:endParaRPr lang="zh-CN" altLang="en-US"/>
            </a:p>
          </p:txBody>
        </p:sp>
        <p:sp>
          <p:nvSpPr>
            <p:cNvPr id="5161" name="Rectangle 48"/>
            <p:cNvSpPr>
              <a:spLocks noChangeArrowheads="1"/>
            </p:cNvSpPr>
            <p:nvPr/>
          </p:nvSpPr>
          <p:spPr bwMode="auto">
            <a:xfrm>
              <a:off x="3566" y="1666"/>
              <a:ext cx="508" cy="1156"/>
            </a:xfrm>
            <a:prstGeom prst="rect">
              <a:avLst/>
            </a:prstGeom>
            <a:noFill/>
            <a:ln w="28575">
              <a:solidFill>
                <a:srgbClr val="000000"/>
              </a:solidFill>
              <a:miter lim="800000"/>
              <a:headEnd/>
              <a:tailEnd/>
            </a:ln>
          </p:spPr>
          <p:txBody>
            <a:bodyPr/>
            <a:lstStyle/>
            <a:p>
              <a:endParaRPr lang="zh-CN" altLang="en-US"/>
            </a:p>
          </p:txBody>
        </p:sp>
        <p:sp>
          <p:nvSpPr>
            <p:cNvPr id="5162" name="Rectangle 49"/>
            <p:cNvSpPr>
              <a:spLocks noChangeArrowheads="1"/>
            </p:cNvSpPr>
            <p:nvPr/>
          </p:nvSpPr>
          <p:spPr bwMode="auto">
            <a:xfrm>
              <a:off x="3020" y="1666"/>
              <a:ext cx="331" cy="1156"/>
            </a:xfrm>
            <a:prstGeom prst="rect">
              <a:avLst/>
            </a:prstGeom>
            <a:noFill/>
            <a:ln w="28575">
              <a:solidFill>
                <a:srgbClr val="000000"/>
              </a:solidFill>
              <a:miter lim="800000"/>
              <a:headEnd/>
              <a:tailEnd/>
            </a:ln>
          </p:spPr>
          <p:txBody>
            <a:bodyPr/>
            <a:lstStyle/>
            <a:p>
              <a:endParaRPr lang="zh-CN" altLang="en-US"/>
            </a:p>
          </p:txBody>
        </p:sp>
        <p:sp>
          <p:nvSpPr>
            <p:cNvPr id="5163" name="Rectangle 50"/>
            <p:cNvSpPr>
              <a:spLocks noChangeArrowheads="1"/>
            </p:cNvSpPr>
            <p:nvPr/>
          </p:nvSpPr>
          <p:spPr bwMode="auto">
            <a:xfrm>
              <a:off x="2459" y="1666"/>
              <a:ext cx="331" cy="1156"/>
            </a:xfrm>
            <a:prstGeom prst="rect">
              <a:avLst/>
            </a:prstGeom>
            <a:noFill/>
            <a:ln w="28575">
              <a:solidFill>
                <a:srgbClr val="000000"/>
              </a:solidFill>
              <a:miter lim="800000"/>
              <a:headEnd/>
              <a:tailEnd/>
            </a:ln>
          </p:spPr>
          <p:txBody>
            <a:bodyPr/>
            <a:lstStyle/>
            <a:p>
              <a:endParaRPr lang="zh-CN" altLang="en-US"/>
            </a:p>
          </p:txBody>
        </p:sp>
        <p:sp>
          <p:nvSpPr>
            <p:cNvPr id="5164" name="Rectangle 51"/>
            <p:cNvSpPr>
              <a:spLocks noChangeArrowheads="1"/>
            </p:cNvSpPr>
            <p:nvPr/>
          </p:nvSpPr>
          <p:spPr bwMode="auto">
            <a:xfrm>
              <a:off x="1859" y="4480"/>
              <a:ext cx="661" cy="241"/>
            </a:xfrm>
            <a:prstGeom prst="rect">
              <a:avLst/>
            </a:prstGeom>
            <a:noFill/>
            <a:ln w="28575">
              <a:solidFill>
                <a:srgbClr val="000000"/>
              </a:solidFill>
              <a:miter lim="800000"/>
              <a:headEnd/>
              <a:tailEnd/>
            </a:ln>
          </p:spPr>
          <p:txBody>
            <a:bodyPr/>
            <a:lstStyle/>
            <a:p>
              <a:endParaRPr lang="zh-CN" altLang="en-US"/>
            </a:p>
          </p:txBody>
        </p:sp>
        <p:sp>
          <p:nvSpPr>
            <p:cNvPr id="5165" name="Rectangle 52"/>
            <p:cNvSpPr>
              <a:spLocks noChangeArrowheads="1"/>
            </p:cNvSpPr>
            <p:nvPr/>
          </p:nvSpPr>
          <p:spPr bwMode="auto">
            <a:xfrm>
              <a:off x="2459" y="2941"/>
              <a:ext cx="1591" cy="736"/>
            </a:xfrm>
            <a:prstGeom prst="rect">
              <a:avLst/>
            </a:prstGeom>
            <a:noFill/>
            <a:ln w="28575">
              <a:solidFill>
                <a:srgbClr val="000000"/>
              </a:solidFill>
              <a:miter lim="800000"/>
              <a:headEnd/>
              <a:tailEnd/>
            </a:ln>
          </p:spPr>
          <p:txBody>
            <a:bodyPr/>
            <a:lstStyle/>
            <a:p>
              <a:endParaRPr lang="zh-CN" altLang="en-US"/>
            </a:p>
          </p:txBody>
        </p:sp>
        <p:sp>
          <p:nvSpPr>
            <p:cNvPr id="5166" name="Line 53"/>
            <p:cNvSpPr>
              <a:spLocks noChangeShapeType="1"/>
            </p:cNvSpPr>
            <p:nvPr/>
          </p:nvSpPr>
          <p:spPr bwMode="auto">
            <a:xfrm>
              <a:off x="3269" y="2941"/>
              <a:ext cx="1" cy="736"/>
            </a:xfrm>
            <a:prstGeom prst="line">
              <a:avLst/>
            </a:prstGeom>
            <a:noFill/>
            <a:ln w="28575">
              <a:solidFill>
                <a:srgbClr val="000000"/>
              </a:solidFill>
              <a:round/>
              <a:headEnd type="none" w="sm" len="sm"/>
              <a:tailEnd type="none" w="sm" len="sm"/>
            </a:ln>
          </p:spPr>
          <p:txBody>
            <a:bodyPr/>
            <a:lstStyle/>
            <a:p>
              <a:endParaRPr lang="zh-CN" altLang="en-US"/>
            </a:p>
          </p:txBody>
        </p:sp>
        <p:sp>
          <p:nvSpPr>
            <p:cNvPr id="5167" name="Rectangle 54"/>
            <p:cNvSpPr>
              <a:spLocks noChangeArrowheads="1"/>
            </p:cNvSpPr>
            <p:nvPr/>
          </p:nvSpPr>
          <p:spPr bwMode="auto">
            <a:xfrm>
              <a:off x="4364" y="2927"/>
              <a:ext cx="466" cy="705"/>
            </a:xfrm>
            <a:prstGeom prst="rect">
              <a:avLst/>
            </a:prstGeom>
            <a:noFill/>
            <a:ln w="28575">
              <a:solidFill>
                <a:srgbClr val="000000"/>
              </a:solidFill>
              <a:miter lim="800000"/>
              <a:headEnd/>
              <a:tailEnd/>
            </a:ln>
          </p:spPr>
          <p:txBody>
            <a:bodyPr/>
            <a:lstStyle/>
            <a:p>
              <a:endParaRPr lang="zh-CN" altLang="en-US"/>
            </a:p>
          </p:txBody>
        </p:sp>
        <p:sp>
          <p:nvSpPr>
            <p:cNvPr id="5168" name="Line 55"/>
            <p:cNvSpPr>
              <a:spLocks noChangeShapeType="1"/>
            </p:cNvSpPr>
            <p:nvPr/>
          </p:nvSpPr>
          <p:spPr bwMode="auto">
            <a:xfrm>
              <a:off x="2584" y="5473"/>
              <a:ext cx="1" cy="144"/>
            </a:xfrm>
            <a:prstGeom prst="line">
              <a:avLst/>
            </a:prstGeom>
            <a:noFill/>
            <a:ln w="28575">
              <a:solidFill>
                <a:srgbClr val="000000"/>
              </a:solidFill>
              <a:round/>
              <a:headEnd type="none" w="sm" len="sm"/>
              <a:tailEnd type="none" w="sm" len="sm"/>
            </a:ln>
          </p:spPr>
          <p:txBody>
            <a:bodyPr/>
            <a:lstStyle/>
            <a:p>
              <a:endParaRPr lang="zh-CN" altLang="en-US"/>
            </a:p>
          </p:txBody>
        </p:sp>
        <p:sp>
          <p:nvSpPr>
            <p:cNvPr id="5169" name="Rectangle 56"/>
            <p:cNvSpPr>
              <a:spLocks noChangeArrowheads="1"/>
            </p:cNvSpPr>
            <p:nvPr/>
          </p:nvSpPr>
          <p:spPr bwMode="auto">
            <a:xfrm>
              <a:off x="4412" y="3680"/>
              <a:ext cx="400" cy="735"/>
            </a:xfrm>
            <a:prstGeom prst="rect">
              <a:avLst/>
            </a:prstGeom>
            <a:noFill/>
            <a:ln w="28575">
              <a:noFill/>
              <a:miter lim="800000"/>
              <a:headEnd/>
              <a:tailEnd/>
            </a:ln>
          </p:spPr>
          <p:txBody>
            <a:bodyPr lIns="12700" tIns="12700" rIns="12700" bIns="12700"/>
            <a:lstStyle/>
            <a:p>
              <a:pPr eaLnBrk="0" hangingPunct="0"/>
              <a:r>
                <a:rPr lang="zh-CN" altLang="en-US" sz="1600" b="1">
                  <a:latin typeface="Times New Roman" pitchFamily="18" charset="0"/>
                </a:rPr>
                <a:t>数据总线</a:t>
              </a:r>
            </a:p>
            <a:p>
              <a:pPr eaLnBrk="0" hangingPunct="0"/>
              <a:r>
                <a:rPr lang="zh-CN" altLang="en-US" sz="1600" b="1">
                  <a:latin typeface="Times New Roman" pitchFamily="18" charset="0"/>
                </a:rPr>
                <a:t>控制</a:t>
              </a:r>
            </a:p>
          </p:txBody>
        </p:sp>
        <p:sp>
          <p:nvSpPr>
            <p:cNvPr id="5170" name="Line 57"/>
            <p:cNvSpPr>
              <a:spLocks noChangeShapeType="1"/>
            </p:cNvSpPr>
            <p:nvPr/>
          </p:nvSpPr>
          <p:spPr bwMode="auto">
            <a:xfrm rot="5400000" flipH="1">
              <a:off x="2318" y="3184"/>
              <a:ext cx="1" cy="275"/>
            </a:xfrm>
            <a:prstGeom prst="line">
              <a:avLst/>
            </a:prstGeom>
            <a:noFill/>
            <a:ln w="28575">
              <a:solidFill>
                <a:srgbClr val="000000"/>
              </a:solidFill>
              <a:round/>
              <a:headEnd type="triangle" w="sm" len="sm"/>
              <a:tailEnd type="triangle" w="sm" len="sm"/>
            </a:ln>
          </p:spPr>
          <p:txBody>
            <a:bodyPr/>
            <a:lstStyle/>
            <a:p>
              <a:endParaRPr lang="zh-CN" alt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1. </a:t>
            </a:r>
            <a:r>
              <a:rPr lang="zh-CN" altLang="en-US" smtClean="0"/>
              <a:t>算术逻辑单元</a:t>
            </a:r>
            <a:r>
              <a:rPr lang="en-US" altLang="zh-CN" smtClean="0"/>
              <a:t>ALU</a:t>
            </a:r>
          </a:p>
        </p:txBody>
      </p:sp>
      <p:sp>
        <p:nvSpPr>
          <p:cNvPr id="6147" name="Rectangle 3"/>
          <p:cNvSpPr>
            <a:spLocks noGrp="1" noChangeArrowheads="1"/>
          </p:cNvSpPr>
          <p:nvPr>
            <p:ph type="body" idx="1"/>
          </p:nvPr>
        </p:nvSpPr>
        <p:spPr/>
        <p:txBody>
          <a:bodyPr/>
          <a:lstStyle/>
          <a:p>
            <a:pPr eaLnBrk="1" hangingPunct="1"/>
            <a:r>
              <a:rPr lang="zh-CN" altLang="en-US" smtClean="0"/>
              <a:t>计算机的运算器，负责处理器所能进行的各种运算，主要就是算术运算和逻辑运算</a:t>
            </a:r>
          </a:p>
          <a:p>
            <a:pPr eaLnBrk="1" hangingPunct="1"/>
            <a:r>
              <a:rPr lang="zh-CN" altLang="en-US" smtClean="0"/>
              <a:t>累加器结构的处理器</a:t>
            </a:r>
          </a:p>
          <a:p>
            <a:pPr lvl="1" eaLnBrk="1" hangingPunct="1"/>
            <a:r>
              <a:rPr lang="zh-CN" altLang="en-US" smtClean="0"/>
              <a:t>累加器（</a:t>
            </a:r>
            <a:r>
              <a:rPr lang="en-US" altLang="zh-CN" smtClean="0"/>
              <a:t>Accumulator</a:t>
            </a:r>
            <a:r>
              <a:rPr lang="zh-CN" altLang="en-US" smtClean="0"/>
              <a:t>）</a:t>
            </a:r>
          </a:p>
          <a:p>
            <a:pPr lvl="2" eaLnBrk="1" hangingPunct="1"/>
            <a:r>
              <a:rPr lang="zh-CN" altLang="en-US" smtClean="0"/>
              <a:t>提供一个操作数</a:t>
            </a:r>
          </a:p>
          <a:p>
            <a:pPr lvl="2" eaLnBrk="1" hangingPunct="1"/>
            <a:r>
              <a:rPr lang="zh-CN" altLang="en-US" smtClean="0"/>
              <a:t>保存运算结果</a:t>
            </a:r>
          </a:p>
          <a:p>
            <a:pPr eaLnBrk="1" hangingPunct="1"/>
            <a:r>
              <a:rPr lang="zh-CN" altLang="en-US" smtClean="0"/>
              <a:t>标志（</a:t>
            </a:r>
            <a:r>
              <a:rPr lang="en-US" altLang="zh-CN" smtClean="0"/>
              <a:t>Flag</a:t>
            </a:r>
            <a:r>
              <a:rPr lang="zh-CN" altLang="en-US" smtClean="0"/>
              <a:t>）寄存器</a:t>
            </a:r>
          </a:p>
          <a:p>
            <a:pPr lvl="1" eaLnBrk="1" hangingPunct="1"/>
            <a:r>
              <a:rPr lang="zh-CN" altLang="en-US" smtClean="0"/>
              <a:t>反映运算结果的辅助信息</a:t>
            </a:r>
          </a:p>
          <a:p>
            <a:pPr lvl="1" eaLnBrk="1" hangingPunct="1"/>
            <a:r>
              <a:rPr lang="zh-CN" altLang="en-US" smtClean="0"/>
              <a:t>例如</a:t>
            </a:r>
            <a:r>
              <a:rPr lang="en-US" altLang="zh-CN" smtClean="0"/>
              <a:t>:</a:t>
            </a:r>
            <a:r>
              <a:rPr lang="zh-CN" altLang="en-US" smtClean="0"/>
              <a:t>有无进借位、是否为零、是否为负等</a:t>
            </a:r>
          </a:p>
          <a:p>
            <a:pPr lvl="1" eaLnBrk="1" hangingPunct="1"/>
            <a:r>
              <a:rPr lang="zh-CN" altLang="en-US" smtClean="0"/>
              <a:t>也称为程序状态字（</a:t>
            </a:r>
            <a:r>
              <a:rPr lang="en-US" altLang="zh-CN" smtClean="0"/>
              <a:t>PSW</a:t>
            </a:r>
            <a:r>
              <a:rPr lang="zh-CN" altLang="en-US"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2. </a:t>
            </a:r>
            <a:r>
              <a:rPr lang="zh-CN" altLang="en-US" smtClean="0"/>
              <a:t>寄存器（</a:t>
            </a:r>
            <a:r>
              <a:rPr lang="en-US" altLang="zh-CN" smtClean="0"/>
              <a:t>Register</a:t>
            </a:r>
            <a:r>
              <a:rPr lang="zh-CN" altLang="en-US" smtClean="0"/>
              <a:t>）</a:t>
            </a:r>
          </a:p>
        </p:txBody>
      </p:sp>
      <p:sp>
        <p:nvSpPr>
          <p:cNvPr id="7171" name="Rectangle 3"/>
          <p:cNvSpPr>
            <a:spLocks noGrp="1" noChangeArrowheads="1"/>
          </p:cNvSpPr>
          <p:nvPr>
            <p:ph type="body" idx="1"/>
          </p:nvPr>
        </p:nvSpPr>
        <p:spPr/>
        <p:txBody>
          <a:bodyPr/>
          <a:lstStyle/>
          <a:p>
            <a:pPr eaLnBrk="1" hangingPunct="1"/>
            <a:r>
              <a:rPr lang="zh-CN" altLang="en-US" smtClean="0"/>
              <a:t>处理器内部需要高速存储单元，用于暂时存放程序执行过程中的代码和数据</a:t>
            </a:r>
          </a:p>
          <a:p>
            <a:pPr eaLnBrk="1" hangingPunct="1"/>
            <a:r>
              <a:rPr lang="zh-CN" altLang="en-US" smtClean="0"/>
              <a:t>透明寄存器</a:t>
            </a:r>
          </a:p>
          <a:p>
            <a:pPr lvl="1" eaLnBrk="1" hangingPunct="1"/>
            <a:r>
              <a:rPr lang="zh-CN" altLang="en-US" smtClean="0"/>
              <a:t>对应用人员不可见、不能直接控制的寄存器</a:t>
            </a:r>
          </a:p>
          <a:p>
            <a:pPr eaLnBrk="1" hangingPunct="1"/>
            <a:r>
              <a:rPr lang="zh-CN" altLang="en-US" smtClean="0"/>
              <a:t>可编程（</a:t>
            </a:r>
            <a:r>
              <a:rPr lang="en-US" altLang="zh-CN" smtClean="0"/>
              <a:t>Programmable</a:t>
            </a:r>
            <a:r>
              <a:rPr lang="zh-CN" altLang="en-US" smtClean="0"/>
              <a:t>）寄存器</a:t>
            </a:r>
          </a:p>
          <a:p>
            <a:pPr lvl="1" eaLnBrk="1" hangingPunct="1"/>
            <a:r>
              <a:rPr lang="zh-CN" altLang="en-US" smtClean="0"/>
              <a:t>具有引用名称、供编程使用</a:t>
            </a:r>
          </a:p>
          <a:p>
            <a:pPr lvl="1" eaLnBrk="1" hangingPunct="1"/>
            <a:r>
              <a:rPr lang="zh-CN" altLang="en-US" smtClean="0"/>
              <a:t>通用寄存器</a:t>
            </a:r>
          </a:p>
          <a:p>
            <a:pPr lvl="2" eaLnBrk="1" hangingPunct="1">
              <a:buFont typeface="Wingdings" pitchFamily="2" charset="2"/>
              <a:buNone/>
            </a:pPr>
            <a:r>
              <a:rPr lang="zh-CN" altLang="en-US" sz="2800" smtClean="0"/>
              <a:t>数量较多、使用频度较高，具有多种用途</a:t>
            </a:r>
          </a:p>
          <a:p>
            <a:pPr lvl="1" eaLnBrk="1" hangingPunct="1"/>
            <a:r>
              <a:rPr lang="zh-CN" altLang="en-US" smtClean="0"/>
              <a:t>专用寄存器</a:t>
            </a:r>
          </a:p>
          <a:p>
            <a:pPr lvl="2" eaLnBrk="1" hangingPunct="1">
              <a:buFont typeface="Wingdings" pitchFamily="2" charset="2"/>
              <a:buNone/>
            </a:pPr>
            <a:r>
              <a:rPr lang="zh-CN" altLang="en-US" sz="2800" smtClean="0"/>
              <a:t>只用于特定目的</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3. </a:t>
            </a:r>
            <a:r>
              <a:rPr lang="zh-CN" altLang="en-US" smtClean="0"/>
              <a:t>指令处理单元</a:t>
            </a:r>
          </a:p>
        </p:txBody>
      </p:sp>
      <p:sp>
        <p:nvSpPr>
          <p:cNvPr id="8195" name="Rectangle 3"/>
          <p:cNvSpPr>
            <a:spLocks noGrp="1" noChangeArrowheads="1"/>
          </p:cNvSpPr>
          <p:nvPr>
            <p:ph type="body" idx="1"/>
          </p:nvPr>
        </p:nvSpPr>
        <p:spPr/>
        <p:txBody>
          <a:bodyPr/>
          <a:lstStyle/>
          <a:p>
            <a:pPr eaLnBrk="1" hangingPunct="1"/>
            <a:r>
              <a:rPr lang="zh-CN" altLang="en-US" smtClean="0"/>
              <a:t>处理器的控制单元，它控制指令的执行和信息的传</a:t>
            </a:r>
            <a:r>
              <a:rPr lang="zh-CN" altLang="en-US" smtClean="0"/>
              <a:t>输 </a:t>
            </a:r>
            <a:endParaRPr lang="zh-CN" altLang="en-US" smtClean="0"/>
          </a:p>
          <a:p>
            <a:pPr eaLnBrk="1" hangingPunct="1"/>
            <a:r>
              <a:rPr lang="zh-CN" altLang="en-US" dirty="0" smtClean="0"/>
              <a:t>指令执行的过程</a:t>
            </a:r>
          </a:p>
          <a:p>
            <a:pPr lvl="1" eaLnBrk="1" hangingPunct="1"/>
            <a:r>
              <a:rPr lang="zh-CN" altLang="en-US" dirty="0" smtClean="0"/>
              <a:t>取指：指令处理单元将指令从主存取出，并通过总线传输到处理器内部的指令寄存器</a:t>
            </a:r>
          </a:p>
          <a:p>
            <a:pPr lvl="1" eaLnBrk="1" hangingPunct="1"/>
            <a:r>
              <a:rPr lang="zh-CN" altLang="en-US" dirty="0" smtClean="0"/>
              <a:t>译码：指令处理单元通过指令译码电路获得该指令的功能</a:t>
            </a:r>
          </a:p>
          <a:p>
            <a:pPr lvl="1" eaLnBrk="1" hangingPunct="1"/>
            <a:r>
              <a:rPr lang="zh-CN" altLang="en-US" dirty="0" smtClean="0"/>
              <a:t>执行：指令处理单元的时序和控制逻辑按一定的时间顺序发出和接收相应信号，完成指令所要求的操作</a:t>
            </a:r>
          </a:p>
        </p:txBody>
      </p:sp>
      <p:grpSp>
        <p:nvGrpSpPr>
          <p:cNvPr id="8196" name="Group 4"/>
          <p:cNvGrpSpPr>
            <a:grpSpLocks/>
          </p:cNvGrpSpPr>
          <p:nvPr/>
        </p:nvGrpSpPr>
        <p:grpSpPr bwMode="auto">
          <a:xfrm>
            <a:off x="4267200" y="5562600"/>
            <a:ext cx="4191000" cy="685800"/>
            <a:chOff x="3024" y="1440"/>
            <a:chExt cx="2640" cy="432"/>
          </a:xfrm>
        </p:grpSpPr>
        <p:sp>
          <p:nvSpPr>
            <p:cNvPr id="495621" name="AutoShape 5"/>
            <p:cNvSpPr>
              <a:spLocks noChangeArrowheads="1"/>
            </p:cNvSpPr>
            <p:nvPr/>
          </p:nvSpPr>
          <p:spPr bwMode="auto">
            <a:xfrm>
              <a:off x="3264" y="1440"/>
              <a:ext cx="608" cy="297"/>
            </a:xfrm>
            <a:prstGeom prst="flowChartAlternateProcess">
              <a:avLst/>
            </a:prstGeom>
            <a:gradFill rotWithShape="1">
              <a:gsLst>
                <a:gs pos="0">
                  <a:schemeClr val="accent1">
                    <a:gamma/>
                    <a:shade val="54510"/>
                    <a:invGamma/>
                  </a:schemeClr>
                </a:gs>
                <a:gs pos="50000">
                  <a:schemeClr val="accent1"/>
                </a:gs>
                <a:gs pos="100000">
                  <a:schemeClr val="accent1">
                    <a:gamma/>
                    <a:shade val="54510"/>
                    <a:invGamma/>
                  </a:schemeClr>
                </a:gs>
              </a:gsLst>
              <a:lin ang="18900000" scaled="1"/>
            </a:gradFill>
            <a:ln w="9525">
              <a:solidFill>
                <a:schemeClr val="folHlink"/>
              </a:solidFill>
              <a:miter lim="800000"/>
              <a:headEnd type="none" w="sm" len="sm"/>
              <a:tailEnd type="none" w="sm" len="sm"/>
            </a:ln>
            <a:effectLst/>
          </p:spPr>
          <p:txBody>
            <a:bodyPr lIns="90000" tIns="46800" rIns="90000" bIns="46800">
              <a:spAutoFit/>
            </a:bodyPr>
            <a:lstStyle/>
            <a:p>
              <a:pPr algn="ctr">
                <a:lnSpc>
                  <a:spcPct val="80000"/>
                </a:lnSpc>
                <a:defRPr/>
              </a:pPr>
              <a:r>
                <a:rPr lang="zh-CN" altLang="en-US" sz="2800" b="1">
                  <a:solidFill>
                    <a:schemeClr val="bg1"/>
                  </a:solidFill>
                  <a:effectLst>
                    <a:outerShdw blurRad="38100" dist="38100" dir="2700000" algn="tl">
                      <a:srgbClr val="000000"/>
                    </a:outerShdw>
                  </a:effectLst>
                  <a:ea typeface="楷体_GB2312" pitchFamily="49" charset="-122"/>
                </a:rPr>
                <a:t>取指</a:t>
              </a:r>
            </a:p>
          </p:txBody>
        </p:sp>
        <p:sp>
          <p:nvSpPr>
            <p:cNvPr id="495622" name="AutoShape 6"/>
            <p:cNvSpPr>
              <a:spLocks noChangeArrowheads="1"/>
            </p:cNvSpPr>
            <p:nvPr/>
          </p:nvSpPr>
          <p:spPr bwMode="auto">
            <a:xfrm>
              <a:off x="4080" y="1440"/>
              <a:ext cx="622" cy="297"/>
            </a:xfrm>
            <a:prstGeom prst="flowChartAlternateProcess">
              <a:avLst/>
            </a:prstGeom>
            <a:gradFill rotWithShape="1">
              <a:gsLst>
                <a:gs pos="0">
                  <a:schemeClr val="accent1">
                    <a:gamma/>
                    <a:shade val="54510"/>
                    <a:invGamma/>
                  </a:schemeClr>
                </a:gs>
                <a:gs pos="50000">
                  <a:schemeClr val="accent1"/>
                </a:gs>
                <a:gs pos="100000">
                  <a:schemeClr val="accent1">
                    <a:gamma/>
                    <a:shade val="54510"/>
                    <a:invGamma/>
                  </a:schemeClr>
                </a:gs>
              </a:gsLst>
              <a:lin ang="18900000" scaled="1"/>
            </a:gradFill>
            <a:ln w="9525">
              <a:solidFill>
                <a:schemeClr val="folHlink"/>
              </a:solidFill>
              <a:miter lim="800000"/>
              <a:headEnd type="none" w="sm" len="sm"/>
              <a:tailEnd type="none" w="sm" len="sm"/>
            </a:ln>
            <a:effectLst/>
          </p:spPr>
          <p:txBody>
            <a:bodyPr lIns="90000" tIns="46800" rIns="90000" bIns="46800">
              <a:spAutoFit/>
            </a:bodyPr>
            <a:lstStyle/>
            <a:p>
              <a:pPr algn="ctr">
                <a:lnSpc>
                  <a:spcPct val="80000"/>
                </a:lnSpc>
                <a:defRPr/>
              </a:pPr>
              <a:r>
                <a:rPr lang="zh-CN" altLang="en-US" sz="2800" b="1">
                  <a:solidFill>
                    <a:schemeClr val="bg1"/>
                  </a:solidFill>
                  <a:effectLst>
                    <a:outerShdw blurRad="38100" dist="38100" dir="2700000" algn="tl">
                      <a:srgbClr val="000000"/>
                    </a:outerShdw>
                  </a:effectLst>
                  <a:ea typeface="楷体_GB2312" pitchFamily="49" charset="-122"/>
                </a:rPr>
                <a:t>译码</a:t>
              </a:r>
            </a:p>
          </p:txBody>
        </p:sp>
        <p:sp>
          <p:nvSpPr>
            <p:cNvPr id="495623" name="AutoShape 7"/>
            <p:cNvSpPr>
              <a:spLocks noChangeArrowheads="1"/>
            </p:cNvSpPr>
            <p:nvPr/>
          </p:nvSpPr>
          <p:spPr bwMode="auto">
            <a:xfrm>
              <a:off x="4889" y="1440"/>
              <a:ext cx="622" cy="297"/>
            </a:xfrm>
            <a:prstGeom prst="flowChartAlternateProcess">
              <a:avLst/>
            </a:prstGeom>
            <a:gradFill rotWithShape="1">
              <a:gsLst>
                <a:gs pos="0">
                  <a:schemeClr val="accent1">
                    <a:gamma/>
                    <a:shade val="54510"/>
                    <a:invGamma/>
                  </a:schemeClr>
                </a:gs>
                <a:gs pos="50000">
                  <a:schemeClr val="accent1"/>
                </a:gs>
                <a:gs pos="100000">
                  <a:schemeClr val="accent1">
                    <a:gamma/>
                    <a:shade val="54510"/>
                    <a:invGamma/>
                  </a:schemeClr>
                </a:gs>
              </a:gsLst>
              <a:lin ang="18900000" scaled="1"/>
            </a:gradFill>
            <a:ln w="9525">
              <a:solidFill>
                <a:schemeClr val="folHlink"/>
              </a:solidFill>
              <a:miter lim="800000"/>
              <a:headEnd type="none" w="sm" len="sm"/>
              <a:tailEnd type="none" w="sm" len="sm"/>
            </a:ln>
            <a:effectLst/>
          </p:spPr>
          <p:txBody>
            <a:bodyPr lIns="90000" tIns="46800" rIns="90000" bIns="46800">
              <a:spAutoFit/>
            </a:bodyPr>
            <a:lstStyle/>
            <a:p>
              <a:pPr algn="ctr">
                <a:lnSpc>
                  <a:spcPct val="80000"/>
                </a:lnSpc>
                <a:defRPr/>
              </a:pPr>
              <a:r>
                <a:rPr lang="zh-CN" altLang="en-US" sz="2800" b="1">
                  <a:solidFill>
                    <a:schemeClr val="bg1"/>
                  </a:solidFill>
                  <a:effectLst>
                    <a:outerShdw blurRad="38100" dist="38100" dir="2700000" algn="tl">
                      <a:srgbClr val="000000"/>
                    </a:outerShdw>
                  </a:effectLst>
                  <a:ea typeface="楷体_GB2312" pitchFamily="49" charset="-122"/>
                </a:rPr>
                <a:t>执行</a:t>
              </a:r>
            </a:p>
          </p:txBody>
        </p:sp>
        <p:sp>
          <p:nvSpPr>
            <p:cNvPr id="8200" name="Line 8"/>
            <p:cNvSpPr>
              <a:spLocks noChangeShapeType="1"/>
            </p:cNvSpPr>
            <p:nvPr/>
          </p:nvSpPr>
          <p:spPr bwMode="auto">
            <a:xfrm>
              <a:off x="3888" y="1588"/>
              <a:ext cx="192" cy="0"/>
            </a:xfrm>
            <a:prstGeom prst="line">
              <a:avLst/>
            </a:prstGeom>
            <a:noFill/>
            <a:ln w="28575">
              <a:solidFill>
                <a:srgbClr val="006600"/>
              </a:solidFill>
              <a:round/>
              <a:headEnd/>
              <a:tailEnd type="triangle" w="med" len="med"/>
            </a:ln>
          </p:spPr>
          <p:txBody>
            <a:bodyPr lIns="90000" tIns="46800" rIns="90000" bIns="46800">
              <a:spAutoFit/>
            </a:bodyPr>
            <a:lstStyle/>
            <a:p>
              <a:endParaRPr lang="zh-CN" altLang="en-US"/>
            </a:p>
          </p:txBody>
        </p:sp>
        <p:sp>
          <p:nvSpPr>
            <p:cNvPr id="8201" name="Line 9"/>
            <p:cNvSpPr>
              <a:spLocks noChangeShapeType="1"/>
            </p:cNvSpPr>
            <p:nvPr/>
          </p:nvSpPr>
          <p:spPr bwMode="auto">
            <a:xfrm>
              <a:off x="4704" y="1588"/>
              <a:ext cx="192" cy="0"/>
            </a:xfrm>
            <a:prstGeom prst="line">
              <a:avLst/>
            </a:prstGeom>
            <a:noFill/>
            <a:ln w="28575">
              <a:solidFill>
                <a:srgbClr val="006600"/>
              </a:solidFill>
              <a:round/>
              <a:headEnd/>
              <a:tailEnd type="triangle" w="med" len="med"/>
            </a:ln>
          </p:spPr>
          <p:txBody>
            <a:bodyPr lIns="90000" tIns="46800" rIns="90000" bIns="46800">
              <a:spAutoFit/>
            </a:bodyPr>
            <a:lstStyle/>
            <a:p>
              <a:endParaRPr lang="zh-CN" altLang="en-US"/>
            </a:p>
          </p:txBody>
        </p:sp>
        <p:sp>
          <p:nvSpPr>
            <p:cNvPr id="8202" name="Line 10"/>
            <p:cNvSpPr>
              <a:spLocks noChangeShapeType="1"/>
            </p:cNvSpPr>
            <p:nvPr/>
          </p:nvSpPr>
          <p:spPr bwMode="auto">
            <a:xfrm>
              <a:off x="3024" y="1588"/>
              <a:ext cx="240" cy="0"/>
            </a:xfrm>
            <a:prstGeom prst="line">
              <a:avLst/>
            </a:prstGeom>
            <a:noFill/>
            <a:ln w="28575">
              <a:solidFill>
                <a:srgbClr val="006600"/>
              </a:solidFill>
              <a:round/>
              <a:headEnd/>
              <a:tailEnd type="triangle" w="med" len="med"/>
            </a:ln>
          </p:spPr>
          <p:txBody>
            <a:bodyPr lIns="90000" tIns="46800" rIns="90000" bIns="46800">
              <a:spAutoFit/>
            </a:bodyPr>
            <a:lstStyle/>
            <a:p>
              <a:endParaRPr lang="zh-CN" altLang="en-US"/>
            </a:p>
          </p:txBody>
        </p:sp>
        <p:sp>
          <p:nvSpPr>
            <p:cNvPr id="8203" name="Freeform 11"/>
            <p:cNvSpPr>
              <a:spLocks/>
            </p:cNvSpPr>
            <p:nvPr/>
          </p:nvSpPr>
          <p:spPr bwMode="auto">
            <a:xfrm>
              <a:off x="3024" y="1584"/>
              <a:ext cx="2640" cy="288"/>
            </a:xfrm>
            <a:custGeom>
              <a:avLst/>
              <a:gdLst>
                <a:gd name="T0" fmla="*/ 2496 w 2640"/>
                <a:gd name="T1" fmla="*/ 0 h 288"/>
                <a:gd name="T2" fmla="*/ 2640 w 2640"/>
                <a:gd name="T3" fmla="*/ 0 h 288"/>
                <a:gd name="T4" fmla="*/ 2640 w 2640"/>
                <a:gd name="T5" fmla="*/ 288 h 288"/>
                <a:gd name="T6" fmla="*/ 0 w 2640"/>
                <a:gd name="T7" fmla="*/ 288 h 288"/>
                <a:gd name="T8" fmla="*/ 0 w 2640"/>
                <a:gd name="T9" fmla="*/ 0 h 288"/>
                <a:gd name="T10" fmla="*/ 0 60000 65536"/>
                <a:gd name="T11" fmla="*/ 0 60000 65536"/>
                <a:gd name="T12" fmla="*/ 0 60000 65536"/>
                <a:gd name="T13" fmla="*/ 0 60000 65536"/>
                <a:gd name="T14" fmla="*/ 0 60000 65536"/>
                <a:gd name="T15" fmla="*/ 0 w 2640"/>
                <a:gd name="T16" fmla="*/ 0 h 288"/>
                <a:gd name="T17" fmla="*/ 2640 w 2640"/>
                <a:gd name="T18" fmla="*/ 288 h 288"/>
              </a:gdLst>
              <a:ahLst/>
              <a:cxnLst>
                <a:cxn ang="T10">
                  <a:pos x="T0" y="T1"/>
                </a:cxn>
                <a:cxn ang="T11">
                  <a:pos x="T2" y="T3"/>
                </a:cxn>
                <a:cxn ang="T12">
                  <a:pos x="T4" y="T5"/>
                </a:cxn>
                <a:cxn ang="T13">
                  <a:pos x="T6" y="T7"/>
                </a:cxn>
                <a:cxn ang="T14">
                  <a:pos x="T8" y="T9"/>
                </a:cxn>
              </a:cxnLst>
              <a:rect l="T15" t="T16" r="T17" b="T18"/>
              <a:pathLst>
                <a:path w="2640" h="288">
                  <a:moveTo>
                    <a:pt x="2496" y="0"/>
                  </a:moveTo>
                  <a:lnTo>
                    <a:pt x="2640" y="0"/>
                  </a:lnTo>
                  <a:lnTo>
                    <a:pt x="2640" y="288"/>
                  </a:lnTo>
                  <a:lnTo>
                    <a:pt x="0" y="288"/>
                  </a:lnTo>
                  <a:lnTo>
                    <a:pt x="0" y="0"/>
                  </a:lnTo>
                </a:path>
              </a:pathLst>
            </a:custGeom>
            <a:noFill/>
            <a:ln w="28575" cap="flat" cmpd="sng">
              <a:solidFill>
                <a:srgbClr val="006600"/>
              </a:solidFill>
              <a:prstDash val="solid"/>
              <a:round/>
              <a:headEnd/>
              <a:tailEnd/>
            </a:ln>
          </p:spPr>
          <p:txBody>
            <a:bodyPr lIns="90000" tIns="46800" rIns="90000" bIns="46800">
              <a:spAutoFit/>
            </a:bodyPr>
            <a:lstStyle/>
            <a:p>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2.1.2 8086</a:t>
            </a:r>
            <a:r>
              <a:rPr lang="zh-CN" altLang="en-US" smtClean="0"/>
              <a:t>的功能结构</a:t>
            </a:r>
          </a:p>
        </p:txBody>
      </p:sp>
      <p:sp>
        <p:nvSpPr>
          <p:cNvPr id="9219" name="Rectangle 5"/>
          <p:cNvSpPr>
            <a:spLocks noChangeArrowheads="1"/>
          </p:cNvSpPr>
          <p:nvPr/>
        </p:nvSpPr>
        <p:spPr bwMode="auto">
          <a:xfrm>
            <a:off x="5334000" y="4724400"/>
            <a:ext cx="2133600" cy="457200"/>
          </a:xfrm>
          <a:prstGeom prst="rect">
            <a:avLst/>
          </a:prstGeom>
          <a:solidFill>
            <a:srgbClr val="CCFFFF"/>
          </a:solidFill>
          <a:ln w="12700">
            <a:solidFill>
              <a:srgbClr val="993300"/>
            </a:solidFill>
            <a:miter lim="800000"/>
            <a:headEnd/>
            <a:tailEnd/>
          </a:ln>
        </p:spPr>
        <p:txBody>
          <a:bodyPr wrap="none" anchor="ctr"/>
          <a:lstStyle/>
          <a:p>
            <a:endParaRPr lang="zh-CN" altLang="en-US"/>
          </a:p>
        </p:txBody>
      </p:sp>
      <p:sp>
        <p:nvSpPr>
          <p:cNvPr id="9220" name="Text Box 6"/>
          <p:cNvSpPr txBox="1">
            <a:spLocks noChangeArrowheads="1"/>
          </p:cNvSpPr>
          <p:nvPr/>
        </p:nvSpPr>
        <p:spPr bwMode="auto">
          <a:xfrm>
            <a:off x="5334000" y="4800600"/>
            <a:ext cx="2209800" cy="366713"/>
          </a:xfrm>
          <a:prstGeom prst="rect">
            <a:avLst/>
          </a:prstGeom>
          <a:noFill/>
          <a:ln w="88900">
            <a:noFill/>
            <a:miter lim="800000"/>
            <a:headEnd/>
            <a:tailEnd type="none" w="sm" len="sm"/>
          </a:ln>
        </p:spPr>
        <p:txBody>
          <a:bodyPr>
            <a:spAutoFit/>
          </a:bodyPr>
          <a:lstStyle/>
          <a:p>
            <a:pPr>
              <a:spcBef>
                <a:spcPct val="50000"/>
              </a:spcBef>
            </a:pPr>
            <a:r>
              <a:rPr kumimoji="1" lang="en-US" altLang="zh-CN" b="1">
                <a:latin typeface="Times New Roman" pitchFamily="18" charset="0"/>
              </a:rPr>
              <a:t>1    2     3    4    5    6</a:t>
            </a:r>
          </a:p>
        </p:txBody>
      </p:sp>
      <p:sp>
        <p:nvSpPr>
          <p:cNvPr id="9221" name="Rectangle 7"/>
          <p:cNvSpPr>
            <a:spLocks noChangeArrowheads="1"/>
          </p:cNvSpPr>
          <p:nvPr/>
        </p:nvSpPr>
        <p:spPr bwMode="auto">
          <a:xfrm>
            <a:off x="1447800" y="1066800"/>
            <a:ext cx="1371600" cy="2438400"/>
          </a:xfrm>
          <a:prstGeom prst="rect">
            <a:avLst/>
          </a:prstGeom>
          <a:solidFill>
            <a:srgbClr val="CCFFCC"/>
          </a:solidFill>
          <a:ln w="12700">
            <a:solidFill>
              <a:srgbClr val="993300"/>
            </a:solidFill>
            <a:miter lim="800000"/>
            <a:headEnd/>
            <a:tailEnd/>
          </a:ln>
        </p:spPr>
        <p:txBody>
          <a:bodyPr wrap="none" anchor="ctr"/>
          <a:lstStyle/>
          <a:p>
            <a:endParaRPr lang="zh-CN" altLang="en-US"/>
          </a:p>
        </p:txBody>
      </p:sp>
      <p:sp>
        <p:nvSpPr>
          <p:cNvPr id="9222" name="Line 8"/>
          <p:cNvSpPr>
            <a:spLocks noChangeShapeType="1"/>
          </p:cNvSpPr>
          <p:nvPr/>
        </p:nvSpPr>
        <p:spPr bwMode="auto">
          <a:xfrm>
            <a:off x="1447800" y="2895600"/>
            <a:ext cx="1371600" cy="0"/>
          </a:xfrm>
          <a:prstGeom prst="line">
            <a:avLst/>
          </a:prstGeom>
          <a:noFill/>
          <a:ln w="12700">
            <a:solidFill>
              <a:srgbClr val="993300"/>
            </a:solidFill>
            <a:round/>
            <a:headEnd/>
            <a:tailEnd/>
          </a:ln>
        </p:spPr>
        <p:txBody>
          <a:bodyPr wrap="none" anchor="ctr"/>
          <a:lstStyle/>
          <a:p>
            <a:endParaRPr lang="zh-CN" altLang="en-US"/>
          </a:p>
        </p:txBody>
      </p:sp>
      <p:sp>
        <p:nvSpPr>
          <p:cNvPr id="9223" name="Line 9"/>
          <p:cNvSpPr>
            <a:spLocks noChangeShapeType="1"/>
          </p:cNvSpPr>
          <p:nvPr/>
        </p:nvSpPr>
        <p:spPr bwMode="auto">
          <a:xfrm>
            <a:off x="1447800" y="3200400"/>
            <a:ext cx="1371600" cy="0"/>
          </a:xfrm>
          <a:prstGeom prst="line">
            <a:avLst/>
          </a:prstGeom>
          <a:noFill/>
          <a:ln w="12700">
            <a:solidFill>
              <a:srgbClr val="993300"/>
            </a:solidFill>
            <a:round/>
            <a:headEnd/>
            <a:tailEnd/>
          </a:ln>
        </p:spPr>
        <p:txBody>
          <a:bodyPr wrap="none" anchor="ctr"/>
          <a:lstStyle/>
          <a:p>
            <a:endParaRPr lang="zh-CN" altLang="en-US"/>
          </a:p>
        </p:txBody>
      </p:sp>
      <p:sp>
        <p:nvSpPr>
          <p:cNvPr id="9224" name="Line 10"/>
          <p:cNvSpPr>
            <a:spLocks noChangeShapeType="1"/>
          </p:cNvSpPr>
          <p:nvPr/>
        </p:nvSpPr>
        <p:spPr bwMode="auto">
          <a:xfrm>
            <a:off x="1447800" y="1371600"/>
            <a:ext cx="1371600" cy="0"/>
          </a:xfrm>
          <a:prstGeom prst="line">
            <a:avLst/>
          </a:prstGeom>
          <a:noFill/>
          <a:ln w="12700">
            <a:solidFill>
              <a:srgbClr val="993300"/>
            </a:solidFill>
            <a:round/>
            <a:headEnd/>
            <a:tailEnd/>
          </a:ln>
        </p:spPr>
        <p:txBody>
          <a:bodyPr wrap="none" anchor="ctr"/>
          <a:lstStyle/>
          <a:p>
            <a:endParaRPr lang="zh-CN" altLang="en-US"/>
          </a:p>
        </p:txBody>
      </p:sp>
      <p:sp>
        <p:nvSpPr>
          <p:cNvPr id="9225" name="Line 11"/>
          <p:cNvSpPr>
            <a:spLocks noChangeShapeType="1"/>
          </p:cNvSpPr>
          <p:nvPr/>
        </p:nvSpPr>
        <p:spPr bwMode="auto">
          <a:xfrm>
            <a:off x="1447800" y="1676400"/>
            <a:ext cx="1371600" cy="0"/>
          </a:xfrm>
          <a:prstGeom prst="line">
            <a:avLst/>
          </a:prstGeom>
          <a:noFill/>
          <a:ln w="12700">
            <a:solidFill>
              <a:srgbClr val="993300"/>
            </a:solidFill>
            <a:round/>
            <a:headEnd/>
            <a:tailEnd/>
          </a:ln>
        </p:spPr>
        <p:txBody>
          <a:bodyPr wrap="none" anchor="ctr"/>
          <a:lstStyle/>
          <a:p>
            <a:endParaRPr lang="zh-CN" altLang="en-US"/>
          </a:p>
        </p:txBody>
      </p:sp>
      <p:sp>
        <p:nvSpPr>
          <p:cNvPr id="9226" name="Line 12"/>
          <p:cNvSpPr>
            <a:spLocks noChangeShapeType="1"/>
          </p:cNvSpPr>
          <p:nvPr/>
        </p:nvSpPr>
        <p:spPr bwMode="auto">
          <a:xfrm>
            <a:off x="1447800" y="1981200"/>
            <a:ext cx="1371600" cy="0"/>
          </a:xfrm>
          <a:prstGeom prst="line">
            <a:avLst/>
          </a:prstGeom>
          <a:noFill/>
          <a:ln w="12700">
            <a:solidFill>
              <a:srgbClr val="993300"/>
            </a:solidFill>
            <a:round/>
            <a:headEnd/>
            <a:tailEnd/>
          </a:ln>
        </p:spPr>
        <p:txBody>
          <a:bodyPr wrap="none" anchor="ctr"/>
          <a:lstStyle/>
          <a:p>
            <a:endParaRPr lang="zh-CN" altLang="en-US"/>
          </a:p>
        </p:txBody>
      </p:sp>
      <p:sp>
        <p:nvSpPr>
          <p:cNvPr id="9227" name="Line 13"/>
          <p:cNvSpPr>
            <a:spLocks noChangeShapeType="1"/>
          </p:cNvSpPr>
          <p:nvPr/>
        </p:nvSpPr>
        <p:spPr bwMode="auto">
          <a:xfrm>
            <a:off x="1447800" y="2286000"/>
            <a:ext cx="1371600" cy="0"/>
          </a:xfrm>
          <a:prstGeom prst="line">
            <a:avLst/>
          </a:prstGeom>
          <a:noFill/>
          <a:ln w="12700">
            <a:solidFill>
              <a:srgbClr val="993300"/>
            </a:solidFill>
            <a:round/>
            <a:headEnd/>
            <a:tailEnd/>
          </a:ln>
        </p:spPr>
        <p:txBody>
          <a:bodyPr wrap="none" anchor="ctr"/>
          <a:lstStyle/>
          <a:p>
            <a:endParaRPr lang="zh-CN" altLang="en-US"/>
          </a:p>
        </p:txBody>
      </p:sp>
      <p:sp>
        <p:nvSpPr>
          <p:cNvPr id="9228" name="Line 14"/>
          <p:cNvSpPr>
            <a:spLocks noChangeShapeType="1"/>
          </p:cNvSpPr>
          <p:nvPr/>
        </p:nvSpPr>
        <p:spPr bwMode="auto">
          <a:xfrm>
            <a:off x="1447800" y="2590800"/>
            <a:ext cx="1371600" cy="0"/>
          </a:xfrm>
          <a:prstGeom prst="line">
            <a:avLst/>
          </a:prstGeom>
          <a:noFill/>
          <a:ln w="12700">
            <a:solidFill>
              <a:srgbClr val="993300"/>
            </a:solidFill>
            <a:round/>
            <a:headEnd/>
            <a:tailEnd/>
          </a:ln>
        </p:spPr>
        <p:txBody>
          <a:bodyPr wrap="none" anchor="ctr"/>
          <a:lstStyle/>
          <a:p>
            <a:endParaRPr lang="zh-CN" altLang="en-US"/>
          </a:p>
        </p:txBody>
      </p:sp>
      <p:sp>
        <p:nvSpPr>
          <p:cNvPr id="9229" name="Line 15"/>
          <p:cNvSpPr>
            <a:spLocks noChangeShapeType="1"/>
          </p:cNvSpPr>
          <p:nvPr/>
        </p:nvSpPr>
        <p:spPr bwMode="auto">
          <a:xfrm>
            <a:off x="2133600" y="1066800"/>
            <a:ext cx="0" cy="1219200"/>
          </a:xfrm>
          <a:prstGeom prst="line">
            <a:avLst/>
          </a:prstGeom>
          <a:noFill/>
          <a:ln w="12700">
            <a:solidFill>
              <a:srgbClr val="993300"/>
            </a:solidFill>
            <a:round/>
            <a:headEnd/>
            <a:tailEnd/>
          </a:ln>
        </p:spPr>
        <p:txBody>
          <a:bodyPr wrap="none" anchor="ctr"/>
          <a:lstStyle/>
          <a:p>
            <a:endParaRPr lang="zh-CN" altLang="en-US"/>
          </a:p>
        </p:txBody>
      </p:sp>
      <p:sp>
        <p:nvSpPr>
          <p:cNvPr id="9230" name="Freeform 16"/>
          <p:cNvSpPr>
            <a:spLocks/>
          </p:cNvSpPr>
          <p:nvPr/>
        </p:nvSpPr>
        <p:spPr bwMode="auto">
          <a:xfrm>
            <a:off x="1219200" y="4572000"/>
            <a:ext cx="1905000" cy="762000"/>
          </a:xfrm>
          <a:custGeom>
            <a:avLst/>
            <a:gdLst>
              <a:gd name="T0" fmla="*/ 0 w 1200"/>
              <a:gd name="T1" fmla="*/ 0 h 480"/>
              <a:gd name="T2" fmla="*/ 384 w 1200"/>
              <a:gd name="T3" fmla="*/ 0 h 480"/>
              <a:gd name="T4" fmla="*/ 480 w 1200"/>
              <a:gd name="T5" fmla="*/ 192 h 480"/>
              <a:gd name="T6" fmla="*/ 720 w 1200"/>
              <a:gd name="T7" fmla="*/ 192 h 480"/>
              <a:gd name="T8" fmla="*/ 816 w 1200"/>
              <a:gd name="T9" fmla="*/ 0 h 480"/>
              <a:gd name="T10" fmla="*/ 1200 w 1200"/>
              <a:gd name="T11" fmla="*/ 0 h 480"/>
              <a:gd name="T12" fmla="*/ 912 w 1200"/>
              <a:gd name="T13" fmla="*/ 480 h 480"/>
              <a:gd name="T14" fmla="*/ 240 w 1200"/>
              <a:gd name="T15" fmla="*/ 480 h 480"/>
              <a:gd name="T16" fmla="*/ 0 w 1200"/>
              <a:gd name="T17" fmla="*/ 0 h 4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
              <a:gd name="T28" fmla="*/ 0 h 480"/>
              <a:gd name="T29" fmla="*/ 1200 w 1200"/>
              <a:gd name="T30" fmla="*/ 480 h 4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 h="480">
                <a:moveTo>
                  <a:pt x="0" y="0"/>
                </a:moveTo>
                <a:lnTo>
                  <a:pt x="384" y="0"/>
                </a:lnTo>
                <a:lnTo>
                  <a:pt x="480" y="192"/>
                </a:lnTo>
                <a:lnTo>
                  <a:pt x="720" y="192"/>
                </a:lnTo>
                <a:lnTo>
                  <a:pt x="816" y="0"/>
                </a:lnTo>
                <a:lnTo>
                  <a:pt x="1200" y="0"/>
                </a:lnTo>
                <a:lnTo>
                  <a:pt x="912" y="480"/>
                </a:lnTo>
                <a:lnTo>
                  <a:pt x="240" y="480"/>
                </a:lnTo>
                <a:lnTo>
                  <a:pt x="0" y="0"/>
                </a:lnTo>
                <a:close/>
              </a:path>
            </a:pathLst>
          </a:custGeom>
          <a:solidFill>
            <a:srgbClr val="FFCC99"/>
          </a:solidFill>
          <a:ln w="12700" cap="flat" cmpd="sng">
            <a:solidFill>
              <a:srgbClr val="993300"/>
            </a:solidFill>
            <a:prstDash val="solid"/>
            <a:round/>
            <a:headEnd type="none" w="med" len="med"/>
            <a:tailEnd type="none" w="med" len="med"/>
          </a:ln>
        </p:spPr>
        <p:txBody>
          <a:bodyPr wrap="none" anchor="ctr"/>
          <a:lstStyle/>
          <a:p>
            <a:endParaRPr lang="zh-CN" altLang="en-US"/>
          </a:p>
        </p:txBody>
      </p:sp>
      <p:sp>
        <p:nvSpPr>
          <p:cNvPr id="9231" name="Line 17"/>
          <p:cNvSpPr>
            <a:spLocks noChangeShapeType="1"/>
          </p:cNvSpPr>
          <p:nvPr/>
        </p:nvSpPr>
        <p:spPr bwMode="auto">
          <a:xfrm>
            <a:off x="2133600" y="3505200"/>
            <a:ext cx="0" cy="533400"/>
          </a:xfrm>
          <a:prstGeom prst="line">
            <a:avLst/>
          </a:prstGeom>
          <a:noFill/>
          <a:ln w="76200">
            <a:solidFill>
              <a:srgbClr val="996600"/>
            </a:solidFill>
            <a:round/>
            <a:headEnd type="triangle" w="sm" len="sm"/>
            <a:tailEnd type="triangle" w="sm" len="sm"/>
          </a:ln>
        </p:spPr>
        <p:txBody>
          <a:bodyPr wrap="none" anchor="ctr"/>
          <a:lstStyle/>
          <a:p>
            <a:endParaRPr lang="zh-CN" altLang="en-US"/>
          </a:p>
        </p:txBody>
      </p:sp>
      <p:sp>
        <p:nvSpPr>
          <p:cNvPr id="9232" name="Line 18"/>
          <p:cNvSpPr>
            <a:spLocks noChangeShapeType="1"/>
          </p:cNvSpPr>
          <p:nvPr/>
        </p:nvSpPr>
        <p:spPr bwMode="auto">
          <a:xfrm>
            <a:off x="1600200" y="4038600"/>
            <a:ext cx="0" cy="533400"/>
          </a:xfrm>
          <a:prstGeom prst="line">
            <a:avLst/>
          </a:prstGeom>
          <a:noFill/>
          <a:ln w="76200">
            <a:solidFill>
              <a:srgbClr val="996600"/>
            </a:solidFill>
            <a:round/>
            <a:headEnd type="triangle" w="sm" len="sm"/>
            <a:tailEnd type="triangle" w="sm" len="sm"/>
          </a:ln>
        </p:spPr>
        <p:txBody>
          <a:bodyPr wrap="none" anchor="ctr"/>
          <a:lstStyle/>
          <a:p>
            <a:endParaRPr lang="zh-CN" altLang="en-US"/>
          </a:p>
        </p:txBody>
      </p:sp>
      <p:sp>
        <p:nvSpPr>
          <p:cNvPr id="9233" name="Line 19"/>
          <p:cNvSpPr>
            <a:spLocks noChangeShapeType="1"/>
          </p:cNvSpPr>
          <p:nvPr/>
        </p:nvSpPr>
        <p:spPr bwMode="auto">
          <a:xfrm>
            <a:off x="2819400" y="4038600"/>
            <a:ext cx="0" cy="533400"/>
          </a:xfrm>
          <a:prstGeom prst="line">
            <a:avLst/>
          </a:prstGeom>
          <a:noFill/>
          <a:ln w="76200">
            <a:solidFill>
              <a:srgbClr val="996600"/>
            </a:solidFill>
            <a:round/>
            <a:headEnd type="triangle" w="sm" len="sm"/>
            <a:tailEnd type="triangle" w="sm" len="sm"/>
          </a:ln>
        </p:spPr>
        <p:txBody>
          <a:bodyPr wrap="none" anchor="ctr"/>
          <a:lstStyle/>
          <a:p>
            <a:endParaRPr lang="zh-CN" altLang="en-US"/>
          </a:p>
        </p:txBody>
      </p:sp>
      <p:sp>
        <p:nvSpPr>
          <p:cNvPr id="9234" name="Rectangle 20"/>
          <p:cNvSpPr>
            <a:spLocks noChangeArrowheads="1"/>
          </p:cNvSpPr>
          <p:nvPr/>
        </p:nvSpPr>
        <p:spPr bwMode="auto">
          <a:xfrm>
            <a:off x="1371600" y="5943600"/>
            <a:ext cx="1676400" cy="381000"/>
          </a:xfrm>
          <a:prstGeom prst="rect">
            <a:avLst/>
          </a:prstGeom>
          <a:solidFill>
            <a:srgbClr val="CCFFCC"/>
          </a:solidFill>
          <a:ln w="12700">
            <a:solidFill>
              <a:srgbClr val="993300"/>
            </a:solidFill>
            <a:miter lim="800000"/>
            <a:headEnd/>
            <a:tailEnd/>
          </a:ln>
        </p:spPr>
        <p:txBody>
          <a:bodyPr wrap="none" anchor="ctr"/>
          <a:lstStyle/>
          <a:p>
            <a:endParaRPr lang="zh-CN" altLang="en-US"/>
          </a:p>
        </p:txBody>
      </p:sp>
      <p:sp>
        <p:nvSpPr>
          <p:cNvPr id="9235" name="Line 21"/>
          <p:cNvSpPr>
            <a:spLocks noChangeShapeType="1"/>
          </p:cNvSpPr>
          <p:nvPr/>
        </p:nvSpPr>
        <p:spPr bwMode="auto">
          <a:xfrm>
            <a:off x="2438400" y="5334000"/>
            <a:ext cx="0" cy="609600"/>
          </a:xfrm>
          <a:prstGeom prst="line">
            <a:avLst/>
          </a:prstGeom>
          <a:noFill/>
          <a:ln w="28575">
            <a:solidFill>
              <a:srgbClr val="996600"/>
            </a:solidFill>
            <a:round/>
            <a:headEnd/>
            <a:tailEnd type="triangle" w="sm" len="lg"/>
          </a:ln>
        </p:spPr>
        <p:txBody>
          <a:bodyPr wrap="none" anchor="ctr"/>
          <a:lstStyle/>
          <a:p>
            <a:endParaRPr lang="zh-CN" altLang="en-US"/>
          </a:p>
        </p:txBody>
      </p:sp>
      <p:sp>
        <p:nvSpPr>
          <p:cNvPr id="9236" name="Line 22"/>
          <p:cNvSpPr>
            <a:spLocks noChangeShapeType="1"/>
          </p:cNvSpPr>
          <p:nvPr/>
        </p:nvSpPr>
        <p:spPr bwMode="auto">
          <a:xfrm>
            <a:off x="990600" y="4038600"/>
            <a:ext cx="0" cy="1600200"/>
          </a:xfrm>
          <a:prstGeom prst="line">
            <a:avLst/>
          </a:prstGeom>
          <a:noFill/>
          <a:ln w="76200">
            <a:solidFill>
              <a:srgbClr val="996600"/>
            </a:solidFill>
            <a:round/>
            <a:headEnd type="triangle" w="sm" len="med"/>
            <a:tailEnd/>
          </a:ln>
        </p:spPr>
        <p:txBody>
          <a:bodyPr wrap="none" anchor="ctr"/>
          <a:lstStyle/>
          <a:p>
            <a:endParaRPr lang="zh-CN" altLang="en-US"/>
          </a:p>
        </p:txBody>
      </p:sp>
      <p:sp>
        <p:nvSpPr>
          <p:cNvPr id="9237" name="Line 23"/>
          <p:cNvSpPr>
            <a:spLocks noChangeShapeType="1"/>
          </p:cNvSpPr>
          <p:nvPr/>
        </p:nvSpPr>
        <p:spPr bwMode="auto">
          <a:xfrm>
            <a:off x="990600" y="5638800"/>
            <a:ext cx="914400" cy="0"/>
          </a:xfrm>
          <a:prstGeom prst="line">
            <a:avLst/>
          </a:prstGeom>
          <a:noFill/>
          <a:ln w="76200">
            <a:solidFill>
              <a:srgbClr val="996600"/>
            </a:solidFill>
            <a:round/>
            <a:headEnd/>
            <a:tailEnd/>
          </a:ln>
        </p:spPr>
        <p:txBody>
          <a:bodyPr wrap="none" anchor="ctr"/>
          <a:lstStyle/>
          <a:p>
            <a:endParaRPr lang="zh-CN" altLang="en-US"/>
          </a:p>
        </p:txBody>
      </p:sp>
      <p:sp>
        <p:nvSpPr>
          <p:cNvPr id="9238" name="Line 24"/>
          <p:cNvSpPr>
            <a:spLocks noChangeShapeType="1"/>
          </p:cNvSpPr>
          <p:nvPr/>
        </p:nvSpPr>
        <p:spPr bwMode="auto">
          <a:xfrm>
            <a:off x="1905000" y="5334000"/>
            <a:ext cx="0" cy="304800"/>
          </a:xfrm>
          <a:prstGeom prst="line">
            <a:avLst/>
          </a:prstGeom>
          <a:noFill/>
          <a:ln w="76200">
            <a:solidFill>
              <a:srgbClr val="996600"/>
            </a:solidFill>
            <a:round/>
            <a:headEnd/>
            <a:tailEnd/>
          </a:ln>
        </p:spPr>
        <p:txBody>
          <a:bodyPr wrap="none" anchor="ctr"/>
          <a:lstStyle/>
          <a:p>
            <a:endParaRPr lang="zh-CN" altLang="en-US"/>
          </a:p>
        </p:txBody>
      </p:sp>
      <p:sp>
        <p:nvSpPr>
          <p:cNvPr id="9239" name="Line 25"/>
          <p:cNvSpPr>
            <a:spLocks noChangeShapeType="1"/>
          </p:cNvSpPr>
          <p:nvPr/>
        </p:nvSpPr>
        <p:spPr bwMode="auto">
          <a:xfrm>
            <a:off x="152400" y="4038600"/>
            <a:ext cx="5181600" cy="0"/>
          </a:xfrm>
          <a:prstGeom prst="line">
            <a:avLst/>
          </a:prstGeom>
          <a:noFill/>
          <a:ln w="117475">
            <a:solidFill>
              <a:srgbClr val="996600"/>
            </a:solidFill>
            <a:round/>
            <a:headEnd/>
            <a:tailEnd/>
          </a:ln>
        </p:spPr>
        <p:txBody>
          <a:bodyPr wrap="none" anchor="ctr"/>
          <a:lstStyle/>
          <a:p>
            <a:endParaRPr lang="zh-CN" altLang="en-US"/>
          </a:p>
        </p:txBody>
      </p:sp>
      <p:sp>
        <p:nvSpPr>
          <p:cNvPr id="9240" name="Line 26"/>
          <p:cNvSpPr>
            <a:spLocks noChangeShapeType="1"/>
          </p:cNvSpPr>
          <p:nvPr/>
        </p:nvSpPr>
        <p:spPr bwMode="auto">
          <a:xfrm>
            <a:off x="457200" y="4038600"/>
            <a:ext cx="0" cy="2667000"/>
          </a:xfrm>
          <a:prstGeom prst="line">
            <a:avLst/>
          </a:prstGeom>
          <a:noFill/>
          <a:ln w="76200">
            <a:solidFill>
              <a:srgbClr val="996600"/>
            </a:solidFill>
            <a:round/>
            <a:headEnd type="triangle" w="sm" len="med"/>
            <a:tailEnd/>
          </a:ln>
        </p:spPr>
        <p:txBody>
          <a:bodyPr wrap="none" anchor="ctr"/>
          <a:lstStyle/>
          <a:p>
            <a:endParaRPr lang="zh-CN" altLang="en-US"/>
          </a:p>
        </p:txBody>
      </p:sp>
      <p:sp>
        <p:nvSpPr>
          <p:cNvPr id="9241" name="Line 27"/>
          <p:cNvSpPr>
            <a:spLocks noChangeShapeType="1"/>
          </p:cNvSpPr>
          <p:nvPr/>
        </p:nvSpPr>
        <p:spPr bwMode="auto">
          <a:xfrm>
            <a:off x="457200" y="6705600"/>
            <a:ext cx="1828800" cy="0"/>
          </a:xfrm>
          <a:prstGeom prst="line">
            <a:avLst/>
          </a:prstGeom>
          <a:noFill/>
          <a:ln w="76200">
            <a:solidFill>
              <a:srgbClr val="996600"/>
            </a:solidFill>
            <a:round/>
            <a:headEnd/>
            <a:tailEnd/>
          </a:ln>
        </p:spPr>
        <p:txBody>
          <a:bodyPr wrap="none" anchor="ctr"/>
          <a:lstStyle/>
          <a:p>
            <a:endParaRPr lang="zh-CN" altLang="en-US"/>
          </a:p>
        </p:txBody>
      </p:sp>
      <p:sp>
        <p:nvSpPr>
          <p:cNvPr id="9242" name="Line 28"/>
          <p:cNvSpPr>
            <a:spLocks noChangeShapeType="1"/>
          </p:cNvSpPr>
          <p:nvPr/>
        </p:nvSpPr>
        <p:spPr bwMode="auto">
          <a:xfrm>
            <a:off x="2286000" y="6324600"/>
            <a:ext cx="0" cy="381000"/>
          </a:xfrm>
          <a:prstGeom prst="line">
            <a:avLst/>
          </a:prstGeom>
          <a:noFill/>
          <a:ln w="76200">
            <a:solidFill>
              <a:srgbClr val="996600"/>
            </a:solidFill>
            <a:round/>
            <a:headEnd/>
            <a:tailEnd/>
          </a:ln>
        </p:spPr>
        <p:txBody>
          <a:bodyPr wrap="none" anchor="ctr"/>
          <a:lstStyle/>
          <a:p>
            <a:endParaRPr lang="zh-CN" altLang="en-US"/>
          </a:p>
        </p:txBody>
      </p:sp>
      <p:sp>
        <p:nvSpPr>
          <p:cNvPr id="9243" name="Freeform 29">
            <a:hlinkClick r:id="" action="ppaction://hlinkfile"/>
          </p:cNvPr>
          <p:cNvSpPr>
            <a:spLocks/>
          </p:cNvSpPr>
          <p:nvPr/>
        </p:nvSpPr>
        <p:spPr bwMode="auto">
          <a:xfrm>
            <a:off x="5334000" y="762000"/>
            <a:ext cx="1600200" cy="609600"/>
          </a:xfrm>
          <a:custGeom>
            <a:avLst/>
            <a:gdLst>
              <a:gd name="T0" fmla="*/ 0 w 1008"/>
              <a:gd name="T1" fmla="*/ 384 h 384"/>
              <a:gd name="T2" fmla="*/ 288 w 1008"/>
              <a:gd name="T3" fmla="*/ 384 h 384"/>
              <a:gd name="T4" fmla="*/ 384 w 1008"/>
              <a:gd name="T5" fmla="*/ 192 h 384"/>
              <a:gd name="T6" fmla="*/ 624 w 1008"/>
              <a:gd name="T7" fmla="*/ 192 h 384"/>
              <a:gd name="T8" fmla="*/ 720 w 1008"/>
              <a:gd name="T9" fmla="*/ 384 h 384"/>
              <a:gd name="T10" fmla="*/ 1008 w 1008"/>
              <a:gd name="T11" fmla="*/ 384 h 384"/>
              <a:gd name="T12" fmla="*/ 816 w 1008"/>
              <a:gd name="T13" fmla="*/ 0 h 384"/>
              <a:gd name="T14" fmla="*/ 144 w 1008"/>
              <a:gd name="T15" fmla="*/ 0 h 384"/>
              <a:gd name="T16" fmla="*/ 0 w 100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8"/>
              <a:gd name="T28" fmla="*/ 0 h 384"/>
              <a:gd name="T29" fmla="*/ 1008 w 100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8" h="384">
                <a:moveTo>
                  <a:pt x="0" y="384"/>
                </a:moveTo>
                <a:lnTo>
                  <a:pt x="288" y="384"/>
                </a:lnTo>
                <a:lnTo>
                  <a:pt x="384" y="192"/>
                </a:lnTo>
                <a:lnTo>
                  <a:pt x="624" y="192"/>
                </a:lnTo>
                <a:lnTo>
                  <a:pt x="720" y="384"/>
                </a:lnTo>
                <a:lnTo>
                  <a:pt x="1008" y="384"/>
                </a:lnTo>
                <a:lnTo>
                  <a:pt x="816" y="0"/>
                </a:lnTo>
                <a:lnTo>
                  <a:pt x="144" y="0"/>
                </a:lnTo>
                <a:lnTo>
                  <a:pt x="0" y="384"/>
                </a:lnTo>
                <a:close/>
              </a:path>
            </a:pathLst>
          </a:custGeom>
          <a:solidFill>
            <a:srgbClr val="B2B2B2"/>
          </a:solidFill>
          <a:ln w="12700" cap="flat" cmpd="sng">
            <a:solidFill>
              <a:srgbClr val="993300"/>
            </a:solidFill>
            <a:prstDash val="solid"/>
            <a:round/>
            <a:headEnd type="none" w="med" len="med"/>
            <a:tailEnd type="none" w="med" len="med"/>
          </a:ln>
        </p:spPr>
        <p:txBody>
          <a:bodyPr wrap="none" anchor="ctr"/>
          <a:lstStyle/>
          <a:p>
            <a:endParaRPr lang="zh-CN" altLang="en-US"/>
          </a:p>
        </p:txBody>
      </p:sp>
      <p:sp>
        <p:nvSpPr>
          <p:cNvPr id="9244" name="Rectangle 30"/>
          <p:cNvSpPr>
            <a:spLocks noChangeArrowheads="1"/>
          </p:cNvSpPr>
          <p:nvPr/>
        </p:nvSpPr>
        <p:spPr bwMode="auto">
          <a:xfrm>
            <a:off x="5486400" y="1828800"/>
            <a:ext cx="1371600" cy="1905000"/>
          </a:xfrm>
          <a:prstGeom prst="rect">
            <a:avLst/>
          </a:prstGeom>
          <a:solidFill>
            <a:srgbClr val="CCFFCC"/>
          </a:solidFill>
          <a:ln w="12700">
            <a:solidFill>
              <a:srgbClr val="993300"/>
            </a:solidFill>
            <a:miter lim="800000"/>
            <a:headEnd/>
            <a:tailEnd/>
          </a:ln>
        </p:spPr>
        <p:txBody>
          <a:bodyPr wrap="none" anchor="ctr"/>
          <a:lstStyle/>
          <a:p>
            <a:pPr algn="ctr"/>
            <a:endParaRPr kumimoji="1" lang="zh-CN" altLang="en-US" b="1">
              <a:solidFill>
                <a:schemeClr val="hlink"/>
              </a:solidFill>
              <a:latin typeface="Times New Roman" pitchFamily="18" charset="0"/>
            </a:endParaRPr>
          </a:p>
        </p:txBody>
      </p:sp>
      <p:sp>
        <p:nvSpPr>
          <p:cNvPr id="9245" name="Line 31"/>
          <p:cNvSpPr>
            <a:spLocks noChangeShapeType="1"/>
          </p:cNvSpPr>
          <p:nvPr/>
        </p:nvSpPr>
        <p:spPr bwMode="auto">
          <a:xfrm>
            <a:off x="5486400" y="3048000"/>
            <a:ext cx="1371600" cy="0"/>
          </a:xfrm>
          <a:prstGeom prst="line">
            <a:avLst/>
          </a:prstGeom>
          <a:noFill/>
          <a:ln w="12700">
            <a:solidFill>
              <a:srgbClr val="993300"/>
            </a:solidFill>
            <a:round/>
            <a:headEnd/>
            <a:tailEnd/>
          </a:ln>
        </p:spPr>
        <p:txBody>
          <a:bodyPr wrap="none" anchor="ctr"/>
          <a:lstStyle/>
          <a:p>
            <a:endParaRPr lang="zh-CN" altLang="en-US"/>
          </a:p>
        </p:txBody>
      </p:sp>
      <p:sp>
        <p:nvSpPr>
          <p:cNvPr id="9246" name="Line 32"/>
          <p:cNvSpPr>
            <a:spLocks noChangeShapeType="1"/>
          </p:cNvSpPr>
          <p:nvPr/>
        </p:nvSpPr>
        <p:spPr bwMode="auto">
          <a:xfrm>
            <a:off x="5486400" y="2743200"/>
            <a:ext cx="1371600" cy="0"/>
          </a:xfrm>
          <a:prstGeom prst="line">
            <a:avLst/>
          </a:prstGeom>
          <a:noFill/>
          <a:ln w="12700">
            <a:solidFill>
              <a:srgbClr val="993300"/>
            </a:solidFill>
            <a:round/>
            <a:headEnd/>
            <a:tailEnd/>
          </a:ln>
        </p:spPr>
        <p:txBody>
          <a:bodyPr wrap="none" anchor="ctr"/>
          <a:lstStyle/>
          <a:p>
            <a:endParaRPr lang="zh-CN" altLang="en-US"/>
          </a:p>
        </p:txBody>
      </p:sp>
      <p:sp>
        <p:nvSpPr>
          <p:cNvPr id="9247" name="Line 33"/>
          <p:cNvSpPr>
            <a:spLocks noChangeShapeType="1"/>
          </p:cNvSpPr>
          <p:nvPr/>
        </p:nvSpPr>
        <p:spPr bwMode="auto">
          <a:xfrm>
            <a:off x="5486400" y="2133600"/>
            <a:ext cx="1371600" cy="0"/>
          </a:xfrm>
          <a:prstGeom prst="line">
            <a:avLst/>
          </a:prstGeom>
          <a:noFill/>
          <a:ln w="12700">
            <a:solidFill>
              <a:srgbClr val="993300"/>
            </a:solidFill>
            <a:round/>
            <a:headEnd/>
            <a:tailEnd/>
          </a:ln>
        </p:spPr>
        <p:txBody>
          <a:bodyPr wrap="none" anchor="ctr"/>
          <a:lstStyle/>
          <a:p>
            <a:endParaRPr lang="zh-CN" altLang="en-US"/>
          </a:p>
        </p:txBody>
      </p:sp>
      <p:sp>
        <p:nvSpPr>
          <p:cNvPr id="9248" name="Line 34"/>
          <p:cNvSpPr>
            <a:spLocks noChangeShapeType="1"/>
          </p:cNvSpPr>
          <p:nvPr/>
        </p:nvSpPr>
        <p:spPr bwMode="auto">
          <a:xfrm>
            <a:off x="5486400" y="2438400"/>
            <a:ext cx="1371600" cy="0"/>
          </a:xfrm>
          <a:prstGeom prst="line">
            <a:avLst/>
          </a:prstGeom>
          <a:noFill/>
          <a:ln w="12700">
            <a:solidFill>
              <a:srgbClr val="993300"/>
            </a:solidFill>
            <a:round/>
            <a:headEnd/>
            <a:tailEnd/>
          </a:ln>
        </p:spPr>
        <p:txBody>
          <a:bodyPr wrap="none" anchor="ctr"/>
          <a:lstStyle/>
          <a:p>
            <a:endParaRPr lang="zh-CN" altLang="en-US"/>
          </a:p>
        </p:txBody>
      </p:sp>
      <p:sp>
        <p:nvSpPr>
          <p:cNvPr id="9249" name="Line 35"/>
          <p:cNvSpPr>
            <a:spLocks noChangeShapeType="1"/>
          </p:cNvSpPr>
          <p:nvPr/>
        </p:nvSpPr>
        <p:spPr bwMode="auto">
          <a:xfrm>
            <a:off x="5486400" y="3352800"/>
            <a:ext cx="1371600" cy="0"/>
          </a:xfrm>
          <a:prstGeom prst="line">
            <a:avLst/>
          </a:prstGeom>
          <a:noFill/>
          <a:ln w="12700">
            <a:solidFill>
              <a:srgbClr val="993300"/>
            </a:solidFill>
            <a:round/>
            <a:headEnd/>
            <a:tailEnd/>
          </a:ln>
        </p:spPr>
        <p:txBody>
          <a:bodyPr wrap="none" anchor="ctr"/>
          <a:lstStyle/>
          <a:p>
            <a:endParaRPr lang="zh-CN" altLang="en-US"/>
          </a:p>
        </p:txBody>
      </p:sp>
      <p:sp>
        <p:nvSpPr>
          <p:cNvPr id="9250" name="Rectangle 36"/>
          <p:cNvSpPr>
            <a:spLocks noChangeArrowheads="1"/>
          </p:cNvSpPr>
          <p:nvPr/>
        </p:nvSpPr>
        <p:spPr bwMode="auto">
          <a:xfrm>
            <a:off x="3505200" y="4572000"/>
            <a:ext cx="1143000" cy="762000"/>
          </a:xfrm>
          <a:prstGeom prst="rect">
            <a:avLst/>
          </a:prstGeom>
          <a:solidFill>
            <a:schemeClr val="folHlink"/>
          </a:solidFill>
          <a:ln w="12700">
            <a:solidFill>
              <a:srgbClr val="993300"/>
            </a:solidFill>
            <a:miter lim="800000"/>
            <a:headEnd/>
            <a:tailEnd/>
          </a:ln>
        </p:spPr>
        <p:txBody>
          <a:bodyPr wrap="none" anchor="ctr"/>
          <a:lstStyle/>
          <a:p>
            <a:endParaRPr lang="zh-CN" altLang="en-US"/>
          </a:p>
        </p:txBody>
      </p:sp>
      <p:sp>
        <p:nvSpPr>
          <p:cNvPr id="9251" name="Rectangle 37"/>
          <p:cNvSpPr>
            <a:spLocks noChangeArrowheads="1"/>
          </p:cNvSpPr>
          <p:nvPr/>
        </p:nvSpPr>
        <p:spPr bwMode="auto">
          <a:xfrm>
            <a:off x="7239000" y="2362200"/>
            <a:ext cx="1143000" cy="838200"/>
          </a:xfrm>
          <a:prstGeom prst="rect">
            <a:avLst/>
          </a:prstGeom>
          <a:solidFill>
            <a:schemeClr val="folHlink"/>
          </a:solidFill>
          <a:ln w="12700">
            <a:solidFill>
              <a:srgbClr val="993300"/>
            </a:solidFill>
            <a:miter lim="800000"/>
            <a:headEnd/>
            <a:tailEnd/>
          </a:ln>
        </p:spPr>
        <p:txBody>
          <a:bodyPr wrap="none" anchor="ctr"/>
          <a:lstStyle/>
          <a:p>
            <a:endParaRPr lang="zh-CN" altLang="en-US"/>
          </a:p>
        </p:txBody>
      </p:sp>
      <p:sp>
        <p:nvSpPr>
          <p:cNvPr id="9252" name="Line 38"/>
          <p:cNvSpPr>
            <a:spLocks noChangeShapeType="1"/>
          </p:cNvSpPr>
          <p:nvPr/>
        </p:nvSpPr>
        <p:spPr bwMode="auto">
          <a:xfrm>
            <a:off x="8382000" y="2819400"/>
            <a:ext cx="762000" cy="0"/>
          </a:xfrm>
          <a:prstGeom prst="line">
            <a:avLst/>
          </a:prstGeom>
          <a:noFill/>
          <a:ln w="117475">
            <a:solidFill>
              <a:srgbClr val="996600"/>
            </a:solidFill>
            <a:round/>
            <a:headEnd type="triangle" w="sm" len="sm"/>
            <a:tailEnd type="triangle" w="sm" len="sm"/>
          </a:ln>
        </p:spPr>
        <p:txBody>
          <a:bodyPr wrap="none" anchor="ctr"/>
          <a:lstStyle/>
          <a:p>
            <a:endParaRPr lang="zh-CN" altLang="en-US"/>
          </a:p>
        </p:txBody>
      </p:sp>
      <p:sp>
        <p:nvSpPr>
          <p:cNvPr id="9253" name="Line 39"/>
          <p:cNvSpPr>
            <a:spLocks noChangeShapeType="1"/>
          </p:cNvSpPr>
          <p:nvPr/>
        </p:nvSpPr>
        <p:spPr bwMode="auto">
          <a:xfrm>
            <a:off x="8001000" y="304800"/>
            <a:ext cx="0" cy="2057400"/>
          </a:xfrm>
          <a:prstGeom prst="line">
            <a:avLst/>
          </a:prstGeom>
          <a:noFill/>
          <a:ln w="117475">
            <a:solidFill>
              <a:srgbClr val="996600"/>
            </a:solidFill>
            <a:round/>
            <a:headEnd/>
            <a:tailEnd type="triangle" w="sm" len="sm"/>
          </a:ln>
        </p:spPr>
        <p:txBody>
          <a:bodyPr wrap="none" anchor="ctr"/>
          <a:lstStyle/>
          <a:p>
            <a:endParaRPr lang="zh-CN" altLang="en-US"/>
          </a:p>
        </p:txBody>
      </p:sp>
      <p:sp>
        <p:nvSpPr>
          <p:cNvPr id="9254" name="Line 40"/>
          <p:cNvSpPr>
            <a:spLocks noChangeShapeType="1"/>
          </p:cNvSpPr>
          <p:nvPr/>
        </p:nvSpPr>
        <p:spPr bwMode="auto">
          <a:xfrm>
            <a:off x="6096000" y="533400"/>
            <a:ext cx="1828800" cy="0"/>
          </a:xfrm>
          <a:prstGeom prst="line">
            <a:avLst/>
          </a:prstGeom>
          <a:noFill/>
          <a:ln w="76200">
            <a:solidFill>
              <a:srgbClr val="996600"/>
            </a:solidFill>
            <a:round/>
            <a:headEnd/>
            <a:tailEnd type="triangle" w="sm" len="sm"/>
          </a:ln>
        </p:spPr>
        <p:txBody>
          <a:bodyPr wrap="none" anchor="ctr"/>
          <a:lstStyle/>
          <a:p>
            <a:endParaRPr lang="zh-CN" altLang="en-US"/>
          </a:p>
        </p:txBody>
      </p:sp>
      <p:sp>
        <p:nvSpPr>
          <p:cNvPr id="9255" name="Line 42"/>
          <p:cNvSpPr>
            <a:spLocks noChangeShapeType="1"/>
          </p:cNvSpPr>
          <p:nvPr/>
        </p:nvSpPr>
        <p:spPr bwMode="auto">
          <a:xfrm>
            <a:off x="5638800" y="1371600"/>
            <a:ext cx="0" cy="457200"/>
          </a:xfrm>
          <a:prstGeom prst="line">
            <a:avLst/>
          </a:prstGeom>
          <a:noFill/>
          <a:ln w="76200">
            <a:solidFill>
              <a:srgbClr val="996600"/>
            </a:solidFill>
            <a:round/>
            <a:headEnd type="triangle" w="sm" len="sm"/>
            <a:tailEnd/>
          </a:ln>
        </p:spPr>
        <p:txBody>
          <a:bodyPr wrap="none" anchor="ctr"/>
          <a:lstStyle/>
          <a:p>
            <a:endParaRPr lang="zh-CN" altLang="en-US"/>
          </a:p>
        </p:txBody>
      </p:sp>
      <p:sp>
        <p:nvSpPr>
          <p:cNvPr id="9256" name="Line 43"/>
          <p:cNvSpPr>
            <a:spLocks noChangeShapeType="1"/>
          </p:cNvSpPr>
          <p:nvPr/>
        </p:nvSpPr>
        <p:spPr bwMode="auto">
          <a:xfrm>
            <a:off x="6629400" y="1371600"/>
            <a:ext cx="0" cy="457200"/>
          </a:xfrm>
          <a:prstGeom prst="line">
            <a:avLst/>
          </a:prstGeom>
          <a:noFill/>
          <a:ln w="76200">
            <a:solidFill>
              <a:srgbClr val="996600"/>
            </a:solidFill>
            <a:round/>
            <a:headEnd type="triangle" w="sm" len="sm"/>
            <a:tailEnd type="triangle" w="sm" len="sm"/>
          </a:ln>
        </p:spPr>
        <p:txBody>
          <a:bodyPr wrap="none" anchor="ctr"/>
          <a:lstStyle/>
          <a:p>
            <a:endParaRPr lang="zh-CN" altLang="en-US"/>
          </a:p>
        </p:txBody>
      </p:sp>
      <p:sp>
        <p:nvSpPr>
          <p:cNvPr id="9257" name="Line 44"/>
          <p:cNvSpPr>
            <a:spLocks noChangeShapeType="1"/>
          </p:cNvSpPr>
          <p:nvPr/>
        </p:nvSpPr>
        <p:spPr bwMode="auto">
          <a:xfrm>
            <a:off x="6629400" y="1600200"/>
            <a:ext cx="1371600" cy="0"/>
          </a:xfrm>
          <a:prstGeom prst="line">
            <a:avLst/>
          </a:prstGeom>
          <a:noFill/>
          <a:ln w="76200">
            <a:solidFill>
              <a:srgbClr val="996600"/>
            </a:solidFill>
            <a:round/>
            <a:headEnd type="triangle" w="sm" len="sm"/>
            <a:tailEnd type="triangle" w="sm" len="sm"/>
          </a:ln>
        </p:spPr>
        <p:txBody>
          <a:bodyPr wrap="none" anchor="ctr"/>
          <a:lstStyle/>
          <a:p>
            <a:endParaRPr lang="zh-CN" altLang="en-US"/>
          </a:p>
        </p:txBody>
      </p:sp>
      <p:sp>
        <p:nvSpPr>
          <p:cNvPr id="9258" name="Text Box 45"/>
          <p:cNvSpPr txBox="1">
            <a:spLocks noChangeArrowheads="1"/>
          </p:cNvSpPr>
          <p:nvPr/>
        </p:nvSpPr>
        <p:spPr bwMode="auto">
          <a:xfrm>
            <a:off x="5530850" y="3367088"/>
            <a:ext cx="1335088" cy="366712"/>
          </a:xfrm>
          <a:prstGeom prst="rect">
            <a:avLst/>
          </a:prstGeom>
          <a:noFill/>
          <a:ln w="12700">
            <a:noFill/>
            <a:miter lim="800000"/>
            <a:headEnd/>
            <a:tailEnd/>
          </a:ln>
        </p:spPr>
        <p:txBody>
          <a:bodyPr wrap="none">
            <a:spAutoFit/>
          </a:bodyPr>
          <a:lstStyle/>
          <a:p>
            <a:r>
              <a:rPr kumimoji="1" lang="zh-CN" altLang="en-US" b="1">
                <a:latin typeface="Times New Roman" pitchFamily="18" charset="0"/>
              </a:rPr>
              <a:t>内部寄存器</a:t>
            </a:r>
            <a:endParaRPr kumimoji="1" lang="zh-CN" altLang="en-US" b="1">
              <a:solidFill>
                <a:schemeClr val="hlink"/>
              </a:solidFill>
              <a:latin typeface="Times New Roman" pitchFamily="18" charset="0"/>
            </a:endParaRPr>
          </a:p>
        </p:txBody>
      </p:sp>
      <p:sp>
        <p:nvSpPr>
          <p:cNvPr id="9259" name="Text Box 46"/>
          <p:cNvSpPr txBox="1">
            <a:spLocks noChangeArrowheads="1"/>
          </p:cNvSpPr>
          <p:nvPr/>
        </p:nvSpPr>
        <p:spPr bwMode="auto">
          <a:xfrm>
            <a:off x="5562600" y="3048000"/>
            <a:ext cx="1066800" cy="366713"/>
          </a:xfrm>
          <a:prstGeom prst="rect">
            <a:avLst/>
          </a:prstGeom>
          <a:noFill/>
          <a:ln w="12700">
            <a:noFill/>
            <a:miter lim="800000"/>
            <a:headEnd/>
            <a:tailEnd/>
          </a:ln>
        </p:spPr>
        <p:txBody>
          <a:bodyPr>
            <a:spAutoFit/>
          </a:bodyPr>
          <a:lstStyle/>
          <a:p>
            <a:pPr>
              <a:spcBef>
                <a:spcPct val="50000"/>
              </a:spcBef>
            </a:pPr>
            <a:r>
              <a:rPr kumimoji="1" lang="zh-CN" altLang="zh-CN" b="1">
                <a:solidFill>
                  <a:schemeClr val="hlink"/>
                </a:solidFill>
                <a:latin typeface="Times New Roman" pitchFamily="18" charset="0"/>
              </a:rPr>
              <a:t>      </a:t>
            </a:r>
            <a:r>
              <a:rPr kumimoji="1" lang="en-US" altLang="zh-CN" b="1">
                <a:latin typeface="Times New Roman" pitchFamily="18" charset="0"/>
              </a:rPr>
              <a:t>IP</a:t>
            </a:r>
          </a:p>
        </p:txBody>
      </p:sp>
      <p:sp>
        <p:nvSpPr>
          <p:cNvPr id="9260" name="Text Box 47"/>
          <p:cNvSpPr txBox="1">
            <a:spLocks noChangeArrowheads="1"/>
          </p:cNvSpPr>
          <p:nvPr/>
        </p:nvSpPr>
        <p:spPr bwMode="auto">
          <a:xfrm>
            <a:off x="5638800" y="2743200"/>
            <a:ext cx="990600" cy="366713"/>
          </a:xfrm>
          <a:prstGeom prst="rect">
            <a:avLst/>
          </a:prstGeom>
          <a:noFill/>
          <a:ln w="12700">
            <a:noFill/>
            <a:miter lim="800000"/>
            <a:headEnd/>
            <a:tailEnd/>
          </a:ln>
        </p:spPr>
        <p:txBody>
          <a:bodyPr>
            <a:spAutoFit/>
          </a:bodyPr>
          <a:lstStyle/>
          <a:p>
            <a:pPr>
              <a:spcBef>
                <a:spcPct val="50000"/>
              </a:spcBef>
            </a:pPr>
            <a:r>
              <a:rPr kumimoji="1" lang="zh-CN" altLang="en-US" b="1">
                <a:solidFill>
                  <a:schemeClr val="hlink"/>
                </a:solidFill>
                <a:latin typeface="Times New Roman" pitchFamily="18" charset="0"/>
              </a:rPr>
              <a:t>    </a:t>
            </a:r>
            <a:r>
              <a:rPr kumimoji="1" lang="en-US" altLang="zh-CN" b="1">
                <a:latin typeface="Times New Roman" pitchFamily="18" charset="0"/>
              </a:rPr>
              <a:t>ES</a:t>
            </a:r>
            <a:endParaRPr kumimoji="1" lang="en-US" altLang="zh-CN" i="1">
              <a:solidFill>
                <a:schemeClr val="hlink"/>
              </a:solidFill>
              <a:latin typeface="Times New Roman" pitchFamily="18" charset="0"/>
            </a:endParaRPr>
          </a:p>
        </p:txBody>
      </p:sp>
      <p:sp>
        <p:nvSpPr>
          <p:cNvPr id="9261" name="Text Box 48"/>
          <p:cNvSpPr txBox="1">
            <a:spLocks noChangeArrowheads="1"/>
          </p:cNvSpPr>
          <p:nvPr/>
        </p:nvSpPr>
        <p:spPr bwMode="auto">
          <a:xfrm>
            <a:off x="5791200" y="2438400"/>
            <a:ext cx="609600" cy="366713"/>
          </a:xfrm>
          <a:prstGeom prst="rect">
            <a:avLst/>
          </a:prstGeom>
          <a:noFill/>
          <a:ln w="12700">
            <a:noFill/>
            <a:miter lim="800000"/>
            <a:headEnd/>
            <a:tailEnd/>
          </a:ln>
        </p:spPr>
        <p:txBody>
          <a:bodyPr>
            <a:spAutoFit/>
          </a:bodyPr>
          <a:lstStyle/>
          <a:p>
            <a:pPr>
              <a:spcBef>
                <a:spcPct val="50000"/>
              </a:spcBef>
            </a:pPr>
            <a:r>
              <a:rPr kumimoji="1" lang="zh-CN" altLang="en-US" b="1">
                <a:solidFill>
                  <a:schemeClr val="hlink"/>
                </a:solidFill>
                <a:latin typeface="Times New Roman" pitchFamily="18" charset="0"/>
              </a:rPr>
              <a:t> </a:t>
            </a:r>
            <a:r>
              <a:rPr kumimoji="1" lang="en-US" altLang="zh-CN" b="1">
                <a:latin typeface="Times New Roman" pitchFamily="18" charset="0"/>
              </a:rPr>
              <a:t>SS</a:t>
            </a:r>
          </a:p>
        </p:txBody>
      </p:sp>
      <p:sp>
        <p:nvSpPr>
          <p:cNvPr id="9262" name="Text Box 49"/>
          <p:cNvSpPr txBox="1">
            <a:spLocks noChangeArrowheads="1"/>
          </p:cNvSpPr>
          <p:nvPr/>
        </p:nvSpPr>
        <p:spPr bwMode="auto">
          <a:xfrm>
            <a:off x="5791200" y="2133600"/>
            <a:ext cx="685800" cy="366713"/>
          </a:xfrm>
          <a:prstGeom prst="rect">
            <a:avLst/>
          </a:prstGeom>
          <a:noFill/>
          <a:ln w="12700">
            <a:noFill/>
            <a:miter lim="800000"/>
            <a:headEnd/>
            <a:tailEnd/>
          </a:ln>
        </p:spPr>
        <p:txBody>
          <a:bodyPr>
            <a:spAutoFit/>
          </a:bodyPr>
          <a:lstStyle/>
          <a:p>
            <a:pPr>
              <a:spcBef>
                <a:spcPct val="50000"/>
              </a:spcBef>
            </a:pPr>
            <a:r>
              <a:rPr kumimoji="1" lang="zh-CN" altLang="en-US" b="1">
                <a:latin typeface="Times New Roman" pitchFamily="18" charset="0"/>
              </a:rPr>
              <a:t> </a:t>
            </a:r>
            <a:r>
              <a:rPr kumimoji="1" lang="en-US" altLang="zh-CN" b="1">
                <a:latin typeface="Times New Roman" pitchFamily="18" charset="0"/>
              </a:rPr>
              <a:t>DS</a:t>
            </a:r>
          </a:p>
        </p:txBody>
      </p:sp>
      <p:sp>
        <p:nvSpPr>
          <p:cNvPr id="9263" name="Text Box 50"/>
          <p:cNvSpPr txBox="1">
            <a:spLocks noChangeArrowheads="1"/>
          </p:cNvSpPr>
          <p:nvPr/>
        </p:nvSpPr>
        <p:spPr bwMode="auto">
          <a:xfrm>
            <a:off x="5791200" y="1828800"/>
            <a:ext cx="838200" cy="366713"/>
          </a:xfrm>
          <a:prstGeom prst="rect">
            <a:avLst/>
          </a:prstGeom>
          <a:noFill/>
          <a:ln w="12700">
            <a:noFill/>
            <a:miter lim="800000"/>
            <a:headEnd/>
            <a:tailEnd/>
          </a:ln>
        </p:spPr>
        <p:txBody>
          <a:bodyPr>
            <a:spAutoFit/>
          </a:bodyPr>
          <a:lstStyle/>
          <a:p>
            <a:pPr>
              <a:spcBef>
                <a:spcPct val="50000"/>
              </a:spcBef>
            </a:pPr>
            <a:r>
              <a:rPr kumimoji="1" lang="zh-CN" altLang="en-US" b="1">
                <a:latin typeface="Times New Roman" pitchFamily="18" charset="0"/>
              </a:rPr>
              <a:t> </a:t>
            </a:r>
            <a:r>
              <a:rPr kumimoji="1" lang="en-US" altLang="zh-CN" b="1">
                <a:latin typeface="Times New Roman" pitchFamily="18" charset="0"/>
              </a:rPr>
              <a:t>CS</a:t>
            </a:r>
          </a:p>
        </p:txBody>
      </p:sp>
      <p:sp>
        <p:nvSpPr>
          <p:cNvPr id="9264" name="Text Box 51"/>
          <p:cNvSpPr txBox="1">
            <a:spLocks noChangeArrowheads="1"/>
          </p:cNvSpPr>
          <p:nvPr/>
        </p:nvSpPr>
        <p:spPr bwMode="auto">
          <a:xfrm>
            <a:off x="7239000" y="2438400"/>
            <a:ext cx="1295400" cy="641350"/>
          </a:xfrm>
          <a:prstGeom prst="rect">
            <a:avLst/>
          </a:prstGeom>
          <a:noFill/>
          <a:ln w="12700">
            <a:noFill/>
            <a:miter lim="800000"/>
            <a:headEnd/>
            <a:tailEnd/>
          </a:ln>
        </p:spPr>
        <p:txBody>
          <a:bodyPr>
            <a:spAutoFit/>
          </a:bodyPr>
          <a:lstStyle/>
          <a:p>
            <a:pPr>
              <a:spcBef>
                <a:spcPct val="50000"/>
              </a:spcBef>
            </a:pPr>
            <a:r>
              <a:rPr kumimoji="1" lang="zh-CN" altLang="en-US" b="1">
                <a:latin typeface="Times New Roman" pitchFamily="18" charset="0"/>
              </a:rPr>
              <a:t>输入</a:t>
            </a:r>
            <a:r>
              <a:rPr kumimoji="1" lang="en-US" altLang="zh-CN" b="1">
                <a:latin typeface="Times New Roman" pitchFamily="18" charset="0"/>
              </a:rPr>
              <a:t>/</a:t>
            </a:r>
            <a:r>
              <a:rPr kumimoji="1" lang="zh-CN" altLang="en-US" b="1">
                <a:latin typeface="Times New Roman" pitchFamily="18" charset="0"/>
              </a:rPr>
              <a:t>输出控制电路</a:t>
            </a:r>
          </a:p>
        </p:txBody>
      </p:sp>
      <p:sp>
        <p:nvSpPr>
          <p:cNvPr id="9265" name="Text Box 52"/>
          <p:cNvSpPr txBox="1">
            <a:spLocks noChangeArrowheads="1"/>
          </p:cNvSpPr>
          <p:nvPr/>
        </p:nvSpPr>
        <p:spPr bwMode="auto">
          <a:xfrm>
            <a:off x="8685213" y="3124200"/>
            <a:ext cx="458787" cy="1905000"/>
          </a:xfrm>
          <a:prstGeom prst="rect">
            <a:avLst/>
          </a:prstGeom>
          <a:noFill/>
          <a:ln w="12700">
            <a:noFill/>
            <a:miter lim="800000"/>
            <a:headEnd/>
            <a:tailEnd/>
          </a:ln>
        </p:spPr>
        <p:txBody>
          <a:bodyPr vert="eaVert">
            <a:spAutoFit/>
          </a:bodyPr>
          <a:lstStyle/>
          <a:p>
            <a:pPr>
              <a:spcBef>
                <a:spcPct val="50000"/>
              </a:spcBef>
            </a:pPr>
            <a:r>
              <a:rPr kumimoji="1" lang="zh-CN" altLang="en-US" b="1">
                <a:latin typeface="Times New Roman" pitchFamily="18" charset="0"/>
              </a:rPr>
              <a:t>外部总线</a:t>
            </a:r>
          </a:p>
        </p:txBody>
      </p:sp>
      <p:sp>
        <p:nvSpPr>
          <p:cNvPr id="9266" name="Line 53"/>
          <p:cNvSpPr>
            <a:spLocks noChangeShapeType="1"/>
          </p:cNvSpPr>
          <p:nvPr/>
        </p:nvSpPr>
        <p:spPr bwMode="auto">
          <a:xfrm>
            <a:off x="4648200" y="4953000"/>
            <a:ext cx="685800" cy="0"/>
          </a:xfrm>
          <a:prstGeom prst="line">
            <a:avLst/>
          </a:prstGeom>
          <a:noFill/>
          <a:ln w="95250">
            <a:solidFill>
              <a:srgbClr val="996600"/>
            </a:solidFill>
            <a:round/>
            <a:headEnd type="triangle" w="sm" len="sm"/>
            <a:tailEnd/>
          </a:ln>
        </p:spPr>
        <p:txBody>
          <a:bodyPr wrap="none" anchor="ctr"/>
          <a:lstStyle/>
          <a:p>
            <a:endParaRPr lang="zh-CN" altLang="en-US"/>
          </a:p>
        </p:txBody>
      </p:sp>
      <p:sp>
        <p:nvSpPr>
          <p:cNvPr id="9267" name="Line 54"/>
          <p:cNvSpPr>
            <a:spLocks noChangeShapeType="1"/>
          </p:cNvSpPr>
          <p:nvPr/>
        </p:nvSpPr>
        <p:spPr bwMode="auto">
          <a:xfrm>
            <a:off x="8001000" y="3200400"/>
            <a:ext cx="0" cy="1752600"/>
          </a:xfrm>
          <a:prstGeom prst="line">
            <a:avLst/>
          </a:prstGeom>
          <a:noFill/>
          <a:ln w="101600">
            <a:solidFill>
              <a:srgbClr val="996600"/>
            </a:solidFill>
            <a:round/>
            <a:headEnd/>
            <a:tailEnd/>
          </a:ln>
        </p:spPr>
        <p:txBody>
          <a:bodyPr wrap="none" anchor="ctr"/>
          <a:lstStyle/>
          <a:p>
            <a:endParaRPr lang="zh-CN" altLang="en-US"/>
          </a:p>
        </p:txBody>
      </p:sp>
      <p:sp>
        <p:nvSpPr>
          <p:cNvPr id="9268" name="Line 55"/>
          <p:cNvSpPr>
            <a:spLocks noChangeShapeType="1"/>
          </p:cNvSpPr>
          <p:nvPr/>
        </p:nvSpPr>
        <p:spPr bwMode="auto">
          <a:xfrm>
            <a:off x="7467600" y="4953000"/>
            <a:ext cx="571500" cy="0"/>
          </a:xfrm>
          <a:prstGeom prst="line">
            <a:avLst/>
          </a:prstGeom>
          <a:noFill/>
          <a:ln w="95250">
            <a:solidFill>
              <a:srgbClr val="996600"/>
            </a:solidFill>
            <a:round/>
            <a:headEnd type="triangle" w="sm" len="sm"/>
            <a:tailEnd/>
          </a:ln>
        </p:spPr>
        <p:txBody>
          <a:bodyPr wrap="none" anchor="ctr"/>
          <a:lstStyle/>
          <a:p>
            <a:endParaRPr lang="zh-CN" altLang="en-US"/>
          </a:p>
        </p:txBody>
      </p:sp>
      <p:sp>
        <p:nvSpPr>
          <p:cNvPr id="9269" name="Line 56"/>
          <p:cNvSpPr>
            <a:spLocks noChangeShapeType="1"/>
          </p:cNvSpPr>
          <p:nvPr/>
        </p:nvSpPr>
        <p:spPr bwMode="auto">
          <a:xfrm>
            <a:off x="5105400" y="4038600"/>
            <a:ext cx="0" cy="914400"/>
          </a:xfrm>
          <a:prstGeom prst="line">
            <a:avLst/>
          </a:prstGeom>
          <a:noFill/>
          <a:ln w="88900">
            <a:solidFill>
              <a:srgbClr val="996600"/>
            </a:solidFill>
            <a:round/>
            <a:headEnd type="triangle" w="sm" len="sm"/>
            <a:tailEnd/>
          </a:ln>
        </p:spPr>
        <p:txBody>
          <a:bodyPr wrap="none" anchor="ctr"/>
          <a:lstStyle/>
          <a:p>
            <a:endParaRPr lang="zh-CN" altLang="en-US"/>
          </a:p>
        </p:txBody>
      </p:sp>
      <p:sp>
        <p:nvSpPr>
          <p:cNvPr id="9270" name="Line 57"/>
          <p:cNvSpPr>
            <a:spLocks noChangeShapeType="1"/>
          </p:cNvSpPr>
          <p:nvPr/>
        </p:nvSpPr>
        <p:spPr bwMode="auto">
          <a:xfrm>
            <a:off x="4953000" y="3581400"/>
            <a:ext cx="533400" cy="0"/>
          </a:xfrm>
          <a:prstGeom prst="line">
            <a:avLst/>
          </a:prstGeom>
          <a:noFill/>
          <a:ln w="88900">
            <a:solidFill>
              <a:srgbClr val="996600"/>
            </a:solidFill>
            <a:round/>
            <a:headEnd/>
            <a:tailEnd type="triangle" w="sm" len="sm"/>
          </a:ln>
        </p:spPr>
        <p:txBody>
          <a:bodyPr wrap="none" anchor="ctr"/>
          <a:lstStyle/>
          <a:p>
            <a:endParaRPr lang="zh-CN" altLang="en-US"/>
          </a:p>
        </p:txBody>
      </p:sp>
      <p:sp>
        <p:nvSpPr>
          <p:cNvPr id="9271" name="Line 58"/>
          <p:cNvSpPr>
            <a:spLocks noChangeShapeType="1"/>
          </p:cNvSpPr>
          <p:nvPr/>
        </p:nvSpPr>
        <p:spPr bwMode="auto">
          <a:xfrm flipH="1">
            <a:off x="4953000" y="3581400"/>
            <a:ext cx="1588" cy="381000"/>
          </a:xfrm>
          <a:prstGeom prst="line">
            <a:avLst/>
          </a:prstGeom>
          <a:noFill/>
          <a:ln w="88900">
            <a:solidFill>
              <a:srgbClr val="996600"/>
            </a:solidFill>
            <a:round/>
            <a:headEnd/>
            <a:tailEnd type="triangle" w="sm" len="sm"/>
          </a:ln>
        </p:spPr>
        <p:txBody>
          <a:bodyPr wrap="none" anchor="ctr"/>
          <a:lstStyle/>
          <a:p>
            <a:endParaRPr lang="zh-CN" altLang="en-US"/>
          </a:p>
        </p:txBody>
      </p:sp>
      <p:sp>
        <p:nvSpPr>
          <p:cNvPr id="9272" name="Text Box 59"/>
          <p:cNvSpPr txBox="1">
            <a:spLocks noChangeArrowheads="1"/>
          </p:cNvSpPr>
          <p:nvPr/>
        </p:nvSpPr>
        <p:spPr bwMode="auto">
          <a:xfrm>
            <a:off x="3581400" y="4648200"/>
            <a:ext cx="1143000" cy="641350"/>
          </a:xfrm>
          <a:prstGeom prst="rect">
            <a:avLst/>
          </a:prstGeom>
          <a:noFill/>
          <a:ln w="12700">
            <a:noFill/>
            <a:miter lim="800000"/>
            <a:headEnd/>
            <a:tailEnd/>
          </a:ln>
        </p:spPr>
        <p:txBody>
          <a:bodyPr>
            <a:spAutoFit/>
          </a:bodyPr>
          <a:lstStyle/>
          <a:p>
            <a:pPr>
              <a:spcBef>
                <a:spcPct val="50000"/>
              </a:spcBef>
            </a:pPr>
            <a:r>
              <a:rPr kumimoji="1" lang="zh-CN" altLang="en-US" b="1">
                <a:latin typeface="Times New Roman" pitchFamily="18" charset="0"/>
              </a:rPr>
              <a:t>执行部分控制电路</a:t>
            </a:r>
          </a:p>
        </p:txBody>
      </p:sp>
      <p:sp>
        <p:nvSpPr>
          <p:cNvPr id="9273" name="Line 60"/>
          <p:cNvSpPr>
            <a:spLocks noChangeShapeType="1"/>
          </p:cNvSpPr>
          <p:nvPr/>
        </p:nvSpPr>
        <p:spPr bwMode="auto">
          <a:xfrm>
            <a:off x="3352800" y="3733800"/>
            <a:ext cx="0" cy="2362200"/>
          </a:xfrm>
          <a:prstGeom prst="line">
            <a:avLst/>
          </a:prstGeom>
          <a:noFill/>
          <a:ln w="25400">
            <a:solidFill>
              <a:srgbClr val="FF6600"/>
            </a:solidFill>
            <a:round/>
            <a:headEnd/>
            <a:tailEnd/>
          </a:ln>
        </p:spPr>
        <p:txBody>
          <a:bodyPr wrap="none" anchor="ctr"/>
          <a:lstStyle/>
          <a:p>
            <a:endParaRPr lang="zh-CN" altLang="en-US"/>
          </a:p>
        </p:txBody>
      </p:sp>
      <p:sp>
        <p:nvSpPr>
          <p:cNvPr id="9274" name="Line 61"/>
          <p:cNvSpPr>
            <a:spLocks noChangeShapeType="1"/>
          </p:cNvSpPr>
          <p:nvPr/>
        </p:nvSpPr>
        <p:spPr bwMode="auto">
          <a:xfrm>
            <a:off x="2667000" y="3733800"/>
            <a:ext cx="685800" cy="0"/>
          </a:xfrm>
          <a:prstGeom prst="line">
            <a:avLst/>
          </a:prstGeom>
          <a:noFill/>
          <a:ln w="25400">
            <a:solidFill>
              <a:srgbClr val="FF6600"/>
            </a:solidFill>
            <a:round/>
            <a:headEnd/>
            <a:tailEnd/>
          </a:ln>
        </p:spPr>
        <p:txBody>
          <a:bodyPr wrap="none" anchor="ctr"/>
          <a:lstStyle/>
          <a:p>
            <a:endParaRPr lang="zh-CN" altLang="en-US"/>
          </a:p>
        </p:txBody>
      </p:sp>
      <p:sp>
        <p:nvSpPr>
          <p:cNvPr id="9275" name="Line 62"/>
          <p:cNvSpPr>
            <a:spLocks noChangeShapeType="1"/>
          </p:cNvSpPr>
          <p:nvPr/>
        </p:nvSpPr>
        <p:spPr bwMode="auto">
          <a:xfrm>
            <a:off x="2667000" y="3505200"/>
            <a:ext cx="0" cy="228600"/>
          </a:xfrm>
          <a:prstGeom prst="line">
            <a:avLst/>
          </a:prstGeom>
          <a:noFill/>
          <a:ln w="25400">
            <a:solidFill>
              <a:srgbClr val="FF6600"/>
            </a:solidFill>
            <a:round/>
            <a:headEnd type="triangle" w="sm" len="med"/>
            <a:tailEnd/>
          </a:ln>
        </p:spPr>
        <p:txBody>
          <a:bodyPr wrap="none" anchor="ctr"/>
          <a:lstStyle/>
          <a:p>
            <a:endParaRPr lang="zh-CN" altLang="en-US"/>
          </a:p>
        </p:txBody>
      </p:sp>
      <p:sp>
        <p:nvSpPr>
          <p:cNvPr id="9276" name="Line 63"/>
          <p:cNvSpPr>
            <a:spLocks noChangeShapeType="1"/>
          </p:cNvSpPr>
          <p:nvPr/>
        </p:nvSpPr>
        <p:spPr bwMode="auto">
          <a:xfrm>
            <a:off x="2895600" y="4953000"/>
            <a:ext cx="609600" cy="0"/>
          </a:xfrm>
          <a:prstGeom prst="line">
            <a:avLst/>
          </a:prstGeom>
          <a:noFill/>
          <a:ln w="25400">
            <a:solidFill>
              <a:srgbClr val="FF6600"/>
            </a:solidFill>
            <a:round/>
            <a:headEnd type="triangle" w="sm" len="med"/>
            <a:tailEnd/>
          </a:ln>
        </p:spPr>
        <p:txBody>
          <a:bodyPr wrap="none" anchor="ctr"/>
          <a:lstStyle/>
          <a:p>
            <a:endParaRPr lang="zh-CN" altLang="en-US"/>
          </a:p>
        </p:txBody>
      </p:sp>
      <p:sp>
        <p:nvSpPr>
          <p:cNvPr id="9277" name="Line 64"/>
          <p:cNvSpPr>
            <a:spLocks noChangeShapeType="1"/>
          </p:cNvSpPr>
          <p:nvPr/>
        </p:nvSpPr>
        <p:spPr bwMode="auto">
          <a:xfrm>
            <a:off x="3048000" y="6096000"/>
            <a:ext cx="304800" cy="0"/>
          </a:xfrm>
          <a:prstGeom prst="line">
            <a:avLst/>
          </a:prstGeom>
          <a:noFill/>
          <a:ln w="25400">
            <a:solidFill>
              <a:srgbClr val="FF6600"/>
            </a:solidFill>
            <a:round/>
            <a:headEnd type="triangle" w="sm" len="med"/>
            <a:tailEnd/>
          </a:ln>
        </p:spPr>
        <p:txBody>
          <a:bodyPr wrap="none" anchor="ctr"/>
          <a:lstStyle/>
          <a:p>
            <a:endParaRPr lang="zh-CN" altLang="en-US"/>
          </a:p>
        </p:txBody>
      </p:sp>
      <p:sp>
        <p:nvSpPr>
          <p:cNvPr id="9278" name="Line 65"/>
          <p:cNvSpPr>
            <a:spLocks noChangeShapeType="1"/>
          </p:cNvSpPr>
          <p:nvPr/>
        </p:nvSpPr>
        <p:spPr bwMode="auto">
          <a:xfrm>
            <a:off x="5692775" y="4724400"/>
            <a:ext cx="0" cy="457200"/>
          </a:xfrm>
          <a:prstGeom prst="line">
            <a:avLst/>
          </a:prstGeom>
          <a:noFill/>
          <a:ln w="12700">
            <a:solidFill>
              <a:srgbClr val="996600"/>
            </a:solidFill>
            <a:round/>
            <a:headEnd/>
            <a:tailEnd type="none" w="sm" len="sm"/>
          </a:ln>
        </p:spPr>
        <p:txBody>
          <a:bodyPr wrap="none" anchor="ctr"/>
          <a:lstStyle/>
          <a:p>
            <a:endParaRPr lang="zh-CN" altLang="en-US"/>
          </a:p>
        </p:txBody>
      </p:sp>
      <p:sp>
        <p:nvSpPr>
          <p:cNvPr id="9279" name="Line 66"/>
          <p:cNvSpPr>
            <a:spLocks noChangeShapeType="1"/>
          </p:cNvSpPr>
          <p:nvPr/>
        </p:nvSpPr>
        <p:spPr bwMode="auto">
          <a:xfrm>
            <a:off x="6029325" y="4724400"/>
            <a:ext cx="0" cy="457200"/>
          </a:xfrm>
          <a:prstGeom prst="line">
            <a:avLst/>
          </a:prstGeom>
          <a:noFill/>
          <a:ln w="12700">
            <a:solidFill>
              <a:srgbClr val="996600"/>
            </a:solidFill>
            <a:round/>
            <a:headEnd/>
            <a:tailEnd type="none" w="sm" len="sm"/>
          </a:ln>
        </p:spPr>
        <p:txBody>
          <a:bodyPr wrap="none" anchor="ctr"/>
          <a:lstStyle/>
          <a:p>
            <a:endParaRPr lang="zh-CN" altLang="en-US"/>
          </a:p>
        </p:txBody>
      </p:sp>
      <p:sp>
        <p:nvSpPr>
          <p:cNvPr id="9280" name="Line 67"/>
          <p:cNvSpPr>
            <a:spLocks noChangeShapeType="1"/>
          </p:cNvSpPr>
          <p:nvPr/>
        </p:nvSpPr>
        <p:spPr bwMode="auto">
          <a:xfrm>
            <a:off x="6378575" y="4724400"/>
            <a:ext cx="0" cy="457200"/>
          </a:xfrm>
          <a:prstGeom prst="line">
            <a:avLst/>
          </a:prstGeom>
          <a:noFill/>
          <a:ln w="12700">
            <a:solidFill>
              <a:srgbClr val="996600"/>
            </a:solidFill>
            <a:round/>
            <a:headEnd/>
            <a:tailEnd type="none" w="sm" len="sm"/>
          </a:ln>
        </p:spPr>
        <p:txBody>
          <a:bodyPr wrap="none" anchor="ctr"/>
          <a:lstStyle/>
          <a:p>
            <a:endParaRPr lang="zh-CN" altLang="en-US"/>
          </a:p>
        </p:txBody>
      </p:sp>
      <p:sp>
        <p:nvSpPr>
          <p:cNvPr id="9281" name="Line 68"/>
          <p:cNvSpPr>
            <a:spLocks noChangeShapeType="1"/>
          </p:cNvSpPr>
          <p:nvPr/>
        </p:nvSpPr>
        <p:spPr bwMode="auto">
          <a:xfrm>
            <a:off x="4800600" y="457200"/>
            <a:ext cx="0" cy="6324600"/>
          </a:xfrm>
          <a:prstGeom prst="line">
            <a:avLst/>
          </a:prstGeom>
          <a:noFill/>
          <a:ln w="12700">
            <a:solidFill>
              <a:srgbClr val="996600"/>
            </a:solidFill>
            <a:prstDash val="lgDashDot"/>
            <a:round/>
            <a:headEnd/>
            <a:tailEnd type="none" w="sm" len="sm"/>
          </a:ln>
        </p:spPr>
        <p:txBody>
          <a:bodyPr wrap="none" anchor="ctr"/>
          <a:lstStyle/>
          <a:p>
            <a:endParaRPr lang="zh-CN" altLang="en-US"/>
          </a:p>
        </p:txBody>
      </p:sp>
      <p:sp>
        <p:nvSpPr>
          <p:cNvPr id="9282" name="Line 69"/>
          <p:cNvSpPr>
            <a:spLocks noChangeShapeType="1"/>
          </p:cNvSpPr>
          <p:nvPr/>
        </p:nvSpPr>
        <p:spPr bwMode="auto">
          <a:xfrm>
            <a:off x="8686800" y="381000"/>
            <a:ext cx="0" cy="6324600"/>
          </a:xfrm>
          <a:prstGeom prst="line">
            <a:avLst/>
          </a:prstGeom>
          <a:noFill/>
          <a:ln w="12700">
            <a:solidFill>
              <a:srgbClr val="996600"/>
            </a:solidFill>
            <a:prstDash val="lgDashDot"/>
            <a:round/>
            <a:headEnd/>
            <a:tailEnd type="none" w="sm" len="sm"/>
          </a:ln>
        </p:spPr>
        <p:txBody>
          <a:bodyPr wrap="none" anchor="ctr"/>
          <a:lstStyle/>
          <a:p>
            <a:endParaRPr lang="zh-CN" altLang="en-US"/>
          </a:p>
        </p:txBody>
      </p:sp>
      <p:sp>
        <p:nvSpPr>
          <p:cNvPr id="9283" name="Text Box 71"/>
          <p:cNvSpPr txBox="1">
            <a:spLocks noChangeArrowheads="1"/>
          </p:cNvSpPr>
          <p:nvPr/>
        </p:nvSpPr>
        <p:spPr bwMode="auto">
          <a:xfrm>
            <a:off x="1752600" y="4876800"/>
            <a:ext cx="838200" cy="457200"/>
          </a:xfrm>
          <a:prstGeom prst="rect">
            <a:avLst/>
          </a:prstGeom>
          <a:noFill/>
          <a:ln w="88900">
            <a:noFill/>
            <a:miter lim="800000"/>
            <a:headEnd/>
            <a:tailEnd type="none" w="sm" len="sm"/>
          </a:ln>
        </p:spPr>
        <p:txBody>
          <a:bodyPr>
            <a:spAutoFit/>
          </a:bodyPr>
          <a:lstStyle/>
          <a:p>
            <a:pPr>
              <a:spcBef>
                <a:spcPct val="50000"/>
              </a:spcBef>
            </a:pPr>
            <a:r>
              <a:rPr kumimoji="1" lang="en-US" altLang="zh-CN" sz="2400" b="1">
                <a:latin typeface="Times New Roman" pitchFamily="18" charset="0"/>
              </a:rPr>
              <a:t>ALU</a:t>
            </a:r>
            <a:endParaRPr kumimoji="1" lang="en-US" altLang="zh-CN" b="1">
              <a:latin typeface="Times New Roman" pitchFamily="18" charset="0"/>
            </a:endParaRPr>
          </a:p>
        </p:txBody>
      </p:sp>
      <p:sp>
        <p:nvSpPr>
          <p:cNvPr id="9284" name="Text Box 72"/>
          <p:cNvSpPr txBox="1">
            <a:spLocks noChangeArrowheads="1"/>
          </p:cNvSpPr>
          <p:nvPr/>
        </p:nvSpPr>
        <p:spPr bwMode="auto">
          <a:xfrm>
            <a:off x="1447800" y="5943600"/>
            <a:ext cx="1524000" cy="366713"/>
          </a:xfrm>
          <a:prstGeom prst="rect">
            <a:avLst/>
          </a:prstGeom>
          <a:noFill/>
          <a:ln w="88900">
            <a:noFill/>
            <a:miter lim="800000"/>
            <a:headEnd/>
            <a:tailEnd type="none" w="sm" len="sm"/>
          </a:ln>
        </p:spPr>
        <p:txBody>
          <a:bodyPr>
            <a:spAutoFit/>
          </a:bodyPr>
          <a:lstStyle/>
          <a:p>
            <a:pPr>
              <a:spcBef>
                <a:spcPct val="50000"/>
              </a:spcBef>
            </a:pPr>
            <a:r>
              <a:rPr kumimoji="1" lang="zh-CN" altLang="en-US" b="1">
                <a:latin typeface="Times New Roman" pitchFamily="18" charset="0"/>
              </a:rPr>
              <a:t>标志寄存器</a:t>
            </a:r>
          </a:p>
        </p:txBody>
      </p:sp>
      <p:sp>
        <p:nvSpPr>
          <p:cNvPr id="9285" name="Text Box 73"/>
          <p:cNvSpPr txBox="1">
            <a:spLocks noChangeArrowheads="1"/>
          </p:cNvSpPr>
          <p:nvPr/>
        </p:nvSpPr>
        <p:spPr bwMode="auto">
          <a:xfrm>
            <a:off x="1371600" y="1066800"/>
            <a:ext cx="1524000" cy="366713"/>
          </a:xfrm>
          <a:prstGeom prst="rect">
            <a:avLst/>
          </a:prstGeom>
          <a:noFill/>
          <a:ln w="88900">
            <a:noFill/>
            <a:miter lim="800000"/>
            <a:headEnd/>
            <a:tailEnd type="none" w="sm" len="sm"/>
          </a:ln>
        </p:spPr>
        <p:txBody>
          <a:bodyPr>
            <a:spAutoFit/>
          </a:bodyPr>
          <a:lstStyle/>
          <a:p>
            <a:pPr>
              <a:spcBef>
                <a:spcPct val="50000"/>
              </a:spcBef>
            </a:pPr>
            <a:r>
              <a:rPr kumimoji="1" lang="zh-CN" altLang="en-US" b="1">
                <a:latin typeface="Times New Roman" pitchFamily="18" charset="0"/>
              </a:rPr>
              <a:t>   </a:t>
            </a:r>
            <a:r>
              <a:rPr kumimoji="1" lang="en-US" altLang="zh-CN" b="1">
                <a:latin typeface="Times New Roman" pitchFamily="18" charset="0"/>
              </a:rPr>
              <a:t>AH      AL   </a:t>
            </a:r>
          </a:p>
        </p:txBody>
      </p:sp>
      <p:sp>
        <p:nvSpPr>
          <p:cNvPr id="9286" name="Text Box 74"/>
          <p:cNvSpPr txBox="1">
            <a:spLocks noChangeArrowheads="1"/>
          </p:cNvSpPr>
          <p:nvPr/>
        </p:nvSpPr>
        <p:spPr bwMode="auto">
          <a:xfrm>
            <a:off x="1447800" y="1371600"/>
            <a:ext cx="1371600" cy="366713"/>
          </a:xfrm>
          <a:prstGeom prst="rect">
            <a:avLst/>
          </a:prstGeom>
          <a:noFill/>
          <a:ln w="88900">
            <a:noFill/>
            <a:miter lim="800000"/>
            <a:headEnd/>
            <a:tailEnd type="none" w="sm" len="sm"/>
          </a:ln>
        </p:spPr>
        <p:txBody>
          <a:bodyPr>
            <a:spAutoFit/>
          </a:bodyPr>
          <a:lstStyle/>
          <a:p>
            <a:pPr>
              <a:spcBef>
                <a:spcPct val="50000"/>
              </a:spcBef>
            </a:pPr>
            <a:r>
              <a:rPr kumimoji="1" lang="zh-CN" altLang="en-US" b="1">
                <a:latin typeface="Times New Roman" pitchFamily="18" charset="0"/>
              </a:rPr>
              <a:t> </a:t>
            </a:r>
            <a:r>
              <a:rPr kumimoji="1" lang="en-US" altLang="zh-CN" b="1">
                <a:latin typeface="Times New Roman" pitchFamily="18" charset="0"/>
              </a:rPr>
              <a:t>BH      BL</a:t>
            </a:r>
          </a:p>
        </p:txBody>
      </p:sp>
      <p:sp>
        <p:nvSpPr>
          <p:cNvPr id="9287" name="Text Box 75"/>
          <p:cNvSpPr txBox="1">
            <a:spLocks noChangeArrowheads="1"/>
          </p:cNvSpPr>
          <p:nvPr/>
        </p:nvSpPr>
        <p:spPr bwMode="auto">
          <a:xfrm>
            <a:off x="1524000" y="1676400"/>
            <a:ext cx="1295400" cy="366713"/>
          </a:xfrm>
          <a:prstGeom prst="rect">
            <a:avLst/>
          </a:prstGeom>
          <a:noFill/>
          <a:ln w="88900">
            <a:noFill/>
            <a:miter lim="800000"/>
            <a:headEnd/>
            <a:tailEnd type="none" w="sm" len="sm"/>
          </a:ln>
        </p:spPr>
        <p:txBody>
          <a:bodyPr>
            <a:spAutoFit/>
          </a:bodyPr>
          <a:lstStyle/>
          <a:p>
            <a:pPr>
              <a:spcBef>
                <a:spcPct val="50000"/>
              </a:spcBef>
            </a:pPr>
            <a:r>
              <a:rPr kumimoji="1" lang="en-US" altLang="zh-CN" b="1">
                <a:latin typeface="Times New Roman" pitchFamily="18" charset="0"/>
              </a:rPr>
              <a:t>CH      CL</a:t>
            </a:r>
          </a:p>
        </p:txBody>
      </p:sp>
      <p:sp>
        <p:nvSpPr>
          <p:cNvPr id="9288" name="Text Box 76"/>
          <p:cNvSpPr txBox="1">
            <a:spLocks noChangeArrowheads="1"/>
          </p:cNvSpPr>
          <p:nvPr/>
        </p:nvSpPr>
        <p:spPr bwMode="auto">
          <a:xfrm>
            <a:off x="1447800" y="1981200"/>
            <a:ext cx="1371600" cy="366713"/>
          </a:xfrm>
          <a:prstGeom prst="rect">
            <a:avLst/>
          </a:prstGeom>
          <a:noFill/>
          <a:ln w="88900">
            <a:noFill/>
            <a:miter lim="800000"/>
            <a:headEnd/>
            <a:tailEnd type="none" w="sm" len="sm"/>
          </a:ln>
        </p:spPr>
        <p:txBody>
          <a:bodyPr>
            <a:spAutoFit/>
          </a:bodyPr>
          <a:lstStyle/>
          <a:p>
            <a:pPr>
              <a:spcBef>
                <a:spcPct val="50000"/>
              </a:spcBef>
            </a:pPr>
            <a:r>
              <a:rPr kumimoji="1" lang="zh-CN" altLang="en-US" b="1">
                <a:latin typeface="Times New Roman" pitchFamily="18" charset="0"/>
              </a:rPr>
              <a:t> </a:t>
            </a:r>
            <a:r>
              <a:rPr kumimoji="1" lang="en-US" altLang="zh-CN" b="1">
                <a:latin typeface="Times New Roman" pitchFamily="18" charset="0"/>
              </a:rPr>
              <a:t>DH      DL</a:t>
            </a:r>
          </a:p>
        </p:txBody>
      </p:sp>
      <p:sp>
        <p:nvSpPr>
          <p:cNvPr id="9289" name="Text Box 77"/>
          <p:cNvSpPr txBox="1">
            <a:spLocks noChangeArrowheads="1"/>
          </p:cNvSpPr>
          <p:nvPr/>
        </p:nvSpPr>
        <p:spPr bwMode="auto">
          <a:xfrm>
            <a:off x="1676400" y="2286000"/>
            <a:ext cx="914400" cy="366713"/>
          </a:xfrm>
          <a:prstGeom prst="rect">
            <a:avLst/>
          </a:prstGeom>
          <a:noFill/>
          <a:ln w="88900">
            <a:noFill/>
            <a:miter lim="800000"/>
            <a:headEnd/>
            <a:tailEnd type="none" w="sm" len="sm"/>
          </a:ln>
        </p:spPr>
        <p:txBody>
          <a:bodyPr>
            <a:spAutoFit/>
          </a:bodyPr>
          <a:lstStyle/>
          <a:p>
            <a:pPr>
              <a:spcBef>
                <a:spcPct val="50000"/>
              </a:spcBef>
            </a:pPr>
            <a:r>
              <a:rPr kumimoji="1" lang="zh-CN" altLang="en-US" b="1">
                <a:latin typeface="Times New Roman" pitchFamily="18" charset="0"/>
              </a:rPr>
              <a:t>    </a:t>
            </a:r>
            <a:r>
              <a:rPr kumimoji="1" lang="en-US" altLang="zh-CN" b="1">
                <a:latin typeface="Times New Roman" pitchFamily="18" charset="0"/>
              </a:rPr>
              <a:t>SP</a:t>
            </a:r>
          </a:p>
        </p:txBody>
      </p:sp>
      <p:sp>
        <p:nvSpPr>
          <p:cNvPr id="9290" name="Text Box 78"/>
          <p:cNvSpPr txBox="1">
            <a:spLocks noChangeArrowheads="1"/>
          </p:cNvSpPr>
          <p:nvPr/>
        </p:nvSpPr>
        <p:spPr bwMode="auto">
          <a:xfrm>
            <a:off x="1676400" y="2590800"/>
            <a:ext cx="838200" cy="366713"/>
          </a:xfrm>
          <a:prstGeom prst="rect">
            <a:avLst/>
          </a:prstGeom>
          <a:noFill/>
          <a:ln w="88900">
            <a:noFill/>
            <a:miter lim="800000"/>
            <a:headEnd/>
            <a:tailEnd type="none" w="sm" len="sm"/>
          </a:ln>
        </p:spPr>
        <p:txBody>
          <a:bodyPr>
            <a:spAutoFit/>
          </a:bodyPr>
          <a:lstStyle/>
          <a:p>
            <a:pPr>
              <a:spcBef>
                <a:spcPct val="50000"/>
              </a:spcBef>
            </a:pPr>
            <a:r>
              <a:rPr kumimoji="1" lang="zh-CN" altLang="en-US" b="1">
                <a:latin typeface="Times New Roman" pitchFamily="18" charset="0"/>
              </a:rPr>
              <a:t>    </a:t>
            </a:r>
            <a:r>
              <a:rPr kumimoji="1" lang="en-US" altLang="zh-CN" b="1">
                <a:latin typeface="Times New Roman" pitchFamily="18" charset="0"/>
              </a:rPr>
              <a:t>BP</a:t>
            </a:r>
          </a:p>
        </p:txBody>
      </p:sp>
      <p:sp>
        <p:nvSpPr>
          <p:cNvPr id="9291" name="Text Box 79"/>
          <p:cNvSpPr txBox="1">
            <a:spLocks noChangeArrowheads="1"/>
          </p:cNvSpPr>
          <p:nvPr/>
        </p:nvSpPr>
        <p:spPr bwMode="auto">
          <a:xfrm>
            <a:off x="1676400" y="2895600"/>
            <a:ext cx="914400" cy="366713"/>
          </a:xfrm>
          <a:prstGeom prst="rect">
            <a:avLst/>
          </a:prstGeom>
          <a:noFill/>
          <a:ln w="88900">
            <a:noFill/>
            <a:miter lim="800000"/>
            <a:headEnd/>
            <a:tailEnd type="none" w="sm" len="sm"/>
          </a:ln>
        </p:spPr>
        <p:txBody>
          <a:bodyPr>
            <a:spAutoFit/>
          </a:bodyPr>
          <a:lstStyle/>
          <a:p>
            <a:pPr>
              <a:spcBef>
                <a:spcPct val="50000"/>
              </a:spcBef>
            </a:pPr>
            <a:r>
              <a:rPr kumimoji="1" lang="zh-CN" altLang="en-US" b="1">
                <a:latin typeface="Times New Roman" pitchFamily="18" charset="0"/>
              </a:rPr>
              <a:t>    </a:t>
            </a:r>
            <a:r>
              <a:rPr kumimoji="1" lang="en-US" altLang="zh-CN" b="1">
                <a:latin typeface="Times New Roman" pitchFamily="18" charset="0"/>
              </a:rPr>
              <a:t>SI</a:t>
            </a:r>
          </a:p>
        </p:txBody>
      </p:sp>
      <p:sp>
        <p:nvSpPr>
          <p:cNvPr id="9292" name="Text Box 80"/>
          <p:cNvSpPr txBox="1">
            <a:spLocks noChangeArrowheads="1"/>
          </p:cNvSpPr>
          <p:nvPr/>
        </p:nvSpPr>
        <p:spPr bwMode="auto">
          <a:xfrm>
            <a:off x="1752600" y="3200400"/>
            <a:ext cx="762000" cy="366713"/>
          </a:xfrm>
          <a:prstGeom prst="rect">
            <a:avLst/>
          </a:prstGeom>
          <a:noFill/>
          <a:ln w="88900">
            <a:noFill/>
            <a:miter lim="800000"/>
            <a:headEnd/>
            <a:tailEnd type="none" w="sm" len="sm"/>
          </a:ln>
        </p:spPr>
        <p:txBody>
          <a:bodyPr>
            <a:spAutoFit/>
          </a:bodyPr>
          <a:lstStyle/>
          <a:p>
            <a:pPr>
              <a:spcBef>
                <a:spcPct val="50000"/>
              </a:spcBef>
            </a:pPr>
            <a:r>
              <a:rPr kumimoji="1" lang="zh-CN" altLang="en-US" b="1">
                <a:latin typeface="Times New Roman" pitchFamily="18" charset="0"/>
              </a:rPr>
              <a:t>   </a:t>
            </a:r>
            <a:r>
              <a:rPr kumimoji="1" lang="en-US" altLang="zh-CN" b="1">
                <a:latin typeface="Times New Roman" pitchFamily="18" charset="0"/>
              </a:rPr>
              <a:t>DI</a:t>
            </a:r>
          </a:p>
        </p:txBody>
      </p:sp>
      <p:sp>
        <p:nvSpPr>
          <p:cNvPr id="9293" name="Text Box 81"/>
          <p:cNvSpPr txBox="1">
            <a:spLocks noChangeArrowheads="1"/>
          </p:cNvSpPr>
          <p:nvPr/>
        </p:nvSpPr>
        <p:spPr bwMode="auto">
          <a:xfrm>
            <a:off x="2895600" y="1828800"/>
            <a:ext cx="1600200" cy="269875"/>
          </a:xfrm>
          <a:prstGeom prst="rect">
            <a:avLst/>
          </a:prstGeom>
          <a:noFill/>
          <a:ln w="88900">
            <a:noFill/>
            <a:miter lim="800000"/>
            <a:headEnd/>
            <a:tailEnd type="none" w="sm" len="sm"/>
          </a:ln>
        </p:spPr>
        <p:txBody>
          <a:bodyPr>
            <a:spAutoFit/>
          </a:bodyPr>
          <a:lstStyle/>
          <a:p>
            <a:pPr algn="ctr">
              <a:lnSpc>
                <a:spcPct val="65000"/>
              </a:lnSpc>
              <a:spcBef>
                <a:spcPct val="50000"/>
              </a:spcBef>
            </a:pPr>
            <a:r>
              <a:rPr kumimoji="1" lang="zh-CN" altLang="en-US" b="1">
                <a:latin typeface="Times New Roman" pitchFamily="18" charset="0"/>
              </a:rPr>
              <a:t>通用寄存器</a:t>
            </a:r>
          </a:p>
        </p:txBody>
      </p:sp>
      <p:sp>
        <p:nvSpPr>
          <p:cNvPr id="9294" name="Text Box 82"/>
          <p:cNvSpPr txBox="1">
            <a:spLocks noChangeArrowheads="1"/>
          </p:cNvSpPr>
          <p:nvPr/>
        </p:nvSpPr>
        <p:spPr bwMode="auto">
          <a:xfrm>
            <a:off x="5397500" y="736600"/>
            <a:ext cx="1447800" cy="366713"/>
          </a:xfrm>
          <a:prstGeom prst="rect">
            <a:avLst/>
          </a:prstGeom>
          <a:noFill/>
          <a:ln w="88900">
            <a:noFill/>
            <a:miter lim="800000"/>
            <a:headEnd/>
            <a:tailEnd type="none" w="sm" len="sm"/>
          </a:ln>
        </p:spPr>
        <p:txBody>
          <a:bodyPr>
            <a:spAutoFit/>
          </a:bodyPr>
          <a:lstStyle/>
          <a:p>
            <a:pPr algn="ctr">
              <a:spcBef>
                <a:spcPct val="50000"/>
              </a:spcBef>
            </a:pPr>
            <a:r>
              <a:rPr kumimoji="1" lang="zh-CN" altLang="en-US" b="1">
                <a:latin typeface="Times New Roman" pitchFamily="18" charset="0"/>
              </a:rPr>
              <a:t>地址加法器</a:t>
            </a:r>
          </a:p>
        </p:txBody>
      </p:sp>
      <p:sp>
        <p:nvSpPr>
          <p:cNvPr id="9295" name="Text Box 83"/>
          <p:cNvSpPr txBox="1">
            <a:spLocks noChangeArrowheads="1"/>
          </p:cNvSpPr>
          <p:nvPr/>
        </p:nvSpPr>
        <p:spPr bwMode="auto">
          <a:xfrm>
            <a:off x="5257800" y="5257800"/>
            <a:ext cx="1905000" cy="366713"/>
          </a:xfrm>
          <a:prstGeom prst="rect">
            <a:avLst/>
          </a:prstGeom>
          <a:noFill/>
          <a:ln w="88900">
            <a:noFill/>
            <a:miter lim="800000"/>
            <a:headEnd/>
            <a:tailEnd type="none" w="sm" len="sm"/>
          </a:ln>
        </p:spPr>
        <p:txBody>
          <a:bodyPr>
            <a:spAutoFit/>
          </a:bodyPr>
          <a:lstStyle/>
          <a:p>
            <a:pPr algn="ctr">
              <a:spcBef>
                <a:spcPct val="50000"/>
              </a:spcBef>
            </a:pPr>
            <a:r>
              <a:rPr kumimoji="1" lang="zh-CN" altLang="en-US" b="1">
                <a:latin typeface="Times New Roman" pitchFamily="18" charset="0"/>
              </a:rPr>
              <a:t>指令队列</a:t>
            </a:r>
          </a:p>
        </p:txBody>
      </p:sp>
      <p:sp>
        <p:nvSpPr>
          <p:cNvPr id="9296" name="Text Box 84"/>
          <p:cNvSpPr txBox="1">
            <a:spLocks noChangeArrowheads="1"/>
          </p:cNvSpPr>
          <p:nvPr/>
        </p:nvSpPr>
        <p:spPr bwMode="auto">
          <a:xfrm>
            <a:off x="3048000" y="6324600"/>
            <a:ext cx="1828800" cy="336550"/>
          </a:xfrm>
          <a:prstGeom prst="rect">
            <a:avLst/>
          </a:prstGeom>
          <a:noFill/>
          <a:ln w="88900">
            <a:noFill/>
            <a:miter lim="800000"/>
            <a:headEnd/>
            <a:tailEnd type="none" w="sm" len="sm"/>
          </a:ln>
        </p:spPr>
        <p:txBody>
          <a:bodyPr>
            <a:spAutoFit/>
          </a:bodyPr>
          <a:lstStyle/>
          <a:p>
            <a:pPr>
              <a:spcBef>
                <a:spcPct val="50000"/>
              </a:spcBef>
            </a:pPr>
            <a:r>
              <a:rPr kumimoji="1" lang="zh-CN" altLang="en-US" sz="1600" b="1">
                <a:latin typeface="Times New Roman" pitchFamily="18" charset="0"/>
              </a:rPr>
              <a:t>执行单元 （</a:t>
            </a:r>
            <a:r>
              <a:rPr kumimoji="1" lang="en-US" altLang="zh-CN" sz="1600" b="1">
                <a:latin typeface="Times New Roman" pitchFamily="18" charset="0"/>
              </a:rPr>
              <a:t>EU</a:t>
            </a:r>
            <a:r>
              <a:rPr kumimoji="1" lang="zh-CN" altLang="en-US" sz="1600" b="1">
                <a:latin typeface="Times New Roman" pitchFamily="18" charset="0"/>
              </a:rPr>
              <a:t>）</a:t>
            </a:r>
            <a:endParaRPr kumimoji="1" lang="zh-CN" altLang="en-US" b="1">
              <a:latin typeface="Times New Roman" pitchFamily="18" charset="0"/>
            </a:endParaRPr>
          </a:p>
        </p:txBody>
      </p:sp>
      <p:sp>
        <p:nvSpPr>
          <p:cNvPr id="9297" name="Text Box 85"/>
          <p:cNvSpPr txBox="1">
            <a:spLocks noChangeArrowheads="1"/>
          </p:cNvSpPr>
          <p:nvPr/>
        </p:nvSpPr>
        <p:spPr bwMode="auto">
          <a:xfrm>
            <a:off x="5867400" y="6248400"/>
            <a:ext cx="2590800" cy="336550"/>
          </a:xfrm>
          <a:prstGeom prst="rect">
            <a:avLst/>
          </a:prstGeom>
          <a:noFill/>
          <a:ln w="88900">
            <a:noFill/>
            <a:miter lim="800000"/>
            <a:headEnd/>
            <a:tailEnd type="none" w="sm" len="sm"/>
          </a:ln>
        </p:spPr>
        <p:txBody>
          <a:bodyPr>
            <a:spAutoFit/>
          </a:bodyPr>
          <a:lstStyle/>
          <a:p>
            <a:pPr>
              <a:spcBef>
                <a:spcPct val="50000"/>
              </a:spcBef>
            </a:pPr>
            <a:r>
              <a:rPr kumimoji="1" lang="zh-CN" altLang="en-US" sz="1600" b="1">
                <a:latin typeface="Times New Roman" pitchFamily="18" charset="0"/>
              </a:rPr>
              <a:t>总线接口单元 （</a:t>
            </a:r>
            <a:r>
              <a:rPr kumimoji="1" lang="en-US" altLang="zh-CN" sz="1600" b="1">
                <a:latin typeface="Times New Roman" pitchFamily="18" charset="0"/>
              </a:rPr>
              <a:t>BIU</a:t>
            </a:r>
            <a:r>
              <a:rPr kumimoji="1" lang="zh-CN" altLang="en-US" sz="1600" b="1">
                <a:latin typeface="Times New Roman" pitchFamily="18" charset="0"/>
              </a:rPr>
              <a:t>）</a:t>
            </a:r>
          </a:p>
        </p:txBody>
      </p:sp>
      <p:sp>
        <p:nvSpPr>
          <p:cNvPr id="9298" name="Line 86"/>
          <p:cNvSpPr>
            <a:spLocks noChangeShapeType="1"/>
          </p:cNvSpPr>
          <p:nvPr/>
        </p:nvSpPr>
        <p:spPr bwMode="auto">
          <a:xfrm flipH="1">
            <a:off x="3730625" y="3883025"/>
            <a:ext cx="381000" cy="306388"/>
          </a:xfrm>
          <a:prstGeom prst="line">
            <a:avLst/>
          </a:prstGeom>
          <a:noFill/>
          <a:ln w="12700">
            <a:solidFill>
              <a:srgbClr val="A50021"/>
            </a:solidFill>
            <a:round/>
            <a:headEnd/>
            <a:tailEnd type="none" w="sm" len="sm"/>
          </a:ln>
        </p:spPr>
        <p:txBody>
          <a:bodyPr wrap="none" anchor="ctr"/>
          <a:lstStyle/>
          <a:p>
            <a:endParaRPr lang="zh-CN" altLang="en-US"/>
          </a:p>
        </p:txBody>
      </p:sp>
      <p:sp>
        <p:nvSpPr>
          <p:cNvPr id="9299" name="Text Box 87"/>
          <p:cNvSpPr txBox="1">
            <a:spLocks noChangeArrowheads="1"/>
          </p:cNvSpPr>
          <p:nvPr/>
        </p:nvSpPr>
        <p:spPr bwMode="auto">
          <a:xfrm>
            <a:off x="3733800" y="3581400"/>
            <a:ext cx="914400" cy="336550"/>
          </a:xfrm>
          <a:prstGeom prst="rect">
            <a:avLst/>
          </a:prstGeom>
          <a:noFill/>
          <a:ln w="12700">
            <a:noFill/>
            <a:miter lim="800000"/>
            <a:headEnd/>
            <a:tailEnd type="none" w="sm" len="sm"/>
          </a:ln>
        </p:spPr>
        <p:txBody>
          <a:bodyPr>
            <a:spAutoFit/>
          </a:bodyPr>
          <a:lstStyle/>
          <a:p>
            <a:pPr>
              <a:spcBef>
                <a:spcPct val="50000"/>
              </a:spcBef>
            </a:pPr>
            <a:r>
              <a:rPr kumimoji="1" lang="en-US" altLang="zh-CN" sz="1600" b="1">
                <a:solidFill>
                  <a:srgbClr val="0066FF"/>
                </a:solidFill>
                <a:latin typeface="Times New Roman" pitchFamily="18" charset="0"/>
              </a:rPr>
              <a:t>16</a:t>
            </a:r>
            <a:r>
              <a:rPr kumimoji="1" lang="zh-CN" altLang="en-US" sz="1600" b="1">
                <a:solidFill>
                  <a:srgbClr val="0066FF"/>
                </a:solidFill>
                <a:latin typeface="Times New Roman" pitchFamily="18" charset="0"/>
              </a:rPr>
              <a:t>位</a:t>
            </a:r>
          </a:p>
        </p:txBody>
      </p:sp>
      <p:sp>
        <p:nvSpPr>
          <p:cNvPr id="9300" name="Line 88"/>
          <p:cNvSpPr>
            <a:spLocks noChangeShapeType="1"/>
          </p:cNvSpPr>
          <p:nvPr/>
        </p:nvSpPr>
        <p:spPr bwMode="auto">
          <a:xfrm flipH="1">
            <a:off x="7086600" y="381000"/>
            <a:ext cx="381000" cy="304800"/>
          </a:xfrm>
          <a:prstGeom prst="line">
            <a:avLst/>
          </a:prstGeom>
          <a:noFill/>
          <a:ln w="12700">
            <a:solidFill>
              <a:srgbClr val="A50021"/>
            </a:solidFill>
            <a:round/>
            <a:headEnd/>
            <a:tailEnd type="none" w="sm" len="sm"/>
          </a:ln>
        </p:spPr>
        <p:txBody>
          <a:bodyPr wrap="none" anchor="ctr"/>
          <a:lstStyle/>
          <a:p>
            <a:endParaRPr lang="zh-CN" altLang="en-US"/>
          </a:p>
        </p:txBody>
      </p:sp>
      <p:sp>
        <p:nvSpPr>
          <p:cNvPr id="9301" name="Text Box 89"/>
          <p:cNvSpPr txBox="1">
            <a:spLocks noChangeArrowheads="1"/>
          </p:cNvSpPr>
          <p:nvPr/>
        </p:nvSpPr>
        <p:spPr bwMode="auto">
          <a:xfrm>
            <a:off x="6934200" y="609600"/>
            <a:ext cx="914400" cy="336550"/>
          </a:xfrm>
          <a:prstGeom prst="rect">
            <a:avLst/>
          </a:prstGeom>
          <a:noFill/>
          <a:ln w="12700">
            <a:noFill/>
            <a:miter lim="800000"/>
            <a:headEnd/>
            <a:tailEnd type="none" w="sm" len="sm"/>
          </a:ln>
        </p:spPr>
        <p:txBody>
          <a:bodyPr>
            <a:spAutoFit/>
          </a:bodyPr>
          <a:lstStyle/>
          <a:p>
            <a:pPr>
              <a:spcBef>
                <a:spcPct val="50000"/>
              </a:spcBef>
            </a:pPr>
            <a:r>
              <a:rPr kumimoji="1" lang="en-US" altLang="zh-CN" sz="1600" b="1">
                <a:solidFill>
                  <a:srgbClr val="0066FF"/>
                </a:solidFill>
                <a:latin typeface="Times New Roman" pitchFamily="18" charset="0"/>
              </a:rPr>
              <a:t>20</a:t>
            </a:r>
            <a:r>
              <a:rPr kumimoji="1" lang="zh-CN" altLang="en-US" sz="1600" b="1">
                <a:solidFill>
                  <a:srgbClr val="0066FF"/>
                </a:solidFill>
                <a:latin typeface="Times New Roman" pitchFamily="18" charset="0"/>
              </a:rPr>
              <a:t>位</a:t>
            </a:r>
          </a:p>
        </p:txBody>
      </p:sp>
      <p:sp>
        <p:nvSpPr>
          <p:cNvPr id="9302" name="Line 90"/>
          <p:cNvSpPr>
            <a:spLocks noChangeShapeType="1"/>
          </p:cNvSpPr>
          <p:nvPr/>
        </p:nvSpPr>
        <p:spPr bwMode="auto">
          <a:xfrm flipH="1">
            <a:off x="7239000" y="1447800"/>
            <a:ext cx="304800" cy="304800"/>
          </a:xfrm>
          <a:prstGeom prst="line">
            <a:avLst/>
          </a:prstGeom>
          <a:noFill/>
          <a:ln w="12700">
            <a:solidFill>
              <a:srgbClr val="A50021"/>
            </a:solidFill>
            <a:round/>
            <a:headEnd/>
            <a:tailEnd type="none" w="sm" len="sm"/>
          </a:ln>
        </p:spPr>
        <p:txBody>
          <a:bodyPr wrap="none" anchor="ctr"/>
          <a:lstStyle/>
          <a:p>
            <a:endParaRPr lang="zh-CN" altLang="en-US"/>
          </a:p>
        </p:txBody>
      </p:sp>
      <p:sp>
        <p:nvSpPr>
          <p:cNvPr id="9303" name="Text Box 91"/>
          <p:cNvSpPr txBox="1">
            <a:spLocks noChangeArrowheads="1"/>
          </p:cNvSpPr>
          <p:nvPr/>
        </p:nvSpPr>
        <p:spPr bwMode="auto">
          <a:xfrm>
            <a:off x="7086600" y="1676400"/>
            <a:ext cx="838200" cy="336550"/>
          </a:xfrm>
          <a:prstGeom prst="rect">
            <a:avLst/>
          </a:prstGeom>
          <a:noFill/>
          <a:ln w="12700">
            <a:noFill/>
            <a:miter lim="800000"/>
            <a:headEnd/>
            <a:tailEnd type="none" w="sm" len="sm"/>
          </a:ln>
        </p:spPr>
        <p:txBody>
          <a:bodyPr>
            <a:spAutoFit/>
          </a:bodyPr>
          <a:lstStyle/>
          <a:p>
            <a:pPr>
              <a:spcBef>
                <a:spcPct val="50000"/>
              </a:spcBef>
            </a:pPr>
            <a:r>
              <a:rPr kumimoji="1" lang="en-US" altLang="zh-CN" sz="1600" b="1">
                <a:solidFill>
                  <a:srgbClr val="0066FF"/>
                </a:solidFill>
                <a:latin typeface="Times New Roman" pitchFamily="18" charset="0"/>
              </a:rPr>
              <a:t>16</a:t>
            </a:r>
            <a:r>
              <a:rPr kumimoji="1" lang="zh-CN" altLang="en-US" sz="1600" b="1">
                <a:solidFill>
                  <a:srgbClr val="0066FF"/>
                </a:solidFill>
                <a:latin typeface="Times New Roman" pitchFamily="18" charset="0"/>
              </a:rPr>
              <a:t>位</a:t>
            </a:r>
          </a:p>
        </p:txBody>
      </p:sp>
      <p:pic>
        <p:nvPicPr>
          <p:cNvPr id="9304" name="Picture 95" descr="8088CPU"/>
          <p:cNvPicPr>
            <a:picLocks noChangeAspect="1" noChangeArrowheads="1"/>
          </p:cNvPicPr>
          <p:nvPr/>
        </p:nvPicPr>
        <p:blipFill>
          <a:blip r:embed="rId2" cstate="print"/>
          <a:srcRect/>
          <a:stretch>
            <a:fillRect/>
          </a:stretch>
        </p:blipFill>
        <p:spPr bwMode="auto">
          <a:xfrm>
            <a:off x="76200" y="685800"/>
            <a:ext cx="1066800" cy="788988"/>
          </a:xfrm>
          <a:prstGeom prst="rect">
            <a:avLst/>
          </a:prstGeom>
          <a:noFill/>
          <a:ln w="9525">
            <a:noFill/>
            <a:miter lim="800000"/>
            <a:headEnd/>
            <a:tailEnd/>
          </a:ln>
        </p:spPr>
      </p:pic>
      <p:sp>
        <p:nvSpPr>
          <p:cNvPr id="9305" name="Line 96"/>
          <p:cNvSpPr>
            <a:spLocks noChangeShapeType="1"/>
          </p:cNvSpPr>
          <p:nvPr/>
        </p:nvSpPr>
        <p:spPr bwMode="auto">
          <a:xfrm>
            <a:off x="6737350" y="4724400"/>
            <a:ext cx="0" cy="457200"/>
          </a:xfrm>
          <a:prstGeom prst="line">
            <a:avLst/>
          </a:prstGeom>
          <a:noFill/>
          <a:ln w="12700">
            <a:solidFill>
              <a:srgbClr val="996600"/>
            </a:solidFill>
            <a:round/>
            <a:headEnd/>
            <a:tailEnd type="none" w="sm" len="sm"/>
          </a:ln>
        </p:spPr>
        <p:txBody>
          <a:bodyPr wrap="none" anchor="ctr"/>
          <a:lstStyle/>
          <a:p>
            <a:endParaRPr lang="zh-CN" altLang="en-US"/>
          </a:p>
        </p:txBody>
      </p:sp>
      <p:sp>
        <p:nvSpPr>
          <p:cNvPr id="9306" name="Line 97"/>
          <p:cNvSpPr>
            <a:spLocks noChangeShapeType="1"/>
          </p:cNvSpPr>
          <p:nvPr/>
        </p:nvSpPr>
        <p:spPr bwMode="auto">
          <a:xfrm>
            <a:off x="7086600" y="4724400"/>
            <a:ext cx="0" cy="457200"/>
          </a:xfrm>
          <a:prstGeom prst="line">
            <a:avLst/>
          </a:prstGeom>
          <a:noFill/>
          <a:ln w="12700">
            <a:solidFill>
              <a:srgbClr val="996600"/>
            </a:solidFill>
            <a:round/>
            <a:headEnd/>
            <a:tailEnd type="none" w="sm" len="sm"/>
          </a:ln>
        </p:spPr>
        <p:txBody>
          <a:bodyPr wrap="none" anchor="ctr"/>
          <a:lstStyle/>
          <a:p>
            <a:endParaRPr lang="zh-CN" altLang="en-US"/>
          </a:p>
        </p:txBody>
      </p:sp>
      <p:sp>
        <p:nvSpPr>
          <p:cNvPr id="9307" name="Line 98"/>
          <p:cNvSpPr>
            <a:spLocks noChangeShapeType="1"/>
          </p:cNvSpPr>
          <p:nvPr/>
        </p:nvSpPr>
        <p:spPr bwMode="auto">
          <a:xfrm>
            <a:off x="6096000" y="533400"/>
            <a:ext cx="0" cy="228600"/>
          </a:xfrm>
          <a:prstGeom prst="line">
            <a:avLst/>
          </a:prstGeom>
          <a:noFill/>
          <a:ln w="76200">
            <a:solidFill>
              <a:srgbClr val="996600"/>
            </a:solidFill>
            <a:round/>
            <a:headEnd type="none" w="sm" len="sm"/>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1. </a:t>
            </a:r>
            <a:r>
              <a:rPr lang="zh-CN" altLang="en-US" smtClean="0"/>
              <a:t>总线接口单元和执行单元</a:t>
            </a:r>
          </a:p>
        </p:txBody>
      </p:sp>
      <p:sp>
        <p:nvSpPr>
          <p:cNvPr id="10243" name="Rectangle 3"/>
          <p:cNvSpPr>
            <a:spLocks noGrp="1" noChangeArrowheads="1"/>
          </p:cNvSpPr>
          <p:nvPr>
            <p:ph type="body" idx="1"/>
          </p:nvPr>
        </p:nvSpPr>
        <p:spPr/>
        <p:txBody>
          <a:bodyPr/>
          <a:lstStyle/>
          <a:p>
            <a:pPr eaLnBrk="1" hangingPunct="1"/>
            <a:r>
              <a:rPr lang="zh-CN" altLang="en-US" sz="2800" smtClean="0"/>
              <a:t>总线接口单元</a:t>
            </a:r>
          </a:p>
          <a:p>
            <a:pPr lvl="1" eaLnBrk="1" hangingPunct="1"/>
            <a:r>
              <a:rPr lang="zh-CN" altLang="en-US" sz="2400" smtClean="0"/>
              <a:t>指令队列、指令指针、段寄存器、地址加法器和总线控制逻辑</a:t>
            </a:r>
          </a:p>
          <a:p>
            <a:pPr lvl="1" eaLnBrk="1" hangingPunct="1"/>
            <a:r>
              <a:rPr lang="zh-CN" altLang="en-US" sz="2400" smtClean="0"/>
              <a:t>管理与系统总线的接口，负责对存储器和外设访问</a:t>
            </a:r>
          </a:p>
          <a:p>
            <a:pPr eaLnBrk="1" hangingPunct="1"/>
            <a:r>
              <a:rPr lang="zh-CN" altLang="en-US" sz="2800" smtClean="0"/>
              <a:t>执行单元</a:t>
            </a:r>
          </a:p>
          <a:p>
            <a:pPr lvl="1" eaLnBrk="1" hangingPunct="1"/>
            <a:r>
              <a:rPr lang="en-US" altLang="zh-CN" sz="2400" smtClean="0"/>
              <a:t>ALU</a:t>
            </a:r>
            <a:r>
              <a:rPr lang="zh-CN" altLang="en-US" sz="2400" smtClean="0"/>
              <a:t>、通用寄存器、标志寄存器和控制电路</a:t>
            </a:r>
          </a:p>
          <a:p>
            <a:pPr lvl="1" eaLnBrk="1" hangingPunct="1"/>
            <a:r>
              <a:rPr lang="zh-CN" altLang="en-US" sz="2400" smtClean="0"/>
              <a:t>负责指令译码、数据运算和指令执行</a:t>
            </a:r>
          </a:p>
          <a:p>
            <a:pPr eaLnBrk="1" hangingPunct="1"/>
            <a:r>
              <a:rPr lang="zh-CN" altLang="en-US" smtClean="0"/>
              <a:t>指令执行的两个主要阶段：取指和执行</a:t>
            </a:r>
          </a:p>
          <a:p>
            <a:pPr lvl="1" eaLnBrk="1" hangingPunct="1"/>
            <a:r>
              <a:rPr lang="zh-CN" altLang="en-US" smtClean="0"/>
              <a:t>取指：从主存取出指令代码进入指令队列</a:t>
            </a:r>
          </a:p>
          <a:p>
            <a:pPr lvl="1" eaLnBrk="1" hangingPunct="1"/>
            <a:r>
              <a:rPr lang="zh-CN" altLang="en-US" smtClean="0"/>
              <a:t>执行：译码指令、并发出有关控制信号实现指令功能</a:t>
            </a:r>
          </a:p>
        </p:txBody>
      </p:sp>
      <p:grpSp>
        <p:nvGrpSpPr>
          <p:cNvPr id="10244" name="Group 4"/>
          <p:cNvGrpSpPr>
            <a:grpSpLocks/>
          </p:cNvGrpSpPr>
          <p:nvPr/>
        </p:nvGrpSpPr>
        <p:grpSpPr bwMode="auto">
          <a:xfrm>
            <a:off x="2819400" y="5867400"/>
            <a:ext cx="4191000" cy="685800"/>
            <a:chOff x="3024" y="1440"/>
            <a:chExt cx="2640" cy="432"/>
          </a:xfrm>
        </p:grpSpPr>
        <p:sp>
          <p:nvSpPr>
            <p:cNvPr id="497669" name="AutoShape 5"/>
            <p:cNvSpPr>
              <a:spLocks noChangeArrowheads="1"/>
            </p:cNvSpPr>
            <p:nvPr/>
          </p:nvSpPr>
          <p:spPr bwMode="auto">
            <a:xfrm>
              <a:off x="3264" y="1440"/>
              <a:ext cx="608" cy="297"/>
            </a:xfrm>
            <a:prstGeom prst="flowChartAlternateProcess">
              <a:avLst/>
            </a:prstGeom>
            <a:gradFill rotWithShape="1">
              <a:gsLst>
                <a:gs pos="0">
                  <a:schemeClr val="accent1">
                    <a:gamma/>
                    <a:shade val="54510"/>
                    <a:invGamma/>
                  </a:schemeClr>
                </a:gs>
                <a:gs pos="50000">
                  <a:schemeClr val="accent1"/>
                </a:gs>
                <a:gs pos="100000">
                  <a:schemeClr val="accent1">
                    <a:gamma/>
                    <a:shade val="54510"/>
                    <a:invGamma/>
                  </a:schemeClr>
                </a:gs>
              </a:gsLst>
              <a:lin ang="18900000" scaled="1"/>
            </a:gradFill>
            <a:ln w="9525">
              <a:solidFill>
                <a:schemeClr val="folHlink"/>
              </a:solidFill>
              <a:miter lim="800000"/>
              <a:headEnd type="none" w="sm" len="sm"/>
              <a:tailEnd type="none" w="sm" len="sm"/>
            </a:ln>
            <a:effectLst/>
          </p:spPr>
          <p:txBody>
            <a:bodyPr lIns="90000" tIns="46800" rIns="90000" bIns="46800">
              <a:spAutoFit/>
            </a:bodyPr>
            <a:lstStyle/>
            <a:p>
              <a:pPr algn="ctr">
                <a:lnSpc>
                  <a:spcPct val="80000"/>
                </a:lnSpc>
                <a:defRPr/>
              </a:pPr>
              <a:r>
                <a:rPr lang="zh-CN" altLang="en-US" sz="2800" b="1">
                  <a:solidFill>
                    <a:schemeClr val="bg1"/>
                  </a:solidFill>
                  <a:effectLst>
                    <a:outerShdw blurRad="38100" dist="38100" dir="2700000" algn="tl">
                      <a:srgbClr val="000000"/>
                    </a:outerShdw>
                  </a:effectLst>
                  <a:ea typeface="楷体_GB2312" pitchFamily="49" charset="-122"/>
                </a:rPr>
                <a:t>取指</a:t>
              </a:r>
            </a:p>
          </p:txBody>
        </p:sp>
        <p:sp>
          <p:nvSpPr>
            <p:cNvPr id="497670" name="AutoShape 6"/>
            <p:cNvSpPr>
              <a:spLocks noChangeArrowheads="1"/>
            </p:cNvSpPr>
            <p:nvPr/>
          </p:nvSpPr>
          <p:spPr bwMode="auto">
            <a:xfrm>
              <a:off x="4080" y="1440"/>
              <a:ext cx="622" cy="297"/>
            </a:xfrm>
            <a:prstGeom prst="flowChartAlternateProcess">
              <a:avLst/>
            </a:prstGeom>
            <a:gradFill rotWithShape="1">
              <a:gsLst>
                <a:gs pos="0">
                  <a:schemeClr val="accent1">
                    <a:gamma/>
                    <a:shade val="54510"/>
                    <a:invGamma/>
                  </a:schemeClr>
                </a:gs>
                <a:gs pos="50000">
                  <a:schemeClr val="accent1"/>
                </a:gs>
                <a:gs pos="100000">
                  <a:schemeClr val="accent1">
                    <a:gamma/>
                    <a:shade val="54510"/>
                    <a:invGamma/>
                  </a:schemeClr>
                </a:gs>
              </a:gsLst>
              <a:lin ang="18900000" scaled="1"/>
            </a:gradFill>
            <a:ln w="9525">
              <a:solidFill>
                <a:schemeClr val="folHlink"/>
              </a:solidFill>
              <a:miter lim="800000"/>
              <a:headEnd type="none" w="sm" len="sm"/>
              <a:tailEnd type="none" w="sm" len="sm"/>
            </a:ln>
            <a:effectLst/>
          </p:spPr>
          <p:txBody>
            <a:bodyPr lIns="90000" tIns="46800" rIns="90000" bIns="46800">
              <a:spAutoFit/>
            </a:bodyPr>
            <a:lstStyle/>
            <a:p>
              <a:pPr algn="ctr">
                <a:lnSpc>
                  <a:spcPct val="80000"/>
                </a:lnSpc>
                <a:defRPr/>
              </a:pPr>
              <a:r>
                <a:rPr lang="zh-CN" altLang="en-US" sz="2800" b="1">
                  <a:solidFill>
                    <a:schemeClr val="bg1"/>
                  </a:solidFill>
                  <a:effectLst>
                    <a:outerShdw blurRad="38100" dist="38100" dir="2700000" algn="tl">
                      <a:srgbClr val="000000"/>
                    </a:outerShdw>
                  </a:effectLst>
                  <a:ea typeface="楷体_GB2312" pitchFamily="49" charset="-122"/>
                </a:rPr>
                <a:t>译码</a:t>
              </a:r>
            </a:p>
          </p:txBody>
        </p:sp>
        <p:sp>
          <p:nvSpPr>
            <p:cNvPr id="497671" name="AutoShape 7"/>
            <p:cNvSpPr>
              <a:spLocks noChangeArrowheads="1"/>
            </p:cNvSpPr>
            <p:nvPr/>
          </p:nvSpPr>
          <p:spPr bwMode="auto">
            <a:xfrm>
              <a:off x="4889" y="1440"/>
              <a:ext cx="622" cy="297"/>
            </a:xfrm>
            <a:prstGeom prst="flowChartAlternateProcess">
              <a:avLst/>
            </a:prstGeom>
            <a:gradFill rotWithShape="1">
              <a:gsLst>
                <a:gs pos="0">
                  <a:schemeClr val="accent1">
                    <a:gamma/>
                    <a:shade val="54510"/>
                    <a:invGamma/>
                  </a:schemeClr>
                </a:gs>
                <a:gs pos="50000">
                  <a:schemeClr val="accent1"/>
                </a:gs>
                <a:gs pos="100000">
                  <a:schemeClr val="accent1">
                    <a:gamma/>
                    <a:shade val="54510"/>
                    <a:invGamma/>
                  </a:schemeClr>
                </a:gs>
              </a:gsLst>
              <a:lin ang="18900000" scaled="1"/>
            </a:gradFill>
            <a:ln w="9525">
              <a:solidFill>
                <a:schemeClr val="folHlink"/>
              </a:solidFill>
              <a:miter lim="800000"/>
              <a:headEnd type="none" w="sm" len="sm"/>
              <a:tailEnd type="none" w="sm" len="sm"/>
            </a:ln>
            <a:effectLst/>
          </p:spPr>
          <p:txBody>
            <a:bodyPr lIns="90000" tIns="46800" rIns="90000" bIns="46800">
              <a:spAutoFit/>
            </a:bodyPr>
            <a:lstStyle/>
            <a:p>
              <a:pPr algn="ctr">
                <a:lnSpc>
                  <a:spcPct val="80000"/>
                </a:lnSpc>
                <a:defRPr/>
              </a:pPr>
              <a:r>
                <a:rPr lang="zh-CN" altLang="en-US" sz="2800" b="1">
                  <a:solidFill>
                    <a:schemeClr val="bg1"/>
                  </a:solidFill>
                  <a:effectLst>
                    <a:outerShdw blurRad="38100" dist="38100" dir="2700000" algn="tl">
                      <a:srgbClr val="000000"/>
                    </a:outerShdw>
                  </a:effectLst>
                  <a:ea typeface="楷体_GB2312" pitchFamily="49" charset="-122"/>
                </a:rPr>
                <a:t>执行</a:t>
              </a:r>
            </a:p>
          </p:txBody>
        </p:sp>
        <p:sp>
          <p:nvSpPr>
            <p:cNvPr id="10248" name="Line 8"/>
            <p:cNvSpPr>
              <a:spLocks noChangeShapeType="1"/>
            </p:cNvSpPr>
            <p:nvPr/>
          </p:nvSpPr>
          <p:spPr bwMode="auto">
            <a:xfrm>
              <a:off x="3888" y="1588"/>
              <a:ext cx="192" cy="0"/>
            </a:xfrm>
            <a:prstGeom prst="line">
              <a:avLst/>
            </a:prstGeom>
            <a:noFill/>
            <a:ln w="28575">
              <a:solidFill>
                <a:srgbClr val="006600"/>
              </a:solidFill>
              <a:round/>
              <a:headEnd/>
              <a:tailEnd type="triangle" w="med" len="med"/>
            </a:ln>
          </p:spPr>
          <p:txBody>
            <a:bodyPr lIns="90000" tIns="46800" rIns="90000" bIns="46800">
              <a:spAutoFit/>
            </a:bodyPr>
            <a:lstStyle/>
            <a:p>
              <a:endParaRPr lang="zh-CN" altLang="en-US"/>
            </a:p>
          </p:txBody>
        </p:sp>
        <p:sp>
          <p:nvSpPr>
            <p:cNvPr id="10249" name="Line 9"/>
            <p:cNvSpPr>
              <a:spLocks noChangeShapeType="1"/>
            </p:cNvSpPr>
            <p:nvPr/>
          </p:nvSpPr>
          <p:spPr bwMode="auto">
            <a:xfrm>
              <a:off x="4704" y="1588"/>
              <a:ext cx="192" cy="0"/>
            </a:xfrm>
            <a:prstGeom prst="line">
              <a:avLst/>
            </a:prstGeom>
            <a:noFill/>
            <a:ln w="28575">
              <a:solidFill>
                <a:srgbClr val="006600"/>
              </a:solidFill>
              <a:round/>
              <a:headEnd/>
              <a:tailEnd type="triangle" w="med" len="med"/>
            </a:ln>
          </p:spPr>
          <p:txBody>
            <a:bodyPr lIns="90000" tIns="46800" rIns="90000" bIns="46800">
              <a:spAutoFit/>
            </a:bodyPr>
            <a:lstStyle/>
            <a:p>
              <a:endParaRPr lang="zh-CN" altLang="en-US"/>
            </a:p>
          </p:txBody>
        </p:sp>
        <p:sp>
          <p:nvSpPr>
            <p:cNvPr id="10250" name="Line 10"/>
            <p:cNvSpPr>
              <a:spLocks noChangeShapeType="1"/>
            </p:cNvSpPr>
            <p:nvPr/>
          </p:nvSpPr>
          <p:spPr bwMode="auto">
            <a:xfrm>
              <a:off x="3024" y="1588"/>
              <a:ext cx="240" cy="0"/>
            </a:xfrm>
            <a:prstGeom prst="line">
              <a:avLst/>
            </a:prstGeom>
            <a:noFill/>
            <a:ln w="28575">
              <a:solidFill>
                <a:srgbClr val="006600"/>
              </a:solidFill>
              <a:round/>
              <a:headEnd/>
              <a:tailEnd type="triangle" w="med" len="med"/>
            </a:ln>
          </p:spPr>
          <p:txBody>
            <a:bodyPr lIns="90000" tIns="46800" rIns="90000" bIns="46800">
              <a:spAutoFit/>
            </a:bodyPr>
            <a:lstStyle/>
            <a:p>
              <a:endParaRPr lang="zh-CN" altLang="en-US"/>
            </a:p>
          </p:txBody>
        </p:sp>
        <p:sp>
          <p:nvSpPr>
            <p:cNvPr id="10251" name="Freeform 11"/>
            <p:cNvSpPr>
              <a:spLocks/>
            </p:cNvSpPr>
            <p:nvPr/>
          </p:nvSpPr>
          <p:spPr bwMode="auto">
            <a:xfrm>
              <a:off x="3024" y="1584"/>
              <a:ext cx="2640" cy="288"/>
            </a:xfrm>
            <a:custGeom>
              <a:avLst/>
              <a:gdLst>
                <a:gd name="T0" fmla="*/ 2496 w 2640"/>
                <a:gd name="T1" fmla="*/ 0 h 288"/>
                <a:gd name="T2" fmla="*/ 2640 w 2640"/>
                <a:gd name="T3" fmla="*/ 0 h 288"/>
                <a:gd name="T4" fmla="*/ 2640 w 2640"/>
                <a:gd name="T5" fmla="*/ 288 h 288"/>
                <a:gd name="T6" fmla="*/ 0 w 2640"/>
                <a:gd name="T7" fmla="*/ 288 h 288"/>
                <a:gd name="T8" fmla="*/ 0 w 2640"/>
                <a:gd name="T9" fmla="*/ 0 h 288"/>
                <a:gd name="T10" fmla="*/ 0 60000 65536"/>
                <a:gd name="T11" fmla="*/ 0 60000 65536"/>
                <a:gd name="T12" fmla="*/ 0 60000 65536"/>
                <a:gd name="T13" fmla="*/ 0 60000 65536"/>
                <a:gd name="T14" fmla="*/ 0 60000 65536"/>
                <a:gd name="T15" fmla="*/ 0 w 2640"/>
                <a:gd name="T16" fmla="*/ 0 h 288"/>
                <a:gd name="T17" fmla="*/ 2640 w 2640"/>
                <a:gd name="T18" fmla="*/ 288 h 288"/>
              </a:gdLst>
              <a:ahLst/>
              <a:cxnLst>
                <a:cxn ang="T10">
                  <a:pos x="T0" y="T1"/>
                </a:cxn>
                <a:cxn ang="T11">
                  <a:pos x="T2" y="T3"/>
                </a:cxn>
                <a:cxn ang="T12">
                  <a:pos x="T4" y="T5"/>
                </a:cxn>
                <a:cxn ang="T13">
                  <a:pos x="T6" y="T7"/>
                </a:cxn>
                <a:cxn ang="T14">
                  <a:pos x="T8" y="T9"/>
                </a:cxn>
              </a:cxnLst>
              <a:rect l="T15" t="T16" r="T17" b="T18"/>
              <a:pathLst>
                <a:path w="2640" h="288">
                  <a:moveTo>
                    <a:pt x="2496" y="0"/>
                  </a:moveTo>
                  <a:lnTo>
                    <a:pt x="2640" y="0"/>
                  </a:lnTo>
                  <a:lnTo>
                    <a:pt x="2640" y="288"/>
                  </a:lnTo>
                  <a:lnTo>
                    <a:pt x="0" y="288"/>
                  </a:lnTo>
                  <a:lnTo>
                    <a:pt x="0" y="0"/>
                  </a:lnTo>
                </a:path>
              </a:pathLst>
            </a:custGeom>
            <a:noFill/>
            <a:ln w="28575" cap="flat" cmpd="sng">
              <a:solidFill>
                <a:srgbClr val="006600"/>
              </a:solidFill>
              <a:prstDash val="solid"/>
              <a:round/>
              <a:headEnd/>
              <a:tailEnd/>
            </a:ln>
          </p:spPr>
          <p:txBody>
            <a:bodyPr lIns="90000" tIns="46800" rIns="90000" bIns="46800">
              <a:spAutoFit/>
            </a:bodyPr>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2. </a:t>
            </a:r>
            <a:r>
              <a:rPr lang="zh-CN" altLang="en-US" smtClean="0"/>
              <a:t>指令预取（</a:t>
            </a:r>
            <a:r>
              <a:rPr lang="en-US" altLang="zh-CN" smtClean="0"/>
              <a:t>Prefetch</a:t>
            </a:r>
            <a:r>
              <a:rPr lang="zh-CN" altLang="en-US" smtClean="0"/>
              <a:t>）</a:t>
            </a:r>
          </a:p>
        </p:txBody>
      </p:sp>
      <p:sp>
        <p:nvSpPr>
          <p:cNvPr id="11267" name="Rectangle 3"/>
          <p:cNvSpPr>
            <a:spLocks noGrp="1" noChangeArrowheads="1"/>
          </p:cNvSpPr>
          <p:nvPr>
            <p:ph type="body" idx="1"/>
          </p:nvPr>
        </p:nvSpPr>
        <p:spPr/>
        <p:txBody>
          <a:bodyPr/>
          <a:lstStyle/>
          <a:p>
            <a:pPr eaLnBrk="1" hangingPunct="1"/>
            <a:r>
              <a:rPr lang="en-US" altLang="zh-CN" smtClean="0"/>
              <a:t>8086</a:t>
            </a:r>
            <a:r>
              <a:rPr lang="zh-CN" altLang="en-US" smtClean="0"/>
              <a:t>处理器的指令读取，实际上是指令预取</a:t>
            </a:r>
          </a:p>
          <a:p>
            <a:pPr lvl="1" eaLnBrk="1" hangingPunct="1"/>
            <a:r>
              <a:rPr lang="en-US" altLang="zh-CN" smtClean="0"/>
              <a:t>8086</a:t>
            </a:r>
            <a:r>
              <a:rPr lang="zh-CN" altLang="en-US" smtClean="0"/>
              <a:t>处理器维护着长度为</a:t>
            </a:r>
            <a:r>
              <a:rPr lang="en-US" altLang="zh-CN" smtClean="0"/>
              <a:t>6</a:t>
            </a:r>
            <a:r>
              <a:rPr lang="zh-CN" altLang="en-US" smtClean="0"/>
              <a:t>个字节的指令队列</a:t>
            </a:r>
          </a:p>
          <a:p>
            <a:pPr lvl="1" eaLnBrk="1" hangingPunct="1"/>
            <a:r>
              <a:rPr lang="en-US" altLang="zh-CN" smtClean="0"/>
              <a:t>EU单元译码</a:t>
            </a:r>
            <a:r>
              <a:rPr lang="zh-CN" altLang="en-US" smtClean="0"/>
              <a:t>、执行指令，同时</a:t>
            </a:r>
            <a:r>
              <a:rPr lang="en-US" altLang="zh-CN" smtClean="0"/>
              <a:t>BIU单元读取后续指令</a:t>
            </a:r>
          </a:p>
          <a:p>
            <a:pPr lvl="1" eaLnBrk="1" hangingPunct="1"/>
            <a:r>
              <a:rPr lang="en-US" altLang="zh-CN" smtClean="0"/>
              <a:t>BIU</a:t>
            </a:r>
            <a:r>
              <a:rPr lang="zh-CN" altLang="en-US" smtClean="0"/>
              <a:t>和</a:t>
            </a:r>
            <a:r>
              <a:rPr lang="en-US" altLang="zh-CN" smtClean="0"/>
              <a:t>EU</a:t>
            </a:r>
            <a:r>
              <a:rPr lang="zh-CN" altLang="en-US" smtClean="0"/>
              <a:t>两个单元相互独立，可以并行操作</a:t>
            </a:r>
            <a:endParaRPr lang="en-US" altLang="zh-CN" smtClean="0"/>
          </a:p>
          <a:p>
            <a:pPr eaLnBrk="1" hangingPunct="1"/>
            <a:r>
              <a:rPr lang="en-US" altLang="zh-CN" smtClean="0"/>
              <a:t>最简单的指令流水线技术</a:t>
            </a:r>
          </a:p>
          <a:p>
            <a:pPr eaLnBrk="1" hangingPunct="1"/>
            <a:r>
              <a:rPr lang="zh-CN" altLang="en-US" smtClean="0"/>
              <a:t>节省许多取指时间，提高了工作效率</a:t>
            </a:r>
          </a:p>
          <a:p>
            <a:pPr eaLnBrk="1" hangingPunct="1"/>
            <a:r>
              <a:rPr lang="zh-CN" altLang="en-US" smtClean="0"/>
              <a:t>程序转移将使预取指令作废，降低了效率</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fontScheme name="默认设计模板">
      <a:majorFont>
        <a:latin typeface="楷体_GB2312"/>
        <a:ea typeface="楷体_GB2312"/>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默认设计模板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默认设计模板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默认设计模板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默认设计模板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默认设计模板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默认设计模板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默认设计模板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1558</TotalTime>
  <Words>2883</Words>
  <Application>Microsoft Office PowerPoint</Application>
  <PresentationFormat>全屏显示(4:3)</PresentationFormat>
  <Paragraphs>344</Paragraphs>
  <Slides>29</Slides>
  <Notes>1</Notes>
  <HiddenSlides>5</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默认设计模板</vt:lpstr>
      <vt:lpstr>第 2 章 处理器结构</vt:lpstr>
      <vt:lpstr>2.1 处理器功能结构</vt:lpstr>
      <vt:lpstr>2.1.1 处理器基本结构</vt:lpstr>
      <vt:lpstr>1. 算术逻辑单元ALU</vt:lpstr>
      <vt:lpstr>2. 寄存器（Register）</vt:lpstr>
      <vt:lpstr>3. 指令处理单元</vt:lpstr>
      <vt:lpstr>2.1.2 8086的功能结构</vt:lpstr>
      <vt:lpstr>1. 总线接口单元和执行单元</vt:lpstr>
      <vt:lpstr>2. 指令预取（Prefetch）</vt:lpstr>
      <vt:lpstr>2.1.3 80386的功能结构</vt:lpstr>
      <vt:lpstr>80386的功能结构</vt:lpstr>
      <vt:lpstr>CPU的工作原理</vt:lpstr>
      <vt:lpstr>CPU与GPU构架对比示意图</vt:lpstr>
      <vt:lpstr>2.1.4 Pentium的功能结构</vt:lpstr>
      <vt:lpstr>Pentium的功能结构</vt:lpstr>
      <vt:lpstr>2.2 寄存器</vt:lpstr>
      <vt:lpstr>IA-32常用寄存器</vt:lpstr>
      <vt:lpstr>2.3 存储器组织</vt:lpstr>
      <vt:lpstr>2.3.1 存储模型</vt:lpstr>
      <vt:lpstr>2.3.2 工作方式</vt:lpstr>
      <vt:lpstr>2.3.3 逻辑地址（Logical Address）</vt:lpstr>
      <vt:lpstr>逻辑地址与物理地址</vt:lpstr>
      <vt:lpstr>1. 基本段</vt:lpstr>
      <vt:lpstr>基本段的逻辑地址</vt:lpstr>
      <vt:lpstr>2. 段选择器</vt:lpstr>
      <vt:lpstr>3. 保护方式的地址转换</vt:lpstr>
      <vt:lpstr>4. 实地址方式的地址转换</vt:lpstr>
      <vt:lpstr>实地址存储模型的逻辑地址和物理地址</vt:lpstr>
      <vt:lpstr>教学要求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微机原理与接口技术·第4版</dc:title>
  <dc:creator>jerry</dc:creator>
  <cp:lastModifiedBy>peng</cp:lastModifiedBy>
  <cp:revision>67</cp:revision>
  <dcterms:created xsi:type="dcterms:W3CDTF">2002-02-25T12:32:42Z</dcterms:created>
  <dcterms:modified xsi:type="dcterms:W3CDTF">2021-08-23T12:23:10Z</dcterms:modified>
</cp:coreProperties>
</file>