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5" r:id="rId3"/>
    <p:sldId id="266" r:id="rId4"/>
    <p:sldId id="319" r:id="rId5"/>
    <p:sldId id="270" r:id="rId6"/>
    <p:sldId id="271" r:id="rId7"/>
    <p:sldId id="272" r:id="rId8"/>
    <p:sldId id="273" r:id="rId9"/>
    <p:sldId id="274" r:id="rId10"/>
    <p:sldId id="275" r:id="rId11"/>
    <p:sldId id="321" r:id="rId12"/>
    <p:sldId id="276" r:id="rId13"/>
    <p:sldId id="277" r:id="rId14"/>
    <p:sldId id="320" r:id="rId15"/>
    <p:sldId id="278" r:id="rId16"/>
    <p:sldId id="279" r:id="rId17"/>
    <p:sldId id="280" r:id="rId18"/>
    <p:sldId id="281" r:id="rId19"/>
    <p:sldId id="282" r:id="rId20"/>
    <p:sldId id="283" r:id="rId21"/>
    <p:sldId id="32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22" r:id="rId30"/>
    <p:sldId id="325" r:id="rId31"/>
    <p:sldId id="326" r:id="rId32"/>
    <p:sldId id="296" r:id="rId33"/>
    <p:sldId id="324" r:id="rId34"/>
    <p:sldId id="327" r:id="rId35"/>
    <p:sldId id="302" r:id="rId36"/>
    <p:sldId id="328" r:id="rId37"/>
    <p:sldId id="314" r:id="rId38"/>
    <p:sldId id="315" r:id="rId39"/>
    <p:sldId id="316" r:id="rId40"/>
    <p:sldId id="332" r:id="rId41"/>
    <p:sldId id="317" r:id="rId42"/>
    <p:sldId id="333" r:id="rId43"/>
    <p:sldId id="334" r:id="rId44"/>
    <p:sldId id="335" r:id="rId45"/>
    <p:sldId id="318" r:id="rId46"/>
    <p:sldId id="262" r:id="rId4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C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712" autoAdjust="0"/>
  </p:normalViewPr>
  <p:slideViewPr>
    <p:cSldViewPr>
      <p:cViewPr varScale="1">
        <p:scale>
          <a:sx n="94" d="100"/>
          <a:sy n="94" d="100"/>
        </p:scale>
        <p:origin x="-88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912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56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8400" y="0"/>
            <a:ext cx="28940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D4CB136F-6FA2-481F-BF8B-36A6CC5A4023}" type="datetime2">
              <a:rPr lang="zh-CN" altLang="en-US"/>
              <a:pPr>
                <a:defRPr/>
              </a:pPr>
              <a:t>2021年8月23日</a:t>
            </a:fld>
            <a:endParaRPr lang="en-US" altLang="zh-CN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572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第5章 微机总线</a:t>
            </a:r>
            <a:endParaRPr lang="en-US" altLang="zh-CN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24600" y="6513513"/>
            <a:ext cx="2817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5</a:t>
            </a:r>
            <a:r>
              <a:rPr lang="zh-CN" altLang="en-US"/>
              <a:t>－</a:t>
            </a:r>
            <a:fld id="{33D06757-3E7F-46F0-8D54-A914252CC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1D22CD42-69F7-4EB8-8CD1-ABA2507CC957}" type="datetime2">
              <a:rPr lang="zh-CN" altLang="en-US"/>
              <a:pPr>
                <a:defRPr/>
              </a:pPr>
              <a:t>2021年8月23日</a:t>
            </a:fld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3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第5章 微机总线</a:t>
            </a:r>
          </a:p>
        </p:txBody>
      </p:sp>
      <p:sp>
        <p:nvSpPr>
          <p:cNvPr id="543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8725CB8B-D71C-4C8E-8FF0-8EB984875A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B4387DE-7D13-4027-BB1A-08B85E8966BF}" type="datetime2">
              <a:rPr lang="zh-CN" altLang="en-US"/>
              <a:pPr/>
              <a:t>2021年8月23日</a:t>
            </a:fld>
            <a:endParaRPr lang="en-US" altLang="zh-CN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第5章 微机总线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F4139-BFFA-4CC6-8C81-3FEC4F49274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0"/>
            <a:ext cx="8763000" cy="6400800"/>
            <a:chOff x="0" y="0"/>
            <a:chExt cx="5520" cy="40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960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1872"/>
              <a:ext cx="5520" cy="2160"/>
              <a:chOff x="0" y="1872"/>
              <a:chExt cx="5520" cy="2160"/>
            </a:xfrm>
          </p:grpSpPr>
          <p:sp>
            <p:nvSpPr>
              <p:cNvPr id="10" name="Rectangle 5"/>
              <p:cNvSpPr>
                <a:spLocks noChangeArrowheads="1"/>
              </p:cNvSpPr>
              <p:nvPr userDrawn="1"/>
            </p:nvSpPr>
            <p:spPr bwMode="ltGray">
              <a:xfrm>
                <a:off x="624" y="1872"/>
                <a:ext cx="4896" cy="216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 userDrawn="1"/>
            </p:nvSpPr>
            <p:spPr bwMode="white">
              <a:xfrm>
                <a:off x="672" y="2016"/>
                <a:ext cx="4800" cy="19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 userDrawn="1"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1447800" y="112713"/>
            <a:ext cx="69770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钱晓捷，微机原理与接口技术</a:t>
            </a:r>
            <a:r>
              <a:rPr lang="en-US" altLang="zh-CN" b="1">
                <a:ea typeface="楷体_GB2312" pitchFamily="49" charset="-122"/>
                <a:cs typeface="Arial" charset="0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IA-32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处理器和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位汇编语言</a:t>
            </a:r>
          </a:p>
        </p:txBody>
      </p:sp>
      <p:pic>
        <p:nvPicPr>
          <p:cNvPr id="14" name="Picture 20" descr="十一五标志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1750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00200" y="838200"/>
            <a:ext cx="7239000" cy="2057400"/>
          </a:xfrm>
        </p:spPr>
        <p:txBody>
          <a:bodyPr/>
          <a:lstStyle>
            <a:lvl1pPr algn="ctr">
              <a:defRPr sz="6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315200" cy="31242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36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 userDrawn="1"/>
        </p:nvGrpSpPr>
        <p:grpSpPr bwMode="auto">
          <a:xfrm>
            <a:off x="0" y="0"/>
            <a:ext cx="8686800" cy="5257800"/>
            <a:chOff x="0" y="0"/>
            <a:chExt cx="5472" cy="3312"/>
          </a:xfrm>
        </p:grpSpPr>
        <p:sp>
          <p:nvSpPr>
            <p:cNvPr id="45158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240" cy="33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微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原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理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与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口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技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术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</a:rPr>
                <a:t>·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第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</a:rPr>
                <a:t>5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endParaRPr lang="zh-CN" altLang="en-US">
                <a:latin typeface="Times New Roman" pitchFamily="18" charset="0"/>
              </a:endParaRP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械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业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</a:rPr>
                <a:t>社</a:t>
              </a:r>
            </a:p>
          </p:txBody>
        </p:sp>
        <p:grpSp>
          <p:nvGrpSpPr>
            <p:cNvPr id="1031" name="Group 4"/>
            <p:cNvGrpSpPr>
              <a:grpSpLocks/>
            </p:cNvGrpSpPr>
            <p:nvPr userDrawn="1"/>
          </p:nvGrpSpPr>
          <p:grpSpPr bwMode="auto">
            <a:xfrm>
              <a:off x="240" y="384"/>
              <a:ext cx="5232" cy="115"/>
              <a:chOff x="240" y="893"/>
              <a:chExt cx="5232" cy="115"/>
            </a:xfrm>
          </p:grpSpPr>
          <p:sp>
            <p:nvSpPr>
              <p:cNvPr id="451589" name="Rectangle 5"/>
              <p:cNvSpPr>
                <a:spLocks noChangeArrowheads="1"/>
              </p:cNvSpPr>
              <p:nvPr userDrawn="1"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51590" name="Line 6"/>
              <p:cNvSpPr>
                <a:spLocks noChangeShapeType="1"/>
              </p:cNvSpPr>
              <p:nvPr userDrawn="1"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7724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7620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-12700" y="5257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Blip>
          <a:blip r:embed="rId13"/>
        </a:buBlip>
        <a:defRPr sz="2800" b="1">
          <a:solidFill>
            <a:srgbClr val="193C7D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Blip>
          <a:blip r:embed="rId14"/>
        </a:buBlip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?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第 </a:t>
            </a:r>
            <a:r>
              <a:rPr lang="en-US" altLang="zh-CN" sz="4000" smtClean="0"/>
              <a:t>5 </a:t>
            </a:r>
            <a:r>
              <a:rPr lang="zh-CN" altLang="en-US" sz="4000" smtClean="0"/>
              <a:t>章</a:t>
            </a:r>
            <a:r>
              <a:rPr lang="zh-CN" altLang="en-US" sz="5400" smtClean="0"/>
              <a:t/>
            </a:r>
            <a:br>
              <a:rPr lang="zh-CN" altLang="en-US" sz="5400" smtClean="0"/>
            </a:br>
            <a:r>
              <a:rPr lang="zh-CN" altLang="en-US" sz="5400" smtClean="0"/>
              <a:t>微机总线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5.1 </a:t>
            </a:r>
            <a:r>
              <a:rPr lang="zh-CN" altLang="en-US" smtClean="0"/>
              <a:t>总线技术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5.2 8086</a:t>
            </a:r>
            <a:r>
              <a:rPr lang="zh-CN" altLang="en-US" dirty="0" smtClean="0"/>
              <a:t>的引脚信号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5.3 8086</a:t>
            </a:r>
            <a:r>
              <a:rPr lang="zh-CN" altLang="en-US" dirty="0" smtClean="0"/>
              <a:t>的总线时序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5.4 </a:t>
            </a:r>
            <a:r>
              <a:rPr lang="zh-CN" altLang="en-US" dirty="0" smtClean="0"/>
              <a:t>奔腾处理器引脚和时序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5.5 </a:t>
            </a:r>
            <a:r>
              <a:rPr lang="zh-CN" altLang="en-US" dirty="0" smtClean="0"/>
              <a:t>微机系统总线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性能指标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总线宽度</a:t>
            </a:r>
          </a:p>
          <a:p>
            <a:pPr lvl="1" eaLnBrk="1" hangingPunct="1"/>
            <a:r>
              <a:rPr lang="zh-CN" altLang="en-US" smtClean="0"/>
              <a:t>总线能够同时传送的数据位数</a:t>
            </a:r>
          </a:p>
          <a:p>
            <a:pPr lvl="1" eaLnBrk="1" hangingPunct="1"/>
            <a:r>
              <a:rPr lang="zh-CN" altLang="en-US" smtClean="0"/>
              <a:t>位数越多，一次能够传送的数据量越大</a:t>
            </a:r>
          </a:p>
          <a:p>
            <a:pPr eaLnBrk="1" hangingPunct="1"/>
            <a:r>
              <a:rPr lang="zh-CN" altLang="en-US" smtClean="0"/>
              <a:t>总线频率</a:t>
            </a:r>
          </a:p>
          <a:p>
            <a:pPr lvl="1" eaLnBrk="1" hangingPunct="1"/>
            <a:r>
              <a:rPr lang="zh-CN" altLang="en-US" smtClean="0"/>
              <a:t>总线信号的时钟频率</a:t>
            </a:r>
          </a:p>
          <a:p>
            <a:pPr lvl="1" eaLnBrk="1" hangingPunct="1"/>
            <a:r>
              <a:rPr lang="zh-CN" altLang="en-US" smtClean="0"/>
              <a:t>时钟频率越高，工作速度越快</a:t>
            </a:r>
          </a:p>
          <a:p>
            <a:pPr eaLnBrk="1" hangingPunct="1"/>
            <a:r>
              <a:rPr lang="zh-CN" altLang="en-US" smtClean="0"/>
              <a:t>总线带宽（</a:t>
            </a:r>
            <a:r>
              <a:rPr lang="en-US" altLang="zh-CN" smtClean="0"/>
              <a:t>Bandwidth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单位时间传输的数据量</a:t>
            </a:r>
          </a:p>
          <a:p>
            <a:pPr lvl="1" eaLnBrk="1" hangingPunct="1"/>
            <a:r>
              <a:rPr lang="zh-CN" altLang="en-US" smtClean="0"/>
              <a:t>总线带宽越大，总线性能越高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总线带宽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2667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总线带宽＝总线传输速率＝吞吐率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</a:rPr>
              <a:t>总线带宽＝传输的数据量</a:t>
            </a:r>
            <a:r>
              <a:rPr lang="en-US" altLang="zh-CN" sz="2800" smtClean="0">
                <a:solidFill>
                  <a:schemeClr val="tx2"/>
                </a:solidFill>
              </a:rPr>
              <a:t>÷</a:t>
            </a:r>
            <a:r>
              <a:rPr lang="zh-CN" altLang="en-US" sz="2800" smtClean="0">
                <a:solidFill>
                  <a:schemeClr val="tx2"/>
                </a:solidFill>
              </a:rPr>
              <a:t>需要的时间</a:t>
            </a:r>
          </a:p>
          <a:p>
            <a:pPr eaLnBrk="1" hangingPunct="1"/>
            <a:r>
              <a:rPr lang="zh-CN" altLang="en-US" sz="2800" smtClean="0"/>
              <a:t>常用单位</a:t>
            </a:r>
          </a:p>
          <a:p>
            <a:pPr lvl="1" eaLnBrk="1" hangingPunct="1"/>
            <a:r>
              <a:rPr lang="zh-CN" altLang="en-US" sz="2400" smtClean="0"/>
              <a:t>每秒兆字节（</a:t>
            </a:r>
            <a:r>
              <a:rPr lang="en-US" altLang="zh-CN" sz="2400" smtClean="0"/>
              <a:t>MB/s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每秒兆位（</a:t>
            </a:r>
            <a:r>
              <a:rPr lang="en-US" altLang="zh-CN" sz="2400" smtClean="0"/>
              <a:t>Mb/s</a:t>
            </a:r>
            <a:r>
              <a:rPr lang="zh-CN" altLang="en-US" sz="2400" smtClean="0"/>
              <a:t>）或每秒位（</a:t>
            </a:r>
            <a:r>
              <a:rPr lang="en-US" altLang="zh-CN" sz="2400" smtClean="0"/>
              <a:t>bps</a:t>
            </a:r>
            <a:r>
              <a:rPr lang="zh-CN" altLang="en-US" sz="2400" smtClean="0"/>
              <a:t>）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88988" y="3757613"/>
            <a:ext cx="8050212" cy="2643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5MHz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8086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微处理器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16÷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4×0.2×10</a:t>
            </a:r>
            <a:r>
              <a:rPr lang="en-US" altLang="zh-CN" sz="2400" b="1" baseline="30000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bps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20×10</a:t>
            </a:r>
            <a:r>
              <a:rPr lang="en-US" altLang="zh-CN" sz="2400" b="1" baseline="30000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 bps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2.5 MB/S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66MHz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Pentium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，基本非流水线总线周期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64÷2×66×10</a:t>
            </a:r>
            <a:r>
              <a:rPr lang="en-US" altLang="zh-CN" sz="2400" b="1" baseline="30000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 bps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264 MB/S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66MHz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Pentium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2-1-1-1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猝发读周期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32÷5×66×10</a:t>
            </a:r>
            <a:r>
              <a:rPr lang="en-US" altLang="zh-CN" sz="2400" b="1" baseline="30000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 B/S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  <a:cs typeface="Times New Roman" pitchFamily="18" charset="0"/>
              </a:rPr>
              <a:t>422.4 MB/S</a:t>
            </a:r>
            <a:endParaRPr lang="zh-CN" altLang="en-US" sz="2400" b="1">
              <a:solidFill>
                <a:srgbClr val="193C7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5317" name="File"/>
          <p:cNvSpPr>
            <a:spLocks noEditPoints="1" noChangeArrowheads="1"/>
          </p:cNvSpPr>
          <p:nvPr/>
        </p:nvSpPr>
        <p:spPr bwMode="auto">
          <a:xfrm>
            <a:off x="736600" y="3409950"/>
            <a:ext cx="863600" cy="32861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248400" y="2971800"/>
            <a:ext cx="2590800" cy="630238"/>
          </a:xfrm>
          <a:prstGeom prst="flowChartAlternateProcess">
            <a:avLst/>
          </a:prstGeom>
          <a:gradFill rotWithShape="1">
            <a:gsLst>
              <a:gs pos="0">
                <a:schemeClr val="accent1">
                  <a:gamma/>
                  <a:shade val="5451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510"/>
                  <a:invGamma/>
                </a:schemeClr>
              </a:gs>
            </a:gsLst>
            <a:lin ang="18900000" scaled="1"/>
          </a:gradFill>
          <a:ln w="952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1M</a:t>
            </a: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＝</a:t>
            </a:r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10</a:t>
            </a:r>
            <a:r>
              <a:rPr lang="en-US" altLang="zh-CN" sz="4000" b="1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6</a:t>
            </a:r>
            <a:endParaRPr lang="zh-CN" altLang="en-US" sz="4000" b="1" baseline="30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5.1.3 </a:t>
            </a:r>
            <a:r>
              <a:rPr lang="zh-CN" altLang="en-US" smtClean="0"/>
              <a:t>总线信号和时序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地址总线</a:t>
            </a:r>
          </a:p>
          <a:p>
            <a:pPr lvl="1" eaLnBrk="1" hangingPunct="1"/>
            <a:r>
              <a:rPr lang="zh-CN" altLang="en-US" smtClean="0"/>
              <a:t>主控模块（如处理器）的地址总线输出</a:t>
            </a:r>
          </a:p>
          <a:p>
            <a:pPr lvl="1" eaLnBrk="1" hangingPunct="1"/>
            <a:r>
              <a:rPr lang="zh-CN" altLang="en-US" smtClean="0"/>
              <a:t>从模块（如存储器或</a:t>
            </a:r>
            <a:r>
              <a:rPr lang="en-US" altLang="zh-CN" smtClean="0"/>
              <a:t>I/O</a:t>
            </a:r>
            <a:r>
              <a:rPr lang="zh-CN" altLang="en-US" smtClean="0"/>
              <a:t>端口）的地址总线输入</a:t>
            </a:r>
          </a:p>
          <a:p>
            <a:pPr eaLnBrk="1" hangingPunct="1"/>
            <a:r>
              <a:rPr lang="zh-CN" altLang="en-US" smtClean="0"/>
              <a:t>数据总线</a:t>
            </a:r>
          </a:p>
          <a:p>
            <a:pPr lvl="1" eaLnBrk="1" hangingPunct="1"/>
            <a:r>
              <a:rPr lang="zh-CN" altLang="en-US" smtClean="0"/>
              <a:t>双向传输，在主从模块间传送、交换数据信息</a:t>
            </a:r>
          </a:p>
          <a:p>
            <a:pPr eaLnBrk="1" hangingPunct="1"/>
            <a:r>
              <a:rPr lang="zh-CN" altLang="en-US" smtClean="0"/>
              <a:t>控制总线</a:t>
            </a:r>
          </a:p>
          <a:p>
            <a:pPr lvl="1" eaLnBrk="1" hangingPunct="1"/>
            <a:r>
              <a:rPr lang="zh-CN" altLang="en-US" smtClean="0"/>
              <a:t>有输出也有输入信号</a:t>
            </a:r>
          </a:p>
          <a:p>
            <a:pPr lvl="1" eaLnBrk="1" hangingPunct="1"/>
            <a:r>
              <a:rPr lang="zh-CN" altLang="en-US" smtClean="0"/>
              <a:t>基本功能是控制存储器及</a:t>
            </a:r>
            <a:r>
              <a:rPr lang="en-US" altLang="zh-CN" smtClean="0"/>
              <a:t>I/O</a:t>
            </a:r>
            <a:r>
              <a:rPr lang="zh-CN" altLang="en-US" smtClean="0"/>
              <a:t>读写操作</a:t>
            </a:r>
          </a:p>
          <a:p>
            <a:pPr lvl="1" eaLnBrk="1" hangingPunct="1"/>
            <a:r>
              <a:rPr lang="zh-CN" altLang="en-US" smtClean="0"/>
              <a:t>还包括中断与</a:t>
            </a:r>
            <a:r>
              <a:rPr lang="en-US" altLang="zh-CN" smtClean="0"/>
              <a:t>DMA</a:t>
            </a:r>
            <a:r>
              <a:rPr lang="zh-CN" altLang="en-US" smtClean="0"/>
              <a:t>控制、总线仲裁、数据传输握手联络等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引脚信号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信号的功能</a:t>
            </a:r>
          </a:p>
          <a:p>
            <a:pPr lvl="1" eaLnBrk="1" hangingPunct="1"/>
            <a:r>
              <a:rPr lang="zh-CN" altLang="en-US" smtClean="0"/>
              <a:t>用英文单词或英文缩写表示引脚名称</a:t>
            </a:r>
          </a:p>
          <a:p>
            <a:pPr eaLnBrk="1" hangingPunct="1"/>
            <a:r>
              <a:rPr lang="zh-CN" altLang="en-US" smtClean="0"/>
              <a:t>信号的流向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处理器输出到外部，从外部输入到处理器内部</a:t>
            </a:r>
          </a:p>
          <a:p>
            <a:pPr eaLnBrk="1" hangingPunct="1"/>
            <a:r>
              <a:rPr lang="zh-CN" altLang="en-US" smtClean="0"/>
              <a:t>有效方式</a:t>
            </a:r>
          </a:p>
          <a:p>
            <a:pPr lvl="1" eaLnBrk="1" hangingPunct="1"/>
            <a:r>
              <a:rPr lang="zh-CN" altLang="en-US" smtClean="0"/>
              <a:t>低电平、高电平有效，上升沿、下降沿有效</a:t>
            </a:r>
          </a:p>
          <a:p>
            <a:pPr lvl="1" eaLnBrk="1" hangingPunct="1"/>
            <a:r>
              <a:rPr lang="zh-CN" altLang="en-US" smtClean="0"/>
              <a:t>高电平和低电平都有效</a:t>
            </a:r>
          </a:p>
          <a:p>
            <a:pPr eaLnBrk="1" hangingPunct="1"/>
            <a:r>
              <a:rPr lang="zh-CN" altLang="en-US" smtClean="0"/>
              <a:t>三态能力</a:t>
            </a:r>
          </a:p>
          <a:p>
            <a:pPr lvl="1" eaLnBrk="1" hangingPunct="1"/>
            <a:r>
              <a:rPr lang="zh-CN" altLang="en-US" smtClean="0"/>
              <a:t>高阻状态放弃对引脚的控制</a:t>
            </a:r>
          </a:p>
          <a:p>
            <a:pPr lvl="1" eaLnBrk="1" hangingPunct="1"/>
            <a:r>
              <a:rPr lang="zh-CN" altLang="en-US" smtClean="0"/>
              <a:t>其他设备控制该引脚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引脚信号的功能示意</a:t>
            </a:r>
          </a:p>
        </p:txBody>
      </p:sp>
      <p:sp>
        <p:nvSpPr>
          <p:cNvPr id="16387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16388" name="Picture 5" descr="fig05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7725"/>
            <a:ext cx="9094788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391" name="Line 8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总线时序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总线时序（</a:t>
            </a:r>
            <a:r>
              <a:rPr lang="en-US" altLang="zh-CN" smtClean="0"/>
              <a:t>Timing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描述总线信号随时间变化的规律以及总线信号间的相互关系</a:t>
            </a:r>
          </a:p>
          <a:p>
            <a:pPr lvl="1" eaLnBrk="1" hangingPunct="1"/>
            <a:r>
              <a:rPr lang="zh-CN" altLang="en-US" smtClean="0"/>
              <a:t>采用时序图形象化地表现时序</a:t>
            </a:r>
          </a:p>
          <a:p>
            <a:pPr eaLnBrk="1" hangingPunct="1"/>
            <a:r>
              <a:rPr lang="zh-CN" altLang="en-US" smtClean="0"/>
              <a:t>指令周期</a:t>
            </a:r>
          </a:p>
          <a:p>
            <a:pPr lvl="1" eaLnBrk="1" hangingPunct="1"/>
            <a:r>
              <a:rPr lang="zh-CN" altLang="en-US" smtClean="0"/>
              <a:t>一条指令从取指、译码到最终执行完成的过程</a:t>
            </a:r>
          </a:p>
          <a:p>
            <a:pPr eaLnBrk="1" hangingPunct="1"/>
            <a:r>
              <a:rPr lang="zh-CN" altLang="en-US" smtClean="0"/>
              <a:t>总线周期或机器周期</a:t>
            </a:r>
          </a:p>
          <a:p>
            <a:pPr lvl="1" eaLnBrk="1" hangingPunct="1"/>
            <a:r>
              <a:rPr lang="zh-CN" altLang="en-US" smtClean="0"/>
              <a:t>伴随有数据交换的总线操作</a:t>
            </a:r>
          </a:p>
          <a:p>
            <a:pPr eaLnBrk="1" hangingPunct="1"/>
            <a:r>
              <a:rPr lang="en-US" altLang="zh-CN" smtClean="0"/>
              <a:t>T</a:t>
            </a:r>
            <a:r>
              <a:rPr lang="zh-CN" altLang="en-US" smtClean="0"/>
              <a:t>状态</a:t>
            </a:r>
          </a:p>
          <a:p>
            <a:pPr lvl="1" eaLnBrk="1" hangingPunct="1"/>
            <a:r>
              <a:rPr lang="zh-CN" altLang="en-US" smtClean="0"/>
              <a:t>处理器的基本工作节拍，对应时钟周期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5.2 8086</a:t>
            </a:r>
            <a:r>
              <a:rPr lang="zh-CN" altLang="en-US" smtClean="0"/>
              <a:t>的引脚信号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处理器的外部特性表现在它的引脚信号上</a:t>
            </a:r>
          </a:p>
          <a:p>
            <a:pPr eaLnBrk="1" hangingPunct="1"/>
            <a:r>
              <a:rPr lang="en-US" altLang="zh-CN" smtClean="0"/>
              <a:t>40</a:t>
            </a:r>
            <a:r>
              <a:rPr lang="zh-CN" altLang="en-US" smtClean="0"/>
              <a:t>个引脚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895600" y="1752600"/>
            <a:ext cx="6049963" cy="4800600"/>
            <a:chOff x="793" y="1006"/>
            <a:chExt cx="3811" cy="302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1824" y="1006"/>
              <a:ext cx="912" cy="302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kumimoji="1" lang="zh-CN" altLang="en-US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1824" y="1054"/>
              <a:ext cx="240" cy="2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4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5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6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8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9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10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11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12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14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15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16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18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19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20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2496" y="1054"/>
              <a:ext cx="240" cy="2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40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39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38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36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35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34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32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31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30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29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28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26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25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24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22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21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440" y="110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440" y="124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2736" y="110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440" y="139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440" y="153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440" y="167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1440" y="182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1440" y="196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1440" y="211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440" y="230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1440" y="244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440" y="259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440" y="273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1440" y="287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1440" y="302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1440" y="316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1440" y="331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1440" y="345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1440" y="359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1440" y="374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1440" y="388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793" y="1043"/>
              <a:ext cx="649" cy="2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GND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AD14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AD13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AD12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AD11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AD10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AD9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AD8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AD7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AD6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AD5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AD4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AD3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AD2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AD1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 AD0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NMI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INTR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CLK</a:t>
              </a:r>
            </a:p>
            <a:p>
              <a:pPr algn="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 GND</a:t>
              </a:r>
              <a:endParaRPr kumimoji="1" lang="en-US" altLang="zh-CN" sz="1400" b="1" baseline="-2000">
                <a:solidFill>
                  <a:srgbClr val="193C7D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462" name="Line 30"/>
            <p:cNvSpPr>
              <a:spLocks noChangeShapeType="1"/>
            </p:cNvSpPr>
            <p:nvPr/>
          </p:nvSpPr>
          <p:spPr bwMode="auto">
            <a:xfrm>
              <a:off x="2736" y="124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2736" y="139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2736" y="153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2736" y="167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2736" y="182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2736" y="196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2736" y="211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2736" y="230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>
              <a:off x="2736" y="244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2736" y="259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40"/>
            <p:cNvSpPr>
              <a:spLocks noChangeShapeType="1"/>
            </p:cNvSpPr>
            <p:nvPr/>
          </p:nvSpPr>
          <p:spPr bwMode="auto">
            <a:xfrm>
              <a:off x="2736" y="273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>
              <a:off x="2736" y="287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2736" y="302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>
              <a:off x="2736" y="316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2736" y="331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2736" y="345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>
              <a:off x="2736" y="359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47"/>
            <p:cNvSpPr>
              <a:spLocks noChangeShapeType="1"/>
            </p:cNvSpPr>
            <p:nvPr/>
          </p:nvSpPr>
          <p:spPr bwMode="auto">
            <a:xfrm>
              <a:off x="2736" y="374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2736" y="388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49"/>
            <p:cNvSpPr txBox="1">
              <a:spLocks noChangeArrowheads="1"/>
            </p:cNvSpPr>
            <p:nvPr/>
          </p:nvSpPr>
          <p:spPr bwMode="auto">
            <a:xfrm>
              <a:off x="3164" y="1054"/>
              <a:ext cx="1440" cy="2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VCC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AD15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A16/S3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A17/S4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A18/S5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A19/S6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BHE*/S7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MN / MX*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RD*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HOLD      (RQ*/ GT0*)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HLDA      (RQ1* /GT1*)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WR*          (LOCK*)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M / IO*      ( S2*</a:t>
              </a:r>
              <a:r>
                <a:rPr kumimoji="1" lang="en-US" altLang="zh-CN" sz="1400" b="1" baseline="-2000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)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DT / R*      ( S1*</a:t>
              </a:r>
              <a:r>
                <a:rPr kumimoji="1" lang="en-US" altLang="zh-CN" sz="1400" b="1" baseline="-2000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)</a:t>
              </a:r>
              <a:endParaRPr kumimoji="1" lang="en-US" altLang="zh-CN" sz="1400" b="1" baseline="-2000">
                <a:solidFill>
                  <a:srgbClr val="193C7D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DEN          ( S0</a:t>
              </a:r>
              <a:r>
                <a:rPr kumimoji="1" lang="en-US" altLang="zh-CN" sz="1400" b="1" baseline="-2000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)</a:t>
              </a:r>
              <a:endParaRPr kumimoji="1" lang="en-US" altLang="zh-CN" sz="1400" b="1" baseline="-2000">
                <a:solidFill>
                  <a:srgbClr val="193C7D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ALE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INTA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TEST*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READY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193C7D"/>
                  </a:solidFill>
                  <a:latin typeface="Times New Roman" pitchFamily="18" charset="0"/>
                  <a:ea typeface="隶书" pitchFamily="49" charset="-122"/>
                </a:rPr>
                <a:t>RESET</a:t>
              </a:r>
            </a:p>
          </p:txBody>
        </p:sp>
        <p:sp>
          <p:nvSpPr>
            <p:cNvPr id="18482" name="Text Box 50"/>
            <p:cNvSpPr txBox="1">
              <a:spLocks noChangeArrowheads="1"/>
            </p:cNvSpPr>
            <p:nvPr/>
          </p:nvSpPr>
          <p:spPr bwMode="auto">
            <a:xfrm>
              <a:off x="2064" y="1918"/>
              <a:ext cx="52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663300"/>
                  </a:solidFill>
                  <a:latin typeface="Times New Roman" pitchFamily="18" charset="0"/>
                  <a:ea typeface="隶书" pitchFamily="49" charset="-122"/>
                </a:rPr>
                <a:t>8086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5.2.1 </a:t>
            </a:r>
            <a:r>
              <a:rPr lang="zh-CN" altLang="en-US" smtClean="0"/>
              <a:t>地址</a:t>
            </a:r>
            <a:r>
              <a:rPr lang="en-US" altLang="zh-CN" smtClean="0"/>
              <a:t>/</a:t>
            </a:r>
            <a:r>
              <a:rPr lang="zh-CN" altLang="en-US" smtClean="0"/>
              <a:t>数据引脚</a:t>
            </a:r>
            <a:endParaRPr lang="en-US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AD15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AD0</a:t>
            </a:r>
            <a:r>
              <a:rPr lang="zh-CN" altLang="en-US" smtClean="0">
                <a:solidFill>
                  <a:srgbClr val="660066"/>
                </a:solidFill>
              </a:rPr>
              <a:t>（</a:t>
            </a:r>
            <a:r>
              <a:rPr lang="en-US" altLang="zh-CN" smtClean="0">
                <a:solidFill>
                  <a:srgbClr val="660066"/>
                </a:solidFill>
              </a:rPr>
              <a:t>Address/Data</a:t>
            </a:r>
            <a:r>
              <a:rPr lang="zh-CN" altLang="en-US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地址</a:t>
            </a:r>
            <a:r>
              <a:rPr lang="en-US" altLang="zh-CN" smtClean="0">
                <a:solidFill>
                  <a:schemeClr val="tx2"/>
                </a:solidFill>
              </a:rPr>
              <a:t>/</a:t>
            </a:r>
            <a:r>
              <a:rPr lang="zh-CN" altLang="en-US" smtClean="0">
                <a:solidFill>
                  <a:schemeClr val="tx2"/>
                </a:solidFill>
              </a:rPr>
              <a:t>数据</a:t>
            </a:r>
            <a:r>
              <a:rPr lang="zh-CN" altLang="en-US" smtClean="0"/>
              <a:t>分时复用引脚，共</a:t>
            </a:r>
            <a:r>
              <a:rPr lang="en-US" altLang="zh-CN" smtClean="0"/>
              <a:t>16</a:t>
            </a:r>
            <a:r>
              <a:rPr lang="zh-CN" altLang="en-US" smtClean="0"/>
              <a:t>个引脚</a:t>
            </a:r>
          </a:p>
          <a:p>
            <a:pPr lvl="1" eaLnBrk="1" hangingPunct="1"/>
            <a:r>
              <a:rPr lang="zh-CN" altLang="en-US" smtClean="0"/>
              <a:t>单向输出地址总线，双向数据总线，三态输出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A19/S6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A16/S3</a:t>
            </a:r>
            <a:r>
              <a:rPr lang="zh-CN" altLang="en-US" smtClean="0">
                <a:solidFill>
                  <a:srgbClr val="660066"/>
                </a:solidFill>
              </a:rPr>
              <a:t>（</a:t>
            </a:r>
            <a:r>
              <a:rPr lang="en-US" altLang="zh-CN" smtClean="0">
                <a:solidFill>
                  <a:srgbClr val="660066"/>
                </a:solidFill>
              </a:rPr>
              <a:t>Address/Status</a:t>
            </a:r>
            <a:r>
              <a:rPr lang="zh-CN" altLang="en-US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地址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状态</a:t>
            </a:r>
            <a:r>
              <a:rPr lang="zh-CN" altLang="en-US" smtClean="0"/>
              <a:t>分时复用引脚，</a:t>
            </a:r>
            <a:r>
              <a:rPr lang="en-US" altLang="zh-CN" smtClean="0"/>
              <a:t>4</a:t>
            </a:r>
            <a:r>
              <a:rPr lang="zh-CN" altLang="en-US" smtClean="0"/>
              <a:t>个三态输出信号</a:t>
            </a:r>
          </a:p>
          <a:p>
            <a:pPr lvl="1" eaLnBrk="1" hangingPunct="1"/>
            <a:r>
              <a:rPr lang="zh-CN" altLang="en-US" smtClean="0"/>
              <a:t>输出高</a:t>
            </a:r>
            <a:r>
              <a:rPr lang="en-US" altLang="zh-CN" smtClean="0"/>
              <a:t>4</a:t>
            </a:r>
            <a:r>
              <a:rPr lang="zh-CN" altLang="en-US" smtClean="0"/>
              <a:t>位地址、状态信号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BHE*/S7</a:t>
            </a:r>
            <a:r>
              <a:rPr lang="zh-CN" altLang="en-US" smtClean="0">
                <a:solidFill>
                  <a:srgbClr val="660066"/>
                </a:solidFill>
              </a:rPr>
              <a:t>（</a:t>
            </a:r>
            <a:r>
              <a:rPr lang="en-US" altLang="zh-CN" smtClean="0">
                <a:solidFill>
                  <a:srgbClr val="660066"/>
                </a:solidFill>
              </a:rPr>
              <a:t>Byte High Enable/Status</a:t>
            </a:r>
            <a:r>
              <a:rPr lang="zh-CN" altLang="en-US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高字节允许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状态</a:t>
            </a:r>
            <a:r>
              <a:rPr lang="zh-CN" altLang="en-US" smtClean="0"/>
              <a:t>分时复用引脚，三态输出信号</a:t>
            </a:r>
          </a:p>
          <a:p>
            <a:pPr lvl="1" eaLnBrk="1" hangingPunct="1"/>
            <a:r>
              <a:rPr lang="zh-CN" altLang="en-US" smtClean="0"/>
              <a:t>输出低有效表示传送高字节数据，状态信号</a:t>
            </a: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1295400" y="5867400"/>
            <a:ext cx="76200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总线复用：同一引脚在不同时刻具有不同功能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5.2.2 </a:t>
            </a:r>
            <a:r>
              <a:rPr lang="zh-CN" altLang="en-US" smtClean="0"/>
              <a:t>读写控制信号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处理器的引脚信号具有两种工作模式</a:t>
            </a:r>
          </a:p>
          <a:p>
            <a:pPr lvl="1" eaLnBrk="1" hangingPunct="1"/>
            <a:r>
              <a:rPr lang="zh-CN" altLang="en-US" smtClean="0"/>
              <a:t>面向小系统的最小组态模式：</a:t>
            </a:r>
            <a:r>
              <a:rPr lang="en-US" altLang="zh-CN" smtClean="0"/>
              <a:t>8086</a:t>
            </a:r>
            <a:r>
              <a:rPr lang="zh-CN" altLang="en-US" smtClean="0"/>
              <a:t>本身提供了系统所需要的全部控制信号</a:t>
            </a:r>
          </a:p>
          <a:p>
            <a:pPr lvl="1" eaLnBrk="1" hangingPunct="1"/>
            <a:r>
              <a:rPr lang="zh-CN" altLang="en-US" smtClean="0"/>
              <a:t>组成较大系统的最大组态模式：</a:t>
            </a:r>
            <a:r>
              <a:rPr lang="en-US" altLang="zh-CN" smtClean="0"/>
              <a:t>8086</a:t>
            </a:r>
            <a:r>
              <a:rPr lang="zh-CN" altLang="en-US" smtClean="0"/>
              <a:t>需要配合其他芯片形成控制信号，但可以连接数值协处理器、</a:t>
            </a:r>
            <a:r>
              <a:rPr lang="en-US" altLang="zh-CN" smtClean="0"/>
              <a:t>I/O</a:t>
            </a:r>
            <a:r>
              <a:rPr lang="zh-CN" altLang="en-US" smtClean="0"/>
              <a:t>协处理器等构成多处理器系统</a:t>
            </a:r>
          </a:p>
          <a:p>
            <a:pPr eaLnBrk="1" hangingPunct="1"/>
            <a:r>
              <a:rPr lang="zh-CN" altLang="en-US" smtClean="0"/>
              <a:t>两种组态的不同只是反映在外部引脚上</a:t>
            </a:r>
          </a:p>
          <a:p>
            <a:pPr eaLnBrk="1" hangingPunct="1"/>
            <a:r>
              <a:rPr lang="zh-CN" altLang="en-US" smtClean="0"/>
              <a:t>由一个引脚接高电平或低电平区别</a:t>
            </a:r>
          </a:p>
          <a:p>
            <a:pPr eaLnBrk="1" hangingPunct="1"/>
            <a:r>
              <a:rPr lang="zh-CN" altLang="en-US" smtClean="0"/>
              <a:t>内部工作方式一样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基本读写引脚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ALE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Address Latch Enable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地址锁存允许</a:t>
            </a:r>
            <a:r>
              <a:rPr lang="zh-CN" altLang="en-US" sz="2400" smtClean="0"/>
              <a:t>，三态、输出、高电平有效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有效时，表示复用引脚正在传送地址信号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M/IO*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Memory/Input and Output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CC"/>
                </a:solidFill>
              </a:rPr>
              <a:t>访问存储器或者</a:t>
            </a:r>
            <a:r>
              <a:rPr lang="en-US" altLang="zh-CN" sz="2400" smtClean="0">
                <a:solidFill>
                  <a:srgbClr val="0000CC"/>
                </a:solidFill>
              </a:rPr>
              <a:t>I/O</a:t>
            </a:r>
            <a:r>
              <a:rPr lang="zh-CN" altLang="en-US" sz="2400" smtClean="0"/>
              <a:t>，三态、输出、高低电平均有效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高电平（</a:t>
            </a:r>
            <a:r>
              <a:rPr lang="en-US" altLang="zh-CN" sz="2400" smtClean="0"/>
              <a:t>M</a:t>
            </a:r>
            <a:r>
              <a:rPr lang="zh-CN" altLang="en-US" sz="2400" smtClean="0"/>
              <a:t>），表示处理器访问存储器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低电平时（</a:t>
            </a:r>
            <a:r>
              <a:rPr lang="en-US" altLang="zh-CN" sz="2400" smtClean="0"/>
              <a:t>IO*</a:t>
            </a:r>
            <a:r>
              <a:rPr lang="zh-CN" altLang="en-US" sz="2400" smtClean="0"/>
              <a:t>），表示处理器访问</a:t>
            </a:r>
            <a:r>
              <a:rPr lang="en-US" altLang="zh-CN" sz="2400" smtClean="0"/>
              <a:t>I/O</a:t>
            </a:r>
            <a:r>
              <a:rPr lang="zh-CN" altLang="en-US" sz="2400" smtClean="0"/>
              <a:t>端口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WR*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Write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CC"/>
                </a:solidFill>
              </a:rPr>
              <a:t>写控制</a:t>
            </a:r>
            <a:r>
              <a:rPr lang="zh-CN" altLang="en-US" sz="2400" smtClean="0"/>
              <a:t>，三态、输出、低电平有效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有效时，表示处理器正将数据写到存储单元或</a:t>
            </a:r>
            <a:r>
              <a:rPr lang="en-US" altLang="zh-CN" sz="2400" smtClean="0"/>
              <a:t>I/O</a:t>
            </a:r>
            <a:r>
              <a:rPr lang="zh-CN" altLang="en-US" sz="2400" smtClean="0"/>
              <a:t>端口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RD*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Read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CC"/>
                </a:solidFill>
              </a:rPr>
              <a:t>读控制</a:t>
            </a:r>
            <a:r>
              <a:rPr lang="zh-CN" altLang="en-US" sz="2400" smtClean="0"/>
              <a:t>，三态、输出、低电平有效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有效时，表示处理器正从存储单元或</a:t>
            </a:r>
            <a:r>
              <a:rPr lang="en-US" altLang="zh-CN" sz="2400" smtClean="0"/>
              <a:t>I/O</a:t>
            </a:r>
            <a:r>
              <a:rPr lang="zh-CN" altLang="en-US" sz="2400" smtClean="0"/>
              <a:t>端口读取数据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 </a:t>
            </a:r>
            <a:r>
              <a:rPr lang="zh-CN" altLang="en-US" smtClean="0"/>
              <a:t>总线技术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微型计算机系统的总线结构</a:t>
            </a:r>
          </a:p>
          <a:p>
            <a:pPr lvl="1" eaLnBrk="1" hangingPunct="1"/>
            <a:r>
              <a:rPr lang="zh-CN" altLang="en-US" smtClean="0"/>
              <a:t>以总线作为信息传输的公共通道</a:t>
            </a:r>
          </a:p>
          <a:p>
            <a:pPr eaLnBrk="1" hangingPunct="1"/>
            <a:r>
              <a:rPr lang="zh-CN" altLang="en-US" smtClean="0"/>
              <a:t>总线结构的特点</a:t>
            </a:r>
          </a:p>
          <a:p>
            <a:pPr lvl="1" eaLnBrk="1" hangingPunct="1"/>
            <a:r>
              <a:rPr lang="zh-CN" altLang="en-US" smtClean="0"/>
              <a:t>通过总线相互连接、实现数据传输</a:t>
            </a:r>
          </a:p>
          <a:p>
            <a:pPr lvl="1" eaLnBrk="1" hangingPunct="1"/>
            <a:r>
              <a:rPr lang="zh-CN" altLang="en-US" smtClean="0"/>
              <a:t>组态灵活、易于扩展等</a:t>
            </a:r>
          </a:p>
          <a:p>
            <a:pPr eaLnBrk="1" hangingPunct="1"/>
            <a:r>
              <a:rPr lang="zh-CN" altLang="en-US" smtClean="0"/>
              <a:t>广泛应用的总线都实现了标准化</a:t>
            </a:r>
          </a:p>
          <a:p>
            <a:pPr eaLnBrk="1" hangingPunct="1"/>
            <a:r>
              <a:rPr lang="zh-CN" altLang="en-US" smtClean="0"/>
              <a:t>便于在互连各个部件时遵循共同的总线规范</a:t>
            </a:r>
          </a:p>
        </p:txBody>
      </p:sp>
      <p:pic>
        <p:nvPicPr>
          <p:cNvPr id="467972" name="Picture 4" descr="Bu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527675"/>
            <a:ext cx="136842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34 -0.71796 C -0.31302 -0.72816 -0.03247 -0.73812 -0.05729 -0.66744 C -0.08212 -0.59676 -0.75209 -0.40464 -0.74254 -0.2934 C -0.73299 -0.18216 -0.36667 -0.09108 3.05556E-6 3.9861E-6 " pathEditMode="relative" ptsTypes="aaaA">
                                      <p:cBhvr>
                                        <p:cTn id="6" dur="30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基本总线操作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CC"/>
                </a:solidFill>
              </a:rPr>
              <a:t>存储器读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Memory Read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处理器从存储器读取代码或读取操作数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每条指令执行前都需从主存取指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以存储单元为源操作数的指令在执行时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CC"/>
                </a:solidFill>
              </a:rPr>
              <a:t>存储器写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Memory Write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处理器向存储器写入操作数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以存储单元为目的操作数的指令在执行时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CC"/>
                </a:solidFill>
              </a:rPr>
              <a:t>I/O</a:t>
            </a:r>
            <a:r>
              <a:rPr lang="zh-CN" altLang="en-US" sz="2800" smtClean="0">
                <a:solidFill>
                  <a:srgbClr val="0000CC"/>
                </a:solidFill>
              </a:rPr>
              <a:t>读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Input/Output Read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处理器从外设读取操作数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只有执行输入指令</a:t>
            </a:r>
            <a:r>
              <a:rPr lang="en-US" altLang="zh-CN" sz="2400" smtClean="0"/>
              <a:t>IN</a:t>
            </a:r>
            <a:r>
              <a:rPr lang="zh-CN" altLang="en-US" sz="2400" smtClean="0"/>
              <a:t>时才有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CC"/>
                </a:solidFill>
              </a:rPr>
              <a:t>I/O</a:t>
            </a:r>
            <a:r>
              <a:rPr lang="zh-CN" altLang="en-US" sz="2800" smtClean="0">
                <a:solidFill>
                  <a:srgbClr val="0000CC"/>
                </a:solidFill>
              </a:rPr>
              <a:t>写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Input/Output Write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处理器向外设写出操作数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只有执行输出指令</a:t>
            </a:r>
            <a:r>
              <a:rPr lang="en-US" altLang="zh-CN" sz="2400" smtClean="0"/>
              <a:t>OUT</a:t>
            </a:r>
            <a:r>
              <a:rPr lang="zh-CN" altLang="en-US" sz="2400" smtClean="0"/>
              <a:t>时才有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组合表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读写控制信号的组合</a:t>
            </a:r>
          </a:p>
        </p:txBody>
      </p:sp>
      <p:sp>
        <p:nvSpPr>
          <p:cNvPr id="23555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aphicFrame>
        <p:nvGraphicFramePr>
          <p:cNvPr id="527410" name="Group 50"/>
          <p:cNvGraphicFramePr>
            <a:graphicFrameLocks noGrp="1"/>
          </p:cNvGraphicFramePr>
          <p:nvPr/>
        </p:nvGraphicFramePr>
        <p:xfrm>
          <a:off x="990600" y="1752600"/>
          <a:ext cx="7127875" cy="2652396"/>
        </p:xfrm>
        <a:graphic>
          <a:graphicData uri="http://schemas.openxmlformats.org/drawingml/2006/table">
            <a:tbl>
              <a:tblPr/>
              <a:tblGrid>
                <a:gridCol w="2879725"/>
                <a:gridCol w="1439863"/>
                <a:gridCol w="1368425"/>
                <a:gridCol w="14398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总线操作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M/IO*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RD*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存储器读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MEMR*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存储器写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MEMW*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IOR*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IOW*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pSp>
        <p:nvGrpSpPr>
          <p:cNvPr id="23588" name="Group 51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23589" name="Rectangle 52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3590" name="Line 53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同步操作引脚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同步操作</a:t>
            </a:r>
          </a:p>
          <a:p>
            <a:pPr lvl="1" eaLnBrk="1" hangingPunct="1"/>
            <a:r>
              <a:rPr lang="zh-CN" altLang="en-US" smtClean="0"/>
              <a:t>读写操作要保证存储器或外设与处理器速度一致</a:t>
            </a:r>
          </a:p>
          <a:p>
            <a:pPr lvl="1" eaLnBrk="1" hangingPunct="1"/>
            <a:r>
              <a:rPr lang="zh-CN" altLang="en-US" smtClean="0"/>
              <a:t>否则，慢速的</a:t>
            </a:r>
            <a:r>
              <a:rPr lang="en-US" altLang="zh-CN" smtClean="0"/>
              <a:t>I/O</a:t>
            </a:r>
            <a:r>
              <a:rPr lang="zh-CN" altLang="en-US" smtClean="0"/>
              <a:t>或存储器发出一个信号</a:t>
            </a:r>
          </a:p>
          <a:p>
            <a:pPr lvl="1" eaLnBrk="1" hangingPunct="1"/>
            <a:r>
              <a:rPr lang="zh-CN" altLang="en-US" smtClean="0"/>
              <a:t>让快速的处理器等待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READY </a:t>
            </a:r>
            <a:r>
              <a:rPr lang="zh-CN" altLang="en-US" smtClean="0">
                <a:solidFill>
                  <a:schemeClr val="tx2"/>
                </a:solidFill>
              </a:rPr>
              <a:t>就绪</a:t>
            </a:r>
            <a:r>
              <a:rPr lang="en-US" altLang="zh-CN" smtClean="0">
                <a:solidFill>
                  <a:schemeClr val="tx2"/>
                </a:solidFill>
              </a:rPr>
              <a:t>(</a:t>
            </a:r>
            <a:r>
              <a:rPr lang="zh-CN" altLang="en-US" smtClean="0">
                <a:solidFill>
                  <a:schemeClr val="tx2"/>
                </a:solidFill>
              </a:rPr>
              <a:t>准备好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输入</a:t>
            </a:r>
            <a:r>
              <a:rPr lang="zh-CN" altLang="en-US" smtClean="0"/>
              <a:t>信号，高电平有效表示可以进行数据读写</a:t>
            </a:r>
          </a:p>
          <a:p>
            <a:pPr lvl="1" eaLnBrk="1" hangingPunct="1"/>
            <a:r>
              <a:rPr lang="zh-CN" altLang="en-US" smtClean="0"/>
              <a:t>利用该信号无效请求处理器等待数据</a:t>
            </a:r>
          </a:p>
          <a:p>
            <a:pPr lvl="1" eaLnBrk="1" hangingPunct="1"/>
            <a:r>
              <a:rPr lang="zh-CN" altLang="en-US" smtClean="0"/>
              <a:t>处理器在进行读写前检测</a:t>
            </a:r>
            <a:r>
              <a:rPr lang="en-US" altLang="zh-CN" smtClean="0"/>
              <a:t>READY</a:t>
            </a:r>
            <a:r>
              <a:rPr lang="zh-CN" altLang="en-US" smtClean="0"/>
              <a:t>引脚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5.2.3 </a:t>
            </a:r>
            <a:r>
              <a:rPr lang="zh-CN" altLang="en-US" smtClean="0"/>
              <a:t>其他控制信号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处理器必定具有</a:t>
            </a:r>
          </a:p>
          <a:p>
            <a:pPr lvl="1" eaLnBrk="1" hangingPunct="1"/>
            <a:r>
              <a:rPr lang="zh-CN" altLang="en-US" smtClean="0"/>
              <a:t>地址总线</a:t>
            </a:r>
          </a:p>
          <a:p>
            <a:pPr lvl="1" eaLnBrk="1" hangingPunct="1"/>
            <a:r>
              <a:rPr lang="zh-CN" altLang="en-US" smtClean="0"/>
              <a:t>数据总线</a:t>
            </a:r>
          </a:p>
          <a:p>
            <a:pPr lvl="1" eaLnBrk="1" hangingPunct="1"/>
            <a:r>
              <a:rPr lang="zh-CN" altLang="en-US" smtClean="0"/>
              <a:t>基本读写控制信号</a:t>
            </a:r>
          </a:p>
          <a:p>
            <a:pPr eaLnBrk="1" hangingPunct="1"/>
            <a:r>
              <a:rPr lang="zh-CN" altLang="en-US" smtClean="0"/>
              <a:t>还有</a:t>
            </a:r>
          </a:p>
          <a:p>
            <a:pPr lvl="1" eaLnBrk="1" hangingPunct="1"/>
            <a:r>
              <a:rPr lang="zh-CN" altLang="en-US" smtClean="0"/>
              <a:t>中断请求和响应信号</a:t>
            </a:r>
          </a:p>
          <a:p>
            <a:pPr lvl="1" eaLnBrk="1" hangingPunct="1"/>
            <a:r>
              <a:rPr lang="zh-CN" altLang="en-US" smtClean="0"/>
              <a:t>总线请求和响应信号</a:t>
            </a:r>
          </a:p>
          <a:p>
            <a:pPr lvl="1" eaLnBrk="1" hangingPunct="1"/>
            <a:r>
              <a:rPr lang="zh-CN" altLang="en-US" smtClean="0"/>
              <a:t>时钟信号、复位信号</a:t>
            </a:r>
          </a:p>
          <a:p>
            <a:pPr lvl="1" eaLnBrk="1" hangingPunct="1"/>
            <a:r>
              <a:rPr lang="zh-CN" altLang="en-US" smtClean="0"/>
              <a:t>电源</a:t>
            </a:r>
            <a:r>
              <a:rPr lang="en-US" altLang="zh-CN" smtClean="0"/>
              <a:t>Vcc</a:t>
            </a:r>
          </a:p>
          <a:p>
            <a:pPr lvl="1" eaLnBrk="1" hangingPunct="1"/>
            <a:r>
              <a:rPr lang="zh-CN" altLang="en-US" smtClean="0"/>
              <a:t>地线</a:t>
            </a:r>
            <a:r>
              <a:rPr lang="en-US" altLang="zh-CN" smtClean="0"/>
              <a:t>GND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中断请求和响应引脚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INTR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Interrupt Request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可屏蔽中断请求</a:t>
            </a:r>
            <a:r>
              <a:rPr lang="zh-CN" altLang="en-US" sz="2400" smtClean="0"/>
              <a:t>，高电平有效的输入信号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有效时，表示中断请求设备向处理器申请可屏蔽中断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中断</a:t>
            </a:r>
            <a:r>
              <a:rPr lang="en-US" altLang="zh-CN" sz="2400" smtClean="0"/>
              <a:t>IF</a:t>
            </a:r>
            <a:r>
              <a:rPr lang="zh-CN" altLang="en-US" sz="2400" smtClean="0"/>
              <a:t>标志对该中断请求进行屏蔽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主要用于实现外设数据交换的中断服务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INTA*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Interrupt Acknowledge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可屏蔽中断响应</a:t>
            </a:r>
            <a:r>
              <a:rPr lang="zh-CN" altLang="en-US" sz="2400" smtClean="0"/>
              <a:t>，低电平有效的输出信号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有效时，表示来自</a:t>
            </a:r>
            <a:r>
              <a:rPr lang="en-US" altLang="zh-CN" sz="2400" smtClean="0"/>
              <a:t>INTR</a:t>
            </a:r>
            <a:r>
              <a:rPr lang="zh-CN" altLang="en-US" sz="2400" smtClean="0"/>
              <a:t>引脚的中断请求已被处理器响应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tx2"/>
                </a:solidFill>
              </a:rPr>
              <a:t>NMI</a:t>
            </a:r>
            <a:r>
              <a:rPr lang="zh-CN" altLang="en-US" sz="2800" smtClean="0">
                <a:solidFill>
                  <a:srgbClr val="660066"/>
                </a:solidFill>
              </a:rPr>
              <a:t>（</a:t>
            </a:r>
            <a:r>
              <a:rPr lang="en-US" altLang="zh-CN" sz="2800" smtClean="0">
                <a:solidFill>
                  <a:srgbClr val="660066"/>
                </a:solidFill>
              </a:rPr>
              <a:t>Non-Maskable Interrupt</a:t>
            </a:r>
            <a:r>
              <a:rPr lang="zh-CN" altLang="en-US" sz="2800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不可屏蔽中断请求</a:t>
            </a:r>
            <a:r>
              <a:rPr lang="zh-CN" altLang="en-US" sz="2400" smtClean="0"/>
              <a:t>，上升沿有效的输入信号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有效时，表示外界向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申请不可屏蔽中断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中断级别高于可屏蔽中断请求</a:t>
            </a:r>
            <a:r>
              <a:rPr lang="en-US" altLang="zh-CN" sz="2400" smtClean="0"/>
              <a:t>INTR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常用于处理系统发生故障等紧急情况下的中断服务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总线请求和响应引脚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HOLD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总线请求</a:t>
            </a:r>
            <a:r>
              <a:rPr lang="zh-CN" altLang="en-US" smtClean="0">
                <a:solidFill>
                  <a:schemeClr val="tx2"/>
                </a:solidFill>
              </a:rPr>
              <a:t>，高电平有效的输入信号</a:t>
            </a:r>
          </a:p>
          <a:p>
            <a:pPr lvl="1" eaLnBrk="1" hangingPunct="1"/>
            <a:r>
              <a:rPr lang="zh-CN" altLang="en-US" smtClean="0"/>
              <a:t>有效时，表示其他总线主控设备申请使用总线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HLDA</a:t>
            </a:r>
            <a:r>
              <a:rPr lang="zh-CN" altLang="en-US" smtClean="0">
                <a:solidFill>
                  <a:srgbClr val="660066"/>
                </a:solidFill>
              </a:rPr>
              <a:t>（</a:t>
            </a:r>
            <a:r>
              <a:rPr lang="en-US" altLang="zh-CN" smtClean="0">
                <a:solidFill>
                  <a:srgbClr val="660066"/>
                </a:solidFill>
              </a:rPr>
              <a:t>HOLD Acknowledge</a:t>
            </a:r>
            <a:r>
              <a:rPr lang="zh-CN" altLang="en-US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总线响应</a:t>
            </a:r>
            <a:r>
              <a:rPr lang="zh-CN" altLang="en-US" smtClean="0"/>
              <a:t>，高电平有效的输出信号</a:t>
            </a:r>
          </a:p>
          <a:p>
            <a:pPr lvl="1" eaLnBrk="1" hangingPunct="1"/>
            <a:r>
              <a:rPr lang="zh-CN" altLang="en-US" smtClean="0"/>
              <a:t>有效时，表示处理器已响应总线请求</a:t>
            </a:r>
          </a:p>
          <a:p>
            <a:pPr lvl="1" eaLnBrk="1" hangingPunct="1"/>
            <a:r>
              <a:rPr lang="zh-CN" altLang="en-US" smtClean="0"/>
              <a:t>总线释放：地址总线、数据总线及具有三态输出能力的控制总线呈现高阻状态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其他引脚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RESET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复位</a:t>
            </a:r>
            <a:r>
              <a:rPr lang="zh-CN" altLang="en-US" smtClean="0"/>
              <a:t>，高电平有效的输入信号</a:t>
            </a:r>
          </a:p>
          <a:p>
            <a:pPr lvl="1" eaLnBrk="1" hangingPunct="1"/>
            <a:r>
              <a:rPr lang="zh-CN" altLang="en-US" smtClean="0"/>
              <a:t>有效时，将迫使处理器回到其初始状态</a:t>
            </a:r>
          </a:p>
          <a:p>
            <a:pPr lvl="1" eaLnBrk="1" hangingPunct="1"/>
            <a:r>
              <a:rPr lang="en-US" altLang="zh-CN" smtClean="0"/>
              <a:t>8086</a:t>
            </a:r>
            <a:r>
              <a:rPr lang="zh-CN" altLang="en-US" smtClean="0"/>
              <a:t>复位后，寄存器</a:t>
            </a:r>
            <a:r>
              <a:rPr lang="en-US" altLang="zh-CN" smtClean="0"/>
              <a:t>CS</a:t>
            </a:r>
            <a:r>
              <a:rPr lang="zh-CN" altLang="en-US" smtClean="0"/>
              <a:t>＝</a:t>
            </a:r>
            <a:r>
              <a:rPr lang="en-US" altLang="zh-CN" smtClean="0"/>
              <a:t>FFFFH</a:t>
            </a:r>
            <a:r>
              <a:rPr lang="zh-CN" altLang="en-US" smtClean="0"/>
              <a:t>，</a:t>
            </a:r>
            <a:r>
              <a:rPr lang="en-US" altLang="zh-CN" smtClean="0"/>
              <a:t>IP</a:t>
            </a:r>
            <a:r>
              <a:rPr lang="zh-CN" altLang="en-US" smtClean="0"/>
              <a:t>＝</a:t>
            </a:r>
            <a:r>
              <a:rPr lang="en-US" altLang="zh-CN" smtClean="0"/>
              <a:t>0000H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CLK</a:t>
            </a:r>
            <a:r>
              <a:rPr lang="zh-CN" altLang="en-US" smtClean="0">
                <a:solidFill>
                  <a:srgbClr val="660066"/>
                </a:solidFill>
              </a:rPr>
              <a:t>（</a:t>
            </a:r>
            <a:r>
              <a:rPr lang="en-US" altLang="zh-CN" smtClean="0">
                <a:solidFill>
                  <a:srgbClr val="660066"/>
                </a:solidFill>
              </a:rPr>
              <a:t>Clock</a:t>
            </a:r>
            <a:r>
              <a:rPr lang="zh-CN" altLang="en-US" smtClean="0">
                <a:solidFill>
                  <a:srgbClr val="660066"/>
                </a:solidFill>
              </a:rPr>
              <a:t>）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时钟</a:t>
            </a:r>
            <a:r>
              <a:rPr lang="zh-CN" altLang="en-US" smtClean="0"/>
              <a:t>输入，频率稳定的数字信号</a:t>
            </a:r>
          </a:p>
          <a:p>
            <a:pPr lvl="1" eaLnBrk="1" hangingPunct="1"/>
            <a:r>
              <a:rPr lang="zh-CN" altLang="en-US" smtClean="0"/>
              <a:t>处理器的基本操作节拍</a:t>
            </a:r>
          </a:p>
          <a:p>
            <a:pPr lvl="1" eaLnBrk="1" hangingPunct="1"/>
            <a:r>
              <a:rPr lang="zh-CN" altLang="en-US" smtClean="0"/>
              <a:t>频率的倒数是时钟周期的时间长度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5.3 8086</a:t>
            </a:r>
            <a:r>
              <a:rPr lang="zh-CN" altLang="en-US" smtClean="0"/>
              <a:t>的总线时序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处理器以统一的时钟信号为基准，控制其他信号跟随时钟相应改变，实现总线操作</a:t>
            </a:r>
          </a:p>
          <a:p>
            <a:pPr eaLnBrk="1" hangingPunct="1"/>
            <a:r>
              <a:rPr lang="zh-CN" altLang="en-US" smtClean="0"/>
              <a:t>每个时钟周期，进行不同的操作、处于不同的操作状态（</a:t>
            </a:r>
            <a:r>
              <a:rPr lang="en-US" altLang="zh-CN" smtClean="0"/>
              <a:t>State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    </a:t>
            </a:r>
            <a:r>
              <a:rPr lang="en-US" altLang="zh-CN" smtClean="0">
                <a:solidFill>
                  <a:schemeClr val="tx2"/>
                </a:solidFill>
              </a:rPr>
              <a:t>T1  T2  T3  T4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处理器的基本总线周期：</a:t>
            </a:r>
            <a:r>
              <a:rPr lang="en-US" altLang="zh-CN" smtClean="0"/>
              <a:t>4</a:t>
            </a:r>
            <a:r>
              <a:rPr lang="zh-CN" altLang="en-US" smtClean="0"/>
              <a:t>个时钟周期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个基本总线周期</a:t>
            </a:r>
          </a:p>
          <a:p>
            <a:pPr lvl="1" eaLnBrk="1" hangingPunct="1"/>
            <a:r>
              <a:rPr lang="zh-CN" altLang="en-US" smtClean="0"/>
              <a:t>读总线周期：存储器读和</a:t>
            </a:r>
            <a:r>
              <a:rPr lang="en-US" altLang="zh-CN" smtClean="0"/>
              <a:t>I/O</a:t>
            </a:r>
            <a:r>
              <a:rPr lang="zh-CN" altLang="en-US" smtClean="0"/>
              <a:t>读</a:t>
            </a:r>
          </a:p>
          <a:p>
            <a:pPr lvl="1" eaLnBrk="1" hangingPunct="1"/>
            <a:r>
              <a:rPr lang="zh-CN" altLang="en-US" smtClean="0"/>
              <a:t>写总线周期：存储器写和</a:t>
            </a:r>
            <a:r>
              <a:rPr lang="en-US" altLang="zh-CN" smtClean="0"/>
              <a:t>I/O</a:t>
            </a:r>
            <a:r>
              <a:rPr lang="zh-CN" altLang="en-US" smtClean="0"/>
              <a:t>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5.3.1 </a:t>
            </a:r>
            <a:r>
              <a:rPr lang="zh-CN" altLang="en-US" smtClean="0"/>
              <a:t>写总线周期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smtClean="0"/>
              <a:t>完成对存储器或</a:t>
            </a:r>
            <a:r>
              <a:rPr kumimoji="1" lang="en-US" altLang="zh-CN" sz="2800" smtClean="0"/>
              <a:t>I/O</a:t>
            </a:r>
            <a:r>
              <a:rPr kumimoji="1" lang="zh-CN" altLang="en-US" sz="2800" smtClean="0"/>
              <a:t>端口的一次写操作</a:t>
            </a:r>
            <a:endParaRPr kumimoji="1" lang="en-US" altLang="zh-CN" sz="2800" smtClean="0">
              <a:solidFill>
                <a:srgbClr val="0000CC"/>
              </a:solidFill>
            </a:endParaRP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T1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输出</a:t>
            </a:r>
            <a:r>
              <a:rPr kumimoji="1" lang="en-US" altLang="zh-CN" sz="2400" smtClean="0"/>
              <a:t>20</a:t>
            </a:r>
            <a:r>
              <a:rPr kumimoji="1" lang="zh-CN" altLang="en-US" sz="2400" smtClean="0"/>
              <a:t>位存储器地址</a:t>
            </a:r>
            <a:r>
              <a:rPr kumimoji="1" lang="en-US" altLang="zh-CN" sz="2400" smtClean="0"/>
              <a:t>A19</a:t>
            </a:r>
            <a:r>
              <a:rPr kumimoji="1" lang="zh-CN" altLang="en-US" sz="2400" smtClean="0"/>
              <a:t>～</a:t>
            </a:r>
            <a:r>
              <a:rPr kumimoji="1" lang="en-US" altLang="zh-CN" sz="2400" smtClean="0"/>
              <a:t>A0</a:t>
            </a:r>
          </a:p>
          <a:p>
            <a:pPr lvl="1" eaLnBrk="1" hangingPunct="1"/>
            <a:r>
              <a:rPr kumimoji="1" lang="en-US" altLang="zh-CN" sz="2400" smtClean="0"/>
              <a:t>M/IO*</a:t>
            </a:r>
            <a:r>
              <a:rPr kumimoji="1" lang="zh-CN" altLang="en-US" sz="2400" smtClean="0"/>
              <a:t>输出高电平，表示存储器操作</a:t>
            </a:r>
          </a:p>
          <a:p>
            <a:pPr lvl="1" eaLnBrk="1" hangingPunct="1"/>
            <a:r>
              <a:rPr kumimoji="1" lang="zh-CN" altLang="en-US" sz="2400" smtClean="0"/>
              <a:t>或者</a:t>
            </a:r>
            <a:r>
              <a:rPr kumimoji="1" lang="en-US" altLang="zh-CN" sz="2400" smtClean="0"/>
              <a:t>M/IO*</a:t>
            </a:r>
            <a:r>
              <a:rPr kumimoji="1" lang="zh-CN" altLang="en-US" sz="2400" smtClean="0"/>
              <a:t>输出低电平，表示</a:t>
            </a:r>
            <a:r>
              <a:rPr kumimoji="1" lang="en-US" altLang="zh-CN" sz="2400" smtClean="0"/>
              <a:t>I/O</a:t>
            </a:r>
            <a:r>
              <a:rPr kumimoji="1" lang="zh-CN" altLang="en-US" sz="2400" smtClean="0"/>
              <a:t>操作</a:t>
            </a:r>
          </a:p>
          <a:p>
            <a:pPr lvl="1" eaLnBrk="1" hangingPunct="1"/>
            <a:r>
              <a:rPr kumimoji="1" lang="en-US" altLang="zh-CN" sz="2400" smtClean="0"/>
              <a:t>ALE</a:t>
            </a:r>
            <a:r>
              <a:rPr kumimoji="1" lang="zh-CN" altLang="en-US" sz="2400" smtClean="0"/>
              <a:t>输出正脉冲，表示复用总线输出地址</a:t>
            </a: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T2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输出控制信号</a:t>
            </a:r>
            <a:r>
              <a:rPr kumimoji="1" lang="en-US" altLang="zh-CN" sz="2400" smtClean="0"/>
              <a:t>WR*</a:t>
            </a:r>
            <a:r>
              <a:rPr kumimoji="1" lang="zh-CN" altLang="en-US" sz="2400" smtClean="0"/>
              <a:t>和数据</a:t>
            </a:r>
            <a:r>
              <a:rPr kumimoji="1" lang="en-US" altLang="zh-CN" sz="2400" smtClean="0"/>
              <a:t>D15</a:t>
            </a:r>
            <a:r>
              <a:rPr kumimoji="1" lang="zh-CN" altLang="en-US" sz="2400" smtClean="0"/>
              <a:t>～</a:t>
            </a:r>
            <a:r>
              <a:rPr kumimoji="1" lang="en-US" altLang="zh-CN" sz="2400" smtClean="0"/>
              <a:t>D0</a:t>
            </a: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T3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检测数据传送是否能够完成</a:t>
            </a: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T4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完成数据传送</a:t>
            </a:r>
            <a:endParaRPr lang="zh-CN" altLang="en-US" sz="2400" smtClean="0"/>
          </a:p>
        </p:txBody>
      </p:sp>
      <p:sp>
        <p:nvSpPr>
          <p:cNvPr id="493572" name="filecab3"/>
          <p:cNvSpPr>
            <a:spLocks noEditPoints="1" noChangeArrowheads="1"/>
          </p:cNvSpPr>
          <p:nvPr/>
        </p:nvSpPr>
        <p:spPr bwMode="auto">
          <a:xfrm flipV="1">
            <a:off x="3581400" y="5410200"/>
            <a:ext cx="4465638" cy="108108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defRPr/>
            </a:pPr>
            <a:r>
              <a:rPr lang="en-US" altLang="zh-CN" sz="2800" b="1">
                <a:solidFill>
                  <a:srgbClr val="193C7D"/>
                </a:solidFill>
              </a:rPr>
              <a:t>MOV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chemeClr val="tx2"/>
                </a:solidFill>
              </a:rPr>
              <a:t>mem</a:t>
            </a:r>
            <a:r>
              <a:rPr lang="en-US" altLang="zh-CN" sz="2800" b="1">
                <a:solidFill>
                  <a:srgbClr val="0000CC"/>
                </a:solidFill>
              </a:rPr>
              <a:t>,</a:t>
            </a:r>
            <a:r>
              <a:rPr lang="en-US" altLang="zh-CN" sz="2800" b="1">
                <a:solidFill>
                  <a:srgbClr val="193C7D"/>
                </a:solidFill>
              </a:rPr>
              <a:t> imm/reg</a:t>
            </a:r>
          </a:p>
          <a:p>
            <a:pPr algn="just">
              <a:defRPr/>
            </a:pPr>
            <a:r>
              <a:rPr lang="en-US" altLang="zh-CN" sz="2800" b="1">
                <a:solidFill>
                  <a:srgbClr val="193C7D"/>
                </a:solidFill>
              </a:rPr>
              <a:t>OUT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chemeClr val="tx2"/>
                </a:solidFill>
              </a:rPr>
              <a:t>DX/i8</a:t>
            </a:r>
            <a:r>
              <a:rPr lang="en-US" altLang="zh-CN" sz="2800" b="1">
                <a:solidFill>
                  <a:srgbClr val="0000CC"/>
                </a:solidFill>
              </a:rPr>
              <a:t>, </a:t>
            </a:r>
            <a:r>
              <a:rPr lang="en-US" altLang="zh-CN" sz="2800" b="1">
                <a:solidFill>
                  <a:srgbClr val="193C7D"/>
                </a:solidFill>
              </a:rPr>
              <a:t>AL/AX/EAX</a:t>
            </a:r>
          </a:p>
        </p:txBody>
      </p:sp>
      <p:sp>
        <p:nvSpPr>
          <p:cNvPr id="3072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写总线周期时序</a:t>
            </a:r>
          </a:p>
        </p:txBody>
      </p:sp>
      <p:sp>
        <p:nvSpPr>
          <p:cNvPr id="31747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1750" name="Rectangle 8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749" name="Picture 10" descr="fig05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9163"/>
            <a:ext cx="8915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5.1.1 </a:t>
            </a:r>
            <a:r>
              <a:rPr lang="zh-CN" altLang="en-US" smtClean="0"/>
              <a:t>总线类型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 sz="2800" smtClean="0"/>
              <a:t>芯片总线（</a:t>
            </a:r>
            <a:r>
              <a:rPr lang="en-US" altLang="zh-CN" sz="2800" smtClean="0"/>
              <a:t>Chip Bus</a:t>
            </a:r>
            <a:r>
              <a:rPr lang="zh-CN" altLang="en-US" sz="2800" smtClean="0"/>
              <a:t>）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芯片级互连，大规模集成电路芯片内部，或系统中各种不同器件连接在一起的总线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局部总线（</a:t>
            </a:r>
            <a:r>
              <a:rPr lang="en-US" altLang="zh-CN" sz="2400" smtClean="0"/>
              <a:t>Local Bus</a:t>
            </a:r>
            <a:r>
              <a:rPr lang="zh-CN" altLang="en-US" sz="2400" smtClean="0"/>
              <a:t>），微处理器的引脚信号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片内总线，大规模集成电路芯片内部连接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sz="2800" smtClean="0"/>
              <a:t>内总线（</a:t>
            </a:r>
            <a:r>
              <a:rPr lang="en-US" altLang="zh-CN" sz="2800" smtClean="0"/>
              <a:t>Internal Bus</a:t>
            </a:r>
            <a:r>
              <a:rPr lang="zh-CN" altLang="en-US" sz="2800" smtClean="0"/>
              <a:t>）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模板级互连，主机内部功能单元（模板）间连接的总线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板级总线、母板总线，或系统总线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系统总线（</a:t>
            </a:r>
            <a:r>
              <a:rPr lang="en-US" altLang="zh-CN" sz="2400" smtClean="0"/>
              <a:t>System Bus</a:t>
            </a:r>
            <a:r>
              <a:rPr lang="zh-CN" altLang="en-US" sz="2400" smtClean="0"/>
              <a:t>）是微机系统的主要总线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内部总线从一条变为多条，形成多总线结构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sz="2800" smtClean="0"/>
              <a:t>外总线（</a:t>
            </a:r>
            <a:r>
              <a:rPr lang="en-US" altLang="zh-CN" sz="2800" smtClean="0"/>
              <a:t>External Bus</a:t>
            </a:r>
            <a:r>
              <a:rPr lang="zh-CN" altLang="en-US" sz="2800" smtClean="0"/>
              <a:t>）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设备级互连，微机与其外设或微机之间连接的总线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过去，指通信总线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 smtClean="0"/>
              <a:t>现在，常延伸为外设总线</a:t>
            </a:r>
          </a:p>
        </p:txBody>
      </p:sp>
      <p:sp>
        <p:nvSpPr>
          <p:cNvPr id="51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等待状态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处理器运行速度远远快于存储器和</a:t>
            </a:r>
            <a:r>
              <a:rPr lang="en-US" altLang="zh-CN" smtClean="0"/>
              <a:t>I/O</a:t>
            </a:r>
            <a:r>
              <a:rPr lang="zh-CN" altLang="en-US" smtClean="0"/>
              <a:t>端口</a:t>
            </a:r>
          </a:p>
          <a:p>
            <a:pPr eaLnBrk="1" hangingPunct="1"/>
            <a:r>
              <a:rPr lang="zh-CN" altLang="en-US" smtClean="0"/>
              <a:t>控制</a:t>
            </a:r>
            <a:r>
              <a:rPr lang="en-US" altLang="zh-CN" smtClean="0"/>
              <a:t>READY</a:t>
            </a:r>
            <a:r>
              <a:rPr lang="zh-CN" altLang="en-US" smtClean="0"/>
              <a:t>信号为低无效，不进入</a:t>
            </a:r>
            <a:r>
              <a:rPr lang="en-US" altLang="zh-CN" smtClean="0"/>
              <a:t>T4</a:t>
            </a:r>
            <a:r>
              <a:rPr lang="zh-CN" altLang="en-US" smtClean="0"/>
              <a:t>状态，插入等待状态</a:t>
            </a:r>
            <a:r>
              <a:rPr lang="en-US" altLang="zh-CN" smtClean="0"/>
              <a:t>Tw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Tw</a:t>
            </a:r>
            <a:r>
              <a:rPr lang="zh-CN" altLang="en-US" smtClean="0"/>
              <a:t>状态：引脚信号延续</a:t>
            </a:r>
            <a:r>
              <a:rPr lang="en-US" altLang="zh-CN" smtClean="0"/>
              <a:t>T3</a:t>
            </a:r>
            <a:r>
              <a:rPr lang="zh-CN" altLang="en-US" smtClean="0"/>
              <a:t>时的状态</a:t>
            </a:r>
          </a:p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Tw</a:t>
            </a:r>
            <a:r>
              <a:rPr lang="zh-CN" altLang="en-US" smtClean="0"/>
              <a:t>状态的长度是一个时钟周期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Tw</a:t>
            </a:r>
            <a:r>
              <a:rPr lang="zh-CN" altLang="en-US" smtClean="0"/>
              <a:t>的前沿，继续对</a:t>
            </a:r>
            <a:r>
              <a:rPr lang="en-US" altLang="zh-CN" smtClean="0"/>
              <a:t>READY</a:t>
            </a:r>
            <a:r>
              <a:rPr lang="zh-CN" altLang="en-US" smtClean="0"/>
              <a:t>进行测试</a:t>
            </a:r>
          </a:p>
          <a:p>
            <a:pPr eaLnBrk="1" hangingPunct="1"/>
            <a:r>
              <a:rPr lang="zh-CN" altLang="en-US" smtClean="0"/>
              <a:t>无效继续插入</a:t>
            </a:r>
            <a:r>
              <a:rPr lang="en-US" altLang="zh-CN" smtClean="0"/>
              <a:t>Tw</a:t>
            </a:r>
            <a:r>
              <a:rPr lang="zh-CN" altLang="en-US" smtClean="0"/>
              <a:t>；有效时转入</a:t>
            </a:r>
            <a:r>
              <a:rPr lang="en-US" altLang="zh-CN" smtClean="0"/>
              <a:t>T4</a:t>
            </a:r>
            <a:r>
              <a:rPr lang="zh-CN" altLang="en-US" smtClean="0"/>
              <a:t>状态</a:t>
            </a:r>
          </a:p>
        </p:txBody>
      </p:sp>
      <p:sp>
        <p:nvSpPr>
          <p:cNvPr id="32772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具有一个</a:t>
            </a:r>
            <a:r>
              <a:rPr lang="en-US" altLang="zh-CN" smtClean="0"/>
              <a:t>Tw</a:t>
            </a:r>
            <a:r>
              <a:rPr lang="zh-CN" altLang="en-US" smtClean="0"/>
              <a:t>的存储器写总线周期时序</a:t>
            </a:r>
          </a:p>
        </p:txBody>
      </p:sp>
      <p:sp>
        <p:nvSpPr>
          <p:cNvPr id="33795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3799" name="Line 8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3797" name="Picture 9" descr="fig05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976313"/>
            <a:ext cx="9037637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5.3.2 </a:t>
            </a:r>
            <a:r>
              <a:rPr lang="zh-CN" altLang="en-US" smtClean="0"/>
              <a:t>读总线周期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smtClean="0"/>
              <a:t>完成对存储器或</a:t>
            </a:r>
            <a:r>
              <a:rPr kumimoji="1" lang="en-US" altLang="zh-CN" sz="2800" smtClean="0"/>
              <a:t>I/O</a:t>
            </a:r>
            <a:r>
              <a:rPr kumimoji="1" lang="zh-CN" altLang="en-US" sz="2800" smtClean="0"/>
              <a:t>端口的一次读操作</a:t>
            </a:r>
            <a:endParaRPr kumimoji="1" lang="en-US" altLang="zh-CN" sz="2800" smtClean="0">
              <a:solidFill>
                <a:srgbClr val="0000CC"/>
              </a:solidFill>
            </a:endParaRP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T1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输出</a:t>
            </a:r>
            <a:r>
              <a:rPr kumimoji="1" lang="en-US" altLang="zh-CN" sz="2400" smtClean="0"/>
              <a:t>20</a:t>
            </a:r>
            <a:r>
              <a:rPr kumimoji="1" lang="zh-CN" altLang="en-US" sz="2400" smtClean="0"/>
              <a:t>位存储器地址</a:t>
            </a:r>
            <a:r>
              <a:rPr kumimoji="1" lang="en-US" altLang="zh-CN" sz="2400" smtClean="0"/>
              <a:t>A19</a:t>
            </a:r>
            <a:r>
              <a:rPr kumimoji="1" lang="zh-CN" altLang="en-US" sz="2400" smtClean="0"/>
              <a:t>～</a:t>
            </a:r>
            <a:r>
              <a:rPr kumimoji="1" lang="en-US" altLang="zh-CN" sz="2400" smtClean="0"/>
              <a:t>A0</a:t>
            </a:r>
          </a:p>
          <a:p>
            <a:pPr lvl="1" eaLnBrk="1" hangingPunct="1"/>
            <a:r>
              <a:rPr kumimoji="1" lang="en-US" altLang="zh-CN" sz="2400" smtClean="0"/>
              <a:t>M/IO*</a:t>
            </a:r>
            <a:r>
              <a:rPr kumimoji="1" lang="zh-CN" altLang="en-US" sz="2400" smtClean="0"/>
              <a:t>输出高电平，表示存储器操作</a:t>
            </a:r>
          </a:p>
          <a:p>
            <a:pPr lvl="1" eaLnBrk="1" hangingPunct="1"/>
            <a:r>
              <a:rPr kumimoji="1" lang="zh-CN" altLang="en-US" sz="2400" smtClean="0"/>
              <a:t>或者</a:t>
            </a:r>
            <a:r>
              <a:rPr kumimoji="1" lang="en-US" altLang="zh-CN" sz="2400" smtClean="0"/>
              <a:t>M/IO*</a:t>
            </a:r>
            <a:r>
              <a:rPr kumimoji="1" lang="zh-CN" altLang="en-US" sz="2400" smtClean="0"/>
              <a:t>输出低电平，表示</a:t>
            </a:r>
            <a:r>
              <a:rPr kumimoji="1" lang="en-US" altLang="zh-CN" sz="2400" smtClean="0"/>
              <a:t>I/O</a:t>
            </a:r>
            <a:r>
              <a:rPr kumimoji="1" lang="zh-CN" altLang="en-US" sz="2400" smtClean="0"/>
              <a:t>操作</a:t>
            </a:r>
          </a:p>
          <a:p>
            <a:pPr lvl="1" eaLnBrk="1" hangingPunct="1"/>
            <a:r>
              <a:rPr kumimoji="1" lang="en-US" altLang="zh-CN" sz="2400" smtClean="0"/>
              <a:t>ALE</a:t>
            </a:r>
            <a:r>
              <a:rPr kumimoji="1" lang="zh-CN" altLang="en-US" sz="2400" smtClean="0"/>
              <a:t>输出正脉冲，表示复用总线输出地址</a:t>
            </a: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T2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输出控制信号</a:t>
            </a:r>
            <a:r>
              <a:rPr kumimoji="1" lang="en-US" altLang="zh-CN" sz="2400" smtClean="0"/>
              <a:t>RD*</a:t>
            </a:r>
            <a:r>
              <a:rPr kumimoji="1" lang="zh-CN" altLang="en-US" sz="2400" smtClean="0"/>
              <a:t>，存储器或</a:t>
            </a:r>
            <a:r>
              <a:rPr kumimoji="1" lang="en-US" altLang="zh-CN" sz="2400" smtClean="0"/>
              <a:t>I/O</a:t>
            </a:r>
            <a:r>
              <a:rPr kumimoji="1" lang="zh-CN" altLang="en-US" sz="2400" smtClean="0"/>
              <a:t>端口发送数据</a:t>
            </a: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T3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状态和</a:t>
            </a:r>
            <a:r>
              <a:rPr kumimoji="1" lang="en-US" altLang="zh-CN" sz="2800" smtClean="0">
                <a:solidFill>
                  <a:schemeClr val="tx2"/>
                </a:solidFill>
              </a:rPr>
              <a:t>Tw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检测数据传送是否能够完成</a:t>
            </a:r>
          </a:p>
          <a:p>
            <a:pPr eaLnBrk="1" hangingPunct="1"/>
            <a:r>
              <a:rPr kumimoji="1" lang="en-US" altLang="zh-CN" sz="2800" smtClean="0">
                <a:solidFill>
                  <a:schemeClr val="tx2"/>
                </a:solidFill>
              </a:rPr>
              <a:t>T4</a:t>
            </a:r>
            <a:r>
              <a:rPr kumimoji="1" lang="zh-CN" altLang="en-US" sz="2800" smtClean="0">
                <a:solidFill>
                  <a:schemeClr val="tx2"/>
                </a:solidFill>
              </a:rPr>
              <a:t>状态</a:t>
            </a:r>
          </a:p>
          <a:p>
            <a:pPr lvl="1" eaLnBrk="1" hangingPunct="1"/>
            <a:r>
              <a:rPr kumimoji="1" lang="zh-CN" altLang="en-US" sz="2400" smtClean="0"/>
              <a:t>获取数据，完成传送</a:t>
            </a:r>
          </a:p>
        </p:txBody>
      </p:sp>
      <p:sp>
        <p:nvSpPr>
          <p:cNvPr id="34820" name="filecab3"/>
          <p:cNvSpPr>
            <a:spLocks noEditPoints="1" noChangeArrowheads="1"/>
          </p:cNvSpPr>
          <p:nvPr/>
        </p:nvSpPr>
        <p:spPr bwMode="auto">
          <a:xfrm flipV="1">
            <a:off x="4768850" y="5353050"/>
            <a:ext cx="4084638" cy="1081088"/>
          </a:xfrm>
          <a:custGeom>
            <a:avLst/>
            <a:gdLst>
              <a:gd name="T0" fmla="*/ 2042319 w 21600"/>
              <a:gd name="T1" fmla="*/ 0 h 21600"/>
              <a:gd name="T2" fmla="*/ 0 w 21600"/>
              <a:gd name="T3" fmla="*/ 0 h 21600"/>
              <a:gd name="T4" fmla="*/ 0 w 21600"/>
              <a:gd name="T5" fmla="*/ 540544 h 21600"/>
              <a:gd name="T6" fmla="*/ 0 w 21600"/>
              <a:gd name="T7" fmla="*/ 1019376 h 21600"/>
              <a:gd name="T8" fmla="*/ 2042319 w 21600"/>
              <a:gd name="T9" fmla="*/ 1081088 h 21600"/>
              <a:gd name="T10" fmla="*/ 4084638 w 21600"/>
              <a:gd name="T11" fmla="*/ 1019376 h 21600"/>
              <a:gd name="T12" fmla="*/ 4084638 w 21600"/>
              <a:gd name="T13" fmla="*/ 540544 h 21600"/>
              <a:gd name="T14" fmla="*/ 4084638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1004 w 21600"/>
              <a:gd name="T25" fmla="*/ 511 h 21600"/>
              <a:gd name="T26" fmla="*/ 20542 w 21600"/>
              <a:gd name="T27" fmla="*/ 1876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algn="just"/>
            <a:r>
              <a:rPr lang="en-US" altLang="zh-CN" sz="2800" b="1">
                <a:solidFill>
                  <a:srgbClr val="0000CC"/>
                </a:solidFill>
              </a:rPr>
              <a:t>MOV reg, </a:t>
            </a:r>
            <a:r>
              <a:rPr lang="en-US" altLang="zh-CN" sz="2800" b="1">
                <a:solidFill>
                  <a:srgbClr val="660066"/>
                </a:solidFill>
              </a:rPr>
              <a:t>mem</a:t>
            </a:r>
            <a:endParaRPr lang="en-US" altLang="zh-CN" sz="2800" b="1">
              <a:solidFill>
                <a:srgbClr val="0000CC"/>
              </a:solidFill>
            </a:endParaRPr>
          </a:p>
          <a:p>
            <a:pPr algn="just"/>
            <a:r>
              <a:rPr lang="en-US" altLang="zh-CN" sz="2800" b="1">
                <a:solidFill>
                  <a:srgbClr val="0000CC"/>
                </a:solidFill>
              </a:rPr>
              <a:t>IN AL/AX/EAX, </a:t>
            </a:r>
            <a:r>
              <a:rPr lang="en-US" altLang="zh-CN" sz="2800" b="1">
                <a:solidFill>
                  <a:srgbClr val="660066"/>
                </a:solidFill>
              </a:rPr>
              <a:t>DX/i8</a:t>
            </a:r>
          </a:p>
        </p:txBody>
      </p:sp>
      <p:sp>
        <p:nvSpPr>
          <p:cNvPr id="348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读总线周期时序</a:t>
            </a:r>
          </a:p>
        </p:txBody>
      </p:sp>
      <p:sp>
        <p:nvSpPr>
          <p:cNvPr id="35843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35846" name="Rectangle 8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5847" name="Line 9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5845" name="Picture 10" descr="fig05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7630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奔腾处理器引脚和时序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IA-32</a:t>
            </a:r>
            <a:r>
              <a:rPr lang="zh-CN" altLang="en-US" smtClean="0"/>
              <a:t>处理器具有多代、多款处理器产品</a:t>
            </a:r>
          </a:p>
          <a:p>
            <a:pPr lvl="1" eaLnBrk="1" hangingPunct="1"/>
            <a:r>
              <a:rPr lang="en-US" altLang="zh-CN" smtClean="0"/>
              <a:t>80386DX</a:t>
            </a:r>
            <a:r>
              <a:rPr lang="zh-CN" altLang="en-US" smtClean="0"/>
              <a:t>封装在一个</a:t>
            </a:r>
            <a:r>
              <a:rPr lang="en-US" altLang="zh-CN" smtClean="0"/>
              <a:t>132</a:t>
            </a:r>
            <a:r>
              <a:rPr lang="zh-CN" altLang="en-US" smtClean="0"/>
              <a:t>引脚芯片</a:t>
            </a:r>
          </a:p>
          <a:p>
            <a:pPr lvl="1" eaLnBrk="1" hangingPunct="1"/>
            <a:r>
              <a:rPr lang="en-US" altLang="zh-CN" smtClean="0"/>
              <a:t>80486DX</a:t>
            </a:r>
            <a:r>
              <a:rPr lang="zh-CN" altLang="en-US" smtClean="0"/>
              <a:t>是一个</a:t>
            </a:r>
            <a:r>
              <a:rPr lang="en-US" altLang="zh-CN" smtClean="0"/>
              <a:t>168</a:t>
            </a:r>
            <a:r>
              <a:rPr lang="zh-CN" altLang="en-US" smtClean="0"/>
              <a:t>引脚的芯片</a:t>
            </a:r>
          </a:p>
          <a:p>
            <a:pPr lvl="1" eaLnBrk="1" hangingPunct="1"/>
            <a:r>
              <a:rPr lang="en-US" altLang="zh-CN" smtClean="0"/>
              <a:t>Pentium</a:t>
            </a:r>
            <a:r>
              <a:rPr lang="zh-CN" altLang="en-US" smtClean="0"/>
              <a:t>具有</a:t>
            </a:r>
            <a:r>
              <a:rPr lang="en-US" altLang="zh-CN" smtClean="0"/>
              <a:t>237</a:t>
            </a:r>
            <a:r>
              <a:rPr lang="zh-CN" altLang="en-US" smtClean="0"/>
              <a:t>个引脚</a:t>
            </a:r>
          </a:p>
          <a:p>
            <a:pPr lvl="1" eaLnBrk="1" hangingPunct="1"/>
            <a:r>
              <a:rPr lang="en-US" altLang="zh-CN" smtClean="0"/>
              <a:t>Pentium Pro</a:t>
            </a:r>
            <a:r>
              <a:rPr lang="zh-CN" altLang="en-US" smtClean="0"/>
              <a:t>有</a:t>
            </a:r>
            <a:r>
              <a:rPr lang="en-US" altLang="zh-CN" smtClean="0"/>
              <a:t>387</a:t>
            </a:r>
            <a:r>
              <a:rPr lang="zh-CN" altLang="en-US" smtClean="0"/>
              <a:t>个引脚</a:t>
            </a:r>
          </a:p>
          <a:p>
            <a:pPr lvl="1" eaLnBrk="1" hangingPunct="1"/>
            <a:r>
              <a:rPr lang="en-US" altLang="zh-CN" smtClean="0"/>
              <a:t>2000</a:t>
            </a:r>
            <a:r>
              <a:rPr lang="zh-CN" altLang="en-US" smtClean="0"/>
              <a:t>年的</a:t>
            </a:r>
            <a:r>
              <a:rPr lang="en-US" altLang="zh-CN" smtClean="0"/>
              <a:t>Pentium 4</a:t>
            </a:r>
            <a:r>
              <a:rPr lang="zh-CN" altLang="en-US" smtClean="0"/>
              <a:t>更是达到了</a:t>
            </a:r>
            <a:r>
              <a:rPr lang="en-US" altLang="zh-CN" smtClean="0"/>
              <a:t>423</a:t>
            </a:r>
            <a:r>
              <a:rPr lang="zh-CN" altLang="en-US" smtClean="0"/>
              <a:t>个引脚</a:t>
            </a:r>
          </a:p>
          <a:p>
            <a:pPr eaLnBrk="1" hangingPunct="1"/>
            <a:r>
              <a:rPr lang="zh-CN" altLang="en-US" smtClean="0"/>
              <a:t>处理器的主要引脚</a:t>
            </a:r>
            <a:r>
              <a:rPr lang="en-US" altLang="zh-CN" smtClean="0"/>
              <a:t>——</a:t>
            </a:r>
            <a:r>
              <a:rPr lang="zh-CN" altLang="en-US" smtClean="0"/>
              <a:t>数据总线、地址总线和读写控制总线</a:t>
            </a:r>
            <a:r>
              <a:rPr lang="en-US" altLang="zh-CN" smtClean="0"/>
              <a:t>——</a:t>
            </a:r>
            <a:r>
              <a:rPr lang="zh-CN" altLang="en-US" smtClean="0"/>
              <a:t>几乎相同</a:t>
            </a:r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905000" y="5562600"/>
            <a:ext cx="67818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后续</a:t>
            </a:r>
            <a:r>
              <a:rPr lang="en-US" altLang="zh-CN" sz="2800" b="1">
                <a:solidFill>
                  <a:schemeClr val="tx2"/>
                </a:solidFill>
              </a:rPr>
              <a:t>Pentium</a:t>
            </a:r>
            <a:r>
              <a:rPr lang="zh-CN" altLang="en-US" sz="2800" b="1">
                <a:solidFill>
                  <a:schemeClr val="tx2"/>
                </a:solidFill>
              </a:rPr>
              <a:t>产品的引脚不直接面向用户</a:t>
            </a:r>
          </a:p>
        </p:txBody>
      </p:sp>
      <p:pic>
        <p:nvPicPr>
          <p:cNvPr id="36869" name="Picture 5" descr="APU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713" y="1447800"/>
            <a:ext cx="17922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总线周期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基本非流水线总线周期</a:t>
            </a:r>
          </a:p>
          <a:p>
            <a:pPr lvl="1" eaLnBrk="1" hangingPunct="1"/>
            <a:r>
              <a:rPr lang="zh-CN" altLang="en-US" smtClean="0"/>
              <a:t>由</a:t>
            </a:r>
            <a:r>
              <a:rPr lang="en-US" altLang="zh-CN" smtClean="0"/>
              <a:t>2</a:t>
            </a:r>
            <a:r>
              <a:rPr lang="zh-CN" altLang="en-US" smtClean="0"/>
              <a:t>个时钟周期</a:t>
            </a:r>
            <a:r>
              <a:rPr lang="en-US" altLang="zh-CN" smtClean="0"/>
              <a:t>T1</a:t>
            </a:r>
            <a:r>
              <a:rPr lang="zh-CN" altLang="en-US" smtClean="0"/>
              <a:t>和</a:t>
            </a:r>
            <a:r>
              <a:rPr lang="en-US" altLang="zh-CN" smtClean="0"/>
              <a:t>T2</a:t>
            </a:r>
            <a:r>
              <a:rPr lang="zh-CN" altLang="en-US" smtClean="0"/>
              <a:t>组成</a:t>
            </a:r>
          </a:p>
          <a:p>
            <a:pPr lvl="1" eaLnBrk="1" hangingPunct="1"/>
            <a:r>
              <a:rPr lang="en-US" altLang="zh-CN" smtClean="0"/>
              <a:t>T1</a:t>
            </a:r>
            <a:r>
              <a:rPr lang="zh-CN" altLang="en-US" smtClean="0"/>
              <a:t>周期：发出地址信号、控制信号等</a:t>
            </a:r>
          </a:p>
          <a:p>
            <a:pPr lvl="1" eaLnBrk="1" hangingPunct="1"/>
            <a:r>
              <a:rPr lang="en-US" altLang="zh-CN" smtClean="0"/>
              <a:t>T2</a:t>
            </a:r>
            <a:r>
              <a:rPr lang="zh-CN" altLang="en-US" smtClean="0"/>
              <a:t>周期：进行数据传送</a:t>
            </a:r>
          </a:p>
          <a:p>
            <a:pPr eaLnBrk="1" hangingPunct="1"/>
            <a:r>
              <a:rPr lang="zh-CN" altLang="en-US" smtClean="0"/>
              <a:t>猝发传送总线周期</a:t>
            </a:r>
          </a:p>
          <a:p>
            <a:pPr lvl="1" eaLnBrk="1" hangingPunct="1"/>
            <a:r>
              <a:rPr lang="zh-CN" altLang="en-US" smtClean="0"/>
              <a:t>从连续的存储单元中获取数据</a:t>
            </a:r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T1</a:t>
            </a:r>
            <a:r>
              <a:rPr lang="zh-CN" altLang="en-US" smtClean="0"/>
              <a:t>周期提供首个单元的地址</a:t>
            </a:r>
          </a:p>
          <a:p>
            <a:pPr lvl="1" eaLnBrk="1" hangingPunct="1"/>
            <a:r>
              <a:rPr lang="zh-CN" altLang="en-US" smtClean="0"/>
              <a:t>接着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T2</a:t>
            </a:r>
            <a:r>
              <a:rPr lang="zh-CN" altLang="en-US" smtClean="0"/>
              <a:t>周期读取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64</a:t>
            </a:r>
            <a:r>
              <a:rPr lang="zh-CN" altLang="en-US" smtClean="0"/>
              <a:t>位数据</a:t>
            </a:r>
          </a:p>
          <a:p>
            <a:pPr lvl="1" eaLnBrk="1" hangingPunct="1"/>
            <a:r>
              <a:rPr lang="en-US" altLang="zh-CN" smtClean="0"/>
              <a:t>2-1-1-1</a:t>
            </a:r>
            <a:r>
              <a:rPr lang="zh-CN" altLang="en-US" smtClean="0"/>
              <a:t>猝发传送：</a:t>
            </a:r>
            <a:r>
              <a:rPr lang="en-US" altLang="zh-CN" smtClean="0"/>
              <a:t>5</a:t>
            </a:r>
            <a:r>
              <a:rPr lang="zh-CN" altLang="en-US" smtClean="0"/>
              <a:t>个时钟</a:t>
            </a:r>
            <a:r>
              <a:rPr lang="en-US" altLang="zh-CN" smtClean="0"/>
              <a:t>32</a:t>
            </a:r>
            <a:r>
              <a:rPr lang="zh-CN" altLang="en-US" smtClean="0"/>
              <a:t>字节数据传输</a:t>
            </a:r>
          </a:p>
        </p:txBody>
      </p:sp>
      <p:sp>
        <p:nvSpPr>
          <p:cNvPr id="419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Pentium</a:t>
            </a:r>
            <a:r>
              <a:rPr lang="zh-CN" altLang="en-US" smtClean="0"/>
              <a:t>的总线周期</a:t>
            </a:r>
          </a:p>
        </p:txBody>
      </p:sp>
      <p:sp>
        <p:nvSpPr>
          <p:cNvPr id="43011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43012" name="Picture 5" descr="fig05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" y="838200"/>
            <a:ext cx="905668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3014" name="Rectangle 7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3015" name="Line 8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USB</a:t>
            </a:r>
            <a:r>
              <a:rPr lang="zh-CN" altLang="en-US" dirty="0" smtClean="0"/>
              <a:t>总线（</a:t>
            </a:r>
            <a:r>
              <a:rPr lang="en-US" altLang="zh-CN" dirty="0" smtClean="0"/>
              <a:t>Universal Serial Bus</a:t>
            </a:r>
            <a:r>
              <a:rPr lang="zh-CN" altLang="en-US" dirty="0" smtClean="0"/>
              <a:t>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PC</a:t>
            </a:r>
            <a:r>
              <a:rPr lang="zh-CN" altLang="en-US" smtClean="0"/>
              <a:t>机原有多种接口等连接外设</a:t>
            </a:r>
          </a:p>
          <a:p>
            <a:pPr lvl="1" eaLnBrk="1" hangingPunct="1"/>
            <a:r>
              <a:rPr lang="zh-CN" altLang="en-US" smtClean="0"/>
              <a:t>互相不通用、不支持带电拔插</a:t>
            </a:r>
          </a:p>
          <a:p>
            <a:pPr lvl="1" eaLnBrk="1" hangingPunct="1"/>
            <a:r>
              <a:rPr lang="zh-CN" altLang="en-US" smtClean="0"/>
              <a:t>性能不能满足新型外部设备的需要</a:t>
            </a:r>
          </a:p>
          <a:p>
            <a:pPr eaLnBrk="1" hangingPunct="1"/>
            <a:r>
              <a:rPr lang="en-US" altLang="zh-CN" smtClean="0"/>
              <a:t>USB</a:t>
            </a:r>
            <a:r>
              <a:rPr lang="zh-CN" altLang="en-US" smtClean="0"/>
              <a:t>总线（</a:t>
            </a:r>
            <a:r>
              <a:rPr lang="en-US" altLang="zh-CN" smtClean="0"/>
              <a:t>Universal Serial Bus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标准化通用接口</a:t>
            </a:r>
          </a:p>
          <a:p>
            <a:pPr lvl="1" eaLnBrk="1" hangingPunct="1"/>
            <a:r>
              <a:rPr lang="zh-CN" altLang="en-US" smtClean="0"/>
              <a:t>简化</a:t>
            </a:r>
            <a:r>
              <a:rPr lang="en-US" altLang="zh-CN" smtClean="0"/>
              <a:t>PC</a:t>
            </a:r>
            <a:r>
              <a:rPr lang="zh-CN" altLang="en-US" smtClean="0"/>
              <a:t>与外设之间的互连</a:t>
            </a:r>
          </a:p>
          <a:p>
            <a:pPr lvl="1" eaLnBrk="1" hangingPunct="1"/>
            <a:r>
              <a:rPr lang="zh-CN" altLang="en-US" smtClean="0"/>
              <a:t>获得硬件厂商和软件公司的强有力支持</a:t>
            </a:r>
          </a:p>
          <a:p>
            <a:pPr lvl="1" eaLnBrk="1" hangingPunct="1"/>
            <a:r>
              <a:rPr lang="zh-CN" altLang="en-US" smtClean="0"/>
              <a:t>在微型机和各种数码设备上都得到广泛应用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USB</a:t>
            </a:r>
            <a:r>
              <a:rPr lang="zh-CN" altLang="en-US" smtClean="0"/>
              <a:t>总线特点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）使用方便、扩充能力强</a:t>
            </a:r>
          </a:p>
          <a:p>
            <a:pPr lvl="1" eaLnBrk="1" hangingPunct="1"/>
            <a:r>
              <a:rPr lang="en-US" altLang="zh-CN" sz="2400" smtClean="0"/>
              <a:t>USB</a:t>
            </a:r>
            <a:r>
              <a:rPr lang="zh-CN" altLang="en-US" sz="2400" smtClean="0"/>
              <a:t>设备无需用户设置，可实现“即插即用”</a:t>
            </a:r>
          </a:p>
          <a:p>
            <a:pPr lvl="1" eaLnBrk="1" hangingPunct="1"/>
            <a:r>
              <a:rPr lang="zh-CN" altLang="en-US" sz="2400" smtClean="0"/>
              <a:t>可在正常工作状态插入或拔出（即动态热拔插）</a:t>
            </a:r>
          </a:p>
          <a:p>
            <a:pPr lvl="1" eaLnBrk="1" hangingPunct="1"/>
            <a:r>
              <a:rPr lang="zh-CN" altLang="en-US" sz="2400" smtClean="0"/>
              <a:t>通过集线器理论上可以连接多达</a:t>
            </a:r>
            <a:r>
              <a:rPr lang="en-US" altLang="zh-CN" sz="2400" smtClean="0"/>
              <a:t>127</a:t>
            </a:r>
            <a:r>
              <a:rPr lang="zh-CN" altLang="en-US" sz="2400" smtClean="0"/>
              <a:t>个</a:t>
            </a:r>
            <a:r>
              <a:rPr lang="en-US" altLang="zh-CN" sz="2400" smtClean="0"/>
              <a:t>USB</a:t>
            </a:r>
            <a:r>
              <a:rPr lang="zh-CN" altLang="en-US" sz="2400" smtClean="0"/>
              <a:t>设备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）支持多种传输速度、适用面广</a:t>
            </a:r>
          </a:p>
          <a:p>
            <a:pPr lvl="1" eaLnBrk="1" hangingPunct="1"/>
            <a:r>
              <a:rPr lang="zh-CN" altLang="en-US" sz="2400" smtClean="0"/>
              <a:t>多个传输速率满足不同工作速度的外部设备</a:t>
            </a:r>
          </a:p>
          <a:p>
            <a:pPr lvl="1" eaLnBrk="1" hangingPunct="1"/>
            <a:r>
              <a:rPr lang="en-US" altLang="zh-CN" sz="2400" smtClean="0"/>
              <a:t>3</a:t>
            </a:r>
            <a:r>
              <a:rPr lang="zh-CN" altLang="en-US" sz="2400" smtClean="0"/>
              <a:t>种传输速率：低速的</a:t>
            </a:r>
            <a:r>
              <a:rPr lang="en-US" altLang="zh-CN" sz="2400" smtClean="0"/>
              <a:t>1.5Mb/s</a:t>
            </a:r>
            <a:r>
              <a:rPr lang="zh-CN" altLang="en-US" sz="2400" smtClean="0"/>
              <a:t>、全速的</a:t>
            </a:r>
            <a:r>
              <a:rPr lang="en-US" altLang="zh-CN" sz="2400" smtClean="0"/>
              <a:t>12Mb/s</a:t>
            </a:r>
            <a:r>
              <a:rPr lang="zh-CN" altLang="en-US" sz="2400" smtClean="0"/>
              <a:t>和高速的</a:t>
            </a:r>
            <a:r>
              <a:rPr lang="en-US" altLang="zh-CN" sz="2400" smtClean="0"/>
              <a:t>480Mb/s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）低功耗、低成本、占用系统资源少</a:t>
            </a:r>
          </a:p>
          <a:p>
            <a:pPr lvl="1" eaLnBrk="1" hangingPunct="1"/>
            <a:r>
              <a:rPr lang="zh-CN" altLang="en-US" sz="2400" smtClean="0"/>
              <a:t>可以为</a:t>
            </a:r>
            <a:r>
              <a:rPr lang="en-US" altLang="zh-CN" sz="2400" smtClean="0"/>
              <a:t>USB</a:t>
            </a:r>
            <a:r>
              <a:rPr lang="zh-CN" altLang="en-US" sz="2400" smtClean="0"/>
              <a:t>设备提供基本的供电</a:t>
            </a:r>
          </a:p>
          <a:p>
            <a:pPr lvl="1" eaLnBrk="1" hangingPunct="1"/>
            <a:r>
              <a:rPr lang="zh-CN" altLang="en-US" sz="2400" smtClean="0"/>
              <a:t>组件和电缆都不贵，不会给主机和设备增加很高成本</a:t>
            </a:r>
          </a:p>
          <a:p>
            <a:pPr lvl="1" eaLnBrk="1" hangingPunct="1"/>
            <a:r>
              <a:rPr lang="zh-CN" altLang="en-US" sz="2400" smtClean="0"/>
              <a:t>只占用相当于一个传统外设所需的资源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USB</a:t>
            </a:r>
            <a:r>
              <a:rPr lang="zh-CN" altLang="en-US" smtClean="0"/>
              <a:t>总线结构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层次化星型结构</a:t>
            </a:r>
          </a:p>
          <a:p>
            <a:pPr eaLnBrk="1" hangingPunct="1"/>
            <a:r>
              <a:rPr lang="zh-CN" altLang="en-US" smtClean="0"/>
              <a:t>只能有一个主机（</a:t>
            </a:r>
            <a:r>
              <a:rPr lang="en-US" altLang="zh-CN" smtClean="0"/>
              <a:t>Host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通过主控制器与</a:t>
            </a:r>
            <a:r>
              <a:rPr lang="en-US" altLang="zh-CN" smtClean="0"/>
              <a:t>USB</a:t>
            </a:r>
            <a:r>
              <a:rPr lang="zh-CN" altLang="en-US" smtClean="0"/>
              <a:t>设备接口</a:t>
            </a:r>
          </a:p>
          <a:p>
            <a:pPr lvl="1" eaLnBrk="1" hangingPunct="1"/>
            <a:r>
              <a:rPr lang="zh-CN" altLang="en-US" smtClean="0"/>
              <a:t>集成有根集线器提供多个接入点、连接</a:t>
            </a:r>
            <a:r>
              <a:rPr lang="en-US" altLang="zh-CN" smtClean="0"/>
              <a:t>USB</a:t>
            </a:r>
            <a:r>
              <a:rPr lang="zh-CN" altLang="en-US" smtClean="0"/>
              <a:t>设备</a:t>
            </a:r>
          </a:p>
          <a:p>
            <a:pPr eaLnBrk="1" hangingPunct="1"/>
            <a:r>
              <a:rPr lang="zh-CN" altLang="en-US" smtClean="0"/>
              <a:t>集线器（</a:t>
            </a:r>
            <a:r>
              <a:rPr lang="en-US" altLang="zh-CN" smtClean="0"/>
              <a:t>Hub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专门用于提供额外</a:t>
            </a:r>
            <a:r>
              <a:rPr lang="en-US" altLang="zh-CN" smtClean="0"/>
              <a:t>USB</a:t>
            </a:r>
            <a:r>
              <a:rPr lang="zh-CN" altLang="en-US" smtClean="0"/>
              <a:t>接入点的</a:t>
            </a:r>
            <a:r>
              <a:rPr lang="en-US" altLang="zh-CN" smtClean="0"/>
              <a:t>USB</a:t>
            </a:r>
            <a:r>
              <a:rPr lang="zh-CN" altLang="en-US" smtClean="0"/>
              <a:t>设备</a:t>
            </a:r>
          </a:p>
          <a:p>
            <a:pPr eaLnBrk="1" hangingPunct="1"/>
            <a:r>
              <a:rPr lang="zh-CN" altLang="en-US" smtClean="0"/>
              <a:t>功能设备（</a:t>
            </a:r>
            <a:r>
              <a:rPr lang="en-US" altLang="zh-CN" smtClean="0"/>
              <a:t>Function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向系统提供特定功能的</a:t>
            </a:r>
            <a:r>
              <a:rPr lang="en-US" altLang="zh-CN" smtClean="0"/>
              <a:t>USB</a:t>
            </a:r>
            <a:r>
              <a:rPr lang="zh-CN" altLang="en-US" smtClean="0"/>
              <a:t>设备</a:t>
            </a:r>
          </a:p>
          <a:p>
            <a:pPr lvl="1" eaLnBrk="1" hangingPunct="1"/>
            <a:r>
              <a:rPr lang="en-US" altLang="zh-CN" smtClean="0"/>
              <a:t>USB</a:t>
            </a:r>
            <a:r>
              <a:rPr lang="zh-CN" altLang="en-US" smtClean="0"/>
              <a:t>接口的鼠标器、键盘、打印机、</a:t>
            </a:r>
            <a:r>
              <a:rPr lang="en-US" altLang="zh-CN" smtClean="0"/>
              <a:t>U</a:t>
            </a:r>
            <a:r>
              <a:rPr lang="zh-CN" altLang="en-US" smtClean="0"/>
              <a:t>盘、</a:t>
            </a:r>
            <a:r>
              <a:rPr lang="en-US" altLang="zh-CN" smtClean="0"/>
              <a:t>MP3</a:t>
            </a:r>
            <a:r>
              <a:rPr lang="zh-CN" altLang="en-US" smtClean="0"/>
              <a:t>播放器、摄像头等</a:t>
            </a:r>
          </a:p>
        </p:txBody>
      </p:sp>
      <p:sp>
        <p:nvSpPr>
          <p:cNvPr id="604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微机总线层次结构</a:t>
            </a:r>
          </a:p>
        </p:txBody>
      </p:sp>
      <p:sp>
        <p:nvSpPr>
          <p:cNvPr id="6147" name="AutoShape 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6148" name="Picture 5" descr="fig05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06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150" name="Rectangle 7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151" name="Line 8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USB</a:t>
            </a:r>
            <a:r>
              <a:rPr lang="zh-CN" altLang="en-US" smtClean="0"/>
              <a:t>总线结构</a:t>
            </a:r>
          </a:p>
        </p:txBody>
      </p:sp>
      <p:sp>
        <p:nvSpPr>
          <p:cNvPr id="61443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1446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1445" name="Picture 8" descr="fig05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USB</a:t>
            </a:r>
            <a:r>
              <a:rPr lang="zh-CN" altLang="en-US" smtClean="0"/>
              <a:t>物理接口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USB</a:t>
            </a:r>
            <a:r>
              <a:rPr lang="zh-CN" altLang="en-US" smtClean="0"/>
              <a:t>采用</a:t>
            </a:r>
            <a:r>
              <a:rPr lang="en-US" altLang="zh-CN" smtClean="0"/>
              <a:t>4</a:t>
            </a:r>
            <a:r>
              <a:rPr lang="zh-CN" altLang="en-US" smtClean="0"/>
              <a:t>线电缆点到点连接</a:t>
            </a:r>
          </a:p>
          <a:p>
            <a:pPr lvl="1" eaLnBrk="1" hangingPunct="1"/>
            <a:r>
              <a:rPr lang="en-US" altLang="zh-CN" smtClean="0"/>
              <a:t>D+</a:t>
            </a:r>
            <a:r>
              <a:rPr lang="zh-CN" altLang="en-US" smtClean="0"/>
              <a:t>和</a:t>
            </a:r>
            <a:r>
              <a:rPr lang="en-US" altLang="zh-CN" smtClean="0"/>
              <a:t>D-</a:t>
            </a:r>
            <a:r>
              <a:rPr lang="zh-CN" altLang="en-US" smtClean="0"/>
              <a:t>两根差分信号线用于传送串行数据</a:t>
            </a:r>
          </a:p>
          <a:p>
            <a:pPr lvl="1" eaLnBrk="1" hangingPunct="1"/>
            <a:r>
              <a:rPr lang="en-US" altLang="zh-CN" smtClean="0"/>
              <a:t>VBUS</a:t>
            </a:r>
            <a:r>
              <a:rPr lang="zh-CN" altLang="en-US" smtClean="0"/>
              <a:t>和</a:t>
            </a:r>
            <a:r>
              <a:rPr lang="en-US" altLang="zh-CN" smtClean="0"/>
              <a:t>GND</a:t>
            </a:r>
            <a:r>
              <a:rPr lang="zh-CN" altLang="en-US" smtClean="0"/>
              <a:t>两根为下行设备提供电源 </a:t>
            </a:r>
          </a:p>
          <a:p>
            <a:pPr lvl="1" eaLnBrk="1" hangingPunct="1"/>
            <a:r>
              <a:rPr lang="en-US" altLang="zh-CN" smtClean="0"/>
              <a:t>D+</a:t>
            </a:r>
            <a:r>
              <a:rPr lang="zh-CN" altLang="en-US" smtClean="0"/>
              <a:t>为绿色、</a:t>
            </a:r>
            <a:r>
              <a:rPr lang="en-US" altLang="zh-CN" smtClean="0"/>
              <a:t>D-</a:t>
            </a:r>
            <a:r>
              <a:rPr lang="zh-CN" altLang="en-US" smtClean="0"/>
              <a:t>为白色是一对双绞数据线</a:t>
            </a:r>
          </a:p>
          <a:p>
            <a:pPr lvl="1" eaLnBrk="1" hangingPunct="1"/>
            <a:r>
              <a:rPr lang="en-US" altLang="zh-CN" smtClean="0"/>
              <a:t>VBUS</a:t>
            </a:r>
            <a:r>
              <a:rPr lang="zh-CN" altLang="en-US" smtClean="0"/>
              <a:t>为红色、</a:t>
            </a:r>
            <a:r>
              <a:rPr lang="en-US" altLang="zh-CN" smtClean="0"/>
              <a:t>GND</a:t>
            </a:r>
            <a:r>
              <a:rPr lang="zh-CN" altLang="en-US" smtClean="0"/>
              <a:t>为黑色是一对非双绞电源线</a:t>
            </a:r>
          </a:p>
          <a:p>
            <a:pPr eaLnBrk="1" hangingPunct="1"/>
            <a:r>
              <a:rPr lang="zh-CN" altLang="en-US" smtClean="0"/>
              <a:t>上行（</a:t>
            </a:r>
            <a:r>
              <a:rPr lang="en-US" altLang="zh-CN" smtClean="0"/>
              <a:t>Upstream</a:t>
            </a:r>
            <a:r>
              <a:rPr lang="zh-CN" altLang="en-US" smtClean="0"/>
              <a:t>）集线器</a:t>
            </a:r>
          </a:p>
          <a:p>
            <a:pPr lvl="1" eaLnBrk="1" hangingPunct="1"/>
            <a:r>
              <a:rPr lang="zh-CN" altLang="en-US" smtClean="0"/>
              <a:t>连接采用</a:t>
            </a:r>
            <a:r>
              <a:rPr lang="en-US" altLang="zh-CN" smtClean="0"/>
              <a:t>A</a:t>
            </a:r>
            <a:r>
              <a:rPr lang="zh-CN" altLang="en-US" smtClean="0"/>
              <a:t>型接口</a:t>
            </a:r>
          </a:p>
          <a:p>
            <a:pPr eaLnBrk="1" hangingPunct="1"/>
            <a:r>
              <a:rPr lang="zh-CN" altLang="en-US" smtClean="0"/>
              <a:t>下行（</a:t>
            </a:r>
            <a:r>
              <a:rPr lang="en-US" altLang="zh-CN" smtClean="0"/>
              <a:t>Downstream</a:t>
            </a:r>
            <a:r>
              <a:rPr lang="zh-CN" altLang="en-US" smtClean="0"/>
              <a:t>）</a:t>
            </a:r>
            <a:r>
              <a:rPr lang="en-US" altLang="zh-CN" smtClean="0"/>
              <a:t>USB</a:t>
            </a:r>
            <a:r>
              <a:rPr lang="zh-CN" altLang="en-US" smtClean="0"/>
              <a:t>设备</a:t>
            </a:r>
          </a:p>
          <a:p>
            <a:pPr lvl="1" eaLnBrk="1" hangingPunct="1"/>
            <a:r>
              <a:rPr lang="zh-CN" altLang="en-US" smtClean="0"/>
              <a:t>连接采用</a:t>
            </a:r>
            <a:r>
              <a:rPr lang="en-US" altLang="zh-CN" smtClean="0"/>
              <a:t>B</a:t>
            </a:r>
            <a:r>
              <a:rPr lang="zh-CN" altLang="en-US" smtClean="0"/>
              <a:t>型接口</a:t>
            </a:r>
          </a:p>
        </p:txBody>
      </p:sp>
      <p:sp>
        <p:nvSpPr>
          <p:cNvPr id="624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USB</a:t>
            </a:r>
            <a:r>
              <a:rPr lang="zh-CN" altLang="en-US" smtClean="0"/>
              <a:t>电缆和连接器示意</a:t>
            </a:r>
          </a:p>
        </p:txBody>
      </p:sp>
      <p:sp>
        <p:nvSpPr>
          <p:cNvPr id="63491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24625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63495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3496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3493" name="Picture 8" descr="fig0511"/>
          <p:cNvPicPr>
            <a:picLocks noChangeAspect="1" noChangeArrowheads="1"/>
          </p:cNvPicPr>
          <p:nvPr/>
        </p:nvPicPr>
        <p:blipFill>
          <a:blip r:embed="rId2" cstate="print"/>
          <a:srcRect l="65982"/>
          <a:stretch>
            <a:fillRect/>
          </a:stretch>
        </p:blipFill>
        <p:spPr bwMode="auto">
          <a:xfrm>
            <a:off x="1676400" y="3810000"/>
            <a:ext cx="43434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9" descr="fig0511"/>
          <p:cNvPicPr>
            <a:picLocks noChangeAspect="1" noChangeArrowheads="1"/>
          </p:cNvPicPr>
          <p:nvPr/>
        </p:nvPicPr>
        <p:blipFill>
          <a:blip r:embed="rId2" cstate="print"/>
          <a:srcRect r="33183"/>
          <a:stretch>
            <a:fillRect/>
          </a:stretch>
        </p:blipFill>
        <p:spPr bwMode="auto">
          <a:xfrm>
            <a:off x="0" y="914400"/>
            <a:ext cx="914400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USB Type A/B/C</a:t>
            </a:r>
            <a:r>
              <a:rPr lang="zh-CN" altLang="en-US" dirty="0" smtClean="0"/>
              <a:t>各版本区别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USB2.0/3.0是什么？USB Type A/B/C基本知识和各版本区别（5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457" y="914400"/>
            <a:ext cx="7218943" cy="2714324"/>
          </a:xfrm>
          <a:prstGeom prst="rect">
            <a:avLst/>
          </a:prstGeom>
          <a:noFill/>
        </p:spPr>
      </p:pic>
      <p:pic>
        <p:nvPicPr>
          <p:cNvPr id="1028" name="Picture 4" descr="http://img14.3lian.com/201505/11/3dc7fcd1f17549ab0ac5bcde2d8fdf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457" y="3657600"/>
            <a:ext cx="721894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USB Type A/B/C</a:t>
            </a:r>
            <a:r>
              <a:rPr lang="zh-CN" altLang="en-US" dirty="0" smtClean="0"/>
              <a:t>各版本区别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0" name="Picture 6" descr="USB2.0/3.0是什么？USB Type A/B/C基本知识和各版本区别（7）"/>
          <p:cNvPicPr>
            <a:picLocks noChangeAspect="1" noChangeArrowheads="1"/>
          </p:cNvPicPr>
          <p:nvPr/>
        </p:nvPicPr>
        <p:blipFill>
          <a:blip r:embed="rId2" cstate="print"/>
          <a:srcRect l="1134" t="3024" r="2835"/>
          <a:stretch>
            <a:fillRect/>
          </a:stretch>
        </p:blipFill>
        <p:spPr bwMode="auto">
          <a:xfrm>
            <a:off x="562402" y="1860578"/>
            <a:ext cx="4390598" cy="3463897"/>
          </a:xfrm>
          <a:prstGeom prst="rect">
            <a:avLst/>
          </a:prstGeom>
          <a:noFill/>
        </p:spPr>
      </p:pic>
      <p:pic>
        <p:nvPicPr>
          <p:cNvPr id="1032" name="Picture 8" descr="USB2.0/3.0是什么？USB Type A/B/C基本知识和各版本区别"/>
          <p:cNvPicPr>
            <a:picLocks noChangeAspect="1" noChangeArrowheads="1"/>
          </p:cNvPicPr>
          <p:nvPr/>
        </p:nvPicPr>
        <p:blipFill>
          <a:blip r:embed="rId3" cstate="print"/>
          <a:srcRect l="9071" t="3024" r="7370"/>
          <a:stretch>
            <a:fillRect/>
          </a:stretch>
        </p:blipFill>
        <p:spPr bwMode="auto">
          <a:xfrm>
            <a:off x="4953000" y="1870103"/>
            <a:ext cx="3820257" cy="3463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USB</a:t>
            </a:r>
            <a:r>
              <a:rPr lang="zh-CN" altLang="en-US" smtClean="0"/>
              <a:t>总线协议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USB</a:t>
            </a:r>
            <a:r>
              <a:rPr lang="zh-CN" altLang="en-US" sz="2800" smtClean="0"/>
              <a:t>总线协议：在</a:t>
            </a:r>
            <a:r>
              <a:rPr lang="en-US" altLang="zh-CN" sz="2800" smtClean="0"/>
              <a:t>USB</a:t>
            </a:r>
            <a:r>
              <a:rPr lang="zh-CN" altLang="en-US" sz="2800" smtClean="0"/>
              <a:t>总线上传输的信息格式、应答方式等的规定</a:t>
            </a:r>
          </a:p>
          <a:p>
            <a:pPr eaLnBrk="1" hangingPunct="1"/>
            <a:r>
              <a:rPr lang="en-US" altLang="zh-CN" sz="2800" smtClean="0"/>
              <a:t>USB</a:t>
            </a:r>
            <a:r>
              <a:rPr lang="zh-CN" altLang="en-US" sz="2800" smtClean="0"/>
              <a:t>的数据传输有</a:t>
            </a:r>
            <a:r>
              <a:rPr lang="en-US" altLang="zh-CN" sz="2800" smtClean="0"/>
              <a:t>4</a:t>
            </a:r>
            <a:r>
              <a:rPr lang="zh-CN" altLang="en-US" sz="2800" smtClean="0"/>
              <a:t>种</a:t>
            </a:r>
          </a:p>
          <a:p>
            <a:pPr lvl="1" eaLnBrk="1" hangingPunct="1"/>
            <a:r>
              <a:rPr lang="zh-CN" altLang="en-US" sz="2400" smtClean="0"/>
              <a:t>控制传输</a:t>
            </a:r>
          </a:p>
          <a:p>
            <a:pPr lvl="1" eaLnBrk="1" hangingPunct="1"/>
            <a:r>
              <a:rPr lang="zh-CN" altLang="en-US" sz="2400" smtClean="0"/>
              <a:t>批量传输</a:t>
            </a:r>
          </a:p>
          <a:p>
            <a:pPr lvl="1" eaLnBrk="1" hangingPunct="1"/>
            <a:r>
              <a:rPr lang="zh-CN" altLang="en-US" sz="2400" smtClean="0"/>
              <a:t>中断传输</a:t>
            </a:r>
          </a:p>
          <a:p>
            <a:pPr lvl="1" eaLnBrk="1" hangingPunct="1"/>
            <a:r>
              <a:rPr lang="zh-CN" altLang="en-US" sz="2400" smtClean="0"/>
              <a:t>同步传输</a:t>
            </a:r>
          </a:p>
          <a:p>
            <a:pPr eaLnBrk="1" hangingPunct="1"/>
            <a:r>
              <a:rPr lang="en-US" altLang="zh-CN" sz="2800" smtClean="0"/>
              <a:t>USB</a:t>
            </a:r>
            <a:r>
              <a:rPr lang="zh-CN" altLang="en-US" sz="2800" smtClean="0"/>
              <a:t>总线协议具有</a:t>
            </a:r>
            <a:r>
              <a:rPr lang="en-US" altLang="zh-CN" sz="2800" smtClean="0"/>
              <a:t>4</a:t>
            </a:r>
            <a:r>
              <a:rPr lang="zh-CN" altLang="en-US" sz="2800" smtClean="0"/>
              <a:t>类信息包（帧）</a:t>
            </a:r>
          </a:p>
          <a:p>
            <a:pPr lvl="1" eaLnBrk="1" hangingPunct="1"/>
            <a:r>
              <a:rPr lang="zh-CN" altLang="en-US" sz="2400" smtClean="0"/>
              <a:t>标志包（</a:t>
            </a:r>
            <a:r>
              <a:rPr lang="en-US" altLang="zh-CN" sz="2400" smtClean="0"/>
              <a:t>Token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数据包（</a:t>
            </a:r>
            <a:r>
              <a:rPr lang="en-US" altLang="zh-CN" sz="2400" smtClean="0"/>
              <a:t>Data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应答包（</a:t>
            </a:r>
            <a:r>
              <a:rPr lang="en-US" altLang="zh-CN" sz="2400" smtClean="0"/>
              <a:t>Handshake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特殊包（</a:t>
            </a:r>
            <a:r>
              <a:rPr lang="en-US" altLang="zh-CN" sz="2400" smtClean="0"/>
              <a:t>Special</a:t>
            </a:r>
            <a:r>
              <a:rPr lang="zh-CN" altLang="en-US" sz="240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8075613" cy="586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理解总线类型、总线操作、同步方式、仲裁、传输类型、总线带宽等概念</a:t>
            </a:r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的地址数据引脚和读写控制引脚</a:t>
            </a:r>
          </a:p>
          <a:p>
            <a:pPr eaLnBrk="1" hangingPunct="1"/>
            <a:r>
              <a:rPr lang="zh-CN" altLang="en-US" dirty="0" smtClean="0"/>
              <a:t>理解就绪引脚和等待状态的作用</a:t>
            </a:r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的写总线周期和读总线周期</a:t>
            </a:r>
          </a:p>
          <a:p>
            <a:pPr eaLnBrk="1" hangingPunct="1"/>
            <a:r>
              <a:rPr lang="zh-CN" altLang="en-US" dirty="0" smtClean="0"/>
              <a:t>理解中断请求和响应、总线请求和响应、复位、时钟等信号的作用</a:t>
            </a:r>
          </a:p>
          <a:p>
            <a:pPr eaLnBrk="1" hangingPunct="1"/>
            <a:r>
              <a:rPr lang="zh-CN" altLang="en-US" dirty="0" smtClean="0"/>
              <a:t>理解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总线的特点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6858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671513" y="533400"/>
            <a:ext cx="8077200" cy="304800"/>
            <a:chOff x="400" y="336"/>
            <a:chExt cx="5088" cy="192"/>
          </a:xfrm>
        </p:grpSpPr>
        <p:sp>
          <p:nvSpPr>
            <p:cNvPr id="65544" name="Rectangle 6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5545" name="Line 7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2" name="Rectangle 8"/>
          <p:cNvSpPr>
            <a:spLocks noGrp="1" noChangeArrowheads="1"/>
          </p:cNvSpPr>
          <p:nvPr>
            <p:ph type="title"/>
          </p:nvPr>
        </p:nvSpPr>
        <p:spPr>
          <a:xfrm>
            <a:off x="47625" y="673100"/>
            <a:ext cx="609600" cy="25273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教学要求</a:t>
            </a:r>
          </a:p>
        </p:txBody>
      </p:sp>
      <p:sp>
        <p:nvSpPr>
          <p:cNvPr id="65543" name="Rectangle 9"/>
          <p:cNvSpPr>
            <a:spLocks noChangeArrowheads="1"/>
          </p:cNvSpPr>
          <p:nvPr/>
        </p:nvSpPr>
        <p:spPr bwMode="auto">
          <a:xfrm>
            <a:off x="1219200" y="152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章 微机总线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5.1.2 </a:t>
            </a:r>
            <a:r>
              <a:rPr lang="zh-CN" altLang="en-US" smtClean="0"/>
              <a:t>总线的数据传输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主设备</a:t>
            </a:r>
            <a:r>
              <a:rPr lang="en-US" altLang="zh-CN" smtClean="0"/>
              <a:t>(Master)</a:t>
            </a:r>
            <a:r>
              <a:rPr lang="zh-CN" altLang="en-US" smtClean="0"/>
              <a:t>：控制总线完成数据传输</a:t>
            </a:r>
          </a:p>
          <a:p>
            <a:pPr eaLnBrk="1" hangingPunct="1"/>
            <a:r>
              <a:rPr lang="zh-CN" altLang="en-US" smtClean="0"/>
              <a:t>从设备</a:t>
            </a:r>
            <a:r>
              <a:rPr lang="en-US" altLang="zh-CN" smtClean="0"/>
              <a:t>(Slave)</a:t>
            </a:r>
            <a:r>
              <a:rPr lang="zh-CN" altLang="en-US" smtClean="0"/>
              <a:t>：被动实现数据交换</a:t>
            </a: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1414463" y="3200400"/>
            <a:ext cx="6624637" cy="121126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某一时刻，只能有一个主设备控制总线，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193C7D"/>
                </a:solidFill>
              </a:rPr>
              <a:t>其他设备此时可以作为从设备</a:t>
            </a:r>
          </a:p>
        </p:txBody>
      </p:sp>
      <p:sp>
        <p:nvSpPr>
          <p:cNvPr id="473093" name="AutoShape 5"/>
          <p:cNvSpPr>
            <a:spLocks noChangeArrowheads="1"/>
          </p:cNvSpPr>
          <p:nvPr/>
        </p:nvSpPr>
        <p:spPr bwMode="auto">
          <a:xfrm>
            <a:off x="1414463" y="4700588"/>
            <a:ext cx="7272337" cy="116681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某一时刻，只能有一个设备向总线发送数据，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193C7D"/>
                </a:solidFill>
              </a:rPr>
              <a:t>但可以有多个设备从总线接收数据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总线操作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总线请求和仲裁（</a:t>
            </a:r>
            <a:r>
              <a:rPr lang="en-US" altLang="zh-CN" sz="2800" smtClean="0"/>
              <a:t>Bus request &amp; Arbitration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mtClean="0"/>
              <a:t>使用总线的主模块提出申请</a:t>
            </a:r>
          </a:p>
          <a:p>
            <a:pPr lvl="1" eaLnBrk="1" hangingPunct="1"/>
            <a:r>
              <a:rPr lang="zh-CN" altLang="en-US" smtClean="0"/>
              <a:t>总线仲裁机制确定把总线分配给请求模块</a:t>
            </a:r>
          </a:p>
          <a:p>
            <a:pPr eaLnBrk="1" hangingPunct="1"/>
            <a:r>
              <a:rPr lang="zh-CN" altLang="en-US" sz="2800" smtClean="0"/>
              <a:t>寻址（</a:t>
            </a:r>
            <a:r>
              <a:rPr lang="en-US" altLang="zh-CN" sz="2800" smtClean="0"/>
              <a:t>Addressing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mtClean="0"/>
              <a:t>主模块发出将要访问的从模块地址信息以及有关命令，启动从模块</a:t>
            </a:r>
          </a:p>
          <a:p>
            <a:pPr eaLnBrk="1" hangingPunct="1"/>
            <a:r>
              <a:rPr lang="zh-CN" altLang="en-US" sz="2800" smtClean="0"/>
              <a:t>数据传送（</a:t>
            </a:r>
            <a:r>
              <a:rPr lang="en-US" altLang="zh-CN" sz="2800" smtClean="0"/>
              <a:t>Data Transfer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mtClean="0"/>
              <a:t>源模块发出数据，经数据总线传送到目标模块</a:t>
            </a:r>
          </a:p>
          <a:p>
            <a:pPr eaLnBrk="1" hangingPunct="1"/>
            <a:r>
              <a:rPr lang="zh-CN" altLang="en-US" sz="2800" smtClean="0"/>
              <a:t>结束（</a:t>
            </a:r>
            <a:r>
              <a:rPr lang="en-US" altLang="zh-CN" sz="2800" smtClean="0"/>
              <a:t>Ending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mtClean="0"/>
              <a:t>数据、地址、状态、命令信息均从总线上撤除，让出总线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总线仲裁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总线仲裁：决定当前控制总线的主设备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集中仲裁</a:t>
            </a:r>
          </a:p>
          <a:p>
            <a:pPr lvl="1" eaLnBrk="1" hangingPunct="1"/>
            <a:r>
              <a:rPr lang="zh-CN" altLang="en-US" smtClean="0"/>
              <a:t>系统具有中央仲裁器（控制器）</a:t>
            </a:r>
          </a:p>
          <a:p>
            <a:pPr lvl="1" eaLnBrk="1" hangingPunct="1"/>
            <a:r>
              <a:rPr lang="zh-CN" altLang="en-US" smtClean="0"/>
              <a:t>负责主模块的总线请求和分配总线的使用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分布仲裁</a:t>
            </a:r>
          </a:p>
          <a:p>
            <a:pPr lvl="1" eaLnBrk="1" hangingPunct="1"/>
            <a:r>
              <a:rPr lang="zh-CN" altLang="en-US" smtClean="0"/>
              <a:t>各个主模块都有自己的仲裁器和唯一的仲裁号</a:t>
            </a:r>
          </a:p>
          <a:p>
            <a:pPr lvl="1" eaLnBrk="1" hangingPunct="1"/>
            <a:r>
              <a:rPr lang="zh-CN" altLang="en-US" smtClean="0"/>
              <a:t>主模块请求总线时，发送其仲裁号</a:t>
            </a:r>
          </a:p>
          <a:p>
            <a:pPr lvl="1" eaLnBrk="1" hangingPunct="1"/>
            <a:r>
              <a:rPr lang="zh-CN" altLang="en-US" smtClean="0"/>
              <a:t>比较各个主设备仲裁号决定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同步方式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同步时序</a:t>
            </a:r>
          </a:p>
          <a:p>
            <a:pPr lvl="1" eaLnBrk="1" hangingPunct="1"/>
            <a:r>
              <a:rPr lang="zh-CN" altLang="en-US" smtClean="0"/>
              <a:t>总线操作过程由共用的总线时钟信号控制</a:t>
            </a:r>
          </a:p>
          <a:p>
            <a:pPr lvl="1" eaLnBrk="1" hangingPunct="1"/>
            <a:r>
              <a:rPr lang="zh-CN" altLang="en-US" smtClean="0"/>
              <a:t>适合速度相当的器件互连总线，否则需要准备好信号让快速器件等待慢速器件（半同步）</a:t>
            </a:r>
          </a:p>
          <a:p>
            <a:pPr lvl="1" eaLnBrk="1" hangingPunct="1"/>
            <a:r>
              <a:rPr lang="zh-CN" altLang="en-US" smtClean="0"/>
              <a:t>处理器控制的总线时序采用同步时序</a:t>
            </a:r>
          </a:p>
          <a:p>
            <a:pPr eaLnBrk="1" hangingPunct="1"/>
            <a:r>
              <a:rPr lang="zh-CN" altLang="en-US" smtClean="0"/>
              <a:t>异步时序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总线操作需要握手联络（应答）信号控制</a:t>
            </a:r>
          </a:p>
          <a:p>
            <a:pPr lvl="1" eaLnBrk="1" hangingPunct="1"/>
            <a:r>
              <a:rPr lang="zh-CN" altLang="en-US" smtClean="0"/>
              <a:t>传输的开始伴随有启动（选通或读写）信号</a:t>
            </a:r>
          </a:p>
          <a:p>
            <a:pPr lvl="1" eaLnBrk="1" hangingPunct="1"/>
            <a:r>
              <a:rPr lang="zh-CN" altLang="en-US" smtClean="0"/>
              <a:t>传输的结束有一个确认信号，进行应答</a:t>
            </a:r>
          </a:p>
          <a:p>
            <a:pPr lvl="1" eaLnBrk="1" hangingPunct="1"/>
            <a:r>
              <a:rPr lang="zh-CN" altLang="en-US" smtClean="0"/>
              <a:t>操作周期可变、可以混合慢速和快速器件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传输类型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chemeClr val="tx2"/>
                </a:solidFill>
              </a:rPr>
              <a:t>读</a:t>
            </a:r>
            <a:r>
              <a:rPr lang="zh-CN" altLang="en-US" smtClean="0"/>
              <a:t>数据传送：数据由从设备到主设备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chemeClr val="tx2"/>
                </a:solidFill>
              </a:rPr>
              <a:t>写</a:t>
            </a:r>
            <a:r>
              <a:rPr lang="zh-CN" altLang="en-US" smtClean="0"/>
              <a:t>数据传送：数据由主设备到从设备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chemeClr val="tx2"/>
                </a:solidFill>
              </a:rPr>
              <a:t>猝发传送</a:t>
            </a:r>
            <a:r>
              <a:rPr lang="zh-CN" altLang="en-US" smtClean="0"/>
              <a:t>（数据块传送）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给出起始地址，将固定块长的数据一个接一个地从相邻地址读出或写入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chemeClr val="tx2"/>
                </a:solidFill>
              </a:rPr>
              <a:t>写后读</a:t>
            </a:r>
            <a:r>
              <a:rPr lang="zh-CN" altLang="en-US" smtClean="0"/>
              <a:t>（</a:t>
            </a:r>
            <a:r>
              <a:rPr lang="en-US" altLang="zh-CN" smtClean="0"/>
              <a:t>Read-After-Write</a:t>
            </a:r>
            <a:r>
              <a:rPr lang="zh-CN" altLang="en-US" smtClean="0"/>
              <a:t>）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先写后读同一个地址单元，适用于校验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chemeClr val="tx2"/>
                </a:solidFill>
              </a:rPr>
              <a:t>读修改写</a:t>
            </a:r>
            <a:r>
              <a:rPr lang="zh-CN" altLang="en-US" smtClean="0"/>
              <a:t>（</a:t>
            </a:r>
            <a:r>
              <a:rPr lang="en-US" altLang="zh-CN" smtClean="0"/>
              <a:t>Read-Modify-Write</a:t>
            </a:r>
            <a:r>
              <a:rPr lang="zh-CN" altLang="en-US" smtClean="0"/>
              <a:t>）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先读后写同一个地址单元，适用共享数据保护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chemeClr val="tx2"/>
                </a:solidFill>
              </a:rPr>
              <a:t>广播</a:t>
            </a:r>
            <a:r>
              <a:rPr lang="zh-CN" altLang="en-US" smtClean="0"/>
              <a:t>（</a:t>
            </a:r>
            <a:r>
              <a:rPr lang="en-US" altLang="zh-CN" smtClean="0"/>
              <a:t>Broadcast</a:t>
            </a:r>
            <a:r>
              <a:rPr lang="zh-CN" altLang="en-US" smtClean="0"/>
              <a:t>）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一个主设备对多个从设备的写入操作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默认设计模板">
      <a:majorFont>
        <a:latin typeface="楷体_GB2312"/>
        <a:ea typeface="楷体_GB2312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4747</Words>
  <Application>Microsoft Office PowerPoint</Application>
  <PresentationFormat>全屏显示(4:3)</PresentationFormat>
  <Paragraphs>489</Paragraphs>
  <Slides>46</Slides>
  <Notes>1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默认设计模板</vt:lpstr>
      <vt:lpstr>第 5 章 微机总线</vt:lpstr>
      <vt:lpstr>5.1 总线技术</vt:lpstr>
      <vt:lpstr>5.1.1 总线类型</vt:lpstr>
      <vt:lpstr>微机总线层次结构</vt:lpstr>
      <vt:lpstr>5.1.2 总线的数据传输</vt:lpstr>
      <vt:lpstr>1. 总线操作</vt:lpstr>
      <vt:lpstr>2. 总线仲裁</vt:lpstr>
      <vt:lpstr>3. 同步方式</vt:lpstr>
      <vt:lpstr>4. 传输类型</vt:lpstr>
      <vt:lpstr>5. 性能指标</vt:lpstr>
      <vt:lpstr>总线带宽</vt:lpstr>
      <vt:lpstr>5.1.3 总线信号和时序</vt:lpstr>
      <vt:lpstr>1. 引脚信号</vt:lpstr>
      <vt:lpstr>引脚信号的功能示意</vt:lpstr>
      <vt:lpstr>2. 总线时序</vt:lpstr>
      <vt:lpstr>5.2 8086的引脚信号</vt:lpstr>
      <vt:lpstr>5.2.1 地址/数据引脚</vt:lpstr>
      <vt:lpstr>5.2.2 读写控制信号</vt:lpstr>
      <vt:lpstr>1. 基本读写引脚</vt:lpstr>
      <vt:lpstr>2. 基本总线操作</vt:lpstr>
      <vt:lpstr>读写控制信号的组合</vt:lpstr>
      <vt:lpstr>3. 同步操作引脚</vt:lpstr>
      <vt:lpstr>5.2.3 其他控制信号</vt:lpstr>
      <vt:lpstr>1. 中断请求和响应引脚</vt:lpstr>
      <vt:lpstr>2. 总线请求和响应引脚</vt:lpstr>
      <vt:lpstr>3. 其他引脚</vt:lpstr>
      <vt:lpstr>5.3 8086的总线时序</vt:lpstr>
      <vt:lpstr>5.3.1 写总线周期</vt:lpstr>
      <vt:lpstr>写总线周期时序</vt:lpstr>
      <vt:lpstr>等待状态</vt:lpstr>
      <vt:lpstr>具有一个Tw的存储器写总线周期时序</vt:lpstr>
      <vt:lpstr>5.3.2 读总线周期</vt:lpstr>
      <vt:lpstr>读总线周期时序</vt:lpstr>
      <vt:lpstr>5.4 奔腾处理器引脚和时序</vt:lpstr>
      <vt:lpstr>总线周期</vt:lpstr>
      <vt:lpstr>Pentium的总线周期</vt:lpstr>
      <vt:lpstr>USB总线（Universal Serial Bus）</vt:lpstr>
      <vt:lpstr>1. USB总线特点</vt:lpstr>
      <vt:lpstr>2. USB总线结构</vt:lpstr>
      <vt:lpstr>USB总线结构</vt:lpstr>
      <vt:lpstr>3. USB物理接口</vt:lpstr>
      <vt:lpstr>USB电缆和连接器示意</vt:lpstr>
      <vt:lpstr>USB Type A/B/C各版本区别</vt:lpstr>
      <vt:lpstr>USB Type A/B/C各版本区别</vt:lpstr>
      <vt:lpstr>4. USB总线协议</vt:lpstr>
      <vt:lpstr>教学要求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微机原理与接口技术·第4版</dc:title>
  <dc:subject>第5章 微机总线</dc:subject>
  <dc:creator>jerry</dc:creator>
  <cp:lastModifiedBy>peng</cp:lastModifiedBy>
  <cp:revision>35</cp:revision>
  <dcterms:created xsi:type="dcterms:W3CDTF">2002-02-25T12:32:42Z</dcterms:created>
  <dcterms:modified xsi:type="dcterms:W3CDTF">2021-08-23T12:23:22Z</dcterms:modified>
</cp:coreProperties>
</file>