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78"/>
  </p:notesMasterIdLst>
  <p:handoutMasterIdLst>
    <p:handoutMasterId r:id="rId79"/>
  </p:handoutMasterIdLst>
  <p:sldIdLst>
    <p:sldId id="256" r:id="rId2"/>
    <p:sldId id="265" r:id="rId3"/>
    <p:sldId id="266" r:id="rId4"/>
    <p:sldId id="269" r:id="rId5"/>
    <p:sldId id="329" r:id="rId6"/>
    <p:sldId id="274" r:id="rId7"/>
    <p:sldId id="330" r:id="rId8"/>
    <p:sldId id="275" r:id="rId9"/>
    <p:sldId id="276" r:id="rId10"/>
    <p:sldId id="277" r:id="rId11"/>
    <p:sldId id="278" r:id="rId12"/>
    <p:sldId id="332" r:id="rId13"/>
    <p:sldId id="279" r:id="rId14"/>
    <p:sldId id="331" r:id="rId15"/>
    <p:sldId id="333" r:id="rId16"/>
    <p:sldId id="280" r:id="rId17"/>
    <p:sldId id="334" r:id="rId18"/>
    <p:sldId id="281" r:id="rId19"/>
    <p:sldId id="282" r:id="rId20"/>
    <p:sldId id="283" r:id="rId21"/>
    <p:sldId id="284" r:id="rId22"/>
    <p:sldId id="285" r:id="rId23"/>
    <p:sldId id="335" r:id="rId24"/>
    <p:sldId id="286" r:id="rId25"/>
    <p:sldId id="363" r:id="rId26"/>
    <p:sldId id="287" r:id="rId27"/>
    <p:sldId id="288" r:id="rId28"/>
    <p:sldId id="337" r:id="rId29"/>
    <p:sldId id="336" r:id="rId30"/>
    <p:sldId id="289" r:id="rId31"/>
    <p:sldId id="338" r:id="rId32"/>
    <p:sldId id="339" r:id="rId33"/>
    <p:sldId id="340" r:id="rId34"/>
    <p:sldId id="361" r:id="rId35"/>
    <p:sldId id="362" r:id="rId36"/>
    <p:sldId id="341" r:id="rId37"/>
    <p:sldId id="290" r:id="rId38"/>
    <p:sldId id="343" r:id="rId39"/>
    <p:sldId id="342" r:id="rId40"/>
    <p:sldId id="291" r:id="rId41"/>
    <p:sldId id="344" r:id="rId42"/>
    <p:sldId id="292" r:id="rId43"/>
    <p:sldId id="293" r:id="rId44"/>
    <p:sldId id="298" r:id="rId45"/>
    <p:sldId id="299" r:id="rId46"/>
    <p:sldId id="300" r:id="rId47"/>
    <p:sldId id="347" r:id="rId48"/>
    <p:sldId id="301" r:id="rId49"/>
    <p:sldId id="348" r:id="rId50"/>
    <p:sldId id="302" r:id="rId51"/>
    <p:sldId id="303" r:id="rId52"/>
    <p:sldId id="304" r:id="rId53"/>
    <p:sldId id="305" r:id="rId54"/>
    <p:sldId id="349" r:id="rId55"/>
    <p:sldId id="350" r:id="rId56"/>
    <p:sldId id="306" r:id="rId57"/>
    <p:sldId id="351" r:id="rId58"/>
    <p:sldId id="352" r:id="rId59"/>
    <p:sldId id="307" r:id="rId60"/>
    <p:sldId id="353" r:id="rId61"/>
    <p:sldId id="354" r:id="rId62"/>
    <p:sldId id="308" r:id="rId63"/>
    <p:sldId id="324" r:id="rId64"/>
    <p:sldId id="309" r:id="rId65"/>
    <p:sldId id="310" r:id="rId66"/>
    <p:sldId id="311" r:id="rId67"/>
    <p:sldId id="312" r:id="rId68"/>
    <p:sldId id="313" r:id="rId69"/>
    <p:sldId id="314" r:id="rId70"/>
    <p:sldId id="326" r:id="rId71"/>
    <p:sldId id="315" r:id="rId72"/>
    <p:sldId id="316" r:id="rId73"/>
    <p:sldId id="320" r:id="rId74"/>
    <p:sldId id="321" r:id="rId75"/>
    <p:sldId id="322" r:id="rId76"/>
    <p:sldId id="262" r:id="rId7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 autoAdjust="0"/>
    <p:restoredTop sz="94712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912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56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8400" y="0"/>
            <a:ext cx="28940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DF2DF85-37A5-4C85-893F-93FCC02437D0}" type="datetime2">
              <a:rPr lang="zh-CN" altLang="en-US"/>
              <a:pPr>
                <a:defRPr/>
              </a:pPr>
              <a:t>2020年9月24日</a:t>
            </a:fld>
            <a:endParaRPr lang="en-US" altLang="zh-CN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72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第6章 存储系统</a:t>
            </a:r>
            <a:endParaRPr lang="en-US" altLang="zh-CN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24600" y="6513513"/>
            <a:ext cx="2817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6</a:t>
            </a:r>
            <a:r>
              <a:rPr lang="zh-CN" altLang="en-US"/>
              <a:t>－</a:t>
            </a:r>
            <a:fld id="{26C7E19B-6FA7-4735-9A61-86977184D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02C3788E-E56C-4F6F-A91A-9A059DEA3205}" type="datetime2">
              <a:rPr lang="zh-CN" altLang="en-US"/>
              <a:pPr>
                <a:defRPr/>
              </a:pPr>
              <a:t>2020年9月24日</a:t>
            </a:fld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第6章 存储系统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8A3AEBC-1907-40D5-AA9C-615447A15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微机原理与接口技术－－基于IA-32处理器和32位汇编语言·第4版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7AC2395-911C-495F-A1A6-39A7AE281A22}" type="datetime2">
              <a:rPr lang="zh-CN" altLang="en-US" smtClean="0"/>
              <a:pPr>
                <a:defRPr/>
              </a:pPr>
              <a:t>2020年9月24日</a:t>
            </a:fld>
            <a:endParaRPr lang="en-US" altLang="zh-CN" smtClean="0"/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第6章 存储系统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C5A86F-350A-4981-A84B-F8A78E6A62D0}" type="slidenum">
              <a:rPr lang="zh-CN" altLang="en-US" smtClean="0"/>
              <a:pPr>
                <a:defRPr/>
              </a:pPr>
              <a:t>1</a:t>
            </a:fld>
            <a:endParaRPr lang="en-US" altLang="zh-CN" smtClean="0"/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0"/>
            <a:ext cx="8763000" cy="6400800"/>
            <a:chOff x="0" y="0"/>
            <a:chExt cx="5520" cy="40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960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1872"/>
              <a:ext cx="5520" cy="2160"/>
              <a:chOff x="0" y="1872"/>
              <a:chExt cx="5520" cy="2160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1872"/>
                <a:ext cx="4896" cy="216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72" y="2016"/>
                <a:ext cx="4800" cy="19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1447800" y="112713"/>
            <a:ext cx="69770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钱晓捷，微机原理与接口技术</a:t>
            </a:r>
            <a:r>
              <a:rPr lang="en-US" altLang="zh-CN" b="1">
                <a:ea typeface="楷体_GB2312" pitchFamily="49" charset="-122"/>
                <a:cs typeface="Arial" charset="0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IA-32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处理器和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位汇编语言</a:t>
            </a:r>
          </a:p>
        </p:txBody>
      </p:sp>
      <p:pic>
        <p:nvPicPr>
          <p:cNvPr id="14" name="Picture 20" descr="十一五标志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1750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00200" y="838200"/>
            <a:ext cx="7239000" cy="2057400"/>
          </a:xfrm>
        </p:spPr>
        <p:txBody>
          <a:bodyPr/>
          <a:lstStyle>
            <a:lvl1pPr algn="ctr">
              <a:defRPr sz="6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15200" cy="31242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36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 userDrawn="1"/>
        </p:nvGrpSpPr>
        <p:grpSpPr bwMode="auto">
          <a:xfrm>
            <a:off x="0" y="0"/>
            <a:ext cx="8686800" cy="5257800"/>
            <a:chOff x="0" y="0"/>
            <a:chExt cx="5472" cy="3312"/>
          </a:xfrm>
        </p:grpSpPr>
        <p:sp>
          <p:nvSpPr>
            <p:cNvPr id="45158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240" cy="33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微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原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理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与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口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技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术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·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第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5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endParaRPr lang="zh-CN" altLang="en-US">
                <a:latin typeface="Times New Roman" pitchFamily="18" charset="0"/>
              </a:endParaRP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械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业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社</a:t>
              </a:r>
            </a:p>
          </p:txBody>
        </p:sp>
        <p:grpSp>
          <p:nvGrpSpPr>
            <p:cNvPr id="1031" name="Group 4"/>
            <p:cNvGrpSpPr>
              <a:grpSpLocks/>
            </p:cNvGrpSpPr>
            <p:nvPr userDrawn="1"/>
          </p:nvGrpSpPr>
          <p:grpSpPr bwMode="auto">
            <a:xfrm>
              <a:off x="240" y="384"/>
              <a:ext cx="5232" cy="115"/>
              <a:chOff x="240" y="893"/>
              <a:chExt cx="5232" cy="115"/>
            </a:xfrm>
          </p:grpSpPr>
          <p:sp>
            <p:nvSpPr>
              <p:cNvPr id="451589" name="Rectangle 5"/>
              <p:cNvSpPr>
                <a:spLocks noChangeArrowheads="1"/>
              </p:cNvSpPr>
              <p:nvPr userDrawn="1"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51590" name="Line 6"/>
              <p:cNvSpPr>
                <a:spLocks noChangeShapeType="1"/>
              </p:cNvSpPr>
              <p:nvPr userDrawn="1"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7724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-12700" y="5257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3"/>
        </a:buBlip>
        <a:defRPr sz="2800" b="1">
          <a:solidFill>
            <a:srgbClr val="193C7D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Blip>
          <a:blip r:embed="rId14"/>
        </a:buBlip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?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第 </a:t>
            </a:r>
            <a:r>
              <a:rPr lang="en-US" altLang="zh-CN" sz="4000" smtClean="0"/>
              <a:t>6 </a:t>
            </a:r>
            <a:r>
              <a:rPr lang="zh-CN" altLang="en-US" sz="4000" smtClean="0"/>
              <a:t>章</a:t>
            </a:r>
            <a:r>
              <a:rPr lang="zh-CN" altLang="en-US" sz="5400" smtClean="0"/>
              <a:t/>
            </a:r>
            <a:br>
              <a:rPr lang="zh-CN" altLang="en-US" sz="5400" smtClean="0"/>
            </a:br>
            <a:r>
              <a:rPr lang="zh-CN" altLang="en-US" sz="5400" smtClean="0"/>
              <a:t>存储系统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 </a:t>
            </a:r>
            <a:r>
              <a:rPr lang="zh-CN" altLang="en-US" smtClean="0"/>
              <a:t>存储系统层次结构</a:t>
            </a:r>
          </a:p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主存储器</a:t>
            </a:r>
          </a:p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高速缓冲存储器</a:t>
            </a:r>
            <a:r>
              <a:rPr lang="en-US" altLang="zh-CN" smtClean="0"/>
              <a:t>Cache</a:t>
            </a:r>
          </a:p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存储管理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主要类型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SRAM</a:t>
            </a:r>
            <a:r>
              <a:rPr lang="zh-CN" altLang="en-US" smtClean="0"/>
              <a:t>（静态</a:t>
            </a:r>
            <a:r>
              <a:rPr lang="en-US" altLang="zh-CN" smtClean="0"/>
              <a:t>RAM</a:t>
            </a:r>
            <a:r>
              <a:rPr lang="zh-CN" altLang="en-US" smtClean="0"/>
              <a:t>：</a:t>
            </a:r>
            <a:r>
              <a:rPr lang="en-US" altLang="zh-CN" smtClean="0"/>
              <a:t>Static RAM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以触发器为基本存储单元</a:t>
            </a:r>
          </a:p>
          <a:p>
            <a:pPr lvl="1" eaLnBrk="1" hangingPunct="1"/>
            <a:r>
              <a:rPr lang="zh-CN" altLang="en-US" smtClean="0"/>
              <a:t>不需要额外的刷新电路</a:t>
            </a:r>
          </a:p>
          <a:p>
            <a:pPr lvl="1" eaLnBrk="1" hangingPunct="1"/>
            <a:r>
              <a:rPr lang="zh-CN" altLang="en-US" smtClean="0"/>
              <a:t>速度快，但集成度低，功耗和价格较高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DRAM</a:t>
            </a:r>
            <a:r>
              <a:rPr lang="zh-CN" altLang="en-US" smtClean="0"/>
              <a:t>（动态</a:t>
            </a:r>
            <a:r>
              <a:rPr lang="en-US" altLang="zh-CN" smtClean="0"/>
              <a:t>RAM</a:t>
            </a:r>
            <a:r>
              <a:rPr lang="zh-CN" altLang="en-US" smtClean="0"/>
              <a:t>：</a:t>
            </a:r>
            <a:r>
              <a:rPr lang="en-US" altLang="zh-CN" smtClean="0"/>
              <a:t>Dynamic RAM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以单个</a:t>
            </a:r>
            <a:r>
              <a:rPr lang="en-US" altLang="zh-CN" smtClean="0"/>
              <a:t>MOS</a:t>
            </a:r>
            <a:r>
              <a:rPr lang="zh-CN" altLang="en-US" smtClean="0"/>
              <a:t>管为基本存储单元</a:t>
            </a:r>
          </a:p>
          <a:p>
            <a:pPr lvl="1" eaLnBrk="1" hangingPunct="1"/>
            <a:r>
              <a:rPr lang="zh-CN" altLang="en-US" smtClean="0"/>
              <a:t>要不断进行刷新（</a:t>
            </a:r>
            <a:r>
              <a:rPr lang="en-US" altLang="zh-CN" smtClean="0"/>
              <a:t>Refresh</a:t>
            </a:r>
            <a:r>
              <a:rPr lang="zh-CN" altLang="en-US" smtClean="0"/>
              <a:t>）操作</a:t>
            </a:r>
          </a:p>
          <a:p>
            <a:pPr lvl="1" eaLnBrk="1" hangingPunct="1"/>
            <a:r>
              <a:rPr lang="zh-CN" altLang="en-US" smtClean="0"/>
              <a:t>集成度高、价格低、功耗小，但速度较</a:t>
            </a:r>
            <a:r>
              <a:rPr lang="en-US" altLang="zh-CN" smtClean="0"/>
              <a:t>SRAM</a:t>
            </a:r>
            <a:r>
              <a:rPr lang="zh-CN" altLang="en-US" smtClean="0"/>
              <a:t>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存储结构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存储器芯片具有大量存储单元</a:t>
            </a:r>
          </a:p>
          <a:p>
            <a:pPr eaLnBrk="1" hangingPunct="1"/>
            <a:r>
              <a:rPr lang="zh-CN" altLang="en-US" smtClean="0"/>
              <a:t>每个存储单元拥有一个地址</a:t>
            </a:r>
          </a:p>
          <a:p>
            <a:pPr eaLnBrk="1" hangingPunct="1"/>
            <a:r>
              <a:rPr lang="zh-CN" altLang="en-US" smtClean="0"/>
              <a:t>存储</a:t>
            </a:r>
            <a:r>
              <a:rPr lang="en-US" altLang="zh-CN" smtClean="0"/>
              <a:t>1/4/8/16/32</a:t>
            </a:r>
            <a:r>
              <a:rPr lang="zh-CN" altLang="en-US" smtClean="0"/>
              <a:t>位数据</a:t>
            </a:r>
          </a:p>
          <a:p>
            <a:pPr eaLnBrk="1" hangingPunct="1"/>
            <a:r>
              <a:rPr lang="zh-CN" altLang="en-US" smtClean="0"/>
              <a:t>存储器芯片结构：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chemeClr val="tx2"/>
                </a:solidFill>
              </a:rPr>
              <a:t>存储单元数</a:t>
            </a:r>
            <a:r>
              <a:rPr lang="en-US" altLang="zh-CN" smtClean="0"/>
              <a:t>×</a:t>
            </a:r>
            <a:r>
              <a:rPr lang="zh-CN" altLang="en-US" smtClean="0">
                <a:solidFill>
                  <a:srgbClr val="193C7D"/>
                </a:solidFill>
              </a:rPr>
              <a:t>每个存储单元的数据位数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 ＝</a:t>
            </a: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en-US" altLang="zh-CN" baseline="30000" smtClean="0">
                <a:solidFill>
                  <a:schemeClr val="tx2"/>
                </a:solidFill>
              </a:rPr>
              <a:t>M</a:t>
            </a:r>
            <a:r>
              <a:rPr lang="en-US" altLang="zh-CN" smtClean="0"/>
              <a:t>×</a:t>
            </a:r>
            <a:r>
              <a:rPr lang="en-US" altLang="zh-CN" smtClean="0">
                <a:solidFill>
                  <a:srgbClr val="193C7D"/>
                </a:solidFill>
              </a:rPr>
              <a:t>N</a:t>
            </a:r>
            <a:r>
              <a:rPr lang="zh-CN" altLang="en-US" smtClean="0"/>
              <a:t>＝芯片的存储容量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M</a:t>
            </a:r>
            <a:r>
              <a:rPr lang="zh-CN" altLang="en-US" smtClean="0">
                <a:solidFill>
                  <a:schemeClr val="tx2"/>
                </a:solidFill>
              </a:rPr>
              <a:t>＝芯片地址线的个数</a:t>
            </a:r>
          </a:p>
          <a:p>
            <a:pPr eaLnBrk="1" hangingPunct="1"/>
            <a:r>
              <a:rPr lang="en-US" altLang="zh-CN" smtClean="0">
                <a:solidFill>
                  <a:srgbClr val="193C7D"/>
                </a:solidFill>
              </a:rPr>
              <a:t>N</a:t>
            </a:r>
            <a:r>
              <a:rPr lang="zh-CN" altLang="en-US" smtClean="0">
                <a:solidFill>
                  <a:srgbClr val="193C7D"/>
                </a:solidFill>
              </a:rPr>
              <a:t>＝数据线的个数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115050" y="4191000"/>
            <a:ext cx="2647950" cy="2187575"/>
            <a:chOff x="3687" y="2578"/>
            <a:chExt cx="1668" cy="1378"/>
          </a:xfrm>
        </p:grpSpPr>
        <p:sp>
          <p:nvSpPr>
            <p:cNvPr id="481285" name="File"/>
            <p:cNvSpPr>
              <a:spLocks noEditPoints="1" noChangeArrowheads="1"/>
            </p:cNvSpPr>
            <p:nvPr/>
          </p:nvSpPr>
          <p:spPr bwMode="auto">
            <a:xfrm>
              <a:off x="3687" y="2578"/>
              <a:ext cx="544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3696" y="2795"/>
              <a:ext cx="1659" cy="116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800" b="1">
                  <a:solidFill>
                    <a:srgbClr val="00009A"/>
                  </a:solidFill>
                </a:rPr>
                <a:t>存储结构</a:t>
              </a:r>
              <a:r>
                <a:rPr lang="en-US" altLang="zh-CN" sz="2800" b="1">
                  <a:solidFill>
                    <a:srgbClr val="00009A"/>
                  </a:solidFill>
                </a:rPr>
                <a:t>2K×8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/>
                <a:t>16K</a:t>
              </a:r>
              <a:r>
                <a:rPr lang="zh-CN" altLang="en-US" sz="2400" b="1"/>
                <a:t>位存储容量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/>
                <a:t>11</a:t>
              </a:r>
              <a:r>
                <a:rPr lang="zh-CN" altLang="en-US" sz="2400" b="1"/>
                <a:t>个地址引脚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/>
                <a:t>8</a:t>
              </a:r>
              <a:r>
                <a:rPr lang="zh-CN" altLang="en-US" sz="2400" b="1"/>
                <a:t>个数据引脚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读写控制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片选</a:t>
            </a:r>
            <a:r>
              <a:rPr lang="zh-CN" altLang="en-US" smtClean="0"/>
              <a:t>（</a:t>
            </a:r>
            <a:r>
              <a:rPr lang="en-US" altLang="zh-CN" smtClean="0"/>
              <a:t>CS*</a:t>
            </a:r>
            <a:r>
              <a:rPr lang="zh-CN" altLang="en-US" smtClean="0"/>
              <a:t>或</a:t>
            </a:r>
            <a:r>
              <a:rPr lang="en-US" altLang="zh-CN" smtClean="0"/>
              <a:t>CE*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片选有效，才可以对芯片进行读</a:t>
            </a:r>
            <a:r>
              <a:rPr lang="en-US" altLang="zh-CN" smtClean="0"/>
              <a:t>/</a:t>
            </a:r>
            <a:r>
              <a:rPr lang="zh-CN" altLang="en-US" smtClean="0"/>
              <a:t>写操作</a:t>
            </a:r>
          </a:p>
          <a:p>
            <a:pPr lvl="1" eaLnBrk="1" hangingPunct="1"/>
            <a:r>
              <a:rPr lang="zh-CN" altLang="en-US" smtClean="0"/>
              <a:t>无效时，数据引脚呈现高阻状态，并可降低功耗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读控制</a:t>
            </a:r>
            <a:r>
              <a:rPr lang="zh-CN" altLang="en-US" smtClean="0"/>
              <a:t>（</a:t>
            </a:r>
            <a:r>
              <a:rPr lang="en-US" altLang="zh-CN" smtClean="0"/>
              <a:t>OE*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芯片被选中有效，数据输出到数据引脚</a:t>
            </a:r>
          </a:p>
          <a:p>
            <a:pPr lvl="1" eaLnBrk="1" hangingPunct="1"/>
            <a:r>
              <a:rPr lang="zh-CN" altLang="en-US" smtClean="0"/>
              <a:t>对应存储器读</a:t>
            </a:r>
            <a:r>
              <a:rPr lang="en-US" altLang="zh-CN" smtClean="0"/>
              <a:t>MEMR*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写控制</a:t>
            </a:r>
            <a:r>
              <a:rPr lang="zh-CN" altLang="en-US" smtClean="0"/>
              <a:t>（</a:t>
            </a:r>
            <a:r>
              <a:rPr lang="en-US" altLang="zh-CN" smtClean="0"/>
              <a:t>WE*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芯片被选中的前提下，若有效，将数据写入</a:t>
            </a:r>
          </a:p>
          <a:p>
            <a:pPr lvl="1" eaLnBrk="1" hangingPunct="1"/>
            <a:r>
              <a:rPr lang="zh-CN" altLang="en-US" smtClean="0"/>
              <a:t>对应存储器写</a:t>
            </a:r>
            <a:r>
              <a:rPr lang="en-US" altLang="zh-CN" smtClean="0"/>
              <a:t>MEMW*</a:t>
            </a:r>
          </a:p>
        </p:txBody>
      </p:sp>
      <p:sp>
        <p:nvSpPr>
          <p:cNvPr id="143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静态读写存储器</a:t>
            </a:r>
            <a:r>
              <a:rPr lang="en-US" altLang="zh-CN" smtClean="0"/>
              <a:t>SRAM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主要被用于小型微机系统</a:t>
            </a:r>
          </a:p>
          <a:p>
            <a:pPr eaLnBrk="1" hangingPunct="1"/>
            <a:r>
              <a:rPr lang="zh-CN" altLang="en-US" smtClean="0"/>
              <a:t>多为“存储单元数</a:t>
            </a:r>
            <a:r>
              <a:rPr lang="en-US" altLang="zh-CN" smtClean="0"/>
              <a:t>×8”</a:t>
            </a:r>
            <a:r>
              <a:rPr lang="zh-CN" altLang="en-US" smtClean="0"/>
              <a:t>的存储结构</a:t>
            </a:r>
          </a:p>
          <a:p>
            <a:pPr eaLnBrk="1" hangingPunct="1"/>
            <a:r>
              <a:rPr lang="en-US" altLang="zh-CN" smtClean="0"/>
              <a:t>6264 SRAM</a:t>
            </a:r>
            <a:r>
              <a:rPr lang="zh-CN" altLang="en-US" smtClean="0"/>
              <a:t>芯片</a:t>
            </a:r>
          </a:p>
          <a:p>
            <a:pPr lvl="1" eaLnBrk="1" hangingPunct="1"/>
            <a:r>
              <a:rPr lang="zh-CN" altLang="en-US" smtClean="0"/>
              <a:t>芯片容量：</a:t>
            </a:r>
            <a:r>
              <a:rPr lang="en-US" altLang="zh-CN" smtClean="0"/>
              <a:t>64K</a:t>
            </a:r>
            <a:r>
              <a:rPr lang="zh-CN" altLang="en-US" smtClean="0"/>
              <a:t>位</a:t>
            </a:r>
          </a:p>
          <a:p>
            <a:pPr lvl="1" eaLnBrk="1" hangingPunct="1"/>
            <a:r>
              <a:rPr lang="zh-CN" altLang="en-US" smtClean="0"/>
              <a:t>存储结构：</a:t>
            </a:r>
            <a:r>
              <a:rPr lang="en-US" altLang="zh-CN" smtClean="0"/>
              <a:t>8K×8</a:t>
            </a:r>
          </a:p>
          <a:p>
            <a:pPr lvl="1" eaLnBrk="1" hangingPunct="1"/>
            <a:r>
              <a:rPr lang="en-US" altLang="zh-CN" smtClean="0"/>
              <a:t>28</a:t>
            </a:r>
            <a:r>
              <a:rPr lang="zh-CN" altLang="en-US" smtClean="0"/>
              <a:t>脚双列直插（</a:t>
            </a:r>
            <a:r>
              <a:rPr lang="en-US" altLang="zh-CN" smtClean="0"/>
              <a:t>DIP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13</a:t>
            </a:r>
            <a:r>
              <a:rPr lang="zh-CN" altLang="en-US" smtClean="0"/>
              <a:t>个地址线：</a:t>
            </a:r>
            <a:r>
              <a:rPr lang="en-US" altLang="zh-CN" smtClean="0">
                <a:solidFill>
                  <a:schemeClr val="tx2"/>
                </a:solidFill>
              </a:rPr>
              <a:t>A12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lvl="1" eaLnBrk="1" hangingPunct="1"/>
            <a:r>
              <a:rPr lang="en-US" altLang="zh-CN" smtClean="0"/>
              <a:t>8</a:t>
            </a:r>
            <a:r>
              <a:rPr lang="zh-CN" altLang="en-US" smtClean="0"/>
              <a:t>个数据线：</a:t>
            </a:r>
            <a:r>
              <a:rPr lang="en-US" altLang="zh-CN" smtClean="0">
                <a:solidFill>
                  <a:schemeClr val="tx2"/>
                </a:solidFill>
              </a:rPr>
              <a:t>D7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D0</a:t>
            </a:r>
          </a:p>
          <a:p>
            <a:pPr lvl="1" eaLnBrk="1" hangingPunct="1"/>
            <a:r>
              <a:rPr lang="zh-CN" altLang="en-US" smtClean="0"/>
              <a:t>控制引脚：</a:t>
            </a:r>
            <a:r>
              <a:rPr lang="en-US" altLang="zh-CN" smtClean="0">
                <a:solidFill>
                  <a:schemeClr val="tx2"/>
                </a:solidFill>
              </a:rPr>
              <a:t>CS1*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CS2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OE*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WE*</a:t>
            </a:r>
          </a:p>
          <a:p>
            <a:pPr lvl="1" eaLnBrk="1" hangingPunct="1"/>
            <a:r>
              <a:rPr lang="zh-CN" altLang="en-US" smtClean="0"/>
              <a:t>无连接：</a:t>
            </a:r>
            <a:r>
              <a:rPr lang="en-US" altLang="zh-CN" smtClean="0">
                <a:solidFill>
                  <a:schemeClr val="tx2"/>
                </a:solidFill>
              </a:rPr>
              <a:t>NC</a:t>
            </a:r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en-US" altLang="zh-CN" smtClean="0">
                <a:solidFill>
                  <a:schemeClr val="tx1"/>
                </a:solidFill>
              </a:rPr>
              <a:t>No Connect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6264 SRAM</a:t>
            </a:r>
            <a:r>
              <a:rPr lang="zh-CN" altLang="en-US" smtClean="0"/>
              <a:t>的引脚</a:t>
            </a:r>
          </a:p>
        </p:txBody>
      </p:sp>
      <p:grpSp>
        <p:nvGrpSpPr>
          <p:cNvPr id="16387" name="Group 28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6389" name="Rectangle 29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90" name="Line 30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88" name="Picture 33" descr="wjyy07_04"/>
          <p:cNvPicPr>
            <a:picLocks noChangeAspect="1" noChangeArrowheads="1"/>
          </p:cNvPicPr>
          <p:nvPr/>
        </p:nvPicPr>
        <p:blipFill>
          <a:blip r:embed="rId2" cstate="print"/>
          <a:srcRect r="67094"/>
          <a:stretch>
            <a:fillRect/>
          </a:stretch>
        </p:blipFill>
        <p:spPr bwMode="auto">
          <a:xfrm>
            <a:off x="838200" y="838200"/>
            <a:ext cx="6324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6264 SRAM</a:t>
            </a:r>
            <a:r>
              <a:rPr lang="zh-CN" altLang="en-US" smtClean="0"/>
              <a:t>的引脚功能表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12" name="Picture 8" descr="wjyy07_04"/>
          <p:cNvPicPr>
            <a:picLocks noChangeAspect="1" noChangeArrowheads="1"/>
          </p:cNvPicPr>
          <p:nvPr/>
        </p:nvPicPr>
        <p:blipFill>
          <a:blip r:embed="rId2" cstate="print"/>
          <a:srcRect l="43361" t="25591" b="27164"/>
          <a:stretch>
            <a:fillRect/>
          </a:stretch>
        </p:blipFill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动态读写存储器</a:t>
            </a:r>
            <a:r>
              <a:rPr lang="en-US" altLang="zh-CN" smtClean="0"/>
              <a:t>DRAM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芯片用一组地址引脚传送两批地址信号</a:t>
            </a:r>
          </a:p>
          <a:p>
            <a:pPr eaLnBrk="1" hangingPunct="1"/>
            <a:r>
              <a:rPr lang="zh-CN" altLang="en-US" smtClean="0"/>
              <a:t>第一批地址称</a:t>
            </a:r>
            <a:r>
              <a:rPr lang="zh-CN" altLang="en-US" smtClean="0">
                <a:solidFill>
                  <a:schemeClr val="tx2"/>
                </a:solidFill>
              </a:rPr>
              <a:t>行地址</a:t>
            </a:r>
          </a:p>
          <a:p>
            <a:pPr lvl="1" eaLnBrk="1" hangingPunct="1"/>
            <a:r>
              <a:rPr lang="zh-CN" altLang="en-US" smtClean="0"/>
              <a:t>用行地址选通信号</a:t>
            </a:r>
            <a:r>
              <a:rPr lang="en-US" altLang="zh-CN" smtClean="0"/>
              <a:t>RAS*</a:t>
            </a:r>
            <a:r>
              <a:rPr lang="zh-CN" altLang="en-US" smtClean="0"/>
              <a:t>下降沿锁存</a:t>
            </a:r>
          </a:p>
          <a:p>
            <a:pPr eaLnBrk="1" hangingPunct="1"/>
            <a:r>
              <a:rPr lang="zh-CN" altLang="en-US" smtClean="0"/>
              <a:t>第二批地址称</a:t>
            </a:r>
            <a:r>
              <a:rPr lang="zh-CN" altLang="en-US" smtClean="0">
                <a:solidFill>
                  <a:schemeClr val="tx2"/>
                </a:solidFill>
              </a:rPr>
              <a:t>列地址</a:t>
            </a:r>
          </a:p>
          <a:p>
            <a:pPr lvl="1" eaLnBrk="1" hangingPunct="1"/>
            <a:r>
              <a:rPr lang="zh-CN" altLang="en-US" smtClean="0"/>
              <a:t>用列地址选通信号</a:t>
            </a:r>
            <a:r>
              <a:rPr lang="en-US" altLang="zh-CN" smtClean="0"/>
              <a:t>CAS*</a:t>
            </a:r>
            <a:r>
              <a:rPr lang="zh-CN" altLang="en-US" smtClean="0"/>
              <a:t>下降沿锁存</a:t>
            </a:r>
          </a:p>
          <a:p>
            <a:pPr eaLnBrk="1" hangingPunct="1"/>
            <a:r>
              <a:rPr lang="zh-CN" altLang="en-US" smtClean="0"/>
              <a:t>一个信号</a:t>
            </a:r>
            <a:r>
              <a:rPr lang="en-US" altLang="zh-CN" smtClean="0"/>
              <a:t>WE*</a:t>
            </a:r>
            <a:r>
              <a:rPr lang="zh-CN" altLang="en-US" smtClean="0"/>
              <a:t>实现读写控制</a:t>
            </a:r>
          </a:p>
          <a:p>
            <a:pPr eaLnBrk="1" hangingPunct="1"/>
            <a:r>
              <a:rPr lang="zh-CN" altLang="en-US" smtClean="0"/>
              <a:t>数据输入引脚</a:t>
            </a:r>
            <a:r>
              <a:rPr lang="en-US" altLang="zh-CN" smtClean="0"/>
              <a:t>Din</a:t>
            </a:r>
          </a:p>
          <a:p>
            <a:pPr eaLnBrk="1" hangingPunct="1"/>
            <a:r>
              <a:rPr lang="zh-CN" altLang="en-US" smtClean="0"/>
              <a:t>数据输出引脚</a:t>
            </a:r>
            <a:r>
              <a:rPr lang="en-US" altLang="zh-CN" smtClean="0"/>
              <a:t>Dout</a:t>
            </a:r>
            <a:endParaRPr lang="zh-CN" altLang="en-US" smtClean="0"/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的引脚图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9463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19461" name="Picture 8" descr="fig0603"/>
          <p:cNvPicPr>
            <a:picLocks noChangeAspect="1" noChangeArrowheads="1"/>
          </p:cNvPicPr>
          <p:nvPr/>
        </p:nvPicPr>
        <p:blipFill>
          <a:blip r:embed="rId2" cstate="print"/>
          <a:srcRect r="65123" b="22716"/>
          <a:stretch>
            <a:fillRect/>
          </a:stretch>
        </p:blipFill>
        <p:spPr bwMode="auto">
          <a:xfrm>
            <a:off x="152400" y="1600200"/>
            <a:ext cx="4397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9" descr="fig0603"/>
          <p:cNvPicPr>
            <a:picLocks noChangeAspect="1" noChangeArrowheads="1"/>
          </p:cNvPicPr>
          <p:nvPr/>
        </p:nvPicPr>
        <p:blipFill>
          <a:blip r:embed="rId2" cstate="print"/>
          <a:srcRect l="64771"/>
          <a:stretch>
            <a:fillRect/>
          </a:stretch>
        </p:blipFill>
        <p:spPr bwMode="auto">
          <a:xfrm>
            <a:off x="4648200" y="838200"/>
            <a:ext cx="44259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 DRAM</a:t>
            </a:r>
            <a:r>
              <a:rPr lang="zh-CN" altLang="en-US" smtClean="0"/>
              <a:t>的刷新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内部</a:t>
            </a:r>
          </a:p>
          <a:p>
            <a:pPr lvl="1" eaLnBrk="1" hangingPunct="1"/>
            <a:r>
              <a:rPr lang="zh-CN" altLang="en-US" smtClean="0"/>
              <a:t>有“读出再生放大电路”的刷新电路</a:t>
            </a:r>
          </a:p>
          <a:p>
            <a:pPr lvl="1" eaLnBrk="1" hangingPunct="1"/>
            <a:r>
              <a:rPr lang="zh-CN" altLang="en-US" smtClean="0"/>
              <a:t>设计有仅行地址有效的刷新周期</a:t>
            </a:r>
          </a:p>
          <a:p>
            <a:pPr lvl="1" eaLnBrk="1" hangingPunct="1"/>
            <a:r>
              <a:rPr lang="zh-CN" altLang="en-US" smtClean="0"/>
              <a:t>每次刷新一行存储单元</a:t>
            </a:r>
          </a:p>
          <a:p>
            <a:pPr eaLnBrk="1" hangingPunct="1"/>
            <a:r>
              <a:rPr lang="zh-CN" altLang="en-US" smtClean="0"/>
              <a:t>存储系统的外部刷新控制电路</a:t>
            </a:r>
          </a:p>
          <a:p>
            <a:pPr lvl="1" eaLnBrk="1" hangingPunct="1"/>
            <a:r>
              <a:rPr lang="zh-CN" altLang="en-US" smtClean="0"/>
              <a:t>将刷新行地址同时送达所有</a:t>
            </a:r>
            <a:r>
              <a:rPr lang="en-US" altLang="zh-CN" smtClean="0"/>
              <a:t>DRAM</a:t>
            </a:r>
            <a:r>
              <a:rPr lang="zh-CN" altLang="en-US" smtClean="0"/>
              <a:t>芯片</a:t>
            </a:r>
          </a:p>
          <a:p>
            <a:pPr lvl="1" eaLnBrk="1" hangingPunct="1"/>
            <a:r>
              <a:rPr lang="zh-CN" altLang="en-US" smtClean="0"/>
              <a:t>所有</a:t>
            </a:r>
            <a:r>
              <a:rPr lang="en-US" altLang="zh-CN" smtClean="0"/>
              <a:t>DRAM</a:t>
            </a:r>
            <a:r>
              <a:rPr lang="zh-CN" altLang="en-US" smtClean="0"/>
              <a:t>芯片同时进行一行的刷新</a:t>
            </a:r>
          </a:p>
          <a:p>
            <a:pPr lvl="1" eaLnBrk="1" hangingPunct="1"/>
            <a:r>
              <a:rPr lang="zh-CN" altLang="en-US" smtClean="0"/>
              <a:t>在一定时间间隔内启动一次刷新</a:t>
            </a:r>
          </a:p>
          <a:p>
            <a:pPr lvl="1" eaLnBrk="1" hangingPunct="1"/>
            <a:r>
              <a:rPr lang="zh-CN" altLang="en-US" smtClean="0"/>
              <a:t>每次行地址增量</a:t>
            </a:r>
          </a:p>
        </p:txBody>
      </p:sp>
      <p:sp>
        <p:nvSpPr>
          <p:cNvPr id="484356" name="filecab3"/>
          <p:cNvSpPr>
            <a:spLocks noEditPoints="1" noChangeArrowheads="1"/>
          </p:cNvSpPr>
          <p:nvPr/>
        </p:nvSpPr>
        <p:spPr bwMode="auto">
          <a:xfrm flipV="1">
            <a:off x="4932363" y="5589588"/>
            <a:ext cx="3816350" cy="6477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en-US" sz="2800" b="1">
                <a:solidFill>
                  <a:schemeClr val="tx2"/>
                </a:solidFill>
              </a:rPr>
              <a:t>PC机刷新</a:t>
            </a:r>
            <a:r>
              <a:rPr lang="en-US" altLang="zh-CN" sz="2800" b="1">
                <a:solidFill>
                  <a:schemeClr val="tx2"/>
                </a:solidFill>
              </a:rPr>
              <a:t>：15.6μs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 </a:t>
            </a:r>
            <a:r>
              <a:rPr lang="zh-CN" altLang="en-US" smtClean="0"/>
              <a:t>高性能</a:t>
            </a:r>
            <a:r>
              <a:rPr lang="en-US" altLang="zh-CN" smtClean="0"/>
              <a:t>DRAM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FPM DRAM</a:t>
            </a:r>
            <a:r>
              <a:rPr lang="zh-CN" altLang="en-US" sz="2800" smtClean="0"/>
              <a:t>（快页方式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同一行的传送仅改变列地址</a:t>
            </a:r>
          </a:p>
          <a:p>
            <a:pPr lvl="1" eaLnBrk="1" hangingPunct="1"/>
            <a:r>
              <a:rPr lang="zh-CN" altLang="en-US" sz="2400" smtClean="0"/>
              <a:t>页内访问速度加快</a:t>
            </a:r>
          </a:p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EDO DRAM</a:t>
            </a:r>
            <a:r>
              <a:rPr lang="zh-CN" altLang="en-US" sz="2800" smtClean="0"/>
              <a:t>（扩展数据输出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数据输出有效时间加长（扩展）</a:t>
            </a:r>
          </a:p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SDRAM</a:t>
            </a:r>
            <a:r>
              <a:rPr lang="zh-CN" altLang="en-US" sz="2800" smtClean="0"/>
              <a:t>（同步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公共的系统时钟，没有等待状态</a:t>
            </a:r>
          </a:p>
          <a:p>
            <a:pPr lvl="1" eaLnBrk="1" hangingPunct="1"/>
            <a:r>
              <a:rPr lang="zh-CN" altLang="en-US" sz="2400" smtClean="0"/>
              <a:t>支持猝发传送，内部采用交叉存储</a:t>
            </a:r>
          </a:p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DDR DRAM</a:t>
            </a:r>
            <a:r>
              <a:rPr lang="zh-CN" altLang="en-US" sz="2800" smtClean="0"/>
              <a:t>（双速率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同步时钟前沿和后沿各进行一次数据传送</a:t>
            </a:r>
          </a:p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RDRAM</a:t>
            </a:r>
            <a:r>
              <a:rPr lang="zh-CN" altLang="en-US" sz="2800" smtClean="0"/>
              <a:t>（</a:t>
            </a:r>
            <a:r>
              <a:rPr lang="en-US" altLang="zh-CN" sz="2800" smtClean="0"/>
              <a:t>Rambus DRAM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en-US" altLang="zh-CN" sz="2400" smtClean="0"/>
              <a:t>Rambus</a:t>
            </a:r>
            <a:r>
              <a:rPr lang="zh-CN" altLang="en-US" sz="2400" smtClean="0"/>
              <a:t>公司专利技术，全新设计</a:t>
            </a:r>
          </a:p>
        </p:txBody>
      </p:sp>
      <p:pic>
        <p:nvPicPr>
          <p:cNvPr id="21508" name="Picture 5" descr="http://cn.transcend-info.com/Support/FAQ/FAQPics/pi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5229225"/>
            <a:ext cx="86391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 </a:t>
            </a:r>
            <a:r>
              <a:rPr lang="zh-CN" altLang="en-US" smtClean="0"/>
              <a:t>存储系统层次结构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存储系统</a:t>
            </a:r>
          </a:p>
          <a:p>
            <a:pPr lvl="1" eaLnBrk="1" hangingPunct="1"/>
            <a:r>
              <a:rPr lang="zh-CN" altLang="en-US" smtClean="0"/>
              <a:t>容量越大越好</a:t>
            </a:r>
          </a:p>
          <a:p>
            <a:pPr lvl="1" eaLnBrk="1" hangingPunct="1"/>
            <a:r>
              <a:rPr lang="zh-CN" altLang="en-US" smtClean="0"/>
              <a:t>速度较快越好</a:t>
            </a:r>
          </a:p>
          <a:p>
            <a:pPr lvl="1" eaLnBrk="1" hangingPunct="1"/>
            <a:r>
              <a:rPr lang="zh-CN" altLang="en-US" smtClean="0"/>
              <a:t>价格（成本）越低越好</a:t>
            </a:r>
          </a:p>
          <a:p>
            <a:pPr eaLnBrk="1" hangingPunct="1"/>
            <a:r>
              <a:rPr lang="zh-CN" altLang="en-US" smtClean="0"/>
              <a:t>当前制造工艺的存储器件：</a:t>
            </a:r>
          </a:p>
          <a:p>
            <a:pPr lvl="1" eaLnBrk="1" hangingPunct="1"/>
            <a:r>
              <a:rPr lang="zh-CN" altLang="en-US" smtClean="0"/>
              <a:t>工作速度较快的存储器，单位价格却较高；</a:t>
            </a:r>
          </a:p>
          <a:p>
            <a:pPr lvl="1" eaLnBrk="1" hangingPunct="1"/>
            <a:r>
              <a:rPr lang="zh-CN" altLang="en-US" smtClean="0"/>
              <a:t>容量较大的存储器，虽然单位价格较低，但存取速度又较慢</a:t>
            </a:r>
          </a:p>
        </p:txBody>
      </p:sp>
      <p:sp>
        <p:nvSpPr>
          <p:cNvPr id="467998" name="AutoShape 30"/>
          <p:cNvSpPr>
            <a:spLocks noChangeArrowheads="1"/>
          </p:cNvSpPr>
          <p:nvPr/>
        </p:nvSpPr>
        <p:spPr bwMode="auto">
          <a:xfrm>
            <a:off x="838200" y="5410200"/>
            <a:ext cx="78486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/>
              <a:t>各种存储器件需要相互配合形成完整的存储系统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6.2.2 </a:t>
            </a:r>
            <a:r>
              <a:rPr lang="zh-CN" altLang="en-US" smtClean="0"/>
              <a:t>只读存储器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正常的工作状态，</a:t>
            </a:r>
            <a:r>
              <a:rPr lang="en-US" altLang="zh-CN" smtClean="0">
                <a:solidFill>
                  <a:schemeClr val="tx2"/>
                </a:solidFill>
              </a:rPr>
              <a:t>ROM</a:t>
            </a:r>
            <a:r>
              <a:rPr lang="zh-CN" altLang="en-US" smtClean="0">
                <a:solidFill>
                  <a:schemeClr val="tx2"/>
                </a:solidFill>
              </a:rPr>
              <a:t>只能读出</a:t>
            </a:r>
          </a:p>
          <a:p>
            <a:pPr eaLnBrk="1" hangingPunct="1"/>
            <a:r>
              <a:rPr lang="zh-CN" altLang="en-US" smtClean="0">
                <a:solidFill>
                  <a:srgbClr val="193C7D"/>
                </a:solidFill>
              </a:rPr>
              <a:t>特殊的编程状态，多数</a:t>
            </a:r>
            <a:r>
              <a:rPr lang="en-US" altLang="zh-CN" smtClean="0">
                <a:solidFill>
                  <a:srgbClr val="193C7D"/>
                </a:solidFill>
              </a:rPr>
              <a:t>ROM</a:t>
            </a:r>
            <a:r>
              <a:rPr lang="zh-CN" altLang="en-US" smtClean="0">
                <a:solidFill>
                  <a:srgbClr val="193C7D"/>
                </a:solidFill>
              </a:rPr>
              <a:t>芯片也能写入</a:t>
            </a:r>
          </a:p>
          <a:p>
            <a:pPr eaLnBrk="1" hangingPunct="1"/>
            <a:r>
              <a:rPr lang="zh-CN" altLang="en-US" smtClean="0"/>
              <a:t>有些</a:t>
            </a:r>
            <a:r>
              <a:rPr lang="en-US" altLang="zh-CN" smtClean="0"/>
              <a:t>ROM</a:t>
            </a:r>
            <a:r>
              <a:rPr lang="zh-CN" altLang="en-US" smtClean="0"/>
              <a:t>芯片需要特殊方法先将原数据擦除，然后才能编程</a:t>
            </a:r>
          </a:p>
          <a:p>
            <a:pPr eaLnBrk="1" hangingPunct="1"/>
            <a:r>
              <a:rPr lang="en-US" altLang="zh-CN" smtClean="0"/>
              <a:t>ROM</a:t>
            </a:r>
            <a:r>
              <a:rPr lang="zh-CN" altLang="en-US" smtClean="0"/>
              <a:t>芯片的集成度较高，但速度较</a:t>
            </a:r>
            <a:r>
              <a:rPr lang="en-US" altLang="zh-CN" smtClean="0"/>
              <a:t>DRAM</a:t>
            </a:r>
            <a:r>
              <a:rPr lang="zh-CN" altLang="en-US" smtClean="0"/>
              <a:t>还要慢，一般用来保存固定的程序或数据</a:t>
            </a:r>
          </a:p>
          <a:p>
            <a:pPr eaLnBrk="1" hangingPunct="1"/>
            <a:r>
              <a:rPr lang="en-US" altLang="zh-CN" smtClean="0"/>
              <a:t>ROM</a:t>
            </a:r>
            <a:r>
              <a:rPr lang="zh-CN" altLang="en-US" smtClean="0"/>
              <a:t>芯片数据可长期保存，掉电亦不丢失，属于非易失性存储器件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主要类型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MROM</a:t>
            </a:r>
            <a:r>
              <a:rPr lang="zh-CN" altLang="en-US" smtClean="0"/>
              <a:t>（掩膜</a:t>
            </a:r>
            <a:r>
              <a:rPr lang="en-US" altLang="zh-CN" smtClean="0"/>
              <a:t>ROM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掩膜工艺直接制作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OTP-ROM</a:t>
            </a:r>
            <a:r>
              <a:rPr lang="zh-CN" altLang="en-US" smtClean="0"/>
              <a:t>（一次性编程</a:t>
            </a:r>
            <a:r>
              <a:rPr lang="en-US" altLang="zh-CN" smtClean="0"/>
              <a:t>ROM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允许用户进行一次性编程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EPROM</a:t>
            </a:r>
            <a:r>
              <a:rPr lang="zh-CN" altLang="en-US" smtClean="0"/>
              <a:t>（可擦除可编程</a:t>
            </a:r>
            <a:r>
              <a:rPr lang="en-US" altLang="zh-CN" smtClean="0"/>
              <a:t>ROM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紫外光擦除、并可重复编程的</a:t>
            </a:r>
            <a:r>
              <a:rPr lang="en-US" altLang="zh-CN" smtClean="0"/>
              <a:t>ROM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EEPROM</a:t>
            </a:r>
            <a:r>
              <a:rPr lang="zh-CN" altLang="en-US" smtClean="0"/>
              <a:t>（电擦除可编程</a:t>
            </a:r>
            <a:r>
              <a:rPr lang="en-US" altLang="zh-CN" smtClean="0"/>
              <a:t>ROM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擦除和编程（擦写）通过加电进行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Flash Memory</a:t>
            </a:r>
            <a:r>
              <a:rPr lang="zh-CN" altLang="en-US" smtClean="0"/>
              <a:t>（闪速存储器）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新型的电擦除可编程</a:t>
            </a:r>
            <a:r>
              <a:rPr lang="en-US" altLang="zh-CN" smtClean="0"/>
              <a:t>ROM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快速擦除整片或数据块</a:t>
            </a:r>
          </a:p>
        </p:txBody>
      </p:sp>
      <p:pic>
        <p:nvPicPr>
          <p:cNvPr id="23556" name="Picture 4" descr="eprom270c20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905000"/>
            <a:ext cx="216693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flash29系列芯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5445125"/>
            <a:ext cx="209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EPROM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2764 EPROM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/>
              <a:t>存储容量</a:t>
            </a:r>
            <a:r>
              <a:rPr lang="en-US" altLang="zh-CN" smtClean="0"/>
              <a:t>64K</a:t>
            </a:r>
            <a:r>
              <a:rPr lang="zh-CN" altLang="en-US" smtClean="0"/>
              <a:t>位</a:t>
            </a:r>
          </a:p>
          <a:p>
            <a:pPr eaLnBrk="1" hangingPunct="1"/>
            <a:r>
              <a:rPr lang="zh-CN" altLang="en-US" smtClean="0"/>
              <a:t>存储结构</a:t>
            </a:r>
            <a:r>
              <a:rPr lang="en-US" altLang="zh-CN" smtClean="0"/>
              <a:t>8K×8</a:t>
            </a:r>
          </a:p>
          <a:p>
            <a:pPr eaLnBrk="1" hangingPunct="1"/>
            <a:r>
              <a:rPr lang="en-US" altLang="zh-CN" smtClean="0"/>
              <a:t>13</a:t>
            </a:r>
            <a:r>
              <a:rPr lang="zh-CN" altLang="en-US" smtClean="0"/>
              <a:t>个地址线：</a:t>
            </a:r>
            <a:r>
              <a:rPr lang="en-US" altLang="zh-CN" smtClean="0">
                <a:solidFill>
                  <a:schemeClr val="tx2"/>
                </a:solidFill>
              </a:rPr>
              <a:t>A12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个数据线：</a:t>
            </a:r>
            <a:r>
              <a:rPr lang="en-US" altLang="zh-CN" smtClean="0">
                <a:solidFill>
                  <a:schemeClr val="tx2"/>
                </a:solidFill>
              </a:rPr>
              <a:t>O7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O0</a:t>
            </a:r>
          </a:p>
          <a:p>
            <a:pPr eaLnBrk="1" hangingPunct="1"/>
            <a:r>
              <a:rPr lang="zh-CN" altLang="en-US" smtClean="0"/>
              <a:t>控制信号</a:t>
            </a:r>
          </a:p>
          <a:p>
            <a:pPr lvl="1" eaLnBrk="1" hangingPunct="1"/>
            <a:r>
              <a:rPr lang="zh-CN" altLang="en-US" smtClean="0"/>
              <a:t>片选：</a:t>
            </a:r>
            <a:r>
              <a:rPr lang="en-US" altLang="zh-CN" smtClean="0">
                <a:solidFill>
                  <a:schemeClr val="tx2"/>
                </a:solidFill>
              </a:rPr>
              <a:t>CE*</a:t>
            </a:r>
          </a:p>
          <a:p>
            <a:pPr lvl="1" eaLnBrk="1" hangingPunct="1"/>
            <a:r>
              <a:rPr lang="zh-CN" altLang="en-US" smtClean="0"/>
              <a:t>输出：</a:t>
            </a:r>
            <a:r>
              <a:rPr lang="en-US" altLang="zh-CN" smtClean="0">
                <a:solidFill>
                  <a:schemeClr val="tx2"/>
                </a:solidFill>
              </a:rPr>
              <a:t>OE*</a:t>
            </a:r>
          </a:p>
          <a:p>
            <a:pPr lvl="1" eaLnBrk="1" hangingPunct="1"/>
            <a:r>
              <a:rPr lang="zh-CN" altLang="en-US" smtClean="0"/>
              <a:t>编程控制：</a:t>
            </a:r>
            <a:r>
              <a:rPr lang="en-US" altLang="zh-CN" smtClean="0">
                <a:solidFill>
                  <a:schemeClr val="tx2"/>
                </a:solidFill>
              </a:rPr>
              <a:t>PGM*</a:t>
            </a:r>
          </a:p>
          <a:p>
            <a:pPr lvl="1" eaLnBrk="1" hangingPunct="1"/>
            <a:r>
              <a:rPr lang="zh-CN" altLang="en-US" smtClean="0"/>
              <a:t>编程电源：</a:t>
            </a:r>
            <a:r>
              <a:rPr lang="en-US" altLang="zh-CN" smtClean="0">
                <a:solidFill>
                  <a:schemeClr val="tx2"/>
                </a:solidFill>
              </a:rPr>
              <a:t>Vpp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pic>
        <p:nvPicPr>
          <p:cNvPr id="24580" name="Picture 4" descr="wjyy07_06"/>
          <p:cNvPicPr>
            <a:picLocks noChangeAspect="1" noChangeArrowheads="1"/>
          </p:cNvPicPr>
          <p:nvPr/>
        </p:nvPicPr>
        <p:blipFill>
          <a:blip r:embed="rId2" cstate="print"/>
          <a:srcRect r="70975"/>
          <a:stretch>
            <a:fillRect/>
          </a:stretch>
        </p:blipFill>
        <p:spPr bwMode="auto">
          <a:xfrm>
            <a:off x="5032375" y="914400"/>
            <a:ext cx="40354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EPROM</a:t>
            </a:r>
            <a:r>
              <a:rPr lang="zh-CN" altLang="en-US" smtClean="0"/>
              <a:t>工作方式</a:t>
            </a:r>
            <a:endParaRPr lang="en-US" altLang="zh-CN" smtClean="0"/>
          </a:p>
        </p:txBody>
      </p:sp>
      <p:pic>
        <p:nvPicPr>
          <p:cNvPr id="25603" name="Picture 6" descr="wjyy07_06"/>
          <p:cNvPicPr>
            <a:picLocks noChangeAspect="1" noChangeArrowheads="1"/>
          </p:cNvPicPr>
          <p:nvPr/>
        </p:nvPicPr>
        <p:blipFill>
          <a:blip r:embed="rId2" cstate="print"/>
          <a:srcRect l="36580" t="17554" r="1683" b="5690"/>
          <a:stretch>
            <a:fillRect/>
          </a:stretch>
        </p:blipFill>
        <p:spPr bwMode="auto">
          <a:xfrm>
            <a:off x="381000" y="9906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343150"/>
            <a:ext cx="35655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EEPROM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5105400" cy="5638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EEPROM 2816</a:t>
            </a:r>
          </a:p>
          <a:p>
            <a:pPr eaLnBrk="1" hangingPunct="1"/>
            <a:r>
              <a:rPr lang="zh-CN" altLang="en-US" smtClean="0"/>
              <a:t>存储结构：</a:t>
            </a:r>
            <a:r>
              <a:rPr lang="en-US" altLang="zh-CN" smtClean="0"/>
              <a:t>2K×8</a:t>
            </a:r>
          </a:p>
          <a:p>
            <a:pPr eaLnBrk="1" hangingPunct="1"/>
            <a:r>
              <a:rPr lang="zh-CN" altLang="en-US" smtClean="0"/>
              <a:t>有</a:t>
            </a:r>
            <a:r>
              <a:rPr lang="en-US" altLang="zh-CN" smtClean="0"/>
              <a:t>11</a:t>
            </a:r>
            <a:r>
              <a:rPr lang="zh-CN" altLang="en-US" smtClean="0"/>
              <a:t>个地址引脚</a:t>
            </a:r>
            <a:r>
              <a:rPr lang="en-US" altLang="zh-CN" smtClean="0">
                <a:solidFill>
                  <a:schemeClr val="tx2"/>
                </a:solidFill>
              </a:rPr>
              <a:t>A10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个数据引脚</a:t>
            </a:r>
            <a:r>
              <a:rPr lang="en-US" altLang="zh-CN" smtClean="0">
                <a:solidFill>
                  <a:schemeClr val="tx2"/>
                </a:solidFill>
              </a:rPr>
              <a:t>I/O7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I/O0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个控制引脚</a:t>
            </a:r>
          </a:p>
          <a:p>
            <a:pPr lvl="1" eaLnBrk="1" hangingPunct="1"/>
            <a:r>
              <a:rPr lang="zh-CN" altLang="en-US" smtClean="0"/>
              <a:t>片选</a:t>
            </a:r>
            <a:r>
              <a:rPr lang="en-US" altLang="zh-CN" smtClean="0">
                <a:solidFill>
                  <a:schemeClr val="tx2"/>
                </a:solidFill>
              </a:rPr>
              <a:t>CE*</a:t>
            </a:r>
          </a:p>
          <a:p>
            <a:pPr lvl="1" eaLnBrk="1" hangingPunct="1"/>
            <a:r>
              <a:rPr lang="zh-CN" altLang="en-US" smtClean="0"/>
              <a:t>输出允许</a:t>
            </a:r>
            <a:r>
              <a:rPr lang="en-US" altLang="zh-CN" smtClean="0">
                <a:solidFill>
                  <a:schemeClr val="tx2"/>
                </a:solidFill>
              </a:rPr>
              <a:t>OE*</a:t>
            </a:r>
          </a:p>
          <a:p>
            <a:pPr lvl="1" eaLnBrk="1" hangingPunct="1"/>
            <a:r>
              <a:rPr lang="zh-CN" altLang="en-US" smtClean="0"/>
              <a:t>写允许</a:t>
            </a:r>
            <a:r>
              <a:rPr lang="en-US" altLang="zh-CN" smtClean="0">
                <a:solidFill>
                  <a:schemeClr val="tx2"/>
                </a:solidFill>
              </a:rPr>
              <a:t>WE*</a:t>
            </a:r>
          </a:p>
          <a:p>
            <a:pPr eaLnBrk="1" hangingPunct="1"/>
            <a:r>
              <a:rPr lang="zh-CN" altLang="en-US" smtClean="0"/>
              <a:t>字节擦写</a:t>
            </a:r>
          </a:p>
          <a:p>
            <a:pPr eaLnBrk="1" hangingPunct="1"/>
            <a:r>
              <a:rPr lang="zh-CN" altLang="en-US" smtClean="0"/>
              <a:t>查询擦写是否完成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Flash Memory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5105400" cy="5638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AT29C040A</a:t>
            </a:r>
          </a:p>
          <a:p>
            <a:pPr eaLnBrk="1" hangingPunct="1"/>
            <a:r>
              <a:rPr lang="zh-CN" altLang="en-US" smtClean="0"/>
              <a:t>存储结构：</a:t>
            </a:r>
            <a:r>
              <a:rPr lang="en-US" altLang="zh-CN" smtClean="0"/>
              <a:t>512K×8</a:t>
            </a:r>
          </a:p>
          <a:p>
            <a:pPr eaLnBrk="1" hangingPunct="1"/>
            <a:r>
              <a:rPr lang="zh-CN" altLang="en-US" smtClean="0"/>
              <a:t>有</a:t>
            </a:r>
            <a:r>
              <a:rPr lang="en-US" altLang="zh-CN" smtClean="0"/>
              <a:t>19</a:t>
            </a:r>
            <a:r>
              <a:rPr lang="zh-CN" altLang="en-US" smtClean="0"/>
              <a:t>个地址引脚</a:t>
            </a:r>
            <a:r>
              <a:rPr lang="en-US" altLang="zh-CN" smtClean="0">
                <a:solidFill>
                  <a:schemeClr val="tx2"/>
                </a:solidFill>
              </a:rPr>
              <a:t>A18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个数据引脚</a:t>
            </a:r>
            <a:r>
              <a:rPr lang="en-US" altLang="zh-CN" smtClean="0">
                <a:solidFill>
                  <a:schemeClr val="tx2"/>
                </a:solidFill>
              </a:rPr>
              <a:t>I/O7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I/O0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个控制引脚</a:t>
            </a:r>
          </a:p>
          <a:p>
            <a:pPr lvl="1" eaLnBrk="1" hangingPunct="1"/>
            <a:r>
              <a:rPr lang="zh-CN" altLang="en-US" smtClean="0"/>
              <a:t>片选</a:t>
            </a:r>
            <a:r>
              <a:rPr lang="en-US" altLang="zh-CN" smtClean="0">
                <a:solidFill>
                  <a:schemeClr val="tx2"/>
                </a:solidFill>
              </a:rPr>
              <a:t>CS*</a:t>
            </a:r>
          </a:p>
          <a:p>
            <a:pPr lvl="1" eaLnBrk="1" hangingPunct="1"/>
            <a:r>
              <a:rPr lang="zh-CN" altLang="en-US" smtClean="0"/>
              <a:t>输出允许</a:t>
            </a:r>
            <a:r>
              <a:rPr lang="en-US" altLang="zh-CN" smtClean="0">
                <a:solidFill>
                  <a:schemeClr val="tx2"/>
                </a:solidFill>
              </a:rPr>
              <a:t>OE*</a:t>
            </a:r>
          </a:p>
          <a:p>
            <a:pPr lvl="1" eaLnBrk="1" hangingPunct="1"/>
            <a:r>
              <a:rPr lang="zh-CN" altLang="en-US" smtClean="0"/>
              <a:t>写允许</a:t>
            </a:r>
            <a:r>
              <a:rPr lang="en-US" altLang="zh-CN" smtClean="0">
                <a:solidFill>
                  <a:schemeClr val="tx2"/>
                </a:solidFill>
              </a:rPr>
              <a:t>WE*</a:t>
            </a:r>
          </a:p>
          <a:p>
            <a:pPr eaLnBrk="1" hangingPunct="1"/>
            <a:r>
              <a:rPr lang="zh-CN" altLang="en-US" smtClean="0"/>
              <a:t>扇区（</a:t>
            </a:r>
            <a:r>
              <a:rPr lang="en-US" altLang="zh-CN" smtClean="0"/>
              <a:t>256</a:t>
            </a:r>
            <a:r>
              <a:rPr lang="zh-CN" altLang="en-US" smtClean="0"/>
              <a:t>字节）擦写</a:t>
            </a:r>
          </a:p>
          <a:p>
            <a:pPr eaLnBrk="1" hangingPunct="1"/>
            <a:r>
              <a:rPr lang="zh-CN" altLang="en-US" smtClean="0"/>
              <a:t>查询擦写是否完成</a:t>
            </a:r>
          </a:p>
        </p:txBody>
      </p:sp>
      <p:pic>
        <p:nvPicPr>
          <p:cNvPr id="27652" name="Picture 4" descr="wjyy07_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863" y="1160463"/>
            <a:ext cx="3690937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6.2.3 </a:t>
            </a:r>
            <a:r>
              <a:rPr lang="zh-CN" altLang="en-US" smtClean="0"/>
              <a:t>存储器地址译码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存储器芯片与处理器的连接</a:t>
            </a:r>
          </a:p>
          <a:p>
            <a:pPr lvl="1" eaLnBrk="1" hangingPunct="1"/>
            <a:r>
              <a:rPr lang="zh-CN" altLang="en-US" smtClean="0"/>
              <a:t>存储器芯片有数据、地址、读写控制引脚</a:t>
            </a:r>
          </a:p>
          <a:p>
            <a:pPr lvl="1" eaLnBrk="1" hangingPunct="1"/>
            <a:r>
              <a:rPr lang="zh-CN" altLang="en-US" smtClean="0"/>
              <a:t>处理器总线有数据、地址、读写控制信号</a:t>
            </a:r>
          </a:p>
          <a:p>
            <a:pPr lvl="1" eaLnBrk="1" hangingPunct="1"/>
            <a:r>
              <a:rPr lang="zh-CN" altLang="en-US" smtClean="0"/>
              <a:t>功能上多数可以直接相连</a:t>
            </a:r>
          </a:p>
          <a:p>
            <a:pPr eaLnBrk="1" hangingPunct="1"/>
            <a:r>
              <a:rPr lang="zh-CN" altLang="en-US" smtClean="0"/>
              <a:t>但是，地址信号需要译码</a:t>
            </a:r>
          </a:p>
          <a:p>
            <a:pPr lvl="1" eaLnBrk="1" hangingPunct="1"/>
            <a:r>
              <a:rPr lang="zh-CN" altLang="en-US" smtClean="0"/>
              <a:t>处理器地址总线个数多于存储器地址引脚个数</a:t>
            </a:r>
          </a:p>
          <a:p>
            <a:pPr lvl="1" eaLnBrk="1" hangingPunct="1"/>
            <a:r>
              <a:rPr lang="zh-CN" altLang="en-US" smtClean="0"/>
              <a:t>多个存储器芯片组成一定容量的存储系统</a:t>
            </a:r>
          </a:p>
          <a:p>
            <a:pPr lvl="1" eaLnBrk="1" hangingPunct="1"/>
            <a:r>
              <a:rPr lang="zh-CN" altLang="en-US" smtClean="0"/>
              <a:t>需要利用地址总线控制存储器片选信号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地址译码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译码（</a:t>
            </a:r>
            <a:r>
              <a:rPr lang="en-US" altLang="zh-CN" smtClean="0"/>
              <a:t>Decode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将某个特定的编码输入翻译为有效输出的过程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存储器译码电路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可编程逻辑器件</a:t>
            </a:r>
            <a:r>
              <a:rPr lang="en-US" altLang="zh-CN" smtClean="0"/>
              <a:t>PLD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译码器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门电路组合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举例：多输入与非门实现译码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32K×8</a:t>
            </a:r>
            <a:r>
              <a:rPr lang="zh-CN" altLang="en-US" smtClean="0"/>
              <a:t>结构的</a:t>
            </a:r>
            <a:r>
              <a:rPr lang="en-US" altLang="zh-CN" smtClean="0"/>
              <a:t>SRAM</a:t>
            </a:r>
            <a:r>
              <a:rPr lang="zh-CN" altLang="en-US" smtClean="0"/>
              <a:t>：地址引脚</a:t>
            </a:r>
            <a:r>
              <a:rPr lang="en-US" altLang="zh-CN" smtClean="0"/>
              <a:t>15</a:t>
            </a:r>
            <a:r>
              <a:rPr lang="zh-CN" altLang="en-US" smtClean="0"/>
              <a:t>个</a:t>
            </a:r>
            <a:r>
              <a:rPr lang="en-US" altLang="zh-CN" smtClean="0">
                <a:solidFill>
                  <a:schemeClr val="tx2"/>
                </a:solidFill>
              </a:rPr>
              <a:t>A14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8088</a:t>
            </a:r>
            <a:r>
              <a:rPr lang="zh-CN" altLang="en-US" smtClean="0"/>
              <a:t>处理器：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20</a:t>
            </a:r>
            <a:r>
              <a:rPr lang="zh-CN" altLang="en-US" smtClean="0"/>
              <a:t>个地址总线</a:t>
            </a:r>
            <a:r>
              <a:rPr lang="en-US" altLang="zh-CN" smtClean="0">
                <a:solidFill>
                  <a:schemeClr val="tx2"/>
                </a:solidFill>
              </a:rPr>
              <a:t>A19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8</a:t>
            </a:r>
            <a:r>
              <a:rPr lang="zh-CN" altLang="en-US" smtClean="0"/>
              <a:t>位数据总线</a:t>
            </a:r>
          </a:p>
        </p:txBody>
      </p:sp>
      <p:sp>
        <p:nvSpPr>
          <p:cNvPr id="297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简单的门电路译码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30725" name="Picture 10" descr="fig0606"/>
          <p:cNvPicPr>
            <a:picLocks noChangeAspect="1" noChangeArrowheads="1"/>
          </p:cNvPicPr>
          <p:nvPr/>
        </p:nvPicPr>
        <p:blipFill>
          <a:blip r:embed="rId2" cstate="print"/>
          <a:srcRect r="48380"/>
          <a:stretch>
            <a:fillRect/>
          </a:stretch>
        </p:blipFill>
        <p:spPr bwMode="auto">
          <a:xfrm>
            <a:off x="304800" y="908050"/>
            <a:ext cx="80772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存储器地址分析</a:t>
            </a:r>
          </a:p>
        </p:txBody>
      </p:sp>
      <p:pic>
        <p:nvPicPr>
          <p:cNvPr id="31747" name="Picture 5" descr="wjyy07_08"/>
          <p:cNvPicPr>
            <a:picLocks noChangeAspect="1" noChangeArrowheads="1"/>
          </p:cNvPicPr>
          <p:nvPr/>
        </p:nvPicPr>
        <p:blipFill>
          <a:blip r:embed="rId2" cstate="print"/>
          <a:srcRect l="52527" t="27565" r="2516" b="15448"/>
          <a:stretch>
            <a:fillRect/>
          </a:stretch>
        </p:blipFill>
        <p:spPr bwMode="auto">
          <a:xfrm>
            <a:off x="457200" y="1301750"/>
            <a:ext cx="84582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6.1.1 </a:t>
            </a:r>
            <a:r>
              <a:rPr lang="zh-CN" altLang="en-US" smtClean="0"/>
              <a:t>技术指标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存储容量</a:t>
            </a:r>
          </a:p>
          <a:p>
            <a:pPr lvl="1" eaLnBrk="1" hangingPunct="1"/>
            <a:r>
              <a:rPr lang="zh-CN" altLang="en-US" smtClean="0"/>
              <a:t>主存存储容量：以字节</a:t>
            </a:r>
            <a:r>
              <a:rPr lang="en-US" altLang="zh-CN" smtClean="0"/>
              <a:t>B</a:t>
            </a:r>
            <a:r>
              <a:rPr lang="zh-CN" altLang="en-US" smtClean="0"/>
              <a:t>（</a:t>
            </a:r>
            <a:r>
              <a:rPr lang="en-US" altLang="zh-CN" smtClean="0"/>
              <a:t>Byte</a:t>
            </a:r>
            <a:r>
              <a:rPr lang="zh-CN" altLang="en-US" smtClean="0"/>
              <a:t>）为基本单位</a:t>
            </a:r>
          </a:p>
          <a:p>
            <a:pPr lvl="1" eaLnBrk="1" hangingPunct="1"/>
            <a:r>
              <a:rPr lang="zh-CN" altLang="en-US" smtClean="0"/>
              <a:t>半导体存储器芯片：以位</a:t>
            </a:r>
            <a:r>
              <a:rPr lang="en-US" altLang="zh-CN" smtClean="0"/>
              <a:t>b</a:t>
            </a:r>
            <a:r>
              <a:rPr lang="zh-CN" altLang="en-US" smtClean="0"/>
              <a:t> （</a:t>
            </a:r>
            <a:r>
              <a:rPr lang="en-US" altLang="zh-CN" smtClean="0"/>
              <a:t>Bit</a:t>
            </a:r>
            <a:r>
              <a:rPr lang="zh-CN" altLang="en-US" smtClean="0"/>
              <a:t>）为基本单位</a:t>
            </a:r>
          </a:p>
          <a:p>
            <a:pPr lvl="1" eaLnBrk="1" hangingPunct="1"/>
            <a:r>
              <a:rPr lang="zh-CN" altLang="en-US" smtClean="0"/>
              <a:t>存储容量以</a:t>
            </a:r>
            <a:r>
              <a:rPr lang="en-US" altLang="zh-CN" smtClean="0"/>
              <a:t>2</a:t>
            </a:r>
            <a:r>
              <a:rPr lang="en-US" altLang="zh-CN" baseline="30000" smtClean="0"/>
              <a:t>10</a:t>
            </a:r>
            <a:r>
              <a:rPr lang="zh-CN" altLang="en-US" smtClean="0"/>
              <a:t>＝</a:t>
            </a:r>
            <a:r>
              <a:rPr lang="en-US" altLang="zh-CN" smtClean="0"/>
              <a:t>1024</a:t>
            </a:r>
            <a:r>
              <a:rPr lang="zh-CN" altLang="en-US" smtClean="0"/>
              <a:t>规律表达</a:t>
            </a:r>
            <a:r>
              <a:rPr lang="en-US" altLang="zh-CN" smtClean="0"/>
              <a:t>KB</a:t>
            </a:r>
            <a:r>
              <a:rPr lang="zh-CN" altLang="en-US" smtClean="0"/>
              <a:t>，</a:t>
            </a:r>
            <a:r>
              <a:rPr lang="en-US" altLang="zh-CN" smtClean="0"/>
              <a:t>MB</a:t>
            </a:r>
            <a:r>
              <a:rPr lang="zh-CN" altLang="en-US" smtClean="0"/>
              <a:t>，</a:t>
            </a:r>
            <a:r>
              <a:rPr lang="en-US" altLang="zh-CN" smtClean="0"/>
              <a:t>GB</a:t>
            </a:r>
            <a:r>
              <a:rPr lang="zh-CN" altLang="en-US" smtClean="0"/>
              <a:t>和</a:t>
            </a:r>
            <a:r>
              <a:rPr lang="en-US" altLang="zh-CN" smtClean="0"/>
              <a:t>TB</a:t>
            </a:r>
          </a:p>
          <a:p>
            <a:pPr lvl="1" eaLnBrk="1" hangingPunct="1"/>
            <a:r>
              <a:rPr lang="zh-CN" altLang="en-US" smtClean="0"/>
              <a:t>厂商常以</a:t>
            </a:r>
            <a:r>
              <a:rPr lang="en-US" altLang="zh-CN" smtClean="0"/>
              <a:t>10</a:t>
            </a:r>
            <a:r>
              <a:rPr lang="en-US" altLang="zh-CN" baseline="30000" smtClean="0"/>
              <a:t>3</a:t>
            </a:r>
            <a:r>
              <a:rPr lang="zh-CN" altLang="en-US" smtClean="0"/>
              <a:t>＝</a:t>
            </a:r>
            <a:r>
              <a:rPr lang="en-US" altLang="zh-CN" smtClean="0"/>
              <a:t>1000</a:t>
            </a:r>
            <a:r>
              <a:rPr lang="zh-CN" altLang="en-US" smtClean="0"/>
              <a:t>规律表达</a:t>
            </a:r>
            <a:r>
              <a:rPr lang="en-US" altLang="zh-CN" smtClean="0"/>
              <a:t>KB</a:t>
            </a:r>
            <a:r>
              <a:rPr lang="zh-CN" altLang="en-US" smtClean="0"/>
              <a:t>，</a:t>
            </a:r>
            <a:r>
              <a:rPr lang="en-US" altLang="zh-CN" smtClean="0"/>
              <a:t>MB</a:t>
            </a:r>
            <a:r>
              <a:rPr lang="zh-CN" altLang="en-US" smtClean="0"/>
              <a:t>，</a:t>
            </a:r>
            <a:r>
              <a:rPr lang="en-US" altLang="zh-CN" smtClean="0"/>
              <a:t>GB</a:t>
            </a:r>
            <a:r>
              <a:rPr lang="zh-CN" altLang="en-US" smtClean="0"/>
              <a:t>和</a:t>
            </a:r>
            <a:r>
              <a:rPr lang="en-US" altLang="zh-CN" smtClean="0"/>
              <a:t>TB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存取速度</a:t>
            </a:r>
          </a:p>
          <a:p>
            <a:pPr lvl="1" eaLnBrk="1" hangingPunct="1"/>
            <a:r>
              <a:rPr lang="zh-CN" altLang="en-US" smtClean="0"/>
              <a:t>存取时间：发出读</a:t>
            </a:r>
            <a:r>
              <a:rPr lang="en-US" altLang="zh-CN" smtClean="0"/>
              <a:t>/</a:t>
            </a:r>
            <a:r>
              <a:rPr lang="zh-CN" altLang="en-US" smtClean="0"/>
              <a:t>写命令到数据传输操作完成所经历的时间</a:t>
            </a:r>
          </a:p>
          <a:p>
            <a:pPr lvl="1" eaLnBrk="1" hangingPunct="1"/>
            <a:r>
              <a:rPr lang="zh-CN" altLang="en-US" smtClean="0"/>
              <a:t>存取周期：两次存储器访问所允许的最小时间间隔</a:t>
            </a:r>
          </a:p>
        </p:txBody>
      </p:sp>
      <p:sp>
        <p:nvSpPr>
          <p:cNvPr id="468997" name="AutoShape 5"/>
          <p:cNvSpPr>
            <a:spLocks noChangeArrowheads="1"/>
          </p:cNvSpPr>
          <p:nvPr/>
        </p:nvSpPr>
        <p:spPr bwMode="auto">
          <a:xfrm>
            <a:off x="2514600" y="5867400"/>
            <a:ext cx="63246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/>
              <a:t>存储器主要用容量、速度和成本来评价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译码器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3∶8</a:t>
            </a:r>
            <a:r>
              <a:rPr lang="zh-CN" altLang="en-US" smtClean="0"/>
              <a:t>译码器：</a:t>
            </a:r>
            <a:r>
              <a:rPr lang="en-US" altLang="zh-CN" smtClean="0">
                <a:solidFill>
                  <a:schemeClr val="tx2"/>
                </a:solidFill>
              </a:rPr>
              <a:t>138</a:t>
            </a:r>
            <a:r>
              <a:rPr lang="zh-CN" altLang="en-US" smtClean="0">
                <a:solidFill>
                  <a:schemeClr val="tx2"/>
                </a:solidFill>
              </a:rPr>
              <a:t>译码器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个控制输入引脚：</a:t>
            </a:r>
            <a:r>
              <a:rPr lang="en-US" altLang="zh-CN" smtClean="0">
                <a:solidFill>
                  <a:schemeClr val="tx2"/>
                </a:solidFill>
              </a:rPr>
              <a:t>E3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E2*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E1*</a:t>
            </a:r>
          </a:p>
          <a:p>
            <a:pPr lvl="1" eaLnBrk="1" hangingPunct="1"/>
            <a:r>
              <a:rPr lang="zh-CN" altLang="en-US" smtClean="0"/>
              <a:t>都有效，才能实现译码功能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个编码输入引脚：</a:t>
            </a:r>
            <a:r>
              <a:rPr lang="en-US" altLang="zh-CN" smtClean="0">
                <a:solidFill>
                  <a:schemeClr val="tx2"/>
                </a:solidFill>
              </a:rPr>
              <a:t>C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B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A</a:t>
            </a:r>
          </a:p>
          <a:p>
            <a:pPr lvl="1" eaLnBrk="1" hangingPunct="1"/>
            <a:r>
              <a:rPr lang="en-US" altLang="zh-CN" smtClean="0"/>
              <a:t>8</a:t>
            </a:r>
            <a:r>
              <a:rPr lang="zh-CN" altLang="en-US" smtClean="0"/>
              <a:t>种编码各对应一个译码输出引脚</a:t>
            </a:r>
          </a:p>
          <a:p>
            <a:pPr lvl="1" eaLnBrk="1" hangingPunct="1"/>
            <a:r>
              <a:rPr lang="en-US" altLang="zh-CN" smtClean="0"/>
              <a:t>CBA</a:t>
            </a:r>
            <a:r>
              <a:rPr lang="zh-CN" altLang="en-US" smtClean="0"/>
              <a:t>＝</a:t>
            </a:r>
            <a:r>
              <a:rPr lang="en-US" altLang="zh-CN" smtClean="0"/>
              <a:t>000</a:t>
            </a:r>
            <a:r>
              <a:rPr lang="zh-CN" altLang="en-US" smtClean="0"/>
              <a:t>编码使</a:t>
            </a:r>
            <a:r>
              <a:rPr lang="en-US" altLang="zh-CN" smtClean="0"/>
              <a:t>Y0*</a:t>
            </a:r>
            <a:r>
              <a:rPr lang="zh-CN" altLang="en-US" smtClean="0"/>
              <a:t>低有效，其他高电平无效</a:t>
            </a:r>
          </a:p>
          <a:p>
            <a:pPr lvl="1" eaLnBrk="1" hangingPunct="1"/>
            <a:r>
              <a:rPr lang="en-US" altLang="zh-CN" smtClean="0"/>
              <a:t>CBA</a:t>
            </a:r>
            <a:r>
              <a:rPr lang="zh-CN" altLang="en-US" smtClean="0"/>
              <a:t>＝</a:t>
            </a:r>
            <a:r>
              <a:rPr lang="en-US" altLang="zh-CN" smtClean="0"/>
              <a:t>001</a:t>
            </a:r>
            <a:r>
              <a:rPr lang="zh-CN" altLang="en-US" smtClean="0"/>
              <a:t>编码使</a:t>
            </a:r>
            <a:r>
              <a:rPr lang="en-US" altLang="zh-CN" smtClean="0"/>
              <a:t>Y1*</a:t>
            </a:r>
            <a:r>
              <a:rPr lang="zh-CN" altLang="en-US" smtClean="0"/>
              <a:t>低有效，其他高电平无效</a:t>
            </a:r>
          </a:p>
          <a:p>
            <a:pPr lvl="1" eaLnBrk="1" hangingPunct="1"/>
            <a:r>
              <a:rPr lang="en-US" altLang="zh-CN" smtClean="0"/>
              <a:t>……</a:t>
            </a:r>
          </a:p>
          <a:p>
            <a:pPr lvl="1" eaLnBrk="1" hangingPunct="1"/>
            <a:r>
              <a:rPr lang="en-US" altLang="zh-CN" smtClean="0"/>
              <a:t>CBA</a:t>
            </a:r>
            <a:r>
              <a:rPr lang="zh-CN" altLang="en-US" smtClean="0"/>
              <a:t>＝</a:t>
            </a:r>
            <a:r>
              <a:rPr lang="en-US" altLang="zh-CN" smtClean="0"/>
              <a:t>111</a:t>
            </a:r>
            <a:r>
              <a:rPr lang="zh-CN" altLang="en-US" smtClean="0"/>
              <a:t>编码使</a:t>
            </a:r>
            <a:r>
              <a:rPr lang="en-US" altLang="zh-CN" smtClean="0"/>
              <a:t>Y7*</a:t>
            </a:r>
            <a:r>
              <a:rPr lang="zh-CN" altLang="en-US" smtClean="0"/>
              <a:t>低有效，其它高电平无效</a:t>
            </a:r>
          </a:p>
        </p:txBody>
      </p:sp>
      <p:sp>
        <p:nvSpPr>
          <p:cNvPr id="327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  <a:r>
              <a:rPr lang="en-US" altLang="zh-CN" smtClean="0"/>
              <a:t>74LS138</a:t>
            </a:r>
            <a:endParaRPr lang="zh-CN" altLang="en-US" smtClean="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33797" name="Picture 8" descr="wjyy07_09"/>
          <p:cNvPicPr>
            <a:picLocks noChangeAspect="1" noChangeArrowheads="1"/>
          </p:cNvPicPr>
          <p:nvPr/>
        </p:nvPicPr>
        <p:blipFill>
          <a:blip r:embed="rId2" cstate="print"/>
          <a:srcRect l="40906"/>
          <a:stretch>
            <a:fillRect/>
          </a:stretch>
        </p:blipFill>
        <p:spPr bwMode="auto">
          <a:xfrm>
            <a:off x="152400" y="788988"/>
            <a:ext cx="880745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译码器译码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Y0*</a:t>
            </a:r>
            <a:r>
              <a:rPr lang="zh-CN" altLang="en-US" smtClean="0"/>
              <a:t>译码输出有效，必须：</a:t>
            </a:r>
          </a:p>
          <a:p>
            <a:pPr eaLnBrk="1" hangingPunct="1">
              <a:buClr>
                <a:srgbClr val="660066"/>
              </a:buClr>
              <a:buFont typeface="Wingdings" pitchFamily="2" charset="2"/>
              <a:buAutoNum type="circleNumDbPlain"/>
            </a:pPr>
            <a:r>
              <a:rPr lang="en-US" altLang="zh-CN" smtClean="0"/>
              <a:t>E3E2*E1*</a:t>
            </a:r>
            <a:r>
              <a:rPr lang="zh-CN" altLang="en-US" smtClean="0"/>
              <a:t>＝</a:t>
            </a:r>
            <a:r>
              <a:rPr lang="en-US" altLang="zh-CN" smtClean="0"/>
              <a:t>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A19A18A17</a:t>
            </a:r>
            <a:r>
              <a:rPr lang="zh-CN" altLang="en-US" smtClean="0"/>
              <a:t>＝</a:t>
            </a:r>
            <a:r>
              <a:rPr lang="en-US" altLang="zh-CN" smtClean="0"/>
              <a:t>111</a:t>
            </a:r>
            <a:endParaRPr lang="zh-CN" altLang="en-US" smtClean="0"/>
          </a:p>
          <a:p>
            <a:pPr eaLnBrk="1" hangingPunct="1">
              <a:buClr>
                <a:srgbClr val="660066"/>
              </a:buClr>
              <a:buFont typeface="Wingdings" pitchFamily="2" charset="2"/>
              <a:buAutoNum type="circleNumDbPlain" startAt="2"/>
            </a:pPr>
            <a:r>
              <a:rPr lang="en-US" altLang="zh-CN" smtClean="0"/>
              <a:t>CBA</a:t>
            </a:r>
            <a:r>
              <a:rPr lang="zh-CN" altLang="en-US" smtClean="0"/>
              <a:t>＝</a:t>
            </a:r>
            <a:r>
              <a:rPr lang="en-US" altLang="zh-CN" smtClean="0"/>
              <a:t>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A16A15A14</a:t>
            </a:r>
            <a:r>
              <a:rPr lang="zh-CN" altLang="en-US" smtClean="0"/>
              <a:t>＝</a:t>
            </a:r>
            <a:r>
              <a:rPr lang="en-US" altLang="zh-CN" smtClean="0"/>
              <a:t>000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结论：</a:t>
            </a:r>
            <a:r>
              <a:rPr lang="en-US" altLang="zh-CN" smtClean="0"/>
              <a:t>A19</a:t>
            </a:r>
            <a:r>
              <a:rPr lang="zh-CN" altLang="en-US" smtClean="0"/>
              <a:t>～</a:t>
            </a:r>
            <a:r>
              <a:rPr lang="en-US" altLang="zh-CN" smtClean="0"/>
              <a:t>A14</a:t>
            </a:r>
            <a:r>
              <a:rPr lang="zh-CN" altLang="en-US" smtClean="0"/>
              <a:t>＝</a:t>
            </a:r>
            <a:r>
              <a:rPr lang="en-US" altLang="zh-CN" smtClean="0"/>
              <a:t>111000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地址范围：</a:t>
            </a:r>
            <a:r>
              <a:rPr lang="en-US" altLang="zh-CN" smtClean="0"/>
              <a:t>E0000H</a:t>
            </a:r>
            <a:r>
              <a:rPr lang="zh-CN" altLang="en-US" smtClean="0"/>
              <a:t>～</a:t>
            </a:r>
            <a:r>
              <a:rPr lang="en-US" altLang="zh-CN" smtClean="0"/>
              <a:t>E3FFFH</a:t>
            </a:r>
          </a:p>
          <a:p>
            <a:pPr eaLnBrk="1" hangingPunct="1"/>
            <a:r>
              <a:rPr lang="zh-CN" altLang="en-US" smtClean="0"/>
              <a:t>存储容量：</a:t>
            </a:r>
            <a:r>
              <a:rPr lang="en-US" altLang="zh-CN" smtClean="0"/>
              <a:t>16KB</a:t>
            </a:r>
            <a:endParaRPr lang="zh-CN" altLang="en-US" smtClean="0"/>
          </a:p>
        </p:txBody>
      </p:sp>
      <p:sp>
        <p:nvSpPr>
          <p:cNvPr id="348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  <p:sp>
        <p:nvSpPr>
          <p:cNvPr id="543749" name="filecab3"/>
          <p:cNvSpPr>
            <a:spLocks noEditPoints="1" noChangeArrowheads="1"/>
          </p:cNvSpPr>
          <p:nvPr/>
        </p:nvSpPr>
        <p:spPr bwMode="auto">
          <a:xfrm flipV="1">
            <a:off x="1066800" y="5715000"/>
            <a:ext cx="6477000" cy="6096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spcBef>
                <a:spcPct val="1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存储容量＝</a:t>
            </a:r>
            <a:r>
              <a:rPr lang="zh-CN" altLang="en-US" sz="2800" b="1"/>
              <a:t>结束地址－起始地址＋</a:t>
            </a:r>
            <a:r>
              <a:rPr lang="en-US" altLang="zh-CN" sz="28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译码器译码示意图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35845" name="Picture 8" descr="fig0607"/>
          <p:cNvPicPr>
            <a:picLocks noChangeAspect="1" noChangeArrowheads="1"/>
          </p:cNvPicPr>
          <p:nvPr/>
        </p:nvPicPr>
        <p:blipFill>
          <a:blip r:embed="rId2" cstate="print"/>
          <a:srcRect t="13828" r="62396" b="11111"/>
          <a:stretch>
            <a:fillRect/>
          </a:stretch>
        </p:blipFill>
        <p:spPr bwMode="auto">
          <a:xfrm>
            <a:off x="457200" y="8382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不使用</a:t>
            </a:r>
            <a:r>
              <a:rPr lang="en-US" altLang="zh-CN" smtClean="0"/>
              <a:t>A13</a:t>
            </a:r>
            <a:r>
              <a:rPr lang="zh-CN" altLang="en-US" smtClean="0"/>
              <a:t>的译码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存储容量：</a:t>
            </a:r>
            <a:r>
              <a:rPr lang="en-US" altLang="zh-CN" smtClean="0"/>
              <a:t>8KB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A13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时，地址范围：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 E0000H</a:t>
            </a:r>
            <a:r>
              <a:rPr lang="zh-CN" altLang="en-US" smtClean="0"/>
              <a:t>～</a:t>
            </a:r>
            <a:r>
              <a:rPr lang="en-US" altLang="zh-CN" smtClean="0"/>
              <a:t>E1FFFH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A13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时，地址范围：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 E2000H</a:t>
            </a:r>
            <a:r>
              <a:rPr lang="zh-CN" altLang="en-US" smtClean="0"/>
              <a:t>～</a:t>
            </a:r>
            <a:r>
              <a:rPr lang="en-US" altLang="zh-CN" smtClean="0"/>
              <a:t>E3FFFH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结论：</a:t>
            </a:r>
            <a:r>
              <a:rPr lang="zh-CN" altLang="pt-BR" smtClean="0"/>
              <a:t>该</a:t>
            </a:r>
            <a:r>
              <a:rPr lang="en-US" altLang="zh-CN" smtClean="0"/>
              <a:t>8KB</a:t>
            </a:r>
            <a:r>
              <a:rPr lang="zh-CN" altLang="en-US" smtClean="0"/>
              <a:t>存储器芯片占用了</a:t>
            </a:r>
          </a:p>
          <a:p>
            <a:pPr lvl="1" eaLnBrk="1" hangingPunct="1"/>
            <a:r>
              <a:rPr lang="en-US" altLang="zh-CN" smtClean="0"/>
              <a:t>E0000H</a:t>
            </a:r>
            <a:r>
              <a:rPr lang="zh-CN" altLang="en-US" smtClean="0"/>
              <a:t>～</a:t>
            </a:r>
            <a:r>
              <a:rPr lang="en-US" altLang="zh-CN" smtClean="0"/>
              <a:t>E1FFFH </a:t>
            </a:r>
            <a:r>
              <a:rPr lang="zh-CN" altLang="en-US" smtClean="0"/>
              <a:t>地址范围（</a:t>
            </a:r>
            <a:r>
              <a:rPr lang="en-US" altLang="zh-CN" smtClean="0"/>
              <a:t>A13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en-US" altLang="zh-CN" smtClean="0"/>
              <a:t>E2000H</a:t>
            </a:r>
            <a:r>
              <a:rPr lang="zh-CN" altLang="en-US" smtClean="0"/>
              <a:t>～</a:t>
            </a:r>
            <a:r>
              <a:rPr lang="en-US" altLang="zh-CN" smtClean="0"/>
              <a:t>E3FFFH </a:t>
            </a:r>
            <a:r>
              <a:rPr lang="zh-CN" altLang="en-US" smtClean="0"/>
              <a:t>地址范围（</a:t>
            </a:r>
            <a:r>
              <a:rPr lang="en-US" altLang="zh-CN" smtClean="0"/>
              <a:t>A13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实际应用中，常选择第一个地址</a:t>
            </a:r>
          </a:p>
        </p:txBody>
      </p:sp>
      <p:sp>
        <p:nvSpPr>
          <p:cNvPr id="36868" name="AutoShape 6" descr="新闻纸"/>
          <p:cNvSpPr>
            <a:spLocks noChangeArrowheads="1"/>
          </p:cNvSpPr>
          <p:nvPr/>
        </p:nvSpPr>
        <p:spPr bwMode="auto">
          <a:xfrm>
            <a:off x="5105400" y="6019800"/>
            <a:ext cx="3581400" cy="4572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chemeClr val="tx2"/>
                </a:solidFill>
              </a:rPr>
              <a:t>部分译码地址有重复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不使用</a:t>
            </a:r>
            <a:r>
              <a:rPr lang="en-US" altLang="zh-CN" smtClean="0"/>
              <a:t>A0</a:t>
            </a:r>
            <a:r>
              <a:rPr lang="zh-CN" altLang="en-US" smtClean="0"/>
              <a:t>的译码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存储容量：</a:t>
            </a:r>
            <a:r>
              <a:rPr lang="en-US" altLang="zh-CN" smtClean="0"/>
              <a:t>8KB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时，占用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E0000H</a:t>
            </a:r>
            <a:r>
              <a:rPr lang="zh-CN" altLang="en-US" smtClean="0"/>
              <a:t>～</a:t>
            </a:r>
            <a:r>
              <a:rPr lang="en-US" altLang="zh-CN" smtClean="0"/>
              <a:t>E3FFFH</a:t>
            </a:r>
            <a:r>
              <a:rPr lang="zh-CN" altLang="en-US" smtClean="0"/>
              <a:t>范围的偶地址</a:t>
            </a:r>
          </a:p>
          <a:p>
            <a:pPr eaLnBrk="1" hangingPunct="1"/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时，占用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 E0000H</a:t>
            </a:r>
            <a:r>
              <a:rPr lang="zh-CN" altLang="en-US" smtClean="0"/>
              <a:t>～</a:t>
            </a:r>
            <a:r>
              <a:rPr lang="en-US" altLang="zh-CN" smtClean="0"/>
              <a:t>E3FFFH</a:t>
            </a:r>
            <a:r>
              <a:rPr lang="zh-CN" altLang="en-US" smtClean="0"/>
              <a:t>范围的奇地址</a:t>
            </a:r>
          </a:p>
          <a:p>
            <a:pPr eaLnBrk="1" hangingPunct="1"/>
            <a:r>
              <a:rPr lang="zh-CN" altLang="en-US" smtClean="0"/>
              <a:t>结论：</a:t>
            </a:r>
            <a:r>
              <a:rPr lang="zh-CN" altLang="pt-BR" smtClean="0"/>
              <a:t>该</a:t>
            </a:r>
            <a:r>
              <a:rPr lang="en-US" altLang="zh-CN" smtClean="0"/>
              <a:t>8KB</a:t>
            </a:r>
            <a:r>
              <a:rPr lang="zh-CN" altLang="en-US" smtClean="0"/>
              <a:t>存储器芯片占用了</a:t>
            </a:r>
          </a:p>
          <a:p>
            <a:pPr lvl="1" eaLnBrk="1" hangingPunct="1"/>
            <a:r>
              <a:rPr lang="en-US" altLang="zh-CN" smtClean="0"/>
              <a:t>E0000H</a:t>
            </a:r>
            <a:r>
              <a:rPr lang="zh-CN" altLang="en-US" smtClean="0"/>
              <a:t>～</a:t>
            </a:r>
            <a:r>
              <a:rPr lang="en-US" altLang="zh-CN" smtClean="0"/>
              <a:t>E3FFFH </a:t>
            </a:r>
            <a:r>
              <a:rPr lang="zh-CN" altLang="en-US" smtClean="0"/>
              <a:t>偶地址（</a:t>
            </a: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en-US" altLang="zh-CN" smtClean="0"/>
              <a:t>E0000H</a:t>
            </a:r>
            <a:r>
              <a:rPr lang="zh-CN" altLang="en-US" smtClean="0"/>
              <a:t>～</a:t>
            </a:r>
            <a:r>
              <a:rPr lang="en-US" altLang="zh-CN" smtClean="0"/>
              <a:t>E3FFFH </a:t>
            </a:r>
            <a:r>
              <a:rPr lang="zh-CN" altLang="en-US" smtClean="0"/>
              <a:t>奇地址（</a:t>
            </a: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实际应用中，常选择偶地址</a:t>
            </a:r>
          </a:p>
        </p:txBody>
      </p:sp>
      <p:sp>
        <p:nvSpPr>
          <p:cNvPr id="37892" name="AutoShape 4" descr="新闻纸"/>
          <p:cNvSpPr>
            <a:spLocks noChangeArrowheads="1"/>
          </p:cNvSpPr>
          <p:nvPr/>
        </p:nvSpPr>
        <p:spPr bwMode="auto">
          <a:xfrm>
            <a:off x="5105400" y="6019800"/>
            <a:ext cx="3581400" cy="4572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chemeClr val="tx2"/>
                </a:solidFill>
              </a:rPr>
              <a:t>部分译码地址有重复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译码方式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5410200" cy="5638800"/>
          </a:xfrm>
        </p:spPr>
        <p:txBody>
          <a:bodyPr/>
          <a:lstStyle/>
          <a:p>
            <a:pPr eaLnBrk="1" hangingPunct="1"/>
            <a:r>
              <a:rPr lang="zh-CN" altLang="en-US" smtClean="0"/>
              <a:t>全译码方式</a:t>
            </a:r>
          </a:p>
          <a:p>
            <a:pPr lvl="1" eaLnBrk="1" hangingPunct="1"/>
            <a:r>
              <a:rPr lang="zh-CN" altLang="en-US" smtClean="0"/>
              <a:t>使用全部微处理器地址总线</a:t>
            </a:r>
          </a:p>
          <a:p>
            <a:pPr lvl="1" eaLnBrk="1" hangingPunct="1"/>
            <a:r>
              <a:rPr lang="zh-CN" altLang="en-US" smtClean="0"/>
              <a:t>片内寻址：低位地址与存储器芯片地址引脚相连</a:t>
            </a:r>
          </a:p>
          <a:p>
            <a:pPr lvl="1" eaLnBrk="1" hangingPunct="1"/>
            <a:r>
              <a:rPr lang="zh-CN" altLang="en-US" smtClean="0"/>
              <a:t>片选寻址：高位地址经译码与存储器芯片片选引脚相连</a:t>
            </a:r>
          </a:p>
          <a:p>
            <a:pPr eaLnBrk="1" hangingPunct="1"/>
            <a:r>
              <a:rPr lang="zh-CN" altLang="en-US" smtClean="0"/>
              <a:t>部分译码方式</a:t>
            </a:r>
          </a:p>
          <a:p>
            <a:pPr lvl="1" eaLnBrk="1" hangingPunct="1"/>
            <a:r>
              <a:rPr lang="zh-CN" altLang="en-US" smtClean="0"/>
              <a:t>只使用部分微处理器地址总线进行译码</a:t>
            </a:r>
          </a:p>
          <a:p>
            <a:pPr lvl="1" eaLnBrk="1" hangingPunct="1"/>
            <a:r>
              <a:rPr lang="zh-CN" altLang="en-US" smtClean="0"/>
              <a:t>没有使用的地址信号对存储器芯片的工作不产生影响</a:t>
            </a:r>
          </a:p>
        </p:txBody>
      </p:sp>
      <p:sp>
        <p:nvSpPr>
          <p:cNvPr id="38916" name="AutoShape 4" descr="新闻纸"/>
          <p:cNvSpPr>
            <a:spLocks noChangeArrowheads="1"/>
          </p:cNvSpPr>
          <p:nvPr/>
        </p:nvSpPr>
        <p:spPr bwMode="auto">
          <a:xfrm>
            <a:off x="6372225" y="4294188"/>
            <a:ext cx="2232025" cy="1439862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</a:rPr>
              <a:t>部分译码</a:t>
            </a:r>
          </a:p>
          <a:p>
            <a:pPr algn="just">
              <a:buFontTx/>
              <a:buBlip>
                <a:blip r:embed="rId3"/>
              </a:buBlip>
            </a:pPr>
            <a:r>
              <a:rPr kumimoji="1" lang="zh-CN" altLang="en-US" sz="2800" b="1"/>
              <a:t> 地址重复</a:t>
            </a:r>
          </a:p>
          <a:p>
            <a:pPr algn="just">
              <a:buFontTx/>
              <a:buBlip>
                <a:blip r:embed="rId3"/>
              </a:buBlip>
            </a:pPr>
            <a:r>
              <a:rPr kumimoji="1" lang="zh-CN" altLang="en-US" sz="2800" b="1"/>
              <a:t> 译码简单</a:t>
            </a:r>
          </a:p>
        </p:txBody>
      </p:sp>
      <p:sp>
        <p:nvSpPr>
          <p:cNvPr id="38917" name="AutoShape 5" descr="新闻纸"/>
          <p:cNvSpPr>
            <a:spLocks noChangeArrowheads="1"/>
          </p:cNvSpPr>
          <p:nvPr/>
        </p:nvSpPr>
        <p:spPr bwMode="auto">
          <a:xfrm>
            <a:off x="6372225" y="1484313"/>
            <a:ext cx="2232025" cy="1439862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</a:rPr>
              <a:t>全译码</a:t>
            </a:r>
          </a:p>
          <a:p>
            <a:pPr algn="just">
              <a:buFontTx/>
              <a:buBlip>
                <a:blip r:embed="rId3"/>
              </a:buBlip>
            </a:pPr>
            <a:r>
              <a:rPr kumimoji="1" lang="zh-CN" altLang="en-US" sz="2800" b="1"/>
              <a:t> 地址唯一</a:t>
            </a:r>
          </a:p>
          <a:p>
            <a:pPr algn="just">
              <a:buFontTx/>
              <a:buBlip>
                <a:blip r:embed="rId3"/>
              </a:buBlip>
            </a:pPr>
            <a:r>
              <a:rPr kumimoji="1" lang="zh-CN" altLang="en-US" sz="2800" b="1"/>
              <a:t> 空间连续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3. 8086</a:t>
            </a:r>
            <a:r>
              <a:rPr lang="zh-CN" altLang="en-US" smtClean="0"/>
              <a:t>的</a:t>
            </a:r>
            <a:r>
              <a:rPr lang="en-US" altLang="zh-CN" smtClean="0"/>
              <a:t>16</a:t>
            </a:r>
            <a:r>
              <a:rPr lang="zh-CN" altLang="en-US" smtClean="0"/>
              <a:t>位存储结构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对称的两个存储体（</a:t>
            </a:r>
            <a:r>
              <a:rPr lang="en-US" altLang="zh-CN" smtClean="0"/>
              <a:t>Bank</a:t>
            </a:r>
            <a:r>
              <a:rPr lang="zh-CN" altLang="en-US" smtClean="0"/>
              <a:t>）所构成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偶存储体</a:t>
            </a:r>
            <a:r>
              <a:rPr lang="zh-CN" altLang="en-US" smtClean="0"/>
              <a:t>（</a:t>
            </a: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对应所有的偶地址单元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……FFFEH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接处理器低</a:t>
            </a:r>
            <a:r>
              <a:rPr lang="en-US" altLang="zh-CN" smtClean="0"/>
              <a:t>8</a:t>
            </a:r>
            <a:r>
              <a:rPr lang="zh-CN" altLang="en-US" smtClean="0"/>
              <a:t>位数据总线</a:t>
            </a:r>
            <a:r>
              <a:rPr lang="en-US" altLang="zh-CN" smtClean="0"/>
              <a:t>D7</a:t>
            </a:r>
            <a:r>
              <a:rPr lang="zh-CN" altLang="en-US" smtClean="0"/>
              <a:t>～</a:t>
            </a:r>
            <a:r>
              <a:rPr lang="en-US" altLang="zh-CN" smtClean="0"/>
              <a:t>D0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奇存储体</a:t>
            </a:r>
            <a:r>
              <a:rPr lang="zh-CN" altLang="en-US" smtClean="0"/>
              <a:t>（</a:t>
            </a:r>
            <a:r>
              <a:rPr lang="en-US" altLang="zh-CN" smtClean="0"/>
              <a:t>BHE*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对应所有的奇地址单元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……FFFFH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接处理器高</a:t>
            </a:r>
            <a:r>
              <a:rPr lang="en-US" altLang="zh-CN" smtClean="0"/>
              <a:t>8</a:t>
            </a:r>
            <a:r>
              <a:rPr lang="zh-CN" altLang="en-US" smtClean="0"/>
              <a:t>位数据总线</a:t>
            </a:r>
            <a:r>
              <a:rPr lang="en-US" altLang="zh-CN" smtClean="0"/>
              <a:t>D15</a:t>
            </a:r>
            <a:r>
              <a:rPr lang="zh-CN" altLang="en-US" smtClean="0"/>
              <a:t>～</a:t>
            </a:r>
            <a:r>
              <a:rPr lang="en-US" altLang="zh-CN" smtClean="0"/>
              <a:t>D8</a:t>
            </a:r>
          </a:p>
          <a:p>
            <a:pPr eaLnBrk="1" hangingPunct="1"/>
            <a:r>
              <a:rPr lang="zh-CN" altLang="en-US" smtClean="0"/>
              <a:t>两个存储器芯片的片选端连接在一起</a:t>
            </a:r>
          </a:p>
        </p:txBody>
      </p:sp>
      <p:sp>
        <p:nvSpPr>
          <p:cNvPr id="399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的</a:t>
            </a:r>
            <a:r>
              <a:rPr lang="en-US" altLang="zh-CN" smtClean="0"/>
              <a:t>16</a:t>
            </a:r>
            <a:r>
              <a:rPr lang="zh-CN" altLang="en-US" smtClean="0"/>
              <a:t>位存储结构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40965" name="Picture 8" descr="wjyy07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8" y="838200"/>
            <a:ext cx="8964612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地址对齐（</a:t>
            </a:r>
            <a:r>
              <a:rPr lang="en-US" altLang="zh-CN" smtClean="0"/>
              <a:t>Align</a:t>
            </a:r>
            <a:r>
              <a:rPr lang="zh-CN" altLang="en-US" smtClean="0"/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高位地址</a:t>
            </a:r>
            <a:r>
              <a:rPr lang="en-US" altLang="zh-CN" smtClean="0"/>
              <a:t>A19</a:t>
            </a:r>
            <a:r>
              <a:rPr lang="zh-CN" altLang="en-US" smtClean="0"/>
              <a:t>～</a:t>
            </a:r>
            <a:r>
              <a:rPr lang="en-US" altLang="zh-CN" smtClean="0"/>
              <a:t>A17</a:t>
            </a:r>
            <a:r>
              <a:rPr lang="zh-CN" altLang="en-US" smtClean="0"/>
              <a:t>＝</a:t>
            </a:r>
            <a:r>
              <a:rPr lang="en-US" altLang="zh-CN" smtClean="0"/>
              <a:t>111</a:t>
            </a:r>
            <a:r>
              <a:rPr lang="zh-CN" altLang="en-US" smtClean="0"/>
              <a:t>，片选信号有效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低位地址</a:t>
            </a:r>
            <a:r>
              <a:rPr lang="en-US" altLang="zh-CN" smtClean="0"/>
              <a:t>A16</a:t>
            </a:r>
            <a:r>
              <a:rPr lang="zh-CN" altLang="en-US" smtClean="0"/>
              <a:t>～</a:t>
            </a:r>
            <a:r>
              <a:rPr lang="en-US" altLang="zh-CN" smtClean="0"/>
              <a:t>A1</a:t>
            </a:r>
            <a:r>
              <a:rPr lang="zh-CN" altLang="en-US" smtClean="0"/>
              <a:t>＝</a:t>
            </a:r>
            <a:r>
              <a:rPr lang="en-US" altLang="zh-CN" smtClean="0"/>
              <a:t>0...0</a:t>
            </a:r>
            <a:r>
              <a:rPr lang="zh-CN" altLang="en-US" smtClean="0"/>
              <a:t>，那么：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0(</a:t>
            </a:r>
            <a:r>
              <a:rPr lang="zh-CN" altLang="en-US" smtClean="0"/>
              <a:t>地址</a:t>
            </a:r>
            <a:r>
              <a:rPr lang="en-US" altLang="zh-CN" smtClean="0"/>
              <a:t>E0000H)</a:t>
            </a:r>
            <a:r>
              <a:rPr lang="zh-CN" altLang="en-US" smtClean="0"/>
              <a:t>，</a:t>
            </a:r>
            <a:r>
              <a:rPr lang="en-US" altLang="zh-CN" smtClean="0"/>
              <a:t>BHE*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，访问</a:t>
            </a:r>
            <a:r>
              <a:rPr lang="en-US" altLang="zh-CN" smtClean="0"/>
              <a:t>16</a:t>
            </a:r>
            <a:r>
              <a:rPr lang="zh-CN" altLang="en-US" smtClean="0"/>
              <a:t>位数据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0(</a:t>
            </a:r>
            <a:r>
              <a:rPr lang="zh-CN" altLang="en-US" smtClean="0"/>
              <a:t>地址</a:t>
            </a:r>
            <a:r>
              <a:rPr lang="en-US" altLang="zh-CN" smtClean="0"/>
              <a:t>E0000H)</a:t>
            </a:r>
            <a:r>
              <a:rPr lang="zh-CN" altLang="en-US" smtClean="0"/>
              <a:t>，</a:t>
            </a:r>
            <a:r>
              <a:rPr lang="en-US" altLang="zh-CN" smtClean="0"/>
              <a:t>BHE*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，访问低</a:t>
            </a:r>
            <a:r>
              <a:rPr lang="en-US" altLang="zh-CN" smtClean="0"/>
              <a:t>8</a:t>
            </a:r>
            <a:r>
              <a:rPr lang="zh-CN" altLang="en-US" smtClean="0"/>
              <a:t>位数据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1(</a:t>
            </a:r>
            <a:r>
              <a:rPr lang="zh-CN" altLang="en-US" smtClean="0"/>
              <a:t>地址</a:t>
            </a:r>
            <a:r>
              <a:rPr lang="en-US" altLang="zh-CN" smtClean="0"/>
              <a:t>E0001H)</a:t>
            </a:r>
            <a:r>
              <a:rPr lang="zh-CN" altLang="en-US" smtClean="0"/>
              <a:t>，</a:t>
            </a:r>
            <a:r>
              <a:rPr lang="en-US" altLang="zh-CN" smtClean="0"/>
              <a:t>BHE*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，访问高</a:t>
            </a:r>
            <a:r>
              <a:rPr lang="en-US" altLang="zh-CN" smtClean="0"/>
              <a:t>8</a:t>
            </a:r>
            <a:r>
              <a:rPr lang="zh-CN" altLang="en-US" smtClean="0"/>
              <a:t>位数据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A0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BHE*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，无效的数据访问组合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8086</a:t>
            </a:r>
            <a:r>
              <a:rPr lang="zh-CN" altLang="en-US" smtClean="0"/>
              <a:t>存储器按</a:t>
            </a:r>
            <a:r>
              <a:rPr lang="en-US" altLang="zh-CN" smtClean="0"/>
              <a:t>16</a:t>
            </a:r>
            <a:r>
              <a:rPr lang="zh-CN" altLang="en-US" smtClean="0"/>
              <a:t>位数据宽度组织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支持</a:t>
            </a:r>
            <a:r>
              <a:rPr lang="en-US" altLang="zh-CN" smtClean="0"/>
              <a:t>8</a:t>
            </a:r>
            <a:r>
              <a:rPr lang="zh-CN" altLang="en-US" smtClean="0"/>
              <a:t>位和</a:t>
            </a:r>
            <a:r>
              <a:rPr lang="en-US" altLang="zh-CN" smtClean="0"/>
              <a:t>16</a:t>
            </a:r>
            <a:r>
              <a:rPr lang="zh-CN" altLang="en-US" smtClean="0"/>
              <a:t>位数据访问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A"/>
                </a:solidFill>
              </a:rPr>
              <a:t>偶地址开始的</a:t>
            </a:r>
            <a:r>
              <a:rPr lang="en-US" altLang="zh-CN" smtClean="0">
                <a:solidFill>
                  <a:srgbClr val="00009A"/>
                </a:solidFill>
              </a:rPr>
              <a:t>16</a:t>
            </a:r>
            <a:r>
              <a:rPr lang="zh-CN" altLang="en-US" smtClean="0">
                <a:solidFill>
                  <a:srgbClr val="00009A"/>
                </a:solidFill>
              </a:rPr>
              <a:t>位访问可以一次完成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A"/>
                </a:solidFill>
              </a:rPr>
              <a:t>奇地址开始的</a:t>
            </a:r>
            <a:r>
              <a:rPr lang="en-US" altLang="zh-CN" smtClean="0">
                <a:solidFill>
                  <a:srgbClr val="00009A"/>
                </a:solidFill>
              </a:rPr>
              <a:t>16</a:t>
            </a:r>
            <a:r>
              <a:rPr lang="zh-CN" altLang="en-US" smtClean="0">
                <a:solidFill>
                  <a:srgbClr val="00009A"/>
                </a:solidFill>
              </a:rPr>
              <a:t>位访问需要两次操作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2"/>
                </a:solidFill>
              </a:rPr>
              <a:t>地址对齐</a:t>
            </a:r>
            <a:r>
              <a:rPr lang="zh-CN" altLang="en-US" smtClean="0"/>
              <a:t>：</a:t>
            </a:r>
            <a:r>
              <a:rPr lang="en-US" altLang="zh-CN" smtClean="0"/>
              <a:t>16</a:t>
            </a:r>
            <a:r>
              <a:rPr lang="zh-CN" altLang="en-US" smtClean="0"/>
              <a:t>位数据以偶地址开始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6.1.2 </a:t>
            </a:r>
            <a:r>
              <a:rPr lang="zh-CN" altLang="en-US" smtClean="0"/>
              <a:t>层次结构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寄存器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处理器内部的存储单元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A"/>
                </a:solidFill>
              </a:rPr>
              <a:t>高速缓存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9A"/>
                </a:solidFill>
              </a:rPr>
              <a:t>Cache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完全用硬件实现主存储器的速度提高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主存储器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存放当前运行程序和数据，采用半导体存储器构成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辅助存储器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磁记录或光记录方式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磁盘或光盘形式存放可读可写或只读内容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以外设方式连接和访问</a:t>
            </a:r>
          </a:p>
        </p:txBody>
      </p:sp>
      <p:sp>
        <p:nvSpPr>
          <p:cNvPr id="6148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Pentium</a:t>
            </a:r>
            <a:r>
              <a:rPr lang="zh-CN" altLang="en-US" smtClean="0"/>
              <a:t>的</a:t>
            </a:r>
            <a:r>
              <a:rPr lang="en-US" altLang="zh-CN" smtClean="0"/>
              <a:t>64</a:t>
            </a:r>
            <a:r>
              <a:rPr lang="zh-CN" altLang="en-US" smtClean="0"/>
              <a:t>位存储结构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Pentium</a:t>
            </a:r>
            <a:r>
              <a:rPr lang="zh-CN" altLang="en-US" smtClean="0"/>
              <a:t>采用</a:t>
            </a:r>
            <a:r>
              <a:rPr lang="en-US" altLang="zh-CN" smtClean="0"/>
              <a:t>64</a:t>
            </a:r>
            <a:r>
              <a:rPr lang="zh-CN" altLang="en-US" smtClean="0"/>
              <a:t>位数据总线和</a:t>
            </a:r>
            <a:r>
              <a:rPr lang="en-US" altLang="zh-CN" smtClean="0"/>
              <a:t>32</a:t>
            </a:r>
            <a:r>
              <a:rPr lang="zh-CN" altLang="en-US" smtClean="0"/>
              <a:t>位地址总线</a:t>
            </a:r>
          </a:p>
          <a:p>
            <a:pPr eaLnBrk="1" hangingPunct="1"/>
            <a:r>
              <a:rPr lang="zh-CN" altLang="en-US" smtClean="0"/>
              <a:t>没有地址</a:t>
            </a:r>
            <a:r>
              <a:rPr lang="en-US" altLang="zh-CN" smtClean="0"/>
              <a:t>A2</a:t>
            </a:r>
            <a:r>
              <a:rPr lang="zh-CN" altLang="en-US" smtClean="0"/>
              <a:t>，</a:t>
            </a:r>
            <a:r>
              <a:rPr lang="en-US" altLang="zh-CN" smtClean="0"/>
              <a:t>A1</a:t>
            </a:r>
            <a:r>
              <a:rPr lang="zh-CN" altLang="en-US" smtClean="0"/>
              <a:t>和</a:t>
            </a:r>
            <a:r>
              <a:rPr lang="en-US" altLang="zh-CN" smtClean="0"/>
              <a:t>A0</a:t>
            </a:r>
          </a:p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个字节允许信号区别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8</a:t>
            </a:r>
            <a:r>
              <a:rPr lang="zh-CN" altLang="en-US" smtClean="0"/>
              <a:t>位存储体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支持</a:t>
            </a:r>
            <a:r>
              <a:rPr lang="en-US" altLang="zh-CN" smtClean="0"/>
              <a:t>64/32/16/8</a:t>
            </a:r>
            <a:r>
              <a:rPr lang="zh-CN" altLang="en-US" smtClean="0"/>
              <a:t>位数据读写</a:t>
            </a:r>
          </a:p>
          <a:p>
            <a:pPr eaLnBrk="1" hangingPunct="1"/>
            <a:r>
              <a:rPr lang="zh-CN" altLang="en-US" smtClean="0"/>
              <a:t>多字节数据若地址对齐能够一次完成读写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字节、</a:t>
            </a:r>
            <a:r>
              <a:rPr lang="en-US" altLang="zh-CN" smtClean="0"/>
              <a:t>16</a:t>
            </a:r>
            <a:r>
              <a:rPr lang="zh-CN" altLang="en-US" smtClean="0"/>
              <a:t>位数据是被</a:t>
            </a:r>
            <a:r>
              <a:rPr lang="en-US" altLang="zh-CN" smtClean="0"/>
              <a:t>2</a:t>
            </a:r>
            <a:r>
              <a:rPr lang="zh-CN" altLang="en-US" smtClean="0"/>
              <a:t>整除的地址（偶地址）</a:t>
            </a:r>
          </a:p>
          <a:p>
            <a:pPr lvl="1" eaLnBrk="1" hangingPunct="1"/>
            <a:r>
              <a:rPr lang="en-US" altLang="zh-CN" smtClean="0"/>
              <a:t>4</a:t>
            </a:r>
            <a:r>
              <a:rPr lang="zh-CN" altLang="en-US" smtClean="0"/>
              <a:t>字节、</a:t>
            </a:r>
            <a:r>
              <a:rPr lang="en-US" altLang="zh-CN" smtClean="0"/>
              <a:t>32</a:t>
            </a:r>
            <a:r>
              <a:rPr lang="zh-CN" altLang="en-US" smtClean="0"/>
              <a:t>位数据是被</a:t>
            </a:r>
            <a:r>
              <a:rPr lang="en-US" altLang="zh-CN" smtClean="0"/>
              <a:t>4</a:t>
            </a:r>
            <a:r>
              <a:rPr lang="zh-CN" altLang="en-US" smtClean="0"/>
              <a:t>整除的地址（模</a:t>
            </a:r>
            <a:r>
              <a:rPr lang="en-US" altLang="zh-CN" smtClean="0"/>
              <a:t>4</a:t>
            </a:r>
            <a:r>
              <a:rPr lang="zh-CN" altLang="en-US" smtClean="0"/>
              <a:t>地址）</a:t>
            </a:r>
          </a:p>
          <a:p>
            <a:pPr lvl="1" eaLnBrk="1" hangingPunct="1"/>
            <a:r>
              <a:rPr lang="en-US" altLang="zh-CN" smtClean="0"/>
              <a:t>8</a:t>
            </a:r>
            <a:r>
              <a:rPr lang="zh-CN" altLang="en-US" smtClean="0"/>
              <a:t>字节、</a:t>
            </a:r>
            <a:r>
              <a:rPr lang="en-US" altLang="zh-CN" smtClean="0"/>
              <a:t>64</a:t>
            </a:r>
            <a:r>
              <a:rPr lang="zh-CN" altLang="en-US" smtClean="0"/>
              <a:t>位数据是被</a:t>
            </a:r>
            <a:r>
              <a:rPr lang="en-US" altLang="zh-CN" smtClean="0"/>
              <a:t>8</a:t>
            </a:r>
            <a:r>
              <a:rPr lang="zh-CN" altLang="en-US" smtClean="0"/>
              <a:t>整除的地址（模</a:t>
            </a:r>
            <a:r>
              <a:rPr lang="en-US" altLang="zh-CN" smtClean="0"/>
              <a:t>8</a:t>
            </a:r>
            <a:r>
              <a:rPr lang="zh-CN" altLang="en-US" smtClean="0"/>
              <a:t>地址）</a:t>
            </a:r>
          </a:p>
        </p:txBody>
      </p:sp>
      <p:sp>
        <p:nvSpPr>
          <p:cNvPr id="430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  <p:sp>
        <p:nvSpPr>
          <p:cNvPr id="494597" name="filecab3"/>
          <p:cNvSpPr>
            <a:spLocks noEditPoints="1" noChangeArrowheads="1"/>
          </p:cNvSpPr>
          <p:nvPr/>
        </p:nvSpPr>
        <p:spPr bwMode="auto">
          <a:xfrm flipV="1">
            <a:off x="990600" y="5334000"/>
            <a:ext cx="6400800" cy="12192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spcBef>
                <a:spcPct val="1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</a:rPr>
              <a:t>地址A</a:t>
            </a:r>
            <a:r>
              <a:rPr lang="zh-CN" altLang="en-US" sz="2800" b="1">
                <a:solidFill>
                  <a:schemeClr val="tx2"/>
                </a:solidFill>
              </a:rPr>
              <a:t>对齐</a:t>
            </a:r>
            <a:r>
              <a:rPr lang="en-US" altLang="zh-CN" sz="2800" b="1">
                <a:solidFill>
                  <a:schemeClr val="tx2"/>
                </a:solidFill>
              </a:rPr>
              <a:t>s</a:t>
            </a:r>
            <a:r>
              <a:rPr lang="zh-CN" altLang="en-US" sz="2800" b="1">
                <a:solidFill>
                  <a:schemeClr val="tx2"/>
                </a:solidFill>
              </a:rPr>
              <a:t>字节边界</a:t>
            </a:r>
            <a:endParaRPr lang="en-US" altLang="zh-CN" sz="2800" b="1"/>
          </a:p>
          <a:p>
            <a:pPr algn="ctr">
              <a:spcBef>
                <a:spcPct val="10000"/>
              </a:spcBef>
              <a:defRPr/>
            </a:pPr>
            <a:r>
              <a:rPr lang="en-US" altLang="zh-CN" sz="2800" b="1"/>
              <a:t>A mod s</a:t>
            </a:r>
            <a:r>
              <a:rPr lang="zh-CN" altLang="en-US" sz="2800" b="1"/>
              <a:t>＝</a:t>
            </a:r>
            <a:r>
              <a:rPr lang="en-US" altLang="zh-CN" sz="2800" b="1"/>
              <a:t>0</a:t>
            </a:r>
            <a:r>
              <a:rPr lang="zh-CN" altLang="en-US" sz="2800" b="1"/>
              <a:t> </a:t>
            </a:r>
            <a:r>
              <a:rPr lang="en-US" altLang="zh-CN" sz="2800" b="1"/>
              <a:t>(</a:t>
            </a:r>
            <a:r>
              <a:rPr lang="zh-CN" altLang="en-US" sz="2800" b="1"/>
              <a:t>能够被</a:t>
            </a:r>
            <a:r>
              <a:rPr lang="en-US" altLang="zh-CN" sz="2800" b="1"/>
              <a:t>s</a:t>
            </a:r>
            <a:r>
              <a:rPr lang="zh-CN" altLang="en-US" sz="2800" b="1"/>
              <a:t>整除的地址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Pentium</a:t>
            </a:r>
            <a:r>
              <a:rPr lang="zh-CN" altLang="en-US" smtClean="0"/>
              <a:t>的</a:t>
            </a:r>
            <a:r>
              <a:rPr lang="en-US" altLang="zh-CN" smtClean="0"/>
              <a:t>64</a:t>
            </a:r>
            <a:r>
              <a:rPr lang="zh-CN" altLang="en-US" smtClean="0"/>
              <a:t>位存储结构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4039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44037" name="Picture 8" descr="wjyy07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868363"/>
            <a:ext cx="8713788" cy="55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6.2.4 </a:t>
            </a:r>
            <a:r>
              <a:rPr lang="zh-CN" altLang="en-US" smtClean="0"/>
              <a:t>主存空间分配</a:t>
            </a:r>
          </a:p>
        </p:txBody>
      </p:sp>
      <p:pic>
        <p:nvPicPr>
          <p:cNvPr id="45059" name="Picture 4" descr="wjyy07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最低</a:t>
            </a:r>
            <a:r>
              <a:rPr lang="en-US" altLang="zh-CN" smtClean="0"/>
              <a:t>1MB</a:t>
            </a:r>
            <a:r>
              <a:rPr lang="zh-CN" altLang="en-US" smtClean="0"/>
              <a:t>主存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</a:t>
            </a:r>
            <a:r>
              <a:rPr lang="en-US" altLang="zh-CN" smtClean="0"/>
              <a:t>RAM</a:t>
            </a:r>
            <a:r>
              <a:rPr lang="zh-CN" altLang="en-US" smtClean="0"/>
              <a:t>区</a:t>
            </a:r>
          </a:p>
          <a:p>
            <a:pPr lvl="1" eaLnBrk="1" hangingPunct="1"/>
            <a:r>
              <a:rPr lang="zh-CN" altLang="en-US" smtClean="0"/>
              <a:t>地址最低端的</a:t>
            </a:r>
            <a:r>
              <a:rPr lang="en-US" altLang="zh-CN" smtClean="0"/>
              <a:t>640KB</a:t>
            </a:r>
            <a:r>
              <a:rPr lang="zh-CN" altLang="en-US" smtClean="0"/>
              <a:t>空间</a:t>
            </a:r>
          </a:p>
          <a:p>
            <a:pPr lvl="1" eaLnBrk="1" hangingPunct="1"/>
            <a:r>
              <a:rPr lang="zh-CN" altLang="en-US" smtClean="0"/>
              <a:t>由</a:t>
            </a:r>
            <a:r>
              <a:rPr lang="en-US" altLang="zh-CN" smtClean="0"/>
              <a:t>DOS</a:t>
            </a:r>
            <a:r>
              <a:rPr lang="zh-CN" altLang="en-US" smtClean="0"/>
              <a:t>进行管理</a:t>
            </a:r>
          </a:p>
          <a:p>
            <a:pPr eaLnBrk="1" hangingPunct="1"/>
            <a:r>
              <a:rPr lang="zh-CN" altLang="en-US" smtClean="0"/>
              <a:t>显示</a:t>
            </a:r>
            <a:r>
              <a:rPr lang="en-US" altLang="zh-CN" smtClean="0"/>
              <a:t>RAM</a:t>
            </a:r>
            <a:r>
              <a:rPr lang="zh-CN" altLang="en-US" smtClean="0"/>
              <a:t>区</a:t>
            </a:r>
          </a:p>
          <a:p>
            <a:pPr lvl="1" eaLnBrk="1" hangingPunct="1"/>
            <a:r>
              <a:rPr lang="en-US" altLang="zh-CN" smtClean="0"/>
              <a:t>128KB</a:t>
            </a:r>
            <a:r>
              <a:rPr lang="zh-CN" altLang="en-US" smtClean="0"/>
              <a:t>主存空间保留给显示缓冲存储区</a:t>
            </a:r>
          </a:p>
          <a:p>
            <a:pPr lvl="1" eaLnBrk="1" hangingPunct="1"/>
            <a:r>
              <a:rPr lang="zh-CN" altLang="en-US" smtClean="0"/>
              <a:t>显示</a:t>
            </a:r>
            <a:r>
              <a:rPr lang="en-US" altLang="zh-CN" smtClean="0"/>
              <a:t>RAM</a:t>
            </a:r>
            <a:r>
              <a:rPr lang="zh-CN" altLang="en-US" smtClean="0"/>
              <a:t>区并没有被完全使用</a:t>
            </a:r>
          </a:p>
          <a:p>
            <a:pPr eaLnBrk="1" hangingPunct="1"/>
            <a:r>
              <a:rPr lang="zh-CN" altLang="en-US" smtClean="0"/>
              <a:t>扩展</a:t>
            </a:r>
            <a:r>
              <a:rPr lang="en-US" altLang="zh-CN" smtClean="0"/>
              <a:t>ROM</a:t>
            </a:r>
            <a:r>
              <a:rPr lang="zh-CN" altLang="en-US" smtClean="0"/>
              <a:t>区</a:t>
            </a:r>
          </a:p>
          <a:p>
            <a:pPr lvl="1" eaLnBrk="1" hangingPunct="1"/>
            <a:r>
              <a:rPr lang="en-US" altLang="zh-CN" smtClean="0"/>
              <a:t>I/O</a:t>
            </a:r>
            <a:r>
              <a:rPr lang="zh-CN" altLang="en-US" smtClean="0"/>
              <a:t>接口电路卡上的</a:t>
            </a:r>
            <a:r>
              <a:rPr lang="en-US" altLang="zh-CN" smtClean="0"/>
              <a:t>ROM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系统</a:t>
            </a:r>
            <a:r>
              <a:rPr lang="en-US" altLang="zh-CN" smtClean="0"/>
              <a:t>ROM</a:t>
            </a:r>
            <a:r>
              <a:rPr lang="zh-CN" altLang="en-US" smtClean="0"/>
              <a:t>区</a:t>
            </a:r>
          </a:p>
          <a:p>
            <a:pPr lvl="1" eaLnBrk="1" hangingPunct="1"/>
            <a:r>
              <a:rPr lang="en-US" altLang="zh-CN" smtClean="0"/>
              <a:t>ROM-BIOS</a:t>
            </a:r>
            <a:r>
              <a:rPr lang="zh-CN" altLang="en-US" smtClean="0"/>
              <a:t>程序</a:t>
            </a:r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343400" y="5105400"/>
            <a:ext cx="4648200" cy="1676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>
              <a:spcBef>
                <a:spcPct val="20000"/>
              </a:spcBef>
              <a:defRPr/>
            </a:pPr>
            <a:r>
              <a:rPr lang="en-US" altLang="en-US" sz="2800" b="1">
                <a:solidFill>
                  <a:schemeClr val="tx2"/>
                </a:solidFill>
              </a:rPr>
              <a:t>640K ought to be enough</a:t>
            </a:r>
            <a:endParaRPr lang="en-US" altLang="zh-CN" sz="2800" b="1">
              <a:solidFill>
                <a:schemeClr val="tx2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altLang="en-US" sz="2800" b="1">
                <a:solidFill>
                  <a:schemeClr val="tx2"/>
                </a:solidFill>
              </a:rPr>
              <a:t> for everybody</a:t>
            </a:r>
            <a:endParaRPr lang="en-US" altLang="zh-CN" sz="2800" b="1">
              <a:solidFill>
                <a:schemeClr val="tx2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altLang="en-US" sz="2800" b="1">
                <a:solidFill>
                  <a:schemeClr val="tx2"/>
                </a:solidFill>
              </a:rPr>
              <a:t>— Bill Gates 1981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ROM</a:t>
            </a:r>
            <a:r>
              <a:rPr lang="zh-CN" altLang="en-US" smtClean="0"/>
              <a:t>复制和影子主存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ROM复制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系统</a:t>
            </a:r>
            <a:r>
              <a:rPr lang="en-US" altLang="zh-CN" smtClean="0"/>
              <a:t>ROM</a:t>
            </a:r>
            <a:r>
              <a:rPr lang="zh-CN" altLang="en-US" smtClean="0"/>
              <a:t>区的</a:t>
            </a:r>
            <a:r>
              <a:rPr lang="en-US" altLang="zh-CN" smtClean="0"/>
              <a:t>BIOS</a:t>
            </a:r>
            <a:r>
              <a:rPr lang="zh-CN" altLang="en-US" smtClean="0"/>
              <a:t>等程序</a:t>
            </a:r>
          </a:p>
          <a:p>
            <a:pPr lvl="1" eaLnBrk="1" hangingPunct="1"/>
            <a:r>
              <a:rPr lang="en-US" altLang="zh-CN" smtClean="0"/>
              <a:t>8086/8088</a:t>
            </a:r>
            <a:r>
              <a:rPr lang="zh-CN" altLang="en-US" smtClean="0"/>
              <a:t>在</a:t>
            </a:r>
            <a:r>
              <a:rPr lang="en-US" altLang="zh-CN" smtClean="0"/>
              <a:t>F0000H</a:t>
            </a:r>
            <a:r>
              <a:rPr lang="zh-CN" altLang="en-US" smtClean="0"/>
              <a:t>～</a:t>
            </a:r>
            <a:r>
              <a:rPr lang="en-US" altLang="zh-CN" smtClean="0"/>
              <a:t>FFFFFH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80286</a:t>
            </a:r>
            <a:r>
              <a:rPr lang="zh-CN" altLang="en-US" smtClean="0"/>
              <a:t>在</a:t>
            </a:r>
            <a:r>
              <a:rPr lang="en-US" altLang="zh-CN" smtClean="0"/>
              <a:t>FF0000H</a:t>
            </a:r>
            <a:r>
              <a:rPr lang="zh-CN" altLang="en-US" smtClean="0"/>
              <a:t>～</a:t>
            </a:r>
            <a:r>
              <a:rPr lang="en-US" altLang="zh-CN" smtClean="0"/>
              <a:t>FFFFFFH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IA-32</a:t>
            </a:r>
            <a:r>
              <a:rPr lang="zh-CN" altLang="en-US" smtClean="0"/>
              <a:t>微处理器在</a:t>
            </a:r>
            <a:r>
              <a:rPr lang="en-US" altLang="zh-CN" smtClean="0"/>
              <a:t>FFFFFFF0H</a:t>
            </a:r>
            <a:r>
              <a:rPr lang="zh-CN" altLang="en-US" smtClean="0"/>
              <a:t>～</a:t>
            </a:r>
            <a:r>
              <a:rPr lang="en-US" altLang="zh-CN" smtClean="0"/>
              <a:t>FFFFFFFFH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影子主存</a:t>
            </a:r>
          </a:p>
          <a:p>
            <a:pPr lvl="1" eaLnBrk="1" hangingPunct="1"/>
            <a:r>
              <a:rPr lang="zh-CN" altLang="en-US" smtClean="0"/>
              <a:t>用作</a:t>
            </a:r>
            <a:r>
              <a:rPr lang="en-US" altLang="zh-CN" smtClean="0"/>
              <a:t>ROM-BIOS</a:t>
            </a:r>
            <a:r>
              <a:rPr lang="zh-CN" altLang="en-US" smtClean="0"/>
              <a:t>的只读的</a:t>
            </a:r>
            <a:r>
              <a:rPr lang="en-US" altLang="zh-CN" smtClean="0"/>
              <a:t>RAM</a:t>
            </a:r>
            <a:r>
              <a:rPr lang="zh-CN" altLang="en-US" smtClean="0"/>
              <a:t>区域</a:t>
            </a:r>
          </a:p>
          <a:p>
            <a:pPr lvl="1" eaLnBrk="1" hangingPunct="1"/>
            <a:r>
              <a:rPr lang="zh-CN" altLang="en-US" smtClean="0"/>
              <a:t>启动后</a:t>
            </a:r>
            <a:r>
              <a:rPr lang="en-US" altLang="zh-CN" smtClean="0"/>
              <a:t>ROM-BIOS</a:t>
            </a:r>
            <a:r>
              <a:rPr lang="zh-CN" altLang="en-US" smtClean="0"/>
              <a:t>映射到</a:t>
            </a:r>
            <a:r>
              <a:rPr lang="en-US" altLang="zh-CN" smtClean="0"/>
              <a:t>RAM</a:t>
            </a:r>
          </a:p>
          <a:p>
            <a:pPr lvl="1" eaLnBrk="1" hangingPunct="1"/>
            <a:r>
              <a:rPr lang="zh-CN" altLang="en-US" smtClean="0"/>
              <a:t>因为</a:t>
            </a:r>
            <a:r>
              <a:rPr lang="en-US" altLang="zh-CN" smtClean="0"/>
              <a:t>ROM</a:t>
            </a:r>
            <a:r>
              <a:rPr lang="zh-CN" altLang="en-US" smtClean="0"/>
              <a:t>芯片的读写速度比</a:t>
            </a:r>
            <a:r>
              <a:rPr lang="en-US" altLang="zh-CN" smtClean="0"/>
              <a:t>RAM</a:t>
            </a:r>
            <a:r>
              <a:rPr lang="zh-CN" altLang="en-US" smtClean="0"/>
              <a:t>芯片慢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高速缓冲存储器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2590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主存是一个影响性能的关键因素</a:t>
            </a:r>
          </a:p>
          <a:p>
            <a:pPr eaLnBrk="1" hangingPunct="1"/>
            <a:r>
              <a:rPr lang="zh-CN" altLang="en-US" sz="2800" smtClean="0"/>
              <a:t>因为处理器的运行速度提高，但由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组成的主存的存取时间较慢，跟不上处理器运行速度</a:t>
            </a:r>
          </a:p>
          <a:p>
            <a:pPr eaLnBrk="1" hangingPunct="1"/>
            <a:r>
              <a:rPr lang="en-US" altLang="zh-CN" sz="2800" smtClean="0"/>
              <a:t>SRAM</a:t>
            </a:r>
            <a:r>
              <a:rPr lang="zh-CN" altLang="en-US" sz="2800" smtClean="0"/>
              <a:t>速度较快，但其容量较小、价格较贵，无法大量用于微机系统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1524000" y="6019800"/>
            <a:ext cx="73152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</a:rPr>
              <a:t>Cache: a safe place for hiding or storing things.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grpSp>
        <p:nvGrpSpPr>
          <p:cNvPr id="50181" name="Group 30"/>
          <p:cNvGrpSpPr>
            <a:grpSpLocks/>
          </p:cNvGrpSpPr>
          <p:nvPr/>
        </p:nvGrpSpPr>
        <p:grpSpPr bwMode="auto">
          <a:xfrm>
            <a:off x="5029200" y="3048000"/>
            <a:ext cx="4060825" cy="2476500"/>
            <a:chOff x="2880" y="864"/>
            <a:chExt cx="2558" cy="1560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2880" y="2112"/>
              <a:ext cx="1455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>
                <a:spcBef>
                  <a:spcPts val="6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主存储器</a:t>
              </a:r>
              <a:endParaRPr kumimoji="1" lang="zh-CN" altLang="en-US" sz="2800" b="1"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880" y="1440"/>
              <a:ext cx="1455" cy="2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高速缓存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Cache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194" y="864"/>
              <a:ext cx="827" cy="2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CPU</a:t>
              </a:r>
              <a:endParaRPr kumimoji="1" lang="en-US" altLang="zh-CN" sz="2400" b="1">
                <a:latin typeface="宋体" pitchFamily="2" charset="-122"/>
              </a:endParaRP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3607" y="1151"/>
              <a:ext cx="1" cy="289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3607" y="1728"/>
              <a:ext cx="1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188" name="Group 12"/>
            <p:cNvGrpSpPr>
              <a:grpSpLocks/>
            </p:cNvGrpSpPr>
            <p:nvPr/>
          </p:nvGrpSpPr>
          <p:grpSpPr bwMode="auto">
            <a:xfrm>
              <a:off x="4450" y="914"/>
              <a:ext cx="782" cy="670"/>
              <a:chOff x="0" y="-1"/>
              <a:chExt cx="20000" cy="20001"/>
            </a:xfrm>
          </p:grpSpPr>
          <p:sp>
            <p:nvSpPr>
              <p:cNvPr id="50198" name="Rectangle 13"/>
              <p:cNvSpPr>
                <a:spLocks noChangeArrowheads="1"/>
              </p:cNvSpPr>
              <p:nvPr/>
            </p:nvSpPr>
            <p:spPr bwMode="auto">
              <a:xfrm>
                <a:off x="3131" y="6304"/>
                <a:ext cx="16869" cy="75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r>
                  <a:rPr kumimoji="1" lang="zh-CN" altLang="en-US" sz="2400" b="1">
                    <a:solidFill>
                      <a:srgbClr val="193C7D"/>
                    </a:solidFill>
                    <a:latin typeface="Times New Roman" pitchFamily="18" charset="0"/>
                  </a:rPr>
                  <a:t>字传送</a:t>
                </a:r>
                <a:endParaRPr kumimoji="1" lang="zh-CN" altLang="en-US" sz="2400" b="1">
                  <a:solidFill>
                    <a:srgbClr val="193C7D"/>
                  </a:solidFill>
                  <a:latin typeface="宋体" pitchFamily="2" charset="-122"/>
                </a:endParaRPr>
              </a:p>
            </p:txBody>
          </p:sp>
          <p:grpSp>
            <p:nvGrpSpPr>
              <p:cNvPr id="50199" name="Group 14"/>
              <p:cNvGrpSpPr>
                <a:grpSpLocks/>
              </p:cNvGrpSpPr>
              <p:nvPr/>
            </p:nvGrpSpPr>
            <p:grpSpPr bwMode="auto">
              <a:xfrm>
                <a:off x="0" y="-1"/>
                <a:ext cx="1627" cy="20001"/>
                <a:chOff x="0" y="-1"/>
                <a:chExt cx="20013" cy="20001"/>
              </a:xfrm>
            </p:grpSpPr>
            <p:sp>
              <p:nvSpPr>
                <p:cNvPr id="50200" name="Arc 15"/>
                <p:cNvSpPr>
                  <a:spLocks/>
                </p:cNvSpPr>
                <p:nvPr/>
              </p:nvSpPr>
              <p:spPr bwMode="auto">
                <a:xfrm flipV="1">
                  <a:off x="0" y="18343"/>
                  <a:ext cx="10000" cy="1657"/>
                </a:xfrm>
                <a:custGeom>
                  <a:avLst/>
                  <a:gdLst>
                    <a:gd name="T0" fmla="*/ 0 w 21600"/>
                    <a:gd name="T1" fmla="*/ 0 h 21600"/>
                    <a:gd name="T2" fmla="*/ 4630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1" name="Line 16"/>
                <p:cNvSpPr>
                  <a:spLocks noChangeShapeType="1"/>
                </p:cNvSpPr>
                <p:nvPr/>
              </p:nvSpPr>
              <p:spPr bwMode="auto">
                <a:xfrm>
                  <a:off x="10000" y="11643"/>
                  <a:ext cx="308" cy="672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17"/>
                <p:cNvSpPr>
                  <a:spLocks/>
                </p:cNvSpPr>
                <p:nvPr/>
              </p:nvSpPr>
              <p:spPr bwMode="auto">
                <a:xfrm flipH="1">
                  <a:off x="10000" y="10013"/>
                  <a:ext cx="10013" cy="1657"/>
                </a:xfrm>
                <a:custGeom>
                  <a:avLst/>
                  <a:gdLst>
                    <a:gd name="T0" fmla="*/ 0 w 21600"/>
                    <a:gd name="T1" fmla="*/ 0 h 21600"/>
                    <a:gd name="T2" fmla="*/ 4642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3" name="Arc 18"/>
                <p:cNvSpPr>
                  <a:spLocks/>
                </p:cNvSpPr>
                <p:nvPr/>
              </p:nvSpPr>
              <p:spPr bwMode="auto">
                <a:xfrm flipH="1" flipV="1">
                  <a:off x="10000" y="8356"/>
                  <a:ext cx="10013" cy="1657"/>
                </a:xfrm>
                <a:custGeom>
                  <a:avLst/>
                  <a:gdLst>
                    <a:gd name="T0" fmla="*/ 0 w 21600"/>
                    <a:gd name="T1" fmla="*/ 0 h 21600"/>
                    <a:gd name="T2" fmla="*/ 4642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4" name="Line 19"/>
                <p:cNvSpPr>
                  <a:spLocks noChangeShapeType="1"/>
                </p:cNvSpPr>
                <p:nvPr/>
              </p:nvSpPr>
              <p:spPr bwMode="auto">
                <a:xfrm>
                  <a:off x="10000" y="1656"/>
                  <a:ext cx="308" cy="673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5" name="Arc 20"/>
                <p:cNvSpPr>
                  <a:spLocks/>
                </p:cNvSpPr>
                <p:nvPr/>
              </p:nvSpPr>
              <p:spPr bwMode="auto">
                <a:xfrm>
                  <a:off x="0" y="-1"/>
                  <a:ext cx="10000" cy="1657"/>
                </a:xfrm>
                <a:custGeom>
                  <a:avLst/>
                  <a:gdLst>
                    <a:gd name="T0" fmla="*/ 0 w 21600"/>
                    <a:gd name="T1" fmla="*/ 0 h 21600"/>
                    <a:gd name="T2" fmla="*/ 4630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189" name="Group 21"/>
            <p:cNvGrpSpPr>
              <a:grpSpLocks/>
            </p:cNvGrpSpPr>
            <p:nvPr/>
          </p:nvGrpSpPr>
          <p:grpSpPr bwMode="auto">
            <a:xfrm>
              <a:off x="4464" y="1632"/>
              <a:ext cx="974" cy="720"/>
              <a:chOff x="0" y="1"/>
              <a:chExt cx="20000" cy="19999"/>
            </a:xfrm>
          </p:grpSpPr>
          <p:sp>
            <p:nvSpPr>
              <p:cNvPr id="50190" name="Rectangle 22"/>
              <p:cNvSpPr>
                <a:spLocks noChangeArrowheads="1"/>
              </p:cNvSpPr>
              <p:nvPr/>
            </p:nvSpPr>
            <p:spPr bwMode="auto">
              <a:xfrm>
                <a:off x="3131" y="6310"/>
                <a:ext cx="16869" cy="751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块传送</a:t>
                </a:r>
                <a:endParaRPr kumimoji="1" lang="zh-CN" altLang="en-US" sz="2400" b="1">
                  <a:solidFill>
                    <a:schemeClr val="tx2"/>
                  </a:solidFill>
                  <a:latin typeface="宋体" pitchFamily="2" charset="-122"/>
                </a:endParaRPr>
              </a:p>
            </p:txBody>
          </p:sp>
          <p:grpSp>
            <p:nvGrpSpPr>
              <p:cNvPr id="50191" name="Group 23"/>
              <p:cNvGrpSpPr>
                <a:grpSpLocks/>
              </p:cNvGrpSpPr>
              <p:nvPr/>
            </p:nvGrpSpPr>
            <p:grpSpPr bwMode="auto">
              <a:xfrm>
                <a:off x="0" y="1"/>
                <a:ext cx="1627" cy="19999"/>
                <a:chOff x="0" y="1"/>
                <a:chExt cx="20013" cy="19999"/>
              </a:xfrm>
            </p:grpSpPr>
            <p:sp>
              <p:nvSpPr>
                <p:cNvPr id="50192" name="Arc 24"/>
                <p:cNvSpPr>
                  <a:spLocks/>
                </p:cNvSpPr>
                <p:nvPr/>
              </p:nvSpPr>
              <p:spPr bwMode="auto">
                <a:xfrm flipV="1">
                  <a:off x="0" y="18344"/>
                  <a:ext cx="10000" cy="1656"/>
                </a:xfrm>
                <a:custGeom>
                  <a:avLst/>
                  <a:gdLst>
                    <a:gd name="T0" fmla="*/ 0 w 21600"/>
                    <a:gd name="T1" fmla="*/ 0 h 21600"/>
                    <a:gd name="T2" fmla="*/ 4630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3" name="Line 25"/>
                <p:cNvSpPr>
                  <a:spLocks noChangeShapeType="1"/>
                </p:cNvSpPr>
                <p:nvPr/>
              </p:nvSpPr>
              <p:spPr bwMode="auto">
                <a:xfrm>
                  <a:off x="10000" y="11647"/>
                  <a:ext cx="308" cy="67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4" name="Arc 26"/>
                <p:cNvSpPr>
                  <a:spLocks/>
                </p:cNvSpPr>
                <p:nvPr/>
              </p:nvSpPr>
              <p:spPr bwMode="auto">
                <a:xfrm flipH="1">
                  <a:off x="10000" y="10017"/>
                  <a:ext cx="10013" cy="1649"/>
                </a:xfrm>
                <a:custGeom>
                  <a:avLst/>
                  <a:gdLst>
                    <a:gd name="T0" fmla="*/ 0 w 21600"/>
                    <a:gd name="T1" fmla="*/ 0 h 21600"/>
                    <a:gd name="T2" fmla="*/ 4642 w 21600"/>
                    <a:gd name="T3" fmla="*/ 126 h 21600"/>
                    <a:gd name="T4" fmla="*/ 0 w 21600"/>
                    <a:gd name="T5" fmla="*/ 12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5" name="Arc 27"/>
                <p:cNvSpPr>
                  <a:spLocks/>
                </p:cNvSpPr>
                <p:nvPr/>
              </p:nvSpPr>
              <p:spPr bwMode="auto">
                <a:xfrm flipH="1" flipV="1">
                  <a:off x="10000" y="8365"/>
                  <a:ext cx="10013" cy="1652"/>
                </a:xfrm>
                <a:custGeom>
                  <a:avLst/>
                  <a:gdLst>
                    <a:gd name="T0" fmla="*/ 0 w 21600"/>
                    <a:gd name="T1" fmla="*/ 0 h 21600"/>
                    <a:gd name="T2" fmla="*/ 4642 w 21600"/>
                    <a:gd name="T3" fmla="*/ 126 h 21600"/>
                    <a:gd name="T4" fmla="*/ 0 w 21600"/>
                    <a:gd name="T5" fmla="*/ 12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6" name="Line 28"/>
                <p:cNvSpPr>
                  <a:spLocks noChangeShapeType="1"/>
                </p:cNvSpPr>
                <p:nvPr/>
              </p:nvSpPr>
              <p:spPr bwMode="auto">
                <a:xfrm>
                  <a:off x="10000" y="1657"/>
                  <a:ext cx="308" cy="67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7" name="Arc 29"/>
                <p:cNvSpPr>
                  <a:spLocks/>
                </p:cNvSpPr>
                <p:nvPr/>
              </p:nvSpPr>
              <p:spPr bwMode="auto">
                <a:xfrm>
                  <a:off x="0" y="1"/>
                  <a:ext cx="10000" cy="1656"/>
                </a:xfrm>
                <a:custGeom>
                  <a:avLst/>
                  <a:gdLst>
                    <a:gd name="T0" fmla="*/ 0 w 21600"/>
                    <a:gd name="T1" fmla="*/ 0 h 21600"/>
                    <a:gd name="T2" fmla="*/ 4630 w 21600"/>
                    <a:gd name="T3" fmla="*/ 127 h 21600"/>
                    <a:gd name="T4" fmla="*/ 0 w 21600"/>
                    <a:gd name="T5" fmla="*/ 127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182" name="Rectangle 31"/>
          <p:cNvSpPr>
            <a:spLocks noChangeArrowheads="1"/>
          </p:cNvSpPr>
          <p:nvPr/>
        </p:nvSpPr>
        <p:spPr bwMode="auto">
          <a:xfrm>
            <a:off x="609600" y="3276600"/>
            <a:ext cx="419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193C7D"/>
                </a:solidFill>
                <a:latin typeface="宋体" pitchFamily="2" charset="-122"/>
              </a:rPr>
              <a:t>解决方案：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高速缓存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	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高速缓冲存储器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	Cache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Memory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193C7D"/>
                </a:solidFill>
                <a:latin typeface="宋体" pitchFamily="2" charset="-122"/>
              </a:rPr>
              <a:t>完全用硬件实现主存速度的提高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6.3.1 </a:t>
            </a:r>
            <a:r>
              <a:rPr lang="zh-CN" altLang="en-US" smtClean="0"/>
              <a:t>高速缓存的工作原理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高速缓存：在相对容量较大而速度较慢的主存</a:t>
            </a:r>
            <a:r>
              <a:rPr lang="en-US" altLang="zh-CN" smtClean="0"/>
              <a:t>DRAM</a:t>
            </a:r>
            <a:r>
              <a:rPr lang="zh-CN" altLang="en-US" smtClean="0"/>
              <a:t>与高速处理器之间设置的少量但快速</a:t>
            </a:r>
            <a:r>
              <a:rPr lang="en-US" altLang="zh-CN" smtClean="0"/>
              <a:t>SRAM</a:t>
            </a:r>
            <a:r>
              <a:rPr lang="zh-CN" altLang="en-US" smtClean="0"/>
              <a:t>组成的存储器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高速命中</a:t>
            </a:r>
            <a:r>
              <a:rPr lang="en-US" altLang="zh-CN" smtClean="0">
                <a:solidFill>
                  <a:schemeClr val="tx2"/>
                </a:solidFill>
              </a:rPr>
              <a:t>(Hit)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处理器读取主存的内容已包含在</a:t>
            </a:r>
            <a:r>
              <a:rPr lang="en-US" altLang="zh-CN" smtClean="0"/>
              <a:t>Cache</a:t>
            </a:r>
            <a:r>
              <a:rPr lang="zh-CN" altLang="en-US" smtClean="0"/>
              <a:t>中，可以直接读取</a:t>
            </a:r>
            <a:r>
              <a:rPr lang="en-US" altLang="zh-CN" smtClean="0"/>
              <a:t>Cache</a:t>
            </a:r>
            <a:r>
              <a:rPr lang="zh-CN" altLang="en-US" smtClean="0"/>
              <a:t>，不用访问主存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高速缺失</a:t>
            </a:r>
            <a:r>
              <a:rPr lang="en-US" altLang="zh-CN" smtClean="0">
                <a:solidFill>
                  <a:schemeClr val="tx2"/>
                </a:solidFill>
              </a:rPr>
              <a:t>(Miss)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处理器读取主存的内容不在</a:t>
            </a:r>
            <a:r>
              <a:rPr lang="en-US" altLang="zh-CN" smtClean="0"/>
              <a:t>Cache</a:t>
            </a:r>
            <a:r>
              <a:rPr lang="zh-CN" altLang="en-US" smtClean="0"/>
              <a:t>中，需要访问主存读取一个数据块</a:t>
            </a:r>
          </a:p>
        </p:txBody>
      </p:sp>
      <p:sp>
        <p:nvSpPr>
          <p:cNvPr id="51204" name="AutoShape 6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高速缓存的读操作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5225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5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28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52229" name="Group 8"/>
          <p:cNvGrpSpPr>
            <a:grpSpLocks/>
          </p:cNvGrpSpPr>
          <p:nvPr/>
        </p:nvGrpSpPr>
        <p:grpSpPr bwMode="auto">
          <a:xfrm>
            <a:off x="287338" y="1449388"/>
            <a:ext cx="8605837" cy="4084637"/>
            <a:chOff x="181" y="913"/>
            <a:chExt cx="5421" cy="2573"/>
          </a:xfrm>
        </p:grpSpPr>
        <p:sp>
          <p:nvSpPr>
            <p:cNvPr id="52230" name="Rectangle 9"/>
            <p:cNvSpPr>
              <a:spLocks noChangeArrowheads="1"/>
            </p:cNvSpPr>
            <p:nvPr/>
          </p:nvSpPr>
          <p:spPr bwMode="auto">
            <a:xfrm>
              <a:off x="416" y="1447"/>
              <a:ext cx="1703" cy="2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从</a:t>
              </a:r>
              <a:r>
                <a:rPr lang="en-US" altLang="zh-CN" sz="2400" b="1">
                  <a:latin typeface="Times New Roman" pitchFamily="18" charset="0"/>
                </a:rPr>
                <a:t>CPU</a:t>
              </a:r>
              <a:r>
                <a:rPr lang="zh-CN" altLang="en-US" sz="2400" b="1">
                  <a:latin typeface="Times New Roman" pitchFamily="18" charset="0"/>
                </a:rPr>
                <a:t>接收地址</a:t>
              </a:r>
              <a:r>
                <a:rPr lang="en-US" altLang="zh-CN" sz="2400" b="1">
                  <a:latin typeface="Times New Roman" pitchFamily="18" charset="0"/>
                </a:rPr>
                <a:t>RA</a:t>
              </a:r>
              <a:endParaRPr lang="en-US" altLang="zh-CN" sz="2400" b="1">
                <a:ea typeface="黑体" pitchFamily="2" charset="-122"/>
              </a:endParaRP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1180" y="2386"/>
              <a:ext cx="1292" cy="2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Y</a:t>
              </a:r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（命中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hit</a:t>
              </a:r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endParaRPr lang="zh-CN" altLang="en-US" sz="2000" b="1">
                <a:solidFill>
                  <a:schemeClr val="hlink"/>
                </a:solidFill>
                <a:ea typeface="黑体" pitchFamily="2" charset="-122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051" y="1932"/>
              <a:ext cx="1292" cy="2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sz="2000" b="1">
                  <a:solidFill>
                    <a:srgbClr val="990099"/>
                  </a:solidFill>
                  <a:latin typeface="Times New Roman" pitchFamily="18" charset="0"/>
                </a:rPr>
                <a:t>N</a:t>
              </a:r>
              <a:r>
                <a:rPr lang="zh-CN" altLang="en-US" sz="2000" b="1">
                  <a:solidFill>
                    <a:srgbClr val="990099"/>
                  </a:solidFill>
                  <a:latin typeface="Times New Roman" pitchFamily="18" charset="0"/>
                </a:rPr>
                <a:t>（失效</a:t>
              </a:r>
              <a:r>
                <a:rPr lang="en-US" altLang="zh-CN" sz="2000" b="1">
                  <a:solidFill>
                    <a:srgbClr val="990099"/>
                  </a:solidFill>
                  <a:latin typeface="Times New Roman" pitchFamily="18" charset="0"/>
                </a:rPr>
                <a:t>miss</a:t>
              </a:r>
              <a:r>
                <a:rPr lang="zh-CN" altLang="en-US" sz="2000" b="1">
                  <a:solidFill>
                    <a:srgbClr val="990099"/>
                  </a:solidFill>
                  <a:latin typeface="Times New Roman" pitchFamily="18" charset="0"/>
                </a:rPr>
                <a:t>）</a:t>
              </a:r>
              <a:endParaRPr lang="zh-CN" altLang="en-US" sz="2000" b="1">
                <a:solidFill>
                  <a:srgbClr val="990099"/>
                </a:solidFill>
                <a:ea typeface="黑体" pitchFamily="2" charset="-122"/>
              </a:endParaRPr>
            </a:p>
          </p:txBody>
        </p:sp>
        <p:grpSp>
          <p:nvGrpSpPr>
            <p:cNvPr id="52233" name="Group 12"/>
            <p:cNvGrpSpPr>
              <a:grpSpLocks/>
            </p:cNvGrpSpPr>
            <p:nvPr/>
          </p:nvGrpSpPr>
          <p:grpSpPr bwMode="auto">
            <a:xfrm>
              <a:off x="1010" y="913"/>
              <a:ext cx="532" cy="277"/>
              <a:chOff x="3541" y="1069"/>
              <a:chExt cx="662" cy="360"/>
            </a:xfrm>
          </p:grpSpPr>
          <p:sp>
            <p:nvSpPr>
              <p:cNvPr id="52252" name="Rectangle 13"/>
              <p:cNvSpPr>
                <a:spLocks noChangeArrowheads="1"/>
              </p:cNvSpPr>
              <p:nvPr/>
            </p:nvSpPr>
            <p:spPr bwMode="auto">
              <a:xfrm>
                <a:off x="3555" y="1099"/>
                <a:ext cx="64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zh-CN" altLang="en-US" sz="2000" b="1">
                    <a:latin typeface="Times New Roman" pitchFamily="18" charset="0"/>
                  </a:rPr>
                  <a:t>开始</a:t>
                </a:r>
                <a:endParaRPr lang="zh-CN" altLang="en-US" sz="2000" b="1">
                  <a:ea typeface="黑体" pitchFamily="2" charset="-122"/>
                </a:endParaRPr>
              </a:p>
            </p:txBody>
          </p:sp>
          <p:sp>
            <p:nvSpPr>
              <p:cNvPr id="52253" name="Freeform 14"/>
              <p:cNvSpPr>
                <a:spLocks/>
              </p:cNvSpPr>
              <p:nvPr/>
            </p:nvSpPr>
            <p:spPr bwMode="auto">
              <a:xfrm>
                <a:off x="3541" y="1069"/>
                <a:ext cx="660" cy="360"/>
              </a:xfrm>
              <a:custGeom>
                <a:avLst/>
                <a:gdLst>
                  <a:gd name="T0" fmla="*/ 110 w 20000"/>
                  <a:gd name="T1" fmla="*/ 359 h 20000"/>
                  <a:gd name="T2" fmla="*/ 550 w 20000"/>
                  <a:gd name="T3" fmla="*/ 359 h 20000"/>
                  <a:gd name="T4" fmla="*/ 567 w 20000"/>
                  <a:gd name="T5" fmla="*/ 358 h 20000"/>
                  <a:gd name="T6" fmla="*/ 584 w 20000"/>
                  <a:gd name="T7" fmla="*/ 352 h 20000"/>
                  <a:gd name="T8" fmla="*/ 600 w 20000"/>
                  <a:gd name="T9" fmla="*/ 341 h 20000"/>
                  <a:gd name="T10" fmla="*/ 615 w 20000"/>
                  <a:gd name="T11" fmla="*/ 326 h 20000"/>
                  <a:gd name="T12" fmla="*/ 627 w 20000"/>
                  <a:gd name="T13" fmla="*/ 307 h 20000"/>
                  <a:gd name="T14" fmla="*/ 640 w 20000"/>
                  <a:gd name="T15" fmla="*/ 286 h 20000"/>
                  <a:gd name="T16" fmla="*/ 648 w 20000"/>
                  <a:gd name="T17" fmla="*/ 262 h 20000"/>
                  <a:gd name="T18" fmla="*/ 654 w 20000"/>
                  <a:gd name="T19" fmla="*/ 236 h 20000"/>
                  <a:gd name="T20" fmla="*/ 659 w 20000"/>
                  <a:gd name="T21" fmla="*/ 209 h 20000"/>
                  <a:gd name="T22" fmla="*/ 659 w 20000"/>
                  <a:gd name="T23" fmla="*/ 179 h 20000"/>
                  <a:gd name="T24" fmla="*/ 659 w 20000"/>
                  <a:gd name="T25" fmla="*/ 152 h 20000"/>
                  <a:gd name="T26" fmla="*/ 654 w 20000"/>
                  <a:gd name="T27" fmla="*/ 125 h 20000"/>
                  <a:gd name="T28" fmla="*/ 648 w 20000"/>
                  <a:gd name="T29" fmla="*/ 98 h 20000"/>
                  <a:gd name="T30" fmla="*/ 640 w 20000"/>
                  <a:gd name="T31" fmla="*/ 74 h 20000"/>
                  <a:gd name="T32" fmla="*/ 627 w 20000"/>
                  <a:gd name="T33" fmla="*/ 53 h 20000"/>
                  <a:gd name="T34" fmla="*/ 615 w 20000"/>
                  <a:gd name="T35" fmla="*/ 34 h 20000"/>
                  <a:gd name="T36" fmla="*/ 600 w 20000"/>
                  <a:gd name="T37" fmla="*/ 21 h 20000"/>
                  <a:gd name="T38" fmla="*/ 584 w 20000"/>
                  <a:gd name="T39" fmla="*/ 10 h 20000"/>
                  <a:gd name="T40" fmla="*/ 567 w 20000"/>
                  <a:gd name="T41" fmla="*/ 2 h 20000"/>
                  <a:gd name="T42" fmla="*/ 550 w 20000"/>
                  <a:gd name="T43" fmla="*/ 0 h 20000"/>
                  <a:gd name="T44" fmla="*/ 110 w 20000"/>
                  <a:gd name="T45" fmla="*/ 0 h 20000"/>
                  <a:gd name="T46" fmla="*/ 93 w 20000"/>
                  <a:gd name="T47" fmla="*/ 2 h 20000"/>
                  <a:gd name="T48" fmla="*/ 76 w 20000"/>
                  <a:gd name="T49" fmla="*/ 10 h 20000"/>
                  <a:gd name="T50" fmla="*/ 60 w 20000"/>
                  <a:gd name="T51" fmla="*/ 21 h 20000"/>
                  <a:gd name="T52" fmla="*/ 46 w 20000"/>
                  <a:gd name="T53" fmla="*/ 34 h 20000"/>
                  <a:gd name="T54" fmla="*/ 32 w 20000"/>
                  <a:gd name="T55" fmla="*/ 53 h 20000"/>
                  <a:gd name="T56" fmla="*/ 21 w 20000"/>
                  <a:gd name="T57" fmla="*/ 74 h 20000"/>
                  <a:gd name="T58" fmla="*/ 12 w 20000"/>
                  <a:gd name="T59" fmla="*/ 98 h 20000"/>
                  <a:gd name="T60" fmla="*/ 6 w 20000"/>
                  <a:gd name="T61" fmla="*/ 125 h 20000"/>
                  <a:gd name="T62" fmla="*/ 2 w 20000"/>
                  <a:gd name="T63" fmla="*/ 152 h 20000"/>
                  <a:gd name="T64" fmla="*/ 0 w 20000"/>
                  <a:gd name="T65" fmla="*/ 179 h 20000"/>
                  <a:gd name="T66" fmla="*/ 2 w 20000"/>
                  <a:gd name="T67" fmla="*/ 209 h 20000"/>
                  <a:gd name="T68" fmla="*/ 6 w 20000"/>
                  <a:gd name="T69" fmla="*/ 236 h 20000"/>
                  <a:gd name="T70" fmla="*/ 12 w 20000"/>
                  <a:gd name="T71" fmla="*/ 262 h 20000"/>
                  <a:gd name="T72" fmla="*/ 21 w 20000"/>
                  <a:gd name="T73" fmla="*/ 286 h 20000"/>
                  <a:gd name="T74" fmla="*/ 32 w 20000"/>
                  <a:gd name="T75" fmla="*/ 307 h 20000"/>
                  <a:gd name="T76" fmla="*/ 46 w 20000"/>
                  <a:gd name="T77" fmla="*/ 326 h 20000"/>
                  <a:gd name="T78" fmla="*/ 60 w 20000"/>
                  <a:gd name="T79" fmla="*/ 341 h 20000"/>
                  <a:gd name="T80" fmla="*/ 76 w 20000"/>
                  <a:gd name="T81" fmla="*/ 352 h 20000"/>
                  <a:gd name="T82" fmla="*/ 93 w 20000"/>
                  <a:gd name="T83" fmla="*/ 358 h 20000"/>
                  <a:gd name="T84" fmla="*/ 110 w 20000"/>
                  <a:gd name="T85" fmla="*/ 359 h 200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000"/>
                  <a:gd name="T130" fmla="*/ 0 h 20000"/>
                  <a:gd name="T131" fmla="*/ 20000 w 20000"/>
                  <a:gd name="T132" fmla="*/ 20000 h 200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000" h="20000">
                    <a:moveTo>
                      <a:pt x="3333" y="19944"/>
                    </a:moveTo>
                    <a:lnTo>
                      <a:pt x="16667" y="19944"/>
                    </a:lnTo>
                    <a:lnTo>
                      <a:pt x="17182" y="19889"/>
                    </a:lnTo>
                    <a:lnTo>
                      <a:pt x="17697" y="19556"/>
                    </a:lnTo>
                    <a:lnTo>
                      <a:pt x="18182" y="18944"/>
                    </a:lnTo>
                    <a:lnTo>
                      <a:pt x="18636" y="18111"/>
                    </a:lnTo>
                    <a:lnTo>
                      <a:pt x="19000" y="17056"/>
                    </a:lnTo>
                    <a:lnTo>
                      <a:pt x="19394" y="15889"/>
                    </a:lnTo>
                    <a:lnTo>
                      <a:pt x="19636" y="14556"/>
                    </a:lnTo>
                    <a:lnTo>
                      <a:pt x="19818" y="13111"/>
                    </a:lnTo>
                    <a:lnTo>
                      <a:pt x="19970" y="11611"/>
                    </a:lnTo>
                    <a:lnTo>
                      <a:pt x="19970" y="9944"/>
                    </a:lnTo>
                    <a:lnTo>
                      <a:pt x="19970" y="8444"/>
                    </a:lnTo>
                    <a:lnTo>
                      <a:pt x="19818" y="6944"/>
                    </a:lnTo>
                    <a:lnTo>
                      <a:pt x="19636" y="5444"/>
                    </a:lnTo>
                    <a:lnTo>
                      <a:pt x="19394" y="4111"/>
                    </a:lnTo>
                    <a:lnTo>
                      <a:pt x="19000" y="2944"/>
                    </a:lnTo>
                    <a:lnTo>
                      <a:pt x="18636" y="1889"/>
                    </a:lnTo>
                    <a:lnTo>
                      <a:pt x="18182" y="1167"/>
                    </a:lnTo>
                    <a:lnTo>
                      <a:pt x="17697" y="556"/>
                    </a:lnTo>
                    <a:lnTo>
                      <a:pt x="17182" y="111"/>
                    </a:lnTo>
                    <a:lnTo>
                      <a:pt x="16667" y="0"/>
                    </a:lnTo>
                    <a:lnTo>
                      <a:pt x="3333" y="0"/>
                    </a:lnTo>
                    <a:lnTo>
                      <a:pt x="2818" y="111"/>
                    </a:lnTo>
                    <a:lnTo>
                      <a:pt x="2303" y="556"/>
                    </a:lnTo>
                    <a:lnTo>
                      <a:pt x="1818" y="1167"/>
                    </a:lnTo>
                    <a:lnTo>
                      <a:pt x="1394" y="1889"/>
                    </a:lnTo>
                    <a:lnTo>
                      <a:pt x="970" y="2944"/>
                    </a:lnTo>
                    <a:lnTo>
                      <a:pt x="636" y="4111"/>
                    </a:lnTo>
                    <a:lnTo>
                      <a:pt x="364" y="5444"/>
                    </a:lnTo>
                    <a:lnTo>
                      <a:pt x="182" y="6944"/>
                    </a:lnTo>
                    <a:lnTo>
                      <a:pt x="61" y="8444"/>
                    </a:lnTo>
                    <a:lnTo>
                      <a:pt x="0" y="9944"/>
                    </a:lnTo>
                    <a:lnTo>
                      <a:pt x="61" y="11611"/>
                    </a:lnTo>
                    <a:lnTo>
                      <a:pt x="182" y="13111"/>
                    </a:lnTo>
                    <a:lnTo>
                      <a:pt x="364" y="14556"/>
                    </a:lnTo>
                    <a:lnTo>
                      <a:pt x="636" y="15889"/>
                    </a:lnTo>
                    <a:lnTo>
                      <a:pt x="970" y="17056"/>
                    </a:lnTo>
                    <a:lnTo>
                      <a:pt x="1394" y="18111"/>
                    </a:lnTo>
                    <a:lnTo>
                      <a:pt x="1818" y="18944"/>
                    </a:lnTo>
                    <a:lnTo>
                      <a:pt x="2303" y="19556"/>
                    </a:lnTo>
                    <a:lnTo>
                      <a:pt x="2818" y="19889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4" name="Line 15"/>
            <p:cNvSpPr>
              <a:spLocks noChangeShapeType="1"/>
            </p:cNvSpPr>
            <p:nvPr/>
          </p:nvSpPr>
          <p:spPr bwMode="auto">
            <a:xfrm>
              <a:off x="1277" y="1744"/>
              <a:ext cx="1" cy="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16"/>
            <p:cNvSpPr>
              <a:spLocks noChangeShapeType="1"/>
            </p:cNvSpPr>
            <p:nvPr/>
          </p:nvSpPr>
          <p:spPr bwMode="auto">
            <a:xfrm>
              <a:off x="1277" y="1189"/>
              <a:ext cx="1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6" name="Group 17"/>
            <p:cNvGrpSpPr>
              <a:grpSpLocks/>
            </p:cNvGrpSpPr>
            <p:nvPr/>
          </p:nvGrpSpPr>
          <p:grpSpPr bwMode="auto">
            <a:xfrm>
              <a:off x="453" y="1993"/>
              <a:ext cx="1540" cy="368"/>
              <a:chOff x="3160" y="2333"/>
              <a:chExt cx="1386" cy="356"/>
            </a:xfrm>
          </p:grpSpPr>
          <p:sp>
            <p:nvSpPr>
              <p:cNvPr id="52250" name="Rectangle 18"/>
              <p:cNvSpPr>
                <a:spLocks noChangeArrowheads="1"/>
              </p:cNvSpPr>
              <p:nvPr/>
            </p:nvSpPr>
            <p:spPr bwMode="auto">
              <a:xfrm>
                <a:off x="3211" y="2357"/>
                <a:ext cx="1260" cy="33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</a:rPr>
                  <a:t>Cache</a:t>
                </a:r>
                <a:r>
                  <a:rPr lang="zh-CN" altLang="en-US" sz="2400" b="1">
                    <a:latin typeface="Times New Roman" pitchFamily="18" charset="0"/>
                  </a:rPr>
                  <a:t>中含</a:t>
                </a:r>
                <a:r>
                  <a:rPr lang="en-US" altLang="zh-CN" sz="2400" b="1">
                    <a:latin typeface="Times New Roman" pitchFamily="18" charset="0"/>
                  </a:rPr>
                  <a:t>RA</a:t>
                </a:r>
                <a:r>
                  <a:rPr lang="zh-CN" altLang="en-US" sz="2400" b="1">
                    <a:latin typeface="Times New Roman" pitchFamily="18" charset="0"/>
                  </a:rPr>
                  <a:t>？</a:t>
                </a:r>
                <a:endParaRPr lang="zh-CN" altLang="en-US" sz="2400" b="1">
                  <a:ea typeface="黑体" pitchFamily="2" charset="-122"/>
                </a:endParaRPr>
              </a:p>
            </p:txBody>
          </p:sp>
          <p:sp>
            <p:nvSpPr>
              <p:cNvPr id="52251" name="Freeform 19"/>
              <p:cNvSpPr>
                <a:spLocks/>
              </p:cNvSpPr>
              <p:nvPr/>
            </p:nvSpPr>
            <p:spPr bwMode="auto">
              <a:xfrm>
                <a:off x="3160" y="2333"/>
                <a:ext cx="1386" cy="356"/>
              </a:xfrm>
              <a:custGeom>
                <a:avLst/>
                <a:gdLst>
                  <a:gd name="T0" fmla="*/ 231 w 20000"/>
                  <a:gd name="T1" fmla="*/ 355 h 20000"/>
                  <a:gd name="T2" fmla="*/ 1154 w 20000"/>
                  <a:gd name="T3" fmla="*/ 355 h 20000"/>
                  <a:gd name="T4" fmla="*/ 1385 w 20000"/>
                  <a:gd name="T5" fmla="*/ 178 h 20000"/>
                  <a:gd name="T6" fmla="*/ 1154 w 20000"/>
                  <a:gd name="T7" fmla="*/ 0 h 20000"/>
                  <a:gd name="T8" fmla="*/ 231 w 20000"/>
                  <a:gd name="T9" fmla="*/ 0 h 20000"/>
                  <a:gd name="T10" fmla="*/ 0 w 20000"/>
                  <a:gd name="T11" fmla="*/ 178 h 20000"/>
                  <a:gd name="T12" fmla="*/ 231 w 20000"/>
                  <a:gd name="T13" fmla="*/ 355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3333" y="19944"/>
                    </a:moveTo>
                    <a:lnTo>
                      <a:pt x="16652" y="19944"/>
                    </a:lnTo>
                    <a:lnTo>
                      <a:pt x="19986" y="10000"/>
                    </a:lnTo>
                    <a:lnTo>
                      <a:pt x="16652" y="0"/>
                    </a:lnTo>
                    <a:lnTo>
                      <a:pt x="3333" y="0"/>
                    </a:lnTo>
                    <a:lnTo>
                      <a:pt x="0" y="10000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7" name="Line 20"/>
            <p:cNvSpPr>
              <a:spLocks noChangeShapeType="1"/>
            </p:cNvSpPr>
            <p:nvPr/>
          </p:nvSpPr>
          <p:spPr bwMode="auto">
            <a:xfrm>
              <a:off x="1277" y="2360"/>
              <a:ext cx="1" cy="2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21"/>
            <p:cNvSpPr>
              <a:spLocks noChangeShapeType="1"/>
            </p:cNvSpPr>
            <p:nvPr/>
          </p:nvSpPr>
          <p:spPr bwMode="auto">
            <a:xfrm>
              <a:off x="2008" y="2174"/>
              <a:ext cx="1554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Rectangle 22"/>
            <p:cNvSpPr>
              <a:spLocks noChangeArrowheads="1"/>
            </p:cNvSpPr>
            <p:nvPr/>
          </p:nvSpPr>
          <p:spPr bwMode="auto">
            <a:xfrm>
              <a:off x="181" y="2624"/>
              <a:ext cx="2427" cy="30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从</a:t>
              </a:r>
              <a:r>
                <a:rPr lang="en-US" altLang="zh-CN" sz="2400" b="1">
                  <a:latin typeface="Times New Roman" pitchFamily="18" charset="0"/>
                </a:rPr>
                <a:t>Cache</a:t>
              </a:r>
              <a:r>
                <a:rPr lang="zh-CN" altLang="en-US" sz="2400" b="1">
                  <a:latin typeface="Times New Roman" pitchFamily="18" charset="0"/>
                </a:rPr>
                <a:t>读</a:t>
              </a:r>
              <a:r>
                <a:rPr lang="en-US" altLang="zh-CN" sz="2400" b="1">
                  <a:latin typeface="Times New Roman" pitchFamily="18" charset="0"/>
                </a:rPr>
                <a:t>RA</a:t>
              </a:r>
              <a:r>
                <a:rPr lang="zh-CN" altLang="en-US" sz="2400" b="1">
                  <a:latin typeface="Times New Roman" pitchFamily="18" charset="0"/>
                </a:rPr>
                <a:t>的字送</a:t>
              </a:r>
              <a:r>
                <a:rPr lang="en-US" altLang="zh-CN" sz="2400" b="1">
                  <a:latin typeface="Times New Roman" pitchFamily="18" charset="0"/>
                </a:rPr>
                <a:t>CPU</a:t>
              </a:r>
              <a:endParaRPr lang="en-US" altLang="zh-CN" sz="2400" b="1">
                <a:ea typeface="黑体" pitchFamily="2" charset="-122"/>
              </a:endParaRPr>
            </a:p>
          </p:txBody>
        </p:sp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3572" y="2024"/>
              <a:ext cx="1716" cy="2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从主存读含</a:t>
              </a:r>
              <a:r>
                <a:rPr lang="en-US" altLang="zh-CN" sz="2400" b="1">
                  <a:latin typeface="Times New Roman" pitchFamily="18" charset="0"/>
                </a:rPr>
                <a:t>RA</a:t>
              </a:r>
              <a:r>
                <a:rPr lang="zh-CN" altLang="en-US" sz="2400" b="1">
                  <a:latin typeface="Times New Roman" pitchFamily="18" charset="0"/>
                </a:rPr>
                <a:t>的块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2241" name="Line 24"/>
            <p:cNvSpPr>
              <a:spLocks noChangeShapeType="1"/>
            </p:cNvSpPr>
            <p:nvPr/>
          </p:nvSpPr>
          <p:spPr bwMode="auto">
            <a:xfrm>
              <a:off x="4447" y="2319"/>
              <a:ext cx="1" cy="22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Rectangle 25"/>
            <p:cNvSpPr>
              <a:spLocks noChangeArrowheads="1"/>
            </p:cNvSpPr>
            <p:nvPr/>
          </p:nvSpPr>
          <p:spPr bwMode="auto">
            <a:xfrm>
              <a:off x="3572" y="2536"/>
              <a:ext cx="1716" cy="2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向</a:t>
              </a:r>
              <a:r>
                <a:rPr lang="en-US" altLang="zh-CN" sz="2400" b="1">
                  <a:latin typeface="Times New Roman" pitchFamily="18" charset="0"/>
                </a:rPr>
                <a:t>CPU</a:t>
              </a:r>
              <a:r>
                <a:rPr lang="zh-CN" altLang="en-US" sz="2400" b="1">
                  <a:latin typeface="Times New Roman" pitchFamily="18" charset="0"/>
                </a:rPr>
                <a:t>传送</a:t>
              </a:r>
              <a:r>
                <a:rPr lang="en-US" altLang="zh-CN" sz="2400" b="1">
                  <a:latin typeface="Times New Roman" pitchFamily="18" charset="0"/>
                </a:rPr>
                <a:t>RA</a:t>
              </a:r>
              <a:r>
                <a:rPr lang="zh-CN" altLang="en-US" sz="2400" b="1">
                  <a:latin typeface="Times New Roman" pitchFamily="18" charset="0"/>
                </a:rPr>
                <a:t>的字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2243" name="Line 26"/>
            <p:cNvSpPr>
              <a:spLocks noChangeShapeType="1"/>
            </p:cNvSpPr>
            <p:nvPr/>
          </p:nvSpPr>
          <p:spPr bwMode="auto">
            <a:xfrm>
              <a:off x="4447" y="2840"/>
              <a:ext cx="1" cy="34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Rectangle 27"/>
            <p:cNvSpPr>
              <a:spLocks noChangeArrowheads="1"/>
            </p:cNvSpPr>
            <p:nvPr/>
          </p:nvSpPr>
          <p:spPr bwMode="auto">
            <a:xfrm>
              <a:off x="3153" y="3188"/>
              <a:ext cx="2449" cy="2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向</a:t>
              </a:r>
              <a:r>
                <a:rPr lang="en-US" altLang="zh-CN" sz="2400" b="1">
                  <a:latin typeface="Times New Roman" pitchFamily="18" charset="0"/>
                </a:rPr>
                <a:t>Cache</a:t>
              </a:r>
              <a:r>
                <a:rPr lang="zh-CN" altLang="en-US" sz="2400" b="1">
                  <a:latin typeface="Times New Roman" pitchFamily="18" charset="0"/>
                </a:rPr>
                <a:t>传送含</a:t>
              </a:r>
              <a:r>
                <a:rPr lang="en-US" altLang="zh-CN" sz="2400" b="1">
                  <a:latin typeface="Times New Roman" pitchFamily="18" charset="0"/>
                </a:rPr>
                <a:t>RA</a:t>
              </a:r>
              <a:r>
                <a:rPr lang="zh-CN" altLang="en-US" sz="2400" b="1">
                  <a:latin typeface="Times New Roman" pitchFamily="18" charset="0"/>
                </a:rPr>
                <a:t>的主存块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2245" name="Line 28"/>
            <p:cNvSpPr>
              <a:spLocks noChangeShapeType="1"/>
            </p:cNvSpPr>
            <p:nvPr/>
          </p:nvSpPr>
          <p:spPr bwMode="auto">
            <a:xfrm flipH="1">
              <a:off x="1542" y="3339"/>
              <a:ext cx="1589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46" name="Group 29"/>
            <p:cNvGrpSpPr>
              <a:grpSpLocks/>
            </p:cNvGrpSpPr>
            <p:nvPr/>
          </p:nvGrpSpPr>
          <p:grpSpPr bwMode="auto">
            <a:xfrm>
              <a:off x="1020" y="3203"/>
              <a:ext cx="530" cy="270"/>
              <a:chOff x="3526" y="3604"/>
              <a:chExt cx="662" cy="360"/>
            </a:xfrm>
          </p:grpSpPr>
          <p:sp>
            <p:nvSpPr>
              <p:cNvPr id="52248" name="Rectangle 30"/>
              <p:cNvSpPr>
                <a:spLocks noChangeArrowheads="1"/>
              </p:cNvSpPr>
              <p:nvPr/>
            </p:nvSpPr>
            <p:spPr bwMode="auto">
              <a:xfrm>
                <a:off x="3540" y="3634"/>
                <a:ext cx="64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zh-CN" altLang="en-US" sz="2000" b="1"/>
                  <a:t>结束</a:t>
                </a:r>
              </a:p>
            </p:txBody>
          </p:sp>
          <p:sp>
            <p:nvSpPr>
              <p:cNvPr id="52249" name="Freeform 31"/>
              <p:cNvSpPr>
                <a:spLocks/>
              </p:cNvSpPr>
              <p:nvPr/>
            </p:nvSpPr>
            <p:spPr bwMode="auto">
              <a:xfrm>
                <a:off x="3526" y="3604"/>
                <a:ext cx="660" cy="360"/>
              </a:xfrm>
              <a:custGeom>
                <a:avLst/>
                <a:gdLst>
                  <a:gd name="T0" fmla="*/ 110 w 20000"/>
                  <a:gd name="T1" fmla="*/ 359 h 20000"/>
                  <a:gd name="T2" fmla="*/ 550 w 20000"/>
                  <a:gd name="T3" fmla="*/ 359 h 20000"/>
                  <a:gd name="T4" fmla="*/ 567 w 20000"/>
                  <a:gd name="T5" fmla="*/ 358 h 20000"/>
                  <a:gd name="T6" fmla="*/ 584 w 20000"/>
                  <a:gd name="T7" fmla="*/ 352 h 20000"/>
                  <a:gd name="T8" fmla="*/ 600 w 20000"/>
                  <a:gd name="T9" fmla="*/ 341 h 20000"/>
                  <a:gd name="T10" fmla="*/ 615 w 20000"/>
                  <a:gd name="T11" fmla="*/ 326 h 20000"/>
                  <a:gd name="T12" fmla="*/ 627 w 20000"/>
                  <a:gd name="T13" fmla="*/ 307 h 20000"/>
                  <a:gd name="T14" fmla="*/ 640 w 20000"/>
                  <a:gd name="T15" fmla="*/ 286 h 20000"/>
                  <a:gd name="T16" fmla="*/ 648 w 20000"/>
                  <a:gd name="T17" fmla="*/ 262 h 20000"/>
                  <a:gd name="T18" fmla="*/ 654 w 20000"/>
                  <a:gd name="T19" fmla="*/ 236 h 20000"/>
                  <a:gd name="T20" fmla="*/ 659 w 20000"/>
                  <a:gd name="T21" fmla="*/ 209 h 20000"/>
                  <a:gd name="T22" fmla="*/ 659 w 20000"/>
                  <a:gd name="T23" fmla="*/ 179 h 20000"/>
                  <a:gd name="T24" fmla="*/ 659 w 20000"/>
                  <a:gd name="T25" fmla="*/ 152 h 20000"/>
                  <a:gd name="T26" fmla="*/ 654 w 20000"/>
                  <a:gd name="T27" fmla="*/ 125 h 20000"/>
                  <a:gd name="T28" fmla="*/ 648 w 20000"/>
                  <a:gd name="T29" fmla="*/ 98 h 20000"/>
                  <a:gd name="T30" fmla="*/ 640 w 20000"/>
                  <a:gd name="T31" fmla="*/ 74 h 20000"/>
                  <a:gd name="T32" fmla="*/ 627 w 20000"/>
                  <a:gd name="T33" fmla="*/ 53 h 20000"/>
                  <a:gd name="T34" fmla="*/ 615 w 20000"/>
                  <a:gd name="T35" fmla="*/ 34 h 20000"/>
                  <a:gd name="T36" fmla="*/ 600 w 20000"/>
                  <a:gd name="T37" fmla="*/ 21 h 20000"/>
                  <a:gd name="T38" fmla="*/ 584 w 20000"/>
                  <a:gd name="T39" fmla="*/ 10 h 20000"/>
                  <a:gd name="T40" fmla="*/ 567 w 20000"/>
                  <a:gd name="T41" fmla="*/ 2 h 20000"/>
                  <a:gd name="T42" fmla="*/ 550 w 20000"/>
                  <a:gd name="T43" fmla="*/ 0 h 20000"/>
                  <a:gd name="T44" fmla="*/ 110 w 20000"/>
                  <a:gd name="T45" fmla="*/ 0 h 20000"/>
                  <a:gd name="T46" fmla="*/ 93 w 20000"/>
                  <a:gd name="T47" fmla="*/ 2 h 20000"/>
                  <a:gd name="T48" fmla="*/ 76 w 20000"/>
                  <a:gd name="T49" fmla="*/ 10 h 20000"/>
                  <a:gd name="T50" fmla="*/ 60 w 20000"/>
                  <a:gd name="T51" fmla="*/ 21 h 20000"/>
                  <a:gd name="T52" fmla="*/ 46 w 20000"/>
                  <a:gd name="T53" fmla="*/ 34 h 20000"/>
                  <a:gd name="T54" fmla="*/ 32 w 20000"/>
                  <a:gd name="T55" fmla="*/ 53 h 20000"/>
                  <a:gd name="T56" fmla="*/ 21 w 20000"/>
                  <a:gd name="T57" fmla="*/ 74 h 20000"/>
                  <a:gd name="T58" fmla="*/ 12 w 20000"/>
                  <a:gd name="T59" fmla="*/ 98 h 20000"/>
                  <a:gd name="T60" fmla="*/ 6 w 20000"/>
                  <a:gd name="T61" fmla="*/ 125 h 20000"/>
                  <a:gd name="T62" fmla="*/ 2 w 20000"/>
                  <a:gd name="T63" fmla="*/ 152 h 20000"/>
                  <a:gd name="T64" fmla="*/ 0 w 20000"/>
                  <a:gd name="T65" fmla="*/ 179 h 20000"/>
                  <a:gd name="T66" fmla="*/ 2 w 20000"/>
                  <a:gd name="T67" fmla="*/ 209 h 20000"/>
                  <a:gd name="T68" fmla="*/ 6 w 20000"/>
                  <a:gd name="T69" fmla="*/ 236 h 20000"/>
                  <a:gd name="T70" fmla="*/ 12 w 20000"/>
                  <a:gd name="T71" fmla="*/ 262 h 20000"/>
                  <a:gd name="T72" fmla="*/ 21 w 20000"/>
                  <a:gd name="T73" fmla="*/ 286 h 20000"/>
                  <a:gd name="T74" fmla="*/ 32 w 20000"/>
                  <a:gd name="T75" fmla="*/ 307 h 20000"/>
                  <a:gd name="T76" fmla="*/ 46 w 20000"/>
                  <a:gd name="T77" fmla="*/ 326 h 20000"/>
                  <a:gd name="T78" fmla="*/ 60 w 20000"/>
                  <a:gd name="T79" fmla="*/ 341 h 20000"/>
                  <a:gd name="T80" fmla="*/ 76 w 20000"/>
                  <a:gd name="T81" fmla="*/ 352 h 20000"/>
                  <a:gd name="T82" fmla="*/ 93 w 20000"/>
                  <a:gd name="T83" fmla="*/ 358 h 20000"/>
                  <a:gd name="T84" fmla="*/ 110 w 20000"/>
                  <a:gd name="T85" fmla="*/ 359 h 200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000"/>
                  <a:gd name="T130" fmla="*/ 0 h 20000"/>
                  <a:gd name="T131" fmla="*/ 20000 w 20000"/>
                  <a:gd name="T132" fmla="*/ 20000 h 200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000" h="20000">
                    <a:moveTo>
                      <a:pt x="3333" y="19944"/>
                    </a:moveTo>
                    <a:lnTo>
                      <a:pt x="16667" y="19944"/>
                    </a:lnTo>
                    <a:lnTo>
                      <a:pt x="17182" y="19889"/>
                    </a:lnTo>
                    <a:lnTo>
                      <a:pt x="17697" y="19556"/>
                    </a:lnTo>
                    <a:lnTo>
                      <a:pt x="18182" y="18944"/>
                    </a:lnTo>
                    <a:lnTo>
                      <a:pt x="18636" y="18111"/>
                    </a:lnTo>
                    <a:lnTo>
                      <a:pt x="19000" y="17056"/>
                    </a:lnTo>
                    <a:lnTo>
                      <a:pt x="19394" y="15889"/>
                    </a:lnTo>
                    <a:lnTo>
                      <a:pt x="19636" y="14556"/>
                    </a:lnTo>
                    <a:lnTo>
                      <a:pt x="19818" y="13111"/>
                    </a:lnTo>
                    <a:lnTo>
                      <a:pt x="19970" y="11611"/>
                    </a:lnTo>
                    <a:lnTo>
                      <a:pt x="19970" y="9944"/>
                    </a:lnTo>
                    <a:lnTo>
                      <a:pt x="19970" y="8444"/>
                    </a:lnTo>
                    <a:lnTo>
                      <a:pt x="19818" y="6944"/>
                    </a:lnTo>
                    <a:lnTo>
                      <a:pt x="19636" y="5444"/>
                    </a:lnTo>
                    <a:lnTo>
                      <a:pt x="19394" y="4111"/>
                    </a:lnTo>
                    <a:lnTo>
                      <a:pt x="19000" y="2944"/>
                    </a:lnTo>
                    <a:lnTo>
                      <a:pt x="18636" y="1889"/>
                    </a:lnTo>
                    <a:lnTo>
                      <a:pt x="18182" y="1167"/>
                    </a:lnTo>
                    <a:lnTo>
                      <a:pt x="17697" y="556"/>
                    </a:lnTo>
                    <a:lnTo>
                      <a:pt x="17182" y="111"/>
                    </a:lnTo>
                    <a:lnTo>
                      <a:pt x="16667" y="0"/>
                    </a:lnTo>
                    <a:lnTo>
                      <a:pt x="3333" y="0"/>
                    </a:lnTo>
                    <a:lnTo>
                      <a:pt x="2818" y="111"/>
                    </a:lnTo>
                    <a:lnTo>
                      <a:pt x="2303" y="556"/>
                    </a:lnTo>
                    <a:lnTo>
                      <a:pt x="1818" y="1167"/>
                    </a:lnTo>
                    <a:lnTo>
                      <a:pt x="1394" y="1889"/>
                    </a:lnTo>
                    <a:lnTo>
                      <a:pt x="970" y="2944"/>
                    </a:lnTo>
                    <a:lnTo>
                      <a:pt x="636" y="4111"/>
                    </a:lnTo>
                    <a:lnTo>
                      <a:pt x="364" y="5444"/>
                    </a:lnTo>
                    <a:lnTo>
                      <a:pt x="182" y="6944"/>
                    </a:lnTo>
                    <a:lnTo>
                      <a:pt x="61" y="8444"/>
                    </a:lnTo>
                    <a:lnTo>
                      <a:pt x="0" y="9944"/>
                    </a:lnTo>
                    <a:lnTo>
                      <a:pt x="61" y="11611"/>
                    </a:lnTo>
                    <a:lnTo>
                      <a:pt x="182" y="13111"/>
                    </a:lnTo>
                    <a:lnTo>
                      <a:pt x="364" y="14556"/>
                    </a:lnTo>
                    <a:lnTo>
                      <a:pt x="636" y="15889"/>
                    </a:lnTo>
                    <a:lnTo>
                      <a:pt x="970" y="17056"/>
                    </a:lnTo>
                    <a:lnTo>
                      <a:pt x="1394" y="18111"/>
                    </a:lnTo>
                    <a:lnTo>
                      <a:pt x="1818" y="18944"/>
                    </a:lnTo>
                    <a:lnTo>
                      <a:pt x="2303" y="19556"/>
                    </a:lnTo>
                    <a:lnTo>
                      <a:pt x="2818" y="19889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7" name="Line 32"/>
            <p:cNvSpPr>
              <a:spLocks noChangeShapeType="1"/>
            </p:cNvSpPr>
            <p:nvPr/>
          </p:nvSpPr>
          <p:spPr bwMode="auto">
            <a:xfrm>
              <a:off x="1277" y="2924"/>
              <a:ext cx="1" cy="26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高速缓存的结构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主存以字（字节）为寻址单位</a:t>
            </a:r>
          </a:p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以行（线</a:t>
            </a:r>
            <a:r>
              <a:rPr lang="en-US" altLang="zh-CN" smtClean="0"/>
              <a:t>Line</a:t>
            </a:r>
            <a:r>
              <a:rPr lang="zh-CN" altLang="en-US" smtClean="0"/>
              <a:t>，槽</a:t>
            </a:r>
            <a:r>
              <a:rPr lang="en-US" altLang="zh-CN" smtClean="0"/>
              <a:t>Slot</a:t>
            </a:r>
            <a:r>
              <a:rPr lang="zh-CN" altLang="en-US" smtClean="0"/>
              <a:t>）为寻址单位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Cache</a:t>
            </a:r>
            <a:r>
              <a:rPr lang="zh-CN" altLang="en-US" smtClean="0">
                <a:solidFill>
                  <a:schemeClr val="tx2"/>
                </a:solidFill>
              </a:rPr>
              <a:t>行</a:t>
            </a:r>
            <a:r>
              <a:rPr lang="zh-CN" altLang="en-US" smtClean="0"/>
              <a:t>包含</a:t>
            </a:r>
            <a:r>
              <a:rPr lang="en-US" altLang="zh-CN" smtClean="0"/>
              <a:t>B</a:t>
            </a:r>
            <a:r>
              <a:rPr lang="zh-CN" altLang="en-US" smtClean="0"/>
              <a:t>个主存字，对应一个</a:t>
            </a:r>
            <a:r>
              <a:rPr lang="zh-CN" altLang="en-US" smtClean="0">
                <a:solidFill>
                  <a:schemeClr val="tx2"/>
                </a:solidFill>
              </a:rPr>
              <a:t>主存块</a:t>
            </a:r>
          </a:p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与主存间的数据传送以数据块为单位</a:t>
            </a:r>
          </a:p>
          <a:p>
            <a:pPr eaLnBrk="1" hangingPunct="1"/>
            <a:r>
              <a:rPr lang="zh-CN" altLang="en-US" smtClean="0"/>
              <a:t>主存划分成</a:t>
            </a:r>
            <a:r>
              <a:rPr lang="en-US" altLang="zh-CN" smtClean="0"/>
              <a:t>M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en-US" altLang="zh-CN" smtClean="0"/>
              <a:t>÷B</a:t>
            </a:r>
            <a:r>
              <a:rPr lang="zh-CN" altLang="en-US" smtClean="0"/>
              <a:t>个“主存块”</a:t>
            </a:r>
          </a:p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具有</a:t>
            </a:r>
            <a:r>
              <a:rPr lang="en-US" altLang="zh-CN" smtClean="0"/>
              <a:t>m</a:t>
            </a:r>
            <a:r>
              <a:rPr lang="zh-CN" altLang="en-US" smtClean="0"/>
              <a:t>个“</a:t>
            </a:r>
            <a:r>
              <a:rPr lang="en-US" altLang="zh-CN" smtClean="0"/>
              <a:t>Cache</a:t>
            </a:r>
            <a:r>
              <a:rPr lang="zh-CN" altLang="en-US" smtClean="0"/>
              <a:t>行”</a:t>
            </a:r>
          </a:p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由数据存储器和标签存储器组成</a:t>
            </a:r>
          </a:p>
          <a:p>
            <a:pPr lvl="1" eaLnBrk="1" hangingPunct="1"/>
            <a:r>
              <a:rPr lang="zh-CN" altLang="en-US" smtClean="0">
                <a:solidFill>
                  <a:srgbClr val="00009A"/>
                </a:solidFill>
              </a:rPr>
              <a:t>数据存储器</a:t>
            </a:r>
            <a:r>
              <a:rPr lang="zh-CN" altLang="en-US" smtClean="0"/>
              <a:t>：高速缓存主存数据</a:t>
            </a:r>
          </a:p>
          <a:p>
            <a:pPr lvl="1" eaLnBrk="1" hangingPunct="1"/>
            <a:r>
              <a:rPr lang="zh-CN" altLang="en-US" smtClean="0">
                <a:solidFill>
                  <a:srgbClr val="00009A"/>
                </a:solidFill>
              </a:rPr>
              <a:t>标签存储器</a:t>
            </a:r>
            <a:r>
              <a:rPr lang="zh-CN" altLang="en-US" smtClean="0"/>
              <a:t>：保存数据所在主存的地址信息</a:t>
            </a:r>
          </a:p>
        </p:txBody>
      </p:sp>
      <p:sp>
        <p:nvSpPr>
          <p:cNvPr id="53252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高速缓存</a:t>
            </a:r>
            <a:r>
              <a:rPr lang="en-US" altLang="zh-CN" smtClean="0"/>
              <a:t>Cache</a:t>
            </a:r>
            <a:r>
              <a:rPr lang="zh-CN" altLang="en-US" smtClean="0"/>
              <a:t>和主存的组成结构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54279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277" name="Picture 33" descr="fig0612"/>
          <p:cNvPicPr>
            <a:picLocks noChangeAspect="1" noChangeArrowheads="1"/>
          </p:cNvPicPr>
          <p:nvPr/>
        </p:nvPicPr>
        <p:blipFill>
          <a:blip r:embed="rId2" cstate="print"/>
          <a:srcRect r="52321"/>
          <a:stretch>
            <a:fillRect/>
          </a:stretch>
        </p:blipFill>
        <p:spPr bwMode="auto">
          <a:xfrm>
            <a:off x="228600" y="914400"/>
            <a:ext cx="441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4" descr="fig0612"/>
          <p:cNvPicPr>
            <a:picLocks noChangeAspect="1" noChangeArrowheads="1"/>
          </p:cNvPicPr>
          <p:nvPr/>
        </p:nvPicPr>
        <p:blipFill>
          <a:blip r:embed="rId2" cstate="print"/>
          <a:srcRect l="66336"/>
          <a:stretch>
            <a:fillRect/>
          </a:stretch>
        </p:blipFill>
        <p:spPr bwMode="auto">
          <a:xfrm>
            <a:off x="4699000" y="914400"/>
            <a:ext cx="421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存储系统的层次结构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827088" y="1031875"/>
            <a:ext cx="7454900" cy="4606925"/>
            <a:chOff x="589" y="784"/>
            <a:chExt cx="4696" cy="2902"/>
          </a:xfrm>
        </p:grpSpPr>
        <p:sp>
          <p:nvSpPr>
            <p:cNvPr id="7177" name="Rectangle 5"/>
            <p:cNvSpPr>
              <a:spLocks noChangeArrowheads="1"/>
            </p:cNvSpPr>
            <p:nvPr/>
          </p:nvSpPr>
          <p:spPr bwMode="auto">
            <a:xfrm>
              <a:off x="2149" y="2694"/>
              <a:ext cx="179" cy="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78" name="Line 6"/>
            <p:cNvSpPr>
              <a:spLocks noChangeShapeType="1"/>
            </p:cNvSpPr>
            <p:nvPr/>
          </p:nvSpPr>
          <p:spPr bwMode="auto">
            <a:xfrm>
              <a:off x="1916" y="813"/>
              <a:ext cx="1322" cy="26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7"/>
            <p:cNvSpPr>
              <a:spLocks noChangeShapeType="1"/>
            </p:cNvSpPr>
            <p:nvPr/>
          </p:nvSpPr>
          <p:spPr bwMode="auto">
            <a:xfrm>
              <a:off x="828" y="3049"/>
              <a:ext cx="216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Rectangle 8"/>
            <p:cNvSpPr>
              <a:spLocks noChangeArrowheads="1"/>
            </p:cNvSpPr>
            <p:nvPr/>
          </p:nvSpPr>
          <p:spPr bwMode="auto">
            <a:xfrm>
              <a:off x="1613" y="1177"/>
              <a:ext cx="612" cy="6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CPU</a:t>
              </a:r>
            </a:p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寄存器</a:t>
              </a:r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81" name="Rectangle 9"/>
            <p:cNvSpPr>
              <a:spLocks noChangeArrowheads="1"/>
            </p:cNvSpPr>
            <p:nvPr/>
          </p:nvSpPr>
          <p:spPr bwMode="auto">
            <a:xfrm>
              <a:off x="1044" y="3140"/>
              <a:ext cx="1657" cy="4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大容量辅助存储器</a:t>
              </a:r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82" name="Rectangle 10"/>
            <p:cNvSpPr>
              <a:spLocks noChangeArrowheads="1"/>
            </p:cNvSpPr>
            <p:nvPr/>
          </p:nvSpPr>
          <p:spPr bwMode="auto">
            <a:xfrm>
              <a:off x="1351" y="2673"/>
              <a:ext cx="1112" cy="4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辅助存储器</a:t>
              </a:r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83" name="Rectangle 11"/>
            <p:cNvSpPr>
              <a:spLocks noChangeArrowheads="1"/>
            </p:cNvSpPr>
            <p:nvPr/>
          </p:nvSpPr>
          <p:spPr bwMode="auto">
            <a:xfrm>
              <a:off x="1421" y="2239"/>
              <a:ext cx="905" cy="4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主存储器</a:t>
              </a:r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84" name="Rectangle 12"/>
            <p:cNvSpPr>
              <a:spLocks noChangeArrowheads="1"/>
            </p:cNvSpPr>
            <p:nvPr/>
          </p:nvSpPr>
          <p:spPr bwMode="auto">
            <a:xfrm>
              <a:off x="1439" y="1843"/>
              <a:ext cx="905" cy="3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高速缓存</a:t>
              </a:r>
              <a:endParaRPr kumimoji="1" lang="zh-CN" altLang="en-US" sz="2400" b="1">
                <a:latin typeface="宋体" pitchFamily="2" charset="-122"/>
              </a:endParaRPr>
            </a:p>
          </p:txBody>
        </p:sp>
        <p:sp>
          <p:nvSpPr>
            <p:cNvPr id="7185" name="Line 13"/>
            <p:cNvSpPr>
              <a:spLocks noChangeShapeType="1"/>
            </p:cNvSpPr>
            <p:nvPr/>
          </p:nvSpPr>
          <p:spPr bwMode="auto">
            <a:xfrm>
              <a:off x="1409" y="1772"/>
              <a:ext cx="919" cy="1"/>
            </a:xfrm>
            <a:prstGeom prst="line">
              <a:avLst/>
            </a:prstGeom>
            <a:noFill/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4"/>
            <p:cNvSpPr>
              <a:spLocks noChangeShapeType="1"/>
            </p:cNvSpPr>
            <p:nvPr/>
          </p:nvSpPr>
          <p:spPr bwMode="auto">
            <a:xfrm>
              <a:off x="1254" y="2185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5"/>
            <p:cNvSpPr>
              <a:spLocks noChangeShapeType="1"/>
            </p:cNvSpPr>
            <p:nvPr/>
          </p:nvSpPr>
          <p:spPr bwMode="auto">
            <a:xfrm>
              <a:off x="1441" y="1769"/>
              <a:ext cx="95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6"/>
            <p:cNvSpPr>
              <a:spLocks noChangeShapeType="1"/>
            </p:cNvSpPr>
            <p:nvPr/>
          </p:nvSpPr>
          <p:spPr bwMode="auto">
            <a:xfrm>
              <a:off x="1049" y="2624"/>
              <a:ext cx="176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7"/>
            <p:cNvSpPr>
              <a:spLocks noChangeShapeType="1"/>
            </p:cNvSpPr>
            <p:nvPr/>
          </p:nvSpPr>
          <p:spPr bwMode="auto">
            <a:xfrm>
              <a:off x="589" y="3507"/>
              <a:ext cx="264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18"/>
            <p:cNvSpPr>
              <a:spLocks noChangeShapeType="1"/>
            </p:cNvSpPr>
            <p:nvPr/>
          </p:nvSpPr>
          <p:spPr bwMode="auto">
            <a:xfrm>
              <a:off x="3076" y="2569"/>
              <a:ext cx="343" cy="378"/>
            </a:xfrm>
            <a:prstGeom prst="line">
              <a:avLst/>
            </a:prstGeom>
            <a:noFill/>
            <a:ln w="6350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19"/>
            <p:cNvSpPr>
              <a:spLocks noChangeShapeType="1"/>
            </p:cNvSpPr>
            <p:nvPr/>
          </p:nvSpPr>
          <p:spPr bwMode="auto">
            <a:xfrm>
              <a:off x="2947" y="2193"/>
              <a:ext cx="473" cy="879"/>
            </a:xfrm>
            <a:prstGeom prst="line">
              <a:avLst/>
            </a:prstGeom>
            <a:noFill/>
            <a:ln w="6350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0"/>
            <p:cNvSpPr>
              <a:spLocks noChangeShapeType="1"/>
            </p:cNvSpPr>
            <p:nvPr/>
          </p:nvSpPr>
          <p:spPr bwMode="auto">
            <a:xfrm flipH="1">
              <a:off x="591" y="813"/>
              <a:ext cx="1317" cy="26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Rectangle 21"/>
            <p:cNvSpPr>
              <a:spLocks noChangeArrowheads="1"/>
            </p:cNvSpPr>
            <p:nvPr/>
          </p:nvSpPr>
          <p:spPr bwMode="auto">
            <a:xfrm>
              <a:off x="3623" y="902"/>
              <a:ext cx="313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①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位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成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本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少</a:t>
              </a:r>
              <a:endParaRPr kumimoji="1" lang="zh-CN" altLang="en-US" sz="2400" b="1">
                <a:solidFill>
                  <a:schemeClr val="tx2"/>
                </a:solidFill>
                <a:latin typeface="宋体" pitchFamily="2" charset="-122"/>
              </a:endParaRPr>
            </a:p>
          </p:txBody>
        </p:sp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3550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Rectangle 23"/>
            <p:cNvSpPr>
              <a:spLocks noChangeArrowheads="1"/>
            </p:cNvSpPr>
            <p:nvPr/>
          </p:nvSpPr>
          <p:spPr bwMode="auto">
            <a:xfrm>
              <a:off x="4049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②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容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增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加</a:t>
              </a:r>
              <a:endParaRPr kumimoji="1" lang="zh-CN" altLang="en-US" sz="2400" b="1">
                <a:solidFill>
                  <a:schemeClr val="tx2"/>
                </a:solidFill>
                <a:latin typeface="宋体" pitchFamily="2" charset="-122"/>
              </a:endParaRPr>
            </a:p>
          </p:txBody>
        </p:sp>
        <p:sp>
          <p:nvSpPr>
            <p:cNvPr id="7196" name="Line 24"/>
            <p:cNvSpPr>
              <a:spLocks noChangeShapeType="1"/>
            </p:cNvSpPr>
            <p:nvPr/>
          </p:nvSpPr>
          <p:spPr bwMode="auto">
            <a:xfrm>
              <a:off x="3976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Rectangle 25"/>
            <p:cNvSpPr>
              <a:spLocks noChangeArrowheads="1"/>
            </p:cNvSpPr>
            <p:nvPr/>
          </p:nvSpPr>
          <p:spPr bwMode="auto">
            <a:xfrm>
              <a:off x="4492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③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存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取时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间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增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加</a:t>
              </a:r>
              <a:endParaRPr kumimoji="1" lang="zh-CN" altLang="en-US" sz="2400" b="1">
                <a:solidFill>
                  <a:schemeClr val="tx2"/>
                </a:solidFill>
                <a:latin typeface="宋体" pitchFamily="2" charset="-122"/>
              </a:endParaRPr>
            </a:p>
          </p:txBody>
        </p:sp>
        <p:sp>
          <p:nvSpPr>
            <p:cNvPr id="7198" name="Line 26"/>
            <p:cNvSpPr>
              <a:spLocks noChangeShapeType="1"/>
            </p:cNvSpPr>
            <p:nvPr/>
          </p:nvSpPr>
          <p:spPr bwMode="auto">
            <a:xfrm>
              <a:off x="4419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Rectangle 27"/>
            <p:cNvSpPr>
              <a:spLocks noChangeArrowheads="1"/>
            </p:cNvSpPr>
            <p:nvPr/>
          </p:nvSpPr>
          <p:spPr bwMode="auto">
            <a:xfrm>
              <a:off x="4971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④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处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理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器存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取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频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度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少</a:t>
              </a:r>
              <a:endParaRPr kumimoji="1" lang="zh-CN" altLang="en-US" sz="2400" b="1">
                <a:solidFill>
                  <a:schemeClr val="tx2"/>
                </a:solidFill>
                <a:latin typeface="宋体" pitchFamily="2" charset="-122"/>
              </a:endParaRPr>
            </a:p>
          </p:txBody>
        </p:sp>
        <p:sp>
          <p:nvSpPr>
            <p:cNvPr id="7200" name="Line 28"/>
            <p:cNvSpPr>
              <a:spLocks noChangeShapeType="1"/>
            </p:cNvSpPr>
            <p:nvPr/>
          </p:nvSpPr>
          <p:spPr bwMode="auto">
            <a:xfrm>
              <a:off x="4898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7175" name="Rectangle 30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" name="AutoShape 3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533539" name="AutoShape 35"/>
          <p:cNvSpPr>
            <a:spLocks noChangeArrowheads="1"/>
          </p:cNvSpPr>
          <p:nvPr/>
        </p:nvSpPr>
        <p:spPr bwMode="auto">
          <a:xfrm>
            <a:off x="1066800" y="5867400"/>
            <a:ext cx="58674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/>
              <a:t>解决容量、速度和价格矛盾的方法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高速缓存的容量和行大小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高速缓存性能的主要指标是命中率（</a:t>
            </a:r>
            <a:r>
              <a:rPr lang="en-US" altLang="zh-CN" sz="2800" smtClean="0"/>
              <a:t>Hit rate</a:t>
            </a:r>
            <a:r>
              <a:rPr lang="zh-CN" altLang="en-US" sz="2800" smtClean="0"/>
              <a:t>）</a:t>
            </a:r>
          </a:p>
          <a:p>
            <a:pPr eaLnBrk="1" hangingPunct="1"/>
            <a:r>
              <a:rPr lang="zh-CN" altLang="en-US" sz="2800" smtClean="0">
                <a:solidFill>
                  <a:srgbClr val="00009A"/>
                </a:solidFill>
              </a:rPr>
              <a:t>命中率（</a:t>
            </a:r>
            <a:r>
              <a:rPr lang="en-US" altLang="zh-CN" sz="2800" smtClean="0">
                <a:solidFill>
                  <a:srgbClr val="00009A"/>
                </a:solidFill>
              </a:rPr>
              <a:t>Hit Rate</a:t>
            </a:r>
            <a:r>
              <a:rPr lang="zh-CN" altLang="en-US" sz="2800" smtClean="0">
                <a:solidFill>
                  <a:srgbClr val="00009A"/>
                </a:solidFill>
              </a:rPr>
              <a:t>）</a:t>
            </a:r>
            <a:r>
              <a:rPr lang="zh-CN" altLang="en-US" sz="2800" smtClean="0"/>
              <a:t>：高速命中的概率</a:t>
            </a:r>
          </a:p>
          <a:p>
            <a:pPr eaLnBrk="1" hangingPunct="1"/>
            <a:r>
              <a:rPr lang="zh-CN" altLang="en-US" sz="2800" smtClean="0"/>
              <a:t>对于高速缓存容量</a:t>
            </a:r>
          </a:p>
          <a:p>
            <a:pPr lvl="1" eaLnBrk="1" hangingPunct="1"/>
            <a:r>
              <a:rPr lang="zh-CN" altLang="en-US" sz="2400" smtClean="0"/>
              <a:t>希望它足够大，使存取时间接近高速缓存</a:t>
            </a:r>
          </a:p>
          <a:p>
            <a:pPr lvl="1" eaLnBrk="1" hangingPunct="1"/>
            <a:r>
              <a:rPr lang="zh-CN" altLang="en-US" sz="2400" smtClean="0"/>
              <a:t>希望它尽量小，使单位成本接近主存</a:t>
            </a:r>
          </a:p>
          <a:p>
            <a:pPr lvl="1" eaLnBrk="1" hangingPunct="1"/>
            <a:r>
              <a:rPr lang="zh-CN" altLang="en-US" sz="2400" smtClean="0"/>
              <a:t>受可用的芯片面积限制</a:t>
            </a:r>
          </a:p>
          <a:p>
            <a:pPr lvl="1" eaLnBrk="1" hangingPunct="1"/>
            <a:r>
              <a:rPr lang="zh-CN" altLang="en-US" sz="2400" smtClean="0"/>
              <a:t>同时还和运行的程序有关</a:t>
            </a:r>
          </a:p>
          <a:p>
            <a:pPr eaLnBrk="1" hangingPunct="1"/>
            <a:r>
              <a:rPr lang="zh-CN" altLang="en-US" sz="2800" smtClean="0"/>
              <a:t>对于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行大小</a:t>
            </a:r>
          </a:p>
          <a:p>
            <a:pPr lvl="1" eaLnBrk="1" hangingPunct="1"/>
            <a:r>
              <a:rPr lang="zh-CN" altLang="en-US" sz="2400" smtClean="0"/>
              <a:t>从很小增大，命中率开始会有提高</a:t>
            </a:r>
          </a:p>
          <a:p>
            <a:pPr lvl="1" eaLnBrk="1" hangingPunct="1"/>
            <a:r>
              <a:rPr lang="zh-CN" altLang="en-US" sz="2400" smtClean="0"/>
              <a:t>进一步增大，命中率可能反而减小</a:t>
            </a:r>
          </a:p>
        </p:txBody>
      </p:sp>
      <p:sp>
        <p:nvSpPr>
          <p:cNvPr id="55300" name="WordArt 4"/>
          <p:cNvSpPr>
            <a:spLocks noChangeArrowheads="1" noChangeShapeType="1" noTextEdit="1"/>
          </p:cNvSpPr>
          <p:nvPr/>
        </p:nvSpPr>
        <p:spPr bwMode="auto">
          <a:xfrm>
            <a:off x="6553200" y="5181600"/>
            <a:ext cx="1905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最优？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高速缓存的数量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单级与多级</a:t>
            </a:r>
            <a:r>
              <a:rPr lang="en-US" altLang="zh-CN" smtClean="0"/>
              <a:t>Cache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片上高速缓存（</a:t>
            </a:r>
            <a:r>
              <a:rPr lang="en-US" altLang="zh-CN" smtClean="0"/>
              <a:t>On-chip Cache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级高速缓存（</a:t>
            </a:r>
            <a:r>
              <a:rPr lang="en-US" altLang="zh-CN" smtClean="0"/>
              <a:t>L1 Cache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级高速缓存（</a:t>
            </a:r>
            <a:r>
              <a:rPr lang="en-US" altLang="zh-CN" smtClean="0"/>
              <a:t>L2 Cache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级高速缓存（</a:t>
            </a:r>
            <a:r>
              <a:rPr lang="en-US" altLang="zh-CN" smtClean="0"/>
              <a:t>L3 Cache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统一与分离</a:t>
            </a:r>
            <a:r>
              <a:rPr lang="en-US" altLang="zh-CN" smtClean="0"/>
              <a:t>Cache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统一（</a:t>
            </a:r>
            <a:r>
              <a:rPr lang="en-US" altLang="zh-CN" smtClean="0"/>
              <a:t>Unified</a:t>
            </a:r>
            <a:r>
              <a:rPr lang="zh-CN" altLang="en-US" smtClean="0"/>
              <a:t>）</a:t>
            </a:r>
            <a:r>
              <a:rPr lang="en-US" altLang="zh-CN" smtClean="0"/>
              <a:t>Cache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单个高速缓存既用于高速缓冲保存指令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也用于保存数据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分离（</a:t>
            </a:r>
            <a:r>
              <a:rPr lang="en-US" altLang="zh-CN" smtClean="0"/>
              <a:t>Split</a:t>
            </a:r>
            <a:r>
              <a:rPr lang="zh-CN" altLang="en-US" smtClean="0"/>
              <a:t>）</a:t>
            </a:r>
            <a:r>
              <a:rPr lang="en-US" altLang="zh-CN" smtClean="0"/>
              <a:t>Cache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一个专用于缓冲指令（</a:t>
            </a:r>
            <a:r>
              <a:rPr lang="en-US" altLang="zh-CN" smtClean="0"/>
              <a:t>I-Cache</a:t>
            </a:r>
            <a:r>
              <a:rPr lang="zh-CN" altLang="en-US" smtClean="0"/>
              <a:t>）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一个专用于缓冲数据（</a:t>
            </a:r>
            <a:r>
              <a:rPr lang="en-US" altLang="zh-CN" smtClean="0"/>
              <a:t>D-Cache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6.3.2 </a:t>
            </a:r>
            <a:r>
              <a:rPr lang="zh-CN" altLang="en-US" smtClean="0"/>
              <a:t>地址映射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通过地址映象</a:t>
            </a:r>
            <a:r>
              <a:rPr lang="en-US" altLang="zh-CN" smtClean="0"/>
              <a:t>(mapping)</a:t>
            </a:r>
            <a:r>
              <a:rPr lang="zh-CN" altLang="en-US" smtClean="0"/>
              <a:t>的方法确定主存块与</a:t>
            </a:r>
            <a:r>
              <a:rPr lang="en-US" altLang="zh-CN" smtClean="0"/>
              <a:t>Cache</a:t>
            </a:r>
            <a:r>
              <a:rPr lang="zh-CN" altLang="en-US" smtClean="0"/>
              <a:t>行之间的对应关系，确定一个主存块应该存放到哪个</a:t>
            </a:r>
            <a:r>
              <a:rPr lang="en-US" altLang="zh-CN" smtClean="0"/>
              <a:t>Cache</a:t>
            </a:r>
            <a:r>
              <a:rPr lang="zh-CN" altLang="en-US" smtClean="0"/>
              <a:t>行中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直接映象</a:t>
            </a:r>
            <a:r>
              <a:rPr lang="en-US" altLang="zh-CN" smtClean="0"/>
              <a:t>(direct mapping)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将一个主存块存储到唯一的一个</a:t>
            </a:r>
            <a:r>
              <a:rPr lang="en-US" altLang="zh-CN" smtClean="0"/>
              <a:t>Cache</a:t>
            </a:r>
            <a:r>
              <a:rPr lang="zh-CN" altLang="en-US" smtClean="0"/>
              <a:t>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全相联映象</a:t>
            </a:r>
            <a:r>
              <a:rPr lang="en-US" altLang="zh-CN" smtClean="0"/>
              <a:t>(fully associative mapping)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可以将一个主存块存储到任意一个</a:t>
            </a:r>
            <a:r>
              <a:rPr lang="en-US" altLang="zh-CN" smtClean="0"/>
              <a:t>Cache</a:t>
            </a:r>
            <a:r>
              <a:rPr lang="zh-CN" altLang="en-US" smtClean="0"/>
              <a:t>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组相联映象</a:t>
            </a:r>
            <a:r>
              <a:rPr lang="en-US" altLang="zh-CN" smtClean="0"/>
              <a:t>(set associative mapping)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可以将一个主存块存储到唯一的一个</a:t>
            </a:r>
            <a:r>
              <a:rPr lang="en-US" altLang="zh-CN" smtClean="0"/>
              <a:t>Cache</a:t>
            </a:r>
            <a:r>
              <a:rPr lang="zh-CN" altLang="en-US" smtClean="0"/>
              <a:t>组的任意一个行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2921000" y="6140450"/>
            <a:ext cx="5994400" cy="4889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直接映象、</a:t>
            </a: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2/4/8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路组相联映象使用较多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直接映射（</a:t>
            </a:r>
            <a:r>
              <a:rPr lang="en-US" altLang="zh-CN" smtClean="0"/>
              <a:t>Direct Mapping</a:t>
            </a:r>
            <a:r>
              <a:rPr lang="zh-CN" altLang="en-US" smtClean="0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将每个主存块固定地映射到某个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smtClean="0"/>
              <a:t>	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行只能存储所有主存页的第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个主存块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硬件简单、易于实现，会发生冲突、利用率较低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高速缓存容量</a:t>
            </a:r>
            <a:r>
              <a:rPr lang="en-US" altLang="zh-CN" sz="2800" smtClean="0"/>
              <a:t>m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s</a:t>
            </a:r>
            <a:r>
              <a:rPr lang="zh-CN" altLang="en-US" sz="2800" smtClean="0"/>
              <a:t>行＝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s+w</a:t>
            </a:r>
            <a:r>
              <a:rPr lang="zh-CN" altLang="en-US" sz="2800" smtClean="0"/>
              <a:t>字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	Cache</a:t>
            </a:r>
            <a:r>
              <a:rPr lang="zh-CN" altLang="en-US" sz="2800" smtClean="0"/>
              <a:t>行＝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w</a:t>
            </a:r>
            <a:r>
              <a:rPr lang="zh-CN" altLang="en-US" sz="2800" smtClean="0"/>
              <a:t>个字，具有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s</a:t>
            </a:r>
            <a:r>
              <a:rPr lang="zh-CN" altLang="en-US" sz="2800" smtClean="0"/>
              <a:t>行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主存容量</a:t>
            </a:r>
            <a:r>
              <a:rPr lang="en-US" altLang="zh-CN" sz="2800" smtClean="0"/>
              <a:t>M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n</a:t>
            </a:r>
            <a:r>
              <a:rPr lang="zh-CN" altLang="en-US" sz="2800" smtClean="0"/>
              <a:t>字＝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n-w</a:t>
            </a:r>
            <a:r>
              <a:rPr lang="zh-CN" altLang="en-US" sz="2800" smtClean="0"/>
              <a:t>主存块＝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t</a:t>
            </a:r>
            <a:r>
              <a:rPr lang="zh-CN" altLang="en-US" sz="2800" smtClean="0"/>
              <a:t>个主存页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smtClean="0"/>
              <a:t>	每个主存页的容量＝高速缓存容量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s+w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800" smtClean="0"/>
              <a:t>n</a:t>
            </a:r>
            <a:r>
              <a:rPr lang="zh-CN" altLang="en-US" sz="2800" smtClean="0"/>
              <a:t>位主存地址由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个部分组成：</a:t>
            </a:r>
            <a:r>
              <a:rPr lang="en-US" altLang="zh-CN" sz="2800" smtClean="0"/>
              <a:t>n</a:t>
            </a:r>
            <a:r>
              <a:rPr lang="zh-CN" altLang="en-US" sz="2800" smtClean="0"/>
              <a:t>＝</a:t>
            </a:r>
            <a:r>
              <a:rPr lang="en-US" altLang="zh-CN" sz="2800" smtClean="0"/>
              <a:t>t</a:t>
            </a:r>
            <a:r>
              <a:rPr lang="zh-CN" altLang="en-US" sz="2800" smtClean="0"/>
              <a:t>＋</a:t>
            </a:r>
            <a:r>
              <a:rPr lang="en-US" altLang="zh-CN" sz="2800" smtClean="0"/>
              <a:t>s</a:t>
            </a:r>
            <a:r>
              <a:rPr lang="zh-CN" altLang="en-US" sz="2800" smtClean="0"/>
              <a:t>＋</a:t>
            </a:r>
            <a:r>
              <a:rPr lang="en-US" altLang="zh-CN" sz="2800" smtClean="0"/>
              <a:t>w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高</a:t>
            </a:r>
            <a:r>
              <a:rPr lang="en-US" altLang="zh-CN" sz="2400" smtClean="0"/>
              <a:t>t</a:t>
            </a:r>
            <a:r>
              <a:rPr lang="zh-CN" altLang="en-US" sz="2400" smtClean="0"/>
              <a:t>位作标签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 smtClean="0"/>
              <a:t>s</a:t>
            </a:r>
            <a:r>
              <a:rPr lang="zh-CN" altLang="en-US" sz="2400" smtClean="0"/>
              <a:t>位地址作为索引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最低</a:t>
            </a:r>
            <a:r>
              <a:rPr lang="en-US" altLang="zh-CN" sz="2400" smtClean="0"/>
              <a:t>w</a:t>
            </a:r>
            <a:r>
              <a:rPr lang="zh-CN" altLang="en-US" sz="2400" smtClean="0"/>
              <a:t>位区别字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比较</a:t>
            </a:r>
            <a:r>
              <a:rPr lang="en-US" altLang="zh-CN" sz="2800" smtClean="0"/>
              <a:t>s</a:t>
            </a:r>
            <a:r>
              <a:rPr lang="zh-CN" altLang="en-US" sz="2800" smtClean="0"/>
              <a:t>索引的一个标签存储器内容，说明是否命中</a:t>
            </a:r>
          </a:p>
        </p:txBody>
      </p:sp>
      <p:sp>
        <p:nvSpPr>
          <p:cNvPr id="583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5837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直接映射的组成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59398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9399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39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9397" name="Picture 9" descr="fig06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直接映射的示例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0422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0423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0421" name="Picture 7" descr="fig06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7725"/>
            <a:ext cx="907256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全相关映射（</a:t>
            </a:r>
            <a:r>
              <a:rPr lang="en-US" altLang="zh-CN" smtClean="0"/>
              <a:t>Full Associative Mapping</a:t>
            </a:r>
            <a:r>
              <a:rPr lang="zh-CN" altLang="en-US" smtClean="0"/>
              <a:t>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将一个主存块存储到任意一个</a:t>
            </a:r>
            <a:r>
              <a:rPr lang="en-US" altLang="zh-CN" smtClean="0"/>
              <a:t>Cache</a:t>
            </a:r>
            <a:r>
              <a:rPr lang="zh-CN" altLang="en-US" smtClean="0"/>
              <a:t>行</a:t>
            </a:r>
          </a:p>
          <a:p>
            <a:pPr eaLnBrk="1" hangingPunct="1"/>
            <a:r>
              <a:rPr lang="zh-CN" altLang="en-US" smtClean="0"/>
              <a:t>使用灵活、利用率高，但实现电路比较复杂</a:t>
            </a:r>
          </a:p>
          <a:p>
            <a:pPr eaLnBrk="1" hangingPunct="1"/>
            <a:r>
              <a:rPr lang="zh-CN" altLang="en-US" smtClean="0"/>
              <a:t>高速缓存容量</a:t>
            </a:r>
            <a:r>
              <a:rPr lang="en-US" altLang="zh-CN" smtClean="0"/>
              <a:t>m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baseline="30000" smtClean="0"/>
              <a:t>s</a:t>
            </a:r>
            <a:r>
              <a:rPr lang="zh-CN" altLang="en-US" smtClean="0"/>
              <a:t>行＝</a:t>
            </a:r>
            <a:r>
              <a:rPr lang="en-US" altLang="zh-CN" smtClean="0"/>
              <a:t>2</a:t>
            </a:r>
            <a:r>
              <a:rPr lang="en-US" altLang="zh-CN" baseline="30000" smtClean="0"/>
              <a:t>s+w</a:t>
            </a:r>
            <a:r>
              <a:rPr lang="zh-CN" altLang="en-US" smtClean="0"/>
              <a:t>字</a:t>
            </a:r>
            <a:r>
              <a:rPr lang="en-US" altLang="zh-CN" smtClean="0"/>
              <a:t>	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主存容量</a:t>
            </a:r>
            <a:r>
              <a:rPr lang="en-US" altLang="zh-CN" smtClean="0"/>
              <a:t>M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zh-CN" altLang="en-US" smtClean="0"/>
              <a:t>字＝</a:t>
            </a:r>
            <a:r>
              <a:rPr lang="en-US" altLang="zh-CN" smtClean="0"/>
              <a:t>2</a:t>
            </a:r>
            <a:r>
              <a:rPr lang="en-US" altLang="zh-CN" baseline="30000" smtClean="0"/>
              <a:t>n-w</a:t>
            </a:r>
            <a:r>
              <a:rPr lang="zh-CN" altLang="en-US" smtClean="0"/>
              <a:t>主存块</a:t>
            </a:r>
            <a:endParaRPr lang="en-US" altLang="zh-CN" baseline="30000" smtClean="0"/>
          </a:p>
          <a:p>
            <a:pPr eaLnBrk="1" hangingPunct="1"/>
            <a:r>
              <a:rPr lang="zh-CN" altLang="en-US" smtClean="0"/>
              <a:t>标签存储器保存完整的</a:t>
            </a:r>
            <a:r>
              <a:rPr lang="zh-CN" altLang="en-US" smtClean="0">
                <a:solidFill>
                  <a:schemeClr val="tx2"/>
                </a:solidFill>
              </a:rPr>
              <a:t>主存块地址</a:t>
            </a:r>
            <a:r>
              <a:rPr lang="zh-CN" altLang="en-US" smtClean="0"/>
              <a:t>：</a:t>
            </a:r>
            <a:r>
              <a:rPr lang="en-US" altLang="zh-CN" smtClean="0"/>
              <a:t>t</a:t>
            </a:r>
            <a:r>
              <a:rPr lang="zh-CN" altLang="en-US" smtClean="0"/>
              <a:t>＝</a:t>
            </a:r>
            <a:r>
              <a:rPr lang="en-US" altLang="zh-CN" smtClean="0"/>
              <a:t>n-w</a:t>
            </a:r>
          </a:p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位主存地址由</a:t>
            </a:r>
            <a:r>
              <a:rPr lang="en-US" altLang="zh-CN" smtClean="0"/>
              <a:t>2</a:t>
            </a:r>
            <a:r>
              <a:rPr lang="zh-CN" altLang="en-US" smtClean="0"/>
              <a:t>个部分组成：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t</a:t>
            </a:r>
            <a:r>
              <a:rPr lang="zh-CN" altLang="en-US" smtClean="0"/>
              <a:t>＋</a:t>
            </a:r>
            <a:r>
              <a:rPr lang="en-US" altLang="zh-CN" smtClean="0"/>
              <a:t>w</a:t>
            </a:r>
          </a:p>
          <a:p>
            <a:pPr lvl="1" eaLnBrk="1" hangingPunct="1"/>
            <a:r>
              <a:rPr lang="zh-CN" altLang="en-US" smtClean="0"/>
              <a:t>高</a:t>
            </a:r>
            <a:r>
              <a:rPr lang="en-US" altLang="zh-CN" smtClean="0"/>
              <a:t>t</a:t>
            </a:r>
            <a:r>
              <a:rPr lang="zh-CN" altLang="en-US" smtClean="0"/>
              <a:t>位作标签</a:t>
            </a:r>
          </a:p>
          <a:p>
            <a:pPr lvl="1" eaLnBrk="1" hangingPunct="1"/>
            <a:r>
              <a:rPr lang="zh-CN" altLang="en-US" smtClean="0"/>
              <a:t>最低</a:t>
            </a:r>
            <a:r>
              <a:rPr lang="en-US" altLang="zh-CN" smtClean="0"/>
              <a:t>w</a:t>
            </a:r>
            <a:r>
              <a:rPr lang="zh-CN" altLang="en-US" smtClean="0"/>
              <a:t>位区别字</a:t>
            </a:r>
          </a:p>
          <a:p>
            <a:pPr eaLnBrk="1" hangingPunct="1"/>
            <a:r>
              <a:rPr lang="zh-CN" altLang="en-US" smtClean="0"/>
              <a:t>高速缓存控制逻辑必须比较全部标签存储器的内容，才能确定是否命中</a:t>
            </a:r>
          </a:p>
        </p:txBody>
      </p:sp>
      <p:sp>
        <p:nvSpPr>
          <p:cNvPr id="614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6144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全相关映射的组成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2470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68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2469" name="Picture 7" descr="fig06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全相关映射的示例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349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2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3493" name="Picture 7" descr="fig06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81050"/>
            <a:ext cx="89916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组相关映射（</a:t>
            </a:r>
            <a:r>
              <a:rPr lang="en-US" altLang="zh-CN" smtClean="0"/>
              <a:t>Set Associative Mapping</a:t>
            </a:r>
            <a:r>
              <a:rPr lang="zh-CN" altLang="en-US" smtClean="0"/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将多个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行作为一个组（</a:t>
            </a:r>
            <a:r>
              <a:rPr lang="en-US" altLang="zh-CN" sz="2800" smtClean="0"/>
              <a:t>Set</a:t>
            </a:r>
            <a:r>
              <a:rPr lang="zh-CN" altLang="en-US" sz="2800" smtClean="0"/>
              <a:t>），组内各个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行采用全相关映射，各个组间采用直接映射</a:t>
            </a:r>
          </a:p>
          <a:p>
            <a:pPr eaLnBrk="1" hangingPunct="1"/>
            <a:r>
              <a:rPr lang="zh-CN" altLang="en-US" sz="2800" smtClean="0"/>
              <a:t>取直接映射的简单和全相关映射的灵活，而克服两者的不足</a:t>
            </a:r>
          </a:p>
          <a:p>
            <a:pPr eaLnBrk="1" hangingPunct="1"/>
            <a:r>
              <a:rPr lang="zh-CN" altLang="en-US" sz="2800" smtClean="0"/>
              <a:t>所有组中同位置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行称为一路（</a:t>
            </a:r>
            <a:r>
              <a:rPr lang="en-US" altLang="zh-CN" sz="2800" smtClean="0"/>
              <a:t>Way</a:t>
            </a:r>
            <a:r>
              <a:rPr lang="zh-CN" altLang="en-US" sz="2800" smtClean="0"/>
              <a:t>）</a:t>
            </a:r>
          </a:p>
          <a:p>
            <a:pPr eaLnBrk="1" hangingPunct="1"/>
            <a:r>
              <a:rPr lang="zh-CN" altLang="en-US" sz="2800" smtClean="0"/>
              <a:t>通常采用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</a:t>
            </a:r>
            <a:r>
              <a:rPr lang="zh-CN" altLang="en-US" sz="2800" smtClean="0"/>
              <a:t>、</a:t>
            </a:r>
            <a:r>
              <a:rPr lang="en-US" altLang="zh-CN" sz="2800" smtClean="0"/>
              <a:t>8</a:t>
            </a:r>
            <a:r>
              <a:rPr lang="zh-CN" altLang="en-US" sz="2800" smtClean="0"/>
              <a:t>或</a:t>
            </a:r>
            <a:r>
              <a:rPr lang="en-US" altLang="zh-CN" sz="2800" smtClean="0"/>
              <a:t>16</a:t>
            </a:r>
            <a:r>
              <a:rPr lang="zh-CN" altLang="en-US" sz="2800" smtClean="0"/>
              <a:t>个为一组 ，分别被称为</a:t>
            </a:r>
            <a:r>
              <a:rPr lang="en-US" altLang="zh-CN" sz="2800" smtClean="0"/>
              <a:t>2</a:t>
            </a:r>
            <a:r>
              <a:rPr lang="zh-CN" altLang="en-US" sz="2800" smtClean="0"/>
              <a:t>路、</a:t>
            </a:r>
            <a:r>
              <a:rPr lang="en-US" altLang="zh-CN" sz="2800" smtClean="0"/>
              <a:t>4</a:t>
            </a:r>
            <a:r>
              <a:rPr lang="zh-CN" altLang="en-US" sz="2800" smtClean="0"/>
              <a:t>路、</a:t>
            </a:r>
            <a:r>
              <a:rPr lang="en-US" altLang="zh-CN" sz="2800" smtClean="0"/>
              <a:t>8</a:t>
            </a:r>
            <a:r>
              <a:rPr lang="zh-CN" altLang="en-US" sz="2800" smtClean="0"/>
              <a:t>路或</a:t>
            </a:r>
            <a:r>
              <a:rPr lang="en-US" altLang="zh-CN" sz="2800" smtClean="0"/>
              <a:t>16</a:t>
            </a:r>
            <a:r>
              <a:rPr lang="zh-CN" altLang="en-US" sz="2800" smtClean="0"/>
              <a:t>路组合相关映射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比较</a:t>
            </a:r>
            <a:r>
              <a:rPr lang="en-US" altLang="zh-CN" sz="2800" smtClean="0"/>
              <a:t>s</a:t>
            </a:r>
            <a:r>
              <a:rPr lang="zh-CN" altLang="en-US" sz="2800" smtClean="0"/>
              <a:t>索引的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</a:t>
            </a:r>
            <a:r>
              <a:rPr lang="zh-CN" altLang="en-US" sz="2800" smtClean="0"/>
              <a:t>、</a:t>
            </a:r>
            <a:r>
              <a:rPr lang="en-US" altLang="zh-CN" sz="2800" smtClean="0"/>
              <a:t>8</a:t>
            </a:r>
            <a:r>
              <a:rPr lang="zh-CN" altLang="en-US" sz="2800" smtClean="0"/>
              <a:t>或</a:t>
            </a:r>
            <a:r>
              <a:rPr lang="en-US" altLang="zh-CN" sz="2800" smtClean="0"/>
              <a:t>16</a:t>
            </a:r>
            <a:r>
              <a:rPr lang="zh-CN" altLang="en-US" sz="2800" smtClean="0"/>
              <a:t>个标签存储器内容，说明是否命中</a:t>
            </a:r>
          </a:p>
        </p:txBody>
      </p:sp>
      <p:sp>
        <p:nvSpPr>
          <p:cNvPr id="6451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6451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4300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  <p:sp>
        <p:nvSpPr>
          <p:cNvPr id="510983" name="Rectangle 7"/>
          <p:cNvSpPr>
            <a:spLocks noChangeArrowheads="1"/>
          </p:cNvSpPr>
          <p:nvPr/>
        </p:nvSpPr>
        <p:spPr bwMode="auto">
          <a:xfrm>
            <a:off x="854075" y="5257800"/>
            <a:ext cx="7985125" cy="965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只有一路（每组只有一个</a:t>
            </a: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行）就是直接相关映射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只有一组（每个</a:t>
            </a: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行都是一路）就是全相关映射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6.1.3 </a:t>
            </a:r>
            <a:r>
              <a:rPr lang="zh-CN" altLang="en-US" smtClean="0"/>
              <a:t>局部性原理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层次结构解决存储器件的容量、速度和价格矛盾</a:t>
            </a:r>
          </a:p>
          <a:p>
            <a:pPr eaLnBrk="1" hangingPunct="1"/>
            <a:r>
              <a:rPr lang="zh-CN" altLang="en-US" sz="2800" smtClean="0"/>
              <a:t>出色效率来源于存储器访问的局部性原理：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193C7D"/>
                </a:solidFill>
              </a:rPr>
              <a:t>处理器访问存储器时，所访问的存储单元在一段时间内都趋向于一个较小的连续区域</a:t>
            </a:r>
            <a:r>
              <a:rPr lang="zh-CN" altLang="en-US" sz="2800" smtClean="0">
                <a:solidFill>
                  <a:srgbClr val="00009A"/>
                </a:solidFill>
              </a:rPr>
              <a:t>中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空间局部</a:t>
            </a:r>
            <a:r>
              <a:rPr lang="zh-CN" altLang="en-US" sz="2800" smtClean="0"/>
              <a:t>：</a:t>
            </a:r>
            <a:r>
              <a:rPr lang="zh-CN" altLang="en-US" sz="2800" smtClean="0">
                <a:solidFill>
                  <a:srgbClr val="193C7D"/>
                </a:solidFill>
              </a:rPr>
              <a:t>紧邻被访问单元的地方也将被访问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时间局部</a:t>
            </a:r>
            <a:r>
              <a:rPr lang="zh-CN" altLang="en-US" sz="2800" smtClean="0"/>
              <a:t>：</a:t>
            </a:r>
            <a:r>
              <a:rPr lang="zh-CN" altLang="en-US" sz="2800" smtClean="0">
                <a:solidFill>
                  <a:srgbClr val="193C7D"/>
                </a:solidFill>
              </a:rPr>
              <a:t>刚被访问的单元很快将再次被访问</a:t>
            </a:r>
          </a:p>
          <a:p>
            <a:pPr eaLnBrk="1" hangingPunct="1"/>
            <a:r>
              <a:rPr lang="zh-CN" altLang="en-US" sz="2800" smtClean="0"/>
              <a:t>程序运行过程中，绝大多数情况都能够直接从快速的存储器中获取指令和读写数据；当需要从慢速的下层存储器获取指令或数据时，每次都将一个程序段或一个较大数据块读入上层存储器，后续操作就可以直接访问快速的上层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组相关映射的组成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5542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5543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5541" name="Picture 7" descr="fig06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33450"/>
            <a:ext cx="91440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组合相关映射的示例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6567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1688" y="65262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6565" name="Picture 7" descr="fig06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952500"/>
            <a:ext cx="886618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6.3.3 </a:t>
            </a:r>
            <a:r>
              <a:rPr lang="zh-CN" altLang="en-US" smtClean="0"/>
              <a:t>替换算法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直接映象只有一个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行可以选择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组合相关和全相关有多个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行可以选择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/>
              <a:t>替换算法有多种：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1. </a:t>
            </a:r>
            <a:r>
              <a:rPr lang="zh-CN" altLang="en-US" sz="2800" smtClean="0">
                <a:solidFill>
                  <a:schemeClr val="tx2"/>
                </a:solidFill>
              </a:rPr>
              <a:t>随机法</a:t>
            </a:r>
            <a:r>
              <a:rPr lang="en-US" altLang="zh-CN" sz="2800" smtClean="0">
                <a:solidFill>
                  <a:schemeClr val="tx2"/>
                </a:solidFill>
              </a:rPr>
              <a:t>(random)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400" smtClean="0"/>
              <a:t>随意选择被替换的行，不依赖以前的使用情况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2. </a:t>
            </a:r>
            <a:r>
              <a:rPr lang="zh-CN" altLang="en-US" sz="2800" smtClean="0">
                <a:solidFill>
                  <a:schemeClr val="tx2"/>
                </a:solidFill>
              </a:rPr>
              <a:t>先进先出法</a:t>
            </a:r>
            <a:r>
              <a:rPr lang="en-US" altLang="zh-CN" sz="2800" smtClean="0">
                <a:solidFill>
                  <a:schemeClr val="tx2"/>
                </a:solidFill>
              </a:rPr>
              <a:t>(FIFO: first in first out)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替换最早（存放时间最长）的行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3. </a:t>
            </a:r>
            <a:r>
              <a:rPr lang="zh-CN" altLang="en-US" sz="2800" smtClean="0">
                <a:solidFill>
                  <a:schemeClr val="tx2"/>
                </a:solidFill>
              </a:rPr>
              <a:t>最近最少使用法</a:t>
            </a:r>
            <a:r>
              <a:rPr lang="en-US" altLang="zh-CN" sz="2800" smtClean="0">
                <a:solidFill>
                  <a:schemeClr val="tx2"/>
                </a:solidFill>
              </a:rPr>
              <a:t>(LRU: least-recently used)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本指替换近期最少使用的行，实际实现的是替换最久没有被使用的</a:t>
            </a:r>
            <a:r>
              <a:rPr lang="zh-CN" sz="2400" smtClean="0"/>
              <a:t>行</a:t>
            </a:r>
            <a:endParaRPr lang="zh-CN" altLang="en-US" sz="2400" smtClean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4. </a:t>
            </a:r>
            <a:r>
              <a:rPr lang="zh-CN" altLang="en-US" sz="2800" smtClean="0">
                <a:solidFill>
                  <a:schemeClr val="tx2"/>
                </a:solidFill>
              </a:rPr>
              <a:t>最不常用</a:t>
            </a:r>
            <a:r>
              <a:rPr lang="en-US" altLang="zh-CN" sz="2800" smtClean="0">
                <a:solidFill>
                  <a:schemeClr val="tx2"/>
                </a:solidFill>
              </a:rPr>
              <a:t>(LFU: least-frequently used)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400" smtClean="0"/>
              <a:t>替换使用次数最少的</a:t>
            </a:r>
            <a:r>
              <a:rPr lang="zh-CN" sz="2400" smtClean="0"/>
              <a:t>行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LRU</a:t>
            </a:r>
            <a:r>
              <a:rPr lang="zh-CN" altLang="en-US" smtClean="0"/>
              <a:t>替换算法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3352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LRU</a:t>
            </a:r>
            <a:r>
              <a:rPr lang="zh-CN" altLang="en-US" sz="2800" smtClean="0"/>
              <a:t>能较好地反映程序的局部性，因而其命中率较高，应用广泛；但实现的硬件较复杂</a:t>
            </a:r>
          </a:p>
          <a:p>
            <a:pPr eaLnBrk="1" hangingPunct="1"/>
            <a:r>
              <a:rPr lang="en-US" altLang="zh-CN" sz="2800" smtClean="0"/>
              <a:t>2</a:t>
            </a:r>
            <a:r>
              <a:rPr lang="zh-CN" altLang="en-US" sz="2800" smtClean="0"/>
              <a:t>路组相联：使用一个</a:t>
            </a:r>
            <a:r>
              <a:rPr lang="en-US" altLang="zh-CN" sz="2800" smtClean="0"/>
              <a:t>U</a:t>
            </a:r>
            <a:r>
              <a:rPr lang="zh-CN" altLang="en-US" sz="2800" smtClean="0"/>
              <a:t>位。某个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块被访问，该块</a:t>
            </a:r>
            <a:r>
              <a:rPr lang="en-US" altLang="zh-CN" sz="2800" smtClean="0"/>
              <a:t>U</a:t>
            </a:r>
            <a:r>
              <a:rPr lang="zh-CN" altLang="en-US" sz="2800" smtClean="0"/>
              <a:t>位置</a:t>
            </a:r>
            <a:r>
              <a:rPr lang="en-US" altLang="zh-CN" sz="2800" smtClean="0"/>
              <a:t>1</a:t>
            </a:r>
            <a:r>
              <a:rPr lang="zh-CN" altLang="en-US" sz="2800" smtClean="0"/>
              <a:t>；对应块</a:t>
            </a:r>
            <a:r>
              <a:rPr lang="en-US" altLang="zh-CN" sz="2800" smtClean="0"/>
              <a:t>U</a:t>
            </a:r>
            <a:r>
              <a:rPr lang="zh-CN" altLang="en-US" sz="2800" smtClean="0"/>
              <a:t>位置</a:t>
            </a:r>
            <a:r>
              <a:rPr lang="en-US" altLang="zh-CN" sz="2800" smtClean="0"/>
              <a:t>0</a:t>
            </a:r>
            <a:r>
              <a:rPr lang="zh-CN" altLang="en-US" sz="2800" smtClean="0"/>
              <a:t>。替换</a:t>
            </a:r>
            <a:r>
              <a:rPr lang="en-US" altLang="zh-CN" sz="2800" smtClean="0"/>
              <a:t>U</a:t>
            </a:r>
            <a:r>
              <a:rPr lang="zh-CN" altLang="en-US" sz="2800" smtClean="0"/>
              <a:t>位为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的块</a:t>
            </a:r>
          </a:p>
          <a:p>
            <a:pPr eaLnBrk="1" hangingPunct="1"/>
            <a:r>
              <a:rPr lang="en-US" altLang="zh-CN" sz="2800" smtClean="0"/>
              <a:t>4/8/16</a:t>
            </a:r>
            <a:r>
              <a:rPr lang="zh-CN" altLang="en-US" sz="2800" smtClean="0"/>
              <a:t>路组相联：运用堆栈型算法。最近访问的块放上面，最下面存放最久没有访问的块。替换最下面的块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8543925" cy="256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6.3.4 </a:t>
            </a:r>
            <a:r>
              <a:rPr lang="zh-CN" altLang="en-US" smtClean="0"/>
              <a:t>写入策略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处理器对高速缓存的访问主要是读取访问</a:t>
            </a:r>
          </a:p>
          <a:p>
            <a:pPr eaLnBrk="1" hangingPunct="1"/>
            <a:r>
              <a:rPr lang="zh-CN" altLang="en-US" smtClean="0"/>
              <a:t>写入操作数的问题较复杂一些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写命中</a:t>
            </a:r>
            <a:r>
              <a:rPr lang="zh-CN" altLang="en-US" smtClean="0"/>
              <a:t>：写入的数据在高速缓存中</a:t>
            </a:r>
          </a:p>
          <a:p>
            <a:pPr lvl="1" eaLnBrk="1" hangingPunct="1"/>
            <a:r>
              <a:rPr lang="zh-CN" altLang="en-US" smtClean="0"/>
              <a:t>确认命中，才可以对</a:t>
            </a:r>
            <a:r>
              <a:rPr lang="en-US" altLang="zh-CN" smtClean="0"/>
              <a:t>Cache</a:t>
            </a:r>
            <a:r>
              <a:rPr lang="zh-CN" altLang="en-US" smtClean="0"/>
              <a:t>块写入，写入后可能导致与主存内容不一致</a:t>
            </a:r>
          </a:p>
          <a:p>
            <a:pPr lvl="1" eaLnBrk="1" hangingPunct="1"/>
            <a:r>
              <a:rPr lang="zh-CN" altLang="en-US" smtClean="0"/>
              <a:t>要解决主存内容更新问题，保持数据的正确性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写未命中</a:t>
            </a:r>
            <a:r>
              <a:rPr lang="zh-CN" altLang="en-US" smtClean="0"/>
              <a:t>：指令对主存进行写入的操作数没有在高速缓存中</a:t>
            </a:r>
          </a:p>
          <a:p>
            <a:pPr lvl="1" eaLnBrk="1" hangingPunct="1"/>
            <a:r>
              <a:rPr lang="zh-CN" altLang="en-US" smtClean="0"/>
              <a:t>此时，写入的数据是否还要将其读回</a:t>
            </a:r>
            <a:r>
              <a:rPr lang="en-US" altLang="zh-CN" smtClean="0"/>
              <a:t>Cache</a:t>
            </a:r>
            <a:r>
              <a:rPr lang="zh-CN" altLang="en-US" smtClean="0"/>
              <a:t>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写命中的处理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800" smtClean="0">
                <a:solidFill>
                  <a:schemeClr val="tx2"/>
                </a:solidFill>
              </a:rPr>
              <a:t>直写策略</a:t>
            </a:r>
            <a:r>
              <a:rPr lang="en-US" altLang="zh-CN" sz="2800" smtClean="0"/>
              <a:t>(write through)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smtClean="0"/>
              <a:t>	写入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的同时也写入主存（下一级存储器）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优点：简单可靠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缺点：总线操作频繁、影响工作速度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解决方法：在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与主存间设置一级</a:t>
            </a:r>
            <a:r>
              <a:rPr lang="en-US" altLang="zh-CN" sz="2400" smtClean="0"/>
              <a:t>/</a:t>
            </a:r>
            <a:r>
              <a:rPr lang="zh-CN" altLang="en-US" sz="2400" smtClean="0"/>
              <a:t>多级缓冲器，形成实用的“缓冲直写”，提高速度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smtClean="0">
                <a:solidFill>
                  <a:schemeClr val="tx2"/>
                </a:solidFill>
              </a:rPr>
              <a:t>回写策略</a:t>
            </a:r>
            <a:r>
              <a:rPr lang="en-US" altLang="zh-CN" sz="2800" smtClean="0"/>
              <a:t>(write back)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smtClean="0"/>
              <a:t>	只写入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，在被替换时才写回主存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优点：可以减少写入主存次数、提高速度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缺点：硬件结构比较复杂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smtClean="0"/>
              <a:t>实现方法：设置一个表明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是否被修改的更新位（</a:t>
            </a:r>
            <a:r>
              <a:rPr lang="en-US" altLang="zh-CN" sz="2400" smtClean="0"/>
              <a:t>update</a:t>
            </a:r>
            <a:r>
              <a:rPr lang="zh-CN" altLang="en-US" sz="2400" smtClean="0"/>
              <a:t>，污染位</a:t>
            </a:r>
            <a:r>
              <a:rPr lang="en-US" altLang="zh-CN" sz="2400" smtClean="0"/>
              <a:t>dirty bit</a:t>
            </a:r>
            <a:r>
              <a:rPr lang="zh-CN" altLang="en-US" sz="2400" smtClean="0"/>
              <a:t>）。替换时只需将被修改的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块内容写入主存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写未命中的处理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写未命中</a:t>
            </a:r>
            <a:r>
              <a:rPr lang="zh-CN" altLang="en-US" sz="2800" smtClean="0"/>
              <a:t>：指令对主存进行写入的操作数没有在高速缓存中</a:t>
            </a:r>
          </a:p>
          <a:p>
            <a:pPr eaLnBrk="1" hangingPunct="1"/>
            <a:r>
              <a:rPr lang="zh-CN" altLang="en-US" sz="2800" smtClean="0"/>
              <a:t>此时，写入的数据是否还要将其读回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呢？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写分配法</a:t>
            </a:r>
            <a:r>
              <a:rPr lang="en-US" altLang="zh-CN" sz="2800" smtClean="0">
                <a:solidFill>
                  <a:schemeClr val="tx2"/>
                </a:solidFill>
              </a:rPr>
              <a:t>( write allocate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800" smtClean="0"/>
              <a:t>先把数据所在的块调入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，然后再进行写入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	类似读失效的方式，也称</a:t>
            </a:r>
            <a:r>
              <a:rPr lang="en-US" altLang="zh-CN" sz="2800" smtClean="0"/>
              <a:t>fetch on write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不写分配法</a:t>
            </a:r>
            <a:r>
              <a:rPr lang="en-US" altLang="zh-CN" sz="2800" smtClean="0">
                <a:solidFill>
                  <a:schemeClr val="tx2"/>
                </a:solidFill>
              </a:rPr>
              <a:t>( no-write allocate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800" smtClean="0"/>
              <a:t>直接把数据写入下一级存储器，不将相应的块调入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，也称</a:t>
            </a:r>
            <a:r>
              <a:rPr lang="en-US" altLang="zh-CN" sz="2800" smtClean="0"/>
              <a:t>write around</a:t>
            </a:r>
          </a:p>
          <a:p>
            <a:pPr eaLnBrk="1" hangingPunct="1"/>
            <a:r>
              <a:rPr lang="zh-CN" altLang="en-US" sz="2800" smtClean="0"/>
              <a:t>直写策略通常配合不写分配法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	回写策略一般采用写分配法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数据一致性协议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系统存在多级、多个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，一个主存数据可能具有多个副本，需要保持数据一致</a:t>
            </a:r>
          </a:p>
          <a:p>
            <a:pPr eaLnBrk="1" hangingPunct="1"/>
            <a:r>
              <a:rPr lang="zh-CN" altLang="en-US" sz="2800" smtClean="0"/>
              <a:t>数据一致性协议：用硬件方法解决高速缓存的数据一致性问题</a:t>
            </a:r>
          </a:p>
          <a:p>
            <a:pPr eaLnBrk="1" hangingPunct="1"/>
            <a:r>
              <a:rPr lang="en-US" altLang="zh-CN" sz="2800" smtClean="0">
                <a:solidFill>
                  <a:schemeClr val="tx2"/>
                </a:solidFill>
              </a:rPr>
              <a:t>MESI</a:t>
            </a:r>
            <a:r>
              <a:rPr lang="zh-CN" altLang="en-US" sz="2800" smtClean="0">
                <a:solidFill>
                  <a:schemeClr val="tx2"/>
                </a:solidFill>
              </a:rPr>
              <a:t>协议</a:t>
            </a:r>
            <a:r>
              <a:rPr lang="zh-CN" altLang="en-US" sz="2800" smtClean="0"/>
              <a:t>是广泛应用的数据一致性协议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修改</a:t>
            </a:r>
            <a:r>
              <a:rPr lang="en-US" altLang="zh-CN" sz="2400" smtClean="0">
                <a:solidFill>
                  <a:schemeClr val="tx2"/>
                </a:solidFill>
              </a:rPr>
              <a:t>M</a:t>
            </a:r>
            <a:r>
              <a:rPr lang="zh-CN" altLang="en-US" sz="2400" smtClean="0"/>
              <a:t>：该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块已经被修改（与主存不同），而且只在这个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中可用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唯一</a:t>
            </a:r>
            <a:r>
              <a:rPr lang="en-US" altLang="zh-CN" sz="2400" smtClean="0">
                <a:solidFill>
                  <a:schemeClr val="tx2"/>
                </a:solidFill>
              </a:rPr>
              <a:t>E</a:t>
            </a:r>
            <a:r>
              <a:rPr lang="zh-CN" altLang="en-US" sz="2400" smtClean="0"/>
              <a:t>：该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块与对应主存块相同，而且不存在于其它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中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共享</a:t>
            </a:r>
            <a:r>
              <a:rPr lang="en-US" altLang="zh-CN" sz="2400" smtClean="0">
                <a:solidFill>
                  <a:schemeClr val="tx2"/>
                </a:solidFill>
              </a:rPr>
              <a:t>S</a:t>
            </a:r>
            <a:r>
              <a:rPr lang="zh-CN" altLang="en-US" sz="2400" smtClean="0"/>
              <a:t>：该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块与对应主存块相同，但可能存在于其它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中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无效</a:t>
            </a:r>
            <a:r>
              <a:rPr lang="en-US" altLang="zh-CN" sz="2400" smtClean="0">
                <a:solidFill>
                  <a:schemeClr val="tx2"/>
                </a:solidFill>
              </a:rPr>
              <a:t>I</a:t>
            </a:r>
            <a:r>
              <a:rPr lang="zh-CN" altLang="en-US" sz="2400" smtClean="0"/>
              <a:t>：该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块包含的数据无效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6.3.5 80486</a:t>
            </a:r>
            <a:r>
              <a:rPr lang="zh-CN" altLang="en-US" smtClean="0"/>
              <a:t>的</a:t>
            </a:r>
            <a:r>
              <a:rPr lang="en-US" altLang="zh-CN" smtClean="0"/>
              <a:t>L1 Cache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93C7D"/>
                </a:solidFill>
              </a:rPr>
              <a:t>指令和数据共用</a:t>
            </a:r>
            <a:r>
              <a:rPr lang="zh-CN" altLang="en-US" smtClean="0"/>
              <a:t>的</a:t>
            </a:r>
            <a:r>
              <a:rPr lang="en-US" altLang="zh-CN" smtClean="0">
                <a:solidFill>
                  <a:schemeClr val="tx2"/>
                </a:solidFill>
              </a:rPr>
              <a:t>4</a:t>
            </a:r>
            <a:r>
              <a:rPr lang="zh-CN" altLang="en-US" smtClean="0">
                <a:solidFill>
                  <a:schemeClr val="tx2"/>
                </a:solidFill>
              </a:rPr>
              <a:t>路组合相关</a:t>
            </a:r>
            <a:r>
              <a:rPr lang="en-US" altLang="zh-CN" smtClean="0"/>
              <a:t>Cache</a:t>
            </a:r>
            <a:r>
              <a:rPr lang="zh-CN" altLang="en-US" smtClean="0"/>
              <a:t>结构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8KB</a:t>
            </a:r>
            <a:r>
              <a:rPr lang="zh-CN" altLang="en-US" smtClean="0">
                <a:solidFill>
                  <a:schemeClr val="tx2"/>
                </a:solidFill>
              </a:rPr>
              <a:t>容量</a:t>
            </a:r>
            <a:r>
              <a:rPr lang="zh-CN" altLang="en-US" smtClean="0"/>
              <a:t>分成</a:t>
            </a:r>
            <a:r>
              <a:rPr lang="en-US" altLang="zh-CN" smtClean="0"/>
              <a:t>128</a:t>
            </a:r>
            <a:r>
              <a:rPr lang="zh-CN" altLang="en-US" smtClean="0"/>
              <a:t>组，每组有</a:t>
            </a:r>
            <a:r>
              <a:rPr lang="en-US" altLang="zh-CN" smtClean="0"/>
              <a:t>4</a:t>
            </a:r>
            <a:r>
              <a:rPr lang="zh-CN" altLang="en-US" smtClean="0"/>
              <a:t>路，每组每路为一行，每</a:t>
            </a:r>
            <a:r>
              <a:rPr lang="zh-CN" altLang="en-US" smtClean="0">
                <a:solidFill>
                  <a:schemeClr val="tx2"/>
                </a:solidFill>
              </a:rPr>
              <a:t>行</a:t>
            </a:r>
            <a:r>
              <a:rPr lang="zh-CN" altLang="en-US" smtClean="0"/>
              <a:t>为</a:t>
            </a:r>
            <a:r>
              <a:rPr lang="en-US" altLang="zh-CN" smtClean="0"/>
              <a:t>16</a:t>
            </a:r>
            <a:r>
              <a:rPr lang="zh-CN" altLang="en-US" smtClean="0"/>
              <a:t>个字节（</a:t>
            </a:r>
            <a:r>
              <a:rPr lang="en-US" altLang="zh-CN" smtClean="0"/>
              <a:t>128</a:t>
            </a:r>
            <a:r>
              <a:rPr lang="zh-CN" altLang="en-US" smtClean="0"/>
              <a:t>位）</a:t>
            </a:r>
          </a:p>
          <a:p>
            <a:pPr eaLnBrk="1" hangingPunct="1"/>
            <a:r>
              <a:rPr lang="zh-CN" altLang="en-US" smtClean="0"/>
              <a:t>每行对应</a:t>
            </a:r>
            <a:r>
              <a:rPr lang="en-US" altLang="zh-CN" smtClean="0"/>
              <a:t>21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chemeClr val="tx2"/>
                </a:solidFill>
              </a:rPr>
              <a:t>标签</a:t>
            </a:r>
            <a:r>
              <a:rPr lang="zh-CN" altLang="en-US" smtClean="0"/>
              <a:t>，一个有效位</a:t>
            </a:r>
          </a:p>
          <a:p>
            <a:pPr eaLnBrk="1" hangingPunct="1"/>
            <a:r>
              <a:rPr lang="zh-CN" altLang="en-US" smtClean="0"/>
              <a:t>每组中</a:t>
            </a:r>
            <a:r>
              <a:rPr lang="en-US" altLang="zh-CN" smtClean="0"/>
              <a:t>4</a:t>
            </a:r>
            <a:r>
              <a:rPr lang="zh-CN" altLang="en-US" smtClean="0"/>
              <a:t>路对应</a:t>
            </a:r>
            <a:r>
              <a:rPr lang="en-US" altLang="zh-CN" smtClean="0"/>
              <a:t>3</a:t>
            </a:r>
            <a:r>
              <a:rPr lang="zh-CN" altLang="en-US" smtClean="0"/>
              <a:t>位</a:t>
            </a:r>
            <a:r>
              <a:rPr lang="en-US" altLang="zh-CN" smtClean="0"/>
              <a:t>LRU</a:t>
            </a:r>
            <a:r>
              <a:rPr lang="zh-CN" altLang="en-US" smtClean="0"/>
              <a:t>位，用于实现伪</a:t>
            </a:r>
            <a:r>
              <a:rPr lang="en-US" altLang="zh-CN" smtClean="0">
                <a:solidFill>
                  <a:schemeClr val="tx2"/>
                </a:solidFill>
              </a:rPr>
              <a:t>LRU</a:t>
            </a:r>
            <a:r>
              <a:rPr lang="zh-CN" altLang="en-US" smtClean="0">
                <a:solidFill>
                  <a:schemeClr val="tx2"/>
                </a:solidFill>
              </a:rPr>
              <a:t>替换算法</a:t>
            </a:r>
          </a:p>
          <a:p>
            <a:pPr eaLnBrk="1" hangingPunct="1"/>
            <a:r>
              <a:rPr lang="zh-CN" altLang="en-US" smtClean="0"/>
              <a:t>采用</a:t>
            </a:r>
            <a:r>
              <a:rPr lang="en-US" altLang="zh-CN" smtClean="0"/>
              <a:t>4</a:t>
            </a:r>
            <a:r>
              <a:rPr lang="zh-CN" altLang="en-US" smtClean="0"/>
              <a:t>级</a:t>
            </a:r>
            <a:r>
              <a:rPr lang="zh-CN" altLang="en-US" smtClean="0">
                <a:solidFill>
                  <a:schemeClr val="tx2"/>
                </a:solidFill>
              </a:rPr>
              <a:t>缓冲直写策略</a:t>
            </a:r>
            <a:r>
              <a:rPr lang="zh-CN" altLang="en-US" smtClean="0"/>
              <a:t>，允许</a:t>
            </a:r>
            <a:r>
              <a:rPr lang="en-US" altLang="zh-CN" smtClean="0"/>
              <a:t>6</a:t>
            </a:r>
            <a:r>
              <a:rPr lang="zh-CN" altLang="en-US" smtClean="0"/>
              <a:t>个连续的写操作而无等待</a:t>
            </a:r>
          </a:p>
          <a:p>
            <a:pPr eaLnBrk="1" hangingPunct="1"/>
            <a:r>
              <a:rPr lang="zh-CN" altLang="en-US" smtClean="0"/>
              <a:t>写缺失时，采用</a:t>
            </a:r>
            <a:r>
              <a:rPr lang="zh-CN" altLang="en-US" smtClean="0">
                <a:solidFill>
                  <a:schemeClr val="tx2"/>
                </a:solidFill>
              </a:rPr>
              <a:t>不写分配法</a:t>
            </a:r>
            <a:r>
              <a:rPr lang="zh-CN" altLang="en-US" smtClean="0"/>
              <a:t>，只将数据写入主存，不进行</a:t>
            </a:r>
            <a:r>
              <a:rPr lang="en-US" altLang="zh-CN" smtClean="0"/>
              <a:t>Cache</a:t>
            </a:r>
            <a:r>
              <a:rPr lang="zh-CN" altLang="en-US" smtClean="0"/>
              <a:t>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6.3.6 Pentium</a:t>
            </a:r>
            <a:r>
              <a:rPr lang="zh-CN" altLang="en-US" smtClean="0"/>
              <a:t>的</a:t>
            </a:r>
            <a:r>
              <a:rPr lang="en-US" altLang="zh-CN" smtClean="0"/>
              <a:t>L1 Cache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93C7D"/>
                </a:solidFill>
              </a:rPr>
              <a:t>指令和数据分离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路组合相关</a:t>
            </a:r>
            <a:r>
              <a:rPr lang="en-US" altLang="zh-CN" smtClean="0"/>
              <a:t>Cache</a:t>
            </a:r>
            <a:r>
              <a:rPr lang="zh-CN" altLang="en-US" smtClean="0"/>
              <a:t>结构</a:t>
            </a:r>
          </a:p>
          <a:p>
            <a:pPr eaLnBrk="1" hangingPunct="1"/>
            <a:r>
              <a:rPr lang="zh-CN" altLang="en-US" smtClean="0"/>
              <a:t>指令</a:t>
            </a:r>
            <a:r>
              <a:rPr lang="en-US" altLang="zh-CN" smtClean="0"/>
              <a:t>Cache</a:t>
            </a:r>
            <a:r>
              <a:rPr lang="zh-CN" altLang="en-US" smtClean="0"/>
              <a:t>和数据</a:t>
            </a:r>
            <a:r>
              <a:rPr lang="en-US" altLang="zh-CN" smtClean="0"/>
              <a:t>Cache</a:t>
            </a:r>
            <a:r>
              <a:rPr lang="zh-CN" altLang="en-US" smtClean="0"/>
              <a:t>都是</a:t>
            </a:r>
            <a:r>
              <a:rPr lang="en-US" altLang="zh-CN" smtClean="0"/>
              <a:t>8KB</a:t>
            </a:r>
            <a:r>
              <a:rPr lang="zh-CN" altLang="en-US" smtClean="0"/>
              <a:t>，共</a:t>
            </a:r>
            <a:r>
              <a:rPr lang="en-US" altLang="zh-CN" smtClean="0"/>
              <a:t>16KB</a:t>
            </a:r>
          </a:p>
          <a:p>
            <a:pPr eaLnBrk="1" hangingPunct="1"/>
            <a:r>
              <a:rPr lang="en-US" altLang="zh-CN" smtClean="0"/>
              <a:t>8KB</a:t>
            </a:r>
            <a:r>
              <a:rPr lang="zh-CN" altLang="en-US" smtClean="0"/>
              <a:t>容量分成</a:t>
            </a:r>
            <a:r>
              <a:rPr lang="en-US" altLang="zh-CN" smtClean="0"/>
              <a:t>128</a:t>
            </a:r>
            <a:r>
              <a:rPr lang="zh-CN" altLang="en-US" smtClean="0"/>
              <a:t>组，每组</a:t>
            </a:r>
            <a:r>
              <a:rPr lang="en-US" altLang="zh-CN" smtClean="0"/>
              <a:t>2</a:t>
            </a:r>
            <a:r>
              <a:rPr lang="zh-CN" altLang="en-US" smtClean="0"/>
              <a:t>路，每行</a:t>
            </a:r>
            <a:r>
              <a:rPr lang="en-US" altLang="zh-CN" smtClean="0"/>
              <a:t>32</a:t>
            </a:r>
            <a:r>
              <a:rPr lang="zh-CN" altLang="en-US" smtClean="0"/>
              <a:t>字节</a:t>
            </a:r>
          </a:p>
          <a:p>
            <a:pPr eaLnBrk="1" hangingPunct="1"/>
            <a:r>
              <a:rPr lang="en-US" altLang="zh-CN" smtClean="0"/>
              <a:t>LRU</a:t>
            </a:r>
            <a:r>
              <a:rPr lang="zh-CN" altLang="en-US" smtClean="0"/>
              <a:t>算法，回写策略</a:t>
            </a:r>
            <a:r>
              <a:rPr lang="en-US" altLang="zh-CN" smtClean="0"/>
              <a:t>(</a:t>
            </a:r>
            <a:r>
              <a:rPr lang="zh-CN" altLang="en-US" smtClean="0"/>
              <a:t>可动态改变为直写策略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75780" name="Picture 6" descr="fig06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8610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求平均值函数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239000" cy="3733800"/>
          </a:xfrm>
          <a:ln>
            <a:solidFill>
              <a:schemeClr val="folHlink"/>
            </a:solidFill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long mean(long d[], long num)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  long i,temp=0;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  for(i=0; i&lt;num; i++) temp=temp+d[i];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  temp=temp/num;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  return (temp);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2679700"/>
            <a:ext cx="2832100" cy="1420813"/>
            <a:chOff x="2928" y="1496"/>
            <a:chExt cx="1784" cy="895"/>
          </a:xfrm>
        </p:grpSpPr>
        <p:sp>
          <p:nvSpPr>
            <p:cNvPr id="9229" name="Oval 4"/>
            <p:cNvSpPr>
              <a:spLocks noChangeArrowheads="1"/>
            </p:cNvSpPr>
            <p:nvPr/>
          </p:nvSpPr>
          <p:spPr bwMode="auto">
            <a:xfrm>
              <a:off x="2928" y="1496"/>
              <a:ext cx="576" cy="28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6"/>
            <p:cNvSpPr>
              <a:spLocks noChangeShapeType="1"/>
            </p:cNvSpPr>
            <p:nvPr/>
          </p:nvSpPr>
          <p:spPr bwMode="auto">
            <a:xfrm flipH="1" flipV="1">
              <a:off x="3216" y="1776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Text Box 7"/>
            <p:cNvSpPr txBox="1">
              <a:spLocks noChangeArrowheads="1"/>
            </p:cNvSpPr>
            <p:nvPr/>
          </p:nvSpPr>
          <p:spPr bwMode="auto">
            <a:xfrm>
              <a:off x="3696" y="2064"/>
              <a:ext cx="101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时间局部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57600" y="1143000"/>
            <a:ext cx="2832100" cy="1420813"/>
            <a:chOff x="2928" y="1496"/>
            <a:chExt cx="1784" cy="895"/>
          </a:xfrm>
        </p:grpSpPr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2928" y="1496"/>
              <a:ext cx="576" cy="28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 flipV="1">
              <a:off x="3216" y="1776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3696" y="2064"/>
              <a:ext cx="101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空间局部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47800" y="2971800"/>
            <a:ext cx="6477000" cy="2728913"/>
            <a:chOff x="624" y="1680"/>
            <a:chExt cx="4080" cy="1719"/>
          </a:xfrm>
        </p:grpSpPr>
        <p:sp>
          <p:nvSpPr>
            <p:cNvPr id="9223" name="Line 15"/>
            <p:cNvSpPr>
              <a:spLocks noChangeShapeType="1"/>
            </p:cNvSpPr>
            <p:nvPr/>
          </p:nvSpPr>
          <p:spPr bwMode="auto">
            <a:xfrm flipH="1" flipV="1">
              <a:off x="2658" y="1968"/>
              <a:ext cx="4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16"/>
            <p:cNvSpPr txBox="1">
              <a:spLocks noChangeArrowheads="1"/>
            </p:cNvSpPr>
            <p:nvPr/>
          </p:nvSpPr>
          <p:spPr bwMode="auto">
            <a:xfrm>
              <a:off x="2256" y="3072"/>
              <a:ext cx="2141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时间局部和空间局部</a:t>
              </a:r>
            </a:p>
          </p:txBody>
        </p:sp>
        <p:sp>
          <p:nvSpPr>
            <p:cNvPr id="9225" name="AutoShape 17"/>
            <p:cNvSpPr>
              <a:spLocks/>
            </p:cNvSpPr>
            <p:nvPr/>
          </p:nvSpPr>
          <p:spPr bwMode="auto">
            <a:xfrm rot="-5400000">
              <a:off x="2544" y="-240"/>
              <a:ext cx="240" cy="4080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一次写</a:t>
            </a:r>
            <a:r>
              <a:rPr lang="en-US" altLang="zh-CN" smtClean="0"/>
              <a:t>(write once)</a:t>
            </a:r>
            <a:r>
              <a:rPr lang="zh-CN" altLang="en-US" smtClean="0"/>
              <a:t>协议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1828800"/>
          </a:xfrm>
        </p:spPr>
        <p:txBody>
          <a:bodyPr/>
          <a:lstStyle/>
          <a:p>
            <a:pPr eaLnBrk="1" hangingPunct="1"/>
            <a:r>
              <a:rPr lang="en-US" altLang="zh-CN" smtClean="0"/>
              <a:t>Pentium</a:t>
            </a:r>
            <a:r>
              <a:rPr lang="zh-CN" altLang="en-US" smtClean="0"/>
              <a:t>采用</a:t>
            </a:r>
            <a:r>
              <a:rPr lang="en-US" altLang="zh-CN" smtClean="0"/>
              <a:t>MESI</a:t>
            </a:r>
            <a:r>
              <a:rPr lang="zh-CN" altLang="en-US" smtClean="0"/>
              <a:t>协议，配合第一次直写，以后回写，实现</a:t>
            </a:r>
            <a:r>
              <a:rPr lang="en-US" altLang="zh-CN" smtClean="0"/>
              <a:t>L1</a:t>
            </a:r>
            <a:r>
              <a:rPr lang="zh-CN" altLang="en-US" smtClean="0"/>
              <a:t>和</a:t>
            </a:r>
            <a:r>
              <a:rPr lang="en-US" altLang="zh-CN" smtClean="0"/>
              <a:t>L2 Cache</a:t>
            </a:r>
            <a:r>
              <a:rPr lang="zh-CN" altLang="en-US" smtClean="0"/>
              <a:t>的数据一致</a:t>
            </a:r>
          </a:p>
        </p:txBody>
      </p:sp>
      <p:graphicFrame>
        <p:nvGraphicFramePr>
          <p:cNvPr id="530470" name="Group 38"/>
          <p:cNvGraphicFramePr>
            <a:graphicFrameLocks noGrp="1"/>
          </p:cNvGraphicFramePr>
          <p:nvPr/>
        </p:nvGraphicFramePr>
        <p:xfrm>
          <a:off x="1143000" y="3048000"/>
          <a:ext cx="6959600" cy="2591435"/>
        </p:xfrm>
        <a:graphic>
          <a:graphicData uri="http://schemas.openxmlformats.org/drawingml/2006/table">
            <a:tbl>
              <a:tblPr/>
              <a:tblGrid>
                <a:gridCol w="2863850"/>
                <a:gridCol w="1431925"/>
                <a:gridCol w="1352550"/>
                <a:gridCol w="1311275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L1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L1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L2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46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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复位或清洗后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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读入数据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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次直写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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再次回写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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发生替换后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共享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唯一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修改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共享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存储管理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存储器是计算机系统的重要资源，操作系统的主要功能之一是存储管理：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chemeClr val="tx2"/>
                </a:solidFill>
              </a:rPr>
              <a:t>如何动态地为多个任务分配存储器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IA-32</a:t>
            </a:r>
            <a:r>
              <a:rPr lang="zh-CN" altLang="en-US" smtClean="0"/>
              <a:t>处理器从硬件上支持并加速操作系统的存储管理：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chemeClr val="tx2"/>
                </a:solidFill>
              </a:rPr>
              <a:t>分段和分页机制构成存储管理单元</a:t>
            </a:r>
            <a:r>
              <a:rPr lang="en-US" altLang="zh-CN" smtClean="0">
                <a:solidFill>
                  <a:schemeClr val="tx2"/>
                </a:solidFill>
              </a:rPr>
              <a:t>MMU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2"/>
                </a:solidFill>
              </a:rPr>
              <a:t>分段</a:t>
            </a:r>
            <a:r>
              <a:rPr lang="en-US" altLang="zh-CN" smtClean="0"/>
              <a:t>(segment)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将程序按照逻辑关系分成可大可小的模块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2"/>
                </a:solidFill>
              </a:rPr>
              <a:t>分页</a:t>
            </a:r>
            <a:r>
              <a:rPr lang="en-US" altLang="zh-CN" smtClean="0"/>
              <a:t>(page)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将程序分成为若干个大小相同的模块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6.4.1 </a:t>
            </a:r>
            <a:r>
              <a:rPr lang="zh-CN" altLang="en-US" smtClean="0"/>
              <a:t>段式存储管理</a:t>
            </a:r>
          </a:p>
        </p:txBody>
      </p:sp>
      <p:pic>
        <p:nvPicPr>
          <p:cNvPr id="78851" name="Picture 4" descr="fig0622"/>
          <p:cNvPicPr>
            <a:picLocks noChangeAspect="1" noChangeArrowheads="1"/>
          </p:cNvPicPr>
          <p:nvPr/>
        </p:nvPicPr>
        <p:blipFill>
          <a:blip r:embed="rId2" cstate="print"/>
          <a:srcRect r="56439"/>
          <a:stretch>
            <a:fillRect/>
          </a:stretch>
        </p:blipFill>
        <p:spPr bwMode="auto">
          <a:xfrm>
            <a:off x="609600" y="838200"/>
            <a:ext cx="830580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6435725" y="5368925"/>
            <a:ext cx="2327275" cy="10318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系统维护段表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硬件实现转换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6.4.2 </a:t>
            </a:r>
            <a:r>
              <a:rPr lang="zh-CN" altLang="en-US" smtClean="0"/>
              <a:t>页式存储管理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页式存储管理便于构成虚拟存储器</a:t>
            </a:r>
          </a:p>
          <a:p>
            <a:pPr lvl="1" eaLnBrk="1" hangingPunct="1"/>
            <a:r>
              <a:rPr lang="zh-CN" altLang="en-US" smtClean="0"/>
              <a:t>处于主存和辅存之间</a:t>
            </a:r>
          </a:p>
          <a:p>
            <a:pPr lvl="1" eaLnBrk="1" hangingPunct="1"/>
            <a:r>
              <a:rPr lang="zh-CN" altLang="en-US" smtClean="0"/>
              <a:t>通过硬件的存储管理单元</a:t>
            </a:r>
            <a:r>
              <a:rPr lang="en-US" altLang="zh-CN" smtClean="0"/>
              <a:t>MMU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在核心软件或操作系统管理下</a:t>
            </a:r>
          </a:p>
          <a:p>
            <a:pPr lvl="1" eaLnBrk="1" hangingPunct="1"/>
            <a:r>
              <a:rPr lang="zh-CN" altLang="en-US" smtClean="0"/>
              <a:t>利用磁盘文件</a:t>
            </a:r>
          </a:p>
          <a:p>
            <a:pPr lvl="1" eaLnBrk="1" hangingPunct="1"/>
            <a:r>
              <a:rPr lang="zh-CN" altLang="en-US" smtClean="0"/>
              <a:t>比实际主存空间大的虚拟存储空间</a:t>
            </a:r>
          </a:p>
          <a:p>
            <a:pPr eaLnBrk="1" hangingPunct="1"/>
            <a:r>
              <a:rPr lang="zh-CN" altLang="en-US" smtClean="0"/>
              <a:t>虚拟存储器可以简化存储管理</a:t>
            </a:r>
          </a:p>
          <a:p>
            <a:pPr lvl="1" eaLnBrk="1" hangingPunct="1"/>
            <a:r>
              <a:rPr lang="zh-CN" altLang="en-US" smtClean="0"/>
              <a:t>有效地使用主存空间</a:t>
            </a:r>
          </a:p>
          <a:p>
            <a:pPr lvl="1" eaLnBrk="1" hangingPunct="1"/>
            <a:r>
              <a:rPr lang="zh-CN" altLang="en-US" smtClean="0"/>
              <a:t>为各个程序（进程）呈现统一的地址空间</a:t>
            </a:r>
          </a:p>
          <a:p>
            <a:pPr lvl="1" eaLnBrk="1" hangingPunct="1"/>
            <a:r>
              <a:rPr lang="zh-CN" altLang="en-US" smtClean="0"/>
              <a:t>实现程序间的保护</a:t>
            </a:r>
          </a:p>
        </p:txBody>
      </p:sp>
      <p:sp>
        <p:nvSpPr>
          <p:cNvPr id="524292" name="AutoShape 4"/>
          <p:cNvSpPr>
            <a:spLocks noChangeArrowheads="1"/>
          </p:cNvSpPr>
          <p:nvPr/>
        </p:nvSpPr>
        <p:spPr bwMode="auto">
          <a:xfrm>
            <a:off x="5943600" y="5948363"/>
            <a:ext cx="2643188" cy="523875"/>
          </a:xfrm>
          <a:prstGeom prst="flowChartAlternateProcess">
            <a:avLst/>
          </a:prstGeom>
          <a:gradFill rotWithShape="1">
            <a:gsLst>
              <a:gs pos="0">
                <a:schemeClr val="accent1">
                  <a:gamma/>
                  <a:shade val="5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18900000" scaled="1"/>
          </a:gra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pagefile.sys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分页组织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线性地址＝段基地址＋偏移地址</a:t>
            </a:r>
          </a:p>
          <a:p>
            <a:pPr eaLnBrk="1" hangingPunct="1"/>
            <a:r>
              <a:rPr lang="zh-CN" altLang="en-US" smtClean="0"/>
              <a:t>不分页式：物理地址＝线性地址</a:t>
            </a:r>
          </a:p>
          <a:p>
            <a:pPr eaLnBrk="1" hangingPunct="1"/>
            <a:r>
              <a:rPr lang="zh-CN" altLang="en-US" smtClean="0"/>
              <a:t>分页管理：线性地址转换为物理地址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页目录基地址寄存器</a:t>
            </a:r>
            <a:r>
              <a:rPr lang="en-US" altLang="zh-CN" smtClean="0">
                <a:solidFill>
                  <a:schemeClr val="tx2"/>
                </a:solidFill>
              </a:rPr>
              <a:t>CR3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包含页目录的物理起始地址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页目录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保存页目录项，包含页表的地址及有关信息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页表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	保存页表项，包含主存页面的地址及有关信息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分页操作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处理器设置称为转换后备缓冲器</a:t>
            </a:r>
            <a:r>
              <a:rPr lang="en-US" altLang="zh-CN" smtClean="0"/>
              <a:t>TLB</a:t>
            </a:r>
            <a:r>
              <a:rPr lang="zh-CN" altLang="en-US" smtClean="0"/>
              <a:t>的快表</a:t>
            </a:r>
          </a:p>
          <a:p>
            <a:pPr eaLnBrk="1" hangingPunct="1"/>
            <a:r>
              <a:rPr lang="zh-CN" altLang="en-US" smtClean="0"/>
              <a:t>比较快表：</a:t>
            </a:r>
          </a:p>
          <a:p>
            <a:pPr lvl="1" eaLnBrk="1" hangingPunct="1"/>
            <a:r>
              <a:rPr lang="zh-CN" altLang="en-US" smtClean="0"/>
              <a:t>如果有一个地址匹配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得到页面起始地址，加上偏移量，就是物理地址</a:t>
            </a:r>
          </a:p>
          <a:p>
            <a:pPr lvl="1" eaLnBrk="1" hangingPunct="1"/>
            <a:r>
              <a:rPr lang="zh-CN" altLang="en-US" smtClean="0"/>
              <a:t>如果没有地址匹配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级查表转换为物理地址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CR3</a:t>
            </a:r>
            <a:r>
              <a:rPr lang="zh-CN" altLang="en-US" sz="2800" smtClean="0"/>
              <a:t>包含页目录起始地址，指定页目录项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）页目录项包含页表起始地址，指定页表项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）页表项包含页面起始地址，加上偏移量，才是物理地址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075613" cy="586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掌握存储系统的层次结构和局部性原理</a:t>
            </a:r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的存储结构和引脚</a:t>
            </a:r>
          </a:p>
          <a:p>
            <a:pPr eaLnBrk="1" hangingPunct="1"/>
            <a:r>
              <a:rPr lang="zh-CN" altLang="en-US" dirty="0" smtClean="0"/>
              <a:t>熟悉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的引脚特点和刷新</a:t>
            </a:r>
          </a:p>
          <a:p>
            <a:pPr eaLnBrk="1" hangingPunct="1"/>
            <a:r>
              <a:rPr lang="zh-CN" altLang="en-US" dirty="0" smtClean="0"/>
              <a:t>熟悉各种半导体</a:t>
            </a:r>
            <a:r>
              <a:rPr lang="en-US" altLang="zh-CN" dirty="0" smtClean="0"/>
              <a:t>ROM</a:t>
            </a:r>
            <a:r>
              <a:rPr lang="zh-CN" altLang="en-US" dirty="0" smtClean="0"/>
              <a:t>芯片的特点</a:t>
            </a:r>
          </a:p>
          <a:p>
            <a:pPr eaLnBrk="1" hangingPunct="1"/>
            <a:r>
              <a:rPr lang="zh-CN" altLang="en-US" dirty="0" smtClean="0"/>
              <a:t>掌握地址译码方法和</a:t>
            </a:r>
            <a:r>
              <a:rPr lang="en-US" altLang="zh-CN" dirty="0" smtClean="0"/>
              <a:t>138</a:t>
            </a:r>
            <a:r>
              <a:rPr lang="zh-CN" altLang="en-US" dirty="0" smtClean="0"/>
              <a:t>译码器</a:t>
            </a:r>
          </a:p>
          <a:p>
            <a:pPr eaLnBrk="1" hangingPunct="1"/>
            <a:r>
              <a:rPr lang="zh-CN" altLang="en-US" dirty="0" smtClean="0"/>
              <a:t>掌握高速缓存的工作原理</a:t>
            </a:r>
          </a:p>
          <a:p>
            <a:pPr eaLnBrk="1" hangingPunct="1"/>
            <a:r>
              <a:rPr lang="zh-CN" altLang="en-US" dirty="0" smtClean="0"/>
              <a:t>熟悉地址映射、替换算法和写入策略</a:t>
            </a:r>
          </a:p>
          <a:p>
            <a:pPr eaLnBrk="1" hangingPunct="1"/>
            <a:r>
              <a:rPr lang="zh-CN" altLang="en-US" dirty="0" smtClean="0"/>
              <a:t>熟悉</a:t>
            </a:r>
            <a:r>
              <a:rPr lang="en-US" altLang="zh-CN" dirty="0" smtClean="0"/>
              <a:t>IA-32</a:t>
            </a:r>
            <a:r>
              <a:rPr lang="zh-CN" altLang="en-US" dirty="0" smtClean="0"/>
              <a:t>处理器分段分页存储管理机制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0"/>
            <a:ext cx="6858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671513" y="533400"/>
            <a:ext cx="8077200" cy="304800"/>
            <a:chOff x="400" y="336"/>
            <a:chExt cx="5088" cy="192"/>
          </a:xfrm>
        </p:grpSpPr>
        <p:sp>
          <p:nvSpPr>
            <p:cNvPr id="91144" name="Rectangle 6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1145" name="Line 7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142" name="Rectangle 8"/>
          <p:cNvSpPr>
            <a:spLocks noGrp="1" noChangeArrowheads="1"/>
          </p:cNvSpPr>
          <p:nvPr>
            <p:ph type="title"/>
          </p:nvPr>
        </p:nvSpPr>
        <p:spPr>
          <a:xfrm>
            <a:off x="47625" y="673100"/>
            <a:ext cx="609600" cy="25273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教学要求</a:t>
            </a:r>
          </a:p>
        </p:txBody>
      </p:sp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1219200" y="152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章 存储系统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主存储器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主存储器由半导体存储器构成</a:t>
            </a:r>
          </a:p>
          <a:p>
            <a:pPr eaLnBrk="1" hangingPunct="1"/>
            <a:r>
              <a:rPr lang="zh-CN" altLang="en-US" smtClean="0"/>
              <a:t>按制造工艺，半导体存储器可分为</a:t>
            </a:r>
          </a:p>
          <a:p>
            <a:pPr lvl="1" eaLnBrk="1" hangingPunct="1"/>
            <a:r>
              <a:rPr lang="zh-CN" altLang="en-US" smtClean="0"/>
              <a:t>“双极型”器件：存取速度快、集成度低、功耗大、价格高等特点，主要用于高速存储场合</a:t>
            </a:r>
          </a:p>
          <a:p>
            <a:pPr lvl="1" eaLnBrk="1" hangingPunct="1"/>
            <a:r>
              <a:rPr lang="zh-CN" altLang="en-US" smtClean="0"/>
              <a:t>“</a:t>
            </a:r>
            <a:r>
              <a:rPr lang="en-US" altLang="zh-CN" smtClean="0"/>
              <a:t>MOS</a:t>
            </a:r>
            <a:r>
              <a:rPr lang="zh-CN" altLang="en-US" smtClean="0"/>
              <a:t>型”器件：集成度高、功耗低、价格便宜，但速度较双极型器件慢，用于通用微机的主存（</a:t>
            </a:r>
            <a:r>
              <a:rPr lang="en-US" altLang="zh-CN" smtClean="0"/>
              <a:t>RAM</a:t>
            </a:r>
            <a:r>
              <a:rPr lang="zh-CN" altLang="en-US" smtClean="0"/>
              <a:t>和</a:t>
            </a:r>
            <a:r>
              <a:rPr lang="en-US" altLang="zh-CN" smtClean="0"/>
              <a:t>ROM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按使用属性，半导体存储器可分为</a:t>
            </a:r>
          </a:p>
          <a:p>
            <a:pPr lvl="1" eaLnBrk="1" hangingPunct="1"/>
            <a:r>
              <a:rPr lang="zh-CN" altLang="en-US" smtClean="0"/>
              <a:t>读写存储器</a:t>
            </a:r>
            <a:r>
              <a:rPr lang="en-US" altLang="zh-CN" smtClean="0"/>
              <a:t>RAM</a:t>
            </a:r>
          </a:p>
          <a:p>
            <a:pPr lvl="1" eaLnBrk="1" hangingPunct="1"/>
            <a:r>
              <a:rPr lang="zh-CN" altLang="en-US" smtClean="0"/>
              <a:t>只读存储器</a:t>
            </a:r>
            <a:r>
              <a:rPr lang="en-US" altLang="zh-CN" smtClean="0"/>
              <a:t>ROM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6.2.1 </a:t>
            </a:r>
            <a:r>
              <a:rPr lang="zh-CN" altLang="en-US" smtClean="0"/>
              <a:t>读写存储器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读写存储器：可以读出也可以写入的存储器</a:t>
            </a:r>
          </a:p>
          <a:p>
            <a:pPr eaLnBrk="1" hangingPunct="1"/>
            <a:r>
              <a:rPr lang="zh-CN" altLang="en-US" sz="2800" smtClean="0"/>
              <a:t>半导体存储器采用随机存取：可以从任意位置开始读写，存取位置可以随机确定，只要给出存取位置就可以读写内容，存取时间与所处位置无关</a:t>
            </a:r>
          </a:p>
          <a:p>
            <a:pPr eaLnBrk="1" hangingPunct="1"/>
            <a:r>
              <a:rPr lang="zh-CN" altLang="en-US" sz="2800" smtClean="0"/>
              <a:t>磁带存储器采用顺序存取：必须按照存储单元的顺序读写，存取时间与所处位置密切相关</a:t>
            </a:r>
          </a:p>
          <a:p>
            <a:pPr eaLnBrk="1" hangingPunct="1"/>
            <a:r>
              <a:rPr lang="zh-CN" altLang="en-US" sz="2800" smtClean="0"/>
              <a:t>磁盘和光盘则采用直接存取：磁头以随机方式寻道，以数据块为单位顺序方式读写扇区</a:t>
            </a:r>
          </a:p>
          <a:p>
            <a:pPr eaLnBrk="1" hangingPunct="1"/>
            <a:r>
              <a:rPr lang="zh-CN" altLang="en-US" sz="2800" smtClean="0"/>
              <a:t>半导体读写存储器是挥发性（</a:t>
            </a:r>
            <a:r>
              <a:rPr lang="en-US" altLang="zh-CN" sz="2800" smtClean="0"/>
              <a:t>Volatile</a:t>
            </a:r>
            <a:r>
              <a:rPr lang="zh-CN" altLang="en-US" sz="2800" smtClean="0"/>
              <a:t>）</a:t>
            </a:r>
            <a:r>
              <a:rPr lang="en-US" altLang="zh-CN" sz="2800" smtClean="0"/>
              <a:t>RAM</a:t>
            </a:r>
            <a:r>
              <a:rPr lang="zh-CN" altLang="en-US" sz="2800" smtClean="0"/>
              <a:t>，即断电后原保存信息丢失</a:t>
            </a:r>
          </a:p>
        </p:txBody>
      </p:sp>
      <p:sp>
        <p:nvSpPr>
          <p:cNvPr id="479237" name="AutoShape 5"/>
          <p:cNvSpPr>
            <a:spLocks noChangeArrowheads="1"/>
          </p:cNvSpPr>
          <p:nvPr/>
        </p:nvSpPr>
        <p:spPr bwMode="auto">
          <a:xfrm>
            <a:off x="1066800" y="5867400"/>
            <a:ext cx="76200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半导体读写存储器＝随机存取存储器地址</a:t>
            </a:r>
            <a:r>
              <a:rPr lang="en-US" altLang="zh-CN" sz="2800" b="1">
                <a:solidFill>
                  <a:schemeClr val="tx2"/>
                </a:solidFill>
              </a:rPr>
              <a:t>RAM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默认设计模板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6153</Words>
  <Application>Microsoft Office PowerPoint</Application>
  <PresentationFormat>全屏显示(4:3)</PresentationFormat>
  <Paragraphs>670</Paragraphs>
  <Slides>76</Slides>
  <Notes>1</Notes>
  <HiddenSlides>15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默认设计模板</vt:lpstr>
      <vt:lpstr>第 6 章 存储系统</vt:lpstr>
      <vt:lpstr>6.1 存储系统层次结构</vt:lpstr>
      <vt:lpstr>6.1.1 技术指标</vt:lpstr>
      <vt:lpstr>6.1.2 层次结构</vt:lpstr>
      <vt:lpstr>存储系统的层次结构</vt:lpstr>
      <vt:lpstr>6.1.3 局部性原理</vt:lpstr>
      <vt:lpstr>求平均值函数</vt:lpstr>
      <vt:lpstr>6.2 主存储器</vt:lpstr>
      <vt:lpstr>6.2.1 读写存储器</vt:lpstr>
      <vt:lpstr>1. 主要类型</vt:lpstr>
      <vt:lpstr>2. 存储结构</vt:lpstr>
      <vt:lpstr>3. 读写控制</vt:lpstr>
      <vt:lpstr>4. 静态读写存储器SRAM</vt:lpstr>
      <vt:lpstr>6264 SRAM的引脚</vt:lpstr>
      <vt:lpstr>6264 SRAM的引脚功能表</vt:lpstr>
      <vt:lpstr>5. 动态读写存储器DRAM</vt:lpstr>
      <vt:lpstr>DRAM的引脚图</vt:lpstr>
      <vt:lpstr>6. DRAM的刷新</vt:lpstr>
      <vt:lpstr>7. 高性能DRAM</vt:lpstr>
      <vt:lpstr>6.2.2 只读存储器</vt:lpstr>
      <vt:lpstr>1. 主要类型</vt:lpstr>
      <vt:lpstr>2. EPROM</vt:lpstr>
      <vt:lpstr>EPROM工作方式</vt:lpstr>
      <vt:lpstr>3. EEPROM</vt:lpstr>
      <vt:lpstr>4. Flash Memory</vt:lpstr>
      <vt:lpstr>6.2.3 存储器地址译码</vt:lpstr>
      <vt:lpstr>1. 地址译码</vt:lpstr>
      <vt:lpstr>简单的门电路译码</vt:lpstr>
      <vt:lpstr>存储器地址分析</vt:lpstr>
      <vt:lpstr>2. 译码器</vt:lpstr>
      <vt:lpstr>译码器74LS138</vt:lpstr>
      <vt:lpstr>译码器译码</vt:lpstr>
      <vt:lpstr>译码器译码示意图</vt:lpstr>
      <vt:lpstr>不使用A13的译码</vt:lpstr>
      <vt:lpstr>不使用A0的译码</vt:lpstr>
      <vt:lpstr>译码方式</vt:lpstr>
      <vt:lpstr>3. 8086的16位存储结构</vt:lpstr>
      <vt:lpstr>8086的16位存储结构</vt:lpstr>
      <vt:lpstr>地址对齐（Align）</vt:lpstr>
      <vt:lpstr>4. Pentium的64位存储结构</vt:lpstr>
      <vt:lpstr>Pentium的64位存储结构</vt:lpstr>
      <vt:lpstr> 6.2.4 主存空间分配</vt:lpstr>
      <vt:lpstr>最低1MB主存</vt:lpstr>
      <vt:lpstr>ROM复制和影子主存</vt:lpstr>
      <vt:lpstr>6.3 高速缓冲存储器</vt:lpstr>
      <vt:lpstr>6.3.1 高速缓存的工作原理</vt:lpstr>
      <vt:lpstr>高速缓存的读操作</vt:lpstr>
      <vt:lpstr>1. 高速缓存的结构</vt:lpstr>
      <vt:lpstr>高速缓存Cache和主存的组成结构</vt:lpstr>
      <vt:lpstr>2. 高速缓存的容量和行大小</vt:lpstr>
      <vt:lpstr>3. 高速缓存的数量</vt:lpstr>
      <vt:lpstr>6.3.2 地址映射</vt:lpstr>
      <vt:lpstr>1. 直接映射（Direct Mapping）</vt:lpstr>
      <vt:lpstr>直接映射的组成</vt:lpstr>
      <vt:lpstr>直接映射的示例</vt:lpstr>
      <vt:lpstr>2. 全相关映射（Full Associative Mapping）</vt:lpstr>
      <vt:lpstr>全相关映射的组成</vt:lpstr>
      <vt:lpstr>全相关映射的示例</vt:lpstr>
      <vt:lpstr>3. 组相关映射（Set Associative Mapping）</vt:lpstr>
      <vt:lpstr>组相关映射的组成</vt:lpstr>
      <vt:lpstr>组合相关映射的示例</vt:lpstr>
      <vt:lpstr>6.3.3 替换算法</vt:lpstr>
      <vt:lpstr>LRU替换算法</vt:lpstr>
      <vt:lpstr>6.3.4 写入策略</vt:lpstr>
      <vt:lpstr>1. 写命中的处理</vt:lpstr>
      <vt:lpstr>2. 写未命中的处理</vt:lpstr>
      <vt:lpstr>3. 数据一致性协议</vt:lpstr>
      <vt:lpstr>6.3.5 80486的L1 Cache</vt:lpstr>
      <vt:lpstr>6.3.6 Pentium的L1 Cache</vt:lpstr>
      <vt:lpstr>一次写(write once)协议</vt:lpstr>
      <vt:lpstr>6.4 存储管理</vt:lpstr>
      <vt:lpstr>6.4.1 段式存储管理</vt:lpstr>
      <vt:lpstr>6.4.2 页式存储管理</vt:lpstr>
      <vt:lpstr>1. 分页组织</vt:lpstr>
      <vt:lpstr>2. 分页操作</vt:lpstr>
      <vt:lpstr>教学要求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微机原理与接口技术·第4版</dc:title>
  <dc:subject>第6章 存储系统</dc:subject>
  <dc:creator>jerry</dc:creator>
  <cp:lastModifiedBy>peng</cp:lastModifiedBy>
  <cp:revision>56</cp:revision>
  <dcterms:created xsi:type="dcterms:W3CDTF">2002-02-25T12:32:42Z</dcterms:created>
  <dcterms:modified xsi:type="dcterms:W3CDTF">2020-09-24T09:45:58Z</dcterms:modified>
</cp:coreProperties>
</file>