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85" r:id="rId19"/>
    <p:sldId id="288" r:id="rId20"/>
    <p:sldId id="327" r:id="rId21"/>
    <p:sldId id="289" r:id="rId22"/>
    <p:sldId id="290" r:id="rId23"/>
    <p:sldId id="291" r:id="rId24"/>
    <p:sldId id="328" r:id="rId25"/>
    <p:sldId id="292" r:id="rId26"/>
    <p:sldId id="329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441" r:id="rId35"/>
    <p:sldId id="447" r:id="rId36"/>
    <p:sldId id="443" r:id="rId37"/>
    <p:sldId id="444" r:id="rId38"/>
    <p:sldId id="445" r:id="rId39"/>
    <p:sldId id="446" r:id="rId40"/>
    <p:sldId id="303" r:id="rId41"/>
    <p:sldId id="331" r:id="rId42"/>
    <p:sldId id="304" r:id="rId43"/>
    <p:sldId id="305" r:id="rId44"/>
    <p:sldId id="332" r:id="rId45"/>
    <p:sldId id="308" r:id="rId46"/>
    <p:sldId id="448" r:id="rId47"/>
    <p:sldId id="381" r:id="rId48"/>
    <p:sldId id="382" r:id="rId49"/>
    <p:sldId id="383" r:id="rId50"/>
    <p:sldId id="384" r:id="rId51"/>
    <p:sldId id="385" r:id="rId52"/>
    <p:sldId id="450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313" r:id="rId77"/>
    <p:sldId id="317" r:id="rId78"/>
    <p:sldId id="318" r:id="rId79"/>
    <p:sldId id="344" r:id="rId80"/>
    <p:sldId id="452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460" r:id="rId89"/>
    <p:sldId id="461" r:id="rId90"/>
    <p:sldId id="462" r:id="rId91"/>
    <p:sldId id="463" r:id="rId92"/>
    <p:sldId id="464" r:id="rId93"/>
    <p:sldId id="465" r:id="rId94"/>
    <p:sldId id="466" r:id="rId95"/>
    <p:sldId id="467" r:id="rId96"/>
    <p:sldId id="468" r:id="rId97"/>
    <p:sldId id="469" r:id="rId98"/>
    <p:sldId id="470" r:id="rId99"/>
    <p:sldId id="471" r:id="rId100"/>
    <p:sldId id="472" r:id="rId101"/>
    <p:sldId id="473" r:id="rId102"/>
    <p:sldId id="474" r:id="rId103"/>
    <p:sldId id="475" r:id="rId104"/>
    <p:sldId id="476" r:id="rId105"/>
    <p:sldId id="477" r:id="rId106"/>
    <p:sldId id="478" r:id="rId107"/>
    <p:sldId id="479" r:id="rId108"/>
    <p:sldId id="480" r:id="rId109"/>
    <p:sldId id="481" r:id="rId110"/>
    <p:sldId id="482" r:id="rId111"/>
    <p:sldId id="483" r:id="rId112"/>
    <p:sldId id="484" r:id="rId113"/>
    <p:sldId id="485" r:id="rId114"/>
    <p:sldId id="486" r:id="rId115"/>
    <p:sldId id="487" r:id="rId116"/>
    <p:sldId id="488" r:id="rId117"/>
    <p:sldId id="489" r:id="rId118"/>
    <p:sldId id="490" r:id="rId119"/>
    <p:sldId id="491" r:id="rId120"/>
    <p:sldId id="492" r:id="rId121"/>
    <p:sldId id="493" r:id="rId122"/>
    <p:sldId id="495" r:id="rId123"/>
    <p:sldId id="262" r:id="rId1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9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712" autoAdjust="0"/>
  </p:normalViewPr>
  <p:slideViewPr>
    <p:cSldViewPr>
      <p:cViewPr>
        <p:scale>
          <a:sx n="50" d="100"/>
          <a:sy n="50" d="100"/>
        </p:scale>
        <p:origin x="-139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912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56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8400" y="0"/>
            <a:ext cx="28940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A58AD082-57D2-4BF4-A592-B8C9A641C167}" type="datetime2">
              <a:rPr lang="zh-CN" altLang="en-US"/>
              <a:pPr>
                <a:defRPr/>
              </a:pPr>
              <a:t>2020年10月12日</a:t>
            </a:fld>
            <a:endParaRPr lang="en-US" altLang="zh-CN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57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第7章 输入输出接口</a:t>
            </a:r>
            <a:endParaRPr lang="en-US" altLang="zh-CN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24600" y="6513513"/>
            <a:ext cx="2817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7</a:t>
            </a:r>
            <a:r>
              <a:rPr lang="zh-CN" altLang="en-US"/>
              <a:t>－</a:t>
            </a:r>
            <a:fld id="{C54F58A2-47AD-4A3C-BCC1-986FF85F1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A49CC36A-3058-41A4-83A5-4EB10040E812}" type="datetime2">
              <a:rPr lang="zh-CN" altLang="en-US"/>
              <a:pPr>
                <a:defRPr/>
              </a:pPr>
              <a:t>2020年10月12日</a:t>
            </a:fld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1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第7章 输入输出接口</a:t>
            </a:r>
            <a:endParaRPr lang="en-US" altLang="zh-CN"/>
          </a:p>
        </p:txBody>
      </p:sp>
      <p:sp>
        <p:nvSpPr>
          <p:cNvPr id="551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C6FA6F4E-C0F5-4FBD-BBCB-9796016DF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41D386-541D-4AD4-9546-77D97853D6B2}" type="datetime2">
              <a:rPr lang="zh-CN" altLang="en-US"/>
              <a:pPr/>
              <a:t>2020年10月12日</a:t>
            </a:fld>
            <a:endParaRPr lang="en-US" altLang="zh-CN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/>
              <a:t>第7章 输入输出接口</a:t>
            </a:r>
            <a:endParaRPr lang="en-US" altLang="zh-CN"/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17FE2-253C-407A-AB63-354F1AEF271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0"/>
            <a:ext cx="8763000" cy="6400800"/>
            <a:chOff x="0" y="0"/>
            <a:chExt cx="5520" cy="40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960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1872"/>
              <a:ext cx="5520" cy="2160"/>
              <a:chOff x="0" y="1872"/>
              <a:chExt cx="5520" cy="2160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1872"/>
                <a:ext cx="4896" cy="216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72" y="2016"/>
                <a:ext cx="4800" cy="19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1447800" y="112713"/>
            <a:ext cx="69770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钱晓捷，微机原理与接口技术</a:t>
            </a:r>
            <a:r>
              <a:rPr lang="en-US" altLang="zh-CN" b="1">
                <a:ea typeface="楷体_GB2312" pitchFamily="49" charset="-122"/>
                <a:cs typeface="Arial" charset="0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IA-32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处理器和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位汇编语言</a:t>
            </a:r>
          </a:p>
        </p:txBody>
      </p:sp>
      <p:pic>
        <p:nvPicPr>
          <p:cNvPr id="14" name="Picture 20" descr="十一五标志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1750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00200" y="838200"/>
            <a:ext cx="7239000" cy="2057400"/>
          </a:xfrm>
        </p:spPr>
        <p:txBody>
          <a:bodyPr/>
          <a:lstStyle>
            <a:lvl1pPr algn="ctr">
              <a:defRPr sz="6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15200" cy="31242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36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 userDrawn="1"/>
        </p:nvGrpSpPr>
        <p:grpSpPr bwMode="auto">
          <a:xfrm>
            <a:off x="0" y="0"/>
            <a:ext cx="8686800" cy="5257800"/>
            <a:chOff x="0" y="0"/>
            <a:chExt cx="5472" cy="3312"/>
          </a:xfrm>
        </p:grpSpPr>
        <p:sp>
          <p:nvSpPr>
            <p:cNvPr id="45158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240" cy="33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微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原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理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与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口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技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术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·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第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5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endParaRPr lang="zh-CN" altLang="en-US">
                <a:latin typeface="Times New Roman" pitchFamily="18" charset="0"/>
              </a:endParaRP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械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业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社</a:t>
              </a:r>
            </a:p>
          </p:txBody>
        </p:sp>
        <p:grpSp>
          <p:nvGrpSpPr>
            <p:cNvPr id="1031" name="Group 4"/>
            <p:cNvGrpSpPr>
              <a:grpSpLocks/>
            </p:cNvGrpSpPr>
            <p:nvPr userDrawn="1"/>
          </p:nvGrpSpPr>
          <p:grpSpPr bwMode="auto">
            <a:xfrm>
              <a:off x="240" y="384"/>
              <a:ext cx="5232" cy="115"/>
              <a:chOff x="240" y="893"/>
              <a:chExt cx="5232" cy="115"/>
            </a:xfrm>
          </p:grpSpPr>
          <p:sp>
            <p:nvSpPr>
              <p:cNvPr id="451589" name="Rectangle 5"/>
              <p:cNvSpPr>
                <a:spLocks noChangeArrowheads="1"/>
              </p:cNvSpPr>
              <p:nvPr userDrawn="1"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51590" name="Line 6"/>
              <p:cNvSpPr>
                <a:spLocks noChangeShapeType="1"/>
              </p:cNvSpPr>
              <p:nvPr userDrawn="1"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7724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-12700" y="5257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3"/>
        </a:buBlip>
        <a:defRPr sz="2800" b="1">
          <a:solidFill>
            <a:srgbClr val="193C7D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Blip>
          <a:blip r:embed="rId14"/>
        </a:buBlip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?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第 </a:t>
            </a:r>
            <a:r>
              <a:rPr lang="en-US" altLang="zh-CN" sz="4000" smtClean="0"/>
              <a:t>7 </a:t>
            </a:r>
            <a:r>
              <a:rPr lang="zh-CN" altLang="en-US" sz="4000" smtClean="0"/>
              <a:t>章</a:t>
            </a:r>
            <a:r>
              <a:rPr lang="zh-CN" altLang="en-US" sz="5400" smtClean="0"/>
              <a:t/>
            </a:r>
            <a:br>
              <a:rPr lang="zh-CN" altLang="en-US" sz="5400" smtClean="0"/>
            </a:br>
            <a:r>
              <a:rPr lang="zh-CN" altLang="en-US" sz="5400" smtClean="0"/>
              <a:t>输入输出接口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 I/O</a:t>
            </a:r>
            <a:r>
              <a:rPr lang="zh-CN" altLang="en-US" smtClean="0"/>
              <a:t>接口概述</a:t>
            </a:r>
          </a:p>
          <a:p>
            <a:pPr eaLnBrk="1" hangingPunct="1"/>
            <a:r>
              <a:rPr lang="en-US" altLang="zh-CN" smtClean="0"/>
              <a:t>7.2 </a:t>
            </a:r>
            <a:r>
              <a:rPr lang="zh-CN" altLang="en-US" smtClean="0"/>
              <a:t>无条件传送和程序查询传送</a:t>
            </a:r>
          </a:p>
          <a:p>
            <a:pPr eaLnBrk="1" hangingPunct="1"/>
            <a:r>
              <a:rPr lang="en-US" altLang="zh-CN" smtClean="0"/>
              <a:t>7.3 </a:t>
            </a:r>
            <a:r>
              <a:rPr lang="zh-CN" altLang="en-US" smtClean="0"/>
              <a:t>中断控制系统</a:t>
            </a:r>
          </a:p>
          <a:p>
            <a:pPr eaLnBrk="1" hangingPunct="1"/>
            <a:r>
              <a:rPr lang="en-US" altLang="zh-CN" smtClean="0"/>
              <a:t>7.4 DMA</a:t>
            </a:r>
            <a:r>
              <a:rPr lang="zh-CN" altLang="en-US" smtClean="0"/>
              <a:t>传送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I/O</a:t>
            </a:r>
            <a:r>
              <a:rPr lang="zh-CN" altLang="en-US" smtClean="0"/>
              <a:t>端口与存储器地址统一编址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I/O</a:t>
            </a:r>
            <a:r>
              <a:rPr lang="zh-CN" altLang="en-US" smtClean="0"/>
              <a:t>端口与存储器地址统一编排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优点：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不需要专门的</a:t>
            </a:r>
            <a:r>
              <a:rPr lang="en-US" altLang="zh-CN" smtClean="0">
                <a:latin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</a:rPr>
              <a:t>指令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</a:rPr>
              <a:t>数据存取灵活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缺点：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占去部分存储器空间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程序不易阅读</a:t>
            </a:r>
          </a:p>
        </p:txBody>
      </p:sp>
      <p:grpSp>
        <p:nvGrpSpPr>
          <p:cNvPr id="12292" name="Group 11"/>
          <p:cNvGrpSpPr>
            <a:grpSpLocks/>
          </p:cNvGrpSpPr>
          <p:nvPr/>
        </p:nvGrpSpPr>
        <p:grpSpPr bwMode="auto">
          <a:xfrm>
            <a:off x="5476875" y="2005013"/>
            <a:ext cx="3343275" cy="3944937"/>
            <a:chOff x="3450" y="1263"/>
            <a:chExt cx="2106" cy="2485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889" y="1346"/>
              <a:ext cx="667" cy="1576"/>
            </a:xfrm>
            <a:prstGeom prst="rect">
              <a:avLst/>
            </a:prstGeom>
            <a:noFill/>
            <a:ln w="28575">
              <a:solidFill>
                <a:srgbClr val="193C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ahoma" pitchFamily="34" charset="0"/>
                </a:rPr>
                <a:t>主存</a:t>
              </a:r>
            </a:p>
            <a:p>
              <a:pPr algn="ctr"/>
              <a:r>
                <a:rPr kumimoji="1" lang="zh-CN" altLang="en-US" sz="2400" b="1">
                  <a:latin typeface="Tahoma" pitchFamily="34" charset="0"/>
                </a:rPr>
                <a:t>部分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888" y="2919"/>
              <a:ext cx="667" cy="730"/>
            </a:xfrm>
            <a:prstGeom prst="rect">
              <a:avLst/>
            </a:prstGeom>
            <a:solidFill>
              <a:srgbClr val="A6ADC0"/>
            </a:solidFill>
            <a:ln w="28575">
              <a:solidFill>
                <a:srgbClr val="193C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itchFamily="34" charset="0"/>
                </a:rPr>
                <a:t>I/O</a:t>
              </a:r>
            </a:p>
            <a:p>
              <a:pPr algn="ctr"/>
              <a:r>
                <a:rPr kumimoji="1" lang="zh-CN" altLang="en-US" sz="2400" b="1">
                  <a:latin typeface="Tahoma" pitchFamily="34" charset="0"/>
                </a:rPr>
                <a:t>部分</a:t>
              </a:r>
            </a:p>
          </p:txBody>
        </p:sp>
        <p:sp>
          <p:nvSpPr>
            <p:cNvPr id="12295" name="AutoShape 7"/>
            <p:cNvSpPr>
              <a:spLocks/>
            </p:cNvSpPr>
            <p:nvPr/>
          </p:nvSpPr>
          <p:spPr bwMode="auto">
            <a:xfrm>
              <a:off x="4707" y="1360"/>
              <a:ext cx="106" cy="2274"/>
            </a:xfrm>
            <a:prstGeom prst="leftBrace">
              <a:avLst>
                <a:gd name="adj1" fmla="val 17877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450" y="2358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663300"/>
                  </a:solidFill>
                  <a:latin typeface="Tahoma" pitchFamily="34" charset="0"/>
                </a:rPr>
                <a:t>存储器空间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4149" y="3460"/>
              <a:ext cx="6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ahoma" pitchFamily="34" charset="0"/>
                </a:rPr>
                <a:t>00000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174" y="1263"/>
              <a:ext cx="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ahoma" pitchFamily="34" charset="0"/>
                </a:rPr>
                <a:t>FFFFF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5.  </a:t>
            </a:r>
            <a:r>
              <a:rPr lang="zh-CN" altLang="en-US" sz="4000" smtClean="0"/>
              <a:t>自动初始化方式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每当</a:t>
            </a: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过程结束信号</a:t>
            </a: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</a:rPr>
              <a:t>EOP*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产生时（不论是内部终止计数还是外部输入该信号）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用基地址寄存器和基字节数寄存器的内容，使相应的现行寄存器恢复为初始值，包括恢复屏蔽位、允许</a:t>
            </a: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请求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作好了下一次</a:t>
            </a: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传送的准备</a:t>
            </a:r>
            <a:endParaRPr lang="zh-CN" altLang="en-US" sz="2800" b="0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的寄存器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441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共有</a:t>
            </a:r>
            <a:r>
              <a:rPr lang="en-US" altLang="zh-CN" smtClean="0">
                <a:solidFill>
                  <a:srgbClr val="000066"/>
                </a:solidFill>
              </a:rPr>
              <a:t>10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种内部寄存器，对它们的操作有时需要配合</a:t>
            </a:r>
            <a:r>
              <a:rPr lang="en-US" altLang="zh-CN" smtClean="0">
                <a:solidFill>
                  <a:srgbClr val="000066"/>
                </a:solidFill>
              </a:rPr>
              <a:t>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个软件命令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的“软件命令”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不需要通过数据总线写入控制字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直接由地址和控制信号译码实现</a:t>
            </a:r>
            <a:endParaRPr lang="zh-CN" altLang="en-US" smtClean="0">
              <a:solidFill>
                <a:srgbClr val="000066"/>
              </a:solidFill>
            </a:endParaRPr>
          </a:p>
        </p:txBody>
      </p:sp>
      <p:sp>
        <p:nvSpPr>
          <p:cNvPr id="142342" name="Rectangle 6" descr="077"/>
          <p:cNvSpPr>
            <a:spLocks noChangeArrowheads="1"/>
          </p:cNvSpPr>
          <p:nvPr/>
        </p:nvSpPr>
        <p:spPr bwMode="auto">
          <a:xfrm>
            <a:off x="1701800" y="4883150"/>
            <a:ext cx="5540375" cy="1119188"/>
          </a:xfrm>
          <a:prstGeom prst="rect">
            <a:avLst/>
          </a:prstGeom>
          <a:blipFill dpi="0" rotWithShape="0">
            <a:blip r:embed="rId2" cstate="print">
              <a:alphaModFix amt="36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zh-CN" altLang="en-US" sz="2400"/>
              <a:t>全部都用地址</a:t>
            </a:r>
            <a:r>
              <a:rPr kumimoji="0" lang="en-US" altLang="zh-CN" sz="2400"/>
              <a:t>A0</a:t>
            </a:r>
            <a:r>
              <a:rPr kumimoji="0" lang="zh-CN" altLang="en-US" sz="2400"/>
              <a:t>～</a:t>
            </a:r>
            <a:r>
              <a:rPr kumimoji="0" lang="en-US" altLang="zh-CN" sz="2400"/>
              <a:t>A3</a:t>
            </a:r>
            <a:r>
              <a:rPr kumimoji="0" lang="zh-CN" altLang="en-US" sz="2400"/>
              <a:t>区分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隶书" pitchFamily="49" charset="-122"/>
              </a:rPr>
              <a:t>1.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现行地址寄存器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482850"/>
            <a:ext cx="7761287" cy="23733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16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位，每通道有一个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保持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传送的当前地址值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每次传送后该寄存器的值自动加</a:t>
            </a:r>
            <a:r>
              <a:rPr lang="en-US" altLang="zh-CN" smtClean="0">
                <a:solidFill>
                  <a:srgbClr val="000066"/>
                </a:solidFill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或减</a:t>
            </a:r>
            <a:r>
              <a:rPr lang="en-US" altLang="zh-CN" smtClean="0">
                <a:solidFill>
                  <a:srgbClr val="000066"/>
                </a:solidFill>
              </a:rPr>
              <a:t>1</a:t>
            </a:r>
            <a:endParaRPr lang="en-US" altLang="zh-CN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这个寄存器的值可由</a:t>
            </a:r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写入和读出</a:t>
            </a:r>
            <a:endParaRPr lang="zh-CN" altLang="en-US" smtClean="0">
              <a:solidFill>
                <a:srgbClr val="000066"/>
              </a:solidFill>
            </a:endParaRPr>
          </a:p>
        </p:txBody>
      </p:sp>
      <p:sp>
        <p:nvSpPr>
          <p:cNvPr id="165894" name="Rectangle 6" descr="07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82663" y="1301750"/>
            <a:ext cx="717708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4000" b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0" lang="zh-CN" altLang="en-US" sz="4000" b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基地址寄存器</a:t>
            </a:r>
            <a:r>
              <a:rPr kumimoji="0" lang="zh-CN" altLang="en-US" b="0"/>
              <a:t>  存放地址</a:t>
            </a:r>
            <a:r>
              <a:rPr kumimoji="0" lang="zh-CN" altLang="en-US" b="0">
                <a:solidFill>
                  <a:srgbClr val="A50021"/>
                </a:solidFill>
              </a:rPr>
              <a:t>初始值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-76200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隶书" pitchFamily="49" charset="-122"/>
              </a:rPr>
              <a:t>2.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现行字节数寄存器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090738"/>
            <a:ext cx="7761288" cy="311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16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位，每通道有一个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保持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传送的剩余字节数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每次传送后，该寄存器的值减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这个寄存器的值可由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写入和读出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该寄存器的值减至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，再减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（从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减到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FFFFH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）时，终止计数</a:t>
            </a:r>
          </a:p>
        </p:txBody>
      </p:sp>
      <p:sp>
        <p:nvSpPr>
          <p:cNvPr id="167942" name="Rectangle 6" descr="07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31863" y="1185863"/>
            <a:ext cx="7904162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4000" b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kumimoji="0" lang="zh-CN" altLang="en-US" sz="4000" b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基字节数寄存器</a:t>
            </a:r>
            <a:r>
              <a:rPr kumimoji="0" lang="zh-CN" altLang="en-US" sz="4000" b="0"/>
              <a:t>  </a:t>
            </a:r>
            <a:r>
              <a:rPr kumimoji="0" lang="zh-CN" altLang="en-US" b="0"/>
              <a:t>存放字节数</a:t>
            </a:r>
            <a:r>
              <a:rPr kumimoji="0" lang="zh-CN" altLang="en-US" b="0">
                <a:solidFill>
                  <a:srgbClr val="A50021"/>
                </a:solidFill>
              </a:rPr>
              <a:t>初始值</a:t>
            </a:r>
          </a:p>
        </p:txBody>
      </p:sp>
      <p:sp>
        <p:nvSpPr>
          <p:cNvPr id="167943" name="Rectangle 7" descr="077"/>
          <p:cNvSpPr>
            <a:spLocks noChangeArrowheads="1"/>
          </p:cNvSpPr>
          <p:nvPr/>
        </p:nvSpPr>
        <p:spPr bwMode="auto">
          <a:xfrm>
            <a:off x="936625" y="5451475"/>
            <a:ext cx="6653213" cy="995363"/>
          </a:xfrm>
          <a:prstGeom prst="rect">
            <a:avLst/>
          </a:prstGeom>
          <a:blipFill dpi="0" rotWithShape="0">
            <a:blip r:embed="rId3" cstate="print">
              <a:alphaModFix amt="33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zh-CN" altLang="en-US" sz="2400" dirty="0"/>
              <a:t>传送</a:t>
            </a:r>
            <a:r>
              <a:rPr kumimoji="0" lang="en-US" altLang="zh-CN" sz="2400" dirty="0">
                <a:solidFill>
                  <a:srgbClr val="A50021"/>
                </a:solidFill>
              </a:rPr>
              <a:t>N</a:t>
            </a:r>
            <a:r>
              <a:rPr kumimoji="0" lang="zh-CN" altLang="en-US" sz="2400" dirty="0"/>
              <a:t>个字节，初始值为</a:t>
            </a:r>
            <a:r>
              <a:rPr kumimoji="0" lang="en-US" altLang="zh-CN" sz="2400" dirty="0">
                <a:solidFill>
                  <a:srgbClr val="A50021"/>
                </a:solidFill>
              </a:rPr>
              <a:t>N</a:t>
            </a:r>
            <a:r>
              <a:rPr kumimoji="0" lang="zh-CN" altLang="en-US" sz="2400" dirty="0">
                <a:solidFill>
                  <a:srgbClr val="A50021"/>
                </a:solidFill>
              </a:rPr>
              <a:t>－</a:t>
            </a:r>
            <a:r>
              <a:rPr kumimoji="0" lang="en-US" altLang="zh-CN" sz="2400" dirty="0">
                <a:solidFill>
                  <a:srgbClr val="A50021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167943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读写通道寄存器的过程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38671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</a:rPr>
              <a:t>与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</a:rPr>
              <a:t>之间通过</a:t>
            </a:r>
            <a:r>
              <a:rPr lang="en-US" altLang="zh-CN" smtClean="0">
                <a:solidFill>
                  <a:srgbClr val="000066"/>
                </a:solidFill>
              </a:rPr>
              <a:t>8</a:t>
            </a:r>
            <a:r>
              <a:rPr lang="zh-CN" altLang="en-US" smtClean="0">
                <a:solidFill>
                  <a:srgbClr val="000066"/>
                </a:solidFill>
              </a:rPr>
              <a:t>位数据总线交换信息，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</a:rPr>
              <a:t>的通道寄存器均为</a:t>
            </a:r>
            <a:r>
              <a:rPr lang="en-US" altLang="zh-CN" smtClean="0">
                <a:solidFill>
                  <a:srgbClr val="000066"/>
                </a:solidFill>
              </a:rPr>
              <a:t>16</a:t>
            </a:r>
            <a:r>
              <a:rPr lang="zh-CN" altLang="en-US" smtClean="0">
                <a:solidFill>
                  <a:srgbClr val="000066"/>
                </a:solidFill>
              </a:rPr>
              <a:t>位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需要两次读写操作才能实现</a:t>
            </a:r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</a:rPr>
              <a:t>与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</a:rPr>
              <a:t>之间的一个完整数据的交换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</a:rPr>
              <a:t>内含一个</a:t>
            </a:r>
            <a:r>
              <a:rPr lang="zh-CN" altLang="en-US" smtClean="0">
                <a:solidFill>
                  <a:srgbClr val="000066"/>
                </a:solidFill>
                <a:hlinkClick r:id="rId2" action="ppaction://hlinksldjump"/>
              </a:rPr>
              <a:t>高</a:t>
            </a:r>
            <a:r>
              <a:rPr lang="en-US" altLang="zh-CN" smtClean="0">
                <a:solidFill>
                  <a:srgbClr val="000066"/>
                </a:solidFill>
                <a:hlinkClick r:id="rId2" action="ppaction://hlinksldjump"/>
              </a:rPr>
              <a:t>/</a:t>
            </a:r>
            <a:r>
              <a:rPr lang="zh-CN" altLang="en-US" smtClean="0">
                <a:solidFill>
                  <a:srgbClr val="000066"/>
                </a:solidFill>
                <a:hlinkClick r:id="rId2" action="ppaction://hlinksldjump"/>
              </a:rPr>
              <a:t>低触发器</a:t>
            </a:r>
            <a:r>
              <a:rPr lang="zh-CN" altLang="en-US" smtClean="0">
                <a:solidFill>
                  <a:srgbClr val="000066"/>
                </a:solidFill>
              </a:rPr>
              <a:t>，用来控制读写通道寄存器的高、低字节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高</a:t>
            </a:r>
            <a:r>
              <a:rPr lang="en-US" altLang="zh-CN" sz="4000" smtClean="0"/>
              <a:t>/</a:t>
            </a:r>
            <a:r>
              <a:rPr lang="zh-CN" altLang="en-US" sz="4000" smtClean="0"/>
              <a:t>低触发器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425575"/>
            <a:ext cx="7761287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该触发器为</a:t>
            </a:r>
            <a:r>
              <a:rPr lang="en-US" altLang="zh-CN" smtClean="0">
                <a:solidFill>
                  <a:srgbClr val="000066"/>
                </a:solidFill>
              </a:rPr>
              <a:t>0</a:t>
            </a:r>
            <a:r>
              <a:rPr lang="zh-CN" altLang="en-US" smtClean="0">
                <a:solidFill>
                  <a:srgbClr val="000066"/>
                </a:solidFill>
              </a:rPr>
              <a:t>，控制读写低字节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该触发器为</a:t>
            </a:r>
            <a:r>
              <a:rPr lang="en-US" altLang="zh-CN" smtClean="0">
                <a:solidFill>
                  <a:srgbClr val="000066"/>
                </a:solidFill>
              </a:rPr>
              <a:t>1</a:t>
            </a:r>
            <a:r>
              <a:rPr lang="zh-CN" altLang="en-US" smtClean="0">
                <a:solidFill>
                  <a:srgbClr val="000066"/>
                </a:solidFill>
              </a:rPr>
              <a:t>，控制读写高字节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软、硬件复位后，触发器为</a:t>
            </a:r>
            <a:r>
              <a:rPr lang="en-US" altLang="zh-CN" smtClean="0">
                <a:solidFill>
                  <a:srgbClr val="000066"/>
                </a:solidFill>
              </a:rPr>
              <a:t>0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每次读写通道寄存器，自动改变触发器状态。如果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对</a:t>
            </a:r>
            <a:r>
              <a:rPr lang="en-US" altLang="zh-CN" smtClean="0">
                <a:solidFill>
                  <a:srgbClr val="000066"/>
                </a:solidFill>
              </a:rPr>
              <a:t>16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位寄存器的操作用两次连续读写进行，就不必清除这个触发器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清除高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低触发器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  <a:hlinkClick r:id="rId2" action="ppaction://hlinksldjump"/>
              </a:rPr>
              <a:t>软件命令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1100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）将使高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低触发器清零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3</a:t>
            </a:r>
            <a:r>
              <a:rPr lang="zh-CN" altLang="en-US" sz="4000" smtClean="0"/>
              <a:t>个</a:t>
            </a:r>
            <a:r>
              <a:rPr lang="zh-CN" altLang="en-US" sz="4000" smtClean="0">
                <a:latin typeface="Times New Roman" pitchFamily="18" charset="0"/>
              </a:rPr>
              <a:t>软件命令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300"/>
            <a:ext cx="7773988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Ø"/>
              <a:tabLst>
                <a:tab pos="7175500" algn="l"/>
              </a:tabLst>
            </a:pPr>
            <a:r>
              <a:rPr lang="zh-CN" altLang="en-US" sz="280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清除高</a:t>
            </a:r>
            <a:r>
              <a:rPr lang="en-US" altLang="zh-CN" sz="280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80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低触发器软件命令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1100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，使高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低触发器清零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Ø"/>
              <a:tabLst>
                <a:tab pos="7175500" algn="l"/>
              </a:tabLst>
            </a:pPr>
            <a:r>
              <a:rPr lang="zh-CN" altLang="en-US" sz="280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主清除命令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1101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，使高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低触发器清零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还使命令、状态、请求、临时寄存器清零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使屏蔽寄存器置为全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（禁止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请求）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主清除命令与硬件的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RESET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信号具有相同的功能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Ø"/>
              <a:tabLst>
                <a:tab pos="7175500" algn="l"/>
              </a:tabLst>
            </a:pPr>
            <a:r>
              <a:rPr lang="zh-CN" altLang="en-US" sz="280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清屏蔽寄存器命令</a:t>
            </a:r>
          </a:p>
          <a:p>
            <a:pPr lvl="1" eaLnBrk="1" hangingPunct="1">
              <a:spcBef>
                <a:spcPct val="0"/>
              </a:spcBef>
              <a:buSzPct val="75000"/>
              <a:tabLst>
                <a:tab pos="7175500" algn="l"/>
              </a:tabLst>
            </a:pP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baseline="-3000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1110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，使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个屏蔽位都清零（允许</a:t>
            </a:r>
            <a:r>
              <a:rPr lang="en-US" altLang="zh-CN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请求）</a:t>
            </a:r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3695700" y="4000500"/>
            <a:ext cx="3911600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5.  </a:t>
            </a:r>
            <a:r>
              <a:rPr lang="zh-CN" altLang="en-US" sz="4000" smtClean="0"/>
              <a:t>模式寄存器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803400"/>
            <a:ext cx="7761288" cy="2543175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存放相应通道的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方式控制字</a:t>
            </a:r>
          </a:p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选择某个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DMA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通道的工作方式</a:t>
            </a:r>
          </a:p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其中用最低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位选择哪个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DMA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通道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方式字格式</a:t>
            </a:r>
          </a:p>
        </p:txBody>
      </p:sp>
      <p:graphicFrame>
        <p:nvGraphicFramePr>
          <p:cNvPr id="174157" name="Group 77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1865313"/>
                <a:gridCol w="939800"/>
                <a:gridCol w="962025"/>
                <a:gridCol w="1973262"/>
                <a:gridCol w="199707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</a:tr>
            </a:tbl>
          </a:graphicData>
        </a:graphic>
      </p:graphicFrame>
      <p:sp>
        <p:nvSpPr>
          <p:cNvPr id="174114" name="AutoShape 34" descr="066"/>
          <p:cNvSpPr>
            <a:spLocks noChangeArrowheads="1"/>
          </p:cNvSpPr>
          <p:nvPr/>
        </p:nvSpPr>
        <p:spPr bwMode="auto">
          <a:xfrm>
            <a:off x="293688" y="2405063"/>
            <a:ext cx="4114800" cy="3514725"/>
          </a:xfrm>
          <a:prstGeom prst="wedgeEllipseCallout">
            <a:avLst>
              <a:gd name="adj1" fmla="val 9338"/>
              <a:gd name="adj2" fmla="val 2777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00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请求模式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01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单字节模式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数据块模式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级联模式</a:t>
            </a:r>
          </a:p>
        </p:txBody>
      </p:sp>
      <p:sp>
        <p:nvSpPr>
          <p:cNvPr id="174113" name="Line 33"/>
          <p:cNvSpPr>
            <a:spLocks noChangeShapeType="1"/>
          </p:cNvSpPr>
          <p:nvPr/>
        </p:nvSpPr>
        <p:spPr bwMode="auto">
          <a:xfrm>
            <a:off x="1733550" y="1878013"/>
            <a:ext cx="374650" cy="7159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47" name="AutoShape 67" descr="066"/>
          <p:cNvSpPr>
            <a:spLocks noChangeArrowheads="1"/>
          </p:cNvSpPr>
          <p:nvPr/>
        </p:nvSpPr>
        <p:spPr bwMode="auto">
          <a:xfrm>
            <a:off x="1516063" y="2474913"/>
            <a:ext cx="4843462" cy="3514725"/>
          </a:xfrm>
          <a:prstGeom prst="wedgeEllipseCallout">
            <a:avLst>
              <a:gd name="adj1" fmla="val -20042"/>
              <a:gd name="adj2" fmla="val 2777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地址增量（加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地址减量（减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174146" name="Line 66"/>
          <p:cNvSpPr>
            <a:spLocks noChangeShapeType="1"/>
          </p:cNvSpPr>
          <p:nvPr/>
        </p:nvSpPr>
        <p:spPr bwMode="auto">
          <a:xfrm>
            <a:off x="3008313" y="1878013"/>
            <a:ext cx="273050" cy="784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49" name="AutoShape 69" descr="066"/>
          <p:cNvSpPr>
            <a:spLocks noChangeArrowheads="1"/>
          </p:cNvSpPr>
          <p:nvPr/>
        </p:nvSpPr>
        <p:spPr bwMode="auto">
          <a:xfrm>
            <a:off x="2341563" y="3186113"/>
            <a:ext cx="4779962" cy="2841625"/>
          </a:xfrm>
          <a:prstGeom prst="wedgeEllipseCallout">
            <a:avLst>
              <a:gd name="adj1" fmla="val -2639"/>
              <a:gd name="adj2" fmla="val 43519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禁止自动初始化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允许自动初始化</a:t>
            </a:r>
          </a:p>
        </p:txBody>
      </p:sp>
      <p:sp>
        <p:nvSpPr>
          <p:cNvPr id="174148" name="Line 68"/>
          <p:cNvSpPr>
            <a:spLocks noChangeShapeType="1"/>
          </p:cNvSpPr>
          <p:nvPr/>
        </p:nvSpPr>
        <p:spPr bwMode="auto">
          <a:xfrm>
            <a:off x="4043363" y="1878013"/>
            <a:ext cx="198437" cy="1525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54" name="AutoShape 74" descr="066"/>
          <p:cNvSpPr>
            <a:spLocks noChangeArrowheads="1"/>
          </p:cNvSpPr>
          <p:nvPr/>
        </p:nvSpPr>
        <p:spPr bwMode="auto">
          <a:xfrm>
            <a:off x="3449638" y="2438400"/>
            <a:ext cx="5072062" cy="3844925"/>
          </a:xfrm>
          <a:prstGeom prst="wedgeEllipseCallout">
            <a:avLst>
              <a:gd name="adj1" fmla="val 5148"/>
              <a:gd name="adj2" fmla="val 20769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00	DMA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校验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01	DMA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写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	DMA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读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	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非法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××	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D7D6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</a:t>
            </a:r>
          </a:p>
        </p:txBody>
      </p:sp>
      <p:sp>
        <p:nvSpPr>
          <p:cNvPr id="174150" name="Line 70"/>
          <p:cNvSpPr>
            <a:spLocks noChangeShapeType="1"/>
          </p:cNvSpPr>
          <p:nvPr/>
        </p:nvSpPr>
        <p:spPr bwMode="auto">
          <a:xfrm>
            <a:off x="5365750" y="1884363"/>
            <a:ext cx="55563" cy="808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53" name="AutoShape 73" descr="066"/>
          <p:cNvSpPr>
            <a:spLocks noChangeArrowheads="1"/>
          </p:cNvSpPr>
          <p:nvPr/>
        </p:nvSpPr>
        <p:spPr bwMode="auto">
          <a:xfrm>
            <a:off x="5875338" y="2490788"/>
            <a:ext cx="3001962" cy="3514725"/>
          </a:xfrm>
          <a:prstGeom prst="wedgeEllipseCallout">
            <a:avLst>
              <a:gd name="adj1" fmla="val -4625"/>
              <a:gd name="adj2" fmla="val 2777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00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01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74155" name="Line 75"/>
          <p:cNvSpPr>
            <a:spLocks noChangeShapeType="1"/>
          </p:cNvSpPr>
          <p:nvPr/>
        </p:nvSpPr>
        <p:spPr bwMode="auto">
          <a:xfrm>
            <a:off x="7064375" y="1884363"/>
            <a:ext cx="55563" cy="808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4" grpId="0" animBg="1" autoUpdateAnimBg="0"/>
      <p:bldP spid="174113" grpId="0" animBg="1"/>
      <p:bldP spid="174147" grpId="0" animBg="1" autoUpdateAnimBg="0"/>
      <p:bldP spid="174146" grpId="0" animBg="1"/>
      <p:bldP spid="174149" grpId="0" animBg="1" autoUpdateAnimBg="0"/>
      <p:bldP spid="174148" grpId="0" animBg="1"/>
      <p:bldP spid="174154" grpId="0" animBg="1" autoUpdateAnimBg="0"/>
      <p:bldP spid="174150" grpId="0" animBg="1"/>
      <p:bldP spid="174153" grpId="0" animBg="1" autoUpdateAnimBg="0"/>
      <p:bldP spid="17415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6.  </a:t>
            </a:r>
            <a:r>
              <a:rPr lang="zh-CN" altLang="en-US" sz="4000" smtClean="0"/>
              <a:t>命令寄存器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11300"/>
            <a:ext cx="7761288" cy="3254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存放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的命令字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设置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芯片的操作方式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影响每个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复位时使命令寄存器清零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设置</a:t>
            </a:r>
            <a:r>
              <a:rPr lang="en-US" altLang="zh-CN" smtClean="0">
                <a:solidFill>
                  <a:srgbClr val="000066"/>
                </a:solidFill>
              </a:rPr>
              <a:t>D</a:t>
            </a:r>
            <a:r>
              <a:rPr lang="en-US" altLang="zh-CN" baseline="-25000" smtClean="0">
                <a:solidFill>
                  <a:srgbClr val="000066"/>
                </a:solidFill>
              </a:rPr>
              <a:t>2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66"/>
                </a:solidFill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才使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可以作为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控制器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I/O</a:t>
            </a:r>
            <a:r>
              <a:rPr lang="zh-CN" altLang="en-US" smtClean="0"/>
              <a:t>地址译码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与存储器地址译码在原理和方法上完全相同</a:t>
            </a:r>
          </a:p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地址不太强调连续，多采用部分译码</a:t>
            </a:r>
          </a:p>
        </p:txBody>
      </p:sp>
      <p:pic>
        <p:nvPicPr>
          <p:cNvPr id="13316" name="Picture 4" descr="fig07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66900"/>
            <a:ext cx="8153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命令字格式</a:t>
            </a:r>
          </a:p>
        </p:txBody>
      </p:sp>
      <p:graphicFrame>
        <p:nvGraphicFramePr>
          <p:cNvPr id="217093" name="Group 5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879475"/>
                <a:gridCol w="985838"/>
                <a:gridCol w="939800"/>
                <a:gridCol w="962025"/>
                <a:gridCol w="914400"/>
                <a:gridCol w="1058862"/>
                <a:gridCol w="1009650"/>
                <a:gridCol w="98742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1868488"/>
            <a:ext cx="5534025" cy="3652837"/>
            <a:chOff x="0" y="1149"/>
            <a:chExt cx="3486" cy="2301"/>
          </a:xfrm>
        </p:grpSpPr>
        <p:sp>
          <p:nvSpPr>
            <p:cNvPr id="34863" name="AutoShape 26" descr="066"/>
            <p:cNvSpPr>
              <a:spLocks noChangeArrowheads="1"/>
            </p:cNvSpPr>
            <p:nvPr/>
          </p:nvSpPr>
          <p:spPr bwMode="auto">
            <a:xfrm>
              <a:off x="0" y="1447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DACK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低有效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DACK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高有效</a:t>
              </a:r>
            </a:p>
          </p:txBody>
        </p:sp>
        <p:sp>
          <p:nvSpPr>
            <p:cNvPr id="34864" name="Line 27"/>
            <p:cNvSpPr>
              <a:spLocks noChangeShapeType="1"/>
            </p:cNvSpPr>
            <p:nvPr/>
          </p:nvSpPr>
          <p:spPr bwMode="auto">
            <a:xfrm>
              <a:off x="739" y="1149"/>
              <a:ext cx="113" cy="53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7350" y="1868488"/>
            <a:ext cx="5534025" cy="3630612"/>
            <a:chOff x="382" y="1177"/>
            <a:chExt cx="3486" cy="2287"/>
          </a:xfrm>
        </p:grpSpPr>
        <p:sp>
          <p:nvSpPr>
            <p:cNvPr id="34861" name="AutoShape 29" descr="066"/>
            <p:cNvSpPr>
              <a:spLocks noChangeArrowheads="1"/>
            </p:cNvSpPr>
            <p:nvPr/>
          </p:nvSpPr>
          <p:spPr bwMode="auto">
            <a:xfrm>
              <a:off x="382" y="1461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DREQ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高有效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DREQ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低有效</a:t>
              </a:r>
            </a:p>
          </p:txBody>
        </p:sp>
        <p:sp>
          <p:nvSpPr>
            <p:cNvPr id="34862" name="Line 30"/>
            <p:cNvSpPr>
              <a:spLocks noChangeShapeType="1"/>
            </p:cNvSpPr>
            <p:nvPr/>
          </p:nvSpPr>
          <p:spPr bwMode="auto">
            <a:xfrm>
              <a:off x="1341" y="1177"/>
              <a:ext cx="2" cy="4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49313" y="1912938"/>
            <a:ext cx="5534025" cy="3565525"/>
            <a:chOff x="535" y="1205"/>
            <a:chExt cx="3486" cy="2246"/>
          </a:xfrm>
        </p:grpSpPr>
        <p:sp>
          <p:nvSpPr>
            <p:cNvPr id="34859" name="AutoShape 32" descr="066"/>
            <p:cNvSpPr>
              <a:spLocks noChangeArrowheads="1"/>
            </p:cNvSpPr>
            <p:nvPr/>
          </p:nvSpPr>
          <p:spPr bwMode="auto">
            <a:xfrm>
              <a:off x="535" y="1448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滞后写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扩展写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若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D3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4860" name="Line 33"/>
            <p:cNvSpPr>
              <a:spLocks noChangeShapeType="1"/>
            </p:cNvSpPr>
            <p:nvPr/>
          </p:nvSpPr>
          <p:spPr bwMode="auto">
            <a:xfrm flipH="1">
              <a:off x="1467" y="1205"/>
              <a:ext cx="450" cy="45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92238" y="1868488"/>
            <a:ext cx="5534025" cy="3630612"/>
            <a:chOff x="877" y="1177"/>
            <a:chExt cx="3486" cy="2287"/>
          </a:xfrm>
        </p:grpSpPr>
        <p:sp>
          <p:nvSpPr>
            <p:cNvPr id="34857" name="AutoShape 35" descr="066"/>
            <p:cNvSpPr>
              <a:spLocks noChangeArrowheads="1"/>
            </p:cNvSpPr>
            <p:nvPr/>
          </p:nvSpPr>
          <p:spPr bwMode="auto">
            <a:xfrm>
              <a:off x="877" y="1461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固定优先权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循环优先权</a:t>
              </a:r>
            </a:p>
          </p:txBody>
        </p:sp>
        <p:sp>
          <p:nvSpPr>
            <p:cNvPr id="34858" name="Line 36"/>
            <p:cNvSpPr>
              <a:spLocks noChangeShapeType="1"/>
            </p:cNvSpPr>
            <p:nvPr/>
          </p:nvSpPr>
          <p:spPr bwMode="auto">
            <a:xfrm flipH="1">
              <a:off x="2194" y="1177"/>
              <a:ext cx="314" cy="4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92300" y="1847850"/>
            <a:ext cx="5534025" cy="3717925"/>
            <a:chOff x="1192" y="1164"/>
            <a:chExt cx="3486" cy="2342"/>
          </a:xfrm>
        </p:grpSpPr>
        <p:sp>
          <p:nvSpPr>
            <p:cNvPr id="34855" name="AutoShape 38" descr="066"/>
            <p:cNvSpPr>
              <a:spLocks noChangeArrowheads="1"/>
            </p:cNvSpPr>
            <p:nvPr/>
          </p:nvSpPr>
          <p:spPr bwMode="auto">
            <a:xfrm>
              <a:off x="1192" y="1503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正常时序读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压缩时序读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若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D0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4856" name="Line 39"/>
            <p:cNvSpPr>
              <a:spLocks noChangeShapeType="1"/>
            </p:cNvSpPr>
            <p:nvPr/>
          </p:nvSpPr>
          <p:spPr bwMode="auto">
            <a:xfrm flipH="1">
              <a:off x="2797" y="1164"/>
              <a:ext cx="300" cy="4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438400" y="1824038"/>
            <a:ext cx="5534025" cy="3697287"/>
            <a:chOff x="1536" y="1149"/>
            <a:chExt cx="3486" cy="2329"/>
          </a:xfrm>
        </p:grpSpPr>
        <p:sp>
          <p:nvSpPr>
            <p:cNvPr id="34853" name="AutoShape 41" descr="066"/>
            <p:cNvSpPr>
              <a:spLocks noChangeArrowheads="1"/>
            </p:cNvSpPr>
            <p:nvPr/>
          </p:nvSpPr>
          <p:spPr bwMode="auto">
            <a:xfrm>
              <a:off x="1536" y="1475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允许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DMAC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工作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禁止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DMAC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工作</a:t>
              </a:r>
            </a:p>
          </p:txBody>
        </p:sp>
        <p:sp>
          <p:nvSpPr>
            <p:cNvPr id="34854" name="Line 42"/>
            <p:cNvSpPr>
              <a:spLocks noChangeShapeType="1"/>
            </p:cNvSpPr>
            <p:nvPr/>
          </p:nvSpPr>
          <p:spPr bwMode="auto">
            <a:xfrm flipH="1">
              <a:off x="3374" y="1149"/>
              <a:ext cx="355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868613" y="1865313"/>
            <a:ext cx="5708650" cy="3719512"/>
            <a:chOff x="1807" y="1175"/>
            <a:chExt cx="3596" cy="2343"/>
          </a:xfrm>
        </p:grpSpPr>
        <p:sp>
          <p:nvSpPr>
            <p:cNvPr id="34851" name="AutoShape 44" descr="066"/>
            <p:cNvSpPr>
              <a:spLocks noChangeArrowheads="1"/>
            </p:cNvSpPr>
            <p:nvPr/>
          </p:nvSpPr>
          <p:spPr bwMode="auto">
            <a:xfrm>
              <a:off x="1807" y="1515"/>
              <a:ext cx="359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允许通道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地址改变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禁止通道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地址改变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若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D0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34852" name="Line 45"/>
            <p:cNvSpPr>
              <a:spLocks noChangeShapeType="1"/>
            </p:cNvSpPr>
            <p:nvPr/>
          </p:nvSpPr>
          <p:spPr bwMode="auto">
            <a:xfrm flipH="1">
              <a:off x="3840" y="1175"/>
              <a:ext cx="506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152775" y="1866900"/>
            <a:ext cx="5991225" cy="3697288"/>
            <a:chOff x="1986" y="1176"/>
            <a:chExt cx="3774" cy="2329"/>
          </a:xfrm>
        </p:grpSpPr>
        <p:sp>
          <p:nvSpPr>
            <p:cNvPr id="34849" name="AutoShape 47" descr="066"/>
            <p:cNvSpPr>
              <a:spLocks noChangeArrowheads="1"/>
            </p:cNvSpPr>
            <p:nvPr/>
          </p:nvSpPr>
          <p:spPr bwMode="auto">
            <a:xfrm>
              <a:off x="1986" y="1502"/>
              <a:ext cx="3774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禁止存储器之间传送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允许存储器之间传送</a:t>
              </a:r>
            </a:p>
          </p:txBody>
        </p:sp>
        <p:sp>
          <p:nvSpPr>
            <p:cNvPr id="34850" name="Line 48"/>
            <p:cNvSpPr>
              <a:spLocks noChangeShapeType="1"/>
            </p:cNvSpPr>
            <p:nvPr/>
          </p:nvSpPr>
          <p:spPr bwMode="auto">
            <a:xfrm flipH="1">
              <a:off x="4120" y="1176"/>
              <a:ext cx="898" cy="4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6825" y="6261100"/>
            <a:ext cx="2644775" cy="5969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DMA</a:t>
            </a:r>
            <a:r>
              <a:rPr lang="zh-CN" altLang="en-US" sz="3200" smtClean="0"/>
              <a:t>传送时序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82575"/>
            <a:ext cx="9050338" cy="6191250"/>
            <a:chOff x="44" y="88"/>
            <a:chExt cx="5701" cy="39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81" y="615"/>
              <a:ext cx="2383" cy="3235"/>
              <a:chOff x="0" y="0"/>
              <a:chExt cx="17332" cy="2000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527" cy="20000"/>
                <a:chOff x="0" y="0"/>
                <a:chExt cx="17328" cy="20000"/>
              </a:xfrm>
            </p:grpSpPr>
            <p:sp>
              <p:nvSpPr>
                <p:cNvPr id="36060" name="Line 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61" name="Line 7"/>
                <p:cNvSpPr>
                  <a:spLocks noChangeShapeType="1"/>
                </p:cNvSpPr>
                <p:nvPr/>
              </p:nvSpPr>
              <p:spPr bwMode="auto">
                <a:xfrm>
                  <a:off x="17280" y="0"/>
                  <a:ext cx="4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935" y="0"/>
                <a:ext cx="2527" cy="20000"/>
                <a:chOff x="0" y="0"/>
                <a:chExt cx="19855" cy="20000"/>
              </a:xfrm>
            </p:grpSpPr>
            <p:sp>
              <p:nvSpPr>
                <p:cNvPr id="36058" name="Line 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9" name="Line 10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9870" y="0"/>
                <a:ext cx="2527" cy="20000"/>
                <a:chOff x="0" y="0"/>
                <a:chExt cx="19855" cy="20000"/>
              </a:xfrm>
            </p:grpSpPr>
            <p:sp>
              <p:nvSpPr>
                <p:cNvPr id="36056" name="Line 1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7" name="Line 13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4805" y="0"/>
                <a:ext cx="2527" cy="20000"/>
                <a:chOff x="0" y="0"/>
                <a:chExt cx="19855" cy="20000"/>
              </a:xfrm>
            </p:grpSpPr>
            <p:sp>
              <p:nvSpPr>
                <p:cNvPr id="36054" name="Line 1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5" name="Line 16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82" y="2345"/>
              <a:ext cx="742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DB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～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DB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69" y="3014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DACK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45" y="2039"/>
              <a:ext cx="833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ADSTB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70" y="1050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HRQ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370" y="760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DREQ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70" y="352"/>
              <a:ext cx="549" cy="2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CLK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952" y="945"/>
              <a:ext cx="1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108" y="751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1108" y="751"/>
              <a:ext cx="2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flipV="1">
              <a:off x="3459" y="751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3464" y="945"/>
              <a:ext cx="20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865" y="3137"/>
              <a:ext cx="190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2773" y="2939"/>
              <a:ext cx="1" cy="19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2773" y="2939"/>
              <a:ext cx="206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4820" y="2935"/>
              <a:ext cx="1" cy="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4823" y="3137"/>
              <a:ext cx="908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938" y="1041"/>
              <a:ext cx="4590" cy="195"/>
              <a:chOff x="0" y="4"/>
              <a:chExt cx="19998" cy="19996"/>
            </a:xfrm>
          </p:grpSpPr>
          <p:sp>
            <p:nvSpPr>
              <p:cNvPr id="36045" name="Line 34"/>
              <p:cNvSpPr>
                <a:spLocks noChangeShapeType="1"/>
              </p:cNvSpPr>
              <p:nvPr/>
            </p:nvSpPr>
            <p:spPr bwMode="auto">
              <a:xfrm>
                <a:off x="0" y="19915"/>
                <a:ext cx="2670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6" name="Line 35"/>
              <p:cNvSpPr>
                <a:spLocks noChangeShapeType="1"/>
              </p:cNvSpPr>
              <p:nvPr/>
            </p:nvSpPr>
            <p:spPr bwMode="auto">
              <a:xfrm flipV="1">
                <a:off x="2628" y="4"/>
                <a:ext cx="4" cy="199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7" name="Line 36"/>
              <p:cNvSpPr>
                <a:spLocks noChangeShapeType="1"/>
              </p:cNvSpPr>
              <p:nvPr/>
            </p:nvSpPr>
            <p:spPr bwMode="auto">
              <a:xfrm>
                <a:off x="2641" y="4"/>
                <a:ext cx="13689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" name="Line 37"/>
              <p:cNvSpPr>
                <a:spLocks noChangeShapeType="1"/>
              </p:cNvSpPr>
              <p:nvPr/>
            </p:nvSpPr>
            <p:spPr bwMode="auto">
              <a:xfrm flipV="1">
                <a:off x="16271" y="4"/>
                <a:ext cx="5" cy="199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" name="Line 38"/>
              <p:cNvSpPr>
                <a:spLocks noChangeShapeType="1"/>
              </p:cNvSpPr>
              <p:nvPr/>
            </p:nvSpPr>
            <p:spPr bwMode="auto">
              <a:xfrm>
                <a:off x="16292" y="19915"/>
                <a:ext cx="3706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>
              <a:off x="4763" y="3647"/>
              <a:ext cx="867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40"/>
            <p:cNvSpPr>
              <a:spLocks noChangeShapeType="1"/>
            </p:cNvSpPr>
            <p:nvPr/>
          </p:nvSpPr>
          <p:spPr bwMode="auto">
            <a:xfrm>
              <a:off x="923" y="352"/>
              <a:ext cx="1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Rectangle 41"/>
            <p:cNvSpPr>
              <a:spLocks noChangeArrowheads="1"/>
            </p:cNvSpPr>
            <p:nvPr/>
          </p:nvSpPr>
          <p:spPr bwMode="auto">
            <a:xfrm>
              <a:off x="2365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kumimoji="0" lang="en-US" altLang="zh-CN" sz="2000">
                <a:solidFill>
                  <a:srgbClr val="A5002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7" name="Rectangle 42"/>
            <p:cNvSpPr>
              <a:spLocks noChangeArrowheads="1"/>
            </p:cNvSpPr>
            <p:nvPr/>
          </p:nvSpPr>
          <p:spPr bwMode="auto">
            <a:xfrm>
              <a:off x="203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8" name="Rectangle 43"/>
            <p:cNvSpPr>
              <a:spLocks noChangeArrowheads="1"/>
            </p:cNvSpPr>
            <p:nvPr/>
          </p:nvSpPr>
          <p:spPr bwMode="auto">
            <a:xfrm>
              <a:off x="1709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9" name="Rectangle 44"/>
            <p:cNvSpPr>
              <a:spLocks noChangeArrowheads="1"/>
            </p:cNvSpPr>
            <p:nvPr/>
          </p:nvSpPr>
          <p:spPr bwMode="auto">
            <a:xfrm>
              <a:off x="1382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80" name="Rectangle 45"/>
            <p:cNvSpPr>
              <a:spLocks noChangeArrowheads="1"/>
            </p:cNvSpPr>
            <p:nvPr/>
          </p:nvSpPr>
          <p:spPr bwMode="auto">
            <a:xfrm>
              <a:off x="1012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81" name="Line 46"/>
            <p:cNvSpPr>
              <a:spLocks noChangeShapeType="1"/>
            </p:cNvSpPr>
            <p:nvPr/>
          </p:nvSpPr>
          <p:spPr bwMode="auto">
            <a:xfrm>
              <a:off x="102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7"/>
            <p:cNvSpPr>
              <a:spLocks noChangeShapeType="1"/>
            </p:cNvSpPr>
            <p:nvPr/>
          </p:nvSpPr>
          <p:spPr bwMode="auto">
            <a:xfrm>
              <a:off x="1024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8"/>
            <p:cNvSpPr>
              <a:spLocks noChangeShapeType="1"/>
            </p:cNvSpPr>
            <p:nvPr/>
          </p:nvSpPr>
          <p:spPr bwMode="auto">
            <a:xfrm>
              <a:off x="119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9"/>
            <p:cNvSpPr>
              <a:spLocks noChangeShapeType="1"/>
            </p:cNvSpPr>
            <p:nvPr/>
          </p:nvSpPr>
          <p:spPr bwMode="auto">
            <a:xfrm>
              <a:off x="1196" y="352"/>
              <a:ext cx="1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50"/>
            <p:cNvSpPr>
              <a:spLocks noChangeShapeType="1"/>
            </p:cNvSpPr>
            <p:nvPr/>
          </p:nvSpPr>
          <p:spPr bwMode="auto">
            <a:xfrm>
              <a:off x="1368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51"/>
            <p:cNvSpPr>
              <a:spLocks noChangeShapeType="1"/>
            </p:cNvSpPr>
            <p:nvPr/>
          </p:nvSpPr>
          <p:spPr bwMode="auto">
            <a:xfrm>
              <a:off x="1368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52"/>
            <p:cNvSpPr>
              <a:spLocks noChangeShapeType="1"/>
            </p:cNvSpPr>
            <p:nvPr/>
          </p:nvSpPr>
          <p:spPr bwMode="auto">
            <a:xfrm>
              <a:off x="1541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53"/>
            <p:cNvSpPr>
              <a:spLocks noChangeShapeType="1"/>
            </p:cNvSpPr>
            <p:nvPr/>
          </p:nvSpPr>
          <p:spPr bwMode="auto">
            <a:xfrm>
              <a:off x="1548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4"/>
            <p:cNvSpPr>
              <a:spLocks noChangeShapeType="1"/>
            </p:cNvSpPr>
            <p:nvPr/>
          </p:nvSpPr>
          <p:spPr bwMode="auto">
            <a:xfrm>
              <a:off x="169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5"/>
            <p:cNvSpPr>
              <a:spLocks noChangeShapeType="1"/>
            </p:cNvSpPr>
            <p:nvPr/>
          </p:nvSpPr>
          <p:spPr bwMode="auto">
            <a:xfrm>
              <a:off x="1696" y="602"/>
              <a:ext cx="1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Line 56"/>
            <p:cNvSpPr>
              <a:spLocks noChangeShapeType="1"/>
            </p:cNvSpPr>
            <p:nvPr/>
          </p:nvSpPr>
          <p:spPr bwMode="auto">
            <a:xfrm>
              <a:off x="188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Line 57"/>
            <p:cNvSpPr>
              <a:spLocks noChangeShapeType="1"/>
            </p:cNvSpPr>
            <p:nvPr/>
          </p:nvSpPr>
          <p:spPr bwMode="auto">
            <a:xfrm>
              <a:off x="1884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Line 58"/>
            <p:cNvSpPr>
              <a:spLocks noChangeShapeType="1"/>
            </p:cNvSpPr>
            <p:nvPr/>
          </p:nvSpPr>
          <p:spPr bwMode="auto">
            <a:xfrm>
              <a:off x="204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59"/>
            <p:cNvSpPr>
              <a:spLocks noChangeShapeType="1"/>
            </p:cNvSpPr>
            <p:nvPr/>
          </p:nvSpPr>
          <p:spPr bwMode="auto">
            <a:xfrm>
              <a:off x="2043" y="602"/>
              <a:ext cx="18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60"/>
            <p:cNvSpPr>
              <a:spLocks noChangeShapeType="1"/>
            </p:cNvSpPr>
            <p:nvPr/>
          </p:nvSpPr>
          <p:spPr bwMode="auto">
            <a:xfrm>
              <a:off x="2201" y="356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61"/>
            <p:cNvSpPr>
              <a:spLocks noChangeShapeType="1"/>
            </p:cNvSpPr>
            <p:nvPr/>
          </p:nvSpPr>
          <p:spPr bwMode="auto">
            <a:xfrm>
              <a:off x="2229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62"/>
            <p:cNvSpPr>
              <a:spLocks noChangeShapeType="1"/>
            </p:cNvSpPr>
            <p:nvPr/>
          </p:nvSpPr>
          <p:spPr bwMode="auto">
            <a:xfrm>
              <a:off x="238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63"/>
            <p:cNvSpPr>
              <a:spLocks noChangeShapeType="1"/>
            </p:cNvSpPr>
            <p:nvPr/>
          </p:nvSpPr>
          <p:spPr bwMode="auto">
            <a:xfrm>
              <a:off x="2384" y="602"/>
              <a:ext cx="1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Line 64"/>
            <p:cNvSpPr>
              <a:spLocks noChangeShapeType="1"/>
            </p:cNvSpPr>
            <p:nvPr/>
          </p:nvSpPr>
          <p:spPr bwMode="auto">
            <a:xfrm>
              <a:off x="255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65"/>
            <p:cNvSpPr>
              <a:spLocks noChangeShapeType="1"/>
            </p:cNvSpPr>
            <p:nvPr/>
          </p:nvSpPr>
          <p:spPr bwMode="auto">
            <a:xfrm>
              <a:off x="2571" y="352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Rectangle 66"/>
            <p:cNvSpPr>
              <a:spLocks noChangeArrowheads="1"/>
            </p:cNvSpPr>
            <p:nvPr/>
          </p:nvSpPr>
          <p:spPr bwMode="auto">
            <a:xfrm>
              <a:off x="4090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02" name="Rectangle 67"/>
            <p:cNvSpPr>
              <a:spLocks noChangeArrowheads="1"/>
            </p:cNvSpPr>
            <p:nvPr/>
          </p:nvSpPr>
          <p:spPr bwMode="auto">
            <a:xfrm>
              <a:off x="3719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03" name="Rectangle 68"/>
            <p:cNvSpPr>
              <a:spLocks noChangeArrowheads="1"/>
            </p:cNvSpPr>
            <p:nvPr/>
          </p:nvSpPr>
          <p:spPr bwMode="auto">
            <a:xfrm>
              <a:off x="3392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0" lang="en-US" altLang="zh-CN" sz="2000">
                <a:solidFill>
                  <a:srgbClr val="A5002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04" name="Rectangle 69"/>
            <p:cNvSpPr>
              <a:spLocks noChangeArrowheads="1"/>
            </p:cNvSpPr>
            <p:nvPr/>
          </p:nvSpPr>
          <p:spPr bwMode="auto">
            <a:xfrm>
              <a:off x="3064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0" lang="en-US" altLang="zh-CN" sz="2000">
                <a:solidFill>
                  <a:srgbClr val="A5002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05" name="Rectangle 70"/>
            <p:cNvSpPr>
              <a:spLocks noChangeArrowheads="1"/>
            </p:cNvSpPr>
            <p:nvPr/>
          </p:nvSpPr>
          <p:spPr bwMode="auto">
            <a:xfrm>
              <a:off x="273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rgbClr val="A5002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kumimoji="0" lang="en-US" altLang="zh-CN" sz="2000">
                <a:solidFill>
                  <a:srgbClr val="A5002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06" name="Line 71"/>
            <p:cNvSpPr>
              <a:spLocks noChangeShapeType="1"/>
            </p:cNvSpPr>
            <p:nvPr/>
          </p:nvSpPr>
          <p:spPr bwMode="auto">
            <a:xfrm>
              <a:off x="2721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72"/>
            <p:cNvSpPr>
              <a:spLocks noChangeShapeType="1"/>
            </p:cNvSpPr>
            <p:nvPr/>
          </p:nvSpPr>
          <p:spPr bwMode="auto">
            <a:xfrm>
              <a:off x="2727" y="602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Line 73"/>
            <p:cNvSpPr>
              <a:spLocks noChangeShapeType="1"/>
            </p:cNvSpPr>
            <p:nvPr/>
          </p:nvSpPr>
          <p:spPr bwMode="auto">
            <a:xfrm>
              <a:off x="289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74"/>
            <p:cNvSpPr>
              <a:spLocks noChangeShapeType="1"/>
            </p:cNvSpPr>
            <p:nvPr/>
          </p:nvSpPr>
          <p:spPr bwMode="auto">
            <a:xfrm>
              <a:off x="2893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75"/>
            <p:cNvSpPr>
              <a:spLocks noChangeShapeType="1"/>
            </p:cNvSpPr>
            <p:nvPr/>
          </p:nvSpPr>
          <p:spPr bwMode="auto">
            <a:xfrm>
              <a:off x="3065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76"/>
            <p:cNvSpPr>
              <a:spLocks noChangeShapeType="1"/>
            </p:cNvSpPr>
            <p:nvPr/>
          </p:nvSpPr>
          <p:spPr bwMode="auto">
            <a:xfrm>
              <a:off x="3059" y="60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Line 77"/>
            <p:cNvSpPr>
              <a:spLocks noChangeShapeType="1"/>
            </p:cNvSpPr>
            <p:nvPr/>
          </p:nvSpPr>
          <p:spPr bwMode="auto">
            <a:xfrm>
              <a:off x="325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78"/>
            <p:cNvSpPr>
              <a:spLocks noChangeShapeType="1"/>
            </p:cNvSpPr>
            <p:nvPr/>
          </p:nvSpPr>
          <p:spPr bwMode="auto">
            <a:xfrm>
              <a:off x="3260" y="352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Line 79"/>
            <p:cNvSpPr>
              <a:spLocks noChangeShapeType="1"/>
            </p:cNvSpPr>
            <p:nvPr/>
          </p:nvSpPr>
          <p:spPr bwMode="auto">
            <a:xfrm>
              <a:off x="340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Line 80"/>
            <p:cNvSpPr>
              <a:spLocks noChangeShapeType="1"/>
            </p:cNvSpPr>
            <p:nvPr/>
          </p:nvSpPr>
          <p:spPr bwMode="auto">
            <a:xfrm>
              <a:off x="3406" y="602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6" name="Line 81"/>
            <p:cNvSpPr>
              <a:spLocks noChangeShapeType="1"/>
            </p:cNvSpPr>
            <p:nvPr/>
          </p:nvSpPr>
          <p:spPr bwMode="auto">
            <a:xfrm>
              <a:off x="356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Line 82"/>
            <p:cNvSpPr>
              <a:spLocks noChangeShapeType="1"/>
            </p:cNvSpPr>
            <p:nvPr/>
          </p:nvSpPr>
          <p:spPr bwMode="auto">
            <a:xfrm>
              <a:off x="3566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83"/>
            <p:cNvSpPr>
              <a:spLocks noChangeShapeType="1"/>
            </p:cNvSpPr>
            <p:nvPr/>
          </p:nvSpPr>
          <p:spPr bwMode="auto">
            <a:xfrm>
              <a:off x="374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84"/>
            <p:cNvSpPr>
              <a:spLocks noChangeShapeType="1"/>
            </p:cNvSpPr>
            <p:nvPr/>
          </p:nvSpPr>
          <p:spPr bwMode="auto">
            <a:xfrm>
              <a:off x="3740" y="602"/>
              <a:ext cx="1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85"/>
            <p:cNvSpPr>
              <a:spLocks noChangeShapeType="1"/>
            </p:cNvSpPr>
            <p:nvPr/>
          </p:nvSpPr>
          <p:spPr bwMode="auto">
            <a:xfrm>
              <a:off x="392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86"/>
            <p:cNvSpPr>
              <a:spLocks noChangeShapeType="1"/>
            </p:cNvSpPr>
            <p:nvPr/>
          </p:nvSpPr>
          <p:spPr bwMode="auto">
            <a:xfrm>
              <a:off x="3925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87"/>
            <p:cNvSpPr>
              <a:spLocks noChangeShapeType="1"/>
            </p:cNvSpPr>
            <p:nvPr/>
          </p:nvSpPr>
          <p:spPr bwMode="auto">
            <a:xfrm>
              <a:off x="408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88"/>
            <p:cNvSpPr>
              <a:spLocks noChangeShapeType="1"/>
            </p:cNvSpPr>
            <p:nvPr/>
          </p:nvSpPr>
          <p:spPr bwMode="auto">
            <a:xfrm>
              <a:off x="4080" y="60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Line 89"/>
            <p:cNvSpPr>
              <a:spLocks noChangeShapeType="1"/>
            </p:cNvSpPr>
            <p:nvPr/>
          </p:nvSpPr>
          <p:spPr bwMode="auto">
            <a:xfrm>
              <a:off x="4269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5" name="Line 90"/>
            <p:cNvSpPr>
              <a:spLocks noChangeShapeType="1"/>
            </p:cNvSpPr>
            <p:nvPr/>
          </p:nvSpPr>
          <p:spPr bwMode="auto">
            <a:xfrm>
              <a:off x="4268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6" name="Rectangle 91"/>
            <p:cNvSpPr>
              <a:spLocks noChangeArrowheads="1"/>
            </p:cNvSpPr>
            <p:nvPr/>
          </p:nvSpPr>
          <p:spPr bwMode="auto">
            <a:xfrm>
              <a:off x="5074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27" name="Rectangle 92"/>
            <p:cNvSpPr>
              <a:spLocks noChangeArrowheads="1"/>
            </p:cNvSpPr>
            <p:nvPr/>
          </p:nvSpPr>
          <p:spPr bwMode="auto">
            <a:xfrm>
              <a:off x="474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28" name="Rectangle 93"/>
            <p:cNvSpPr>
              <a:spLocks noChangeArrowheads="1"/>
            </p:cNvSpPr>
            <p:nvPr/>
          </p:nvSpPr>
          <p:spPr bwMode="auto">
            <a:xfrm>
              <a:off x="4420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29" name="Line 94"/>
            <p:cNvSpPr>
              <a:spLocks noChangeShapeType="1"/>
            </p:cNvSpPr>
            <p:nvPr/>
          </p:nvSpPr>
          <p:spPr bwMode="auto">
            <a:xfrm>
              <a:off x="441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95"/>
            <p:cNvSpPr>
              <a:spLocks noChangeShapeType="1"/>
            </p:cNvSpPr>
            <p:nvPr/>
          </p:nvSpPr>
          <p:spPr bwMode="auto">
            <a:xfrm>
              <a:off x="4417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96"/>
            <p:cNvSpPr>
              <a:spLocks noChangeShapeType="1"/>
            </p:cNvSpPr>
            <p:nvPr/>
          </p:nvSpPr>
          <p:spPr bwMode="auto">
            <a:xfrm>
              <a:off x="459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97"/>
            <p:cNvSpPr>
              <a:spLocks noChangeShapeType="1"/>
            </p:cNvSpPr>
            <p:nvPr/>
          </p:nvSpPr>
          <p:spPr bwMode="auto">
            <a:xfrm>
              <a:off x="4590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98"/>
            <p:cNvSpPr>
              <a:spLocks noChangeShapeType="1"/>
            </p:cNvSpPr>
            <p:nvPr/>
          </p:nvSpPr>
          <p:spPr bwMode="auto">
            <a:xfrm>
              <a:off x="4762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Line 99"/>
            <p:cNvSpPr>
              <a:spLocks noChangeShapeType="1"/>
            </p:cNvSpPr>
            <p:nvPr/>
          </p:nvSpPr>
          <p:spPr bwMode="auto">
            <a:xfrm>
              <a:off x="4777" y="602"/>
              <a:ext cx="1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5" name="Line 100"/>
            <p:cNvSpPr>
              <a:spLocks noChangeShapeType="1"/>
            </p:cNvSpPr>
            <p:nvPr/>
          </p:nvSpPr>
          <p:spPr bwMode="auto">
            <a:xfrm>
              <a:off x="492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6" name="Line 101"/>
            <p:cNvSpPr>
              <a:spLocks noChangeShapeType="1"/>
            </p:cNvSpPr>
            <p:nvPr/>
          </p:nvSpPr>
          <p:spPr bwMode="auto">
            <a:xfrm>
              <a:off x="4927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7" name="Line 102"/>
            <p:cNvSpPr>
              <a:spLocks noChangeShapeType="1"/>
            </p:cNvSpPr>
            <p:nvPr/>
          </p:nvSpPr>
          <p:spPr bwMode="auto">
            <a:xfrm>
              <a:off x="507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8" name="Line 103"/>
            <p:cNvSpPr>
              <a:spLocks noChangeShapeType="1"/>
            </p:cNvSpPr>
            <p:nvPr/>
          </p:nvSpPr>
          <p:spPr bwMode="auto">
            <a:xfrm>
              <a:off x="5080" y="602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9" name="Line 104"/>
            <p:cNvSpPr>
              <a:spLocks noChangeShapeType="1"/>
            </p:cNvSpPr>
            <p:nvPr/>
          </p:nvSpPr>
          <p:spPr bwMode="auto">
            <a:xfrm>
              <a:off x="5249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0" name="Line 105"/>
            <p:cNvSpPr>
              <a:spLocks noChangeShapeType="1"/>
            </p:cNvSpPr>
            <p:nvPr/>
          </p:nvSpPr>
          <p:spPr bwMode="auto">
            <a:xfrm>
              <a:off x="5249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1" name="Line 106"/>
            <p:cNvSpPr>
              <a:spLocks noChangeShapeType="1"/>
            </p:cNvSpPr>
            <p:nvPr/>
          </p:nvSpPr>
          <p:spPr bwMode="auto">
            <a:xfrm>
              <a:off x="5422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2" name="Line 107"/>
            <p:cNvSpPr>
              <a:spLocks noChangeShapeType="1"/>
            </p:cNvSpPr>
            <p:nvPr/>
          </p:nvSpPr>
          <p:spPr bwMode="auto">
            <a:xfrm>
              <a:off x="5422" y="602"/>
              <a:ext cx="17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1029" y="88"/>
              <a:ext cx="4403" cy="264"/>
              <a:chOff x="261" y="0"/>
              <a:chExt cx="18304" cy="20000"/>
            </a:xfrm>
          </p:grpSpPr>
          <p:grpSp>
            <p:nvGrpSpPr>
              <p:cNvPr id="10" name="Group 109"/>
              <p:cNvGrpSpPr>
                <a:grpSpLocks/>
              </p:cNvGrpSpPr>
              <p:nvPr/>
            </p:nvGrpSpPr>
            <p:grpSpPr bwMode="auto">
              <a:xfrm>
                <a:off x="3081" y="0"/>
                <a:ext cx="1444" cy="20000"/>
                <a:chOff x="0" y="0"/>
                <a:chExt cx="18411" cy="20000"/>
              </a:xfrm>
            </p:grpSpPr>
            <p:sp>
              <p:nvSpPr>
                <p:cNvPr id="36043" name="Line 11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4" name="Line 111"/>
                <p:cNvSpPr>
                  <a:spLocks noChangeShapeType="1"/>
                </p:cNvSpPr>
                <p:nvPr/>
              </p:nvSpPr>
              <p:spPr bwMode="auto">
                <a:xfrm>
                  <a:off x="18360" y="0"/>
                  <a:ext cx="5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12"/>
              <p:cNvGrpSpPr>
                <a:grpSpLocks/>
              </p:cNvGrpSpPr>
              <p:nvPr/>
            </p:nvGrpSpPr>
            <p:grpSpPr bwMode="auto">
              <a:xfrm>
                <a:off x="261" y="0"/>
                <a:ext cx="1444" cy="20000"/>
                <a:chOff x="0" y="0"/>
                <a:chExt cx="19855" cy="20000"/>
              </a:xfrm>
            </p:grpSpPr>
            <p:sp>
              <p:nvSpPr>
                <p:cNvPr id="36041" name="Line 11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2" name="Line 114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15"/>
              <p:cNvGrpSpPr>
                <a:grpSpLocks/>
              </p:cNvGrpSpPr>
              <p:nvPr/>
            </p:nvGrpSpPr>
            <p:grpSpPr bwMode="auto">
              <a:xfrm>
                <a:off x="8721" y="0"/>
                <a:ext cx="1444" cy="20000"/>
                <a:chOff x="0" y="0"/>
                <a:chExt cx="19855" cy="20000"/>
              </a:xfrm>
            </p:grpSpPr>
            <p:sp>
              <p:nvSpPr>
                <p:cNvPr id="36039" name="Line 11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0" name="Line 117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8"/>
              <p:cNvGrpSpPr>
                <a:grpSpLocks/>
              </p:cNvGrpSpPr>
              <p:nvPr/>
            </p:nvGrpSpPr>
            <p:grpSpPr bwMode="auto">
              <a:xfrm>
                <a:off x="5901" y="0"/>
                <a:ext cx="1444" cy="20000"/>
                <a:chOff x="0" y="0"/>
                <a:chExt cx="19855" cy="20000"/>
              </a:xfrm>
            </p:grpSpPr>
            <p:sp>
              <p:nvSpPr>
                <p:cNvPr id="36037" name="Line 11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38" name="Line 120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21"/>
              <p:cNvGrpSpPr>
                <a:grpSpLocks/>
              </p:cNvGrpSpPr>
              <p:nvPr/>
            </p:nvGrpSpPr>
            <p:grpSpPr bwMode="auto">
              <a:xfrm>
                <a:off x="14361" y="0"/>
                <a:ext cx="1444" cy="20000"/>
                <a:chOff x="0" y="0"/>
                <a:chExt cx="19855" cy="20000"/>
              </a:xfrm>
            </p:grpSpPr>
            <p:sp>
              <p:nvSpPr>
                <p:cNvPr id="36035" name="Line 12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36" name="Line 123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24"/>
              <p:cNvGrpSpPr>
                <a:grpSpLocks/>
              </p:cNvGrpSpPr>
              <p:nvPr/>
            </p:nvGrpSpPr>
            <p:grpSpPr bwMode="auto">
              <a:xfrm>
                <a:off x="11541" y="0"/>
                <a:ext cx="1444" cy="20000"/>
                <a:chOff x="0" y="0"/>
                <a:chExt cx="19855" cy="20000"/>
              </a:xfrm>
            </p:grpSpPr>
            <p:sp>
              <p:nvSpPr>
                <p:cNvPr id="36033" name="Line 1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34" name="Line 126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27"/>
              <p:cNvGrpSpPr>
                <a:grpSpLocks/>
              </p:cNvGrpSpPr>
              <p:nvPr/>
            </p:nvGrpSpPr>
            <p:grpSpPr bwMode="auto">
              <a:xfrm>
                <a:off x="17121" y="0"/>
                <a:ext cx="1444" cy="20000"/>
                <a:chOff x="0" y="0"/>
                <a:chExt cx="19855" cy="20000"/>
              </a:xfrm>
            </p:grpSpPr>
            <p:sp>
              <p:nvSpPr>
                <p:cNvPr id="36031" name="Line 1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32" name="Line 129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130"/>
            <p:cNvGrpSpPr>
              <a:grpSpLocks/>
            </p:cNvGrpSpPr>
            <p:nvPr/>
          </p:nvGrpSpPr>
          <p:grpSpPr bwMode="auto">
            <a:xfrm>
              <a:off x="1366" y="615"/>
              <a:ext cx="179" cy="454"/>
              <a:chOff x="0" y="0"/>
              <a:chExt cx="20088" cy="20000"/>
            </a:xfrm>
          </p:grpSpPr>
          <p:sp>
            <p:nvSpPr>
              <p:cNvPr id="36022" name="Line 1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23" name="Line 132"/>
              <p:cNvSpPr>
                <a:spLocks noChangeShapeType="1"/>
              </p:cNvSpPr>
              <p:nvPr/>
            </p:nvSpPr>
            <p:spPr bwMode="auto">
              <a:xfrm>
                <a:off x="19980" y="0"/>
                <a:ext cx="10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45" name="Line 133"/>
            <p:cNvSpPr>
              <a:spLocks noChangeShapeType="1"/>
            </p:cNvSpPr>
            <p:nvPr/>
          </p:nvSpPr>
          <p:spPr bwMode="auto">
            <a:xfrm>
              <a:off x="2203" y="615"/>
              <a:ext cx="1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6" name="Rectangle 134"/>
            <p:cNvSpPr>
              <a:spLocks noChangeArrowheads="1"/>
            </p:cNvSpPr>
            <p:nvPr/>
          </p:nvSpPr>
          <p:spPr bwMode="auto">
            <a:xfrm>
              <a:off x="370" y="1419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HLDA</a:t>
              </a:r>
            </a:p>
          </p:txBody>
        </p:sp>
        <p:sp>
          <p:nvSpPr>
            <p:cNvPr id="35947" name="Line 135"/>
            <p:cNvSpPr>
              <a:spLocks noChangeShapeType="1"/>
            </p:cNvSpPr>
            <p:nvPr/>
          </p:nvSpPr>
          <p:spPr bwMode="auto">
            <a:xfrm>
              <a:off x="909" y="1564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8" name="Line 136"/>
            <p:cNvSpPr>
              <a:spLocks noChangeShapeType="1"/>
            </p:cNvSpPr>
            <p:nvPr/>
          </p:nvSpPr>
          <p:spPr bwMode="auto">
            <a:xfrm flipV="1">
              <a:off x="2089" y="137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9" name="Line 137"/>
            <p:cNvSpPr>
              <a:spLocks noChangeShapeType="1"/>
            </p:cNvSpPr>
            <p:nvPr/>
          </p:nvSpPr>
          <p:spPr bwMode="auto">
            <a:xfrm>
              <a:off x="2092" y="1383"/>
              <a:ext cx="27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0" name="Line 138"/>
            <p:cNvSpPr>
              <a:spLocks noChangeShapeType="1"/>
            </p:cNvSpPr>
            <p:nvPr/>
          </p:nvSpPr>
          <p:spPr bwMode="auto">
            <a:xfrm flipV="1">
              <a:off x="4861" y="137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1" name="Line 139"/>
            <p:cNvSpPr>
              <a:spLocks noChangeShapeType="1"/>
            </p:cNvSpPr>
            <p:nvPr/>
          </p:nvSpPr>
          <p:spPr bwMode="auto">
            <a:xfrm>
              <a:off x="4866" y="1564"/>
              <a:ext cx="8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2" name="Rectangle 140"/>
            <p:cNvSpPr>
              <a:spLocks noChangeArrowheads="1"/>
            </p:cNvSpPr>
            <p:nvPr/>
          </p:nvSpPr>
          <p:spPr bwMode="auto">
            <a:xfrm>
              <a:off x="413" y="1736"/>
              <a:ext cx="550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AEN</a:t>
              </a:r>
            </a:p>
          </p:txBody>
        </p:sp>
        <p:sp>
          <p:nvSpPr>
            <p:cNvPr id="35953" name="Line 141"/>
            <p:cNvSpPr>
              <a:spLocks noChangeShapeType="1"/>
            </p:cNvSpPr>
            <p:nvPr/>
          </p:nvSpPr>
          <p:spPr bwMode="auto">
            <a:xfrm>
              <a:off x="894" y="1881"/>
              <a:ext cx="166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4" name="Line 142"/>
            <p:cNvSpPr>
              <a:spLocks noChangeShapeType="1"/>
            </p:cNvSpPr>
            <p:nvPr/>
          </p:nvSpPr>
          <p:spPr bwMode="auto">
            <a:xfrm flipV="1">
              <a:off x="2551" y="1686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5" name="Line 143"/>
            <p:cNvSpPr>
              <a:spLocks noChangeShapeType="1"/>
            </p:cNvSpPr>
            <p:nvPr/>
          </p:nvSpPr>
          <p:spPr bwMode="auto">
            <a:xfrm>
              <a:off x="2554" y="1686"/>
              <a:ext cx="23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6" name="Line 144"/>
            <p:cNvSpPr>
              <a:spLocks noChangeShapeType="1"/>
            </p:cNvSpPr>
            <p:nvPr/>
          </p:nvSpPr>
          <p:spPr bwMode="auto">
            <a:xfrm flipV="1">
              <a:off x="4890" y="1686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7" name="Line 145"/>
            <p:cNvSpPr>
              <a:spLocks noChangeShapeType="1"/>
            </p:cNvSpPr>
            <p:nvPr/>
          </p:nvSpPr>
          <p:spPr bwMode="auto">
            <a:xfrm>
              <a:off x="4894" y="1881"/>
              <a:ext cx="8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8" name="Line 146"/>
            <p:cNvSpPr>
              <a:spLocks noChangeShapeType="1"/>
            </p:cNvSpPr>
            <p:nvPr/>
          </p:nvSpPr>
          <p:spPr bwMode="auto">
            <a:xfrm>
              <a:off x="880" y="2184"/>
              <a:ext cx="18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9" name="Line 147"/>
            <p:cNvSpPr>
              <a:spLocks noChangeShapeType="1"/>
            </p:cNvSpPr>
            <p:nvPr/>
          </p:nvSpPr>
          <p:spPr bwMode="auto">
            <a:xfrm flipV="1">
              <a:off x="2725" y="1990"/>
              <a:ext cx="0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0" name="Line 148"/>
            <p:cNvSpPr>
              <a:spLocks noChangeShapeType="1"/>
            </p:cNvSpPr>
            <p:nvPr/>
          </p:nvSpPr>
          <p:spPr bwMode="auto">
            <a:xfrm>
              <a:off x="2727" y="1990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1" name="Line 149"/>
            <p:cNvSpPr>
              <a:spLocks noChangeShapeType="1"/>
            </p:cNvSpPr>
            <p:nvPr/>
          </p:nvSpPr>
          <p:spPr bwMode="auto">
            <a:xfrm flipV="1">
              <a:off x="2869" y="199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2" name="Line 150"/>
            <p:cNvSpPr>
              <a:spLocks noChangeShapeType="1"/>
            </p:cNvSpPr>
            <p:nvPr/>
          </p:nvSpPr>
          <p:spPr bwMode="auto">
            <a:xfrm>
              <a:off x="2874" y="2184"/>
              <a:ext cx="27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3" name="Line 151"/>
            <p:cNvSpPr>
              <a:spLocks noChangeShapeType="1"/>
            </p:cNvSpPr>
            <p:nvPr/>
          </p:nvSpPr>
          <p:spPr bwMode="auto">
            <a:xfrm>
              <a:off x="851" y="2447"/>
              <a:ext cx="18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152"/>
            <p:cNvGrpSpPr>
              <a:grpSpLocks/>
            </p:cNvGrpSpPr>
            <p:nvPr/>
          </p:nvGrpSpPr>
          <p:grpSpPr bwMode="auto">
            <a:xfrm>
              <a:off x="2771" y="2375"/>
              <a:ext cx="334" cy="152"/>
              <a:chOff x="0" y="0"/>
              <a:chExt cx="20000" cy="20002"/>
            </a:xfrm>
          </p:grpSpPr>
          <p:sp>
            <p:nvSpPr>
              <p:cNvPr id="36020" name="Line 15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27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21" name="Line 154"/>
              <p:cNvSpPr>
                <a:spLocks noChangeShapeType="1"/>
              </p:cNvSpPr>
              <p:nvPr/>
            </p:nvSpPr>
            <p:spPr bwMode="auto">
              <a:xfrm>
                <a:off x="0" y="19893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55"/>
            <p:cNvGrpSpPr>
              <a:grpSpLocks/>
            </p:cNvGrpSpPr>
            <p:nvPr/>
          </p:nvGrpSpPr>
          <p:grpSpPr bwMode="auto">
            <a:xfrm>
              <a:off x="2683" y="2368"/>
              <a:ext cx="74" cy="159"/>
              <a:chOff x="0" y="0"/>
              <a:chExt cx="20000" cy="20000"/>
            </a:xfrm>
          </p:grpSpPr>
          <p:sp>
            <p:nvSpPr>
              <p:cNvPr id="36018" name="Line 15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9" name="Line 157"/>
              <p:cNvSpPr>
                <a:spLocks noChangeShapeType="1"/>
              </p:cNvSpPr>
              <p:nvPr/>
            </p:nvSpPr>
            <p:spPr bwMode="auto">
              <a:xfrm flipH="1" flipV="1">
                <a:off x="0" y="9948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58"/>
            <p:cNvGrpSpPr>
              <a:grpSpLocks/>
            </p:cNvGrpSpPr>
            <p:nvPr/>
          </p:nvGrpSpPr>
          <p:grpSpPr bwMode="auto">
            <a:xfrm>
              <a:off x="3102" y="2368"/>
              <a:ext cx="74" cy="159"/>
              <a:chOff x="0" y="0"/>
              <a:chExt cx="20000" cy="20000"/>
            </a:xfrm>
          </p:grpSpPr>
          <p:sp>
            <p:nvSpPr>
              <p:cNvPr id="36016" name="Line 1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7" name="Line 160"/>
              <p:cNvSpPr>
                <a:spLocks noChangeShapeType="1"/>
              </p:cNvSpPr>
              <p:nvPr/>
            </p:nvSpPr>
            <p:spPr bwMode="auto">
              <a:xfrm flipV="1">
                <a:off x="0" y="9948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67" name="Line 161"/>
            <p:cNvSpPr>
              <a:spLocks noChangeShapeType="1"/>
            </p:cNvSpPr>
            <p:nvPr/>
          </p:nvSpPr>
          <p:spPr bwMode="auto">
            <a:xfrm>
              <a:off x="3177" y="2450"/>
              <a:ext cx="2496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8" name="Rectangle 162"/>
            <p:cNvSpPr>
              <a:spLocks noChangeArrowheads="1"/>
            </p:cNvSpPr>
            <p:nvPr/>
          </p:nvSpPr>
          <p:spPr bwMode="auto">
            <a:xfrm>
              <a:off x="182" y="2609"/>
              <a:ext cx="742" cy="2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～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0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969" name="Line 163"/>
            <p:cNvSpPr>
              <a:spLocks noChangeShapeType="1"/>
            </p:cNvSpPr>
            <p:nvPr/>
          </p:nvSpPr>
          <p:spPr bwMode="auto">
            <a:xfrm>
              <a:off x="851" y="2711"/>
              <a:ext cx="18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64"/>
            <p:cNvGrpSpPr>
              <a:grpSpLocks/>
            </p:cNvGrpSpPr>
            <p:nvPr/>
          </p:nvGrpSpPr>
          <p:grpSpPr bwMode="auto">
            <a:xfrm>
              <a:off x="2771" y="2639"/>
              <a:ext cx="1098" cy="152"/>
              <a:chOff x="0" y="0"/>
              <a:chExt cx="20000" cy="19974"/>
            </a:xfrm>
          </p:grpSpPr>
          <p:sp>
            <p:nvSpPr>
              <p:cNvPr id="36014" name="Line 1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25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5" name="Line 166"/>
              <p:cNvSpPr>
                <a:spLocks noChangeShapeType="1"/>
              </p:cNvSpPr>
              <p:nvPr/>
            </p:nvSpPr>
            <p:spPr bwMode="auto">
              <a:xfrm>
                <a:off x="0" y="19865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67"/>
            <p:cNvGrpSpPr>
              <a:grpSpLocks/>
            </p:cNvGrpSpPr>
            <p:nvPr/>
          </p:nvGrpSpPr>
          <p:grpSpPr bwMode="auto">
            <a:xfrm>
              <a:off x="2683" y="2632"/>
              <a:ext cx="74" cy="159"/>
              <a:chOff x="0" y="0"/>
              <a:chExt cx="20000" cy="20000"/>
            </a:xfrm>
          </p:grpSpPr>
          <p:sp>
            <p:nvSpPr>
              <p:cNvPr id="36012" name="Line 16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3" name="Line 169"/>
              <p:cNvSpPr>
                <a:spLocks noChangeShapeType="1"/>
              </p:cNvSpPr>
              <p:nvPr/>
            </p:nvSpPr>
            <p:spPr bwMode="auto">
              <a:xfrm flipH="1" flipV="1">
                <a:off x="0" y="9935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70"/>
            <p:cNvGrpSpPr>
              <a:grpSpLocks/>
            </p:cNvGrpSpPr>
            <p:nvPr/>
          </p:nvGrpSpPr>
          <p:grpSpPr bwMode="auto">
            <a:xfrm>
              <a:off x="3852" y="2632"/>
              <a:ext cx="147" cy="159"/>
              <a:chOff x="-1" y="0"/>
              <a:chExt cx="20001" cy="20000"/>
            </a:xfrm>
          </p:grpSpPr>
          <p:grpSp>
            <p:nvGrpSpPr>
              <p:cNvPr id="24" name="Group 171"/>
              <p:cNvGrpSpPr>
                <a:grpSpLocks/>
              </p:cNvGrpSpPr>
              <p:nvPr/>
            </p:nvGrpSpPr>
            <p:grpSpPr bwMode="auto">
              <a:xfrm>
                <a:off x="9868" y="0"/>
                <a:ext cx="10132" cy="20000"/>
                <a:chOff x="0" y="0"/>
                <a:chExt cx="20000" cy="20000"/>
              </a:xfrm>
            </p:grpSpPr>
            <p:sp>
              <p:nvSpPr>
                <p:cNvPr id="36010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1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9935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74"/>
              <p:cNvGrpSpPr>
                <a:grpSpLocks/>
              </p:cNvGrpSpPr>
              <p:nvPr/>
            </p:nvGrpSpPr>
            <p:grpSpPr bwMode="auto">
              <a:xfrm>
                <a:off x="-1" y="0"/>
                <a:ext cx="10132" cy="20000"/>
                <a:chOff x="0" y="0"/>
                <a:chExt cx="20000" cy="20000"/>
              </a:xfrm>
            </p:grpSpPr>
            <p:sp>
              <p:nvSpPr>
                <p:cNvPr id="36008" name="Line 17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09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0" y="9935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Group 177"/>
            <p:cNvGrpSpPr>
              <a:grpSpLocks/>
            </p:cNvGrpSpPr>
            <p:nvPr/>
          </p:nvGrpSpPr>
          <p:grpSpPr bwMode="auto">
            <a:xfrm>
              <a:off x="3998" y="2639"/>
              <a:ext cx="894" cy="152"/>
              <a:chOff x="0" y="0"/>
              <a:chExt cx="20000" cy="19974"/>
            </a:xfrm>
          </p:grpSpPr>
          <p:sp>
            <p:nvSpPr>
              <p:cNvPr id="36004" name="Line 1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49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05" name="Line 179"/>
              <p:cNvSpPr>
                <a:spLocks noChangeShapeType="1"/>
              </p:cNvSpPr>
              <p:nvPr/>
            </p:nvSpPr>
            <p:spPr bwMode="auto">
              <a:xfrm>
                <a:off x="0" y="19865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80"/>
            <p:cNvGrpSpPr>
              <a:grpSpLocks/>
            </p:cNvGrpSpPr>
            <p:nvPr/>
          </p:nvGrpSpPr>
          <p:grpSpPr bwMode="auto">
            <a:xfrm>
              <a:off x="4877" y="2632"/>
              <a:ext cx="74" cy="159"/>
              <a:chOff x="0" y="0"/>
              <a:chExt cx="20000" cy="20000"/>
            </a:xfrm>
          </p:grpSpPr>
          <p:sp>
            <p:nvSpPr>
              <p:cNvPr id="36002" name="Line 1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03" name="Line 182"/>
              <p:cNvSpPr>
                <a:spLocks noChangeShapeType="1"/>
              </p:cNvSpPr>
              <p:nvPr/>
            </p:nvSpPr>
            <p:spPr bwMode="auto">
              <a:xfrm flipV="1">
                <a:off x="0" y="9935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75" name="Line 183"/>
            <p:cNvSpPr>
              <a:spLocks noChangeShapeType="1"/>
            </p:cNvSpPr>
            <p:nvPr/>
          </p:nvSpPr>
          <p:spPr bwMode="auto">
            <a:xfrm>
              <a:off x="4952" y="2714"/>
              <a:ext cx="6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84"/>
            <p:cNvGrpSpPr>
              <a:grpSpLocks/>
            </p:cNvGrpSpPr>
            <p:nvPr/>
          </p:nvGrpSpPr>
          <p:grpSpPr bwMode="auto">
            <a:xfrm>
              <a:off x="880" y="3278"/>
              <a:ext cx="4822" cy="229"/>
              <a:chOff x="0" y="0"/>
              <a:chExt cx="20001" cy="19944"/>
            </a:xfrm>
          </p:grpSpPr>
          <p:sp>
            <p:nvSpPr>
              <p:cNvPr id="35993" name="Line 1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9056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4" name="Line 186"/>
              <p:cNvSpPr>
                <a:spLocks noChangeShapeType="1"/>
              </p:cNvSpPr>
              <p:nvPr/>
            </p:nvSpPr>
            <p:spPr bwMode="auto">
              <a:xfrm>
                <a:off x="9032" y="1458"/>
                <a:ext cx="4" cy="169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5" name="Line 187"/>
              <p:cNvSpPr>
                <a:spLocks noChangeShapeType="1"/>
              </p:cNvSpPr>
              <p:nvPr/>
            </p:nvSpPr>
            <p:spPr bwMode="auto">
              <a:xfrm>
                <a:off x="9032" y="19476"/>
                <a:ext cx="2826" cy="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6" name="Line 188"/>
              <p:cNvSpPr>
                <a:spLocks noChangeShapeType="1"/>
              </p:cNvSpPr>
              <p:nvPr/>
            </p:nvSpPr>
            <p:spPr bwMode="auto">
              <a:xfrm>
                <a:off x="11862" y="2610"/>
                <a:ext cx="4" cy="1733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7" name="Line 189"/>
              <p:cNvSpPr>
                <a:spLocks noChangeShapeType="1"/>
              </p:cNvSpPr>
              <p:nvPr/>
            </p:nvSpPr>
            <p:spPr bwMode="auto">
              <a:xfrm>
                <a:off x="11854" y="0"/>
                <a:ext cx="1441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8" name="Line 190"/>
              <p:cNvSpPr>
                <a:spLocks noChangeShapeType="1"/>
              </p:cNvSpPr>
              <p:nvPr/>
            </p:nvSpPr>
            <p:spPr bwMode="auto">
              <a:xfrm>
                <a:off x="13283" y="1458"/>
                <a:ext cx="4" cy="169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9" name="Line 191"/>
              <p:cNvSpPr>
                <a:spLocks noChangeShapeType="1"/>
              </p:cNvSpPr>
              <p:nvPr/>
            </p:nvSpPr>
            <p:spPr bwMode="auto">
              <a:xfrm>
                <a:off x="13283" y="19476"/>
                <a:ext cx="2826" cy="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00" name="Line 192"/>
              <p:cNvSpPr>
                <a:spLocks noChangeShapeType="1"/>
              </p:cNvSpPr>
              <p:nvPr/>
            </p:nvSpPr>
            <p:spPr bwMode="auto">
              <a:xfrm>
                <a:off x="16113" y="2610"/>
                <a:ext cx="4" cy="1733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01" name="Line 193"/>
              <p:cNvSpPr>
                <a:spLocks noChangeShapeType="1"/>
              </p:cNvSpPr>
              <p:nvPr/>
            </p:nvSpPr>
            <p:spPr bwMode="auto">
              <a:xfrm>
                <a:off x="16105" y="0"/>
                <a:ext cx="3896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77" name="Line 194"/>
            <p:cNvSpPr>
              <a:spLocks noChangeShapeType="1"/>
            </p:cNvSpPr>
            <p:nvPr/>
          </p:nvSpPr>
          <p:spPr bwMode="auto">
            <a:xfrm flipV="1">
              <a:off x="4761" y="3651"/>
              <a:ext cx="1" cy="2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8" name="Line 195"/>
            <p:cNvSpPr>
              <a:spLocks noChangeShapeType="1"/>
            </p:cNvSpPr>
            <p:nvPr/>
          </p:nvSpPr>
          <p:spPr bwMode="auto">
            <a:xfrm>
              <a:off x="880" y="3651"/>
              <a:ext cx="2527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9" name="Line 196"/>
            <p:cNvSpPr>
              <a:spLocks noChangeShapeType="1"/>
            </p:cNvSpPr>
            <p:nvPr/>
          </p:nvSpPr>
          <p:spPr bwMode="auto">
            <a:xfrm flipV="1">
              <a:off x="3408" y="3634"/>
              <a:ext cx="1" cy="1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0" name="Line 197"/>
            <p:cNvSpPr>
              <a:spLocks noChangeShapeType="1"/>
            </p:cNvSpPr>
            <p:nvPr/>
          </p:nvSpPr>
          <p:spPr bwMode="auto">
            <a:xfrm>
              <a:off x="3406" y="3849"/>
              <a:ext cx="33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1" name="Line 198"/>
            <p:cNvSpPr>
              <a:spLocks noChangeShapeType="1"/>
            </p:cNvSpPr>
            <p:nvPr/>
          </p:nvSpPr>
          <p:spPr bwMode="auto">
            <a:xfrm flipV="1">
              <a:off x="3736" y="3651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2" name="Line 199"/>
            <p:cNvSpPr>
              <a:spLocks noChangeShapeType="1"/>
            </p:cNvSpPr>
            <p:nvPr/>
          </p:nvSpPr>
          <p:spPr bwMode="auto">
            <a:xfrm>
              <a:off x="3736" y="3651"/>
              <a:ext cx="68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3" name="Line 200"/>
            <p:cNvSpPr>
              <a:spLocks noChangeShapeType="1"/>
            </p:cNvSpPr>
            <p:nvPr/>
          </p:nvSpPr>
          <p:spPr bwMode="auto">
            <a:xfrm flipV="1">
              <a:off x="4418" y="3634"/>
              <a:ext cx="1" cy="2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4" name="Line 201"/>
            <p:cNvSpPr>
              <a:spLocks noChangeShapeType="1"/>
            </p:cNvSpPr>
            <p:nvPr/>
          </p:nvSpPr>
          <p:spPr bwMode="auto">
            <a:xfrm>
              <a:off x="4416" y="3862"/>
              <a:ext cx="36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202"/>
            <p:cNvGrpSpPr>
              <a:grpSpLocks/>
            </p:cNvGrpSpPr>
            <p:nvPr/>
          </p:nvGrpSpPr>
          <p:grpSpPr bwMode="auto">
            <a:xfrm>
              <a:off x="44" y="3368"/>
              <a:ext cx="1391" cy="251"/>
              <a:chOff x="-1" y="3368"/>
              <a:chExt cx="1391" cy="251"/>
            </a:xfrm>
          </p:grpSpPr>
          <p:sp>
            <p:nvSpPr>
              <p:cNvPr id="35990" name="Rectangle 203"/>
              <p:cNvSpPr>
                <a:spLocks noChangeArrowheads="1"/>
              </p:cNvSpPr>
              <p:nvPr/>
            </p:nvSpPr>
            <p:spPr bwMode="auto">
              <a:xfrm>
                <a:off x="-1" y="3368"/>
                <a:ext cx="1391" cy="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eaLnBrk="0" hangingPunct="0"/>
                <a:r>
                  <a:rPr kumimoji="0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MEMR</a:t>
                </a:r>
                <a:r>
                  <a:rPr kumimoji="0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</a:t>
                </a:r>
                <a:r>
                  <a:rPr kumimoji="0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IOR</a:t>
                </a:r>
                <a:r>
                  <a:rPr kumimoji="0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）</a:t>
                </a:r>
              </a:p>
            </p:txBody>
          </p:sp>
          <p:sp>
            <p:nvSpPr>
              <p:cNvPr id="35991" name="Line 204"/>
              <p:cNvSpPr>
                <a:spLocks noChangeShapeType="1"/>
              </p:cNvSpPr>
              <p:nvPr/>
            </p:nvSpPr>
            <p:spPr bwMode="auto">
              <a:xfrm>
                <a:off x="152" y="3368"/>
                <a:ext cx="48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2" name="Line 205"/>
              <p:cNvSpPr>
                <a:spLocks noChangeShapeType="1"/>
              </p:cNvSpPr>
              <p:nvPr/>
            </p:nvSpPr>
            <p:spPr bwMode="auto">
              <a:xfrm>
                <a:off x="849" y="3368"/>
                <a:ext cx="2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206"/>
            <p:cNvGrpSpPr>
              <a:grpSpLocks/>
            </p:cNvGrpSpPr>
            <p:nvPr/>
          </p:nvGrpSpPr>
          <p:grpSpPr bwMode="auto">
            <a:xfrm>
              <a:off x="45" y="3737"/>
              <a:ext cx="1517" cy="251"/>
              <a:chOff x="-15" y="3677"/>
              <a:chExt cx="1517" cy="251"/>
            </a:xfrm>
          </p:grpSpPr>
          <p:sp>
            <p:nvSpPr>
              <p:cNvPr id="35987" name="Rectangle 207"/>
              <p:cNvSpPr>
                <a:spLocks noChangeArrowheads="1"/>
              </p:cNvSpPr>
              <p:nvPr/>
            </p:nvSpPr>
            <p:spPr bwMode="auto">
              <a:xfrm>
                <a:off x="-15" y="3677"/>
                <a:ext cx="1517" cy="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eaLnBrk="0" hangingPunct="0"/>
                <a:r>
                  <a:rPr kumimoji="0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IOW</a:t>
                </a:r>
                <a:r>
                  <a:rPr kumimoji="0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</a:t>
                </a:r>
                <a:r>
                  <a:rPr kumimoji="0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MEMW</a:t>
                </a:r>
                <a:r>
                  <a:rPr kumimoji="0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）</a:t>
                </a:r>
              </a:p>
            </p:txBody>
          </p:sp>
          <p:sp>
            <p:nvSpPr>
              <p:cNvPr id="35988" name="Line 208"/>
              <p:cNvSpPr>
                <a:spLocks noChangeShapeType="1"/>
              </p:cNvSpPr>
              <p:nvPr/>
            </p:nvSpPr>
            <p:spPr bwMode="auto">
              <a:xfrm>
                <a:off x="152" y="3686"/>
                <a:ext cx="3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9" name="Line 209"/>
              <p:cNvSpPr>
                <a:spLocks noChangeShapeType="1"/>
              </p:cNvSpPr>
              <p:nvPr/>
            </p:nvSpPr>
            <p:spPr bwMode="auto">
              <a:xfrm>
                <a:off x="652" y="3686"/>
                <a:ext cx="5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46" name="Line 217"/>
          <p:cNvSpPr>
            <a:spLocks noChangeShapeType="1"/>
          </p:cNvSpPr>
          <p:nvPr/>
        </p:nvSpPr>
        <p:spPr bwMode="auto">
          <a:xfrm flipV="1">
            <a:off x="4813300" y="5334000"/>
            <a:ext cx="4445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7" name="Line 218"/>
          <p:cNvSpPr>
            <a:spLocks noChangeShapeType="1"/>
          </p:cNvSpPr>
          <p:nvPr/>
        </p:nvSpPr>
        <p:spPr bwMode="auto">
          <a:xfrm>
            <a:off x="5232400" y="5334000"/>
            <a:ext cx="101600" cy="355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8" name="Line 219"/>
          <p:cNvSpPr>
            <a:spLocks noChangeShapeType="1"/>
          </p:cNvSpPr>
          <p:nvPr/>
        </p:nvSpPr>
        <p:spPr bwMode="auto">
          <a:xfrm flipV="1">
            <a:off x="6502400" y="6299200"/>
            <a:ext cx="4191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9" name="Line 220"/>
          <p:cNvSpPr>
            <a:spLocks noChangeShapeType="1"/>
          </p:cNvSpPr>
          <p:nvPr/>
        </p:nvSpPr>
        <p:spPr bwMode="auto">
          <a:xfrm>
            <a:off x="6388100" y="5956300"/>
            <a:ext cx="101600" cy="355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0" name="AutoShape 221"/>
          <p:cNvSpPr>
            <a:spLocks noChangeArrowheads="1"/>
          </p:cNvSpPr>
          <p:nvPr/>
        </p:nvSpPr>
        <p:spPr bwMode="auto">
          <a:xfrm>
            <a:off x="5359400" y="3213100"/>
            <a:ext cx="1879600" cy="635000"/>
          </a:xfrm>
          <a:prstGeom prst="wedgeRoundRectCallout">
            <a:avLst>
              <a:gd name="adj1" fmla="val -51269"/>
              <a:gd name="adj2" fmla="val 326500"/>
              <a:gd name="adj3" fmla="val 16667"/>
            </a:avLst>
          </a:prstGeom>
          <a:solidFill>
            <a:srgbClr val="FFCC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压缩读</a:t>
            </a:r>
          </a:p>
        </p:txBody>
      </p:sp>
      <p:sp>
        <p:nvSpPr>
          <p:cNvPr id="35851" name="AutoShape 429"/>
          <p:cNvSpPr>
            <a:spLocks noChangeArrowheads="1"/>
          </p:cNvSpPr>
          <p:nvPr/>
        </p:nvSpPr>
        <p:spPr bwMode="auto">
          <a:xfrm>
            <a:off x="6604000" y="4064000"/>
            <a:ext cx="1879600" cy="635000"/>
          </a:xfrm>
          <a:prstGeom prst="wedgeRoundRectCallout">
            <a:avLst>
              <a:gd name="adj1" fmla="val -56671"/>
              <a:gd name="adj2" fmla="val 294500"/>
              <a:gd name="adj3" fmla="val 16667"/>
            </a:avLst>
          </a:prstGeom>
          <a:solidFill>
            <a:srgbClr val="FFCC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扩展写</a:t>
            </a:r>
          </a:p>
        </p:txBody>
      </p:sp>
      <p:sp>
        <p:nvSpPr>
          <p:cNvPr id="35852" name="AutoShape 430"/>
          <p:cNvSpPr>
            <a:spLocks noChangeArrowheads="1"/>
          </p:cNvSpPr>
          <p:nvPr/>
        </p:nvSpPr>
        <p:spPr bwMode="auto">
          <a:xfrm>
            <a:off x="3276600" y="4152900"/>
            <a:ext cx="1536700" cy="431800"/>
          </a:xfrm>
          <a:prstGeom prst="wedgeRoundRectCallout">
            <a:avLst>
              <a:gd name="adj1" fmla="val 48139"/>
              <a:gd name="adj2" fmla="val 287500"/>
              <a:gd name="adj3" fmla="val 16667"/>
            </a:avLst>
          </a:prstGeom>
          <a:solidFill>
            <a:srgbClr val="66FF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>
                <a:latin typeface="Tahoma" pitchFamily="34" charset="0"/>
                <a:ea typeface="华文中宋" pitchFamily="2" charset="-122"/>
              </a:rPr>
              <a:t>正常读</a:t>
            </a:r>
          </a:p>
        </p:txBody>
      </p:sp>
      <p:sp>
        <p:nvSpPr>
          <p:cNvPr id="35853" name="AutoShape 431"/>
          <p:cNvSpPr>
            <a:spLocks noChangeArrowheads="1"/>
          </p:cNvSpPr>
          <p:nvPr/>
        </p:nvSpPr>
        <p:spPr bwMode="auto">
          <a:xfrm>
            <a:off x="1727200" y="4622800"/>
            <a:ext cx="1536700" cy="749300"/>
          </a:xfrm>
          <a:prstGeom prst="wedgeRoundRectCallout">
            <a:avLst>
              <a:gd name="adj1" fmla="val 182023"/>
              <a:gd name="adj2" fmla="val 161440"/>
              <a:gd name="adj3" fmla="val 16667"/>
            </a:avLst>
          </a:prstGeom>
          <a:solidFill>
            <a:srgbClr val="66FF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400">
                <a:latin typeface="Tahoma" pitchFamily="34" charset="0"/>
                <a:ea typeface="华文中宋" pitchFamily="2" charset="-122"/>
              </a:rPr>
              <a:t>正常写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Tahoma" pitchFamily="34" charset="0"/>
                <a:ea typeface="华文中宋" pitchFamily="2" charset="-122"/>
              </a:rPr>
              <a:t>滞后写</a:t>
            </a:r>
          </a:p>
        </p:txBody>
      </p:sp>
      <p:sp>
        <p:nvSpPr>
          <p:cNvPr id="35854" name="Line 432"/>
          <p:cNvSpPr>
            <a:spLocks noChangeShapeType="1"/>
          </p:cNvSpPr>
          <p:nvPr/>
        </p:nvSpPr>
        <p:spPr bwMode="auto">
          <a:xfrm flipV="1">
            <a:off x="4914900" y="6273800"/>
            <a:ext cx="4191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5" name="Line 433"/>
          <p:cNvSpPr>
            <a:spLocks noChangeShapeType="1"/>
          </p:cNvSpPr>
          <p:nvPr/>
        </p:nvSpPr>
        <p:spPr bwMode="auto">
          <a:xfrm>
            <a:off x="4800600" y="5930900"/>
            <a:ext cx="101600" cy="355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7.  </a:t>
            </a:r>
            <a:r>
              <a:rPr lang="zh-CN" altLang="en-US" sz="4000" smtClean="0"/>
              <a:t>请求寄存器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254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存放软件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请求状态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除硬件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请求外，当工作在数据块传送方式时也可以通过软件发出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若是存贮器到存贮器传送，则必须由软件请求启动通道</a:t>
            </a:r>
            <a:r>
              <a:rPr lang="en-US" altLang="zh-CN" smtClean="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81254" name="Rectangle 6" descr="077"/>
          <p:cNvSpPr>
            <a:spLocks noChangeArrowheads="1"/>
          </p:cNvSpPr>
          <p:nvPr/>
        </p:nvSpPr>
        <p:spPr bwMode="auto">
          <a:xfrm>
            <a:off x="1870075" y="4827588"/>
            <a:ext cx="4576763" cy="1274762"/>
          </a:xfrm>
          <a:prstGeom prst="rect">
            <a:avLst/>
          </a:prstGeom>
          <a:blipFill dpi="0" rotWithShape="0">
            <a:blip r:embed="rId2" cstate="print">
              <a:alphaModFix amt="36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zh-CN" altLang="en-US" sz="2400">
                <a:solidFill>
                  <a:schemeClr val="tx2"/>
                </a:solidFill>
              </a:rPr>
              <a:t>请看</a:t>
            </a:r>
            <a:r>
              <a:rPr kumimoji="0" lang="zh-CN" altLang="en-US" sz="2400">
                <a:solidFill>
                  <a:srgbClr val="A50021"/>
                </a:solidFill>
              </a:rPr>
              <a:t>请求字</a:t>
            </a:r>
            <a:r>
              <a:rPr kumimoji="0" lang="zh-CN" altLang="en-US" sz="2400">
                <a:solidFill>
                  <a:schemeClr val="tx2"/>
                </a:solidFill>
              </a:rPr>
              <a:t>的格式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请求字格式</a:t>
            </a:r>
          </a:p>
        </p:txBody>
      </p:sp>
      <p:graphicFrame>
        <p:nvGraphicFramePr>
          <p:cNvPr id="179245" name="Group 45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4681538"/>
                <a:gridCol w="1058862"/>
                <a:gridCol w="199707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835025" y="1871663"/>
            <a:ext cx="2217738" cy="1736725"/>
            <a:chOff x="177" y="1163"/>
            <a:chExt cx="1716" cy="2383"/>
          </a:xfrm>
        </p:grpSpPr>
        <p:sp>
          <p:nvSpPr>
            <p:cNvPr id="37910" name="AutoShape 28" descr="066"/>
            <p:cNvSpPr>
              <a:spLocks noChangeArrowheads="1"/>
            </p:cNvSpPr>
            <p:nvPr/>
          </p:nvSpPr>
          <p:spPr bwMode="auto">
            <a:xfrm>
              <a:off x="177" y="1543"/>
              <a:ext cx="171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任意</a:t>
              </a:r>
            </a:p>
          </p:txBody>
        </p:sp>
        <p:sp>
          <p:nvSpPr>
            <p:cNvPr id="37911" name="Line 29"/>
            <p:cNvSpPr>
              <a:spLocks noChangeShapeType="1"/>
            </p:cNvSpPr>
            <p:nvPr/>
          </p:nvSpPr>
          <p:spPr bwMode="auto">
            <a:xfrm flipH="1">
              <a:off x="1239" y="1163"/>
              <a:ext cx="236" cy="5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130550" y="1865313"/>
            <a:ext cx="2865438" cy="2728912"/>
            <a:chOff x="1972" y="1190"/>
            <a:chExt cx="1805" cy="2356"/>
          </a:xfrm>
        </p:grpSpPr>
        <p:sp>
          <p:nvSpPr>
            <p:cNvPr id="37908" name="AutoShape 36" descr="066"/>
            <p:cNvSpPr>
              <a:spLocks noChangeArrowheads="1"/>
            </p:cNvSpPr>
            <p:nvPr/>
          </p:nvSpPr>
          <p:spPr bwMode="auto">
            <a:xfrm>
              <a:off x="1972" y="1543"/>
              <a:ext cx="171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复位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置位</a:t>
              </a:r>
            </a:p>
          </p:txBody>
        </p:sp>
        <p:sp>
          <p:nvSpPr>
            <p:cNvPr id="37909" name="Line 37"/>
            <p:cNvSpPr>
              <a:spLocks noChangeShapeType="1"/>
            </p:cNvSpPr>
            <p:nvPr/>
          </p:nvSpPr>
          <p:spPr bwMode="auto">
            <a:xfrm flipH="1">
              <a:off x="3144" y="1190"/>
              <a:ext cx="633" cy="52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962650" y="1866900"/>
            <a:ext cx="2724150" cy="4075113"/>
            <a:chOff x="3756" y="1176"/>
            <a:chExt cx="1716" cy="2370"/>
          </a:xfrm>
        </p:grpSpPr>
        <p:sp>
          <p:nvSpPr>
            <p:cNvPr id="37906" name="AutoShape 39" descr="066"/>
            <p:cNvSpPr>
              <a:spLocks noChangeArrowheads="1"/>
            </p:cNvSpPr>
            <p:nvPr/>
          </p:nvSpPr>
          <p:spPr bwMode="auto">
            <a:xfrm>
              <a:off x="3756" y="1543"/>
              <a:ext cx="171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7907" name="Line 40"/>
            <p:cNvSpPr>
              <a:spLocks noChangeShapeType="1"/>
            </p:cNvSpPr>
            <p:nvPr/>
          </p:nvSpPr>
          <p:spPr bwMode="auto">
            <a:xfrm flipH="1">
              <a:off x="4613" y="1176"/>
              <a:ext cx="112" cy="4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8.  </a:t>
            </a:r>
            <a:r>
              <a:rPr lang="zh-CN" altLang="en-US" sz="4000" smtClean="0"/>
              <a:t>屏蔽寄存器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913688" cy="45894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控制外设硬件</a:t>
            </a: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请求是否被响应（为</a:t>
            </a:r>
            <a:r>
              <a:rPr lang="en-US" altLang="zh-CN" sz="2800" smtClean="0">
                <a:solidFill>
                  <a:srgbClr val="000066"/>
                </a:solidFill>
              </a:rPr>
              <a:t>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允许），各个通道互相独立。</a:t>
            </a:r>
            <a:r>
              <a:rPr lang="en-US" altLang="zh-CN" sz="2800" smtClean="0">
                <a:solidFill>
                  <a:srgbClr val="000066"/>
                </a:solidFill>
              </a:rPr>
              <a:t>3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种方法：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单通道屏蔽字只对一个</a:t>
            </a:r>
            <a:r>
              <a:rPr lang="en-US" altLang="zh-CN" sz="2400" smtClean="0">
                <a:solidFill>
                  <a:srgbClr val="000066"/>
                </a:solidFill>
              </a:rPr>
              <a:t>DMA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通道屏蔽位进行设置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主屏蔽字对</a:t>
            </a:r>
            <a:r>
              <a:rPr lang="en-US" altLang="zh-CN" sz="2400" smtClean="0">
                <a:solidFill>
                  <a:srgbClr val="000066"/>
                </a:solidFill>
              </a:rPr>
              <a:t>4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个</a:t>
            </a:r>
            <a:r>
              <a:rPr lang="en-US" altLang="zh-CN" sz="2400" smtClean="0">
                <a:solidFill>
                  <a:srgbClr val="000066"/>
                </a:solidFill>
              </a:rPr>
              <a:t>DMA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通道屏蔽位同时进行设置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清屏蔽寄存器命令使</a:t>
            </a:r>
            <a:r>
              <a:rPr lang="en-US" altLang="zh-CN" sz="2400" smtClean="0">
                <a:solidFill>
                  <a:srgbClr val="000066"/>
                </a:solidFill>
              </a:rPr>
              <a:t>4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个屏蔽位都清零（允许）</a:t>
            </a:r>
            <a:endParaRPr lang="zh-CN" altLang="en-US" sz="2400" smtClean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复位使</a:t>
            </a:r>
            <a:r>
              <a:rPr lang="en-US" altLang="zh-CN" sz="2800" smtClean="0">
                <a:solidFill>
                  <a:srgbClr val="000066"/>
                </a:solidFill>
              </a:rPr>
              <a:t>4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个通道全置于屏蔽状态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当一个通道的</a:t>
            </a: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过程结束，如果不是工作在自动初始化方式，则这一通道的屏蔽位置位，必须再次编程为允许，才能进行下次</a:t>
            </a: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传送</a:t>
            </a:r>
            <a:endParaRPr lang="zh-CN" altLang="en-US" sz="280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单通道屏蔽字格式</a:t>
            </a:r>
          </a:p>
        </p:txBody>
      </p:sp>
      <p:graphicFrame>
        <p:nvGraphicFramePr>
          <p:cNvPr id="176183" name="Group 55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4681538"/>
                <a:gridCol w="1058862"/>
                <a:gridCol w="199707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77900" y="1870075"/>
            <a:ext cx="1930400" cy="1408113"/>
            <a:chOff x="177" y="1163"/>
            <a:chExt cx="1716" cy="2383"/>
          </a:xfrm>
        </p:grpSpPr>
        <p:sp>
          <p:nvSpPr>
            <p:cNvPr id="39958" name="AutoShape 41" descr="066"/>
            <p:cNvSpPr>
              <a:spLocks noChangeArrowheads="1"/>
            </p:cNvSpPr>
            <p:nvPr/>
          </p:nvSpPr>
          <p:spPr bwMode="auto">
            <a:xfrm>
              <a:off x="177" y="1543"/>
              <a:ext cx="171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任意</a:t>
              </a:r>
            </a:p>
          </p:txBody>
        </p:sp>
        <p:sp>
          <p:nvSpPr>
            <p:cNvPr id="39959" name="Line 42"/>
            <p:cNvSpPr>
              <a:spLocks noChangeShapeType="1"/>
            </p:cNvSpPr>
            <p:nvPr/>
          </p:nvSpPr>
          <p:spPr bwMode="auto">
            <a:xfrm flipH="1">
              <a:off x="1239" y="1163"/>
              <a:ext cx="236" cy="5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446338" y="1814513"/>
            <a:ext cx="3495675" cy="3435350"/>
            <a:chOff x="1541" y="1143"/>
            <a:chExt cx="2202" cy="2164"/>
          </a:xfrm>
        </p:grpSpPr>
        <p:sp>
          <p:nvSpPr>
            <p:cNvPr id="39956" name="AutoShape 44" descr="066"/>
            <p:cNvSpPr>
              <a:spLocks noChangeArrowheads="1"/>
            </p:cNvSpPr>
            <p:nvPr/>
          </p:nvSpPr>
          <p:spPr bwMode="auto">
            <a:xfrm>
              <a:off x="1541" y="1970"/>
              <a:ext cx="2093" cy="1337"/>
            </a:xfrm>
            <a:prstGeom prst="wedgeEllipseCallout">
              <a:avLst>
                <a:gd name="adj1" fmla="val -10681"/>
                <a:gd name="adj2" fmla="val 4790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清屏蔽位</a:t>
              </a:r>
            </a:p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置屏蔽位</a:t>
              </a:r>
            </a:p>
          </p:txBody>
        </p:sp>
        <p:sp>
          <p:nvSpPr>
            <p:cNvPr id="39957" name="Line 45"/>
            <p:cNvSpPr>
              <a:spLocks noChangeShapeType="1"/>
            </p:cNvSpPr>
            <p:nvPr/>
          </p:nvSpPr>
          <p:spPr bwMode="auto">
            <a:xfrm flipH="1">
              <a:off x="2771" y="1143"/>
              <a:ext cx="972" cy="8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962650" y="1866900"/>
            <a:ext cx="2724150" cy="3857625"/>
            <a:chOff x="3756" y="1176"/>
            <a:chExt cx="1716" cy="2370"/>
          </a:xfrm>
        </p:grpSpPr>
        <p:sp>
          <p:nvSpPr>
            <p:cNvPr id="39954" name="AutoShape 47" descr="066"/>
            <p:cNvSpPr>
              <a:spLocks noChangeArrowheads="1"/>
            </p:cNvSpPr>
            <p:nvPr/>
          </p:nvSpPr>
          <p:spPr bwMode="auto">
            <a:xfrm>
              <a:off x="3756" y="1543"/>
              <a:ext cx="171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通道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9955" name="Line 48"/>
            <p:cNvSpPr>
              <a:spLocks noChangeShapeType="1"/>
            </p:cNvSpPr>
            <p:nvPr/>
          </p:nvSpPr>
          <p:spPr bwMode="auto">
            <a:xfrm flipH="1">
              <a:off x="4613" y="1176"/>
              <a:ext cx="112" cy="4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主屏蔽字格式</a:t>
            </a:r>
          </a:p>
        </p:txBody>
      </p:sp>
      <p:graphicFrame>
        <p:nvGraphicFramePr>
          <p:cNvPr id="177192" name="Group 40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3767138"/>
                <a:gridCol w="914400"/>
                <a:gridCol w="1058862"/>
                <a:gridCol w="1009650"/>
                <a:gridCol w="98742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11225" y="1868488"/>
            <a:ext cx="2159000" cy="1541462"/>
            <a:chOff x="190" y="1177"/>
            <a:chExt cx="3486" cy="2287"/>
          </a:xfrm>
        </p:grpSpPr>
        <p:sp>
          <p:nvSpPr>
            <p:cNvPr id="40982" name="AutoShape 28" descr="066"/>
            <p:cNvSpPr>
              <a:spLocks noChangeArrowheads="1"/>
            </p:cNvSpPr>
            <p:nvPr/>
          </p:nvSpPr>
          <p:spPr bwMode="auto">
            <a:xfrm>
              <a:off x="190" y="1461"/>
              <a:ext cx="3486" cy="2003"/>
            </a:xfrm>
            <a:prstGeom prst="wedgeEllipseCallout">
              <a:avLst>
                <a:gd name="adj1" fmla="val -10671"/>
                <a:gd name="adj2" fmla="val 4211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任意</a:t>
              </a:r>
            </a:p>
          </p:txBody>
        </p:sp>
        <p:sp>
          <p:nvSpPr>
            <p:cNvPr id="40983" name="Line 29"/>
            <p:cNvSpPr>
              <a:spLocks noChangeShapeType="1"/>
            </p:cNvSpPr>
            <p:nvPr/>
          </p:nvSpPr>
          <p:spPr bwMode="auto">
            <a:xfrm>
              <a:off x="682" y="1177"/>
              <a:ext cx="469" cy="4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87" name="AutoShape 35" descr="066"/>
          <p:cNvSpPr>
            <a:spLocks noChangeArrowheads="1"/>
          </p:cNvSpPr>
          <p:nvPr/>
        </p:nvSpPr>
        <p:spPr bwMode="auto">
          <a:xfrm>
            <a:off x="2454275" y="3160713"/>
            <a:ext cx="5795963" cy="1749425"/>
          </a:xfrm>
          <a:prstGeom prst="wedgeEllipseCallout">
            <a:avLst>
              <a:gd name="adj1" fmla="val -10671"/>
              <a:gd name="adj2" fmla="val 42111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清通道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屏蔽位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置通道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屏蔽位</a:t>
            </a:r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 flipH="1">
            <a:off x="4051300" y="1889125"/>
            <a:ext cx="2508250" cy="1419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7" grpId="0" animBg="1" autoUpdateAnimBg="0"/>
      <p:bldP spid="17718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9.  </a:t>
            </a:r>
            <a:r>
              <a:rPr lang="zh-CN" altLang="en-US" sz="4000" smtClean="0"/>
              <a:t>状态寄存器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36417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可由</a:t>
            </a:r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  <a:hlinkClick r:id="rId2" action="ppaction://hlinksldjump"/>
              </a:rPr>
              <a:t>读取</a:t>
            </a:r>
            <a:endParaRPr lang="zh-CN" altLang="en-US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低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位反映读命令这个瞬间每个通道是否产生</a:t>
            </a:r>
            <a:r>
              <a:rPr lang="en-US" altLang="zh-CN" smtClean="0">
                <a:solidFill>
                  <a:srgbClr val="000066"/>
                </a:solidFill>
              </a:rPr>
              <a:t>TC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（为</a:t>
            </a:r>
            <a:r>
              <a:rPr lang="en-US" altLang="zh-CN" smtClean="0">
                <a:solidFill>
                  <a:srgbClr val="000066"/>
                </a:solidFill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，表示该通道传送结束）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高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位反映每个通道的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请求情况（为</a:t>
            </a:r>
            <a:r>
              <a:rPr lang="en-US" altLang="zh-CN" smtClean="0">
                <a:solidFill>
                  <a:srgbClr val="000066"/>
                </a:solidFill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，表示该通道有请求）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状态位在复位或被读出后，均被清零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状态字格式</a:t>
            </a:r>
          </a:p>
        </p:txBody>
      </p:sp>
      <p:graphicFrame>
        <p:nvGraphicFramePr>
          <p:cNvPr id="226361" name="Group 57"/>
          <p:cNvGraphicFramePr>
            <a:graphicFrameLocks noGrp="1"/>
          </p:cNvGraphicFramePr>
          <p:nvPr/>
        </p:nvGraphicFramePr>
        <p:xfrm>
          <a:off x="781050" y="1347788"/>
          <a:ext cx="7737475" cy="522287"/>
        </p:xfrm>
        <a:graphic>
          <a:graphicData uri="http://schemas.openxmlformats.org/drawingml/2006/table">
            <a:tbl>
              <a:tblPr/>
              <a:tblGrid>
                <a:gridCol w="879475"/>
                <a:gridCol w="985838"/>
                <a:gridCol w="939800"/>
                <a:gridCol w="962025"/>
                <a:gridCol w="914400"/>
                <a:gridCol w="1058862"/>
                <a:gridCol w="1009650"/>
                <a:gridCol w="987425"/>
              </a:tblGrid>
              <a:tr h="522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226353" name="AutoShape 49" descr="066"/>
          <p:cNvSpPr>
            <a:spLocks noChangeArrowheads="1"/>
          </p:cNvSpPr>
          <p:nvPr/>
        </p:nvSpPr>
        <p:spPr bwMode="auto">
          <a:xfrm>
            <a:off x="4568825" y="3217863"/>
            <a:ext cx="3786188" cy="2292350"/>
          </a:xfrm>
          <a:prstGeom prst="wedgeEllipseCallout">
            <a:avLst>
              <a:gd name="adj1" fmla="val -1616"/>
              <a:gd name="adj2" fmla="val -107412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3-0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中某位为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表示通道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3~0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传送结束</a:t>
            </a:r>
          </a:p>
        </p:txBody>
      </p:sp>
      <p:sp>
        <p:nvSpPr>
          <p:cNvPr id="226355" name="AutoShape 51" descr="066"/>
          <p:cNvSpPr>
            <a:spLocks noChangeArrowheads="1"/>
          </p:cNvSpPr>
          <p:nvPr/>
        </p:nvSpPr>
        <p:spPr bwMode="auto">
          <a:xfrm>
            <a:off x="533399" y="2995613"/>
            <a:ext cx="3738563" cy="2041525"/>
          </a:xfrm>
          <a:prstGeom prst="wedgeEllipseCallout">
            <a:avLst>
              <a:gd name="adj1" fmla="val 10088"/>
              <a:gd name="adj2" fmla="val -104042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7~4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中某位为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表示对应通道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3~0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产生请求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3" grpId="0" animBg="1" autoUpdateAnimBg="0"/>
      <p:bldP spid="226355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10.  </a:t>
            </a:r>
            <a:r>
              <a:rPr lang="zh-CN" altLang="en-US" sz="4000" smtClean="0"/>
              <a:t>临时寄存器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36512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在存储器到存储器的传送方式下，临时寄存器保存从源存储单元读出的数据，该数据又被写入到目的存储单元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传送完成，临时寄存器只会保留最后一个字节，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  <a:hlinkClick r:id="rId2" action="ppaction://hlinksldjump"/>
              </a:rPr>
              <a:t>可由</a:t>
            </a:r>
            <a:r>
              <a:rPr lang="en-US" altLang="zh-CN" smtClean="0">
                <a:solidFill>
                  <a:srgbClr val="000066"/>
                </a:solidFill>
                <a:hlinkClick r:id="rId2" action="ppaction://hlinksldjump"/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  <a:hlinkClick r:id="rId2" action="ppaction://hlinksldjump"/>
              </a:rPr>
              <a:t>读出</a:t>
            </a:r>
            <a:endParaRPr lang="zh-CN" altLang="en-US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复位使临时寄存器内容为零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7.1.3 </a:t>
            </a:r>
            <a:r>
              <a:rPr lang="zh-CN" altLang="en-US" smtClean="0"/>
              <a:t>输入输出指令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输入指令</a:t>
            </a:r>
            <a:r>
              <a:rPr lang="en-US" altLang="zh-CN" sz="2800" smtClean="0"/>
              <a:t>IN</a:t>
            </a:r>
            <a:r>
              <a:rPr lang="zh-CN" altLang="en-US" sz="2800" smtClean="0"/>
              <a:t>：数据从</a:t>
            </a:r>
            <a:r>
              <a:rPr lang="en-US" altLang="zh-CN" sz="2800" smtClean="0"/>
              <a:t>I/O</a:t>
            </a:r>
            <a:r>
              <a:rPr lang="zh-CN" altLang="en-US" sz="2800" smtClean="0"/>
              <a:t>接口输入到微处理器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IN AL/AX/EAX,i8/DX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/>
            <a:r>
              <a:rPr lang="zh-CN" altLang="en-US" sz="2800" smtClean="0"/>
              <a:t>输出指令</a:t>
            </a:r>
            <a:r>
              <a:rPr lang="en-US" altLang="zh-CN" sz="2800" smtClean="0"/>
              <a:t>OUT</a:t>
            </a:r>
            <a:r>
              <a:rPr lang="zh-CN" altLang="en-US" sz="2800" smtClean="0"/>
              <a:t>：数据从微处理器输出</a:t>
            </a:r>
            <a:r>
              <a:rPr lang="en-US" altLang="zh-CN" sz="2800" smtClean="0"/>
              <a:t>I/O</a:t>
            </a:r>
            <a:r>
              <a:rPr lang="zh-CN" altLang="en-US" sz="2800" smtClean="0"/>
              <a:t>接口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 i8/DX,AL/AX/EAX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2800" smtClean="0"/>
              <a:t>串输入</a:t>
            </a:r>
            <a:r>
              <a:rPr lang="en-US" altLang="zh-CN" sz="2800" smtClean="0"/>
              <a:t>INS</a:t>
            </a:r>
            <a:r>
              <a:rPr lang="zh-CN" altLang="en-US" sz="2800" smtClean="0"/>
              <a:t>指令</a:t>
            </a:r>
          </a:p>
          <a:p>
            <a:pPr eaLnBrk="1" hangingPunct="1"/>
            <a:r>
              <a:rPr lang="zh-CN" altLang="en-US" sz="2800" smtClean="0"/>
              <a:t>串输出</a:t>
            </a:r>
            <a:r>
              <a:rPr lang="en-US" altLang="zh-CN" sz="2800" smtClean="0"/>
              <a:t>OUTS</a:t>
            </a:r>
            <a:r>
              <a:rPr lang="zh-CN" altLang="en-US" sz="2800" smtClean="0"/>
              <a:t>指令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292725" y="1371600"/>
            <a:ext cx="2447925" cy="1368425"/>
            <a:chOff x="3424" y="1117"/>
            <a:chExt cx="1316" cy="862"/>
          </a:xfrm>
        </p:grpSpPr>
        <p:sp>
          <p:nvSpPr>
            <p:cNvPr id="478213" name="filecab3"/>
            <p:cNvSpPr>
              <a:spLocks noEditPoints="1" noChangeArrowheads="1"/>
            </p:cNvSpPr>
            <p:nvPr/>
          </p:nvSpPr>
          <p:spPr bwMode="auto">
            <a:xfrm flipV="1">
              <a:off x="3424" y="1253"/>
              <a:ext cx="1316" cy="726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8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solidFill>
              <a:schemeClr val="folHlink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pPr algn="just">
                <a:defRPr/>
              </a:pPr>
              <a:r>
                <a:rPr lang="en-US" altLang="en-US" sz="2800" b="1">
                  <a:solidFill>
                    <a:srgbClr val="0000CC"/>
                  </a:solidFill>
                </a:rPr>
                <a:t>IN </a:t>
              </a:r>
              <a:r>
                <a:rPr lang="en-US" altLang="zh-CN" sz="2800" b="1">
                  <a:solidFill>
                    <a:srgbClr val="0000CC"/>
                  </a:solidFill>
                </a:rPr>
                <a:t>AL,21H</a:t>
              </a:r>
            </a:p>
            <a:p>
              <a:pPr algn="just">
                <a:defRPr/>
              </a:pPr>
              <a:r>
                <a:rPr lang="en-US" altLang="en-US" sz="2800" b="1">
                  <a:solidFill>
                    <a:srgbClr val="0000CC"/>
                  </a:solidFill>
                </a:rPr>
                <a:t>IN AL,DX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  <p:sp>
          <p:nvSpPr>
            <p:cNvPr id="478214" name="File"/>
            <p:cNvSpPr>
              <a:spLocks noEditPoints="1" noChangeArrowheads="1"/>
            </p:cNvSpPr>
            <p:nvPr/>
          </p:nvSpPr>
          <p:spPr bwMode="auto">
            <a:xfrm>
              <a:off x="3810" y="1117"/>
              <a:ext cx="544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</p:grp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5292725" y="3716338"/>
            <a:ext cx="2519363" cy="1368425"/>
            <a:chOff x="3424" y="1117"/>
            <a:chExt cx="1316" cy="862"/>
          </a:xfrm>
        </p:grpSpPr>
        <p:sp>
          <p:nvSpPr>
            <p:cNvPr id="478216" name="filecab3"/>
            <p:cNvSpPr>
              <a:spLocks noEditPoints="1" noChangeArrowheads="1"/>
            </p:cNvSpPr>
            <p:nvPr/>
          </p:nvSpPr>
          <p:spPr bwMode="auto">
            <a:xfrm flipV="1">
              <a:off x="3424" y="1253"/>
              <a:ext cx="1316" cy="726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8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solidFill>
              <a:schemeClr val="folHlink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pPr algn="just">
                <a:defRPr/>
              </a:pPr>
              <a:r>
                <a:rPr lang="en-US" altLang="zh-CN" sz="2800" b="1">
                  <a:solidFill>
                    <a:srgbClr val="0000CC"/>
                  </a:solidFill>
                </a:rPr>
                <a:t>OUT</a:t>
              </a:r>
              <a:r>
                <a:rPr lang="en-US" altLang="en-US" sz="2800" b="1">
                  <a:solidFill>
                    <a:srgbClr val="0000CC"/>
                  </a:solidFill>
                </a:rPr>
                <a:t> </a:t>
              </a:r>
              <a:r>
                <a:rPr lang="en-US" altLang="zh-CN" sz="2800" b="1">
                  <a:solidFill>
                    <a:srgbClr val="0000CC"/>
                  </a:solidFill>
                </a:rPr>
                <a:t>21H,AL</a:t>
              </a:r>
            </a:p>
            <a:p>
              <a:pPr algn="just">
                <a:defRPr/>
              </a:pPr>
              <a:r>
                <a:rPr lang="en-US" altLang="zh-CN" sz="2800" b="1">
                  <a:solidFill>
                    <a:srgbClr val="0000CC"/>
                  </a:solidFill>
                </a:rPr>
                <a:t>OUT</a:t>
              </a:r>
              <a:r>
                <a:rPr lang="en-US" altLang="en-US" sz="2800" b="1">
                  <a:solidFill>
                    <a:srgbClr val="0000CC"/>
                  </a:solidFill>
                </a:rPr>
                <a:t> DX</a:t>
              </a:r>
              <a:r>
                <a:rPr lang="en-US" altLang="zh-CN" sz="2800" b="1">
                  <a:solidFill>
                    <a:srgbClr val="0000CC"/>
                  </a:solidFill>
                </a:rPr>
                <a:t>,</a:t>
              </a:r>
              <a:r>
                <a:rPr lang="en-US" altLang="en-US" sz="2800" b="1">
                  <a:solidFill>
                    <a:srgbClr val="0000CC"/>
                  </a:solidFill>
                </a:rPr>
                <a:t>AL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  <p:sp>
          <p:nvSpPr>
            <p:cNvPr id="478217" name="File"/>
            <p:cNvSpPr>
              <a:spLocks noEditPoints="1" noChangeArrowheads="1"/>
            </p:cNvSpPr>
            <p:nvPr/>
          </p:nvSpPr>
          <p:spPr bwMode="auto">
            <a:xfrm>
              <a:off x="3810" y="1117"/>
              <a:ext cx="545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的编程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441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8327A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芯片的</a:t>
            </a: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初始化编程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：只要写入命令寄存器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可先输出主清除命令，进行软件复位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然后写入命令字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命令字影响所有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个通道的操作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的编程</a:t>
            </a:r>
            <a:r>
              <a:rPr lang="zh-CN" altLang="en-US" sz="3200" dirty="0" smtClean="0"/>
              <a:t>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74800"/>
            <a:ext cx="8074025" cy="4318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600" dirty="0" smtClean="0">
                <a:solidFill>
                  <a:srgbClr val="000066"/>
                </a:solidFill>
              </a:rPr>
              <a:t>DMA</a:t>
            </a:r>
            <a:r>
              <a:rPr lang="zh-CN" altLang="en-US" sz="2600" dirty="0" smtClean="0">
                <a:solidFill>
                  <a:srgbClr val="000066"/>
                </a:solidFill>
              </a:rPr>
              <a:t>通道的</a:t>
            </a:r>
            <a:r>
              <a:rPr lang="en-US" altLang="zh-CN" sz="2600" dirty="0" smtClean="0">
                <a:solidFill>
                  <a:srgbClr val="000066"/>
                </a:solidFill>
              </a:rPr>
              <a:t>DMA</a:t>
            </a:r>
            <a:r>
              <a:rPr lang="zh-CN" altLang="en-US" sz="2600" dirty="0" smtClean="0">
                <a:solidFill>
                  <a:srgbClr val="A50021"/>
                </a:solidFill>
              </a:rPr>
              <a:t>传送编程</a:t>
            </a:r>
            <a:r>
              <a:rPr lang="zh-CN" altLang="en-US" sz="2600" dirty="0" smtClean="0">
                <a:solidFill>
                  <a:srgbClr val="000066"/>
                </a:solidFill>
              </a:rPr>
              <a:t>：</a:t>
            </a: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66"/>
                </a:solidFill>
              </a:rPr>
              <a:t>将存储器起始地址写入地址寄存器（如果采用地址减量工作，则是结尾地址）</a:t>
            </a: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66"/>
                </a:solidFill>
              </a:rPr>
              <a:t>将本次</a:t>
            </a:r>
            <a:r>
              <a:rPr lang="en-US" altLang="zh-CN" sz="2600" dirty="0" smtClean="0">
                <a:solidFill>
                  <a:srgbClr val="000066"/>
                </a:solidFill>
              </a:rPr>
              <a:t>DMA</a:t>
            </a:r>
            <a:r>
              <a:rPr lang="zh-CN" altLang="en-US" sz="2600" dirty="0" smtClean="0">
                <a:solidFill>
                  <a:srgbClr val="000066"/>
                </a:solidFill>
              </a:rPr>
              <a:t>传送的数据个数写入字节数寄存器（个数要减</a:t>
            </a:r>
            <a:r>
              <a:rPr lang="en-US" altLang="zh-CN" sz="2600" dirty="0" smtClean="0">
                <a:solidFill>
                  <a:srgbClr val="000066"/>
                </a:solidFill>
              </a:rPr>
              <a:t>1</a:t>
            </a:r>
            <a:r>
              <a:rPr lang="zh-CN" altLang="en-US" sz="2600" dirty="0" smtClean="0">
                <a:solidFill>
                  <a:srgbClr val="000066"/>
                </a:solidFill>
              </a:rPr>
              <a:t>）</a:t>
            </a: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66"/>
                </a:solidFill>
              </a:rPr>
              <a:t>确定通道的工作方式，写入方式寄存器</a:t>
            </a: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66"/>
                </a:solidFill>
              </a:rPr>
              <a:t>写入屏蔽寄存器复位通道屏蔽位，允许</a:t>
            </a:r>
            <a:r>
              <a:rPr lang="en-US" altLang="zh-CN" sz="2600" dirty="0" smtClean="0">
                <a:solidFill>
                  <a:srgbClr val="000066"/>
                </a:solidFill>
              </a:rPr>
              <a:t>DMA</a:t>
            </a:r>
            <a:r>
              <a:rPr lang="zh-CN" altLang="en-US" sz="2600" dirty="0" smtClean="0">
                <a:solidFill>
                  <a:srgbClr val="000066"/>
                </a:solidFill>
              </a:rPr>
              <a:t>请求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的编程</a:t>
            </a:r>
            <a:r>
              <a:rPr lang="zh-CN" altLang="en-US" sz="3200" dirty="0" smtClean="0"/>
              <a:t>（续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562100"/>
            <a:ext cx="8239125" cy="43783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两种方法反映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过程结束（即终止计数、发生</a:t>
            </a:r>
            <a:r>
              <a:rPr lang="en-US" altLang="zh-CN" smtClean="0">
                <a:solidFill>
                  <a:srgbClr val="000066"/>
                </a:solidFill>
              </a:rPr>
              <a:t>TC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）：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状态寄存器的低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EOP*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信号（需配合</a:t>
            </a:r>
            <a:r>
              <a:rPr lang="en-US" altLang="zh-CN" smtClean="0">
                <a:solidFill>
                  <a:srgbClr val="000066"/>
                </a:solidFill>
              </a:rPr>
              <a:t>DACK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响应信号确定通道）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应用程序处理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传送过程结束：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采用软件查询状态字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采用硬件中断在中断服务程序处理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075613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理解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接口典型结构特点和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端口编址方式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熟</a:t>
            </a:r>
            <a:r>
              <a:rPr lang="zh-CN" altLang="en-US" sz="2800" dirty="0" smtClean="0"/>
              <a:t>悉无条件传送，开关输入和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输出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掌握查询传送方式的特点和编程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熟悉中断传送方式的过程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IA-32</a:t>
            </a:r>
            <a:r>
              <a:rPr lang="zh-CN" altLang="en-US" sz="2800" dirty="0" smtClean="0"/>
              <a:t>处理器主要中断类型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理解中断控制器的作用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熟悉可屏蔽中断服务程序的编写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理解</a:t>
            </a:r>
            <a:r>
              <a:rPr lang="en-US" altLang="zh-CN" sz="2800" dirty="0" smtClean="0"/>
              <a:t>DMA</a:t>
            </a:r>
            <a:r>
              <a:rPr lang="zh-CN" altLang="en-US" sz="2800" dirty="0" smtClean="0"/>
              <a:t>传送方式的特点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0"/>
            <a:ext cx="6858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671513" y="533400"/>
            <a:ext cx="8077200" cy="304800"/>
            <a:chOff x="400" y="336"/>
            <a:chExt cx="5088" cy="192"/>
          </a:xfrm>
        </p:grpSpPr>
        <p:sp>
          <p:nvSpPr>
            <p:cNvPr id="97288" name="Rectangle 6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7289" name="Line 7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Rectangle 8"/>
          <p:cNvSpPr>
            <a:spLocks noGrp="1" noChangeArrowheads="1"/>
          </p:cNvSpPr>
          <p:nvPr>
            <p:ph type="title"/>
          </p:nvPr>
        </p:nvSpPr>
        <p:spPr>
          <a:xfrm>
            <a:off x="47625" y="673100"/>
            <a:ext cx="609600" cy="25273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教学要求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1219200" y="152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章 输入输出接口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I/O</a:t>
            </a:r>
            <a:r>
              <a:rPr lang="zh-CN" altLang="en-US" smtClean="0"/>
              <a:t>寻址方式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直接寻址</a:t>
            </a:r>
          </a:p>
          <a:p>
            <a:pPr lvl="1" eaLnBrk="1" hangingPunct="1"/>
            <a:r>
              <a:rPr lang="en-US" altLang="zh-CN" smtClean="0"/>
              <a:t>I/O</a:t>
            </a:r>
            <a:r>
              <a:rPr lang="zh-CN" altLang="en-US" smtClean="0"/>
              <a:t>指令直接提供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  <a:r>
              <a:rPr lang="en-US" altLang="zh-CN" smtClean="0"/>
              <a:t>I/O</a:t>
            </a:r>
            <a:r>
              <a:rPr lang="zh-CN" altLang="en-US" smtClean="0"/>
              <a:t>地址</a:t>
            </a:r>
          </a:p>
          <a:p>
            <a:pPr lvl="1" eaLnBrk="1" hangingPunct="1"/>
            <a:r>
              <a:rPr lang="zh-CN" altLang="en-US" smtClean="0"/>
              <a:t>只能寻址最低</a:t>
            </a:r>
            <a:r>
              <a:rPr lang="en-US" altLang="zh-CN" smtClean="0"/>
              <a:t>256</a:t>
            </a:r>
            <a:r>
              <a:rPr lang="zh-CN" altLang="en-US" smtClean="0"/>
              <a:t>个</a:t>
            </a:r>
            <a:r>
              <a:rPr lang="en-US" altLang="zh-CN" smtClean="0"/>
              <a:t>I/O</a:t>
            </a:r>
            <a:r>
              <a:rPr lang="zh-CN" altLang="en-US" smtClean="0"/>
              <a:t>地址（</a:t>
            </a:r>
            <a:r>
              <a:rPr lang="en-US" altLang="zh-CN" smtClean="0"/>
              <a:t>00</a:t>
            </a:r>
            <a:r>
              <a:rPr lang="zh-CN" altLang="en-US" smtClean="0"/>
              <a:t>～</a:t>
            </a:r>
            <a:r>
              <a:rPr lang="en-US" altLang="zh-CN" smtClean="0"/>
              <a:t>FFH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用</a:t>
            </a:r>
            <a:r>
              <a:rPr lang="en-US" altLang="zh-CN" smtClean="0"/>
              <a:t>i8</a:t>
            </a:r>
            <a:r>
              <a:rPr lang="zh-CN" altLang="en-US" smtClean="0"/>
              <a:t>表示</a:t>
            </a:r>
            <a:r>
              <a:rPr lang="en-US" altLang="zh-CN" smtClean="0"/>
              <a:t>I/O</a:t>
            </a:r>
            <a:r>
              <a:rPr lang="zh-CN" altLang="en-US" smtClean="0"/>
              <a:t>地址，表达形式上与立即数一样</a:t>
            </a:r>
          </a:p>
          <a:p>
            <a:pPr eaLnBrk="1" hangingPunct="1"/>
            <a:r>
              <a:rPr lang="en-US" altLang="zh-CN" smtClean="0"/>
              <a:t>DX</a:t>
            </a:r>
            <a:r>
              <a:rPr lang="zh-CN" altLang="en-US" smtClean="0"/>
              <a:t>间接寻址</a:t>
            </a:r>
          </a:p>
          <a:p>
            <a:pPr lvl="1" eaLnBrk="1" hangingPunct="1"/>
            <a:r>
              <a:rPr lang="zh-CN" altLang="en-US" smtClean="0"/>
              <a:t>用</a:t>
            </a:r>
            <a:r>
              <a:rPr lang="en-US" altLang="zh-CN" smtClean="0"/>
              <a:t>DX</a:t>
            </a:r>
            <a:r>
              <a:rPr lang="zh-CN" altLang="en-US" smtClean="0"/>
              <a:t>寄存器保存访问的</a:t>
            </a:r>
            <a:r>
              <a:rPr lang="en-US" altLang="zh-CN" smtClean="0"/>
              <a:t>I/O</a:t>
            </a:r>
            <a:r>
              <a:rPr lang="zh-CN" altLang="en-US" smtClean="0"/>
              <a:t>地址</a:t>
            </a:r>
          </a:p>
          <a:p>
            <a:pPr lvl="1" eaLnBrk="1" hangingPunct="1"/>
            <a:r>
              <a:rPr lang="zh-CN" altLang="en-US" smtClean="0"/>
              <a:t>可寻址全部</a:t>
            </a:r>
            <a:r>
              <a:rPr lang="en-US" altLang="zh-CN" smtClean="0"/>
              <a:t>I/O</a:t>
            </a:r>
            <a:r>
              <a:rPr lang="zh-CN" altLang="en-US" smtClean="0"/>
              <a:t>地址（</a:t>
            </a:r>
            <a:r>
              <a:rPr lang="en-US" altLang="zh-CN" smtClean="0"/>
              <a:t>0000</a:t>
            </a:r>
            <a:r>
              <a:rPr lang="zh-CN" altLang="en-US" smtClean="0"/>
              <a:t>～</a:t>
            </a:r>
            <a:r>
              <a:rPr lang="en-US" altLang="zh-CN" smtClean="0"/>
              <a:t>FFFFH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直接书写成</a:t>
            </a:r>
            <a:r>
              <a:rPr lang="en-US" altLang="zh-CN" smtClean="0"/>
              <a:t>DX</a:t>
            </a:r>
            <a:r>
              <a:rPr lang="zh-CN" altLang="en-US" smtClean="0"/>
              <a:t>，表示</a:t>
            </a:r>
            <a:r>
              <a:rPr lang="en-US" altLang="zh-CN" smtClean="0"/>
              <a:t>I/O</a:t>
            </a:r>
            <a:r>
              <a:rPr lang="zh-CN" altLang="en-US" smtClean="0"/>
              <a:t>地址</a:t>
            </a:r>
          </a:p>
        </p:txBody>
      </p:sp>
      <p:sp>
        <p:nvSpPr>
          <p:cNvPr id="479236" name="AutoShape 4" descr="096"/>
          <p:cNvSpPr>
            <a:spLocks noChangeArrowheads="1"/>
          </p:cNvSpPr>
          <p:nvPr/>
        </p:nvSpPr>
        <p:spPr bwMode="auto">
          <a:xfrm>
            <a:off x="3479800" y="5445125"/>
            <a:ext cx="4837113" cy="7493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en-US" altLang="en-US" sz="2800" b="1">
                <a:latin typeface="Tahoma" pitchFamily="34" charset="0"/>
              </a:rPr>
              <a:t>64K个 I/O地址，不分段</a:t>
            </a:r>
            <a:endParaRPr kumimoji="1" lang="zh-CN" altLang="en-US" sz="28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I/O</a:t>
            </a:r>
            <a:r>
              <a:rPr lang="zh-CN" altLang="en-US" smtClean="0"/>
              <a:t>数据传输量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8</a:t>
            </a:r>
            <a:r>
              <a:rPr lang="zh-CN" altLang="en-US" smtClean="0">
                <a:solidFill>
                  <a:schemeClr val="tx2"/>
                </a:solidFill>
              </a:rPr>
              <a:t>位</a:t>
            </a:r>
            <a:r>
              <a:rPr lang="en-US" altLang="zh-CN" smtClean="0">
                <a:solidFill>
                  <a:schemeClr val="tx2"/>
                </a:solidFill>
              </a:rPr>
              <a:t>I/O</a:t>
            </a:r>
            <a:r>
              <a:rPr lang="zh-CN" altLang="en-US" smtClean="0">
                <a:solidFill>
                  <a:schemeClr val="tx2"/>
                </a:solidFill>
              </a:rPr>
              <a:t>传输：</a:t>
            </a:r>
            <a:r>
              <a:rPr lang="en-US" altLang="zh-CN" smtClean="0">
                <a:solidFill>
                  <a:schemeClr val="tx2"/>
                </a:solidFill>
              </a:rPr>
              <a:t>I/O</a:t>
            </a:r>
            <a:r>
              <a:rPr lang="zh-CN" altLang="en-US" smtClean="0">
                <a:solidFill>
                  <a:schemeClr val="tx2"/>
                </a:solidFill>
              </a:rPr>
              <a:t>指令使用</a:t>
            </a:r>
            <a:r>
              <a:rPr lang="en-US" altLang="zh-CN" smtClean="0">
                <a:solidFill>
                  <a:schemeClr val="tx2"/>
                </a:solidFill>
              </a:rPr>
              <a:t>AL</a:t>
            </a:r>
          </a:p>
          <a:p>
            <a:pPr eaLnBrk="1" hangingPunct="1"/>
            <a:r>
              <a:rPr lang="en-US" altLang="zh-CN" smtClean="0"/>
              <a:t>16</a:t>
            </a:r>
            <a:r>
              <a:rPr lang="zh-CN" altLang="en-US" smtClean="0"/>
              <a:t>位</a:t>
            </a:r>
            <a:r>
              <a:rPr lang="en-US" altLang="zh-CN" smtClean="0"/>
              <a:t>I/O</a:t>
            </a:r>
            <a:r>
              <a:rPr lang="zh-CN" altLang="en-US" smtClean="0"/>
              <a:t>传输：</a:t>
            </a:r>
            <a:r>
              <a:rPr lang="en-US" altLang="zh-CN" smtClean="0"/>
              <a:t>I/O</a:t>
            </a:r>
            <a:r>
              <a:rPr lang="zh-CN" altLang="en-US" smtClean="0"/>
              <a:t>指令使用</a:t>
            </a:r>
            <a:r>
              <a:rPr lang="en-US" altLang="zh-CN" smtClean="0"/>
              <a:t>AX</a:t>
            </a:r>
          </a:p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</a:t>
            </a:r>
            <a:r>
              <a:rPr lang="en-US" altLang="zh-CN" smtClean="0"/>
              <a:t>I/O</a:t>
            </a:r>
            <a:r>
              <a:rPr lang="zh-CN" altLang="en-US" smtClean="0"/>
              <a:t>传输：</a:t>
            </a:r>
            <a:r>
              <a:rPr lang="en-US" altLang="zh-CN" smtClean="0"/>
              <a:t>I/O</a:t>
            </a:r>
            <a:r>
              <a:rPr lang="zh-CN" altLang="en-US" smtClean="0"/>
              <a:t>指令使用</a:t>
            </a:r>
            <a:r>
              <a:rPr lang="en-US" altLang="zh-CN" smtClean="0"/>
              <a:t>EAX</a:t>
            </a:r>
            <a:endParaRPr lang="zh-CN" altLang="en-US" smtClean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619250" y="2781300"/>
            <a:ext cx="2303463" cy="3527425"/>
            <a:chOff x="476" y="1616"/>
            <a:chExt cx="1451" cy="2222"/>
          </a:xfrm>
        </p:grpSpPr>
        <p:sp>
          <p:nvSpPr>
            <p:cNvPr id="480261" name="filecab3"/>
            <p:cNvSpPr>
              <a:spLocks noEditPoints="1" noChangeArrowheads="1"/>
            </p:cNvSpPr>
            <p:nvPr/>
          </p:nvSpPr>
          <p:spPr bwMode="auto">
            <a:xfrm flipV="1">
              <a:off x="476" y="1842"/>
              <a:ext cx="1451" cy="1996"/>
            </a:xfrm>
            <a:prstGeom prst="flowChartProcess">
              <a:avLst/>
            </a:prstGeom>
            <a:solidFill>
              <a:schemeClr val="folHlink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pPr algn="just"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out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20h,al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out 20h,ax out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20h,eax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mov dx,3fch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out</a:t>
              </a:r>
              <a:r>
                <a:rPr lang="en-US" altLang="en-US" sz="2800" b="1">
                  <a:solidFill>
                    <a:schemeClr val="tx2"/>
                  </a:solidFill>
                </a:rPr>
                <a:t> dx</a:t>
              </a:r>
              <a:r>
                <a:rPr lang="en-US" altLang="zh-CN" sz="2800" b="1">
                  <a:solidFill>
                    <a:schemeClr val="tx2"/>
                  </a:solidFill>
                </a:rPr>
                <a:t>,</a:t>
              </a:r>
              <a:r>
                <a:rPr lang="en-US" altLang="en-US" sz="2800" b="1">
                  <a:solidFill>
                    <a:schemeClr val="tx2"/>
                  </a:solidFill>
                </a:rPr>
                <a:t>al</a:t>
              </a:r>
              <a:endParaRPr lang="en-US" altLang="zh-CN" sz="2800" b="1">
                <a:solidFill>
                  <a:schemeClr val="tx2"/>
                </a:solidFill>
              </a:endParaRP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out</a:t>
              </a:r>
              <a:r>
                <a:rPr lang="en-US" altLang="en-US" sz="2800" b="1">
                  <a:solidFill>
                    <a:schemeClr val="tx2"/>
                  </a:solidFill>
                </a:rPr>
                <a:t> dx</a:t>
              </a:r>
              <a:r>
                <a:rPr lang="en-US" altLang="zh-CN" sz="2800" b="1">
                  <a:solidFill>
                    <a:schemeClr val="tx2"/>
                  </a:solidFill>
                </a:rPr>
                <a:t>,</a:t>
              </a:r>
              <a:r>
                <a:rPr lang="en-US" altLang="en-US" sz="2800" b="1">
                  <a:solidFill>
                    <a:schemeClr val="tx2"/>
                  </a:solidFill>
                </a:rPr>
                <a:t>a</a:t>
              </a:r>
              <a:r>
                <a:rPr lang="en-US" altLang="zh-CN" sz="2800" b="1">
                  <a:solidFill>
                    <a:schemeClr val="tx2"/>
                  </a:solidFill>
                </a:rPr>
                <a:t>x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out</a:t>
              </a:r>
              <a:r>
                <a:rPr lang="en-US" altLang="en-US" sz="2800" b="1">
                  <a:solidFill>
                    <a:schemeClr val="tx2"/>
                  </a:solidFill>
                </a:rPr>
                <a:t> dx</a:t>
              </a:r>
              <a:r>
                <a:rPr lang="en-US" altLang="zh-CN" sz="2800" b="1">
                  <a:solidFill>
                    <a:schemeClr val="tx2"/>
                  </a:solidFill>
                </a:rPr>
                <a:t>,e</a:t>
              </a:r>
              <a:r>
                <a:rPr lang="en-US" altLang="en-US" sz="2800" b="1">
                  <a:solidFill>
                    <a:schemeClr val="tx2"/>
                  </a:solidFill>
                </a:rPr>
                <a:t>a</a:t>
              </a:r>
              <a:r>
                <a:rPr lang="en-US" altLang="zh-CN" sz="2800" b="1">
                  <a:solidFill>
                    <a:schemeClr val="tx2"/>
                  </a:solidFill>
                </a:rPr>
                <a:t>x</a:t>
              </a:r>
              <a:endParaRPr lang="zh-CN" altLang="en-US" sz="2800" b="1">
                <a:solidFill>
                  <a:schemeClr val="tx2"/>
                </a:solidFill>
              </a:endParaRPr>
            </a:p>
          </p:txBody>
        </p:sp>
        <p:sp>
          <p:nvSpPr>
            <p:cNvPr id="480262" name="File"/>
            <p:cNvSpPr>
              <a:spLocks noEditPoints="1" noChangeArrowheads="1"/>
            </p:cNvSpPr>
            <p:nvPr/>
          </p:nvSpPr>
          <p:spPr bwMode="auto">
            <a:xfrm>
              <a:off x="873" y="1616"/>
              <a:ext cx="657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</p:grp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5364163" y="2781300"/>
            <a:ext cx="2303462" cy="3527425"/>
            <a:chOff x="476" y="1616"/>
            <a:chExt cx="1451" cy="2222"/>
          </a:xfrm>
        </p:grpSpPr>
        <p:sp>
          <p:nvSpPr>
            <p:cNvPr id="480264" name="filecab3"/>
            <p:cNvSpPr>
              <a:spLocks noEditPoints="1" noChangeArrowheads="1"/>
            </p:cNvSpPr>
            <p:nvPr/>
          </p:nvSpPr>
          <p:spPr bwMode="auto">
            <a:xfrm flipV="1">
              <a:off x="476" y="1842"/>
              <a:ext cx="1451" cy="1996"/>
            </a:xfrm>
            <a:prstGeom prst="flowChartProcess">
              <a:avLst/>
            </a:prstGeom>
            <a:solidFill>
              <a:schemeClr val="folHlink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pPr algn="just"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al,20h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 ax,20h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 eax,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20h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mov dx,3fch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</a:t>
              </a:r>
              <a:r>
                <a:rPr lang="en-US" altLang="en-US" sz="2800" b="1">
                  <a:solidFill>
                    <a:schemeClr val="tx2"/>
                  </a:solidFill>
                </a:rPr>
                <a:t> al</a:t>
              </a:r>
              <a:r>
                <a:rPr lang="en-US" altLang="zh-CN" sz="2800" b="1">
                  <a:solidFill>
                    <a:schemeClr val="tx2"/>
                  </a:solidFill>
                </a:rPr>
                <a:t>,</a:t>
              </a:r>
              <a:r>
                <a:rPr lang="en-US" altLang="en-US" sz="2800" b="1">
                  <a:solidFill>
                    <a:schemeClr val="tx2"/>
                  </a:solidFill>
                </a:rPr>
                <a:t>dx</a:t>
              </a:r>
              <a:endParaRPr lang="en-US" altLang="zh-CN" sz="2800" b="1">
                <a:solidFill>
                  <a:schemeClr val="tx2"/>
                </a:solidFill>
              </a:endParaRP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ax,</a:t>
              </a:r>
              <a:r>
                <a:rPr lang="en-US" altLang="en-US" sz="2800" b="1">
                  <a:solidFill>
                    <a:schemeClr val="tx2"/>
                  </a:solidFill>
                </a:rPr>
                <a:t>dx</a:t>
              </a:r>
              <a:endParaRPr lang="en-US" altLang="zh-CN" sz="2800" b="1">
                <a:solidFill>
                  <a:schemeClr val="tx2"/>
                </a:solidFill>
              </a:endParaRPr>
            </a:p>
            <a:p>
              <a:pPr>
                <a:defRPr/>
              </a:pPr>
              <a:r>
                <a:rPr lang="en-US" altLang="zh-CN" sz="2800" b="1">
                  <a:solidFill>
                    <a:schemeClr val="tx2"/>
                  </a:solidFill>
                </a:rPr>
                <a:t>in</a:t>
              </a:r>
              <a:r>
                <a:rPr lang="en-US" altLang="en-US" sz="2800" b="1">
                  <a:solidFill>
                    <a:schemeClr val="tx2"/>
                  </a:solidFill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</a:rPr>
                <a:t>eax,</a:t>
              </a:r>
              <a:r>
                <a:rPr lang="en-US" altLang="en-US" sz="2800" b="1">
                  <a:solidFill>
                    <a:schemeClr val="tx2"/>
                  </a:solidFill>
                </a:rPr>
                <a:t>dx</a:t>
              </a:r>
              <a:endParaRPr lang="zh-CN" altLang="en-US" sz="2800" b="1">
                <a:solidFill>
                  <a:schemeClr val="tx2"/>
                </a:solidFill>
              </a:endParaRPr>
            </a:p>
          </p:txBody>
        </p:sp>
        <p:sp>
          <p:nvSpPr>
            <p:cNvPr id="480265" name="File"/>
            <p:cNvSpPr>
              <a:spLocks noEditPoints="1" noChangeArrowheads="1"/>
            </p:cNvSpPr>
            <p:nvPr/>
          </p:nvSpPr>
          <p:spPr bwMode="auto">
            <a:xfrm>
              <a:off x="873" y="1616"/>
              <a:ext cx="657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I/O</a:t>
            </a:r>
            <a:r>
              <a:rPr lang="zh-CN" altLang="en-US" smtClean="0"/>
              <a:t>保护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敏感指令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IN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OUT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INS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OUTS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en-US" altLang="zh-CN" smtClean="0">
                <a:solidFill>
                  <a:schemeClr val="tx2"/>
                </a:solidFill>
              </a:rPr>
              <a:t>CLI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STI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/>
              <a:t>IA-32</a:t>
            </a:r>
            <a:r>
              <a:rPr lang="zh-CN" altLang="en-US" smtClean="0"/>
              <a:t>处理器保护方式下，</a:t>
            </a:r>
            <a:r>
              <a:rPr lang="en-US" altLang="zh-CN" smtClean="0"/>
              <a:t>I/O</a:t>
            </a:r>
            <a:r>
              <a:rPr lang="zh-CN" altLang="en-US" smtClean="0"/>
              <a:t>特权和</a:t>
            </a:r>
            <a:r>
              <a:rPr lang="en-US" altLang="zh-CN" smtClean="0"/>
              <a:t>I/O</a:t>
            </a:r>
            <a:r>
              <a:rPr lang="zh-CN" altLang="en-US" smtClean="0"/>
              <a:t>许可位图限制</a:t>
            </a:r>
            <a:r>
              <a:rPr lang="en-US" altLang="zh-CN" smtClean="0"/>
              <a:t>I/O</a:t>
            </a:r>
            <a:r>
              <a:rPr lang="zh-CN" altLang="en-US" smtClean="0"/>
              <a:t>敏感指令的执行</a:t>
            </a:r>
          </a:p>
          <a:p>
            <a:pPr lvl="1" eaLnBrk="1" hangingPunct="1"/>
            <a:r>
              <a:rPr lang="zh-CN" altLang="en-US" smtClean="0"/>
              <a:t>程序的当前特权高于或等于程序的</a:t>
            </a:r>
            <a:r>
              <a:rPr lang="en-US" altLang="zh-CN" smtClean="0"/>
              <a:t>I/O</a:t>
            </a:r>
            <a:r>
              <a:rPr lang="zh-CN" altLang="en-US" smtClean="0"/>
              <a:t>特权，</a:t>
            </a:r>
            <a:r>
              <a:rPr lang="en-US" altLang="zh-CN" smtClean="0"/>
              <a:t>I/O</a:t>
            </a:r>
            <a:r>
              <a:rPr lang="zh-CN" altLang="en-US" smtClean="0"/>
              <a:t>敏感指令才可以执行</a:t>
            </a:r>
          </a:p>
          <a:p>
            <a:pPr lvl="1" eaLnBrk="1" hangingPunct="1"/>
            <a:r>
              <a:rPr lang="en-US" altLang="zh-CN" smtClean="0"/>
              <a:t>I/O</a:t>
            </a:r>
            <a:r>
              <a:rPr lang="zh-CN" altLang="en-US" smtClean="0"/>
              <a:t>许可位图给特权低的程序或虚拟</a:t>
            </a:r>
            <a:r>
              <a:rPr lang="en-US" altLang="zh-CN" smtClean="0"/>
              <a:t>8086</a:t>
            </a:r>
            <a:r>
              <a:rPr lang="zh-CN" altLang="en-US" smtClean="0"/>
              <a:t>方式的程序提供有限的</a:t>
            </a:r>
            <a:r>
              <a:rPr lang="en-US" altLang="zh-CN" smtClean="0"/>
              <a:t>I/O</a:t>
            </a:r>
            <a:r>
              <a:rPr lang="zh-CN" altLang="en-US" smtClean="0"/>
              <a:t>地址访问权限</a:t>
            </a:r>
          </a:p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限制应用程序访问</a:t>
            </a:r>
            <a:r>
              <a:rPr lang="en-US" altLang="zh-CN" smtClean="0"/>
              <a:t>I/O</a:t>
            </a:r>
            <a:r>
              <a:rPr lang="zh-CN" altLang="en-US" smtClean="0"/>
              <a:t>地址</a:t>
            </a:r>
          </a:p>
          <a:p>
            <a:pPr eaLnBrk="1" hangingPunct="1"/>
            <a:r>
              <a:rPr lang="zh-CN" altLang="en-US" smtClean="0"/>
              <a:t>教材将利用</a:t>
            </a:r>
            <a:r>
              <a:rPr lang="en-US" altLang="zh-CN" smtClean="0"/>
              <a:t>DOS</a:t>
            </a:r>
            <a:r>
              <a:rPr lang="zh-CN" altLang="en-US" smtClean="0"/>
              <a:t>操作系统实践</a:t>
            </a:r>
            <a:r>
              <a:rPr lang="en-US" altLang="zh-CN" smtClean="0"/>
              <a:t>I/O</a:t>
            </a:r>
            <a:r>
              <a:rPr lang="zh-CN" altLang="en-US" smtClean="0"/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7.1.4 16</a:t>
            </a:r>
            <a:r>
              <a:rPr lang="zh-CN" altLang="en-US" smtClean="0"/>
              <a:t>位</a:t>
            </a:r>
            <a:r>
              <a:rPr lang="en-US" altLang="zh-CN" smtClean="0"/>
              <a:t>DOS</a:t>
            </a:r>
            <a:r>
              <a:rPr lang="zh-CN" altLang="en-US" smtClean="0"/>
              <a:t>应用程序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mtClean="0"/>
              <a:t>16</a:t>
            </a:r>
            <a:r>
              <a:rPr lang="zh-CN" altLang="en-US" smtClean="0"/>
              <a:t>位</a:t>
            </a:r>
            <a:r>
              <a:rPr lang="en-US" altLang="zh-CN" smtClean="0"/>
              <a:t>DOS</a:t>
            </a:r>
            <a:r>
              <a:rPr lang="zh-CN" altLang="en-US" smtClean="0"/>
              <a:t>操作系统运行于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/>
              <a:t>Intel 8086</a:t>
            </a:r>
            <a:r>
              <a:rPr lang="zh-CN" altLang="en-US" smtClean="0"/>
              <a:t>和</a:t>
            </a:r>
            <a:r>
              <a:rPr lang="en-US" altLang="zh-CN" smtClean="0"/>
              <a:t>8088</a:t>
            </a:r>
            <a:r>
              <a:rPr lang="zh-CN" altLang="en-US" smtClean="0"/>
              <a:t>处理器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/>
              <a:t>IA-32</a:t>
            </a:r>
            <a:r>
              <a:rPr lang="zh-CN" altLang="en-US" smtClean="0"/>
              <a:t>处理器的实地址工作方式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mtClean="0"/>
              <a:t>DOS</a:t>
            </a:r>
            <a:r>
              <a:rPr lang="zh-CN" altLang="en-US" smtClean="0"/>
              <a:t>平台下使用实地址存储模型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mtClean="0"/>
              <a:t>只能访问</a:t>
            </a:r>
            <a:r>
              <a:rPr lang="en-US" altLang="zh-CN" smtClean="0"/>
              <a:t>1MB</a:t>
            </a:r>
            <a:r>
              <a:rPr lang="zh-CN" altLang="en-US" smtClean="0"/>
              <a:t>存储空间，分成不大于</a:t>
            </a:r>
            <a:r>
              <a:rPr lang="en-US" altLang="zh-CN" smtClean="0"/>
              <a:t>64KB</a:t>
            </a:r>
            <a:r>
              <a:rPr lang="zh-CN" altLang="en-US" smtClean="0"/>
              <a:t>的段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mtClean="0"/>
              <a:t>默认采用</a:t>
            </a:r>
            <a:r>
              <a:rPr lang="en-US" altLang="zh-CN" smtClean="0"/>
              <a:t>16</a:t>
            </a:r>
            <a:r>
              <a:rPr lang="zh-CN" altLang="en-US" smtClean="0"/>
              <a:t>位操作数尺寸：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mtClean="0"/>
              <a:t>	使用</a:t>
            </a:r>
            <a:r>
              <a:rPr lang="en-US" altLang="zh-CN" smtClean="0"/>
              <a:t>16</a:t>
            </a:r>
            <a:r>
              <a:rPr lang="zh-CN" altLang="en-US" smtClean="0"/>
              <a:t>位或</a:t>
            </a:r>
            <a:r>
              <a:rPr lang="en-US" altLang="zh-CN" smtClean="0"/>
              <a:t>8</a:t>
            </a:r>
            <a:r>
              <a:rPr lang="zh-CN" altLang="en-US" smtClean="0"/>
              <a:t>位寄存器、操作数和寻址方式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mtClean="0"/>
              <a:t>	堆栈以</a:t>
            </a:r>
            <a:r>
              <a:rPr lang="en-US" altLang="zh-CN" smtClean="0"/>
              <a:t>16</a:t>
            </a:r>
            <a:r>
              <a:rPr lang="zh-CN" altLang="en-US" smtClean="0"/>
              <a:t>位为单位压入</a:t>
            </a:r>
            <a:r>
              <a:rPr lang="en-US" altLang="zh-CN" smtClean="0"/>
              <a:t>PUSH</a:t>
            </a:r>
            <a:r>
              <a:rPr lang="zh-CN" altLang="en-US" smtClean="0"/>
              <a:t>和弹出</a:t>
            </a:r>
            <a:r>
              <a:rPr lang="en-US" altLang="zh-CN" smtClean="0"/>
              <a:t>POP</a:t>
            </a:r>
            <a:r>
              <a:rPr lang="zh-CN" altLang="en-US" smtClean="0"/>
              <a:t>数据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mtClean="0"/>
              <a:t>IA-32</a:t>
            </a:r>
            <a:r>
              <a:rPr lang="zh-CN" altLang="en-US" smtClean="0"/>
              <a:t>处理器的实地址工作方式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mtClean="0"/>
              <a:t>还允许使用</a:t>
            </a:r>
            <a:r>
              <a:rPr lang="en-US" altLang="zh-CN" smtClean="0"/>
              <a:t>32</a:t>
            </a:r>
            <a:r>
              <a:rPr lang="zh-CN" altLang="en-US" smtClean="0"/>
              <a:t>位寄存器、操作数和寻址方式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mtClean="0"/>
              <a:t>执行大多数新增的</a:t>
            </a:r>
            <a:r>
              <a:rPr lang="en-US" altLang="zh-CN" smtClean="0"/>
              <a:t>32</a:t>
            </a:r>
            <a:r>
              <a:rPr lang="zh-CN" altLang="en-US" smtClean="0"/>
              <a:t>位通用指令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 </a:t>
            </a:r>
            <a:r>
              <a:rPr lang="zh-CN" altLang="en-US" smtClean="0"/>
              <a:t>无条件传送和程序查询传送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计算机主机有多种与外设传送数据的方式</a:t>
            </a:r>
          </a:p>
          <a:p>
            <a:pPr eaLnBrk="1" hangingPunct="1"/>
            <a:r>
              <a:rPr lang="zh-CN" altLang="en-US" smtClean="0"/>
              <a:t>通过处理器执行</a:t>
            </a:r>
            <a:r>
              <a:rPr lang="en-US" altLang="zh-CN" smtClean="0"/>
              <a:t>I/O</a:t>
            </a:r>
            <a:r>
              <a:rPr lang="zh-CN" altLang="en-US" smtClean="0"/>
              <a:t>指令完成</a:t>
            </a:r>
          </a:p>
          <a:p>
            <a:pPr lvl="1" eaLnBrk="1" hangingPunct="1"/>
            <a:r>
              <a:rPr lang="zh-CN" altLang="en-US" smtClean="0"/>
              <a:t>无条件传送</a:t>
            </a:r>
          </a:p>
          <a:p>
            <a:pPr lvl="1" eaLnBrk="1" hangingPunct="1"/>
            <a:r>
              <a:rPr lang="zh-CN" altLang="en-US" smtClean="0"/>
              <a:t>查询传送</a:t>
            </a:r>
          </a:p>
          <a:p>
            <a:pPr lvl="1" eaLnBrk="1" hangingPunct="1"/>
            <a:r>
              <a:rPr lang="zh-CN" altLang="en-US" smtClean="0"/>
              <a:t>中断传送</a:t>
            </a:r>
          </a:p>
          <a:p>
            <a:pPr eaLnBrk="1" hangingPunct="1"/>
            <a:r>
              <a:rPr lang="zh-CN" altLang="en-US" smtClean="0"/>
              <a:t>以硬件为主，加快传输速度</a:t>
            </a:r>
          </a:p>
          <a:p>
            <a:pPr lvl="1" eaLnBrk="1" hangingPunct="1"/>
            <a:r>
              <a:rPr lang="zh-CN" altLang="en-US" smtClean="0"/>
              <a:t>直接存储器存取（</a:t>
            </a:r>
            <a:r>
              <a:rPr lang="en-US" altLang="zh-CN" smtClean="0"/>
              <a:t>DMA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使用专门的</a:t>
            </a:r>
            <a:r>
              <a:rPr lang="en-US" altLang="zh-CN" smtClean="0"/>
              <a:t>I/O</a:t>
            </a:r>
            <a:r>
              <a:rPr lang="zh-CN" altLang="en-US" smtClean="0"/>
              <a:t>处理机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7.2.1 </a:t>
            </a:r>
            <a:r>
              <a:rPr lang="zh-CN" altLang="en-US" smtClean="0"/>
              <a:t>无条件传送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3048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处理器与慢速变化的设备交换数据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外设总是处于</a:t>
            </a:r>
            <a:r>
              <a:rPr lang="zh-CN" altLang="en-US" smtClean="0"/>
              <a:t>“</a:t>
            </a:r>
            <a:r>
              <a:rPr lang="zh-CN" altLang="en-US" smtClean="0">
                <a:latin typeface="Times New Roman" pitchFamily="18" charset="0"/>
              </a:rPr>
              <a:t>就绪</a:t>
            </a:r>
            <a:r>
              <a:rPr lang="zh-CN" altLang="en-US" smtClean="0"/>
              <a:t>”</a:t>
            </a:r>
            <a:r>
              <a:rPr lang="zh-CN" altLang="en-US" smtClean="0">
                <a:latin typeface="Times New Roman" pitchFamily="18" charset="0"/>
              </a:rPr>
              <a:t>状态，随时可以进行数据传送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无条件传送的接口电路：</a:t>
            </a:r>
            <a:r>
              <a:rPr lang="zh-CN" altLang="en-US" smtClean="0"/>
              <a:t>只考虑数据缓冲 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无条件传送的软件编程：十分简单</a:t>
            </a:r>
          </a:p>
        </p:txBody>
      </p:sp>
      <p:sp>
        <p:nvSpPr>
          <p:cNvPr id="488452" name="filecab3"/>
          <p:cNvSpPr>
            <a:spLocks noEditPoints="1" noChangeArrowheads="1"/>
          </p:cNvSpPr>
          <p:nvPr/>
        </p:nvSpPr>
        <p:spPr bwMode="auto">
          <a:xfrm flipV="1">
            <a:off x="542925" y="3932238"/>
            <a:ext cx="3952875" cy="2089150"/>
          </a:xfrm>
          <a:prstGeom prst="flowChartProcess">
            <a:avLst/>
          </a:prstGeom>
          <a:solidFill>
            <a:schemeClr val="folHlink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tabLst>
                <a:tab pos="365125" algn="l"/>
              </a:tabLst>
              <a:defRPr/>
            </a:pPr>
            <a:r>
              <a:rPr lang="zh-CN" altLang="en-US" sz="2800" b="1">
                <a:solidFill>
                  <a:srgbClr val="660066"/>
                </a:solidFill>
              </a:rPr>
              <a:t>输入时执行输入</a:t>
            </a:r>
            <a:r>
              <a:rPr lang="en-US" altLang="zh-CN" sz="2800" b="1">
                <a:solidFill>
                  <a:srgbClr val="660066"/>
                </a:solidFill>
              </a:rPr>
              <a:t>IN</a:t>
            </a:r>
            <a:r>
              <a:rPr lang="zh-CN" altLang="en-US" sz="2800" b="1">
                <a:solidFill>
                  <a:srgbClr val="660066"/>
                </a:solidFill>
              </a:rPr>
              <a:t>指令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zh-CN" altLang="en-US" sz="28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mov dx,8000h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chemeClr val="tx2"/>
                </a:solidFill>
              </a:rPr>
              <a:t>in al,dx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	mov bufin,al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488453" name="filecab3"/>
          <p:cNvSpPr>
            <a:spLocks noEditPoints="1" noChangeArrowheads="1"/>
          </p:cNvSpPr>
          <p:nvPr/>
        </p:nvSpPr>
        <p:spPr bwMode="auto">
          <a:xfrm flipV="1">
            <a:off x="4741863" y="3932238"/>
            <a:ext cx="4173537" cy="2089150"/>
          </a:xfrm>
          <a:prstGeom prst="flowChartProcess">
            <a:avLst/>
          </a:prstGeom>
          <a:solidFill>
            <a:schemeClr val="folHlink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tabLst>
                <a:tab pos="365125" algn="l"/>
              </a:tabLst>
              <a:defRPr/>
            </a:pPr>
            <a:r>
              <a:rPr lang="zh-CN" altLang="en-US" sz="2800" b="1">
                <a:solidFill>
                  <a:srgbClr val="660066"/>
                </a:solidFill>
              </a:rPr>
              <a:t>输出时执行输出</a:t>
            </a:r>
            <a:r>
              <a:rPr lang="en-US" altLang="zh-CN" sz="2800" b="1">
                <a:solidFill>
                  <a:srgbClr val="660066"/>
                </a:solidFill>
              </a:rPr>
              <a:t>OUT</a:t>
            </a:r>
            <a:r>
              <a:rPr lang="zh-CN" altLang="en-US" sz="2800" b="1">
                <a:solidFill>
                  <a:srgbClr val="660066"/>
                </a:solidFill>
              </a:rPr>
              <a:t>指令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zh-CN" altLang="en-US" sz="28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mov al,bufout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	mov dx,8000h</a:t>
            </a:r>
          </a:p>
          <a:p>
            <a:pPr algn="just">
              <a:spcBef>
                <a:spcPct val="10000"/>
              </a:spcBef>
              <a:tabLst>
                <a:tab pos="365125" algn="l"/>
              </a:tabLst>
              <a:defRPr/>
            </a:pPr>
            <a:r>
              <a:rPr lang="en-US" altLang="zh-CN" sz="2800" b="1">
                <a:solidFill>
                  <a:schemeClr val="tx2"/>
                </a:solidFill>
              </a:rPr>
              <a:t>	out dx,al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接口电路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222625" algn="l"/>
                <a:tab pos="3671888" algn="l"/>
              </a:tabLst>
            </a:pPr>
            <a:r>
              <a:rPr lang="zh-CN" altLang="en-US" smtClean="0"/>
              <a:t>输入接口电路连接开关：读取开关状态</a:t>
            </a:r>
          </a:p>
          <a:p>
            <a:pPr eaLnBrk="1" hangingPunct="1">
              <a:tabLst>
                <a:tab pos="3222625" algn="l"/>
                <a:tab pos="3671888" algn="l"/>
              </a:tabLst>
            </a:pPr>
            <a:r>
              <a:rPr lang="zh-CN" altLang="en-US" smtClean="0"/>
              <a:t>输出接口电路连接发光二极管</a:t>
            </a:r>
            <a:r>
              <a:rPr lang="en-US" altLang="zh-CN" smtClean="0"/>
              <a:t>LED</a:t>
            </a:r>
          </a:p>
          <a:p>
            <a:pPr eaLnBrk="1" hangingPunct="1">
              <a:tabLst>
                <a:tab pos="3222625" algn="l"/>
                <a:tab pos="3671888" algn="l"/>
              </a:tabLst>
            </a:pPr>
            <a:r>
              <a:rPr lang="zh-CN" altLang="en-US" smtClean="0"/>
              <a:t>功能要求：开关闭合时，将相应</a:t>
            </a:r>
            <a:r>
              <a:rPr lang="en-US" altLang="zh-CN" smtClean="0"/>
              <a:t>LED</a:t>
            </a:r>
            <a:r>
              <a:rPr lang="zh-CN" altLang="en-US" smtClean="0"/>
              <a:t>点亮</a:t>
            </a:r>
          </a:p>
          <a:p>
            <a:pPr eaLnBrk="1" hangingPunct="1">
              <a:tabLst>
                <a:tab pos="3222625" algn="l"/>
                <a:tab pos="3671888" algn="l"/>
              </a:tabLst>
            </a:pPr>
            <a:r>
              <a:rPr lang="zh-CN" altLang="en-US" smtClean="0"/>
              <a:t>调用延时子程序</a:t>
            </a:r>
            <a:r>
              <a:rPr lang="en-US" altLang="zh-CN" smtClean="0"/>
              <a:t>DELAY</a:t>
            </a:r>
            <a:r>
              <a:rPr lang="zh-CN" altLang="en-US" smtClean="0"/>
              <a:t>保持一定时间</a:t>
            </a:r>
          </a:p>
          <a:p>
            <a:pPr eaLnBrk="1" hangingPunct="1">
              <a:buFont typeface="Wingdings" pitchFamily="2" charset="2"/>
              <a:buNone/>
              <a:tabLst>
                <a:tab pos="3222625" algn="l"/>
                <a:tab pos="3671888" algn="l"/>
              </a:tabLst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mov dx,8000h</a:t>
            </a:r>
            <a:r>
              <a:rPr lang="en-US" altLang="zh-CN" smtClean="0"/>
              <a:t>	;DX</a:t>
            </a:r>
            <a:r>
              <a:rPr lang="zh-CN" altLang="en-US" smtClean="0"/>
              <a:t>指向输入端口</a:t>
            </a:r>
          </a:p>
          <a:p>
            <a:pPr eaLnBrk="1" hangingPunct="1">
              <a:buFont typeface="Wingdings" pitchFamily="2" charset="2"/>
              <a:buNone/>
              <a:tabLst>
                <a:tab pos="3222625" algn="l"/>
                <a:tab pos="3671888" algn="l"/>
              </a:tabLst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in al,dx</a:t>
            </a:r>
            <a:r>
              <a:rPr lang="en-US" altLang="zh-CN" smtClean="0"/>
              <a:t>	;</a:t>
            </a:r>
            <a:r>
              <a:rPr lang="zh-CN" altLang="en-US" smtClean="0"/>
              <a:t>从输入端口读开关状态</a:t>
            </a:r>
          </a:p>
          <a:p>
            <a:pPr eaLnBrk="1" hangingPunct="1">
              <a:buFont typeface="Wingdings" pitchFamily="2" charset="2"/>
              <a:buNone/>
              <a:tabLst>
                <a:tab pos="3222625" algn="l"/>
                <a:tab pos="3671888" algn="l"/>
              </a:tabLst>
            </a:pPr>
            <a:r>
              <a:rPr lang="zh-CN" altLang="en-US" smtClean="0">
                <a:solidFill>
                  <a:schemeClr val="tx2"/>
                </a:solidFill>
              </a:rPr>
              <a:t>	</a:t>
            </a:r>
            <a:r>
              <a:rPr lang="en-US" altLang="zh-CN" smtClean="0">
                <a:solidFill>
                  <a:schemeClr val="tx2"/>
                </a:solidFill>
              </a:rPr>
              <a:t>not al</a:t>
            </a:r>
            <a:r>
              <a:rPr lang="en-US" altLang="zh-CN" smtClean="0"/>
              <a:t>	;</a:t>
            </a:r>
            <a:r>
              <a:rPr lang="zh-CN" altLang="en-US" smtClean="0"/>
              <a:t>求反</a:t>
            </a:r>
          </a:p>
          <a:p>
            <a:pPr eaLnBrk="1" hangingPunct="1">
              <a:buFont typeface="Wingdings" pitchFamily="2" charset="2"/>
              <a:buNone/>
              <a:tabLst>
                <a:tab pos="3222625" algn="l"/>
                <a:tab pos="3671888" algn="l"/>
              </a:tabLst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out dx,al</a:t>
            </a:r>
            <a:r>
              <a:rPr lang="en-US" altLang="zh-CN" smtClean="0"/>
              <a:t>	;</a:t>
            </a:r>
            <a:r>
              <a:rPr lang="zh-CN" altLang="en-US" smtClean="0"/>
              <a:t>送输出端口显示</a:t>
            </a:r>
          </a:p>
          <a:p>
            <a:pPr eaLnBrk="1" hangingPunct="1">
              <a:buFont typeface="Wingdings" pitchFamily="2" charset="2"/>
              <a:buNone/>
              <a:tabLst>
                <a:tab pos="3222625" algn="l"/>
                <a:tab pos="3671888" algn="l"/>
              </a:tabLst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call delay</a:t>
            </a:r>
            <a:r>
              <a:rPr lang="en-US" altLang="zh-CN" smtClean="0"/>
              <a:t>	;</a:t>
            </a:r>
            <a:r>
              <a:rPr lang="zh-CN" altLang="en-US" smtClean="0"/>
              <a:t>调子程序</a:t>
            </a:r>
            <a:r>
              <a:rPr lang="en-US" altLang="zh-CN" smtClean="0"/>
              <a:t>DELAY</a:t>
            </a:r>
            <a:r>
              <a:rPr lang="zh-CN" altLang="en-US" smtClean="0"/>
              <a:t>进行延时</a:t>
            </a:r>
          </a:p>
        </p:txBody>
      </p:sp>
      <p:sp>
        <p:nvSpPr>
          <p:cNvPr id="358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 I/O</a:t>
            </a:r>
            <a:r>
              <a:rPr lang="zh-CN" altLang="en-US" smtClean="0"/>
              <a:t>接口概述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微机的外部设备多种多样</a:t>
            </a:r>
          </a:p>
          <a:p>
            <a:pPr lvl="1" eaLnBrk="1" hangingPunct="1"/>
            <a:r>
              <a:rPr lang="zh-CN" altLang="en-US" smtClean="0"/>
              <a:t>工作原理、驱动方式、信息格式、以及工作速度方面彼此差别很大</a:t>
            </a:r>
          </a:p>
          <a:p>
            <a:pPr lvl="1" eaLnBrk="1" hangingPunct="1"/>
            <a:r>
              <a:rPr lang="zh-CN" altLang="en-US" smtClean="0"/>
              <a:t>它们不能与</a:t>
            </a:r>
            <a:r>
              <a:rPr lang="en-US" altLang="zh-CN" smtClean="0"/>
              <a:t>CPU</a:t>
            </a:r>
            <a:r>
              <a:rPr lang="zh-CN" altLang="en-US" smtClean="0"/>
              <a:t>直接相连</a:t>
            </a:r>
          </a:p>
          <a:p>
            <a:pPr lvl="1" eaLnBrk="1" hangingPunct="1"/>
            <a:r>
              <a:rPr lang="zh-CN" altLang="en-US" smtClean="0"/>
              <a:t>必须经过中间电路（</a:t>
            </a:r>
            <a:r>
              <a:rPr lang="en-US" altLang="zh-CN" smtClean="0"/>
              <a:t>I/O</a:t>
            </a:r>
            <a:r>
              <a:rPr lang="zh-CN" altLang="en-US" smtClean="0"/>
              <a:t>接口）再与系统相连</a:t>
            </a:r>
          </a:p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接口是位于基本系统与外设间、实现两者数据交换的控制电路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PC</a:t>
            </a:r>
            <a:r>
              <a:rPr lang="zh-CN" altLang="en-US" smtClean="0"/>
              <a:t>机主板上的</a:t>
            </a:r>
            <a:r>
              <a:rPr lang="zh-CN" altLang="en-US" smtClean="0">
                <a:latin typeface="Times New Roman" pitchFamily="18" charset="0"/>
              </a:rPr>
              <a:t>可编程接口</a:t>
            </a:r>
            <a:r>
              <a:rPr lang="zh-CN" altLang="en-US" smtClean="0"/>
              <a:t>电路</a:t>
            </a:r>
          </a:p>
          <a:p>
            <a:pPr lvl="1" eaLnBrk="1" hangingPunct="1"/>
            <a:r>
              <a:rPr lang="zh-CN" altLang="en-US" smtClean="0"/>
              <a:t>系统总线插槽中的电路卡（</a:t>
            </a:r>
            <a:r>
              <a:rPr lang="en-US" altLang="zh-CN" smtClean="0"/>
              <a:t>Card</a:t>
            </a:r>
            <a:r>
              <a:rPr lang="zh-CN" altLang="en-US" smtClean="0"/>
              <a:t>）</a:t>
            </a: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无条件传送接口</a:t>
            </a:r>
            <a:endParaRPr lang="zh-CN" altLang="en-US" smtClean="0"/>
          </a:p>
        </p:txBody>
      </p:sp>
      <p:sp>
        <p:nvSpPr>
          <p:cNvPr id="36867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6870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6869" name="Picture 8" descr="fig07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89916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7.2.2 </a:t>
            </a:r>
            <a:r>
              <a:rPr lang="zh-CN" altLang="en-US" smtClean="0"/>
              <a:t>程序查询传送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410200"/>
          </a:xfrm>
        </p:spPr>
        <p:txBody>
          <a:bodyPr/>
          <a:lstStyle/>
          <a:p>
            <a:pPr eaLnBrk="1" hangingPunct="1"/>
            <a:r>
              <a:rPr lang="zh-CN" altLang="en-US" smtClean="0"/>
              <a:t>查询传送有</a:t>
            </a:r>
            <a:r>
              <a:rPr lang="zh-CN" altLang="en-US" smtClean="0">
                <a:solidFill>
                  <a:schemeClr val="tx2"/>
                </a:solidFill>
              </a:rPr>
              <a:t>查询</a:t>
            </a:r>
            <a:r>
              <a:rPr lang="zh-CN" altLang="en-US" smtClean="0"/>
              <a:t>和传送两个环节</a:t>
            </a:r>
          </a:p>
          <a:p>
            <a:pPr lvl="1" eaLnBrk="1" hangingPunct="1"/>
            <a:r>
              <a:rPr lang="zh-CN" altLang="en-US" smtClean="0"/>
              <a:t>首先查询外设工作状态</a:t>
            </a:r>
          </a:p>
          <a:p>
            <a:pPr lvl="1" eaLnBrk="1" hangingPunct="1"/>
            <a:r>
              <a:rPr lang="zh-CN" altLang="en-US" smtClean="0"/>
              <a:t>检测、等待外设准备就绪</a:t>
            </a:r>
          </a:p>
          <a:p>
            <a:pPr lvl="1" eaLnBrk="1" hangingPunct="1"/>
            <a:r>
              <a:rPr lang="zh-CN" altLang="en-US" smtClean="0"/>
              <a:t>进行数据传输</a:t>
            </a:r>
          </a:p>
          <a:p>
            <a:pPr lvl="1" eaLnBrk="1" hangingPunct="1"/>
            <a:endParaRPr lang="zh-CN" altLang="en-US" smtClean="0"/>
          </a:p>
        </p:txBody>
      </p:sp>
      <p:pic>
        <p:nvPicPr>
          <p:cNvPr id="37892" name="Picture 4" descr="fig07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057400"/>
            <a:ext cx="2984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查询过程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设计实现查询功能的电路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连接外设的状态输入信号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保存在</a:t>
            </a:r>
            <a:r>
              <a:rPr lang="zh-CN" altLang="en-US" smtClean="0">
                <a:solidFill>
                  <a:schemeClr val="tx2"/>
                </a:solidFill>
              </a:rPr>
              <a:t>状态寄存器</a:t>
            </a:r>
            <a:r>
              <a:rPr lang="zh-CN" altLang="en-US" smtClean="0"/>
              <a:t>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通过状态端口读取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外设的工作状态在状态寄存器中使用一位或若干位表达，查询通过输入指令来实现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有多个状态，按照一定原则轮流查询，先检测到就绪的外设先开始数据传送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实际中常引入超时判断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查询传送工作可靠，具有较广的适用性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查询需大量时间，效率较低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查询输入接口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798638" algn="l"/>
                <a:tab pos="4302125" algn="l"/>
              </a:tabLst>
            </a:pPr>
            <a:r>
              <a:rPr lang="zh-CN" altLang="en-US" smtClean="0"/>
              <a:t>读取状态端口查询外设状态，若已就绪，读取数据端口得到外设提供的数据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mov dx,5001h</a:t>
            </a:r>
            <a:r>
              <a:rPr lang="en-US" altLang="zh-CN" sz="2800" smtClean="0"/>
              <a:t>	;DX</a:t>
            </a:r>
            <a:r>
              <a:rPr lang="zh-CN" altLang="en-US" sz="2800" smtClean="0"/>
              <a:t>指向</a:t>
            </a:r>
            <a:r>
              <a:rPr lang="zh-CN" altLang="en-US" sz="2800" smtClean="0">
                <a:solidFill>
                  <a:schemeClr val="tx2"/>
                </a:solidFill>
              </a:rPr>
              <a:t>状态端口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status:	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读状态端口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test al,01h</a:t>
            </a:r>
            <a:r>
              <a:rPr lang="en-US" altLang="zh-CN" sz="2800" smtClean="0"/>
              <a:t>	;</a:t>
            </a:r>
            <a:r>
              <a:rPr lang="zh-CN" altLang="en-US" sz="2800" smtClean="0"/>
              <a:t>测试状态位</a:t>
            </a:r>
            <a:r>
              <a:rPr lang="en-US" altLang="zh-CN" sz="2800" smtClean="0"/>
              <a:t>D0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jz status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;D0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，未就绪，继续查询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dec dx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;D0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，就绪，</a:t>
            </a:r>
            <a:r>
              <a:rPr lang="en-US" altLang="zh-CN" sz="2800" smtClean="0"/>
              <a:t>DX</a:t>
            </a:r>
            <a:r>
              <a:rPr lang="zh-CN" altLang="en-US" sz="2800" smtClean="0"/>
              <a:t>改指</a:t>
            </a:r>
            <a:r>
              <a:rPr lang="zh-CN" altLang="en-US" sz="2800" smtClean="0">
                <a:solidFill>
                  <a:schemeClr val="tx2"/>
                </a:solidFill>
              </a:rPr>
              <a:t>数据端口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从数据端口输入数据</a:t>
            </a:r>
          </a:p>
        </p:txBody>
      </p:sp>
      <p:sp>
        <p:nvSpPr>
          <p:cNvPr id="399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查询输入接口</a:t>
            </a:r>
          </a:p>
        </p:txBody>
      </p:sp>
      <p:sp>
        <p:nvSpPr>
          <p:cNvPr id="40963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0965" name="Picture 8" descr="fig0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9023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查询输出接口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读取状态端口查询外设状态，若已就绪，将数据写入数据端口输出给外设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mov dx,5001h</a:t>
            </a:r>
            <a:r>
              <a:rPr lang="en-US" altLang="zh-CN" sz="2800" smtClean="0"/>
              <a:t>	;DX</a:t>
            </a:r>
            <a:r>
              <a:rPr lang="zh-CN" altLang="en-US" sz="2800" smtClean="0"/>
              <a:t>指向</a:t>
            </a:r>
            <a:r>
              <a:rPr lang="zh-CN" altLang="en-US" sz="2800" smtClean="0">
                <a:solidFill>
                  <a:schemeClr val="tx2"/>
                </a:solidFill>
              </a:rPr>
              <a:t>状态口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status:	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读取状态口的状态数据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test al,80h</a:t>
            </a:r>
            <a:r>
              <a:rPr lang="en-US" altLang="zh-CN" sz="2800" smtClean="0"/>
              <a:t>	;</a:t>
            </a:r>
            <a:r>
              <a:rPr lang="zh-CN" altLang="en-US" sz="2800" smtClean="0"/>
              <a:t>测试标志位</a:t>
            </a:r>
            <a:r>
              <a:rPr lang="en-US" altLang="zh-CN" sz="2800" smtClean="0"/>
              <a:t>D7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jnz status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;D7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，未就绪，继续查询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dec dx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;D7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，就绪，</a:t>
            </a:r>
            <a:r>
              <a:rPr lang="en-US" altLang="zh-CN" sz="2800" smtClean="0"/>
              <a:t>DX</a:t>
            </a:r>
            <a:r>
              <a:rPr lang="zh-CN" altLang="en-US" sz="2800" smtClean="0"/>
              <a:t>改指</a:t>
            </a:r>
            <a:r>
              <a:rPr lang="zh-CN" altLang="en-US" sz="2800" smtClean="0">
                <a:solidFill>
                  <a:schemeClr val="tx2"/>
                </a:solidFill>
              </a:rPr>
              <a:t>数据口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zh-CN" altLang="en-US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mov al,buf</a:t>
            </a:r>
            <a:r>
              <a:rPr lang="en-US" altLang="zh-CN" sz="2800" smtClean="0"/>
              <a:t>	;</a:t>
            </a:r>
            <a:r>
              <a:rPr lang="zh-CN" altLang="en-US" sz="2800" smtClean="0"/>
              <a:t>将变量</a:t>
            </a:r>
            <a:r>
              <a:rPr lang="en-US" altLang="zh-CN" sz="2800" smtClean="0"/>
              <a:t>BUF</a:t>
            </a:r>
            <a:r>
              <a:rPr lang="zh-CN" altLang="en-US" sz="2800" smtClean="0"/>
              <a:t>送</a:t>
            </a:r>
            <a:r>
              <a:rPr lang="en-US" altLang="zh-CN" sz="2800" smtClean="0"/>
              <a:t>AL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  <a:tab pos="4302125" algn="l"/>
              </a:tabLst>
            </a:pPr>
            <a:r>
              <a:rPr lang="en-US" altLang="zh-CN" sz="2800" smtClean="0"/>
              <a:t>		</a:t>
            </a:r>
            <a:r>
              <a:rPr lang="en-US" altLang="zh-CN" sz="2800" smtClean="0">
                <a:solidFill>
                  <a:schemeClr val="tx2"/>
                </a:solidFill>
              </a:rPr>
              <a:t>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将</a:t>
            </a:r>
            <a:r>
              <a:rPr lang="en-US" altLang="zh-CN" sz="2800" smtClean="0"/>
              <a:t>AL</a:t>
            </a:r>
            <a:r>
              <a:rPr lang="zh-CN" altLang="en-US" sz="2800" smtClean="0"/>
              <a:t>中的数据送数据口</a:t>
            </a:r>
          </a:p>
        </p:txBody>
      </p:sp>
      <p:sp>
        <p:nvSpPr>
          <p:cNvPr id="419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查询输出接口</a:t>
            </a:r>
          </a:p>
        </p:txBody>
      </p:sp>
      <p:sp>
        <p:nvSpPr>
          <p:cNvPr id="43011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3013" name="Picture 7" descr="fig07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</a:t>
            </a:r>
            <a:r>
              <a:rPr lang="zh-CN" altLang="en-US" smtClean="0"/>
              <a:t>中断控制系统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中断是微机系统中非常重要的一种技术</a:t>
            </a:r>
          </a:p>
          <a:p>
            <a:pPr eaLnBrk="1" hangingPunct="1"/>
            <a:r>
              <a:rPr lang="zh-CN" altLang="en-US" smtClean="0"/>
              <a:t>利用外部中断</a:t>
            </a:r>
          </a:p>
          <a:p>
            <a:pPr lvl="1" eaLnBrk="1" hangingPunct="1"/>
            <a:r>
              <a:rPr lang="zh-CN" altLang="en-US" smtClean="0"/>
              <a:t>微机系统可以实时响应外部设备的数据传送请求、能够及时处理外部意外或紧急事件</a:t>
            </a:r>
          </a:p>
          <a:p>
            <a:pPr eaLnBrk="1" hangingPunct="1"/>
            <a:r>
              <a:rPr lang="zh-CN" altLang="en-US" smtClean="0"/>
              <a:t>利用内部中断</a:t>
            </a:r>
          </a:p>
          <a:p>
            <a:pPr lvl="1" eaLnBrk="1" hangingPunct="1"/>
            <a:r>
              <a:rPr lang="zh-CN" altLang="en-US" smtClean="0"/>
              <a:t>处理器为用户提供了发现、调试并解决程序执行时异常情况的有效途径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7.3.1 </a:t>
            </a:r>
            <a:r>
              <a:rPr lang="zh-CN" altLang="en-US" smtClean="0"/>
              <a:t>中断传送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处理器在执行程序过程中，被内部或外部的事件所打断，转去执行一段预先安排好的中断服务程序；服务结束后，又返回原来的断点，继续执行原来的程序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中断源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193C7D"/>
                </a:solidFill>
              </a:rPr>
              <a:t>	引起中断的事件或原因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内部中断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外部中断</a:t>
            </a:r>
          </a:p>
          <a:p>
            <a:pPr lvl="1" eaLnBrk="1" hangingPunct="1"/>
            <a:r>
              <a:rPr lang="zh-CN" altLang="en-US" smtClean="0"/>
              <a:t>可屏蔽中断</a:t>
            </a:r>
          </a:p>
          <a:p>
            <a:pPr lvl="1" eaLnBrk="1" hangingPunct="1"/>
            <a:r>
              <a:rPr lang="zh-CN" altLang="en-US" smtClean="0"/>
              <a:t>非屏蔽中断</a:t>
            </a:r>
          </a:p>
        </p:txBody>
      </p:sp>
      <p:pic>
        <p:nvPicPr>
          <p:cNvPr id="45060" name="Picture 4" descr="wjyy08_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49563"/>
            <a:ext cx="44196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中断工作过程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中断请求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中断响应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关中断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断点保护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660066"/>
                </a:solidFill>
              </a:rPr>
              <a:t>    </a:t>
            </a:r>
            <a:r>
              <a:rPr lang="zh-CN" altLang="en-US" smtClean="0">
                <a:solidFill>
                  <a:schemeClr val="tx2"/>
                </a:solidFill>
              </a:rPr>
              <a:t>中断源识别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    现场保护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2"/>
                </a:solidFill>
              </a:rPr>
              <a:t>中断服务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    恢复现场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开中断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中断返回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2590800" y="3886200"/>
            <a:ext cx="6400800" cy="712788"/>
            <a:chOff x="1519" y="2522"/>
            <a:chExt cx="4128" cy="449"/>
          </a:xfrm>
        </p:grpSpPr>
        <p:sp>
          <p:nvSpPr>
            <p:cNvPr id="46086" name="AutoShape 6" descr="096"/>
            <p:cNvSpPr>
              <a:spLocks noChangeArrowheads="1"/>
            </p:cNvSpPr>
            <p:nvPr/>
          </p:nvSpPr>
          <p:spPr bwMode="auto">
            <a:xfrm>
              <a:off x="2880" y="2522"/>
              <a:ext cx="2767" cy="44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zh-CN" altLang="en-US" sz="2800" b="1">
                  <a:latin typeface="Tahoma" pitchFamily="34" charset="0"/>
                </a:rPr>
                <a:t>数据交换的实质性环节</a:t>
              </a:r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1519" y="2750"/>
              <a:ext cx="136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8696" name="filecab3"/>
          <p:cNvSpPr>
            <a:spLocks noEditPoints="1" noChangeArrowheads="1"/>
          </p:cNvSpPr>
          <p:nvPr/>
        </p:nvSpPr>
        <p:spPr bwMode="auto">
          <a:xfrm flipV="1">
            <a:off x="4572000" y="990600"/>
            <a:ext cx="4114800" cy="2362200"/>
          </a:xfrm>
          <a:prstGeom prst="flowChartProcess">
            <a:avLst/>
          </a:prstGeom>
          <a:solidFill>
            <a:schemeClr val="folHlink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marL="268288" indent="-268288" algn="just">
              <a:defRPr/>
            </a:pPr>
            <a:r>
              <a:rPr lang="zh-CN" altLang="en-US" sz="2800" b="1">
                <a:ea typeface="隶书" pitchFamily="49" charset="-122"/>
              </a:rPr>
              <a:t>响应条件</a:t>
            </a:r>
          </a:p>
          <a:p>
            <a:pPr marL="268288" indent="-268288" algn="just">
              <a:buFontTx/>
              <a:buChar char="•"/>
              <a:defRPr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每条指令执行完时</a:t>
            </a:r>
          </a:p>
          <a:p>
            <a:pPr marL="268288" indent="-268288" algn="just">
              <a:buFontTx/>
              <a:buChar char="•"/>
              <a:defRPr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允许中断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可屏蔽中断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268288" indent="-268288" algn="just">
              <a:buFontTx/>
              <a:buChar char="•"/>
              <a:defRPr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没有更高级的请求发生</a:t>
            </a:r>
          </a:p>
          <a:p>
            <a:pPr marL="268288" indent="-268288" algn="just">
              <a:buFontTx/>
              <a:buChar char="•"/>
              <a:defRPr/>
            </a:pPr>
            <a:r>
              <a:rPr lang="en-US" altLang="zh-CN" sz="2800" b="1">
                <a:solidFill>
                  <a:schemeClr val="tx2"/>
                </a:solidFill>
                <a:latin typeface="Arial"/>
                <a:ea typeface="楷体_GB2312" pitchFamily="49" charset="-122"/>
              </a:rPr>
              <a:t>……</a:t>
            </a:r>
            <a:endParaRPr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7.1.1 I/O</a:t>
            </a:r>
            <a:r>
              <a:rPr lang="zh-CN" altLang="en-US" smtClean="0"/>
              <a:t>接口的典型结构</a:t>
            </a:r>
          </a:p>
        </p:txBody>
      </p:sp>
      <p:pic>
        <p:nvPicPr>
          <p:cNvPr id="5123" name="Picture 4" descr="fig07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477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8997" name="filecab3"/>
          <p:cNvSpPr>
            <a:spLocks noEditPoints="1" noChangeArrowheads="1"/>
          </p:cNvSpPr>
          <p:nvPr/>
        </p:nvSpPr>
        <p:spPr bwMode="auto">
          <a:xfrm flipV="1">
            <a:off x="1331913" y="5595938"/>
            <a:ext cx="6669087" cy="576262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>
                <a:solidFill>
                  <a:schemeClr val="tx2"/>
                </a:solidFill>
              </a:rPr>
              <a:t>I/O</a:t>
            </a:r>
            <a:r>
              <a:rPr lang="zh-CN" altLang="en-US" sz="2800" b="1">
                <a:solidFill>
                  <a:schemeClr val="tx2"/>
                </a:solidFill>
              </a:rPr>
              <a:t>地址＝外设端口，对应接口寄存器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中断源的识别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向量中断</a:t>
            </a:r>
          </a:p>
          <a:p>
            <a:pPr lvl="1" eaLnBrk="1" hangingPunct="1"/>
            <a:r>
              <a:rPr lang="zh-CN" altLang="en-US" smtClean="0"/>
              <a:t>在中断响应周期，处理器获得中断向量号</a:t>
            </a:r>
          </a:p>
          <a:p>
            <a:pPr lvl="1" eaLnBrk="1" hangingPunct="1"/>
            <a:r>
              <a:rPr lang="zh-CN" altLang="en-US" smtClean="0"/>
              <a:t>一个中断向量号对应一个中断</a:t>
            </a:r>
          </a:p>
          <a:p>
            <a:pPr lvl="1" eaLnBrk="1" hangingPunct="1"/>
            <a:r>
              <a:rPr lang="zh-CN" altLang="en-US" smtClean="0"/>
              <a:t>自动转向相应的中断服务程序</a:t>
            </a:r>
          </a:p>
          <a:p>
            <a:pPr eaLnBrk="1" hangingPunct="1"/>
            <a:r>
              <a:rPr lang="zh-CN" altLang="en-US" smtClean="0"/>
              <a:t>中断查询</a:t>
            </a:r>
          </a:p>
          <a:p>
            <a:pPr lvl="1" eaLnBrk="1" hangingPunct="1"/>
            <a:r>
              <a:rPr lang="zh-CN" altLang="en-US" smtClean="0"/>
              <a:t>中断请求保存在中断状态寄存器</a:t>
            </a:r>
          </a:p>
          <a:p>
            <a:pPr lvl="1" eaLnBrk="1" hangingPunct="1"/>
            <a:r>
              <a:rPr lang="zh-CN" altLang="en-US" smtClean="0"/>
              <a:t>处理器依次查询中断状态寄存器</a:t>
            </a:r>
          </a:p>
          <a:p>
            <a:pPr lvl="1" eaLnBrk="1" hangingPunct="1"/>
            <a:r>
              <a:rPr lang="zh-CN" altLang="en-US" smtClean="0"/>
              <a:t>某个中断请求状态有效说明其提出请求</a:t>
            </a:r>
          </a:p>
          <a:p>
            <a:pPr lvl="1" eaLnBrk="1" hangingPunct="1"/>
            <a:r>
              <a:rPr lang="zh-CN" altLang="en-US" smtClean="0"/>
              <a:t>转向对应的中断服务程序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中断优先权排队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中断优先权</a:t>
            </a:r>
          </a:p>
          <a:p>
            <a:pPr lvl="1" eaLnBrk="1" hangingPunct="1"/>
            <a:r>
              <a:rPr lang="zh-CN" altLang="en-US" smtClean="0"/>
              <a:t>每个中断源被处理的级别</a:t>
            </a:r>
          </a:p>
          <a:p>
            <a:pPr eaLnBrk="1" hangingPunct="1"/>
            <a:r>
              <a:rPr lang="zh-CN" altLang="en-US" smtClean="0"/>
              <a:t>中断优先权排队</a:t>
            </a:r>
          </a:p>
          <a:p>
            <a:pPr lvl="1" eaLnBrk="1" hangingPunct="1"/>
            <a:r>
              <a:rPr lang="zh-CN" altLang="en-US" smtClean="0"/>
              <a:t>事先为每个中断源所确定的优先处理顺序</a:t>
            </a:r>
          </a:p>
          <a:p>
            <a:pPr eaLnBrk="1" hangingPunct="1"/>
            <a:r>
              <a:rPr lang="zh-CN" altLang="en-US" smtClean="0"/>
              <a:t>查询中断时</a:t>
            </a:r>
          </a:p>
          <a:p>
            <a:pPr lvl="1" eaLnBrk="1" hangingPunct="1"/>
            <a:r>
              <a:rPr lang="zh-CN" altLang="en-US" smtClean="0"/>
              <a:t>依次查询，先查询的中断具有较高的优先权</a:t>
            </a:r>
          </a:p>
          <a:p>
            <a:pPr eaLnBrk="1" hangingPunct="1"/>
            <a:r>
              <a:rPr lang="zh-CN" altLang="en-US" smtClean="0"/>
              <a:t>硬件电路实现时</a:t>
            </a:r>
          </a:p>
          <a:p>
            <a:pPr lvl="1" eaLnBrk="1" hangingPunct="1"/>
            <a:r>
              <a:rPr lang="zh-CN" altLang="en-US" smtClean="0"/>
              <a:t>分布方式的菊花链排队电路</a:t>
            </a:r>
          </a:p>
          <a:p>
            <a:pPr lvl="1" eaLnBrk="1" hangingPunct="1"/>
            <a:r>
              <a:rPr lang="zh-CN" altLang="en-US" smtClean="0"/>
              <a:t>集中方式的编码电路和比较电路</a:t>
            </a: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5940425" y="622300"/>
            <a:ext cx="2663825" cy="1366838"/>
          </a:xfrm>
          <a:prstGeom prst="cloudCallout">
            <a:avLst>
              <a:gd name="adj1" fmla="val -35875"/>
              <a:gd name="adj2" fmla="val 79384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1" lang="zh-CN" altLang="en-US" sz="2800" b="1">
                <a:solidFill>
                  <a:schemeClr val="tx2"/>
                </a:solidFill>
                <a:ea typeface="方正舒体" pitchFamily="2" charset="-122"/>
              </a:rPr>
              <a:t>多个中断同时请求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中断嵌套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高于当前正在服务的中断：</a:t>
            </a:r>
          </a:p>
          <a:p>
            <a:pPr lvl="1" eaLnBrk="1" hangingPunct="1"/>
            <a:r>
              <a:rPr lang="zh-CN" altLang="en-US" smtClean="0"/>
              <a:t>暂停当前工作</a:t>
            </a:r>
          </a:p>
          <a:p>
            <a:pPr lvl="1" eaLnBrk="1" hangingPunct="1"/>
            <a:r>
              <a:rPr lang="zh-CN" altLang="en-US" smtClean="0"/>
              <a:t>先行服务于级别更高的中断</a:t>
            </a:r>
          </a:p>
          <a:p>
            <a:pPr lvl="1" eaLnBrk="1" hangingPunct="1"/>
            <a:r>
              <a:rPr lang="zh-CN" altLang="en-US" smtClean="0"/>
              <a:t>接着处理被打断的中断</a:t>
            </a:r>
          </a:p>
          <a:p>
            <a:pPr eaLnBrk="1" hangingPunct="1"/>
            <a:r>
              <a:rPr lang="zh-CN" altLang="en-US" smtClean="0"/>
              <a:t>低于或等于当前正在服务的中断：</a:t>
            </a:r>
          </a:p>
          <a:p>
            <a:pPr lvl="1" eaLnBrk="1" hangingPunct="1"/>
            <a:r>
              <a:rPr lang="zh-CN" altLang="en-US" smtClean="0"/>
              <a:t>不予理会，待完成当前中断服务后再处理</a:t>
            </a:r>
          </a:p>
        </p:txBody>
      </p:sp>
      <p:sp>
        <p:nvSpPr>
          <p:cNvPr id="50180" name="AutoShape 4" descr="096"/>
          <p:cNvSpPr>
            <a:spLocks noChangeArrowheads="1"/>
          </p:cNvSpPr>
          <p:nvPr/>
        </p:nvSpPr>
        <p:spPr bwMode="auto">
          <a:xfrm>
            <a:off x="827088" y="5013325"/>
            <a:ext cx="7632700" cy="8636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3200" b="1">
                <a:latin typeface="Tahoma" pitchFamily="34" charset="0"/>
              </a:rPr>
              <a:t>中断嵌套：中断处理中又响应中断</a:t>
            </a: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5940425" y="622300"/>
            <a:ext cx="2663825" cy="1366838"/>
          </a:xfrm>
          <a:prstGeom prst="cloudCallout">
            <a:avLst>
              <a:gd name="adj1" fmla="val -35875"/>
              <a:gd name="adj2" fmla="val 79384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1" lang="zh-CN" altLang="en-US" sz="2800" b="1">
                <a:solidFill>
                  <a:schemeClr val="tx2"/>
                </a:solidFill>
                <a:ea typeface="方正舒体" pitchFamily="2" charset="-122"/>
              </a:rPr>
              <a:t>中断处理又有请求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7.3.2 IA-32</a:t>
            </a:r>
            <a:r>
              <a:rPr lang="zh-CN" altLang="en-US" smtClean="0"/>
              <a:t>中断系统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采用向量中断机制</a:t>
            </a:r>
          </a:p>
          <a:p>
            <a:pPr eaLnBrk="1" hangingPunct="1"/>
            <a:r>
              <a:rPr lang="en-US" altLang="zh-CN" dirty="0" smtClean="0"/>
              <a:t>能够处理256个中断</a:t>
            </a:r>
          </a:p>
          <a:p>
            <a:pPr eaLnBrk="1" hangingPunct="1"/>
            <a:r>
              <a:rPr lang="en-US" altLang="zh-CN" dirty="0" smtClean="0"/>
              <a:t>用中断向量号0～255区别</a:t>
            </a:r>
          </a:p>
          <a:p>
            <a:pPr eaLnBrk="1" hangingPunct="1"/>
            <a:r>
              <a:rPr lang="en-US" altLang="zh-CN" dirty="0" smtClean="0"/>
              <a:t>可屏蔽中断需要中断控制器实现优先权管理</a:t>
            </a:r>
          </a:p>
          <a:p>
            <a:pPr eaLnBrk="1" hangingPunct="1"/>
            <a:r>
              <a:rPr lang="zh-CN" altLang="en-US" dirty="0" smtClean="0"/>
              <a:t>可屏蔽中断还需要借助专用中断控制器</a:t>
            </a:r>
            <a:r>
              <a:rPr lang="en-US" altLang="zh-CN" dirty="0" smtClean="0"/>
              <a:t>Intel 8259A</a:t>
            </a:r>
            <a:r>
              <a:rPr lang="zh-CN" altLang="en-US" dirty="0" smtClean="0"/>
              <a:t>实现优先权管理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中断类型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03237" y="1536700"/>
            <a:ext cx="8640763" cy="4341813"/>
            <a:chOff x="150" y="968"/>
            <a:chExt cx="5485" cy="2735"/>
          </a:xfrm>
        </p:grpSpPr>
        <p:sp>
          <p:nvSpPr>
            <p:cNvPr id="7176" name="Rectangle 9"/>
            <p:cNvSpPr>
              <a:spLocks noChangeArrowheads="1"/>
            </p:cNvSpPr>
            <p:nvPr/>
          </p:nvSpPr>
          <p:spPr bwMode="auto">
            <a:xfrm>
              <a:off x="1003" y="968"/>
              <a:ext cx="1291" cy="3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非屏蔽中断源</a:t>
              </a:r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904" y="2055"/>
              <a:ext cx="1614" cy="3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中断逻辑</a:t>
              </a:r>
            </a:p>
          </p:txBody>
        </p:sp>
        <p:sp>
          <p:nvSpPr>
            <p:cNvPr id="7178" name="Rectangle 11"/>
            <p:cNvSpPr>
              <a:spLocks noChangeArrowheads="1"/>
            </p:cNvSpPr>
            <p:nvPr/>
          </p:nvSpPr>
          <p:spPr bwMode="auto">
            <a:xfrm>
              <a:off x="1064" y="2965"/>
              <a:ext cx="538" cy="6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INTO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指令</a:t>
              </a:r>
            </a:p>
          </p:txBody>
        </p:sp>
        <p:sp>
          <p:nvSpPr>
            <p:cNvPr id="7179" name="Rectangle 12"/>
            <p:cNvSpPr>
              <a:spLocks noChangeArrowheads="1"/>
            </p:cNvSpPr>
            <p:nvPr/>
          </p:nvSpPr>
          <p:spPr bwMode="auto">
            <a:xfrm>
              <a:off x="2488" y="2965"/>
              <a:ext cx="539" cy="6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单步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中断</a:t>
              </a:r>
            </a:p>
          </p:txBody>
        </p:sp>
        <p:sp>
          <p:nvSpPr>
            <p:cNvPr id="7180" name="Rectangle 13"/>
            <p:cNvSpPr>
              <a:spLocks noChangeArrowheads="1"/>
            </p:cNvSpPr>
            <p:nvPr/>
          </p:nvSpPr>
          <p:spPr bwMode="auto">
            <a:xfrm>
              <a:off x="1763" y="2965"/>
              <a:ext cx="538" cy="6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除法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错误</a:t>
              </a:r>
            </a:p>
          </p:txBody>
        </p:sp>
        <p:sp>
          <p:nvSpPr>
            <p:cNvPr id="7181" name="Rectangle 14"/>
            <p:cNvSpPr>
              <a:spLocks noChangeArrowheads="1"/>
            </p:cNvSpPr>
            <p:nvPr/>
          </p:nvSpPr>
          <p:spPr bwMode="auto">
            <a:xfrm>
              <a:off x="304" y="2965"/>
              <a:ext cx="599" cy="6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INT N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指令</a:t>
              </a: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 flipV="1">
              <a:off x="620" y="2696"/>
              <a:ext cx="1" cy="2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620" y="2697"/>
              <a:ext cx="43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 flipV="1">
              <a:off x="1050" y="2436"/>
              <a:ext cx="1" cy="2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 flipV="1">
              <a:off x="1340" y="2446"/>
              <a:ext cx="1" cy="52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 flipV="1">
              <a:off x="2745" y="2706"/>
              <a:ext cx="1" cy="2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 flipH="1">
              <a:off x="2315" y="2707"/>
              <a:ext cx="43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V="1">
              <a:off x="2315" y="2446"/>
              <a:ext cx="1" cy="2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 flipV="1">
              <a:off x="2014" y="2446"/>
              <a:ext cx="0" cy="52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>
              <a:off x="1655" y="1279"/>
              <a:ext cx="1" cy="78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H="1">
              <a:off x="2497" y="2238"/>
              <a:ext cx="1299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Rectangle 25"/>
            <p:cNvSpPr>
              <a:spLocks noChangeArrowheads="1"/>
            </p:cNvSpPr>
            <p:nvPr/>
          </p:nvSpPr>
          <p:spPr bwMode="auto">
            <a:xfrm>
              <a:off x="150" y="1664"/>
              <a:ext cx="3119" cy="203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Rectangle 26"/>
            <p:cNvSpPr>
              <a:spLocks noChangeArrowheads="1"/>
            </p:cNvSpPr>
            <p:nvPr/>
          </p:nvSpPr>
          <p:spPr bwMode="auto">
            <a:xfrm>
              <a:off x="258" y="1794"/>
              <a:ext cx="538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CPU</a:t>
              </a:r>
            </a:p>
          </p:txBody>
        </p:sp>
        <p:sp>
          <p:nvSpPr>
            <p:cNvPr id="7194" name="Rectangle 27"/>
            <p:cNvSpPr>
              <a:spLocks noChangeArrowheads="1"/>
            </p:cNvSpPr>
            <p:nvPr/>
          </p:nvSpPr>
          <p:spPr bwMode="auto">
            <a:xfrm>
              <a:off x="3268" y="1922"/>
              <a:ext cx="538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/>
                <a:t>INTR</a:t>
              </a:r>
            </a:p>
          </p:txBody>
        </p:sp>
        <p:sp>
          <p:nvSpPr>
            <p:cNvPr id="7195" name="Rectangle 28"/>
            <p:cNvSpPr>
              <a:spLocks noChangeArrowheads="1"/>
            </p:cNvSpPr>
            <p:nvPr/>
          </p:nvSpPr>
          <p:spPr bwMode="auto">
            <a:xfrm>
              <a:off x="1628" y="1330"/>
              <a:ext cx="539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/>
                <a:t>NMI</a:t>
              </a:r>
            </a:p>
          </p:txBody>
        </p:sp>
        <p:sp>
          <p:nvSpPr>
            <p:cNvPr id="7196" name="Rectangle 29"/>
            <p:cNvSpPr>
              <a:spLocks noChangeArrowheads="1"/>
            </p:cNvSpPr>
            <p:nvPr/>
          </p:nvSpPr>
          <p:spPr bwMode="auto">
            <a:xfrm>
              <a:off x="3634" y="983"/>
              <a:ext cx="1291" cy="3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可屏蔽中断源</a:t>
              </a:r>
            </a:p>
          </p:txBody>
        </p:sp>
        <p:sp>
          <p:nvSpPr>
            <p:cNvPr id="7197" name="Rectangle 30"/>
            <p:cNvSpPr>
              <a:spLocks noChangeArrowheads="1"/>
            </p:cNvSpPr>
            <p:nvPr/>
          </p:nvSpPr>
          <p:spPr bwMode="auto">
            <a:xfrm>
              <a:off x="3791" y="1729"/>
              <a:ext cx="646" cy="184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/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8259A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中断</a:t>
              </a:r>
            </a:p>
            <a:p>
              <a:pPr algn="ctr" eaLnBrk="0" hangingPunct="0">
                <a:lnSpc>
                  <a:spcPct val="100000"/>
                </a:lnSpc>
                <a:spcBef>
                  <a:spcPts val="10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控制器</a:t>
              </a:r>
            </a:p>
          </p:txBody>
        </p:sp>
        <p:sp>
          <p:nvSpPr>
            <p:cNvPr id="7198" name="Rectangle 31"/>
            <p:cNvSpPr>
              <a:spLocks noChangeArrowheads="1"/>
            </p:cNvSpPr>
            <p:nvPr/>
          </p:nvSpPr>
          <p:spPr bwMode="auto">
            <a:xfrm>
              <a:off x="4745" y="1764"/>
              <a:ext cx="539" cy="18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0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1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2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3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4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5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6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7</a:t>
              </a:r>
              <a:endParaRPr kumimoji="0" lang="en-US" altLang="zh-CN" sz="2400"/>
            </a:p>
          </p:txBody>
        </p:sp>
        <p:sp>
          <p:nvSpPr>
            <p:cNvPr id="7199" name="Rectangle 32"/>
            <p:cNvSpPr>
              <a:spLocks noChangeArrowheads="1"/>
            </p:cNvSpPr>
            <p:nvPr/>
          </p:nvSpPr>
          <p:spPr bwMode="auto">
            <a:xfrm>
              <a:off x="5290" y="2110"/>
              <a:ext cx="345" cy="14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外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设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中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断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源</a:t>
              </a:r>
            </a:p>
          </p:txBody>
        </p:sp>
        <p:sp>
          <p:nvSpPr>
            <p:cNvPr id="7200" name="Rectangle 33"/>
            <p:cNvSpPr>
              <a:spLocks noChangeArrowheads="1"/>
            </p:cNvSpPr>
            <p:nvPr/>
          </p:nvSpPr>
          <p:spPr bwMode="auto">
            <a:xfrm>
              <a:off x="3107" y="2448"/>
              <a:ext cx="785" cy="4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 </a:t>
              </a:r>
            </a:p>
          </p:txBody>
        </p:sp>
        <p:sp>
          <p:nvSpPr>
            <p:cNvPr id="7201" name="Line 34"/>
            <p:cNvSpPr>
              <a:spLocks noChangeShapeType="1"/>
            </p:cNvSpPr>
            <p:nvPr/>
          </p:nvSpPr>
          <p:spPr bwMode="auto">
            <a:xfrm flipH="1">
              <a:off x="3271" y="2854"/>
              <a:ext cx="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5"/>
            <p:cNvSpPr>
              <a:spLocks noChangeShapeType="1"/>
            </p:cNvSpPr>
            <p:nvPr/>
          </p:nvSpPr>
          <p:spPr bwMode="auto">
            <a:xfrm flipH="1">
              <a:off x="3487" y="1276"/>
              <a:ext cx="663" cy="6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4433" y="1921"/>
              <a:ext cx="373" cy="1549"/>
              <a:chOff x="6199" y="2301"/>
              <a:chExt cx="417" cy="1237"/>
            </a:xfrm>
          </p:grpSpPr>
          <p:sp>
            <p:nvSpPr>
              <p:cNvPr id="7207" name="Line 37"/>
              <p:cNvSpPr>
                <a:spLocks noChangeShapeType="1"/>
              </p:cNvSpPr>
              <p:nvPr/>
            </p:nvSpPr>
            <p:spPr bwMode="auto">
              <a:xfrm flipH="1">
                <a:off x="6199" y="2301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38"/>
              <p:cNvSpPr>
                <a:spLocks noChangeShapeType="1"/>
              </p:cNvSpPr>
              <p:nvPr/>
            </p:nvSpPr>
            <p:spPr bwMode="auto">
              <a:xfrm flipH="1">
                <a:off x="6199" y="2481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39"/>
              <p:cNvSpPr>
                <a:spLocks noChangeShapeType="1"/>
              </p:cNvSpPr>
              <p:nvPr/>
            </p:nvSpPr>
            <p:spPr bwMode="auto">
              <a:xfrm flipH="1">
                <a:off x="6199" y="2649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Line 40"/>
              <p:cNvSpPr>
                <a:spLocks noChangeShapeType="1"/>
              </p:cNvSpPr>
              <p:nvPr/>
            </p:nvSpPr>
            <p:spPr bwMode="auto">
              <a:xfrm flipH="1">
                <a:off x="6199" y="2829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Line 41"/>
              <p:cNvSpPr>
                <a:spLocks noChangeShapeType="1"/>
              </p:cNvSpPr>
              <p:nvPr/>
            </p:nvSpPr>
            <p:spPr bwMode="auto">
              <a:xfrm flipH="1">
                <a:off x="6199" y="3009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Line 42"/>
              <p:cNvSpPr>
                <a:spLocks noChangeShapeType="1"/>
              </p:cNvSpPr>
              <p:nvPr/>
            </p:nvSpPr>
            <p:spPr bwMode="auto">
              <a:xfrm flipH="1">
                <a:off x="6199" y="3189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Line 43"/>
              <p:cNvSpPr>
                <a:spLocks noChangeShapeType="1"/>
              </p:cNvSpPr>
              <p:nvPr/>
            </p:nvSpPr>
            <p:spPr bwMode="auto">
              <a:xfrm flipH="1">
                <a:off x="6199" y="3357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Line 44"/>
              <p:cNvSpPr>
                <a:spLocks noChangeShapeType="1"/>
              </p:cNvSpPr>
              <p:nvPr/>
            </p:nvSpPr>
            <p:spPr bwMode="auto">
              <a:xfrm flipH="1">
                <a:off x="6199" y="3537"/>
                <a:ext cx="4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3305" y="2536"/>
              <a:ext cx="538" cy="271"/>
              <a:chOff x="3305" y="2536"/>
              <a:chExt cx="538" cy="271"/>
            </a:xfrm>
          </p:grpSpPr>
          <p:sp>
            <p:nvSpPr>
              <p:cNvPr id="7205" name="Rectangle 45"/>
              <p:cNvSpPr>
                <a:spLocks noChangeArrowheads="1"/>
              </p:cNvSpPr>
              <p:nvPr/>
            </p:nvSpPr>
            <p:spPr bwMode="auto">
              <a:xfrm>
                <a:off x="3305" y="2537"/>
                <a:ext cx="538" cy="27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/>
                  <a:t>INTA</a:t>
                </a:r>
              </a:p>
            </p:txBody>
          </p:sp>
          <p:sp>
            <p:nvSpPr>
              <p:cNvPr id="7206" name="Line 46"/>
              <p:cNvSpPr>
                <a:spLocks noChangeShapeType="1"/>
              </p:cNvSpPr>
              <p:nvPr/>
            </p:nvSpPr>
            <p:spPr bwMode="auto">
              <a:xfrm flipH="1">
                <a:off x="3348" y="2536"/>
                <a:ext cx="3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381000" y="1600200"/>
            <a:ext cx="8478838" cy="45942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60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2428875" y="1501775"/>
            <a:ext cx="3460750" cy="4462463"/>
          </a:xfrm>
          <a:solidFill>
            <a:schemeClr val="bg1"/>
          </a:solidFill>
          <a:ln w="76200" cmpd="tri">
            <a:solidFill>
              <a:srgbClr val="006600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内部中断</a:t>
            </a:r>
            <a:endParaRPr lang="zh-CN" altLang="en-US" smtClean="0">
              <a:solidFill>
                <a:srgbClr val="000066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除法错中断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指令中断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溢出中断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单步中断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外部中断</a:t>
            </a:r>
            <a:endParaRPr lang="zh-CN" altLang="en-US" smtClean="0">
              <a:solidFill>
                <a:srgbClr val="000066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非屏蔽中断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可屏蔽中断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 animBg="1"/>
      <p:bldP spid="15160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内部中断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内部中断是由于处理器内部执行程序出现异常引起的程序中断（异常 </a:t>
            </a:r>
            <a:r>
              <a:rPr lang="en-US" altLang="zh-CN" smtClean="0"/>
              <a:t>Exception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除法错异常（向量号</a:t>
            </a:r>
            <a:r>
              <a:rPr lang="en-US" altLang="zh-CN" smtClean="0">
                <a:solidFill>
                  <a:schemeClr val="tx2"/>
                </a:solidFill>
              </a:rPr>
              <a:t>0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</a:p>
          <a:p>
            <a:pPr lvl="1" eaLnBrk="1" hangingPunct="1"/>
            <a:r>
              <a:rPr lang="zh-CN" altLang="en-US" smtClean="0"/>
              <a:t>调试异常（向量号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断点异常（向量号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溢出异常（向量号</a:t>
            </a:r>
            <a:r>
              <a:rPr lang="en-US" altLang="zh-CN" smtClean="0">
                <a:solidFill>
                  <a:schemeClr val="tx2"/>
                </a:solidFill>
              </a:rPr>
              <a:t>4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</a:p>
          <a:p>
            <a:pPr lvl="1" eaLnBrk="1" hangingPunct="1"/>
            <a:r>
              <a:rPr lang="zh-CN" altLang="en-US" smtClean="0"/>
              <a:t>无效代码异常（向量号</a:t>
            </a:r>
            <a:r>
              <a:rPr lang="en-US" altLang="zh-CN" smtClean="0"/>
              <a:t>6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通用保护异常（向量号</a:t>
            </a:r>
            <a:r>
              <a:rPr lang="en-US" altLang="zh-CN" smtClean="0"/>
              <a:t>13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页面失效异常（向量号</a:t>
            </a:r>
            <a:r>
              <a:rPr lang="en-US" altLang="zh-CN" smtClean="0"/>
              <a:t>14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en-US" altLang="zh-CN" smtClean="0"/>
              <a:t>……</a:t>
            </a:r>
          </a:p>
        </p:txBody>
      </p:sp>
      <p:sp>
        <p:nvSpPr>
          <p:cNvPr id="4" name="Rectangle 11" descr="065"/>
          <p:cNvSpPr>
            <a:spLocks noChangeArrowheads="1"/>
          </p:cNvSpPr>
          <p:nvPr/>
        </p:nvSpPr>
        <p:spPr bwMode="auto">
          <a:xfrm>
            <a:off x="796925" y="2911475"/>
            <a:ext cx="7618413" cy="141922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Tahoma" pitchFamily="34" charset="0"/>
              </a:rPr>
              <a:t>内部中断的中断向量号已定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⑴ </a:t>
            </a:r>
            <a:r>
              <a:rPr lang="zh-CN" altLang="en-US" sz="4000" smtClean="0"/>
              <a:t>除法错中断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3550" y="1381125"/>
            <a:ext cx="8058150" cy="21717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在执行除法指令时，若除数为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或商超过了寄存器所能表达的范围，则产生一个向量号为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的内部中断，称为除法错中断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例如：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763713" y="3154363"/>
            <a:ext cx="7056437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MOV BL,0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IDIV BL	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；除数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BL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＝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0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，产生除法错中断</a:t>
            </a:r>
            <a:endParaRPr kumimoji="0" lang="zh-CN" altLang="en-US" b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836613" y="4437063"/>
            <a:ext cx="7272337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146300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MOV AX,200H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146300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MOV BL,1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146300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DIV BL	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；商＝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200H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，不能用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AL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表达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146300" algn="l"/>
              </a:tabLst>
            </a:pP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	；产生除法错中断</a:t>
            </a:r>
            <a:endParaRPr kumimoji="0" lang="zh-CN" altLang="en-US" b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⑵ </a:t>
            </a:r>
            <a:r>
              <a:rPr lang="zh-CN" altLang="en-US" sz="4000" smtClean="0"/>
              <a:t>指令中断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1813" y="1504950"/>
            <a:ext cx="8058150" cy="28368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在执行中断调用指令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INT n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时产生的一个向量号为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 ~ 255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）的内部中断，称为指令中断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其中向量号为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的指令中断比较特别（生成一个字节的指令代码：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11001100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），常用于程序调试，被称为断点中断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925513" y="4808538"/>
            <a:ext cx="762952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6325" indent="-1076325"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例如：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DEBUG.EXE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调试程序的运行命令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G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设置的断点，就是利用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INT 3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指令实现的</a:t>
            </a:r>
            <a:endParaRPr kumimoji="0" lang="zh-CN" altLang="en-US" b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⑶ </a:t>
            </a:r>
            <a:r>
              <a:rPr lang="zh-CN" altLang="en-US" sz="4000" smtClean="0"/>
              <a:t>溢出中断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1813" y="1463675"/>
            <a:ext cx="8058150" cy="21717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在执行溢出中断指令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INTO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时，若溢出标志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OF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，则产生一个</a:t>
            </a:r>
            <a:r>
              <a:rPr lang="zh-CN" altLang="en-US" b="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向量号为</a:t>
            </a:r>
            <a:r>
              <a:rPr lang="en-US" altLang="zh-CN" b="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的内部中断，被称为</a:t>
            </a:r>
            <a:r>
              <a:rPr lang="zh-CN" altLang="en-US" b="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溢出中断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例如：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47700" y="3916363"/>
            <a:ext cx="8064500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076325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mov ax,2000h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076325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add ax, 7000h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076325" algn="l"/>
              </a:tabLst>
            </a:pP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	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；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2000H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＋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7000H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＝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9000H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，溢出：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OF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＝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076325" algn="l"/>
              </a:tabLst>
            </a:pPr>
            <a:r>
              <a:rPr kumimoji="0" lang="en-US" altLang="zh-CN">
                <a:solidFill>
                  <a:srgbClr val="A50021"/>
                </a:solidFill>
                <a:latin typeface="Arial" charset="0"/>
              </a:rPr>
              <a:t>into	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；因为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OF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＝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1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，所以产生溢出中断</a:t>
            </a:r>
            <a:endParaRPr kumimoji="0" lang="zh-CN" altLang="en-US" b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⑷</a:t>
            </a:r>
            <a:r>
              <a:rPr lang="zh-CN" altLang="en-US" sz="4000" smtClean="0"/>
              <a:t>单步中断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1813" y="1504950"/>
            <a:ext cx="8058150" cy="21717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若单步中断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TF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，则在每条指令执行结束后产生一个向量号为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的内部中断，称为单步中断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65188" y="3873500"/>
            <a:ext cx="7561262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6325" indent="-1076325"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例如：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DEBUG.EXE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调试程序的单步命令</a:t>
            </a:r>
            <a:r>
              <a:rPr kumimoji="0" lang="en-US" altLang="zh-CN">
                <a:solidFill>
                  <a:srgbClr val="000066"/>
                </a:solidFill>
                <a:latin typeface="Arial" charset="0"/>
              </a:rPr>
              <a:t>T</a:t>
            </a:r>
            <a:r>
              <a:rPr kumimoji="0" lang="zh-CN" altLang="en-US">
                <a:solidFill>
                  <a:srgbClr val="000066"/>
                </a:solidFill>
                <a:latin typeface="Arial" charset="0"/>
              </a:rPr>
              <a:t>就利用单步中断实现对程序的单步调试</a:t>
            </a:r>
            <a:endParaRPr kumimoji="0" lang="zh-CN" altLang="en-US" b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内部结构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数据寄存器</a:t>
            </a:r>
          </a:p>
          <a:p>
            <a:pPr lvl="1" eaLnBrk="1" hangingPunct="1"/>
            <a:r>
              <a:rPr lang="zh-CN" altLang="en-US" smtClean="0"/>
              <a:t>保存处理器与外设之间交换的数据</a:t>
            </a:r>
          </a:p>
          <a:p>
            <a:pPr lvl="1" eaLnBrk="1" hangingPunct="1"/>
            <a:r>
              <a:rPr lang="zh-CN" altLang="en-US" smtClean="0"/>
              <a:t>数据输入寄存器：保存从输入设备获取的数据，处理器选择合适的方式进行读取</a:t>
            </a:r>
          </a:p>
          <a:p>
            <a:pPr lvl="1" eaLnBrk="1" hangingPunct="1"/>
            <a:r>
              <a:rPr lang="zh-CN" altLang="en-US" smtClean="0"/>
              <a:t>数据输出寄存器：保存处理器发往输出设备的数据，适时到达输出设备</a:t>
            </a:r>
          </a:p>
          <a:p>
            <a:pPr eaLnBrk="1" hangingPunct="1"/>
            <a:r>
              <a:rPr lang="zh-CN" altLang="en-US" smtClean="0"/>
              <a:t>状态寄存器</a:t>
            </a:r>
          </a:p>
          <a:p>
            <a:pPr lvl="1" eaLnBrk="1" hangingPunct="1"/>
            <a:r>
              <a:rPr lang="zh-CN" altLang="en-US" smtClean="0"/>
              <a:t>保存接口电路和外设当前的工作状态信息</a:t>
            </a:r>
          </a:p>
          <a:p>
            <a:pPr eaLnBrk="1" hangingPunct="1"/>
            <a:r>
              <a:rPr lang="zh-CN" altLang="en-US" smtClean="0"/>
              <a:t>控制寄存器</a:t>
            </a:r>
          </a:p>
          <a:p>
            <a:pPr lvl="1" eaLnBrk="1" hangingPunct="1"/>
            <a:r>
              <a:rPr lang="zh-CN" altLang="en-US" smtClean="0"/>
              <a:t>保存处理器控制接口电路和外设操作的有关信息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外部中断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非屏蔽中断</a:t>
            </a:r>
          </a:p>
          <a:p>
            <a:pPr lvl="1" eaLnBrk="1" hangingPunct="1"/>
            <a:r>
              <a:rPr lang="zh-CN" altLang="en-US" sz="2400" smtClean="0"/>
              <a:t>外部通过</a:t>
            </a:r>
            <a:r>
              <a:rPr lang="zh-CN" altLang="en-US" sz="2400" smtClean="0">
                <a:solidFill>
                  <a:schemeClr val="tx2"/>
                </a:solidFill>
              </a:rPr>
              <a:t>非屏蔽中断</a:t>
            </a:r>
            <a:r>
              <a:rPr lang="en-US" altLang="zh-CN" sz="2400" smtClean="0">
                <a:solidFill>
                  <a:schemeClr val="tx2"/>
                </a:solidFill>
              </a:rPr>
              <a:t>NMI</a:t>
            </a:r>
            <a:r>
              <a:rPr lang="zh-CN" altLang="en-US" sz="2400" smtClean="0">
                <a:solidFill>
                  <a:schemeClr val="tx2"/>
                </a:solidFill>
              </a:rPr>
              <a:t>请求信号</a:t>
            </a:r>
            <a:r>
              <a:rPr lang="zh-CN" altLang="en-US" sz="2400" smtClean="0"/>
              <a:t>提出的中断</a:t>
            </a:r>
          </a:p>
          <a:p>
            <a:pPr lvl="1" eaLnBrk="1" hangingPunct="1"/>
            <a:r>
              <a:rPr lang="zh-CN" altLang="en-US" sz="2400" smtClean="0"/>
              <a:t>处理器在当前指令执行结束予以响应</a:t>
            </a:r>
          </a:p>
          <a:p>
            <a:pPr lvl="1" eaLnBrk="1" hangingPunct="1"/>
            <a:r>
              <a:rPr lang="zh-CN" altLang="en-US" sz="2400" smtClean="0"/>
              <a:t>非屏蔽中断的</a:t>
            </a:r>
            <a:r>
              <a:rPr lang="zh-CN" altLang="en-US" sz="2400" smtClean="0">
                <a:solidFill>
                  <a:schemeClr val="tx2"/>
                </a:solidFill>
              </a:rPr>
              <a:t>中断向量号是</a:t>
            </a:r>
            <a:r>
              <a:rPr lang="en-US" altLang="zh-CN" sz="2400" smtClean="0">
                <a:solidFill>
                  <a:schemeClr val="tx2"/>
                </a:solidFill>
              </a:rPr>
              <a:t>2</a:t>
            </a:r>
            <a:endParaRPr lang="zh-CN" altLang="en-US" sz="24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400" smtClean="0"/>
              <a:t>非屏蔽中断主要用于处理系统的意外或故障</a:t>
            </a:r>
          </a:p>
          <a:p>
            <a:pPr eaLnBrk="1" hangingPunct="1"/>
            <a:r>
              <a:rPr lang="zh-CN" altLang="en-US" sz="2800" smtClean="0"/>
              <a:t>可屏蔽中断</a:t>
            </a:r>
          </a:p>
          <a:p>
            <a:pPr lvl="1" eaLnBrk="1" hangingPunct="1"/>
            <a:r>
              <a:rPr lang="zh-CN" altLang="en-US" sz="2400" smtClean="0"/>
              <a:t>外部通过</a:t>
            </a:r>
            <a:r>
              <a:rPr lang="zh-CN" altLang="en-US" sz="2400" smtClean="0">
                <a:solidFill>
                  <a:schemeClr val="tx2"/>
                </a:solidFill>
              </a:rPr>
              <a:t>可屏蔽中断</a:t>
            </a:r>
            <a:r>
              <a:rPr lang="en-US" altLang="zh-CN" sz="2400" smtClean="0">
                <a:solidFill>
                  <a:schemeClr val="tx2"/>
                </a:solidFill>
              </a:rPr>
              <a:t>INTR</a:t>
            </a:r>
            <a:r>
              <a:rPr lang="zh-CN" altLang="en-US" sz="2400" smtClean="0">
                <a:solidFill>
                  <a:schemeClr val="tx2"/>
                </a:solidFill>
              </a:rPr>
              <a:t>请求信号</a:t>
            </a:r>
            <a:r>
              <a:rPr lang="zh-CN" altLang="en-US" sz="2400" smtClean="0"/>
              <a:t>提出的中断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允许可屏蔽中断</a:t>
            </a:r>
            <a:r>
              <a:rPr lang="zh-CN" altLang="en-US" sz="2400" smtClean="0"/>
              <a:t>的条件下、当前指令执行结束予以响应</a:t>
            </a:r>
          </a:p>
          <a:p>
            <a:pPr lvl="1" eaLnBrk="1" hangingPunct="1"/>
            <a:r>
              <a:rPr lang="zh-CN" altLang="en-US" sz="2400" smtClean="0"/>
              <a:t>输出</a:t>
            </a:r>
            <a:r>
              <a:rPr lang="zh-CN" altLang="en-US" sz="2400" smtClean="0">
                <a:solidFill>
                  <a:schemeClr val="tx2"/>
                </a:solidFill>
              </a:rPr>
              <a:t>可屏蔽中断响应信号</a:t>
            </a:r>
            <a:r>
              <a:rPr lang="en-US" altLang="zh-CN" sz="2400" smtClean="0">
                <a:solidFill>
                  <a:schemeClr val="tx2"/>
                </a:solidFill>
              </a:rPr>
              <a:t>INTA*</a:t>
            </a:r>
            <a:r>
              <a:rPr lang="zh-CN" altLang="en-US" sz="2400" smtClean="0"/>
              <a:t>，产生可屏蔽中断响应总线周期，</a:t>
            </a:r>
            <a:r>
              <a:rPr lang="zh-CN" altLang="en-US" sz="2400" smtClean="0">
                <a:solidFill>
                  <a:schemeClr val="tx2"/>
                </a:solidFill>
              </a:rPr>
              <a:t>读取中断向量号</a:t>
            </a:r>
          </a:p>
          <a:p>
            <a:pPr lvl="1" eaLnBrk="1" hangingPunct="1"/>
            <a:r>
              <a:rPr lang="zh-CN" altLang="en-US" sz="2400" smtClean="0"/>
              <a:t>需要中断控制器负责处理中断优先权排队等管理工作</a:t>
            </a:r>
          </a:p>
          <a:p>
            <a:pPr lvl="1" eaLnBrk="1" hangingPunct="1"/>
            <a:r>
              <a:rPr lang="zh-CN" altLang="en-US" sz="2400" smtClean="0"/>
              <a:t>可屏蔽中断主要用于与外设进行数据交换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中断标志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IF</a:t>
            </a:r>
            <a:r>
              <a:rPr lang="zh-CN" altLang="en-US" smtClean="0">
                <a:solidFill>
                  <a:schemeClr val="tx2"/>
                </a:solidFill>
              </a:rPr>
              <a:t>＝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/>
              <a:t>，处理器</a:t>
            </a:r>
            <a:r>
              <a:rPr lang="zh-CN" altLang="en-US" smtClean="0">
                <a:solidFill>
                  <a:schemeClr val="tx2"/>
                </a:solidFill>
              </a:rPr>
              <a:t>开中断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可以响应，允许中断，中断开放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IF</a:t>
            </a:r>
            <a:r>
              <a:rPr lang="zh-CN" altLang="en-US" smtClean="0">
                <a:solidFill>
                  <a:schemeClr val="tx2"/>
                </a:solidFill>
              </a:rPr>
              <a:t>＝</a:t>
            </a:r>
            <a:r>
              <a:rPr lang="en-US" altLang="zh-CN" smtClean="0">
                <a:solidFill>
                  <a:schemeClr val="tx2"/>
                </a:solidFill>
              </a:rPr>
              <a:t>0</a:t>
            </a:r>
            <a:r>
              <a:rPr lang="zh-CN" altLang="en-US" smtClean="0"/>
              <a:t>，处理器</a:t>
            </a:r>
            <a:r>
              <a:rPr lang="zh-CN" altLang="en-US" smtClean="0">
                <a:solidFill>
                  <a:schemeClr val="tx2"/>
                </a:solidFill>
              </a:rPr>
              <a:t>关中断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不能响应，禁止中断，中断被屏蔽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关中断的情况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系统复位后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任何一个中断被响应后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执行关中断指令</a:t>
            </a:r>
            <a:r>
              <a:rPr lang="en-US" altLang="zh-CN" smtClean="0"/>
              <a:t>CLI</a:t>
            </a:r>
            <a:r>
              <a:rPr lang="zh-CN" altLang="en-US" smtClean="0"/>
              <a:t>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开中断的方法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执行开中断指令</a:t>
            </a:r>
            <a:r>
              <a:rPr lang="en-US" altLang="zh-CN" smtClean="0"/>
              <a:t>STI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执行中断返回指令</a:t>
            </a:r>
            <a:r>
              <a:rPr lang="en-US" altLang="zh-CN" smtClean="0"/>
              <a:t>IRET</a:t>
            </a:r>
            <a:r>
              <a:rPr lang="zh-CN" altLang="en-US" smtClean="0"/>
              <a:t>恢复中断前</a:t>
            </a:r>
            <a:r>
              <a:rPr lang="en-US" altLang="zh-CN" smtClean="0"/>
              <a:t>IF</a:t>
            </a:r>
            <a:r>
              <a:rPr lang="zh-CN" altLang="en-US" smtClean="0"/>
              <a:t>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中断和异常的响应过程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smtClean="0"/>
              <a:t>标志寄存器压入堆栈，保护标志位；被中断指令的逻辑地址压入堆栈，保护断点</a:t>
            </a:r>
          </a:p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smtClean="0"/>
              <a:t>如果有错误代码，将其压入堆栈</a:t>
            </a:r>
          </a:p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	实地址方式的异常不返回错误代码</a:t>
            </a:r>
          </a:p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AutoNum type="circleNumDbPlain" startAt="3"/>
            </a:pPr>
            <a:r>
              <a:rPr lang="zh-CN" altLang="en-US" smtClean="0"/>
              <a:t>根据向量号获得中断服务程序（中断或异常的处理程序）的段选择器和指令指针</a:t>
            </a:r>
          </a:p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AutoNum type="circleNumDbPlain" startAt="3"/>
            </a:pPr>
            <a:r>
              <a:rPr lang="zh-CN" altLang="en-US" smtClean="0"/>
              <a:t>对于中断，设置</a:t>
            </a:r>
            <a:r>
              <a:rPr lang="en-US" altLang="zh-CN" smtClean="0"/>
              <a:t>IF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，禁止可屏蔽中断</a:t>
            </a:r>
          </a:p>
          <a:p>
            <a:pPr marL="609600" indent="-609600" eaLnBrk="1" hangingPunct="1">
              <a:buClr>
                <a:schemeClr val="bg2"/>
              </a:buClr>
              <a:buSzPct val="90000"/>
              <a:buFont typeface="Wingdings" pitchFamily="2" charset="2"/>
              <a:buAutoNum type="circleNumDbPlain" startAt="3"/>
            </a:pPr>
            <a:r>
              <a:rPr lang="zh-CN" altLang="en-US" smtClean="0"/>
              <a:t>控制转移至中断服务程序入口地址，开始执行中断或异常处理程序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中断描述符表和中断向量表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eaLnBrk="1" hangingPunct="1"/>
            <a:r>
              <a:rPr lang="zh-CN" altLang="en-US" smtClean="0"/>
              <a:t>保护方式下，使用中断描述符表</a:t>
            </a:r>
            <a:r>
              <a:rPr lang="en-US" altLang="zh-CN" smtClean="0"/>
              <a:t>IDT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中断服务程序由中断描述符指向</a:t>
            </a:r>
          </a:p>
          <a:p>
            <a:pPr lvl="1" eaLnBrk="1" hangingPunct="1"/>
            <a:r>
              <a:rPr lang="zh-CN" altLang="en-US" smtClean="0"/>
              <a:t>每个中断描述符包含</a:t>
            </a:r>
            <a:r>
              <a:rPr lang="en-US" altLang="zh-CN" smtClean="0"/>
              <a:t>8</a:t>
            </a:r>
            <a:r>
              <a:rPr lang="zh-CN" altLang="en-US" smtClean="0"/>
              <a:t>个字节，保存</a:t>
            </a:r>
          </a:p>
          <a:p>
            <a:pPr lvl="2" eaLnBrk="1" hangingPunct="1"/>
            <a:r>
              <a:rPr lang="en-US" altLang="zh-CN" smtClean="0"/>
              <a:t>16</a:t>
            </a:r>
            <a:r>
              <a:rPr lang="zh-CN" altLang="en-US" smtClean="0"/>
              <a:t>位段选择器和</a:t>
            </a:r>
            <a:r>
              <a:rPr lang="en-US" altLang="zh-CN" smtClean="0"/>
              <a:t>32</a:t>
            </a:r>
            <a:r>
              <a:rPr lang="zh-CN" altLang="en-US" smtClean="0"/>
              <a:t>位偏移地址</a:t>
            </a:r>
          </a:p>
          <a:p>
            <a:pPr lvl="2" eaLnBrk="1" hangingPunct="1"/>
            <a:r>
              <a:rPr lang="zh-CN" altLang="en-US" smtClean="0"/>
              <a:t>中断特权层</a:t>
            </a:r>
          </a:p>
          <a:p>
            <a:pPr eaLnBrk="1" hangingPunct="1"/>
            <a:r>
              <a:rPr lang="zh-CN" altLang="en-US" smtClean="0"/>
              <a:t>实地址方式下，使用中断向量表</a:t>
            </a:r>
          </a:p>
          <a:p>
            <a:pPr lvl="1" eaLnBrk="1" hangingPunct="1"/>
            <a:r>
              <a:rPr lang="zh-CN" altLang="en-US" smtClean="0"/>
              <a:t>物理地址</a:t>
            </a:r>
            <a:r>
              <a:rPr lang="en-US" altLang="zh-CN" smtClean="0"/>
              <a:t>00000H</a:t>
            </a:r>
            <a:r>
              <a:rPr lang="zh-CN" altLang="en-US" smtClean="0"/>
              <a:t>，对应向量号从</a:t>
            </a:r>
            <a:r>
              <a:rPr lang="en-US" altLang="zh-CN" smtClean="0"/>
              <a:t>0</a:t>
            </a:r>
            <a:r>
              <a:rPr lang="zh-CN" altLang="en-US" smtClean="0"/>
              <a:t>开始</a:t>
            </a:r>
          </a:p>
          <a:p>
            <a:pPr lvl="1" eaLnBrk="1" hangingPunct="1"/>
            <a:r>
              <a:rPr lang="zh-CN" altLang="en-US" smtClean="0"/>
              <a:t>依次每</a:t>
            </a:r>
            <a:r>
              <a:rPr lang="en-US" altLang="zh-CN" smtClean="0"/>
              <a:t>4</a:t>
            </a:r>
            <a:r>
              <a:rPr lang="zh-CN" altLang="en-US" smtClean="0"/>
              <a:t>个字节安排一个中断向量</a:t>
            </a:r>
          </a:p>
          <a:p>
            <a:pPr lvl="2" eaLnBrk="1" hangingPunct="1"/>
            <a:r>
              <a:rPr lang="zh-CN" altLang="en-US" smtClean="0"/>
              <a:t>含有</a:t>
            </a:r>
            <a:r>
              <a:rPr lang="en-US" altLang="zh-CN" smtClean="0"/>
              <a:t>16</a:t>
            </a:r>
            <a:r>
              <a:rPr lang="zh-CN" altLang="en-US" smtClean="0"/>
              <a:t>位段地址和</a:t>
            </a:r>
            <a:r>
              <a:rPr lang="en-US" altLang="zh-CN" smtClean="0"/>
              <a:t>16</a:t>
            </a:r>
            <a:r>
              <a:rPr lang="zh-CN" altLang="en-US" smtClean="0"/>
              <a:t>位偏移地址的逻辑地址</a:t>
            </a:r>
          </a:p>
          <a:p>
            <a:pPr lvl="2" eaLnBrk="1" hangingPunct="1"/>
            <a:r>
              <a:rPr lang="zh-CN" altLang="en-US" smtClean="0"/>
              <a:t>低字部分是偏移地址、高字部分是段地址</a:t>
            </a:r>
          </a:p>
          <a:p>
            <a:pPr lvl="1" eaLnBrk="1" hangingPunct="1"/>
            <a:r>
              <a:rPr lang="en-US" altLang="zh-CN" smtClean="0"/>
              <a:t>256</a:t>
            </a:r>
            <a:r>
              <a:rPr lang="zh-CN" altLang="en-US" smtClean="0"/>
              <a:t>个中断占用</a:t>
            </a:r>
            <a:r>
              <a:rPr lang="en-US" altLang="zh-CN" smtClean="0"/>
              <a:t>1KB</a:t>
            </a:r>
            <a:r>
              <a:rPr lang="zh-CN" altLang="en-US" smtClean="0"/>
              <a:t>区域，形成中断向量表</a:t>
            </a:r>
          </a:p>
        </p:txBody>
      </p:sp>
      <p:sp>
        <p:nvSpPr>
          <p:cNvPr id="665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实方式的中断向量表结构</a:t>
            </a:r>
          </a:p>
        </p:txBody>
      </p:sp>
      <p:sp>
        <p:nvSpPr>
          <p:cNvPr id="67587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7590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7591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7589" name="Picture 8" descr="fig07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891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7.3.4 </a:t>
            </a:r>
            <a:r>
              <a:rPr lang="zh-CN" altLang="en-US" smtClean="0"/>
              <a:t>中断控制器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管理多个中断请求并进行优先权排队等工作</a:t>
            </a:r>
          </a:p>
          <a:p>
            <a:pPr eaLnBrk="1" hangingPunct="1"/>
            <a:r>
              <a:rPr lang="en-US" altLang="zh-CN" smtClean="0"/>
              <a:t>IBM PC/AT</a:t>
            </a:r>
            <a:r>
              <a:rPr lang="zh-CN" altLang="en-US" smtClean="0"/>
              <a:t>机使用两个</a:t>
            </a:r>
            <a:r>
              <a:rPr lang="en-US" altLang="zh-CN" smtClean="0"/>
              <a:t>Intel 8259A</a:t>
            </a:r>
            <a:r>
              <a:rPr lang="zh-CN" altLang="en-US" smtClean="0"/>
              <a:t>可编程中断控制器</a:t>
            </a:r>
            <a:r>
              <a:rPr lang="en-US" altLang="zh-CN" smtClean="0"/>
              <a:t>PIC</a:t>
            </a:r>
            <a:r>
              <a:rPr lang="zh-CN" altLang="en-US" smtClean="0"/>
              <a:t>，</a:t>
            </a:r>
            <a:r>
              <a:rPr lang="en-US" altLang="zh-CN" smtClean="0"/>
              <a:t>32</a:t>
            </a:r>
            <a:r>
              <a:rPr lang="zh-CN" altLang="en-US" smtClean="0"/>
              <a:t>位</a:t>
            </a:r>
            <a:r>
              <a:rPr lang="en-US" altLang="zh-CN" smtClean="0"/>
              <a:t>PC</a:t>
            </a:r>
            <a:r>
              <a:rPr lang="zh-CN" altLang="en-US" smtClean="0"/>
              <a:t>机兼容了它们的功能 </a:t>
            </a:r>
          </a:p>
          <a:p>
            <a:pPr lvl="1" eaLnBrk="1" hangingPunct="1"/>
            <a:r>
              <a:rPr lang="zh-CN" altLang="en-US" smtClean="0"/>
              <a:t>每个管理</a:t>
            </a:r>
            <a:r>
              <a:rPr lang="en-US" altLang="zh-CN" smtClean="0"/>
              <a:t>8</a:t>
            </a:r>
            <a:r>
              <a:rPr lang="zh-CN" altLang="en-US" smtClean="0"/>
              <a:t>级中断，请求引脚：</a:t>
            </a:r>
            <a:r>
              <a:rPr lang="en-US" altLang="zh-CN" smtClean="0"/>
              <a:t>IR0</a:t>
            </a:r>
            <a:r>
              <a:rPr lang="zh-CN" altLang="en-US" smtClean="0"/>
              <a:t>～</a:t>
            </a:r>
            <a:r>
              <a:rPr lang="en-US" altLang="zh-CN" smtClean="0"/>
              <a:t>IR7</a:t>
            </a:r>
          </a:p>
          <a:p>
            <a:pPr lvl="1" eaLnBrk="1" hangingPunct="1"/>
            <a:r>
              <a:rPr lang="zh-CN" altLang="en-US" smtClean="0"/>
              <a:t>每一级中断可单独被屏蔽或允许</a:t>
            </a:r>
          </a:p>
          <a:p>
            <a:pPr lvl="1" eaLnBrk="1" hangingPunct="1"/>
            <a:r>
              <a:rPr lang="zh-CN" altLang="en-US" smtClean="0"/>
              <a:t>多个芯片级联最多扩展至</a:t>
            </a:r>
            <a:r>
              <a:rPr lang="en-US" altLang="zh-CN" smtClean="0"/>
              <a:t>64</a:t>
            </a:r>
            <a:r>
              <a:rPr lang="zh-CN" altLang="en-US" smtClean="0"/>
              <a:t>级中断</a:t>
            </a:r>
          </a:p>
          <a:p>
            <a:pPr lvl="1" eaLnBrk="1" hangingPunct="1"/>
            <a:r>
              <a:rPr lang="zh-CN" altLang="en-US" smtClean="0"/>
              <a:t>为每级中断提供中断向量号</a:t>
            </a:r>
          </a:p>
          <a:p>
            <a:pPr eaLnBrk="1" hangingPunct="1"/>
            <a:r>
              <a:rPr lang="en-US" altLang="zh-CN" smtClean="0"/>
              <a:t>Pentium</a:t>
            </a:r>
            <a:r>
              <a:rPr lang="zh-CN" altLang="en-US" smtClean="0"/>
              <a:t>处理器内部集成局部</a:t>
            </a:r>
            <a:r>
              <a:rPr lang="en-US" altLang="zh-CN" smtClean="0"/>
              <a:t>APIC</a:t>
            </a:r>
            <a:r>
              <a:rPr lang="zh-CN" altLang="en-US" smtClean="0"/>
              <a:t>，外部配合集成在芯片组的</a:t>
            </a:r>
            <a:r>
              <a:rPr lang="en-US" altLang="zh-CN" smtClean="0"/>
              <a:t>I/O APIC</a:t>
            </a:r>
            <a:endParaRPr lang="zh-CN" altLang="en-US" smtClean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3733800" y="5943600"/>
            <a:ext cx="46482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1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高级可编程中断控制器</a:t>
            </a:r>
            <a:r>
              <a:rPr lang="en-US" altLang="zh-CN" sz="2800" b="1">
                <a:solidFill>
                  <a:schemeClr val="tx2"/>
                </a:solidFill>
              </a:rPr>
              <a:t>APIC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6"/>
          <p:cNvSpPr>
            <a:spLocks noChangeArrowheads="1"/>
          </p:cNvSpPr>
          <p:nvPr/>
        </p:nvSpPr>
        <p:spPr bwMode="auto">
          <a:xfrm>
            <a:off x="533400" y="152400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 smtClean="0">
                <a:solidFill>
                  <a:srgbClr val="660066"/>
                </a:solidFill>
                <a:latin typeface="Tahoma" pitchFamily="34" charset="0"/>
                <a:ea typeface="隶书" pitchFamily="49" charset="-122"/>
              </a:rPr>
              <a:t>8086</a:t>
            </a:r>
            <a:r>
              <a:rPr lang="zh-CN" altLang="en-US" sz="2800" b="0" dirty="0" smtClean="0">
                <a:solidFill>
                  <a:srgbClr val="660066"/>
                </a:solidFill>
                <a:latin typeface="Tahoma" pitchFamily="34" charset="0"/>
                <a:ea typeface="隶书" pitchFamily="49" charset="-122"/>
              </a:rPr>
              <a:t>中</a:t>
            </a:r>
            <a:r>
              <a:rPr lang="zh-CN" altLang="en-US" sz="2800" b="0" dirty="0">
                <a:solidFill>
                  <a:srgbClr val="660066"/>
                </a:solidFill>
                <a:latin typeface="Tahoma" pitchFamily="34" charset="0"/>
                <a:ea typeface="隶书" pitchFamily="49" charset="-122"/>
              </a:rPr>
              <a:t>断向量表</a:t>
            </a:r>
          </a:p>
        </p:txBody>
      </p:sp>
      <p:graphicFrame>
        <p:nvGraphicFramePr>
          <p:cNvPr id="142473" name="Group 137"/>
          <p:cNvGraphicFramePr>
            <a:graphicFrameLocks noGrp="1"/>
          </p:cNvGraphicFramePr>
          <p:nvPr/>
        </p:nvGraphicFramePr>
        <p:xfrm>
          <a:off x="1258888" y="942975"/>
          <a:ext cx="7273925" cy="5380036"/>
        </p:xfrm>
        <a:graphic>
          <a:graphicData uri="http://schemas.openxmlformats.org/drawingml/2006/table">
            <a:tbl>
              <a:tblPr/>
              <a:tblGrid>
                <a:gridCol w="1230312"/>
                <a:gridCol w="3175000"/>
                <a:gridCol w="2868613"/>
              </a:tblGrid>
              <a:tr h="518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用户中断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（向量号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7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3FCH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6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……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61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非屏蔽中断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（向量号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7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008H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61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单步中断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（向量号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004H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8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除法错中断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（向量号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向量号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026" name="AutoShape 1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85188" y="6421438"/>
            <a:ext cx="658812" cy="436562"/>
          </a:xfrm>
          <a:prstGeom prst="actionButtonBackPrevious">
            <a:avLst/>
          </a:prstGeom>
          <a:solidFill>
            <a:srgbClr val="D1D4F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8259A</a:t>
            </a:r>
            <a:r>
              <a:rPr lang="zh-CN" altLang="en-US" sz="4000" dirty="0" smtClean="0"/>
              <a:t>中断控制器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7986713" cy="45339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Intel 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是可编程中断控制器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PIC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可用于管理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Intel 8080/8085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8086/8088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80286/80386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的可屏蔽中断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的基本功能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一片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可以管理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级中断，可扩展至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64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级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每一级中断都可单独被屏蔽或允许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在中断响应周期，可提供相应的中断向量号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设计有多种工作方式，可通过编程选择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8259A</a:t>
            </a:r>
            <a:r>
              <a:rPr lang="zh-CN" altLang="en-US" sz="4000" dirty="0" smtClean="0"/>
              <a:t>的内部结构和引脚</a:t>
            </a: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257175" y="1111250"/>
            <a:ext cx="8458200" cy="5160963"/>
            <a:chOff x="162" y="868"/>
            <a:chExt cx="5328" cy="3251"/>
          </a:xfrm>
        </p:grpSpPr>
        <p:sp>
          <p:nvSpPr>
            <p:cNvPr id="31754" name="AutoShape 91"/>
            <p:cNvSpPr>
              <a:spLocks noChangeArrowheads="1"/>
            </p:cNvSpPr>
            <p:nvPr/>
          </p:nvSpPr>
          <p:spPr bwMode="auto">
            <a:xfrm>
              <a:off x="258" y="1598"/>
              <a:ext cx="816" cy="301"/>
            </a:xfrm>
            <a:prstGeom prst="leftRightArrow">
              <a:avLst>
                <a:gd name="adj1" fmla="val 50000"/>
                <a:gd name="adj2" fmla="val 542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Text Box 92"/>
            <p:cNvSpPr txBox="1">
              <a:spLocks noChangeArrowheads="1"/>
            </p:cNvSpPr>
            <p:nvPr/>
          </p:nvSpPr>
          <p:spPr bwMode="auto">
            <a:xfrm>
              <a:off x="354" y="134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  <a:r>
                <a:rPr lang="en-US" altLang="en-US" sz="2400" baseline="-25000"/>
                <a:t>7</a:t>
              </a:r>
              <a:r>
                <a:rPr lang="en-US" altLang="en-US" sz="2400"/>
                <a:t>~D</a:t>
              </a:r>
              <a:r>
                <a:rPr lang="en-US" altLang="en-US" sz="2400" baseline="-25000"/>
                <a:t>0</a:t>
              </a:r>
              <a:endParaRPr lang="en-US" altLang="zh-CN" sz="2400"/>
            </a:p>
          </p:txBody>
        </p:sp>
        <p:sp>
          <p:nvSpPr>
            <p:cNvPr id="31756" name="Line 93"/>
            <p:cNvSpPr>
              <a:spLocks noChangeShapeType="1"/>
            </p:cNvSpPr>
            <p:nvPr/>
          </p:nvSpPr>
          <p:spPr bwMode="auto">
            <a:xfrm flipH="1">
              <a:off x="4482" y="116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Text Box 94"/>
            <p:cNvSpPr txBox="1">
              <a:spLocks noChangeArrowheads="1"/>
            </p:cNvSpPr>
            <p:nvPr/>
          </p:nvSpPr>
          <p:spPr bwMode="auto">
            <a:xfrm>
              <a:off x="4482" y="86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INTA</a:t>
              </a:r>
            </a:p>
          </p:txBody>
        </p:sp>
        <p:sp>
          <p:nvSpPr>
            <p:cNvPr id="31758" name="Line 95"/>
            <p:cNvSpPr>
              <a:spLocks noChangeShapeType="1"/>
            </p:cNvSpPr>
            <p:nvPr/>
          </p:nvSpPr>
          <p:spPr bwMode="auto">
            <a:xfrm>
              <a:off x="4482" y="129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Text Box 96"/>
            <p:cNvSpPr txBox="1">
              <a:spLocks noChangeArrowheads="1"/>
            </p:cNvSpPr>
            <p:nvPr/>
          </p:nvSpPr>
          <p:spPr bwMode="auto">
            <a:xfrm>
              <a:off x="4530" y="1297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INT</a:t>
              </a:r>
            </a:p>
          </p:txBody>
        </p:sp>
        <p:sp>
          <p:nvSpPr>
            <p:cNvPr id="31760" name="Line 97"/>
            <p:cNvSpPr>
              <a:spLocks noChangeShapeType="1"/>
            </p:cNvSpPr>
            <p:nvPr/>
          </p:nvSpPr>
          <p:spPr bwMode="auto">
            <a:xfrm>
              <a:off x="4530" y="8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Rectangle 98"/>
            <p:cNvSpPr>
              <a:spLocks noChangeArrowheads="1"/>
            </p:cNvSpPr>
            <p:nvPr/>
          </p:nvSpPr>
          <p:spPr bwMode="auto">
            <a:xfrm>
              <a:off x="4290" y="1942"/>
              <a:ext cx="389" cy="1374"/>
            </a:xfrm>
            <a:prstGeom prst="rect">
              <a:avLst/>
            </a:prstGeom>
            <a:solidFill>
              <a:srgbClr val="A6ADC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</a:rPr>
                <a:t>中断请求寄存器</a:t>
              </a:r>
            </a:p>
          </p:txBody>
        </p:sp>
        <p:sp>
          <p:nvSpPr>
            <p:cNvPr id="31762" name="Rectangle 99"/>
            <p:cNvSpPr>
              <a:spLocks noChangeArrowheads="1"/>
            </p:cNvSpPr>
            <p:nvPr/>
          </p:nvSpPr>
          <p:spPr bwMode="auto">
            <a:xfrm>
              <a:off x="2946" y="3616"/>
              <a:ext cx="2112" cy="301"/>
            </a:xfrm>
            <a:prstGeom prst="rect">
              <a:avLst/>
            </a:prstGeom>
            <a:solidFill>
              <a:srgbClr val="A6ADC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</a:rPr>
                <a:t>中断屏蔽寄存器</a:t>
              </a:r>
            </a:p>
          </p:txBody>
        </p:sp>
        <p:sp>
          <p:nvSpPr>
            <p:cNvPr id="31763" name="Rectangle 100"/>
            <p:cNvSpPr>
              <a:spLocks noChangeArrowheads="1"/>
            </p:cNvSpPr>
            <p:nvPr/>
          </p:nvSpPr>
          <p:spPr bwMode="auto">
            <a:xfrm>
              <a:off x="1074" y="1383"/>
              <a:ext cx="720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数据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总线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缓冲器</a:t>
              </a:r>
            </a:p>
          </p:txBody>
        </p:sp>
        <p:sp>
          <p:nvSpPr>
            <p:cNvPr id="31764" name="Line 101"/>
            <p:cNvSpPr>
              <a:spLocks noChangeShapeType="1"/>
            </p:cNvSpPr>
            <p:nvPr/>
          </p:nvSpPr>
          <p:spPr bwMode="auto">
            <a:xfrm flipH="1">
              <a:off x="4674" y="228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Line 102"/>
            <p:cNvSpPr>
              <a:spLocks noChangeShapeType="1"/>
            </p:cNvSpPr>
            <p:nvPr/>
          </p:nvSpPr>
          <p:spPr bwMode="auto">
            <a:xfrm flipH="1">
              <a:off x="4674" y="3101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103"/>
            <p:cNvSpPr>
              <a:spLocks noChangeShapeType="1"/>
            </p:cNvSpPr>
            <p:nvPr/>
          </p:nvSpPr>
          <p:spPr bwMode="auto">
            <a:xfrm>
              <a:off x="5106" y="2285"/>
              <a:ext cx="0" cy="51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Text Box 104"/>
            <p:cNvSpPr txBox="1">
              <a:spLocks noChangeArrowheads="1"/>
            </p:cNvSpPr>
            <p:nvPr/>
          </p:nvSpPr>
          <p:spPr bwMode="auto">
            <a:xfrm>
              <a:off x="4914" y="198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IR0</a:t>
              </a:r>
            </a:p>
          </p:txBody>
        </p:sp>
        <p:sp>
          <p:nvSpPr>
            <p:cNvPr id="31768" name="Text Box 105"/>
            <p:cNvSpPr txBox="1">
              <a:spLocks noChangeArrowheads="1"/>
            </p:cNvSpPr>
            <p:nvPr/>
          </p:nvSpPr>
          <p:spPr bwMode="auto">
            <a:xfrm>
              <a:off x="4919" y="280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IR7</a:t>
              </a:r>
            </a:p>
          </p:txBody>
        </p:sp>
        <p:sp>
          <p:nvSpPr>
            <p:cNvPr id="31769" name="Rectangle 106"/>
            <p:cNvSpPr>
              <a:spLocks noChangeArrowheads="1"/>
            </p:cNvSpPr>
            <p:nvPr/>
          </p:nvSpPr>
          <p:spPr bwMode="auto">
            <a:xfrm>
              <a:off x="1074" y="2199"/>
              <a:ext cx="720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读</a:t>
              </a:r>
              <a:r>
                <a:rPr lang="en-US" altLang="zh-CN" sz="2400"/>
                <a:t>/</a:t>
              </a:r>
              <a:r>
                <a:rPr lang="zh-CN" altLang="en-US" sz="2400"/>
                <a:t>写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控制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逻辑</a:t>
              </a:r>
            </a:p>
          </p:txBody>
        </p:sp>
        <p:sp>
          <p:nvSpPr>
            <p:cNvPr id="31770" name="Rectangle 107"/>
            <p:cNvSpPr>
              <a:spLocks noChangeArrowheads="1"/>
            </p:cNvSpPr>
            <p:nvPr/>
          </p:nvSpPr>
          <p:spPr bwMode="auto">
            <a:xfrm>
              <a:off x="1074" y="3230"/>
              <a:ext cx="720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级联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缓冲器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比较器</a:t>
              </a:r>
            </a:p>
          </p:txBody>
        </p:sp>
        <p:grpSp>
          <p:nvGrpSpPr>
            <p:cNvPr id="3" name="Group 108"/>
            <p:cNvGrpSpPr>
              <a:grpSpLocks/>
            </p:cNvGrpSpPr>
            <p:nvPr/>
          </p:nvGrpSpPr>
          <p:grpSpPr bwMode="auto">
            <a:xfrm>
              <a:off x="402" y="2113"/>
              <a:ext cx="672" cy="932"/>
              <a:chOff x="576" y="1776"/>
              <a:chExt cx="672" cy="1041"/>
            </a:xfrm>
          </p:grpSpPr>
          <p:sp>
            <p:nvSpPr>
              <p:cNvPr id="31807" name="Line 109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8" name="Line 110"/>
              <p:cNvSpPr>
                <a:spLocks noChangeShapeType="1"/>
              </p:cNvSpPr>
              <p:nvPr/>
            </p:nvSpPr>
            <p:spPr bwMode="auto">
              <a:xfrm>
                <a:off x="960" y="216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9" name="Line 111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0" name="Line 112"/>
              <p:cNvSpPr>
                <a:spLocks noChangeShapeType="1"/>
              </p:cNvSpPr>
              <p:nvPr/>
            </p:nvSpPr>
            <p:spPr bwMode="auto">
              <a:xfrm>
                <a:off x="960" y="264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1" name="Text Box 113"/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432" cy="3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RD</a:t>
                </a:r>
              </a:p>
            </p:txBody>
          </p:sp>
          <p:sp>
            <p:nvSpPr>
              <p:cNvPr id="31812" name="Text Box 114"/>
              <p:cNvSpPr txBox="1">
                <a:spLocks noChangeArrowheads="1"/>
              </p:cNvSpPr>
              <p:nvPr/>
            </p:nvSpPr>
            <p:spPr bwMode="auto">
              <a:xfrm>
                <a:off x="576" y="2016"/>
                <a:ext cx="672" cy="3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WR</a:t>
                </a:r>
              </a:p>
            </p:txBody>
          </p:sp>
          <p:sp>
            <p:nvSpPr>
              <p:cNvPr id="31813" name="Text Box 115"/>
              <p:cNvSpPr txBox="1">
                <a:spLocks noChangeArrowheads="1"/>
              </p:cNvSpPr>
              <p:nvPr/>
            </p:nvSpPr>
            <p:spPr bwMode="auto">
              <a:xfrm>
                <a:off x="576" y="2256"/>
                <a:ext cx="432" cy="3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  <a:r>
                  <a:rPr lang="en-US" altLang="zh-CN" sz="2400" baseline="-25000"/>
                  <a:t>0</a:t>
                </a:r>
                <a:endParaRPr lang="en-US" altLang="zh-CN" sz="2400"/>
              </a:p>
            </p:txBody>
          </p:sp>
          <p:sp>
            <p:nvSpPr>
              <p:cNvPr id="31814" name="Text Box 116"/>
              <p:cNvSpPr txBox="1">
                <a:spLocks noChangeArrowheads="1"/>
              </p:cNvSpPr>
              <p:nvPr/>
            </p:nvSpPr>
            <p:spPr bwMode="auto">
              <a:xfrm>
                <a:off x="576" y="2496"/>
                <a:ext cx="432" cy="32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CS</a:t>
                </a:r>
              </a:p>
            </p:txBody>
          </p:sp>
          <p:sp>
            <p:nvSpPr>
              <p:cNvPr id="31815" name="Line 117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6" name="Line 118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7" name="Line 119"/>
              <p:cNvSpPr>
                <a:spLocks noChangeShapeType="1"/>
              </p:cNvSpPr>
              <p:nvPr/>
            </p:nvSpPr>
            <p:spPr bwMode="auto">
              <a:xfrm>
                <a:off x="624" y="2544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2" name="Line 120"/>
            <p:cNvSpPr>
              <a:spLocks noChangeShapeType="1"/>
            </p:cNvSpPr>
            <p:nvPr/>
          </p:nvSpPr>
          <p:spPr bwMode="auto">
            <a:xfrm>
              <a:off x="786" y="331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121"/>
            <p:cNvSpPr>
              <a:spLocks noChangeShapeType="1"/>
            </p:cNvSpPr>
            <p:nvPr/>
          </p:nvSpPr>
          <p:spPr bwMode="auto">
            <a:xfrm>
              <a:off x="786" y="353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122"/>
            <p:cNvSpPr>
              <a:spLocks noChangeShapeType="1"/>
            </p:cNvSpPr>
            <p:nvPr/>
          </p:nvSpPr>
          <p:spPr bwMode="auto">
            <a:xfrm>
              <a:off x="786" y="3745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123"/>
            <p:cNvSpPr>
              <a:spLocks noChangeShapeType="1"/>
            </p:cNvSpPr>
            <p:nvPr/>
          </p:nvSpPr>
          <p:spPr bwMode="auto">
            <a:xfrm>
              <a:off x="786" y="396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Text Box 124"/>
            <p:cNvSpPr txBox="1">
              <a:spLocks noChangeArrowheads="1"/>
            </p:cNvSpPr>
            <p:nvPr/>
          </p:nvSpPr>
          <p:spPr bwMode="auto">
            <a:xfrm>
              <a:off x="210" y="3187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CAS0</a:t>
              </a:r>
            </a:p>
          </p:txBody>
        </p:sp>
        <p:sp>
          <p:nvSpPr>
            <p:cNvPr id="31777" name="Text Box 125"/>
            <p:cNvSpPr txBox="1">
              <a:spLocks noChangeArrowheads="1"/>
            </p:cNvSpPr>
            <p:nvPr/>
          </p:nvSpPr>
          <p:spPr bwMode="auto">
            <a:xfrm>
              <a:off x="210" y="3402"/>
              <a:ext cx="9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CAS1</a:t>
              </a:r>
            </a:p>
          </p:txBody>
        </p:sp>
        <p:sp>
          <p:nvSpPr>
            <p:cNvPr id="31778" name="Text Box 126"/>
            <p:cNvSpPr txBox="1">
              <a:spLocks noChangeArrowheads="1"/>
            </p:cNvSpPr>
            <p:nvPr/>
          </p:nvSpPr>
          <p:spPr bwMode="auto">
            <a:xfrm>
              <a:off x="210" y="3616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CAS2</a:t>
              </a:r>
            </a:p>
          </p:txBody>
        </p:sp>
        <p:sp>
          <p:nvSpPr>
            <p:cNvPr id="31779" name="Text Box 127"/>
            <p:cNvSpPr txBox="1">
              <a:spLocks noChangeArrowheads="1"/>
            </p:cNvSpPr>
            <p:nvPr/>
          </p:nvSpPr>
          <p:spPr bwMode="auto">
            <a:xfrm>
              <a:off x="210" y="3831"/>
              <a:ext cx="9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SP/EN</a:t>
              </a:r>
            </a:p>
          </p:txBody>
        </p:sp>
        <p:sp>
          <p:nvSpPr>
            <p:cNvPr id="31780" name="Line 128"/>
            <p:cNvSpPr>
              <a:spLocks noChangeShapeType="1"/>
            </p:cNvSpPr>
            <p:nvPr/>
          </p:nvSpPr>
          <p:spPr bwMode="auto">
            <a:xfrm>
              <a:off x="546" y="387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129"/>
            <p:cNvSpPr>
              <a:spLocks noChangeShapeType="1"/>
            </p:cNvSpPr>
            <p:nvPr/>
          </p:nvSpPr>
          <p:spPr bwMode="auto">
            <a:xfrm>
              <a:off x="162" y="387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Rectangle 130"/>
            <p:cNvSpPr>
              <a:spLocks noChangeArrowheads="1"/>
            </p:cNvSpPr>
            <p:nvPr/>
          </p:nvSpPr>
          <p:spPr bwMode="auto">
            <a:xfrm>
              <a:off x="3666" y="1942"/>
              <a:ext cx="389" cy="1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优先权判别电路</a:t>
              </a:r>
            </a:p>
          </p:txBody>
        </p:sp>
        <p:sp>
          <p:nvSpPr>
            <p:cNvPr id="31783" name="Rectangle 131"/>
            <p:cNvSpPr>
              <a:spLocks noChangeArrowheads="1"/>
            </p:cNvSpPr>
            <p:nvPr/>
          </p:nvSpPr>
          <p:spPr bwMode="auto">
            <a:xfrm>
              <a:off x="2994" y="1942"/>
              <a:ext cx="389" cy="1374"/>
            </a:xfrm>
            <a:prstGeom prst="rect">
              <a:avLst/>
            </a:prstGeom>
            <a:solidFill>
              <a:srgbClr val="A6ADC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</a:rPr>
                <a:t>中断服务寄存器</a:t>
              </a:r>
            </a:p>
          </p:txBody>
        </p:sp>
        <p:sp>
          <p:nvSpPr>
            <p:cNvPr id="31784" name="Line 132"/>
            <p:cNvSpPr>
              <a:spLocks noChangeShapeType="1"/>
            </p:cNvSpPr>
            <p:nvPr/>
          </p:nvSpPr>
          <p:spPr bwMode="auto">
            <a:xfrm>
              <a:off x="2562" y="1169"/>
              <a:ext cx="0" cy="292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AutoShape 133"/>
            <p:cNvSpPr>
              <a:spLocks noChangeArrowheads="1"/>
            </p:cNvSpPr>
            <p:nvPr/>
          </p:nvSpPr>
          <p:spPr bwMode="auto">
            <a:xfrm>
              <a:off x="1794" y="1684"/>
              <a:ext cx="720" cy="258"/>
            </a:xfrm>
            <a:prstGeom prst="leftRightArrow">
              <a:avLst>
                <a:gd name="adj1" fmla="val 50000"/>
                <a:gd name="adj2" fmla="val 55814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AutoShape 134"/>
            <p:cNvSpPr>
              <a:spLocks noChangeArrowheads="1"/>
            </p:cNvSpPr>
            <p:nvPr/>
          </p:nvSpPr>
          <p:spPr bwMode="auto">
            <a:xfrm>
              <a:off x="4050" y="2543"/>
              <a:ext cx="240" cy="171"/>
            </a:xfrm>
            <a:prstGeom prst="leftArrow">
              <a:avLst>
                <a:gd name="adj1" fmla="val 50000"/>
                <a:gd name="adj2" fmla="val 35088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AutoShape 135"/>
            <p:cNvSpPr>
              <a:spLocks noChangeArrowheads="1"/>
            </p:cNvSpPr>
            <p:nvPr/>
          </p:nvSpPr>
          <p:spPr bwMode="auto">
            <a:xfrm>
              <a:off x="3378" y="2543"/>
              <a:ext cx="288" cy="171"/>
            </a:xfrm>
            <a:prstGeom prst="leftRightArrow">
              <a:avLst>
                <a:gd name="adj1" fmla="val 50000"/>
                <a:gd name="adj2" fmla="val 33684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AutoShape 136"/>
            <p:cNvSpPr>
              <a:spLocks noChangeArrowheads="1"/>
            </p:cNvSpPr>
            <p:nvPr/>
          </p:nvSpPr>
          <p:spPr bwMode="auto">
            <a:xfrm>
              <a:off x="2562" y="3702"/>
              <a:ext cx="336" cy="129"/>
            </a:xfrm>
            <a:prstGeom prst="leftRightArrow">
              <a:avLst>
                <a:gd name="adj1" fmla="val 50000"/>
                <a:gd name="adj2" fmla="val 52093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Line 137"/>
            <p:cNvSpPr>
              <a:spLocks noChangeShapeType="1"/>
            </p:cNvSpPr>
            <p:nvPr/>
          </p:nvSpPr>
          <p:spPr bwMode="auto">
            <a:xfrm flipV="1">
              <a:off x="3186" y="3316"/>
              <a:ext cx="0" cy="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138"/>
            <p:cNvSpPr>
              <a:spLocks noChangeShapeType="1"/>
            </p:cNvSpPr>
            <p:nvPr/>
          </p:nvSpPr>
          <p:spPr bwMode="auto">
            <a:xfrm flipV="1">
              <a:off x="3858" y="3316"/>
              <a:ext cx="0" cy="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139"/>
            <p:cNvSpPr>
              <a:spLocks noChangeShapeType="1"/>
            </p:cNvSpPr>
            <p:nvPr/>
          </p:nvSpPr>
          <p:spPr bwMode="auto">
            <a:xfrm flipV="1">
              <a:off x="4434" y="3316"/>
              <a:ext cx="0" cy="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Rectangle 140"/>
            <p:cNvSpPr>
              <a:spLocks noChangeArrowheads="1"/>
            </p:cNvSpPr>
            <p:nvPr/>
          </p:nvSpPr>
          <p:spPr bwMode="auto">
            <a:xfrm>
              <a:off x="2946" y="1126"/>
              <a:ext cx="1536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控制逻辑</a:t>
              </a:r>
            </a:p>
          </p:txBody>
        </p:sp>
        <p:sp>
          <p:nvSpPr>
            <p:cNvPr id="31793" name="AutoShape 141"/>
            <p:cNvSpPr>
              <a:spLocks noChangeArrowheads="1"/>
            </p:cNvSpPr>
            <p:nvPr/>
          </p:nvSpPr>
          <p:spPr bwMode="auto">
            <a:xfrm>
              <a:off x="2610" y="1169"/>
              <a:ext cx="336" cy="128"/>
            </a:xfrm>
            <a:prstGeom prst="leftRightArrow">
              <a:avLst>
                <a:gd name="adj1" fmla="val 50000"/>
                <a:gd name="adj2" fmla="val 5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142"/>
            <p:cNvSpPr>
              <a:spLocks noChangeShapeType="1"/>
            </p:cNvSpPr>
            <p:nvPr/>
          </p:nvSpPr>
          <p:spPr bwMode="auto">
            <a:xfrm>
              <a:off x="2610" y="1641"/>
              <a:ext cx="2208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AutoShape 143"/>
            <p:cNvSpPr>
              <a:spLocks noChangeArrowheads="1"/>
            </p:cNvSpPr>
            <p:nvPr/>
          </p:nvSpPr>
          <p:spPr bwMode="auto">
            <a:xfrm>
              <a:off x="3090" y="1684"/>
              <a:ext cx="144" cy="258"/>
            </a:xfrm>
            <a:prstGeom prst="upArrow">
              <a:avLst>
                <a:gd name="adj1" fmla="val 50000"/>
                <a:gd name="adj2" fmla="val 447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796" name="AutoShape 144"/>
            <p:cNvSpPr>
              <a:spLocks noChangeArrowheads="1"/>
            </p:cNvSpPr>
            <p:nvPr/>
          </p:nvSpPr>
          <p:spPr bwMode="auto">
            <a:xfrm>
              <a:off x="4386" y="1684"/>
              <a:ext cx="144" cy="258"/>
            </a:xfrm>
            <a:prstGeom prst="upArrow">
              <a:avLst>
                <a:gd name="adj1" fmla="val 50000"/>
                <a:gd name="adj2" fmla="val 447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797" name="Line 145"/>
            <p:cNvSpPr>
              <a:spLocks noChangeShapeType="1"/>
            </p:cNvSpPr>
            <p:nvPr/>
          </p:nvSpPr>
          <p:spPr bwMode="auto">
            <a:xfrm>
              <a:off x="3858" y="1383"/>
              <a:ext cx="0" cy="5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Line 146"/>
            <p:cNvSpPr>
              <a:spLocks noChangeShapeType="1"/>
            </p:cNvSpPr>
            <p:nvPr/>
          </p:nvSpPr>
          <p:spPr bwMode="auto">
            <a:xfrm>
              <a:off x="3522" y="1383"/>
              <a:ext cx="0" cy="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147"/>
            <p:cNvSpPr>
              <a:spLocks noChangeShapeType="1"/>
            </p:cNvSpPr>
            <p:nvPr/>
          </p:nvSpPr>
          <p:spPr bwMode="auto">
            <a:xfrm flipH="1">
              <a:off x="3378" y="2027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148"/>
            <p:cNvSpPr>
              <a:spLocks noChangeShapeType="1"/>
            </p:cNvSpPr>
            <p:nvPr/>
          </p:nvSpPr>
          <p:spPr bwMode="auto">
            <a:xfrm flipV="1">
              <a:off x="4194" y="1383"/>
              <a:ext cx="0" cy="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149"/>
            <p:cNvSpPr>
              <a:spLocks noChangeShapeType="1"/>
            </p:cNvSpPr>
            <p:nvPr/>
          </p:nvSpPr>
          <p:spPr bwMode="auto">
            <a:xfrm flipH="1">
              <a:off x="4194" y="2027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Line 150"/>
            <p:cNvSpPr>
              <a:spLocks noChangeShapeType="1"/>
            </p:cNvSpPr>
            <p:nvPr/>
          </p:nvSpPr>
          <p:spPr bwMode="auto">
            <a:xfrm>
              <a:off x="3186" y="1383"/>
              <a:ext cx="0" cy="172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Line 151"/>
            <p:cNvSpPr>
              <a:spLocks noChangeShapeType="1"/>
            </p:cNvSpPr>
            <p:nvPr/>
          </p:nvSpPr>
          <p:spPr bwMode="auto">
            <a:xfrm flipH="1">
              <a:off x="2226" y="1555"/>
              <a:ext cx="960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152"/>
            <p:cNvSpPr>
              <a:spLocks noChangeShapeType="1"/>
            </p:cNvSpPr>
            <p:nvPr/>
          </p:nvSpPr>
          <p:spPr bwMode="auto">
            <a:xfrm>
              <a:off x="2226" y="1555"/>
              <a:ext cx="0" cy="2061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Line 153"/>
            <p:cNvSpPr>
              <a:spLocks noChangeShapeType="1"/>
            </p:cNvSpPr>
            <p:nvPr/>
          </p:nvSpPr>
          <p:spPr bwMode="auto">
            <a:xfrm flipH="1">
              <a:off x="1842" y="3616"/>
              <a:ext cx="384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Line 154"/>
            <p:cNvSpPr>
              <a:spLocks noChangeShapeType="1"/>
            </p:cNvSpPr>
            <p:nvPr/>
          </p:nvSpPr>
          <p:spPr bwMode="auto">
            <a:xfrm flipH="1">
              <a:off x="1842" y="2543"/>
              <a:ext cx="384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0" name="Rectangle 156"/>
          <p:cNvSpPr>
            <a:spLocks noChangeArrowheads="1"/>
          </p:cNvSpPr>
          <p:nvPr/>
        </p:nvSpPr>
        <p:spPr bwMode="auto">
          <a:xfrm>
            <a:off x="7004050" y="4906963"/>
            <a:ext cx="6508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lnSpc>
                <a:spcPct val="100000"/>
              </a:lnSpc>
            </a:pPr>
            <a:r>
              <a:rPr lang="en-US" altLang="zh-CN" sz="2000">
                <a:solidFill>
                  <a:srgbClr val="FF0066"/>
                </a:solidFill>
              </a:rPr>
              <a:t>IRR</a:t>
            </a:r>
          </a:p>
        </p:txBody>
      </p:sp>
      <p:sp>
        <p:nvSpPr>
          <p:cNvPr id="31751" name="Rectangle 157"/>
          <p:cNvSpPr>
            <a:spLocks noChangeArrowheads="1"/>
          </p:cNvSpPr>
          <p:nvPr/>
        </p:nvSpPr>
        <p:spPr bwMode="auto">
          <a:xfrm>
            <a:off x="6076950" y="4919663"/>
            <a:ext cx="5238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lnSpc>
                <a:spcPct val="100000"/>
              </a:lnSpc>
            </a:pPr>
            <a:r>
              <a:rPr lang="en-US" altLang="zh-CN" sz="2000">
                <a:solidFill>
                  <a:srgbClr val="FF0066"/>
                </a:solidFill>
              </a:rPr>
              <a:t>PR</a:t>
            </a:r>
          </a:p>
        </p:txBody>
      </p:sp>
      <p:sp>
        <p:nvSpPr>
          <p:cNvPr id="31752" name="Rectangle 158"/>
          <p:cNvSpPr>
            <a:spLocks noChangeArrowheads="1"/>
          </p:cNvSpPr>
          <p:nvPr/>
        </p:nvSpPr>
        <p:spPr bwMode="auto">
          <a:xfrm>
            <a:off x="5859463" y="5872163"/>
            <a:ext cx="706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lnSpc>
                <a:spcPct val="100000"/>
              </a:lnSpc>
            </a:pPr>
            <a:r>
              <a:rPr lang="en-US" altLang="zh-CN" sz="2000">
                <a:solidFill>
                  <a:srgbClr val="FF0066"/>
                </a:solidFill>
              </a:rPr>
              <a:t>IMR</a:t>
            </a:r>
          </a:p>
        </p:txBody>
      </p:sp>
      <p:sp>
        <p:nvSpPr>
          <p:cNvPr id="31753" name="Rectangle 159"/>
          <p:cNvSpPr>
            <a:spLocks noChangeArrowheads="1"/>
          </p:cNvSpPr>
          <p:nvPr/>
        </p:nvSpPr>
        <p:spPr bwMode="auto">
          <a:xfrm>
            <a:off x="5006975" y="4945063"/>
            <a:ext cx="608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lnSpc>
                <a:spcPct val="100000"/>
              </a:lnSpc>
            </a:pPr>
            <a:r>
              <a:rPr lang="en-US" altLang="zh-CN" sz="2000">
                <a:solidFill>
                  <a:srgbClr val="FF0066"/>
                </a:solidFill>
              </a:rPr>
              <a:t>ISR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</a:t>
            </a:r>
            <a:r>
              <a:rPr lang="zh-CN" altLang="en-US" sz="4000" smtClean="0"/>
              <a:t>中断控制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3863" y="1282700"/>
            <a:ext cx="8178800" cy="45339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hlink"/>
                </a:solidFill>
                <a:latin typeface="Times New Roman" pitchFamily="18" charset="0"/>
              </a:rPr>
              <a:t>中断请求寄存器</a:t>
            </a:r>
            <a:r>
              <a:rPr lang="en-US" altLang="zh-CN" sz="2800" smtClean="0">
                <a:solidFill>
                  <a:schemeClr val="hlink"/>
                </a:solidFill>
                <a:latin typeface="Times New Roman" pitchFamily="18" charset="0"/>
              </a:rPr>
              <a:t>IRR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保存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8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条外界中断请求信号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IR0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IR7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的请求状态</a:t>
            </a:r>
          </a:p>
          <a:p>
            <a:pPr lvl="1" eaLnBrk="1" hangingPunct="1"/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位为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引脚有中断请求；为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表示无请求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smtClean="0">
                <a:solidFill>
                  <a:schemeClr val="hlink"/>
                </a:solidFill>
                <a:latin typeface="Times New Roman" pitchFamily="18" charset="0"/>
              </a:rPr>
              <a:t>中断服务寄存器</a:t>
            </a:r>
            <a:r>
              <a:rPr lang="en-US" altLang="zh-CN" sz="2800" smtClean="0">
                <a:solidFill>
                  <a:schemeClr val="hlink"/>
                </a:solidFill>
                <a:latin typeface="Times New Roman" pitchFamily="18" charset="0"/>
              </a:rPr>
              <a:t>ISR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保存正在被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服务着的中断状态</a:t>
            </a:r>
          </a:p>
          <a:p>
            <a:pPr lvl="1" eaLnBrk="1" hangingPunct="1"/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位为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中断正在服务中；为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表示没有被服务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smtClean="0">
                <a:solidFill>
                  <a:schemeClr val="hlink"/>
                </a:solidFill>
                <a:latin typeface="Times New Roman" pitchFamily="18" charset="0"/>
              </a:rPr>
              <a:t>中断屏蔽寄存器</a:t>
            </a:r>
            <a:r>
              <a:rPr lang="en-US" altLang="zh-CN" sz="2800" smtClean="0">
                <a:solidFill>
                  <a:schemeClr val="hlink"/>
                </a:solidFill>
                <a:latin typeface="Times New Roman" pitchFamily="18" charset="0"/>
              </a:rPr>
              <a:t>IMR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保存对中断请求信号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的屏蔽状态</a:t>
            </a:r>
          </a:p>
          <a:p>
            <a:pPr lvl="1" eaLnBrk="1" hangingPunct="1"/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位为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IRi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中断被屏蔽（禁止）；为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表示允许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外部特性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接口电路的外部特性由其引出信号来体现</a:t>
            </a:r>
          </a:p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接口处于处理器与外设之间：</a:t>
            </a:r>
          </a:p>
          <a:p>
            <a:pPr eaLnBrk="1" hangingPunct="1"/>
            <a:r>
              <a:rPr lang="zh-CN" altLang="en-US" smtClean="0"/>
              <a:t>面向微处理器一侧的信号</a:t>
            </a:r>
          </a:p>
          <a:p>
            <a:pPr lvl="1" eaLnBrk="1" hangingPunct="1"/>
            <a:r>
              <a:rPr lang="zh-CN" altLang="en-US" smtClean="0"/>
              <a:t>与处理器总线或系统总线类似</a:t>
            </a:r>
          </a:p>
          <a:p>
            <a:pPr lvl="1" eaLnBrk="1" hangingPunct="1"/>
            <a:r>
              <a:rPr lang="zh-CN" altLang="en-US" smtClean="0"/>
              <a:t>有数据信号、地址信号和控制信号等 </a:t>
            </a:r>
          </a:p>
          <a:p>
            <a:pPr eaLnBrk="1" hangingPunct="1"/>
            <a:r>
              <a:rPr lang="zh-CN" altLang="en-US" smtClean="0"/>
              <a:t>面向外设一侧的信号</a:t>
            </a:r>
          </a:p>
          <a:p>
            <a:pPr lvl="1" eaLnBrk="1" hangingPunct="1"/>
            <a:r>
              <a:rPr lang="zh-CN" altLang="en-US" smtClean="0"/>
              <a:t>与外设有关</a:t>
            </a:r>
          </a:p>
          <a:p>
            <a:pPr lvl="1" eaLnBrk="1" hangingPunct="1"/>
            <a:r>
              <a:rPr lang="zh-CN" altLang="en-US" smtClean="0"/>
              <a:t>外设数据信号、外设状态信号和外设控制信号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</a:t>
            </a:r>
            <a:r>
              <a:rPr lang="zh-CN" altLang="en-US" sz="4000" smtClean="0"/>
              <a:t>与处理器接口</a:t>
            </a:r>
          </a:p>
        </p:txBody>
      </p:sp>
      <p:graphicFrame>
        <p:nvGraphicFramePr>
          <p:cNvPr id="208937" name="Group 41"/>
          <p:cNvGraphicFramePr>
            <a:graphicFrameLocks noGrp="1"/>
          </p:cNvGraphicFramePr>
          <p:nvPr/>
        </p:nvGraphicFramePr>
        <p:xfrm>
          <a:off x="457200" y="1854200"/>
          <a:ext cx="8401050" cy="3653011"/>
        </p:xfrm>
        <a:graphic>
          <a:graphicData uri="http://schemas.openxmlformats.org/drawingml/2006/table">
            <a:tbl>
              <a:tblPr/>
              <a:tblGrid>
                <a:gridCol w="3364449"/>
                <a:gridCol w="5036601"/>
              </a:tblGrid>
              <a:tr h="5745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RD* WR* CS*</a:t>
                      </a:r>
                    </a:p>
                  </a:txBody>
                  <a:tcPr marT="45710" marB="45710" horzOverflow="overflow">
                    <a:lnL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marT="45710" marB="45710" horzOverflow="overflow">
                    <a:lnL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/>
                    </a:solidFill>
                  </a:tcPr>
                </a:tc>
              </a:tr>
              <a:tr h="3078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0    1       0      0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1    1       0      0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0    0       1      0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1    0       1      0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×   1       1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×  ×     ×      1</a:t>
                      </a:r>
                    </a:p>
                  </a:txBody>
                  <a:tcPr marT="45710" marB="45710" horzOverflow="overflow">
                    <a:lnL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写入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ICW1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OCW2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OCW3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写入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ICW2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ICW4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OCW1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读出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IRR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ISR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和查询字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读出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数据总线高阻状态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数据总线高阻状态</a:t>
                      </a:r>
                    </a:p>
                  </a:txBody>
                  <a:tcPr marT="45710" marB="45710" horzOverflow="overflow">
                    <a:lnL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tri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3. </a:t>
            </a:r>
            <a:r>
              <a:rPr lang="zh-CN" altLang="en-US" sz="4000" dirty="0" smtClean="0"/>
              <a:t>中断级连</a:t>
            </a: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178800" cy="45339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一个系统中，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可以级连，有一个主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，若干个（最多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个）从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级连时，主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的三条级连线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CAS0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CAS2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作为输出线，连至每个从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CAS0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CAS2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每个从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的中断请求信号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，连至主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的一个中断请求输入端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主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线连至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的中断请求输入端</a:t>
            </a:r>
          </a:p>
          <a:p>
            <a:pPr eaLnBrk="1" hangingPunct="1"/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SP*/EN*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在非缓冲方式下，规定该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是主片（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SP*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＝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）还是从片（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SP*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＝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762000"/>
            <a:ext cx="7543800" cy="5867400"/>
            <a:chOff x="138" y="90"/>
            <a:chExt cx="4752" cy="4032"/>
          </a:xfrm>
        </p:grpSpPr>
        <p:sp>
          <p:nvSpPr>
            <p:cNvPr id="86020" name="Rectangle 3"/>
            <p:cNvSpPr>
              <a:spLocks noChangeArrowheads="1"/>
            </p:cNvSpPr>
            <p:nvPr/>
          </p:nvSpPr>
          <p:spPr bwMode="auto">
            <a:xfrm>
              <a:off x="3306" y="23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CAS0      IR0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CAS1      IR1</a:t>
              </a:r>
              <a:endParaRPr lang="en-US" altLang="zh-CN" sz="2400" dirty="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CAS2      IR2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              </a:t>
              </a:r>
              <a:r>
                <a:rPr lang="en-US" altLang="zh-CN" sz="2000" dirty="0"/>
                <a:t>IR3</a:t>
              </a:r>
              <a:endParaRPr lang="en-US" altLang="zh-CN" sz="2400" dirty="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INTA      IR4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                IR5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INT         IR6</a:t>
              </a:r>
              <a:endParaRPr lang="en-US" altLang="zh-CN" sz="2400" dirty="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                IR7</a:t>
              </a:r>
              <a:endParaRPr lang="en-US" altLang="zh-CN" sz="2400" dirty="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SP/EN</a:t>
              </a:r>
            </a:p>
          </p:txBody>
        </p:sp>
        <p:sp>
          <p:nvSpPr>
            <p:cNvPr id="86021" name="Line 4"/>
            <p:cNvSpPr>
              <a:spLocks noChangeShapeType="1"/>
            </p:cNvSpPr>
            <p:nvPr/>
          </p:nvSpPr>
          <p:spPr bwMode="auto">
            <a:xfrm>
              <a:off x="3384" y="104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2" name="Line 5"/>
            <p:cNvSpPr>
              <a:spLocks noChangeShapeType="1"/>
            </p:cNvSpPr>
            <p:nvPr/>
          </p:nvSpPr>
          <p:spPr bwMode="auto">
            <a:xfrm>
              <a:off x="339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3" name="Line 6"/>
            <p:cNvSpPr>
              <a:spLocks noChangeShapeType="1"/>
            </p:cNvSpPr>
            <p:nvPr/>
          </p:nvSpPr>
          <p:spPr bwMode="auto">
            <a:xfrm>
              <a:off x="363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4" name="Rectangle 7"/>
            <p:cNvSpPr>
              <a:spLocks noChangeArrowheads="1"/>
            </p:cNvSpPr>
            <p:nvPr/>
          </p:nvSpPr>
          <p:spPr bwMode="auto">
            <a:xfrm>
              <a:off x="858" y="71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</a:t>
              </a:r>
              <a:r>
                <a:rPr lang="en-US" altLang="zh-CN" sz="2000"/>
                <a:t>CAS0</a:t>
              </a: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INTA   </a:t>
              </a:r>
              <a:r>
                <a:rPr lang="en-US" altLang="zh-CN" sz="2400"/>
                <a:t>   </a:t>
              </a:r>
              <a:r>
                <a:rPr lang="en-US" altLang="zh-CN" sz="2000"/>
                <a:t>CAS1</a:t>
              </a: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</a:t>
              </a:r>
              <a:r>
                <a:rPr lang="en-US" altLang="zh-CN" sz="2000"/>
                <a:t>CAS2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</a:t>
              </a:r>
              <a:r>
                <a:rPr lang="en-US" altLang="zh-CN" sz="2400"/>
                <a:t>        </a:t>
              </a:r>
              <a:r>
                <a:rPr lang="en-US" altLang="zh-CN" sz="2000"/>
                <a:t>IR0</a:t>
              </a: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</a:t>
              </a:r>
              <a:r>
                <a:rPr lang="en-US" altLang="zh-CN" sz="2000"/>
                <a:t>IR1</a:t>
              </a: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/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SP/EN      IR7</a:t>
              </a:r>
            </a:p>
          </p:txBody>
        </p:sp>
        <p:sp>
          <p:nvSpPr>
            <p:cNvPr id="86025" name="Line 8"/>
            <p:cNvSpPr>
              <a:spLocks noChangeShapeType="1"/>
            </p:cNvSpPr>
            <p:nvPr/>
          </p:nvSpPr>
          <p:spPr bwMode="auto">
            <a:xfrm>
              <a:off x="1722" y="196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Line 9"/>
            <p:cNvSpPr>
              <a:spLocks noChangeShapeType="1"/>
            </p:cNvSpPr>
            <p:nvPr/>
          </p:nvSpPr>
          <p:spPr bwMode="auto">
            <a:xfrm>
              <a:off x="891" y="92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Line 10"/>
            <p:cNvSpPr>
              <a:spLocks noChangeShapeType="1"/>
            </p:cNvSpPr>
            <p:nvPr/>
          </p:nvSpPr>
          <p:spPr bwMode="auto">
            <a:xfrm>
              <a:off x="90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8" name="Line 11"/>
            <p:cNvSpPr>
              <a:spLocks noChangeShapeType="1"/>
            </p:cNvSpPr>
            <p:nvPr/>
          </p:nvSpPr>
          <p:spPr bwMode="auto">
            <a:xfrm>
              <a:off x="114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Rectangle 12"/>
            <p:cNvSpPr>
              <a:spLocks noChangeArrowheads="1"/>
            </p:cNvSpPr>
            <p:nvPr/>
          </p:nvSpPr>
          <p:spPr bwMode="auto">
            <a:xfrm>
              <a:off x="3306" y="2298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CAS0      IR0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CAS1      IR1</a:t>
              </a:r>
              <a:endParaRPr lang="en-US" altLang="zh-CN" sz="240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CAS2      IR2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            </a:t>
              </a:r>
              <a:r>
                <a:rPr lang="en-US" altLang="zh-CN" sz="2000"/>
                <a:t>IR3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INTA      IR4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          IR5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         IR6</a:t>
              </a:r>
              <a:endParaRPr lang="en-US" altLang="zh-CN" sz="240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          IR7</a:t>
              </a:r>
              <a:endParaRPr lang="en-US" altLang="zh-CN" sz="2400"/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SP/EN</a:t>
              </a:r>
            </a:p>
          </p:txBody>
        </p:sp>
        <p:sp>
          <p:nvSpPr>
            <p:cNvPr id="86030" name="Line 13"/>
            <p:cNvSpPr>
              <a:spLocks noChangeShapeType="1"/>
            </p:cNvSpPr>
            <p:nvPr/>
          </p:nvSpPr>
          <p:spPr bwMode="auto">
            <a:xfrm>
              <a:off x="3354" y="3111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1" name="Line 14"/>
            <p:cNvSpPr>
              <a:spLocks noChangeShapeType="1"/>
            </p:cNvSpPr>
            <p:nvPr/>
          </p:nvSpPr>
          <p:spPr bwMode="auto">
            <a:xfrm>
              <a:off x="339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2" name="Line 15"/>
            <p:cNvSpPr>
              <a:spLocks noChangeShapeType="1"/>
            </p:cNvSpPr>
            <p:nvPr/>
          </p:nvSpPr>
          <p:spPr bwMode="auto">
            <a:xfrm>
              <a:off x="363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458" y="330"/>
              <a:ext cx="432" cy="1392"/>
              <a:chOff x="4800" y="288"/>
              <a:chExt cx="432" cy="1392"/>
            </a:xfrm>
          </p:grpSpPr>
          <p:sp>
            <p:nvSpPr>
              <p:cNvPr id="86084" name="Line 17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5" name="Line 18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6" name="Line 19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7" name="Line 20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8" name="Line 21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9" name="Line 22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90" name="Line 23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91" name="Line 2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458" y="2394"/>
              <a:ext cx="432" cy="1392"/>
              <a:chOff x="4800" y="288"/>
              <a:chExt cx="432" cy="1392"/>
            </a:xfrm>
          </p:grpSpPr>
          <p:sp>
            <p:nvSpPr>
              <p:cNvPr id="86076" name="Line 26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7" name="Line 27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8" name="Line 28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9" name="Line 2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0" name="Line 3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1" name="Line 31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2" name="Line 32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3" name="Line 3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778" y="2394"/>
              <a:ext cx="528" cy="384"/>
              <a:chOff x="3120" y="288"/>
              <a:chExt cx="528" cy="384"/>
            </a:xfrm>
          </p:grpSpPr>
          <p:sp>
            <p:nvSpPr>
              <p:cNvPr id="86073" name="Line 35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4" name="Line 36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5" name="Line 37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778" y="330"/>
              <a:ext cx="528" cy="384"/>
              <a:chOff x="3120" y="288"/>
              <a:chExt cx="528" cy="384"/>
            </a:xfrm>
          </p:grpSpPr>
          <p:sp>
            <p:nvSpPr>
              <p:cNvPr id="86070" name="Line 3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1" name="Line 40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72" name="Line 41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037" name="Line 42"/>
            <p:cNvSpPr>
              <a:spLocks noChangeShapeType="1"/>
            </p:cNvSpPr>
            <p:nvPr/>
          </p:nvSpPr>
          <p:spPr bwMode="auto">
            <a:xfrm>
              <a:off x="2778" y="330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Line 43"/>
            <p:cNvSpPr>
              <a:spLocks noChangeShapeType="1"/>
            </p:cNvSpPr>
            <p:nvPr/>
          </p:nvSpPr>
          <p:spPr bwMode="auto">
            <a:xfrm>
              <a:off x="2874" y="522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9" name="Line 44"/>
            <p:cNvSpPr>
              <a:spLocks noChangeShapeType="1"/>
            </p:cNvSpPr>
            <p:nvPr/>
          </p:nvSpPr>
          <p:spPr bwMode="auto">
            <a:xfrm>
              <a:off x="2970" y="714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0" name="Line 45"/>
            <p:cNvSpPr>
              <a:spLocks noChangeShapeType="1"/>
            </p:cNvSpPr>
            <p:nvPr/>
          </p:nvSpPr>
          <p:spPr bwMode="auto">
            <a:xfrm>
              <a:off x="2010" y="90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1" name="Line 46"/>
            <p:cNvSpPr>
              <a:spLocks noChangeShapeType="1"/>
            </p:cNvSpPr>
            <p:nvPr/>
          </p:nvSpPr>
          <p:spPr bwMode="auto">
            <a:xfrm>
              <a:off x="2010" y="109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2" name="Line 47"/>
            <p:cNvSpPr>
              <a:spLocks noChangeShapeType="1"/>
            </p:cNvSpPr>
            <p:nvPr/>
          </p:nvSpPr>
          <p:spPr bwMode="auto">
            <a:xfrm>
              <a:off x="2010" y="133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3" name="Line 48"/>
            <p:cNvSpPr>
              <a:spLocks noChangeShapeType="1"/>
            </p:cNvSpPr>
            <p:nvPr/>
          </p:nvSpPr>
          <p:spPr bwMode="auto">
            <a:xfrm>
              <a:off x="2010" y="1530"/>
              <a:ext cx="1296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4" name="Line 49"/>
            <p:cNvSpPr>
              <a:spLocks noChangeShapeType="1"/>
            </p:cNvSpPr>
            <p:nvPr/>
          </p:nvSpPr>
          <p:spPr bwMode="auto">
            <a:xfrm>
              <a:off x="2010" y="1722"/>
              <a:ext cx="624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5" name="Line 50"/>
            <p:cNvSpPr>
              <a:spLocks noChangeShapeType="1"/>
            </p:cNvSpPr>
            <p:nvPr/>
          </p:nvSpPr>
          <p:spPr bwMode="auto">
            <a:xfrm>
              <a:off x="2634" y="1722"/>
              <a:ext cx="0" cy="18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6" name="Line 51"/>
            <p:cNvSpPr>
              <a:spLocks noChangeShapeType="1"/>
            </p:cNvSpPr>
            <p:nvPr/>
          </p:nvSpPr>
          <p:spPr bwMode="auto">
            <a:xfrm>
              <a:off x="2634" y="3546"/>
              <a:ext cx="672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7" name="Line 52"/>
            <p:cNvSpPr>
              <a:spLocks noChangeShapeType="1"/>
            </p:cNvSpPr>
            <p:nvPr/>
          </p:nvSpPr>
          <p:spPr bwMode="auto">
            <a:xfrm>
              <a:off x="2010" y="191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Line 53"/>
            <p:cNvSpPr>
              <a:spLocks noChangeShapeType="1"/>
            </p:cNvSpPr>
            <p:nvPr/>
          </p:nvSpPr>
          <p:spPr bwMode="auto">
            <a:xfrm>
              <a:off x="2010" y="244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Line 54"/>
            <p:cNvSpPr>
              <a:spLocks noChangeShapeType="1"/>
            </p:cNvSpPr>
            <p:nvPr/>
          </p:nvSpPr>
          <p:spPr bwMode="auto">
            <a:xfrm>
              <a:off x="2106" y="20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Line 55"/>
            <p:cNvSpPr>
              <a:spLocks noChangeShapeType="1"/>
            </p:cNvSpPr>
            <p:nvPr/>
          </p:nvSpPr>
          <p:spPr bwMode="auto">
            <a:xfrm flipH="1">
              <a:off x="522" y="153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1" name="Line 56"/>
            <p:cNvSpPr>
              <a:spLocks noChangeShapeType="1"/>
            </p:cNvSpPr>
            <p:nvPr/>
          </p:nvSpPr>
          <p:spPr bwMode="auto">
            <a:xfrm>
              <a:off x="426" y="90"/>
              <a:ext cx="27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2" name="Line 57"/>
            <p:cNvSpPr>
              <a:spLocks noChangeShapeType="1"/>
            </p:cNvSpPr>
            <p:nvPr/>
          </p:nvSpPr>
          <p:spPr bwMode="auto">
            <a:xfrm flipV="1">
              <a:off x="666" y="90"/>
              <a:ext cx="0" cy="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3" name="Line 58"/>
            <p:cNvSpPr>
              <a:spLocks noChangeShapeType="1"/>
            </p:cNvSpPr>
            <p:nvPr/>
          </p:nvSpPr>
          <p:spPr bwMode="auto">
            <a:xfrm>
              <a:off x="666" y="100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Text Box 59"/>
            <p:cNvSpPr txBox="1">
              <a:spLocks noChangeArrowheads="1"/>
            </p:cNvSpPr>
            <p:nvPr/>
          </p:nvSpPr>
          <p:spPr bwMode="auto">
            <a:xfrm>
              <a:off x="138" y="186"/>
              <a:ext cx="105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INTA</a:t>
              </a:r>
            </a:p>
          </p:txBody>
        </p:sp>
        <p:sp>
          <p:nvSpPr>
            <p:cNvPr id="86055" name="Line 60"/>
            <p:cNvSpPr>
              <a:spLocks noChangeShapeType="1"/>
            </p:cNvSpPr>
            <p:nvPr/>
          </p:nvSpPr>
          <p:spPr bwMode="auto">
            <a:xfrm>
              <a:off x="186" y="216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6" name="Text Box 61"/>
            <p:cNvSpPr txBox="1">
              <a:spLocks noChangeArrowheads="1"/>
            </p:cNvSpPr>
            <p:nvPr/>
          </p:nvSpPr>
          <p:spPr bwMode="auto">
            <a:xfrm>
              <a:off x="165" y="1242"/>
              <a:ext cx="762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INTR</a:t>
              </a:r>
            </a:p>
          </p:txBody>
        </p:sp>
        <p:sp>
          <p:nvSpPr>
            <p:cNvPr id="86057" name="Line 62"/>
            <p:cNvSpPr>
              <a:spLocks noChangeShapeType="1"/>
            </p:cNvSpPr>
            <p:nvPr/>
          </p:nvSpPr>
          <p:spPr bwMode="auto">
            <a:xfrm>
              <a:off x="3162" y="9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Line 63"/>
            <p:cNvSpPr>
              <a:spLocks noChangeShapeType="1"/>
            </p:cNvSpPr>
            <p:nvPr/>
          </p:nvSpPr>
          <p:spPr bwMode="auto">
            <a:xfrm>
              <a:off x="3162" y="10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9" name="Line 64"/>
            <p:cNvSpPr>
              <a:spLocks noChangeShapeType="1"/>
            </p:cNvSpPr>
            <p:nvPr/>
          </p:nvSpPr>
          <p:spPr bwMode="auto">
            <a:xfrm flipH="1">
              <a:off x="3162" y="3066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0" name="Line 65"/>
            <p:cNvSpPr>
              <a:spLocks noChangeShapeType="1"/>
            </p:cNvSpPr>
            <p:nvPr/>
          </p:nvSpPr>
          <p:spPr bwMode="auto">
            <a:xfrm>
              <a:off x="3594" y="205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1" name="Line 66"/>
            <p:cNvSpPr>
              <a:spLocks noChangeShapeType="1"/>
            </p:cNvSpPr>
            <p:nvPr/>
          </p:nvSpPr>
          <p:spPr bwMode="auto">
            <a:xfrm>
              <a:off x="3498" y="220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2" name="Line 67"/>
            <p:cNvSpPr>
              <a:spLocks noChangeShapeType="1"/>
            </p:cNvSpPr>
            <p:nvPr/>
          </p:nvSpPr>
          <p:spPr bwMode="auto">
            <a:xfrm flipH="1">
              <a:off x="3066" y="393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Line 68"/>
            <p:cNvSpPr>
              <a:spLocks noChangeShapeType="1"/>
            </p:cNvSpPr>
            <p:nvPr/>
          </p:nvSpPr>
          <p:spPr bwMode="auto">
            <a:xfrm>
              <a:off x="3066" y="393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Line 69"/>
            <p:cNvSpPr>
              <a:spLocks noChangeShapeType="1"/>
            </p:cNvSpPr>
            <p:nvPr/>
          </p:nvSpPr>
          <p:spPr bwMode="auto">
            <a:xfrm>
              <a:off x="2970" y="412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5" name="Line 70"/>
            <p:cNvSpPr>
              <a:spLocks noChangeShapeType="1"/>
            </p:cNvSpPr>
            <p:nvPr/>
          </p:nvSpPr>
          <p:spPr bwMode="auto">
            <a:xfrm>
              <a:off x="1146" y="253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Rectangle 71"/>
            <p:cNvSpPr>
              <a:spLocks noChangeArrowheads="1"/>
            </p:cNvSpPr>
            <p:nvPr/>
          </p:nvSpPr>
          <p:spPr bwMode="auto">
            <a:xfrm>
              <a:off x="1098" y="2826"/>
              <a:ext cx="96" cy="3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7" name="Line 72"/>
            <p:cNvSpPr>
              <a:spLocks noChangeShapeType="1"/>
            </p:cNvSpPr>
            <p:nvPr/>
          </p:nvSpPr>
          <p:spPr bwMode="auto">
            <a:xfrm>
              <a:off x="1146" y="316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8" name="Text Box 73"/>
            <p:cNvSpPr txBox="1">
              <a:spLocks noChangeArrowheads="1"/>
            </p:cNvSpPr>
            <p:nvPr/>
          </p:nvSpPr>
          <p:spPr bwMode="auto">
            <a:xfrm>
              <a:off x="954" y="3498"/>
              <a:ext cx="912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+5V</a:t>
              </a:r>
            </a:p>
          </p:txBody>
        </p:sp>
        <p:sp>
          <p:nvSpPr>
            <p:cNvPr id="86069" name="Text Box 74"/>
            <p:cNvSpPr txBox="1">
              <a:spLocks noChangeArrowheads="1"/>
            </p:cNvSpPr>
            <p:nvPr/>
          </p:nvSpPr>
          <p:spPr bwMode="auto">
            <a:xfrm>
              <a:off x="234" y="3786"/>
              <a:ext cx="2400" cy="23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8259</a:t>
              </a:r>
              <a:r>
                <a:rPr lang="zh-CN" altLang="en-US" dirty="0"/>
                <a:t>级联工作示意图</a:t>
              </a:r>
            </a:p>
          </p:txBody>
        </p:sp>
      </p:grpSp>
      <p:sp>
        <p:nvSpPr>
          <p:cNvPr id="86019" name="AutoShape 7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85188" y="6421438"/>
            <a:ext cx="658812" cy="436562"/>
          </a:xfrm>
          <a:prstGeom prst="actionButtonBackPrevious">
            <a:avLst/>
          </a:prstGeom>
          <a:solidFill>
            <a:srgbClr val="D1D4F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6269038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8259A</a:t>
            </a:r>
            <a:r>
              <a:rPr lang="zh-CN" altLang="en-US" sz="4000" dirty="0" smtClean="0"/>
              <a:t>的中断过程</a:t>
            </a:r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" y="1258888"/>
            <a:ext cx="9055101" cy="5108575"/>
            <a:chOff x="0" y="793"/>
            <a:chExt cx="5704" cy="3218"/>
          </a:xfrm>
        </p:grpSpPr>
        <p:sp>
          <p:nvSpPr>
            <p:cNvPr id="35847" name="Line 8"/>
            <p:cNvSpPr>
              <a:spLocks noChangeShapeType="1"/>
            </p:cNvSpPr>
            <p:nvPr/>
          </p:nvSpPr>
          <p:spPr bwMode="auto">
            <a:xfrm>
              <a:off x="857" y="1286"/>
              <a:ext cx="1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>
              <a:off x="1022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1022" y="1490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1188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1188" y="1286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3"/>
            <p:cNvSpPr>
              <a:spLocks noChangeShapeType="1"/>
            </p:cNvSpPr>
            <p:nvPr/>
          </p:nvSpPr>
          <p:spPr bwMode="auto">
            <a:xfrm>
              <a:off x="1353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>
              <a:off x="1353" y="1490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5"/>
            <p:cNvSpPr>
              <a:spLocks noChangeShapeType="1"/>
            </p:cNvSpPr>
            <p:nvPr/>
          </p:nvSpPr>
          <p:spPr bwMode="auto">
            <a:xfrm>
              <a:off x="1519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>
              <a:off x="1534" y="1286"/>
              <a:ext cx="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346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8"/>
            <p:cNvSpPr>
              <a:spLocks noChangeShapeType="1"/>
            </p:cNvSpPr>
            <p:nvPr/>
          </p:nvSpPr>
          <p:spPr bwMode="auto">
            <a:xfrm>
              <a:off x="2346" y="1490"/>
              <a:ext cx="1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9"/>
            <p:cNvSpPr>
              <a:spLocks noChangeShapeType="1"/>
            </p:cNvSpPr>
            <p:nvPr/>
          </p:nvSpPr>
          <p:spPr bwMode="auto">
            <a:xfrm>
              <a:off x="2511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>
              <a:off x="2511" y="1286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>
              <a:off x="2677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>
              <a:off x="2677" y="1490"/>
              <a:ext cx="1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842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>
              <a:off x="2857" y="1286"/>
              <a:ext cx="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1684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1684" y="1490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1849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1849" y="1286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9"/>
            <p:cNvSpPr>
              <a:spLocks noChangeShapeType="1"/>
            </p:cNvSpPr>
            <p:nvPr/>
          </p:nvSpPr>
          <p:spPr bwMode="auto">
            <a:xfrm>
              <a:off x="2015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30"/>
            <p:cNvSpPr>
              <a:spLocks noChangeShapeType="1"/>
            </p:cNvSpPr>
            <p:nvPr/>
          </p:nvSpPr>
          <p:spPr bwMode="auto">
            <a:xfrm>
              <a:off x="2015" y="1490"/>
              <a:ext cx="1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1"/>
            <p:cNvSpPr>
              <a:spLocks noChangeShapeType="1"/>
            </p:cNvSpPr>
            <p:nvPr/>
          </p:nvSpPr>
          <p:spPr bwMode="auto">
            <a:xfrm>
              <a:off x="2180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2"/>
            <p:cNvSpPr>
              <a:spLocks noChangeShapeType="1"/>
            </p:cNvSpPr>
            <p:nvPr/>
          </p:nvSpPr>
          <p:spPr bwMode="auto">
            <a:xfrm>
              <a:off x="2195" y="1286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3"/>
            <p:cNvSpPr>
              <a:spLocks noChangeShapeType="1"/>
            </p:cNvSpPr>
            <p:nvPr/>
          </p:nvSpPr>
          <p:spPr bwMode="auto">
            <a:xfrm>
              <a:off x="3007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34"/>
            <p:cNvSpPr>
              <a:spLocks noChangeShapeType="1"/>
            </p:cNvSpPr>
            <p:nvPr/>
          </p:nvSpPr>
          <p:spPr bwMode="auto">
            <a:xfrm>
              <a:off x="3007" y="1490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35"/>
            <p:cNvSpPr>
              <a:spLocks noChangeShapeType="1"/>
            </p:cNvSpPr>
            <p:nvPr/>
          </p:nvSpPr>
          <p:spPr bwMode="auto">
            <a:xfrm>
              <a:off x="3173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36"/>
            <p:cNvSpPr>
              <a:spLocks noChangeShapeType="1"/>
            </p:cNvSpPr>
            <p:nvPr/>
          </p:nvSpPr>
          <p:spPr bwMode="auto">
            <a:xfrm>
              <a:off x="3173" y="1286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37"/>
            <p:cNvSpPr>
              <a:spLocks noChangeShapeType="1"/>
            </p:cNvSpPr>
            <p:nvPr/>
          </p:nvSpPr>
          <p:spPr bwMode="auto">
            <a:xfrm>
              <a:off x="3338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38"/>
            <p:cNvSpPr>
              <a:spLocks noChangeShapeType="1"/>
            </p:cNvSpPr>
            <p:nvPr/>
          </p:nvSpPr>
          <p:spPr bwMode="auto">
            <a:xfrm>
              <a:off x="3338" y="1490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39"/>
            <p:cNvSpPr>
              <a:spLocks noChangeShapeType="1"/>
            </p:cNvSpPr>
            <p:nvPr/>
          </p:nvSpPr>
          <p:spPr bwMode="auto">
            <a:xfrm>
              <a:off x="3504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40"/>
            <p:cNvSpPr>
              <a:spLocks noChangeShapeType="1"/>
            </p:cNvSpPr>
            <p:nvPr/>
          </p:nvSpPr>
          <p:spPr bwMode="auto">
            <a:xfrm>
              <a:off x="3519" y="1286"/>
              <a:ext cx="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41"/>
            <p:cNvSpPr>
              <a:spLocks noChangeShapeType="1"/>
            </p:cNvSpPr>
            <p:nvPr/>
          </p:nvSpPr>
          <p:spPr bwMode="auto">
            <a:xfrm>
              <a:off x="3669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42"/>
            <p:cNvSpPr>
              <a:spLocks noChangeShapeType="1"/>
            </p:cNvSpPr>
            <p:nvPr/>
          </p:nvSpPr>
          <p:spPr bwMode="auto">
            <a:xfrm>
              <a:off x="3669" y="1490"/>
              <a:ext cx="1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3"/>
            <p:cNvSpPr>
              <a:spLocks noChangeShapeType="1"/>
            </p:cNvSpPr>
            <p:nvPr/>
          </p:nvSpPr>
          <p:spPr bwMode="auto">
            <a:xfrm>
              <a:off x="3834" y="128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4"/>
            <p:cNvSpPr>
              <a:spLocks noChangeShapeType="1"/>
            </p:cNvSpPr>
            <p:nvPr/>
          </p:nvSpPr>
          <p:spPr bwMode="auto">
            <a:xfrm>
              <a:off x="1323" y="230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5"/>
            <p:cNvSpPr>
              <a:spLocks noChangeShapeType="1"/>
            </p:cNvSpPr>
            <p:nvPr/>
          </p:nvSpPr>
          <p:spPr bwMode="auto">
            <a:xfrm>
              <a:off x="2000" y="230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46"/>
            <p:cNvSpPr>
              <a:spLocks noChangeShapeType="1"/>
            </p:cNvSpPr>
            <p:nvPr/>
          </p:nvSpPr>
          <p:spPr bwMode="auto">
            <a:xfrm>
              <a:off x="2000" y="2306"/>
              <a:ext cx="6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47"/>
            <p:cNvSpPr>
              <a:spLocks noChangeShapeType="1"/>
            </p:cNvSpPr>
            <p:nvPr/>
          </p:nvSpPr>
          <p:spPr bwMode="auto">
            <a:xfrm>
              <a:off x="1323" y="2510"/>
              <a:ext cx="69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48"/>
            <p:cNvSpPr>
              <a:spLocks noChangeShapeType="1"/>
            </p:cNvSpPr>
            <p:nvPr/>
          </p:nvSpPr>
          <p:spPr bwMode="auto">
            <a:xfrm>
              <a:off x="887" y="2306"/>
              <a:ext cx="4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49"/>
            <p:cNvSpPr>
              <a:spLocks noChangeShapeType="1"/>
            </p:cNvSpPr>
            <p:nvPr/>
          </p:nvSpPr>
          <p:spPr bwMode="auto">
            <a:xfrm>
              <a:off x="977" y="3801"/>
              <a:ext cx="2437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0"/>
            <p:cNvSpPr>
              <a:spLocks noChangeShapeType="1"/>
            </p:cNvSpPr>
            <p:nvPr/>
          </p:nvSpPr>
          <p:spPr bwMode="auto">
            <a:xfrm>
              <a:off x="3401" y="380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1"/>
            <p:cNvSpPr>
              <a:spLocks noChangeShapeType="1"/>
            </p:cNvSpPr>
            <p:nvPr/>
          </p:nvSpPr>
          <p:spPr bwMode="auto">
            <a:xfrm>
              <a:off x="3404" y="3995"/>
              <a:ext cx="4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Rectangle 52"/>
            <p:cNvSpPr>
              <a:spLocks noChangeArrowheads="1"/>
            </p:cNvSpPr>
            <p:nvPr/>
          </p:nvSpPr>
          <p:spPr bwMode="auto">
            <a:xfrm>
              <a:off x="0" y="3072"/>
              <a:ext cx="1204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CAS</a:t>
              </a:r>
              <a:r>
                <a:rPr kumimoji="0" lang="en-US" altLang="zh-CN" sz="2400" baseline="-25000"/>
                <a:t>0</a:t>
              </a:r>
              <a:r>
                <a:rPr kumimoji="0" lang="zh-CN" altLang="en-US" sz="2400"/>
                <a:t>～</a:t>
              </a:r>
              <a:r>
                <a:rPr kumimoji="0" lang="en-US" altLang="zh-CN" sz="2400"/>
                <a:t>CAS</a:t>
              </a:r>
              <a:r>
                <a:rPr kumimoji="0" lang="en-US" altLang="zh-CN" sz="2400" baseline="-25000"/>
                <a:t>2</a:t>
              </a:r>
            </a:p>
          </p:txBody>
        </p:sp>
        <p:sp>
          <p:nvSpPr>
            <p:cNvPr id="35892" name="Rectangle 53"/>
            <p:cNvSpPr>
              <a:spLocks noChangeArrowheads="1"/>
            </p:cNvSpPr>
            <p:nvPr/>
          </p:nvSpPr>
          <p:spPr bwMode="auto">
            <a:xfrm>
              <a:off x="208" y="2518"/>
              <a:ext cx="734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D</a:t>
              </a:r>
              <a:r>
                <a:rPr kumimoji="0" lang="en-US" altLang="zh-CN" sz="2400" baseline="-25000"/>
                <a:t>0</a:t>
              </a:r>
              <a:r>
                <a:rPr kumimoji="0" lang="zh-CN" altLang="en-US" sz="2400"/>
                <a:t>～</a:t>
              </a:r>
              <a:r>
                <a:rPr kumimoji="0" lang="en-US" altLang="zh-CN" sz="2400"/>
                <a:t>D</a:t>
              </a:r>
              <a:r>
                <a:rPr kumimoji="0" lang="en-US" altLang="zh-CN" sz="2400" baseline="-25000"/>
                <a:t>7</a:t>
              </a:r>
              <a:endParaRPr kumimoji="0" lang="en-US" altLang="zh-CN" sz="2400"/>
            </a:p>
          </p:txBody>
        </p:sp>
        <p:sp>
          <p:nvSpPr>
            <p:cNvPr id="35893" name="Rectangle 54"/>
            <p:cNvSpPr>
              <a:spLocks noChangeArrowheads="1"/>
            </p:cNvSpPr>
            <p:nvPr/>
          </p:nvSpPr>
          <p:spPr bwMode="auto">
            <a:xfrm>
              <a:off x="150" y="2816"/>
              <a:ext cx="889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SP/EN</a:t>
              </a:r>
            </a:p>
          </p:txBody>
        </p:sp>
        <p:sp>
          <p:nvSpPr>
            <p:cNvPr id="35894" name="Rectangle 55"/>
            <p:cNvSpPr>
              <a:spLocks noChangeArrowheads="1"/>
            </p:cNvSpPr>
            <p:nvPr/>
          </p:nvSpPr>
          <p:spPr bwMode="auto">
            <a:xfrm>
              <a:off x="286" y="3367"/>
              <a:ext cx="813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0</a:t>
              </a:r>
              <a:r>
                <a:rPr kumimoji="0" lang="zh-CN" altLang="en-US" sz="2400"/>
                <a:t>～</a:t>
              </a:r>
              <a:r>
                <a:rPr kumimoji="0" lang="en-US" altLang="zh-CN" sz="2400"/>
                <a:t>IR</a:t>
              </a:r>
              <a:r>
                <a:rPr kumimoji="0" lang="en-US" altLang="zh-CN" sz="2400" baseline="-25000"/>
                <a:t>7</a:t>
              </a:r>
              <a:endParaRPr kumimoji="0" lang="en-US" altLang="zh-CN" sz="2400"/>
            </a:p>
          </p:txBody>
        </p:sp>
        <p:sp>
          <p:nvSpPr>
            <p:cNvPr id="35895" name="Rectangle 56"/>
            <p:cNvSpPr>
              <a:spLocks noChangeArrowheads="1"/>
            </p:cNvSpPr>
            <p:nvPr/>
          </p:nvSpPr>
          <p:spPr bwMode="auto">
            <a:xfrm>
              <a:off x="4300" y="1969"/>
              <a:ext cx="1385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dirty="0"/>
                <a:t>CPU</a:t>
              </a:r>
              <a:r>
                <a:rPr kumimoji="0" lang="zh-CN" altLang="en-US" sz="2400" dirty="0"/>
                <a:t>响</a:t>
              </a:r>
              <a:r>
                <a:rPr kumimoji="0" lang="zh-CN" altLang="en-US" sz="2400" dirty="0" smtClean="0"/>
                <a:t>应</a:t>
              </a:r>
              <a:endParaRPr kumimoji="0" lang="zh-CN" altLang="en-US" sz="2400" dirty="0"/>
            </a:p>
          </p:txBody>
        </p:sp>
        <p:sp>
          <p:nvSpPr>
            <p:cNvPr id="35896" name="Rectangle 57"/>
            <p:cNvSpPr>
              <a:spLocks noChangeArrowheads="1"/>
            </p:cNvSpPr>
            <p:nvPr/>
          </p:nvSpPr>
          <p:spPr bwMode="auto">
            <a:xfrm>
              <a:off x="4320" y="3072"/>
              <a:ext cx="1384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dirty="0"/>
                <a:t>8259A</a:t>
              </a:r>
              <a:r>
                <a:rPr kumimoji="0" lang="zh-CN" altLang="en-US" sz="2400" dirty="0"/>
                <a:t>工</a:t>
              </a:r>
              <a:r>
                <a:rPr kumimoji="0" lang="zh-CN" altLang="en-US" sz="2400" dirty="0" smtClean="0"/>
                <a:t>作</a:t>
              </a:r>
              <a:endParaRPr kumimoji="0" lang="zh-CN" altLang="en-US" sz="2400" dirty="0"/>
            </a:p>
          </p:txBody>
        </p:sp>
        <p:sp>
          <p:nvSpPr>
            <p:cNvPr id="35897" name="Rectangle 58"/>
            <p:cNvSpPr>
              <a:spLocks noChangeArrowheads="1"/>
            </p:cNvSpPr>
            <p:nvPr/>
          </p:nvSpPr>
          <p:spPr bwMode="auto">
            <a:xfrm>
              <a:off x="541" y="3674"/>
              <a:ext cx="573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INT</a:t>
              </a:r>
            </a:p>
          </p:txBody>
        </p:sp>
        <p:sp>
          <p:nvSpPr>
            <p:cNvPr id="35898" name="Rectangle 59"/>
            <p:cNvSpPr>
              <a:spLocks noChangeArrowheads="1"/>
            </p:cNvSpPr>
            <p:nvPr/>
          </p:nvSpPr>
          <p:spPr bwMode="auto">
            <a:xfrm>
              <a:off x="1113" y="793"/>
              <a:ext cx="1128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hlink"/>
                  </a:solidFill>
                </a:rPr>
                <a:t>第一个周期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</a:rPr>
                <a:t>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1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2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3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4</a:t>
              </a:r>
              <a:endParaRPr kumimoji="0" lang="en-US" altLang="zh-CN" sz="2400">
                <a:solidFill>
                  <a:schemeClr val="hlink"/>
                </a:solidFill>
              </a:endParaRPr>
            </a:p>
          </p:txBody>
        </p:sp>
        <p:sp>
          <p:nvSpPr>
            <p:cNvPr id="35899" name="Rectangle 60"/>
            <p:cNvSpPr>
              <a:spLocks noChangeArrowheads="1"/>
            </p:cNvSpPr>
            <p:nvPr/>
          </p:nvSpPr>
          <p:spPr bwMode="auto">
            <a:xfrm>
              <a:off x="406" y="1582"/>
              <a:ext cx="572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ALE</a:t>
              </a:r>
            </a:p>
          </p:txBody>
        </p:sp>
        <p:sp>
          <p:nvSpPr>
            <p:cNvPr id="35900" name="Rectangle 61"/>
            <p:cNvSpPr>
              <a:spLocks noChangeArrowheads="1"/>
            </p:cNvSpPr>
            <p:nvPr/>
          </p:nvSpPr>
          <p:spPr bwMode="auto">
            <a:xfrm>
              <a:off x="421" y="1235"/>
              <a:ext cx="572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CLK</a:t>
              </a:r>
            </a:p>
          </p:txBody>
        </p:sp>
        <p:sp>
          <p:nvSpPr>
            <p:cNvPr id="35901" name="Rectangle 62"/>
            <p:cNvSpPr>
              <a:spLocks noChangeArrowheads="1"/>
            </p:cNvSpPr>
            <p:nvPr/>
          </p:nvSpPr>
          <p:spPr bwMode="auto">
            <a:xfrm>
              <a:off x="165" y="1929"/>
              <a:ext cx="858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 </a:t>
              </a:r>
            </a:p>
          </p:txBody>
        </p:sp>
        <p:sp>
          <p:nvSpPr>
            <p:cNvPr id="35902" name="Line 63"/>
            <p:cNvSpPr>
              <a:spLocks noChangeShapeType="1"/>
            </p:cNvSpPr>
            <p:nvPr/>
          </p:nvSpPr>
          <p:spPr bwMode="auto">
            <a:xfrm>
              <a:off x="1022" y="949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Rectangle 64"/>
            <p:cNvSpPr>
              <a:spLocks noChangeArrowheads="1"/>
            </p:cNvSpPr>
            <p:nvPr/>
          </p:nvSpPr>
          <p:spPr bwMode="auto">
            <a:xfrm>
              <a:off x="2436" y="793"/>
              <a:ext cx="1129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hlink"/>
                  </a:solidFill>
                </a:rPr>
                <a:t>第二个周期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</a:rPr>
                <a:t>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1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2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3</a:t>
              </a:r>
              <a:r>
                <a:rPr kumimoji="0" lang="en-US" altLang="zh-CN" sz="2400">
                  <a:solidFill>
                    <a:schemeClr val="hlink"/>
                  </a:solidFill>
                </a:rPr>
                <a:t> T</a:t>
              </a:r>
              <a:r>
                <a:rPr kumimoji="0" lang="en-US" altLang="zh-CN" sz="2400" baseline="-25000">
                  <a:solidFill>
                    <a:schemeClr val="hlink"/>
                  </a:solidFill>
                </a:rPr>
                <a:t>4</a:t>
              </a:r>
              <a:endParaRPr kumimoji="0" lang="en-US" altLang="zh-CN" sz="2400">
                <a:solidFill>
                  <a:schemeClr val="hlink"/>
                </a:solidFill>
              </a:endParaRPr>
            </a:p>
          </p:txBody>
        </p:sp>
        <p:sp>
          <p:nvSpPr>
            <p:cNvPr id="35904" name="Line 65"/>
            <p:cNvSpPr>
              <a:spLocks noChangeShapeType="1"/>
            </p:cNvSpPr>
            <p:nvPr/>
          </p:nvSpPr>
          <p:spPr bwMode="auto">
            <a:xfrm>
              <a:off x="2346" y="949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66"/>
            <p:cNvSpPr>
              <a:spLocks noChangeShapeType="1"/>
            </p:cNvSpPr>
            <p:nvPr/>
          </p:nvSpPr>
          <p:spPr bwMode="auto">
            <a:xfrm>
              <a:off x="3669" y="949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67"/>
            <p:cNvSpPr>
              <a:spLocks noChangeShapeType="1"/>
            </p:cNvSpPr>
            <p:nvPr/>
          </p:nvSpPr>
          <p:spPr bwMode="auto">
            <a:xfrm>
              <a:off x="857" y="180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68"/>
            <p:cNvSpPr>
              <a:spLocks noChangeShapeType="1"/>
            </p:cNvSpPr>
            <p:nvPr/>
          </p:nvSpPr>
          <p:spPr bwMode="auto">
            <a:xfrm flipV="1">
              <a:off x="1022" y="1602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Line 69"/>
            <p:cNvSpPr>
              <a:spLocks noChangeShapeType="1"/>
            </p:cNvSpPr>
            <p:nvPr/>
          </p:nvSpPr>
          <p:spPr bwMode="auto">
            <a:xfrm>
              <a:off x="1022" y="1602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70"/>
            <p:cNvSpPr>
              <a:spLocks noChangeShapeType="1"/>
            </p:cNvSpPr>
            <p:nvPr/>
          </p:nvSpPr>
          <p:spPr bwMode="auto">
            <a:xfrm flipV="1">
              <a:off x="1188" y="1602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71"/>
            <p:cNvSpPr>
              <a:spLocks noChangeShapeType="1"/>
            </p:cNvSpPr>
            <p:nvPr/>
          </p:nvSpPr>
          <p:spPr bwMode="auto">
            <a:xfrm>
              <a:off x="1203" y="1806"/>
              <a:ext cx="1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72"/>
            <p:cNvSpPr>
              <a:spLocks noChangeShapeType="1"/>
            </p:cNvSpPr>
            <p:nvPr/>
          </p:nvSpPr>
          <p:spPr bwMode="auto">
            <a:xfrm flipV="1">
              <a:off x="2361" y="1602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Line 73"/>
            <p:cNvSpPr>
              <a:spLocks noChangeShapeType="1"/>
            </p:cNvSpPr>
            <p:nvPr/>
          </p:nvSpPr>
          <p:spPr bwMode="auto">
            <a:xfrm>
              <a:off x="2361" y="1602"/>
              <a:ext cx="1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74"/>
            <p:cNvSpPr>
              <a:spLocks noChangeShapeType="1"/>
            </p:cNvSpPr>
            <p:nvPr/>
          </p:nvSpPr>
          <p:spPr bwMode="auto">
            <a:xfrm flipV="1">
              <a:off x="2526" y="1602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Line 75"/>
            <p:cNvSpPr>
              <a:spLocks noChangeShapeType="1"/>
            </p:cNvSpPr>
            <p:nvPr/>
          </p:nvSpPr>
          <p:spPr bwMode="auto">
            <a:xfrm>
              <a:off x="2541" y="1806"/>
              <a:ext cx="126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Line 76"/>
            <p:cNvSpPr>
              <a:spLocks noChangeShapeType="1"/>
            </p:cNvSpPr>
            <p:nvPr/>
          </p:nvSpPr>
          <p:spPr bwMode="auto">
            <a:xfrm>
              <a:off x="2692" y="230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6" name="Line 77"/>
            <p:cNvSpPr>
              <a:spLocks noChangeShapeType="1"/>
            </p:cNvSpPr>
            <p:nvPr/>
          </p:nvSpPr>
          <p:spPr bwMode="auto">
            <a:xfrm>
              <a:off x="3368" y="2306"/>
              <a:ext cx="4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Rectangle 78"/>
            <p:cNvSpPr>
              <a:spLocks noChangeArrowheads="1"/>
            </p:cNvSpPr>
            <p:nvPr/>
          </p:nvSpPr>
          <p:spPr bwMode="auto">
            <a:xfrm>
              <a:off x="1714" y="3357"/>
              <a:ext cx="2151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第一个前保持为高电平</a:t>
              </a:r>
            </a:p>
          </p:txBody>
        </p:sp>
        <p:sp>
          <p:nvSpPr>
            <p:cNvPr id="35918" name="Rectangle 79"/>
            <p:cNvSpPr>
              <a:spLocks noChangeArrowheads="1"/>
            </p:cNvSpPr>
            <p:nvPr/>
          </p:nvSpPr>
          <p:spPr bwMode="auto">
            <a:xfrm>
              <a:off x="226" y="2255"/>
              <a:ext cx="888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 </a:t>
              </a:r>
            </a:p>
          </p:txBody>
        </p:sp>
        <p:sp>
          <p:nvSpPr>
            <p:cNvPr id="35919" name="Line 80"/>
            <p:cNvSpPr>
              <a:spLocks noChangeShapeType="1"/>
            </p:cNvSpPr>
            <p:nvPr/>
          </p:nvSpPr>
          <p:spPr bwMode="auto">
            <a:xfrm>
              <a:off x="3368" y="2306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81"/>
            <p:cNvSpPr>
              <a:spLocks noChangeShapeType="1"/>
            </p:cNvSpPr>
            <p:nvPr/>
          </p:nvSpPr>
          <p:spPr bwMode="auto">
            <a:xfrm>
              <a:off x="3203" y="2612"/>
              <a:ext cx="157" cy="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82"/>
            <p:cNvSpPr>
              <a:spLocks noChangeShapeType="1"/>
            </p:cNvSpPr>
            <p:nvPr/>
          </p:nvSpPr>
          <p:spPr bwMode="auto">
            <a:xfrm flipV="1">
              <a:off x="3203" y="2674"/>
              <a:ext cx="157" cy="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2857" y="2610"/>
              <a:ext cx="375" cy="134"/>
              <a:chOff x="5386" y="3955"/>
              <a:chExt cx="338" cy="173"/>
            </a:xfrm>
          </p:grpSpPr>
          <p:sp>
            <p:nvSpPr>
              <p:cNvPr id="35960" name="Line 84"/>
              <p:cNvSpPr>
                <a:spLocks noChangeShapeType="1"/>
              </p:cNvSpPr>
              <p:nvPr/>
            </p:nvSpPr>
            <p:spPr bwMode="auto">
              <a:xfrm>
                <a:off x="5386" y="3955"/>
                <a:ext cx="331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1" name="Line 85"/>
              <p:cNvSpPr>
                <a:spLocks noChangeShapeType="1"/>
              </p:cNvSpPr>
              <p:nvPr/>
            </p:nvSpPr>
            <p:spPr bwMode="auto">
              <a:xfrm>
                <a:off x="5393" y="4127"/>
                <a:ext cx="331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23" name="Line 86"/>
            <p:cNvSpPr>
              <a:spLocks noChangeShapeType="1"/>
            </p:cNvSpPr>
            <p:nvPr/>
          </p:nvSpPr>
          <p:spPr bwMode="auto">
            <a:xfrm flipH="1">
              <a:off x="2690" y="2612"/>
              <a:ext cx="157" cy="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Line 87"/>
            <p:cNvSpPr>
              <a:spLocks noChangeShapeType="1"/>
            </p:cNvSpPr>
            <p:nvPr/>
          </p:nvSpPr>
          <p:spPr bwMode="auto">
            <a:xfrm flipH="1" flipV="1">
              <a:off x="2690" y="2674"/>
              <a:ext cx="157" cy="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5" name="Line 88"/>
            <p:cNvSpPr>
              <a:spLocks noChangeShapeType="1"/>
            </p:cNvSpPr>
            <p:nvPr/>
          </p:nvSpPr>
          <p:spPr bwMode="auto">
            <a:xfrm>
              <a:off x="2692" y="2510"/>
              <a:ext cx="69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6" name="Line 89"/>
            <p:cNvSpPr>
              <a:spLocks noChangeShapeType="1"/>
            </p:cNvSpPr>
            <p:nvPr/>
          </p:nvSpPr>
          <p:spPr bwMode="auto">
            <a:xfrm>
              <a:off x="3188" y="3153"/>
              <a:ext cx="157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7" name="Line 90"/>
            <p:cNvSpPr>
              <a:spLocks noChangeShapeType="1"/>
            </p:cNvSpPr>
            <p:nvPr/>
          </p:nvSpPr>
          <p:spPr bwMode="auto">
            <a:xfrm flipV="1">
              <a:off x="3188" y="3214"/>
              <a:ext cx="157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2135" y="3150"/>
              <a:ext cx="1046" cy="126"/>
              <a:chOff x="4666" y="4750"/>
              <a:chExt cx="1043" cy="173"/>
            </a:xfrm>
          </p:grpSpPr>
          <p:sp>
            <p:nvSpPr>
              <p:cNvPr id="35958" name="Line 92"/>
              <p:cNvSpPr>
                <a:spLocks noChangeShapeType="1"/>
              </p:cNvSpPr>
              <p:nvPr/>
            </p:nvSpPr>
            <p:spPr bwMode="auto">
              <a:xfrm>
                <a:off x="4666" y="4750"/>
                <a:ext cx="103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9" name="Line 93"/>
              <p:cNvSpPr>
                <a:spLocks noChangeShapeType="1"/>
              </p:cNvSpPr>
              <p:nvPr/>
            </p:nvSpPr>
            <p:spPr bwMode="auto">
              <a:xfrm>
                <a:off x="4666" y="4922"/>
                <a:ext cx="104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29" name="Line 94"/>
            <p:cNvSpPr>
              <a:spLocks noChangeShapeType="1"/>
            </p:cNvSpPr>
            <p:nvPr/>
          </p:nvSpPr>
          <p:spPr bwMode="auto">
            <a:xfrm flipH="1">
              <a:off x="1968" y="3153"/>
              <a:ext cx="157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95"/>
            <p:cNvSpPr>
              <a:spLocks noChangeShapeType="1"/>
            </p:cNvSpPr>
            <p:nvPr/>
          </p:nvSpPr>
          <p:spPr bwMode="auto">
            <a:xfrm flipH="1" flipV="1">
              <a:off x="1968" y="3214"/>
              <a:ext cx="157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96"/>
            <p:cNvSpPr>
              <a:spLocks noChangeShapeType="1"/>
            </p:cNvSpPr>
            <p:nvPr/>
          </p:nvSpPr>
          <p:spPr bwMode="auto">
            <a:xfrm>
              <a:off x="3353" y="267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97"/>
            <p:cNvSpPr>
              <a:spLocks noChangeShapeType="1"/>
            </p:cNvSpPr>
            <p:nvPr/>
          </p:nvSpPr>
          <p:spPr bwMode="auto">
            <a:xfrm>
              <a:off x="1007" y="2674"/>
              <a:ext cx="17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98"/>
            <p:cNvSpPr>
              <a:spLocks noChangeShapeType="1"/>
            </p:cNvSpPr>
            <p:nvPr/>
          </p:nvSpPr>
          <p:spPr bwMode="auto">
            <a:xfrm>
              <a:off x="1007" y="2847"/>
              <a:ext cx="16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Line 99"/>
            <p:cNvSpPr>
              <a:spLocks noChangeShapeType="1"/>
            </p:cNvSpPr>
            <p:nvPr/>
          </p:nvSpPr>
          <p:spPr bwMode="auto">
            <a:xfrm>
              <a:off x="2692" y="2847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5" name="Line 100"/>
            <p:cNvSpPr>
              <a:spLocks noChangeShapeType="1"/>
            </p:cNvSpPr>
            <p:nvPr/>
          </p:nvSpPr>
          <p:spPr bwMode="auto">
            <a:xfrm>
              <a:off x="3368" y="2847"/>
              <a:ext cx="4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6" name="Line 101"/>
            <p:cNvSpPr>
              <a:spLocks noChangeShapeType="1"/>
            </p:cNvSpPr>
            <p:nvPr/>
          </p:nvSpPr>
          <p:spPr bwMode="auto">
            <a:xfrm>
              <a:off x="3368" y="2847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7" name="Line 102"/>
            <p:cNvSpPr>
              <a:spLocks noChangeShapeType="1"/>
            </p:cNvSpPr>
            <p:nvPr/>
          </p:nvSpPr>
          <p:spPr bwMode="auto">
            <a:xfrm>
              <a:off x="2692" y="3051"/>
              <a:ext cx="6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8" name="Line 103"/>
            <p:cNvSpPr>
              <a:spLocks noChangeShapeType="1"/>
            </p:cNvSpPr>
            <p:nvPr/>
          </p:nvSpPr>
          <p:spPr bwMode="auto">
            <a:xfrm>
              <a:off x="3338" y="3214"/>
              <a:ext cx="5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9" name="Line 104"/>
            <p:cNvSpPr>
              <a:spLocks noChangeShapeType="1"/>
            </p:cNvSpPr>
            <p:nvPr/>
          </p:nvSpPr>
          <p:spPr bwMode="auto">
            <a:xfrm>
              <a:off x="1204" y="3214"/>
              <a:ext cx="7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0" name="Line 105"/>
            <p:cNvSpPr>
              <a:spLocks noChangeShapeType="1"/>
            </p:cNvSpPr>
            <p:nvPr/>
          </p:nvSpPr>
          <p:spPr bwMode="auto">
            <a:xfrm flipH="1">
              <a:off x="1654" y="3633"/>
              <a:ext cx="2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1" name="Line 106"/>
            <p:cNvSpPr>
              <a:spLocks noChangeShapeType="1"/>
            </p:cNvSpPr>
            <p:nvPr/>
          </p:nvSpPr>
          <p:spPr bwMode="auto">
            <a:xfrm flipV="1">
              <a:off x="1654" y="3429"/>
              <a:ext cx="1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2" name="Line 107"/>
            <p:cNvSpPr>
              <a:spLocks noChangeShapeType="1"/>
            </p:cNvSpPr>
            <p:nvPr/>
          </p:nvSpPr>
          <p:spPr bwMode="auto">
            <a:xfrm flipH="1">
              <a:off x="962" y="3429"/>
              <a:ext cx="69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3" name="Line 108"/>
            <p:cNvSpPr>
              <a:spLocks noChangeShapeType="1"/>
            </p:cNvSpPr>
            <p:nvPr/>
          </p:nvSpPr>
          <p:spPr bwMode="auto">
            <a:xfrm>
              <a:off x="1338" y="1959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4" name="Line 109"/>
            <p:cNvSpPr>
              <a:spLocks noChangeShapeType="1"/>
            </p:cNvSpPr>
            <p:nvPr/>
          </p:nvSpPr>
          <p:spPr bwMode="auto">
            <a:xfrm>
              <a:off x="2677" y="1959"/>
              <a:ext cx="1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5" name="Line 110"/>
            <p:cNvSpPr>
              <a:spLocks noChangeShapeType="1"/>
            </p:cNvSpPr>
            <p:nvPr/>
          </p:nvSpPr>
          <p:spPr bwMode="auto">
            <a:xfrm>
              <a:off x="2677" y="1959"/>
              <a:ext cx="11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6" name="Line 111"/>
            <p:cNvSpPr>
              <a:spLocks noChangeShapeType="1"/>
            </p:cNvSpPr>
            <p:nvPr/>
          </p:nvSpPr>
          <p:spPr bwMode="auto">
            <a:xfrm>
              <a:off x="1338" y="2163"/>
              <a:ext cx="135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7" name="Line 112"/>
            <p:cNvSpPr>
              <a:spLocks noChangeShapeType="1"/>
            </p:cNvSpPr>
            <p:nvPr/>
          </p:nvSpPr>
          <p:spPr bwMode="auto">
            <a:xfrm>
              <a:off x="902" y="1959"/>
              <a:ext cx="4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8" name="Arc 113"/>
            <p:cNvSpPr>
              <a:spLocks/>
            </p:cNvSpPr>
            <p:nvPr/>
          </p:nvSpPr>
          <p:spPr bwMode="auto">
            <a:xfrm>
              <a:off x="4030" y="1612"/>
              <a:ext cx="136" cy="5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9" name="Arc 114"/>
            <p:cNvSpPr>
              <a:spLocks/>
            </p:cNvSpPr>
            <p:nvPr/>
          </p:nvSpPr>
          <p:spPr bwMode="auto">
            <a:xfrm flipV="1">
              <a:off x="4030" y="2133"/>
              <a:ext cx="136" cy="5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0" name="Arc 115"/>
            <p:cNvSpPr>
              <a:spLocks/>
            </p:cNvSpPr>
            <p:nvPr/>
          </p:nvSpPr>
          <p:spPr bwMode="auto">
            <a:xfrm>
              <a:off x="4015" y="2357"/>
              <a:ext cx="256" cy="8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1" name="Arc 116"/>
            <p:cNvSpPr>
              <a:spLocks/>
            </p:cNvSpPr>
            <p:nvPr/>
          </p:nvSpPr>
          <p:spPr bwMode="auto">
            <a:xfrm flipV="1">
              <a:off x="4015" y="3136"/>
              <a:ext cx="256" cy="8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2" name="Rectangle 118"/>
            <p:cNvSpPr>
              <a:spLocks noChangeArrowheads="1"/>
            </p:cNvSpPr>
            <p:nvPr/>
          </p:nvSpPr>
          <p:spPr bwMode="auto">
            <a:xfrm>
              <a:off x="331" y="2219"/>
              <a:ext cx="572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INTA</a:t>
              </a:r>
            </a:p>
          </p:txBody>
        </p:sp>
        <p:sp>
          <p:nvSpPr>
            <p:cNvPr id="35953" name="Rectangle 119"/>
            <p:cNvSpPr>
              <a:spLocks noChangeArrowheads="1"/>
            </p:cNvSpPr>
            <p:nvPr/>
          </p:nvSpPr>
          <p:spPr bwMode="auto">
            <a:xfrm>
              <a:off x="241" y="1901"/>
              <a:ext cx="754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LOCK</a:t>
              </a:r>
            </a:p>
          </p:txBody>
        </p:sp>
        <p:sp>
          <p:nvSpPr>
            <p:cNvPr id="35954" name="Line 120"/>
            <p:cNvSpPr>
              <a:spLocks noChangeShapeType="1"/>
            </p:cNvSpPr>
            <p:nvPr/>
          </p:nvSpPr>
          <p:spPr bwMode="auto">
            <a:xfrm>
              <a:off x="236" y="1914"/>
              <a:ext cx="51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5" name="Line 121"/>
            <p:cNvSpPr>
              <a:spLocks noChangeShapeType="1"/>
            </p:cNvSpPr>
            <p:nvPr/>
          </p:nvSpPr>
          <p:spPr bwMode="auto">
            <a:xfrm>
              <a:off x="326" y="2233"/>
              <a:ext cx="4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6" name="Line 122"/>
            <p:cNvSpPr>
              <a:spLocks noChangeShapeType="1"/>
            </p:cNvSpPr>
            <p:nvPr/>
          </p:nvSpPr>
          <p:spPr bwMode="auto">
            <a:xfrm>
              <a:off x="188" y="2814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7" name="Line 123"/>
            <p:cNvSpPr>
              <a:spLocks noChangeShapeType="1"/>
            </p:cNvSpPr>
            <p:nvPr/>
          </p:nvSpPr>
          <p:spPr bwMode="auto">
            <a:xfrm>
              <a:off x="476" y="2814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7.3.3 8259A</a:t>
            </a:r>
            <a:r>
              <a:rPr lang="zh-CN" altLang="en-US" sz="4000" smtClean="0"/>
              <a:t>的工作方式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04800" y="1214438"/>
            <a:ext cx="8839200" cy="5095875"/>
            <a:chOff x="-15" y="853"/>
            <a:chExt cx="5760" cy="3210"/>
          </a:xfrm>
        </p:grpSpPr>
        <p:sp>
          <p:nvSpPr>
            <p:cNvPr id="36870" name="Text Box 12"/>
            <p:cNvSpPr txBox="1">
              <a:spLocks noChangeArrowheads="1"/>
            </p:cNvSpPr>
            <p:nvPr/>
          </p:nvSpPr>
          <p:spPr bwMode="auto">
            <a:xfrm>
              <a:off x="3321" y="853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u="sng">
                  <a:solidFill>
                    <a:schemeClr val="hlink"/>
                  </a:solidFill>
                  <a:ea typeface="华文中宋" pitchFamily="2" charset="-122"/>
                </a:rPr>
                <a:t>普通全嵌套方式</a:t>
              </a:r>
            </a:p>
          </p:txBody>
        </p:sp>
        <p:sp>
          <p:nvSpPr>
            <p:cNvPr id="36871" name="Text Box 13"/>
            <p:cNvSpPr txBox="1">
              <a:spLocks noChangeArrowheads="1"/>
            </p:cNvSpPr>
            <p:nvPr/>
          </p:nvSpPr>
          <p:spPr bwMode="auto">
            <a:xfrm>
              <a:off x="3336" y="1139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特殊全嵌套方式</a:t>
              </a:r>
            </a:p>
          </p:txBody>
        </p:sp>
        <p:sp>
          <p:nvSpPr>
            <p:cNvPr id="36872" name="AutoShape 14"/>
            <p:cNvSpPr>
              <a:spLocks/>
            </p:cNvSpPr>
            <p:nvPr/>
          </p:nvSpPr>
          <p:spPr bwMode="auto">
            <a:xfrm>
              <a:off x="3411" y="988"/>
              <a:ext cx="75" cy="255"/>
            </a:xfrm>
            <a:prstGeom prst="leftBrace">
              <a:avLst>
                <a:gd name="adj1" fmla="val 28333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336" y="1374"/>
              <a:ext cx="1795" cy="452"/>
              <a:chOff x="4956" y="7320"/>
              <a:chExt cx="1440" cy="576"/>
            </a:xfrm>
          </p:grpSpPr>
          <p:sp>
            <p:nvSpPr>
              <p:cNvPr id="36900" name="Text Box 16"/>
              <p:cNvSpPr txBox="1">
                <a:spLocks noChangeArrowheads="1"/>
              </p:cNvSpPr>
              <p:nvPr/>
            </p:nvSpPr>
            <p:spPr bwMode="auto">
              <a:xfrm>
                <a:off x="4956" y="7320"/>
                <a:ext cx="144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b="0">
                    <a:solidFill>
                      <a:srgbClr val="000066"/>
                    </a:solidFill>
                    <a:ea typeface="华文中宋" pitchFamily="2" charset="-122"/>
                  </a:rPr>
                  <a:t>自动循环方式</a:t>
                </a:r>
              </a:p>
            </p:txBody>
          </p:sp>
          <p:sp>
            <p:nvSpPr>
              <p:cNvPr id="36901" name="Text Box 17"/>
              <p:cNvSpPr txBox="1">
                <a:spLocks noChangeArrowheads="1"/>
              </p:cNvSpPr>
              <p:nvPr/>
            </p:nvSpPr>
            <p:spPr bwMode="auto">
              <a:xfrm>
                <a:off x="4956" y="7608"/>
                <a:ext cx="144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b="0">
                    <a:solidFill>
                      <a:srgbClr val="000066"/>
                    </a:solidFill>
                    <a:ea typeface="华文中宋" pitchFamily="2" charset="-122"/>
                  </a:rPr>
                  <a:t>特殊循环方式</a:t>
                </a:r>
              </a:p>
            </p:txBody>
          </p:sp>
          <p:sp>
            <p:nvSpPr>
              <p:cNvPr id="36902" name="AutoShape 18"/>
              <p:cNvSpPr>
                <a:spLocks/>
              </p:cNvSpPr>
              <p:nvPr/>
            </p:nvSpPr>
            <p:spPr bwMode="auto">
              <a:xfrm>
                <a:off x="5016" y="7416"/>
                <a:ext cx="60" cy="324"/>
              </a:xfrm>
              <a:prstGeom prst="leftBrace">
                <a:avLst>
                  <a:gd name="adj1" fmla="val 45000"/>
                  <a:gd name="adj2" fmla="val 50000"/>
                </a:avLst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705" y="1017"/>
              <a:ext cx="1810" cy="668"/>
              <a:chOff x="3636" y="7452"/>
              <a:chExt cx="1452" cy="852"/>
            </a:xfrm>
          </p:grpSpPr>
          <p:sp>
            <p:nvSpPr>
              <p:cNvPr id="36897" name="AutoShape 20"/>
              <p:cNvSpPr>
                <a:spLocks/>
              </p:cNvSpPr>
              <p:nvPr/>
            </p:nvSpPr>
            <p:spPr bwMode="auto">
              <a:xfrm>
                <a:off x="3636" y="7560"/>
                <a:ext cx="84" cy="600"/>
              </a:xfrm>
              <a:prstGeom prst="leftBrace">
                <a:avLst>
                  <a:gd name="adj1" fmla="val 59524"/>
                  <a:gd name="adj2" fmla="val 50000"/>
                </a:avLst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sp>
            <p:nvSpPr>
              <p:cNvPr id="36898" name="Text Box 21"/>
              <p:cNvSpPr txBox="1">
                <a:spLocks noChangeArrowheads="1"/>
              </p:cNvSpPr>
              <p:nvPr/>
            </p:nvSpPr>
            <p:spPr bwMode="auto">
              <a:xfrm>
                <a:off x="3648" y="7452"/>
                <a:ext cx="144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b="0" dirty="0">
                    <a:solidFill>
                      <a:srgbClr val="000066"/>
                    </a:solidFill>
                    <a:ea typeface="华文中宋" pitchFamily="2" charset="-122"/>
                  </a:rPr>
                  <a:t>优先权固定方式</a:t>
                </a:r>
              </a:p>
            </p:txBody>
          </p:sp>
          <p:sp>
            <p:nvSpPr>
              <p:cNvPr id="36899" name="Text Box 22"/>
              <p:cNvSpPr txBox="1">
                <a:spLocks noChangeArrowheads="1"/>
              </p:cNvSpPr>
              <p:nvPr/>
            </p:nvSpPr>
            <p:spPr bwMode="auto">
              <a:xfrm>
                <a:off x="3648" y="8016"/>
                <a:ext cx="144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b="0">
                    <a:solidFill>
                      <a:srgbClr val="000066"/>
                    </a:solidFill>
                    <a:ea typeface="华文中宋" pitchFamily="2" charset="-122"/>
                  </a:rPr>
                  <a:t>优先权循环方式</a:t>
                </a:r>
              </a:p>
            </p:txBody>
          </p:sp>
        </p:grpSp>
        <p:sp>
          <p:nvSpPr>
            <p:cNvPr id="36875" name="Text Box 23"/>
            <p:cNvSpPr txBox="1">
              <a:spLocks noChangeArrowheads="1"/>
            </p:cNvSpPr>
            <p:nvPr/>
          </p:nvSpPr>
          <p:spPr bwMode="auto">
            <a:xfrm>
              <a:off x="59" y="1252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FF00FF"/>
                  </a:solidFill>
                  <a:ea typeface="华文中宋" pitchFamily="2" charset="-122"/>
                </a:rPr>
                <a:t>  1</a:t>
              </a: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</a:t>
              </a: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设置优先权方式</a:t>
              </a:r>
            </a:p>
          </p:txBody>
        </p:sp>
        <p:sp>
          <p:nvSpPr>
            <p:cNvPr id="36876" name="Text Box 26"/>
            <p:cNvSpPr txBox="1">
              <a:spLocks noChangeArrowheads="1"/>
            </p:cNvSpPr>
            <p:nvPr/>
          </p:nvSpPr>
          <p:spPr bwMode="auto">
            <a:xfrm>
              <a:off x="3950" y="2135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u="sng">
                  <a:solidFill>
                    <a:schemeClr val="hlink"/>
                  </a:solidFill>
                  <a:ea typeface="华文中宋" pitchFamily="2" charset="-122"/>
                </a:rPr>
                <a:t>普通中断结束方式</a:t>
              </a:r>
            </a:p>
          </p:txBody>
        </p:sp>
        <p:sp>
          <p:nvSpPr>
            <p:cNvPr id="36877" name="Text Box 27"/>
            <p:cNvSpPr txBox="1">
              <a:spLocks noChangeArrowheads="1"/>
            </p:cNvSpPr>
            <p:nvPr/>
          </p:nvSpPr>
          <p:spPr bwMode="auto">
            <a:xfrm>
              <a:off x="3950" y="2436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特殊中断结束方式</a:t>
              </a:r>
            </a:p>
          </p:txBody>
        </p:sp>
        <p:sp>
          <p:nvSpPr>
            <p:cNvPr id="36878" name="AutoShape 28"/>
            <p:cNvSpPr>
              <a:spLocks/>
            </p:cNvSpPr>
            <p:nvPr/>
          </p:nvSpPr>
          <p:spPr bwMode="auto">
            <a:xfrm>
              <a:off x="3920" y="2285"/>
              <a:ext cx="75" cy="255"/>
            </a:xfrm>
            <a:prstGeom prst="leftBrace">
              <a:avLst>
                <a:gd name="adj1" fmla="val 28333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6879" name="AutoShape 29"/>
            <p:cNvSpPr>
              <a:spLocks/>
            </p:cNvSpPr>
            <p:nvPr/>
          </p:nvSpPr>
          <p:spPr bwMode="auto">
            <a:xfrm>
              <a:off x="1930" y="1966"/>
              <a:ext cx="104" cy="470"/>
            </a:xfrm>
            <a:prstGeom prst="leftBrace">
              <a:avLst>
                <a:gd name="adj1" fmla="val 37660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6880" name="Text Box 31"/>
            <p:cNvSpPr txBox="1">
              <a:spLocks noChangeArrowheads="1"/>
            </p:cNvSpPr>
            <p:nvPr/>
          </p:nvSpPr>
          <p:spPr bwMode="auto">
            <a:xfrm>
              <a:off x="1872" y="1864"/>
              <a:ext cx="1958" cy="2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dirty="0">
                  <a:solidFill>
                    <a:srgbClr val="000066"/>
                  </a:solidFill>
                  <a:ea typeface="华文中宋" pitchFamily="2" charset="-122"/>
                </a:rPr>
                <a:t>自动中断结束方式</a:t>
              </a:r>
            </a:p>
          </p:txBody>
        </p:sp>
        <p:sp>
          <p:nvSpPr>
            <p:cNvPr id="36881" name="Text Box 32"/>
            <p:cNvSpPr txBox="1">
              <a:spLocks noChangeArrowheads="1"/>
            </p:cNvSpPr>
            <p:nvPr/>
          </p:nvSpPr>
          <p:spPr bwMode="auto">
            <a:xfrm>
              <a:off x="1999" y="2296"/>
              <a:ext cx="1908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dirty="0">
                  <a:solidFill>
                    <a:srgbClr val="000066"/>
                  </a:solidFill>
                  <a:ea typeface="华文中宋" pitchFamily="2" charset="-122"/>
                </a:rPr>
                <a:t>非自动中断结束方式</a:t>
              </a:r>
            </a:p>
          </p:txBody>
        </p:sp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179" y="2107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FF00FF"/>
                  </a:solidFill>
                  <a:ea typeface="华文中宋" pitchFamily="2" charset="-122"/>
                </a:rPr>
                <a:t>2</a:t>
              </a: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</a:t>
              </a: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结束中断处理方式</a:t>
              </a:r>
            </a:p>
          </p:txBody>
        </p:sp>
        <p:sp>
          <p:nvSpPr>
            <p:cNvPr id="36883" name="Text Box 36"/>
            <p:cNvSpPr txBox="1">
              <a:spLocks noChangeArrowheads="1"/>
            </p:cNvSpPr>
            <p:nvPr/>
          </p:nvSpPr>
          <p:spPr bwMode="auto">
            <a:xfrm>
              <a:off x="90" y="2793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 </a:t>
              </a:r>
              <a:r>
                <a:rPr kumimoji="0" lang="en-US" altLang="zh-CN" sz="2400" b="0">
                  <a:solidFill>
                    <a:srgbClr val="FF00FF"/>
                  </a:solidFill>
                  <a:ea typeface="华文中宋" pitchFamily="2" charset="-122"/>
                </a:rPr>
                <a:t>3</a:t>
              </a: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</a:t>
              </a: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屏蔽中断源方式</a:t>
              </a:r>
            </a:p>
          </p:txBody>
        </p:sp>
        <p:sp>
          <p:nvSpPr>
            <p:cNvPr id="36884" name="Text Box 38"/>
            <p:cNvSpPr txBox="1">
              <a:spLocks noChangeArrowheads="1"/>
            </p:cNvSpPr>
            <p:nvPr/>
          </p:nvSpPr>
          <p:spPr bwMode="auto">
            <a:xfrm>
              <a:off x="1721" y="2605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u="sng">
                  <a:solidFill>
                    <a:schemeClr val="hlink"/>
                  </a:solidFill>
                  <a:ea typeface="华文中宋" pitchFamily="2" charset="-122"/>
                </a:rPr>
                <a:t>普通屏蔽方式</a:t>
              </a:r>
            </a:p>
          </p:txBody>
        </p:sp>
        <p:sp>
          <p:nvSpPr>
            <p:cNvPr id="36885" name="Text Box 39"/>
            <p:cNvSpPr txBox="1">
              <a:spLocks noChangeArrowheads="1"/>
            </p:cNvSpPr>
            <p:nvPr/>
          </p:nvSpPr>
          <p:spPr bwMode="auto">
            <a:xfrm>
              <a:off x="1736" y="2906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特殊屏蔽方式</a:t>
              </a:r>
            </a:p>
          </p:txBody>
        </p:sp>
        <p:sp>
          <p:nvSpPr>
            <p:cNvPr id="36886" name="AutoShape 40"/>
            <p:cNvSpPr>
              <a:spLocks/>
            </p:cNvSpPr>
            <p:nvPr/>
          </p:nvSpPr>
          <p:spPr bwMode="auto">
            <a:xfrm>
              <a:off x="1811" y="2755"/>
              <a:ext cx="75" cy="255"/>
            </a:xfrm>
            <a:prstGeom prst="leftBrace">
              <a:avLst>
                <a:gd name="adj1" fmla="val 28333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6887" name="Text Box 42"/>
            <p:cNvSpPr txBox="1">
              <a:spLocks noChangeArrowheads="1"/>
            </p:cNvSpPr>
            <p:nvPr/>
          </p:nvSpPr>
          <p:spPr bwMode="auto">
            <a:xfrm>
              <a:off x="-15" y="3245"/>
              <a:ext cx="1795" cy="2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   </a:t>
              </a:r>
              <a:r>
                <a:rPr kumimoji="0" lang="en-US" altLang="zh-CN" sz="2400" b="0">
                  <a:solidFill>
                    <a:srgbClr val="FF00FF"/>
                  </a:solidFill>
                  <a:ea typeface="华文中宋" pitchFamily="2" charset="-122"/>
                </a:rPr>
                <a:t>4</a:t>
              </a:r>
              <a:r>
                <a:rPr kumimoji="0" lang="en-US" altLang="zh-CN" sz="2400" b="0">
                  <a:solidFill>
                    <a:srgbClr val="000066"/>
                  </a:solidFill>
                  <a:ea typeface="华文中宋" pitchFamily="2" charset="-122"/>
                </a:rPr>
                <a:t> </a:t>
              </a: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中断触发方式</a:t>
              </a:r>
            </a:p>
          </p:txBody>
        </p:sp>
        <p:sp>
          <p:nvSpPr>
            <p:cNvPr id="36888" name="Text Box 44"/>
            <p:cNvSpPr txBox="1">
              <a:spLocks noChangeArrowheads="1"/>
            </p:cNvSpPr>
            <p:nvPr/>
          </p:nvSpPr>
          <p:spPr bwMode="auto">
            <a:xfrm>
              <a:off x="1631" y="3132"/>
              <a:ext cx="179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 u="sng">
                  <a:solidFill>
                    <a:schemeClr val="hlink"/>
                  </a:solidFill>
                  <a:ea typeface="华文中宋" pitchFamily="2" charset="-122"/>
                </a:rPr>
                <a:t>边沿触发方式</a:t>
              </a:r>
            </a:p>
          </p:txBody>
        </p:sp>
        <p:sp>
          <p:nvSpPr>
            <p:cNvPr id="36889" name="Text Box 45"/>
            <p:cNvSpPr txBox="1">
              <a:spLocks noChangeArrowheads="1"/>
            </p:cNvSpPr>
            <p:nvPr/>
          </p:nvSpPr>
          <p:spPr bwMode="auto">
            <a:xfrm>
              <a:off x="1631" y="3358"/>
              <a:ext cx="1795" cy="2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>
                  <a:solidFill>
                    <a:srgbClr val="000066"/>
                  </a:solidFill>
                  <a:ea typeface="华文中宋" pitchFamily="2" charset="-122"/>
                </a:rPr>
                <a:t>电平触发方式</a:t>
              </a:r>
            </a:p>
          </p:txBody>
        </p:sp>
        <p:sp>
          <p:nvSpPr>
            <p:cNvPr id="36890" name="AutoShape 46"/>
            <p:cNvSpPr>
              <a:spLocks/>
            </p:cNvSpPr>
            <p:nvPr/>
          </p:nvSpPr>
          <p:spPr bwMode="auto">
            <a:xfrm>
              <a:off x="1706" y="3207"/>
              <a:ext cx="75" cy="254"/>
            </a:xfrm>
            <a:prstGeom prst="leftBrace">
              <a:avLst>
                <a:gd name="adj1" fmla="val 28222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90" y="3611"/>
              <a:ext cx="3441" cy="452"/>
              <a:chOff x="2880" y="9852"/>
              <a:chExt cx="2760" cy="576"/>
            </a:xfrm>
          </p:grpSpPr>
          <p:sp>
            <p:nvSpPr>
              <p:cNvPr id="36892" name="Text Box 48"/>
              <p:cNvSpPr txBox="1">
                <a:spLocks noChangeArrowheads="1"/>
              </p:cNvSpPr>
              <p:nvPr/>
            </p:nvSpPr>
            <p:spPr bwMode="auto">
              <a:xfrm>
                <a:off x="2880" y="9996"/>
                <a:ext cx="144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0">
                    <a:solidFill>
                      <a:srgbClr val="000066"/>
                    </a:solidFill>
                    <a:ea typeface="华文中宋" pitchFamily="2" charset="-122"/>
                  </a:rPr>
                  <a:t>  </a:t>
                </a:r>
                <a:r>
                  <a:rPr kumimoji="0" lang="en-US" altLang="zh-CN" sz="2400" b="0">
                    <a:solidFill>
                      <a:srgbClr val="FF00FF"/>
                    </a:solidFill>
                    <a:ea typeface="华文中宋" pitchFamily="2" charset="-122"/>
                  </a:rPr>
                  <a:t>5</a:t>
                </a:r>
                <a:r>
                  <a:rPr kumimoji="0" lang="en-US" altLang="zh-CN" sz="2400" b="0">
                    <a:solidFill>
                      <a:srgbClr val="000066"/>
                    </a:solidFill>
                    <a:ea typeface="华文中宋" pitchFamily="2" charset="-122"/>
                  </a:rPr>
                  <a:t> </a:t>
                </a:r>
                <a:r>
                  <a:rPr kumimoji="0" lang="zh-CN" altLang="en-US" sz="2400" b="0">
                    <a:solidFill>
                      <a:srgbClr val="000066"/>
                    </a:solidFill>
                    <a:ea typeface="华文中宋" pitchFamily="2" charset="-122"/>
                  </a:rPr>
                  <a:t>数据线连接方式</a:t>
                </a: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4200" y="9852"/>
                <a:ext cx="1440" cy="576"/>
                <a:chOff x="4956" y="7320"/>
                <a:chExt cx="1440" cy="576"/>
              </a:xfrm>
            </p:grpSpPr>
            <p:sp>
              <p:nvSpPr>
                <p:cNvPr id="368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956" y="7320"/>
                  <a:ext cx="1440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400" b="0">
                      <a:solidFill>
                        <a:srgbClr val="000066"/>
                      </a:solidFill>
                      <a:ea typeface="华文中宋" pitchFamily="2" charset="-122"/>
                    </a:rPr>
                    <a:t>缓冲方式</a:t>
                  </a:r>
                </a:p>
              </p:txBody>
            </p:sp>
            <p:sp>
              <p:nvSpPr>
                <p:cNvPr id="3689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56" y="7608"/>
                  <a:ext cx="1440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400" b="0">
                      <a:solidFill>
                        <a:srgbClr val="000066"/>
                      </a:solidFill>
                      <a:ea typeface="华文中宋" pitchFamily="2" charset="-122"/>
                    </a:rPr>
                    <a:t>非缓冲方式</a:t>
                  </a:r>
                </a:p>
              </p:txBody>
            </p:sp>
            <p:sp>
              <p:nvSpPr>
                <p:cNvPr id="36896" name="AutoShape 52"/>
                <p:cNvSpPr>
                  <a:spLocks/>
                </p:cNvSpPr>
                <p:nvPr/>
              </p:nvSpPr>
              <p:spPr bwMode="auto">
                <a:xfrm>
                  <a:off x="5016" y="7416"/>
                  <a:ext cx="60" cy="324"/>
                </a:xfrm>
                <a:prstGeom prst="leftBrace">
                  <a:avLst>
                    <a:gd name="adj1" fmla="val 45000"/>
                    <a:gd name="adj2" fmla="val 50000"/>
                  </a:avLst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</a:t>
            </a:r>
            <a:r>
              <a:rPr lang="zh-CN" altLang="en-US" sz="4000" smtClean="0"/>
              <a:t>设置优先权方式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138" y="1268413"/>
            <a:ext cx="8178800" cy="494188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folHlink"/>
                </a:solidFill>
                <a:latin typeface="Times New Roman" pitchFamily="18" charset="0"/>
              </a:rPr>
              <a:t>普通全嵌套方式</a:t>
            </a:r>
          </a:p>
          <a:p>
            <a:pPr lvl="1" eaLnBrk="1" hangingPunct="1"/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的中断</a:t>
            </a:r>
            <a:r>
              <a:rPr lang="zh-CN" altLang="en-US" sz="2400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优先权顺序固定不变</a:t>
            </a:r>
            <a:r>
              <a:rPr lang="zh-CN" altLang="en-US" sz="2400" b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从高到低依次为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IR0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IR1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IR2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……IR7</a:t>
            </a:r>
          </a:p>
          <a:p>
            <a:pPr lvl="1" eaLnBrk="1" hangingPunct="1"/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中断请求后，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对</a:t>
            </a:r>
            <a:r>
              <a:rPr lang="zh-CN" altLang="en-US" sz="2400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当前请求中断中优先权最高的中断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IRi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予以</a:t>
            </a:r>
            <a:r>
              <a:rPr lang="zh-CN" altLang="en-US" sz="2400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响应</a:t>
            </a:r>
            <a:r>
              <a:rPr lang="zh-CN" altLang="en-US" sz="2400" b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将其向量号送上数据总线，对应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ISR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Di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位置位，至到中断结束（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ISR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Di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位复位）</a:t>
            </a:r>
          </a:p>
          <a:p>
            <a:pPr lvl="1" eaLnBrk="1" hangingPunct="1"/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ISR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Di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位置位期间，</a:t>
            </a:r>
            <a:r>
              <a:rPr lang="zh-CN" altLang="en-US" sz="2400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禁止再发生同级和低级优先权的中断</a:t>
            </a:r>
            <a:r>
              <a:rPr lang="zh-CN" altLang="en-US" sz="2400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，但允许高级优先权中断的嵌套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特殊全嵌套方式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优先权自动循环方式</a:t>
            </a:r>
          </a:p>
          <a:p>
            <a:pPr eaLnBrk="1" hangingPunct="1"/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优先权特殊循环方式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</a:t>
            </a:r>
            <a:r>
              <a:rPr lang="zh-CN" altLang="en-US" sz="4000" smtClean="0"/>
              <a:t>结束中断处理方式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76275" y="1776413"/>
            <a:ext cx="5037138" cy="655637"/>
          </a:xfrm>
          <a:prstGeom prst="rect">
            <a:avLst/>
          </a:prstGeom>
          <a:noFill/>
          <a:ln w="76200" cmpd="tri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什么是</a:t>
            </a:r>
            <a:r>
              <a:rPr lang="en-US" altLang="zh-CN" sz="3200">
                <a:solidFill>
                  <a:srgbClr val="000066"/>
                </a:solidFill>
              </a:rPr>
              <a:t>8259A</a:t>
            </a:r>
            <a:r>
              <a:rPr lang="zh-CN" altLang="en-US" sz="3200">
                <a:solidFill>
                  <a:srgbClr val="000066"/>
                </a:solidFill>
              </a:rPr>
              <a:t>的中断结束？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131888" y="2786063"/>
            <a:ext cx="7346950" cy="2992437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8259A</a:t>
            </a:r>
            <a:r>
              <a:rPr lang="zh-CN" altLang="en-US" sz="3200">
                <a:solidFill>
                  <a:srgbClr val="000066"/>
                </a:solidFill>
              </a:rPr>
              <a:t>利用中断服务寄存器</a:t>
            </a:r>
            <a:r>
              <a:rPr lang="en-US" altLang="zh-CN" sz="3200">
                <a:solidFill>
                  <a:srgbClr val="000066"/>
                </a:solidFill>
              </a:rPr>
              <a:t>ISR</a:t>
            </a:r>
            <a:r>
              <a:rPr lang="zh-CN" altLang="en-US" sz="3200">
                <a:solidFill>
                  <a:srgbClr val="000066"/>
                </a:solidFill>
              </a:rPr>
              <a:t>判断：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某位为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，表示正在进行中断服务；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该位为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，就是该中断结束服务。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这里说明如何使</a:t>
            </a:r>
            <a:r>
              <a:rPr lang="en-US" altLang="zh-CN" sz="3200">
                <a:solidFill>
                  <a:srgbClr val="000066"/>
                </a:solidFill>
              </a:rPr>
              <a:t>ISR</a:t>
            </a:r>
            <a:r>
              <a:rPr lang="zh-CN" altLang="en-US" sz="3200">
                <a:solidFill>
                  <a:srgbClr val="000066"/>
                </a:solidFill>
              </a:rPr>
              <a:t>某位为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，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不反映</a:t>
            </a:r>
            <a:r>
              <a:rPr lang="en-US" altLang="zh-CN" sz="3200">
                <a:solidFill>
                  <a:srgbClr val="000066"/>
                </a:solidFill>
              </a:rPr>
              <a:t>CPU</a:t>
            </a:r>
            <a:r>
              <a:rPr lang="zh-CN" altLang="en-US" sz="3200">
                <a:solidFill>
                  <a:srgbClr val="000066"/>
                </a:solidFill>
              </a:rPr>
              <a:t>的工作状态。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nimBg="1" autoUpdateAnimBg="0"/>
      <p:bldP spid="214023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6FF1797-B754-4E07-8B5D-CE9F1A605FDA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</a:t>
            </a:r>
            <a:r>
              <a:rPr lang="zh-CN" altLang="en-US" sz="4000" smtClean="0"/>
              <a:t>结束中断处理方式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178800" cy="4749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自动中断结束方式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普通中断结束方式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配合</a:t>
            </a:r>
            <a:r>
              <a:rPr lang="zh-CN" altLang="en-US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全嵌套</a:t>
            </a: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优先权方式使用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CPU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用输出指令往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发出普通中断结束</a:t>
            </a:r>
            <a:r>
              <a:rPr lang="en-US" altLang="zh-CN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EOI</a:t>
            </a: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命令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时，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就会把所有正在服务的中断中优先权最高的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ISR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位复位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特殊中断结束方式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配合</a:t>
            </a:r>
            <a:r>
              <a:rPr lang="zh-CN" altLang="en-US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循环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优先权方式使用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CPU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在程序中向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发送一条特殊中断结束命令，这个命令中指出了要清除哪个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ISR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0930C5B-5175-4E0D-8868-9F9D4381E942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3. </a:t>
            </a:r>
            <a:r>
              <a:rPr lang="zh-CN" altLang="en-US" sz="4000" smtClean="0"/>
              <a:t>屏蔽中断源方式</a:t>
            </a: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132763" cy="41243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folHlink"/>
                </a:solidFill>
                <a:latin typeface="Times New Roman" pitchFamily="18" charset="0"/>
              </a:rPr>
              <a:t>普通屏蔽方式</a:t>
            </a:r>
          </a:p>
          <a:p>
            <a:pPr lvl="1" eaLnBrk="1" hangingPunct="1"/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将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IMR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的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Di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位置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，则对应的中断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IRi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被屏蔽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该中断请求不能从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送到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如果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IMR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位置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，则允许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IRi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中断产生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特殊屏蔽方式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将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IMR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位置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，对应的中断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IRi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被屏蔽的同时，使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ISR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Di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位置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3706498-AFDE-4531-AA4F-D1737E08E6D3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4. </a:t>
            </a:r>
            <a:r>
              <a:rPr lang="zh-CN" altLang="en-US" sz="4000" smtClean="0"/>
              <a:t>中断触发方式</a:t>
            </a: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5845175" cy="35702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边沿触发方式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将中断请求输入端出现的上升沿作为中断请求信号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电平触发方式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中断请求端出现的高电平是有效的中断请求信号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45263" y="2214563"/>
            <a:ext cx="2451100" cy="2068512"/>
            <a:chOff x="4123" y="1395"/>
            <a:chExt cx="1544" cy="1303"/>
          </a:xfrm>
        </p:grpSpPr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4" name="Line 8"/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5" name="Line 9"/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6" name="Line 10"/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7" name="Line 11"/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8" name="Line 12"/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9" name="Line 13"/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0" name="Line 14"/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082" name="Oval 18"/>
          <p:cNvSpPr>
            <a:spLocks noChangeArrowheads="1"/>
          </p:cNvSpPr>
          <p:nvPr/>
        </p:nvSpPr>
        <p:spPr bwMode="auto">
          <a:xfrm>
            <a:off x="6910388" y="2076450"/>
            <a:ext cx="825500" cy="828675"/>
          </a:xfrm>
          <a:prstGeom prst="ellipse">
            <a:avLst/>
          </a:prstGeom>
          <a:noFill/>
          <a:ln w="57150" algn="ctr">
            <a:solidFill>
              <a:srgbClr val="A5002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utoUpdateAnimBg="0"/>
      <p:bldP spid="2160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基本功能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数据缓冲</a:t>
            </a:r>
          </a:p>
          <a:p>
            <a:pPr lvl="1" eaLnBrk="1" hangingPunct="1"/>
            <a:r>
              <a:rPr lang="zh-CN" altLang="en-US" smtClean="0"/>
              <a:t>匹配快速的处理器与相对慢速的外设的数据交换</a:t>
            </a:r>
          </a:p>
          <a:p>
            <a:pPr lvl="1" eaLnBrk="1" hangingPunct="1"/>
            <a:r>
              <a:rPr lang="zh-CN" altLang="en-US" smtClean="0"/>
              <a:t>缓冲：实现接口双方数据传输的速度匹配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信号变换</a:t>
            </a:r>
          </a:p>
          <a:p>
            <a:pPr lvl="1" eaLnBrk="1" hangingPunct="1"/>
            <a:r>
              <a:rPr lang="zh-CN" altLang="en-US" smtClean="0"/>
              <a:t>把信号相互转换为适合对方的形式</a:t>
            </a:r>
          </a:p>
          <a:p>
            <a:pPr lvl="1" eaLnBrk="1" hangingPunct="1"/>
            <a:r>
              <a:rPr lang="zh-CN" altLang="en-US" smtClean="0"/>
              <a:t>计算机直接处理的信号</a:t>
            </a:r>
          </a:p>
          <a:p>
            <a:pPr lvl="1" eaLnBrk="1" hangingPunct="1">
              <a:buClr>
                <a:srgbClr val="660066"/>
              </a:buClr>
              <a:buSzPct val="90000"/>
              <a:buFont typeface="Wingdings" pitchFamily="2" charset="2"/>
              <a:buChar char="Ø"/>
            </a:pPr>
            <a:r>
              <a:rPr lang="zh-CN" altLang="en-US" smtClean="0"/>
              <a:t>数字量（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组成的信号编码）</a:t>
            </a:r>
          </a:p>
          <a:p>
            <a:pPr lvl="1" eaLnBrk="1" hangingPunct="1">
              <a:buClr>
                <a:srgbClr val="660066"/>
              </a:buClr>
              <a:buSzPct val="90000"/>
              <a:buFont typeface="Wingdings" pitchFamily="2" charset="2"/>
              <a:buChar char="Ø"/>
            </a:pPr>
            <a:r>
              <a:rPr lang="zh-CN" altLang="en-US" smtClean="0"/>
              <a:t>开关量（只有两种状态的信号）</a:t>
            </a:r>
          </a:p>
          <a:p>
            <a:pPr lvl="1" eaLnBrk="1" hangingPunct="1">
              <a:buClr>
                <a:srgbClr val="660066"/>
              </a:buClr>
              <a:buSzPct val="90000"/>
              <a:buFont typeface="Wingdings" pitchFamily="2" charset="2"/>
              <a:buChar char="Ø"/>
            </a:pPr>
            <a:r>
              <a:rPr lang="zh-CN" altLang="en-US" smtClean="0"/>
              <a:t>脉冲量（低脉冲信号，高脉冲信号）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9EA2BEA-5CAC-4955-B858-8869DEB9B5B2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5. </a:t>
            </a:r>
            <a:r>
              <a:rPr lang="zh-CN" altLang="en-US" sz="4000" smtClean="0"/>
              <a:t>数据线连接方式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2138" y="1609725"/>
            <a:ext cx="8070850" cy="44243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缓冲方式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的数据线需加缓冲器予以驱动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把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SP*/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EN*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引脚作为输出端，输出允许信号，用以锁存或开启缓冲器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非缓冲方式</a:t>
            </a:r>
          </a:p>
          <a:p>
            <a:pPr lvl="1" eaLnBrk="1" hangingPunct="1"/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SP*/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EN*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引脚为输入端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若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级连，由其确定是主片或从片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		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当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SP*=1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为主片，当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SP*= 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为从片</a:t>
            </a:r>
            <a:r>
              <a:rPr lang="en-US" altLang="zh-CN" sz="280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63A76B0-9FC8-4B5C-8794-3DC2F21A0103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7.3.4 8259A</a:t>
            </a:r>
            <a:r>
              <a:rPr lang="zh-CN" altLang="en-US" sz="4000" smtClean="0"/>
              <a:t>的编程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404938"/>
            <a:ext cx="7902575" cy="46545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初始化编程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开始工作前，必须进行初始化编程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给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初始化命令字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ICW</a:t>
            </a:r>
            <a:endParaRPr lang="en-US" altLang="zh-CN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中断操作编程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工作期间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可以写入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操作命令字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OCW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将选定的操作传送给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，使之按新的要求工作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还可以读取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的信息，以便了解他的工作状态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4CB70275-A206-4AD1-B7FF-085A05EE2815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</a:t>
            </a:r>
            <a:r>
              <a:rPr lang="zh-CN" altLang="en-US" sz="4000" smtClean="0"/>
              <a:t>初始化命令字</a:t>
            </a:r>
            <a:r>
              <a:rPr lang="en-US" altLang="zh-CN" sz="4000" smtClean="0"/>
              <a:t>ICW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5338" y="1765300"/>
            <a:ext cx="7600950" cy="32575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初始化命令字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ICW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最多有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个</a:t>
            </a:r>
          </a:p>
          <a:p>
            <a:pPr eaLnBrk="1" hangingPunct="1"/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必须在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8259A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开始工作前写入</a:t>
            </a:r>
          </a:p>
          <a:p>
            <a:pPr eaLnBrk="1" hangingPunct="1"/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必须按照</a:t>
            </a:r>
            <a:r>
              <a:rPr lang="en-US" altLang="zh-CN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ICW1</a:t>
            </a: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～</a:t>
            </a:r>
            <a:r>
              <a:rPr lang="en-US" altLang="zh-CN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ICW4</a:t>
            </a:r>
            <a:r>
              <a:rPr lang="zh-CN" altLang="en-US" b="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的顺序写入</a:t>
            </a:r>
          </a:p>
          <a:p>
            <a:pPr eaLnBrk="1" hangingPunct="1"/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ICW1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ICW2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是必须送的</a:t>
            </a:r>
          </a:p>
          <a:p>
            <a:pPr eaLnBrk="1" hangingPunct="1"/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ICW3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ICW4</a:t>
            </a:r>
            <a:r>
              <a:rPr lang="zh-CN" altLang="en-US" b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由工作方式决定</a:t>
            </a:r>
          </a:p>
        </p:txBody>
      </p:sp>
      <p:sp>
        <p:nvSpPr>
          <p:cNvPr id="45062" name="AutoShape 6" descr="07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1738" y="701675"/>
            <a:ext cx="954087" cy="452438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latin typeface="Tahoma" pitchFamily="34" charset="0"/>
              </a:rPr>
              <a:t>流程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90663" y="5143500"/>
            <a:ext cx="5675312" cy="715963"/>
            <a:chOff x="621" y="1360"/>
            <a:chExt cx="3575" cy="451"/>
          </a:xfrm>
        </p:grpSpPr>
        <p:graphicFrame>
          <p:nvGraphicFramePr>
            <p:cNvPr id="45064" name="Object 8"/>
            <p:cNvGraphicFramePr>
              <a:graphicFrameLocks noChangeAspect="1"/>
            </p:cNvGraphicFramePr>
            <p:nvPr/>
          </p:nvGraphicFramePr>
          <p:xfrm>
            <a:off x="621" y="1360"/>
            <a:ext cx="3575" cy="451"/>
          </p:xfrm>
          <a:graphic>
            <a:graphicData uri="http://schemas.openxmlformats.org/presentationml/2006/ole">
              <p:oleObj spid="_x0000_s1026" name="Image" r:id="rId5" imgW="6836569" imgH="762174" progId="">
                <p:embed/>
              </p:oleObj>
            </a:graphicData>
          </a:graphic>
        </p:graphicFrame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64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109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55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199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243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88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3327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3780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ICW1</a:t>
            </a:r>
          </a:p>
        </p:txBody>
      </p:sp>
      <p:graphicFrame>
        <p:nvGraphicFramePr>
          <p:cNvPr id="254979" name="Group 3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LTIM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SNGL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4999" name="Group 23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019" name="Line 43"/>
          <p:cNvSpPr>
            <a:spLocks noChangeShapeType="1"/>
          </p:cNvSpPr>
          <p:nvPr/>
        </p:nvSpPr>
        <p:spPr bwMode="auto">
          <a:xfrm>
            <a:off x="842963" y="2574925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20" name="AutoShape 44" descr="066"/>
          <p:cNvSpPr>
            <a:spLocks noChangeArrowheads="1"/>
          </p:cNvSpPr>
          <p:nvPr/>
        </p:nvSpPr>
        <p:spPr bwMode="auto">
          <a:xfrm>
            <a:off x="603250" y="27178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×——</a:t>
            </a:r>
            <a:r>
              <a:rPr lang="zh-CN" altLang="en-US" sz="3200">
                <a:solidFill>
                  <a:srgbClr val="000066"/>
                </a:solidFill>
              </a:rPr>
              <a:t>表示可以任意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为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为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都可以（建议为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） </a:t>
            </a:r>
          </a:p>
        </p:txBody>
      </p:sp>
      <p:sp>
        <p:nvSpPr>
          <p:cNvPr id="255021" name="AutoShape 45" descr="066"/>
          <p:cNvSpPr>
            <a:spLocks noChangeArrowheads="1"/>
          </p:cNvSpPr>
          <p:nvPr/>
        </p:nvSpPr>
        <p:spPr bwMode="auto">
          <a:xfrm>
            <a:off x="652463" y="291306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1——</a:t>
            </a:r>
            <a:r>
              <a:rPr lang="zh-CN" altLang="en-US" sz="3200">
                <a:solidFill>
                  <a:srgbClr val="000066"/>
                </a:solidFill>
              </a:rPr>
              <a:t>只能为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，作为标志</a:t>
            </a:r>
          </a:p>
        </p:txBody>
      </p:sp>
      <p:sp>
        <p:nvSpPr>
          <p:cNvPr id="255022" name="Line 46"/>
          <p:cNvSpPr>
            <a:spLocks noChangeShapeType="1"/>
          </p:cNvSpPr>
          <p:nvPr/>
        </p:nvSpPr>
        <p:spPr bwMode="auto">
          <a:xfrm flipH="1">
            <a:off x="2478088" y="2574925"/>
            <a:ext cx="1565275" cy="885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23" name="AutoShape 47" descr="066"/>
          <p:cNvSpPr>
            <a:spLocks noChangeArrowheads="1"/>
          </p:cNvSpPr>
          <p:nvPr/>
        </p:nvSpPr>
        <p:spPr bwMode="auto">
          <a:xfrm>
            <a:off x="677863" y="313055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中断触发方式：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LTIM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，电平触发方式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LTIM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，边沿触发方式 </a:t>
            </a:r>
          </a:p>
        </p:txBody>
      </p:sp>
      <p:sp>
        <p:nvSpPr>
          <p:cNvPr id="255024" name="Line 48"/>
          <p:cNvSpPr>
            <a:spLocks noChangeShapeType="1"/>
          </p:cNvSpPr>
          <p:nvPr/>
        </p:nvSpPr>
        <p:spPr bwMode="auto">
          <a:xfrm flipH="1">
            <a:off x="3449638" y="2574925"/>
            <a:ext cx="1652587" cy="8715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25" name="AutoShape 49" descr="066"/>
          <p:cNvSpPr>
            <a:spLocks noChangeArrowheads="1"/>
          </p:cNvSpPr>
          <p:nvPr/>
        </p:nvSpPr>
        <p:spPr bwMode="auto">
          <a:xfrm>
            <a:off x="727075" y="33004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规定单片或级连方式：</a:t>
            </a:r>
          </a:p>
          <a:p>
            <a:pPr algn="l"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SNGL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，单片方式</a:t>
            </a:r>
          </a:p>
          <a:p>
            <a:pPr algn="l"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SNGL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，级连方式</a:t>
            </a:r>
          </a:p>
        </p:txBody>
      </p:sp>
      <p:sp>
        <p:nvSpPr>
          <p:cNvPr id="255026" name="Line 50"/>
          <p:cNvSpPr>
            <a:spLocks noChangeShapeType="1"/>
          </p:cNvSpPr>
          <p:nvPr/>
        </p:nvSpPr>
        <p:spPr bwMode="auto">
          <a:xfrm flipH="1">
            <a:off x="5676900" y="2598738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27" name="AutoShape 51" descr="066"/>
          <p:cNvSpPr>
            <a:spLocks noChangeArrowheads="1"/>
          </p:cNvSpPr>
          <p:nvPr/>
        </p:nvSpPr>
        <p:spPr bwMode="auto">
          <a:xfrm>
            <a:off x="774700" y="34925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是否写入</a:t>
            </a:r>
            <a:r>
              <a:rPr lang="en-US" altLang="zh-CN" sz="3200">
                <a:solidFill>
                  <a:srgbClr val="000066"/>
                </a:solidFill>
              </a:rPr>
              <a:t>ICW4</a:t>
            </a:r>
          </a:p>
          <a:p>
            <a:pPr algn="l"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IC4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，要写入</a:t>
            </a:r>
            <a:r>
              <a:rPr lang="en-US" altLang="zh-CN" sz="3200">
                <a:solidFill>
                  <a:srgbClr val="000066"/>
                </a:solidFill>
              </a:rPr>
              <a:t>ICW4</a:t>
            </a:r>
          </a:p>
          <a:p>
            <a:pPr algn="l"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IC4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，不写入</a:t>
            </a:r>
            <a:r>
              <a:rPr lang="en-US" altLang="zh-CN" sz="3200">
                <a:solidFill>
                  <a:srgbClr val="000066"/>
                </a:solidFill>
              </a:rPr>
              <a:t>ICW4</a:t>
            </a:r>
            <a:r>
              <a:rPr lang="zh-CN" altLang="en-US" sz="3200">
                <a:solidFill>
                  <a:srgbClr val="000066"/>
                </a:solidFill>
              </a:rPr>
              <a:t>，即</a:t>
            </a:r>
            <a:r>
              <a:rPr lang="en-US" altLang="zh-CN" sz="3200">
                <a:solidFill>
                  <a:srgbClr val="000066"/>
                </a:solidFill>
              </a:rPr>
              <a:t>ICW4</a:t>
            </a:r>
            <a:r>
              <a:rPr lang="zh-CN" altLang="en-US" sz="3200">
                <a:solidFill>
                  <a:srgbClr val="000066"/>
                </a:solidFill>
              </a:rPr>
              <a:t>规定的位全为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255028" name="Line 52"/>
          <p:cNvSpPr>
            <a:spLocks noChangeShapeType="1"/>
          </p:cNvSpPr>
          <p:nvPr/>
        </p:nvSpPr>
        <p:spPr bwMode="auto">
          <a:xfrm flipH="1">
            <a:off x="6496050" y="2574925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5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9" grpId="0" animBg="1"/>
      <p:bldP spid="255020" grpId="0" animBg="1" autoUpdateAnimBg="0"/>
      <p:bldP spid="255021" grpId="0" animBg="1" autoUpdateAnimBg="0"/>
      <p:bldP spid="255022" grpId="0" animBg="1"/>
      <p:bldP spid="255023" grpId="0" animBg="1" autoUpdateAnimBg="0"/>
      <p:bldP spid="255024" grpId="0" animBg="1"/>
      <p:bldP spid="255025" grpId="0" animBg="1" autoUpdateAnimBg="0"/>
      <p:bldP spid="255026" grpId="0" animBg="1"/>
      <p:bldP spid="255027" grpId="0" animBg="1" autoUpdateAnimBg="0"/>
      <p:bldP spid="2550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ICW2</a:t>
            </a:r>
          </a:p>
        </p:txBody>
      </p:sp>
      <p:graphicFrame>
        <p:nvGraphicFramePr>
          <p:cNvPr id="224261" name="Group 5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4281" name="Group 25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302" name="AutoShape 46" descr="066"/>
          <p:cNvSpPr>
            <a:spLocks noChangeArrowheads="1"/>
          </p:cNvSpPr>
          <p:nvPr/>
        </p:nvSpPr>
        <p:spPr bwMode="auto">
          <a:xfrm>
            <a:off x="603250" y="2836863"/>
            <a:ext cx="7578725" cy="3417887"/>
          </a:xfrm>
          <a:prstGeom prst="wedgeEllipseCallout">
            <a:avLst>
              <a:gd name="adj1" fmla="val -21282"/>
              <a:gd name="adj2" fmla="val 29981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设置中断向量号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zh-CN">
                <a:solidFill>
                  <a:srgbClr val="000066"/>
                </a:solidFill>
              </a:rPr>
              <a:t>T7</a:t>
            </a:r>
            <a:r>
              <a:rPr lang="zh-CN" altLang="en-US">
                <a:solidFill>
                  <a:srgbClr val="000066"/>
                </a:solidFill>
              </a:rPr>
              <a:t>～</a:t>
            </a:r>
            <a:r>
              <a:rPr lang="en-US" altLang="zh-CN">
                <a:solidFill>
                  <a:srgbClr val="000066"/>
                </a:solidFill>
              </a:rPr>
              <a:t>T3</a:t>
            </a:r>
            <a:r>
              <a:rPr lang="zh-CN" altLang="en-US">
                <a:solidFill>
                  <a:srgbClr val="000066"/>
                </a:solidFill>
              </a:rPr>
              <a:t>为中断向量号的高</a:t>
            </a:r>
            <a:r>
              <a:rPr lang="en-US" altLang="zh-CN">
                <a:solidFill>
                  <a:srgbClr val="000066"/>
                </a:solidFill>
              </a:rPr>
              <a:t>5</a:t>
            </a:r>
            <a:r>
              <a:rPr lang="zh-CN" altLang="en-US">
                <a:solidFill>
                  <a:srgbClr val="000066"/>
                </a:solidFill>
              </a:rPr>
              <a:t>位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低</a:t>
            </a: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位由</a:t>
            </a:r>
            <a:r>
              <a:rPr lang="en-US" altLang="zh-CN">
                <a:solidFill>
                  <a:srgbClr val="000066"/>
                </a:solidFill>
              </a:rPr>
              <a:t>8259A</a:t>
            </a:r>
            <a:r>
              <a:rPr lang="zh-CN" altLang="en-US">
                <a:solidFill>
                  <a:srgbClr val="000066"/>
                </a:solidFill>
              </a:rPr>
              <a:t>自动确定：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zh-CN">
                <a:solidFill>
                  <a:srgbClr val="000066"/>
                </a:solidFill>
              </a:rPr>
              <a:t>IR0</a:t>
            </a:r>
            <a:r>
              <a:rPr lang="zh-CN" altLang="en-US">
                <a:solidFill>
                  <a:srgbClr val="000066"/>
                </a:solidFill>
              </a:rPr>
              <a:t>为</a:t>
            </a:r>
            <a:r>
              <a:rPr lang="en-US" altLang="zh-CN">
                <a:solidFill>
                  <a:srgbClr val="000066"/>
                </a:solidFill>
              </a:rPr>
              <a:t>000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en-US" altLang="zh-CN">
                <a:solidFill>
                  <a:srgbClr val="000066"/>
                </a:solidFill>
              </a:rPr>
              <a:t>IR1</a:t>
            </a:r>
            <a:r>
              <a:rPr lang="zh-CN" altLang="en-US">
                <a:solidFill>
                  <a:srgbClr val="000066"/>
                </a:solidFill>
              </a:rPr>
              <a:t>为</a:t>
            </a:r>
            <a:r>
              <a:rPr lang="en-US" altLang="zh-CN">
                <a:solidFill>
                  <a:srgbClr val="000066"/>
                </a:solidFill>
              </a:rPr>
              <a:t>001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en-US" altLang="zh-CN">
                <a:solidFill>
                  <a:srgbClr val="000066"/>
                </a:solidFill>
              </a:rPr>
              <a:t>……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en-US" altLang="zh-CN">
                <a:solidFill>
                  <a:srgbClr val="000066"/>
                </a:solidFill>
              </a:rPr>
              <a:t>IR7</a:t>
            </a:r>
            <a:r>
              <a:rPr lang="zh-CN" altLang="en-US">
                <a:solidFill>
                  <a:srgbClr val="000066"/>
                </a:solidFill>
              </a:rPr>
              <a:t>为</a:t>
            </a:r>
            <a:r>
              <a:rPr lang="en-US" altLang="zh-CN">
                <a:solidFill>
                  <a:srgbClr val="000066"/>
                </a:solidFill>
              </a:rPr>
              <a:t>111</a:t>
            </a:r>
          </a:p>
        </p:txBody>
      </p:sp>
      <p:sp>
        <p:nvSpPr>
          <p:cNvPr id="224301" name="Line 45"/>
          <p:cNvSpPr>
            <a:spLocks noChangeShapeType="1"/>
          </p:cNvSpPr>
          <p:nvPr/>
        </p:nvSpPr>
        <p:spPr bwMode="auto">
          <a:xfrm>
            <a:off x="1419225" y="2598738"/>
            <a:ext cx="722313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02" grpId="0" animBg="1" autoUpdateAnimBg="0"/>
      <p:bldP spid="22430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ICW3</a:t>
            </a:r>
          </a:p>
        </p:txBody>
      </p:sp>
      <p:graphicFrame>
        <p:nvGraphicFramePr>
          <p:cNvPr id="226354" name="Group 50"/>
          <p:cNvGraphicFramePr>
            <a:graphicFrameLocks noGrp="1"/>
          </p:cNvGraphicFramePr>
          <p:nvPr/>
        </p:nvGraphicFramePr>
        <p:xfrm>
          <a:off x="373063" y="2062163"/>
          <a:ext cx="8366125" cy="895902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29" name="Group 25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49" name="AutoShape 45" descr="066"/>
          <p:cNvSpPr>
            <a:spLocks noChangeArrowheads="1"/>
          </p:cNvSpPr>
          <p:nvPr/>
        </p:nvSpPr>
        <p:spPr bwMode="auto">
          <a:xfrm>
            <a:off x="304800" y="3106738"/>
            <a:ext cx="8505825" cy="3417887"/>
          </a:xfrm>
          <a:prstGeom prst="wedgeEllipseCallout">
            <a:avLst>
              <a:gd name="adj1" fmla="val -20903"/>
              <a:gd name="adj2" fmla="val 29981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66"/>
                </a:solidFill>
              </a:rPr>
              <a:t>级连命令字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主片</a:t>
            </a:r>
            <a:r>
              <a:rPr lang="en-US" altLang="zh-CN">
                <a:solidFill>
                  <a:srgbClr val="000066"/>
                </a:solidFill>
              </a:rPr>
              <a:t>8259A</a:t>
            </a:r>
            <a:r>
              <a:rPr lang="zh-CN" altLang="en-US">
                <a:solidFill>
                  <a:srgbClr val="000066"/>
                </a:solidFill>
              </a:rPr>
              <a:t>：</a:t>
            </a:r>
            <a:r>
              <a:rPr lang="en-US" altLang="zh-CN">
                <a:solidFill>
                  <a:srgbClr val="000066"/>
                </a:solidFill>
              </a:rPr>
              <a:t>Si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对应</a:t>
            </a:r>
            <a:r>
              <a:rPr lang="en-US" altLang="zh-CN">
                <a:solidFill>
                  <a:srgbClr val="000066"/>
                </a:solidFill>
              </a:rPr>
              <a:t>IRi</a:t>
            </a:r>
            <a:r>
              <a:rPr lang="zh-CN" altLang="en-US">
                <a:solidFill>
                  <a:srgbClr val="000066"/>
                </a:solidFill>
              </a:rPr>
              <a:t>接有从片；否则</a:t>
            </a:r>
            <a:r>
              <a:rPr lang="en-US" altLang="zh-CN">
                <a:solidFill>
                  <a:srgbClr val="000066"/>
                </a:solidFill>
              </a:rPr>
              <a:t>IRi</a:t>
            </a:r>
            <a:r>
              <a:rPr lang="zh-CN" altLang="en-US">
                <a:solidFill>
                  <a:srgbClr val="000066"/>
                </a:solidFill>
              </a:rPr>
              <a:t>没有连接从片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从片</a:t>
            </a:r>
            <a:r>
              <a:rPr lang="en-US" altLang="zh-CN">
                <a:solidFill>
                  <a:srgbClr val="000066"/>
                </a:solidFill>
              </a:rPr>
              <a:t>8259A</a:t>
            </a:r>
            <a:r>
              <a:rPr lang="zh-CN" altLang="en-US">
                <a:solidFill>
                  <a:srgbClr val="000066"/>
                </a:solidFill>
              </a:rPr>
              <a:t>：</a:t>
            </a:r>
            <a:r>
              <a:rPr lang="en-US" altLang="zh-CN">
                <a:solidFill>
                  <a:srgbClr val="000066"/>
                </a:solidFill>
              </a:rPr>
              <a:t>ID0</a:t>
            </a:r>
            <a:r>
              <a:rPr lang="zh-CN" altLang="en-US">
                <a:solidFill>
                  <a:srgbClr val="000066"/>
                </a:solidFill>
              </a:rPr>
              <a:t>～</a:t>
            </a:r>
            <a:r>
              <a:rPr lang="en-US" altLang="zh-CN">
                <a:solidFill>
                  <a:srgbClr val="000066"/>
                </a:solidFill>
              </a:rPr>
              <a:t>ID2</a:t>
            </a:r>
            <a:r>
              <a:rPr lang="zh-CN" altLang="en-US">
                <a:solidFill>
                  <a:srgbClr val="000066"/>
                </a:solidFill>
              </a:rPr>
              <a:t>编码说明从片</a:t>
            </a:r>
            <a:r>
              <a:rPr lang="en-US" altLang="zh-CN">
                <a:solidFill>
                  <a:srgbClr val="000066"/>
                </a:solidFill>
              </a:rPr>
              <a:t>INT</a:t>
            </a:r>
            <a:r>
              <a:rPr lang="zh-CN" altLang="en-US">
                <a:solidFill>
                  <a:srgbClr val="000066"/>
                </a:solidFill>
              </a:rPr>
              <a:t>引脚接到主片哪个</a:t>
            </a:r>
            <a:r>
              <a:rPr lang="en-US" altLang="zh-CN">
                <a:solidFill>
                  <a:srgbClr val="000066"/>
                </a:solidFill>
              </a:rPr>
              <a:t>IR</a:t>
            </a:r>
            <a:r>
              <a:rPr lang="zh-CN" altLang="en-US">
                <a:solidFill>
                  <a:srgbClr val="000066"/>
                </a:solidFill>
              </a:rPr>
              <a:t>引脚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30300" y="2936875"/>
            <a:ext cx="6327775" cy="673100"/>
            <a:chOff x="712" y="1850"/>
            <a:chExt cx="3986" cy="424"/>
          </a:xfrm>
        </p:grpSpPr>
        <p:sp>
          <p:nvSpPr>
            <p:cNvPr id="48165" name="Line 46"/>
            <p:cNvSpPr>
              <a:spLocks noChangeShapeType="1"/>
            </p:cNvSpPr>
            <p:nvPr/>
          </p:nvSpPr>
          <p:spPr bwMode="auto">
            <a:xfrm>
              <a:off x="712" y="1850"/>
              <a:ext cx="455" cy="4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6" name="Line 51"/>
            <p:cNvSpPr>
              <a:spLocks noChangeShapeType="1"/>
            </p:cNvSpPr>
            <p:nvPr/>
          </p:nvSpPr>
          <p:spPr bwMode="auto">
            <a:xfrm flipH="1">
              <a:off x="4212" y="1865"/>
              <a:ext cx="486" cy="39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9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ICW4</a:t>
            </a:r>
          </a:p>
        </p:txBody>
      </p:sp>
      <p:graphicFrame>
        <p:nvGraphicFramePr>
          <p:cNvPr id="260099" name="Group 3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927100"/>
                <a:gridCol w="1165225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SFNM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M/S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μPM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9" name="Group 23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39" name="AutoShape 43" descr="066"/>
          <p:cNvSpPr>
            <a:spLocks noChangeArrowheads="1"/>
          </p:cNvSpPr>
          <p:nvPr/>
        </p:nvSpPr>
        <p:spPr bwMode="auto">
          <a:xfrm>
            <a:off x="603250" y="27178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嵌套方式：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特殊全嵌套方式（</a:t>
            </a:r>
            <a:r>
              <a:rPr lang="en-US" altLang="zh-CN">
                <a:solidFill>
                  <a:srgbClr val="000066"/>
                </a:solidFill>
              </a:rPr>
              <a:t>SFNM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普通全嵌套方式（</a:t>
            </a:r>
            <a:r>
              <a:rPr lang="en-US" altLang="zh-CN">
                <a:solidFill>
                  <a:srgbClr val="000066"/>
                </a:solidFill>
              </a:rPr>
              <a:t>SFNM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0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</a:p>
        </p:txBody>
      </p:sp>
      <p:sp>
        <p:nvSpPr>
          <p:cNvPr id="260140" name="Line 44"/>
          <p:cNvSpPr>
            <a:spLocks noChangeShapeType="1"/>
          </p:cNvSpPr>
          <p:nvPr/>
        </p:nvSpPr>
        <p:spPr bwMode="auto">
          <a:xfrm flipH="1">
            <a:off x="2398713" y="2579688"/>
            <a:ext cx="1254125" cy="706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0141" name="AutoShape 45" descr="066"/>
          <p:cNvSpPr>
            <a:spLocks noChangeArrowheads="1"/>
          </p:cNvSpPr>
          <p:nvPr/>
        </p:nvSpPr>
        <p:spPr bwMode="auto">
          <a:xfrm>
            <a:off x="652463" y="291306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数据线的缓冲方式：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缓冲方式（</a:t>
            </a:r>
            <a:r>
              <a:rPr lang="en-US" altLang="zh-CN" sz="3200">
                <a:solidFill>
                  <a:srgbClr val="000066"/>
                </a:solidFill>
              </a:rPr>
              <a:t>BUF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）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非缓冲方式（</a:t>
            </a:r>
            <a:r>
              <a:rPr lang="en-US" altLang="zh-CN" sz="3200">
                <a:solidFill>
                  <a:srgbClr val="000066"/>
                </a:solidFill>
              </a:rPr>
              <a:t>BUF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） </a:t>
            </a:r>
          </a:p>
        </p:txBody>
      </p:sp>
      <p:sp>
        <p:nvSpPr>
          <p:cNvPr id="260142" name="Line 46"/>
          <p:cNvSpPr>
            <a:spLocks noChangeShapeType="1"/>
          </p:cNvSpPr>
          <p:nvPr/>
        </p:nvSpPr>
        <p:spPr bwMode="auto">
          <a:xfrm flipH="1">
            <a:off x="3536950" y="2574925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0143" name="AutoShape 47" descr="066"/>
          <p:cNvSpPr>
            <a:spLocks noChangeArrowheads="1"/>
          </p:cNvSpPr>
          <p:nvPr/>
        </p:nvSpPr>
        <p:spPr bwMode="auto">
          <a:xfrm>
            <a:off x="701675" y="312896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主片</a:t>
            </a:r>
            <a:r>
              <a:rPr lang="en-US" altLang="zh-CN" sz="3200">
                <a:solidFill>
                  <a:srgbClr val="000066"/>
                </a:solidFill>
              </a:rPr>
              <a:t>/</a:t>
            </a:r>
            <a:r>
              <a:rPr lang="zh-CN" altLang="en-US" sz="3200">
                <a:solidFill>
                  <a:srgbClr val="000066"/>
                </a:solidFill>
              </a:rPr>
              <a:t>从片选择：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主片（</a:t>
            </a:r>
            <a:r>
              <a:rPr lang="en-US" altLang="zh-CN" sz="3200">
                <a:solidFill>
                  <a:srgbClr val="000066"/>
                </a:solidFill>
              </a:rPr>
              <a:t>M/S=1</a:t>
            </a:r>
            <a:r>
              <a:rPr lang="zh-CN" altLang="en-US" sz="3200">
                <a:solidFill>
                  <a:srgbClr val="000066"/>
                </a:solidFill>
              </a:rPr>
              <a:t>）</a:t>
            </a:r>
          </a:p>
          <a:p>
            <a:pPr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66"/>
                </a:solidFill>
              </a:rPr>
              <a:t>从片（</a:t>
            </a:r>
            <a:r>
              <a:rPr lang="en-US" altLang="zh-CN" sz="3200">
                <a:solidFill>
                  <a:srgbClr val="000066"/>
                </a:solidFill>
              </a:rPr>
              <a:t>M/S=0</a:t>
            </a:r>
            <a:r>
              <a:rPr lang="zh-CN" altLang="en-US" sz="3200">
                <a:solidFill>
                  <a:srgbClr val="000066"/>
                </a:solidFill>
              </a:rPr>
              <a:t>）</a:t>
            </a:r>
          </a:p>
        </p:txBody>
      </p:sp>
      <p:sp>
        <p:nvSpPr>
          <p:cNvPr id="260144" name="Line 48"/>
          <p:cNvSpPr>
            <a:spLocks noChangeShapeType="1"/>
          </p:cNvSpPr>
          <p:nvPr/>
        </p:nvSpPr>
        <p:spPr bwMode="auto">
          <a:xfrm flipH="1">
            <a:off x="4451350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0145" name="AutoShape 49" descr="066"/>
          <p:cNvSpPr>
            <a:spLocks noChangeArrowheads="1"/>
          </p:cNvSpPr>
          <p:nvPr/>
        </p:nvSpPr>
        <p:spPr bwMode="auto">
          <a:xfrm>
            <a:off x="712788" y="333375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中断结束方式：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自动中断结束（</a:t>
            </a:r>
            <a:r>
              <a:rPr lang="en-US" altLang="zh-CN">
                <a:solidFill>
                  <a:srgbClr val="000066"/>
                </a:solidFill>
              </a:rPr>
              <a:t>AEOI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</a:rPr>
              <a:t>非自动中断结束（</a:t>
            </a:r>
            <a:r>
              <a:rPr lang="en-US" altLang="zh-CN">
                <a:solidFill>
                  <a:srgbClr val="000066"/>
                </a:solidFill>
              </a:rPr>
              <a:t>AEOI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0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</a:p>
        </p:txBody>
      </p:sp>
      <p:sp>
        <p:nvSpPr>
          <p:cNvPr id="260146" name="Line 50"/>
          <p:cNvSpPr>
            <a:spLocks noChangeShapeType="1"/>
          </p:cNvSpPr>
          <p:nvPr/>
        </p:nvSpPr>
        <p:spPr bwMode="auto">
          <a:xfrm flipH="1">
            <a:off x="5676900" y="2598738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0147" name="AutoShape 51" descr="066"/>
          <p:cNvSpPr>
            <a:spLocks noChangeArrowheads="1"/>
          </p:cNvSpPr>
          <p:nvPr/>
        </p:nvSpPr>
        <p:spPr bwMode="auto">
          <a:xfrm>
            <a:off x="736600" y="353695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微处理器类型：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66"/>
                </a:solidFill>
              </a:rPr>
              <a:t>16</a:t>
            </a:r>
            <a:r>
              <a:rPr lang="zh-CN" altLang="en-US" sz="3200">
                <a:solidFill>
                  <a:srgbClr val="000066"/>
                </a:solidFill>
              </a:rPr>
              <a:t>位</a:t>
            </a:r>
            <a:r>
              <a:rPr lang="en-US" altLang="zh-CN" sz="3200">
                <a:solidFill>
                  <a:srgbClr val="000066"/>
                </a:solidFill>
              </a:rPr>
              <a:t>80x86</a:t>
            </a:r>
            <a:r>
              <a:rPr lang="zh-CN" altLang="en-US" sz="3200">
                <a:solidFill>
                  <a:srgbClr val="000066"/>
                </a:solidFill>
              </a:rPr>
              <a:t>（</a:t>
            </a:r>
            <a:r>
              <a:rPr lang="zh-CN" altLang="en-US" sz="3200">
                <a:solidFill>
                  <a:srgbClr val="000066"/>
                </a:solidFill>
                <a:sym typeface="Symbol" pitchFamily="18" charset="2"/>
              </a:rPr>
              <a:t></a:t>
            </a:r>
            <a:r>
              <a:rPr lang="en-US" altLang="zh-CN" sz="3200">
                <a:solidFill>
                  <a:srgbClr val="000066"/>
                </a:solidFill>
              </a:rPr>
              <a:t>PM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）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66"/>
                </a:solidFill>
              </a:rPr>
              <a:t>8</a:t>
            </a:r>
            <a:r>
              <a:rPr lang="zh-CN" altLang="en-US" sz="3200">
                <a:solidFill>
                  <a:srgbClr val="000066"/>
                </a:solidFill>
              </a:rPr>
              <a:t>位</a:t>
            </a:r>
            <a:r>
              <a:rPr lang="en-US" altLang="zh-CN" sz="3200">
                <a:solidFill>
                  <a:srgbClr val="000066"/>
                </a:solidFill>
              </a:rPr>
              <a:t>8080/8085</a:t>
            </a:r>
            <a:r>
              <a:rPr lang="zh-CN" altLang="en-US" sz="3200">
                <a:solidFill>
                  <a:srgbClr val="000066"/>
                </a:solidFill>
              </a:rPr>
              <a:t>（</a:t>
            </a:r>
            <a:r>
              <a:rPr lang="zh-CN" altLang="en-US" sz="3200">
                <a:solidFill>
                  <a:srgbClr val="000066"/>
                </a:solidFill>
                <a:sym typeface="Symbol" pitchFamily="18" charset="2"/>
              </a:rPr>
              <a:t></a:t>
            </a:r>
            <a:r>
              <a:rPr lang="en-US" altLang="zh-CN" sz="3200">
                <a:solidFill>
                  <a:srgbClr val="000066"/>
                </a:solidFill>
              </a:rPr>
              <a:t>PM</a:t>
            </a:r>
            <a:r>
              <a:rPr lang="zh-CN" altLang="en-US" sz="3200">
                <a:solidFill>
                  <a:srgbClr val="000066"/>
                </a:solidFill>
              </a:rPr>
              <a:t>＝</a:t>
            </a:r>
            <a:r>
              <a:rPr lang="en-US" altLang="zh-CN" sz="3200">
                <a:solidFill>
                  <a:srgbClr val="000066"/>
                </a:solidFill>
              </a:rPr>
              <a:t>0</a:t>
            </a:r>
            <a:r>
              <a:rPr lang="zh-CN" altLang="en-US" sz="3200">
                <a:solidFill>
                  <a:srgbClr val="000066"/>
                </a:solidFill>
              </a:rPr>
              <a:t>）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260148" name="Line 52"/>
          <p:cNvSpPr>
            <a:spLocks noChangeShapeType="1"/>
          </p:cNvSpPr>
          <p:nvPr/>
        </p:nvSpPr>
        <p:spPr bwMode="auto">
          <a:xfrm flipH="1">
            <a:off x="6496050" y="2574925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9" grpId="0" animBg="1" autoUpdateAnimBg="0"/>
      <p:bldP spid="260140" grpId="0" animBg="1"/>
      <p:bldP spid="260141" grpId="0" animBg="1" autoUpdateAnimBg="0"/>
      <p:bldP spid="260142" grpId="0" animBg="1"/>
      <p:bldP spid="260143" grpId="0" animBg="1" autoUpdateAnimBg="0"/>
      <p:bldP spid="260144" grpId="0" animBg="1"/>
      <p:bldP spid="260145" grpId="0" animBg="1" autoUpdateAnimBg="0"/>
      <p:bldP spid="260146" grpId="0" animBg="1"/>
      <p:bldP spid="260147" grpId="0" animBg="1" autoUpdateAnimBg="0"/>
      <p:bldP spid="26014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5538" y="3175"/>
            <a:ext cx="4208462" cy="549275"/>
          </a:xfrm>
          <a:gradFill rotWithShape="0">
            <a:gsLst>
              <a:gs pos="0">
                <a:srgbClr val="A6ADC0"/>
              </a:gs>
              <a:gs pos="100000">
                <a:srgbClr val="4D5059"/>
              </a:gs>
            </a:gsLst>
            <a:lin ang="2700000" scaled="1"/>
          </a:gradFill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rgbClr val="FFFF00"/>
                </a:solidFill>
              </a:rPr>
              <a:t>初始化主片</a:t>
            </a:r>
            <a:r>
              <a:rPr lang="en-US" altLang="zh-CN" sz="3600" dirty="0" smtClean="0">
                <a:solidFill>
                  <a:srgbClr val="FFFF00"/>
                </a:solidFill>
              </a:rPr>
              <a:t>8259A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1013" y="550863"/>
            <a:ext cx="8178800" cy="5688012"/>
          </a:xfrm>
          <a:ln w="76200" cmpd="tri">
            <a:solidFill>
              <a:schemeClr val="tx1"/>
            </a:solidFill>
          </a:ln>
        </p:spPr>
        <p:txBody>
          <a:bodyPr/>
          <a:lstStyle/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mov al,11h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ICW1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20h,al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intr1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intr1:	mov al,08h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ICW2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21h,al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intr2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intr2:	mov al,04h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ICW3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400" b="0" dirty="0" smtClean="0">
                <a:latin typeface="Times New Roman" pitchFamily="18" charset="0"/>
              </a:rPr>
              <a:t>S</a:t>
            </a:r>
            <a:r>
              <a:rPr lang="en-US" altLang="zh-CN" sz="2400" b="0" baseline="-25000" dirty="0" smtClean="0">
                <a:latin typeface="Times New Roman" pitchFamily="18" charset="0"/>
              </a:rPr>
              <a:t>2</a:t>
            </a:r>
            <a:r>
              <a:rPr lang="en-US" altLang="zh-CN" sz="2400" b="0" dirty="0" smtClean="0">
                <a:latin typeface="Times New Roman" pitchFamily="18" charset="0"/>
              </a:rPr>
              <a:t>=1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21h,al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intr3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intr3:	mov al,05h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ICW4=</a:t>
            </a:r>
            <a:r>
              <a:rPr lang="en-US" altLang="zh-CN" sz="2800" b="0" dirty="0" smtClean="0">
                <a:latin typeface="Times New Roman" pitchFamily="18" charset="0"/>
              </a:rPr>
              <a:t>00000101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21h,al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-3175" y="6235700"/>
            <a:ext cx="5795963" cy="622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 dirty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  <a:t>中断控制器的初始化程序段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5538" y="3175"/>
            <a:ext cx="4208462" cy="549275"/>
          </a:xfrm>
          <a:gradFill rotWithShape="0">
            <a:gsLst>
              <a:gs pos="0">
                <a:srgbClr val="A6ADC0"/>
              </a:gs>
              <a:gs pos="100000">
                <a:srgbClr val="4D5059"/>
              </a:gs>
            </a:gsLst>
            <a:lin ang="2700000" scaled="1"/>
          </a:gradFill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rgbClr val="FFFF00"/>
                </a:solidFill>
              </a:rPr>
              <a:t>初始化从片</a:t>
            </a:r>
            <a:r>
              <a:rPr lang="en-US" altLang="zh-CN" sz="3600" dirty="0" smtClean="0">
                <a:solidFill>
                  <a:srgbClr val="FFFF00"/>
                </a:solidFill>
              </a:rPr>
              <a:t>8259A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1013" y="550863"/>
            <a:ext cx="8323262" cy="5688012"/>
          </a:xfrm>
          <a:ln w="76200" cmpd="tri">
            <a:solidFill>
              <a:srgbClr val="003300"/>
            </a:solidFill>
          </a:ln>
        </p:spPr>
        <p:txBody>
          <a:bodyPr/>
          <a:lstStyle/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mov al,11h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ICW1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0a0h,al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intr5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intr5:	mov al,70h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ICW2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0a1h,al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intr6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intr6:	mov al,02h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ICW3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400" b="0" dirty="0" smtClean="0">
                <a:latin typeface="Times New Roman" pitchFamily="18" charset="0"/>
              </a:rPr>
              <a:t>ID</a:t>
            </a:r>
            <a:r>
              <a:rPr lang="en-US" altLang="zh-CN" sz="2400" b="0" baseline="-25000" dirty="0" smtClean="0">
                <a:latin typeface="Times New Roman" pitchFamily="18" charset="0"/>
              </a:rPr>
              <a:t>2~0</a:t>
            </a:r>
            <a:r>
              <a:rPr lang="en-US" altLang="zh-CN" sz="2400" b="0" dirty="0" smtClean="0">
                <a:latin typeface="Times New Roman" pitchFamily="18" charset="0"/>
              </a:rPr>
              <a:t>=010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0a1h,al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jmp intr7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intr7:	mov al, 01h	;</a:t>
            </a:r>
            <a:r>
              <a:rPr lang="zh-CN" altLang="en-US" sz="2800" dirty="0" smtClean="0">
                <a:latin typeface="Times New Roman" pitchFamily="18" charset="0"/>
              </a:rPr>
              <a:t>写入</a:t>
            </a:r>
            <a:r>
              <a:rPr lang="en-US" altLang="zh-CN" sz="2800" dirty="0" smtClean="0">
                <a:latin typeface="Times New Roman" pitchFamily="18" charset="0"/>
              </a:rPr>
              <a:t>ICW4</a:t>
            </a:r>
          </a:p>
          <a:p>
            <a:pPr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809750" algn="l"/>
                <a:tab pos="419100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		out 0a1h,al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-3175" y="6235700"/>
            <a:ext cx="5795963" cy="622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 dirty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  <a:t>中断控制器的初始化程序段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</a:t>
            </a:r>
            <a:r>
              <a:rPr lang="zh-CN" altLang="en-US" sz="4000" smtClean="0"/>
              <a:t>操作命令字</a:t>
            </a:r>
            <a:r>
              <a:rPr lang="en-US" altLang="zh-CN" sz="4000" smtClean="0"/>
              <a:t>OCW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7994650" cy="31623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工作期间，可以随时接受操作命令字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共有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个：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OCW1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OCW3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写入时没有顺序要求，需要哪个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就写入那个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90663" y="5143500"/>
            <a:ext cx="5675312" cy="715963"/>
            <a:chOff x="621" y="1360"/>
            <a:chExt cx="3575" cy="451"/>
          </a:xfrm>
        </p:grpSpPr>
        <p:graphicFrame>
          <p:nvGraphicFramePr>
            <p:cNvPr id="52231" name="Object 11"/>
            <p:cNvGraphicFramePr>
              <a:graphicFrameLocks noChangeAspect="1"/>
            </p:cNvGraphicFramePr>
            <p:nvPr/>
          </p:nvGraphicFramePr>
          <p:xfrm>
            <a:off x="621" y="1360"/>
            <a:ext cx="3575" cy="451"/>
          </p:xfrm>
          <a:graphic>
            <a:graphicData uri="http://schemas.openxmlformats.org/presentationml/2006/ole">
              <p:oleObj spid="_x0000_s2050" name="Image" r:id="rId3" imgW="6836569" imgH="762174" progId="">
                <p:embed/>
              </p:oleObj>
            </a:graphicData>
          </a:graphic>
        </p:graphicFrame>
        <p:sp>
          <p:nvSpPr>
            <p:cNvPr id="52232" name="Text Box 12"/>
            <p:cNvSpPr txBox="1">
              <a:spLocks noChangeArrowheads="1"/>
            </p:cNvSpPr>
            <p:nvPr/>
          </p:nvSpPr>
          <p:spPr bwMode="auto">
            <a:xfrm>
              <a:off x="64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52233" name="Text Box 13"/>
            <p:cNvSpPr txBox="1">
              <a:spLocks noChangeArrowheads="1"/>
            </p:cNvSpPr>
            <p:nvPr/>
          </p:nvSpPr>
          <p:spPr bwMode="auto">
            <a:xfrm>
              <a:off x="109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52234" name="Text Box 14"/>
            <p:cNvSpPr txBox="1">
              <a:spLocks noChangeArrowheads="1"/>
            </p:cNvSpPr>
            <p:nvPr/>
          </p:nvSpPr>
          <p:spPr bwMode="auto">
            <a:xfrm>
              <a:off x="155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52235" name="Text Box 15"/>
            <p:cNvSpPr txBox="1">
              <a:spLocks noChangeArrowheads="1"/>
            </p:cNvSpPr>
            <p:nvPr/>
          </p:nvSpPr>
          <p:spPr bwMode="auto">
            <a:xfrm>
              <a:off x="199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52236" name="Text Box 16"/>
            <p:cNvSpPr txBox="1">
              <a:spLocks noChangeArrowheads="1"/>
            </p:cNvSpPr>
            <p:nvPr/>
          </p:nvSpPr>
          <p:spPr bwMode="auto">
            <a:xfrm>
              <a:off x="243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52237" name="Text Box 17"/>
            <p:cNvSpPr txBox="1">
              <a:spLocks noChangeArrowheads="1"/>
            </p:cNvSpPr>
            <p:nvPr/>
          </p:nvSpPr>
          <p:spPr bwMode="auto">
            <a:xfrm>
              <a:off x="288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2238" name="Text Box 18"/>
            <p:cNvSpPr txBox="1">
              <a:spLocks noChangeArrowheads="1"/>
            </p:cNvSpPr>
            <p:nvPr/>
          </p:nvSpPr>
          <p:spPr bwMode="auto">
            <a:xfrm>
              <a:off x="3327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2239" name="Text Box 19"/>
            <p:cNvSpPr txBox="1">
              <a:spLocks noChangeArrowheads="1"/>
            </p:cNvSpPr>
            <p:nvPr/>
          </p:nvSpPr>
          <p:spPr bwMode="auto">
            <a:xfrm>
              <a:off x="3780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软件编程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接口芯片具有可编程性（</a:t>
            </a:r>
            <a:r>
              <a:rPr lang="en-US" altLang="zh-CN" smtClean="0"/>
              <a:t>Programmable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命令字（控制字）</a:t>
            </a:r>
          </a:p>
          <a:p>
            <a:pPr lvl="1" eaLnBrk="1" hangingPunct="1"/>
            <a:r>
              <a:rPr lang="zh-CN" altLang="en-US" smtClean="0"/>
              <a:t>写入接口芯片、选择工作方式、控制数据传输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初始化程序</a:t>
            </a:r>
          </a:p>
          <a:p>
            <a:pPr lvl="1" eaLnBrk="1" hangingPunct="1"/>
            <a:r>
              <a:rPr lang="zh-CN" altLang="en-US" smtClean="0"/>
              <a:t>选择</a:t>
            </a:r>
            <a:r>
              <a:rPr lang="en-US" altLang="zh-CN" smtClean="0"/>
              <a:t>I/O</a:t>
            </a:r>
            <a:r>
              <a:rPr lang="zh-CN" altLang="en-US" smtClean="0"/>
              <a:t>接口工作方式、设置原始工作状态等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驱动程序</a:t>
            </a:r>
          </a:p>
          <a:p>
            <a:pPr lvl="1" eaLnBrk="1" hangingPunct="1"/>
            <a:r>
              <a:rPr lang="zh-CN" altLang="en-US" smtClean="0"/>
              <a:t>操纵</a:t>
            </a:r>
            <a:r>
              <a:rPr lang="en-US" altLang="zh-CN" smtClean="0"/>
              <a:t>I/O</a:t>
            </a:r>
            <a:r>
              <a:rPr lang="zh-CN" altLang="en-US" smtClean="0"/>
              <a:t>接口完成具体工作</a:t>
            </a:r>
          </a:p>
        </p:txBody>
      </p:sp>
      <p:sp>
        <p:nvSpPr>
          <p:cNvPr id="473092" name="filecab3"/>
          <p:cNvSpPr>
            <a:spLocks noEditPoints="1" noChangeArrowheads="1"/>
          </p:cNvSpPr>
          <p:nvPr/>
        </p:nvSpPr>
        <p:spPr bwMode="auto">
          <a:xfrm flipV="1">
            <a:off x="1865313" y="5445125"/>
            <a:ext cx="6516687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硬件接口电路需要软件编程配合工作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OCW1</a:t>
            </a:r>
          </a:p>
        </p:txBody>
      </p:sp>
      <p:graphicFrame>
        <p:nvGraphicFramePr>
          <p:cNvPr id="231472" name="Group 48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449" name="Group 25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469" name="AutoShape 45" descr="066"/>
          <p:cNvSpPr>
            <a:spLocks noChangeArrowheads="1"/>
          </p:cNvSpPr>
          <p:nvPr/>
        </p:nvSpPr>
        <p:spPr bwMode="auto">
          <a:xfrm>
            <a:off x="674688" y="2914650"/>
            <a:ext cx="7796212" cy="3417888"/>
          </a:xfrm>
          <a:prstGeom prst="wedgeEllipseCallout">
            <a:avLst>
              <a:gd name="adj1" fmla="val -23000"/>
              <a:gd name="adj2" fmla="val 35602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66"/>
                </a:solidFill>
              </a:rPr>
              <a:t>屏蔽命令字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66"/>
                </a:solidFill>
              </a:rPr>
              <a:t>内容写入中断屏蔽寄存器</a:t>
            </a:r>
            <a:r>
              <a:rPr lang="en-US" altLang="zh-CN">
                <a:solidFill>
                  <a:srgbClr val="000066"/>
                </a:solidFill>
              </a:rPr>
              <a:t>IMR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66"/>
                </a:solidFill>
              </a:rPr>
              <a:t>Di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Mi</a:t>
            </a:r>
            <a:r>
              <a:rPr lang="zh-CN" altLang="en-US">
                <a:solidFill>
                  <a:srgbClr val="000066"/>
                </a:solidFill>
              </a:rPr>
              <a:t>对应</a:t>
            </a:r>
            <a:r>
              <a:rPr lang="en-US" altLang="zh-CN">
                <a:solidFill>
                  <a:srgbClr val="000066"/>
                </a:solidFill>
              </a:rPr>
              <a:t>IRi</a:t>
            </a:r>
            <a:r>
              <a:rPr lang="zh-CN" altLang="en-US">
                <a:solidFill>
                  <a:srgbClr val="000066"/>
                </a:solidFill>
              </a:rPr>
              <a:t>，为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禁止</a:t>
            </a:r>
            <a:r>
              <a:rPr lang="en-US" altLang="zh-CN">
                <a:solidFill>
                  <a:srgbClr val="000066"/>
                </a:solidFill>
              </a:rPr>
              <a:t>IRi</a:t>
            </a:r>
            <a:r>
              <a:rPr lang="zh-CN" altLang="en-US">
                <a:solidFill>
                  <a:srgbClr val="000066"/>
                </a:solidFill>
              </a:rPr>
              <a:t>中断；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66"/>
                </a:solidFill>
              </a:rPr>
              <a:t>为</a:t>
            </a:r>
            <a:r>
              <a:rPr lang="en-US" altLang="zh-CN">
                <a:solidFill>
                  <a:srgbClr val="000066"/>
                </a:solidFill>
              </a:rPr>
              <a:t>0</a:t>
            </a:r>
            <a:r>
              <a:rPr lang="zh-CN" altLang="en-US">
                <a:solidFill>
                  <a:srgbClr val="000066"/>
                </a:solidFill>
              </a:rPr>
              <a:t>允许</a:t>
            </a:r>
            <a:r>
              <a:rPr lang="en-US" altLang="zh-CN">
                <a:solidFill>
                  <a:srgbClr val="000066"/>
                </a:solidFill>
              </a:rPr>
              <a:t>IRi</a:t>
            </a:r>
            <a:r>
              <a:rPr lang="zh-CN" altLang="en-US">
                <a:solidFill>
                  <a:srgbClr val="000066"/>
                </a:solidFill>
              </a:rPr>
              <a:t>中断。各位互相独立。</a:t>
            </a:r>
          </a:p>
        </p:txBody>
      </p:sp>
      <p:sp>
        <p:nvSpPr>
          <p:cNvPr id="231470" name="Line 46"/>
          <p:cNvSpPr>
            <a:spLocks noChangeShapeType="1"/>
          </p:cNvSpPr>
          <p:nvPr/>
        </p:nvSpPr>
        <p:spPr bwMode="auto">
          <a:xfrm>
            <a:off x="1658938" y="2649538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 animBg="1" autoUpdateAnimBg="0"/>
      <p:bldP spid="23147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OCW2</a:t>
            </a:r>
          </a:p>
        </p:txBody>
      </p:sp>
      <p:graphicFrame>
        <p:nvGraphicFramePr>
          <p:cNvPr id="250883" name="Group 3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0903" name="Group 23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0923" name="Line 43"/>
          <p:cNvSpPr>
            <a:spLocks noChangeShapeType="1"/>
          </p:cNvSpPr>
          <p:nvPr/>
        </p:nvSpPr>
        <p:spPr bwMode="auto">
          <a:xfrm>
            <a:off x="842963" y="2574925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0924" name="AutoShape 44" descr="066"/>
          <p:cNvSpPr>
            <a:spLocks noChangeArrowheads="1"/>
          </p:cNvSpPr>
          <p:nvPr/>
        </p:nvSpPr>
        <p:spPr bwMode="auto">
          <a:xfrm>
            <a:off x="288925" y="3057525"/>
            <a:ext cx="5870575" cy="2503488"/>
          </a:xfrm>
          <a:prstGeom prst="wedgeEllipseCallout">
            <a:avLst>
              <a:gd name="adj1" fmla="val 34264"/>
              <a:gd name="adj2" fmla="val 33259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R</a:t>
            </a:r>
            <a:r>
              <a:rPr lang="zh-CN" altLang="en-US" sz="3200">
                <a:solidFill>
                  <a:srgbClr val="000066"/>
                </a:solidFill>
              </a:rPr>
              <a:t>、</a:t>
            </a:r>
            <a:r>
              <a:rPr lang="en-US" altLang="zh-CN" sz="3200">
                <a:solidFill>
                  <a:srgbClr val="000066"/>
                </a:solidFill>
              </a:rPr>
              <a:t>SL</a:t>
            </a:r>
            <a:r>
              <a:rPr lang="zh-CN" altLang="en-US" sz="3200">
                <a:solidFill>
                  <a:srgbClr val="000066"/>
                </a:solidFill>
              </a:rPr>
              <a:t>和</a:t>
            </a:r>
            <a:r>
              <a:rPr lang="en-US" altLang="zh-CN" sz="3200">
                <a:solidFill>
                  <a:srgbClr val="000066"/>
                </a:solidFill>
              </a:rPr>
              <a:t>EOI</a:t>
            </a:r>
            <a:r>
              <a:rPr lang="zh-CN" altLang="en-US" sz="3200">
                <a:solidFill>
                  <a:srgbClr val="000066"/>
                </a:solidFill>
              </a:rPr>
              <a:t>配合使用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产生中断结束</a:t>
            </a:r>
            <a:r>
              <a:rPr lang="en-US" altLang="zh-CN" sz="3200">
                <a:solidFill>
                  <a:srgbClr val="000066"/>
                </a:solidFill>
              </a:rPr>
              <a:t>EOI</a:t>
            </a:r>
            <a:r>
              <a:rPr lang="zh-CN" altLang="en-US" sz="3200">
                <a:solidFill>
                  <a:srgbClr val="000066"/>
                </a:solidFill>
              </a:rPr>
              <a:t>命令和改变优先权顺序</a:t>
            </a:r>
          </a:p>
        </p:txBody>
      </p:sp>
      <p:sp>
        <p:nvSpPr>
          <p:cNvPr id="250925" name="AutoShape 45" descr="066"/>
          <p:cNvSpPr>
            <a:spLocks noChangeArrowheads="1"/>
          </p:cNvSpPr>
          <p:nvPr/>
        </p:nvSpPr>
        <p:spPr bwMode="auto">
          <a:xfrm>
            <a:off x="3635375" y="3149600"/>
            <a:ext cx="5437188" cy="2527300"/>
          </a:xfrm>
          <a:prstGeom prst="wedgeEllipseCallout">
            <a:avLst>
              <a:gd name="adj1" fmla="val -9972"/>
              <a:gd name="adj2" fmla="val 28644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L2</a:t>
            </a:r>
            <a:r>
              <a:rPr lang="zh-CN" altLang="en-US" sz="3200">
                <a:solidFill>
                  <a:srgbClr val="000066"/>
                </a:solidFill>
              </a:rPr>
              <a:t>～</a:t>
            </a:r>
            <a:r>
              <a:rPr lang="en-US" altLang="zh-CN" sz="3200">
                <a:solidFill>
                  <a:srgbClr val="000066"/>
                </a:solidFill>
              </a:rPr>
              <a:t>L0</a:t>
            </a:r>
            <a:r>
              <a:rPr lang="zh-CN" altLang="en-US" sz="3200">
                <a:solidFill>
                  <a:srgbClr val="000066"/>
                </a:solidFill>
              </a:rPr>
              <a:t>的</a:t>
            </a:r>
            <a:r>
              <a:rPr lang="en-US" altLang="zh-CN" sz="3200">
                <a:solidFill>
                  <a:srgbClr val="000066"/>
                </a:solidFill>
              </a:rPr>
              <a:t>3</a:t>
            </a:r>
            <a:r>
              <a:rPr lang="zh-CN" altLang="en-US" sz="3200">
                <a:solidFill>
                  <a:srgbClr val="000066"/>
                </a:solidFill>
              </a:rPr>
              <a:t>位编码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指定</a:t>
            </a:r>
            <a:r>
              <a:rPr lang="en-US" altLang="zh-CN" sz="3200">
                <a:solidFill>
                  <a:srgbClr val="000066"/>
                </a:solidFill>
              </a:rPr>
              <a:t>IR</a:t>
            </a:r>
            <a:r>
              <a:rPr lang="zh-CN" altLang="en-US" sz="3200">
                <a:solidFill>
                  <a:srgbClr val="000066"/>
                </a:solidFill>
              </a:rPr>
              <a:t>引脚 </a:t>
            </a:r>
          </a:p>
        </p:txBody>
      </p:sp>
      <p:sp>
        <p:nvSpPr>
          <p:cNvPr id="250926" name="Line 46"/>
          <p:cNvSpPr>
            <a:spLocks noChangeShapeType="1"/>
          </p:cNvSpPr>
          <p:nvPr/>
        </p:nvSpPr>
        <p:spPr bwMode="auto">
          <a:xfrm flipH="1">
            <a:off x="5870575" y="2646363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23" grpId="0" animBg="1"/>
      <p:bldP spid="250924" grpId="0" animBg="1" autoUpdateAnimBg="0"/>
      <p:bldP spid="250925" grpId="0" animBg="1" autoUpdateAnimBg="0"/>
      <p:bldP spid="2509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OCW3</a:t>
            </a:r>
          </a:p>
        </p:txBody>
      </p:sp>
      <p:graphicFrame>
        <p:nvGraphicFramePr>
          <p:cNvPr id="251907" name="Group 3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854075"/>
                <a:gridCol w="1238250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27" name="Group 23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1947" name="Line 43"/>
          <p:cNvSpPr>
            <a:spLocks noChangeShapeType="1"/>
          </p:cNvSpPr>
          <p:nvPr/>
        </p:nvSpPr>
        <p:spPr bwMode="auto">
          <a:xfrm>
            <a:off x="1878013" y="2576513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1948" name="AutoShape 44" descr="066"/>
          <p:cNvSpPr>
            <a:spLocks noChangeArrowheads="1"/>
          </p:cNvSpPr>
          <p:nvPr/>
        </p:nvSpPr>
        <p:spPr bwMode="auto">
          <a:xfrm>
            <a:off x="0" y="3135313"/>
            <a:ext cx="4908550" cy="2238375"/>
          </a:xfrm>
          <a:prstGeom prst="wedgeEllipseCallout">
            <a:avLst>
              <a:gd name="adj1" fmla="val -227"/>
              <a:gd name="adj2" fmla="val 1837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ESMM</a:t>
            </a:r>
            <a:r>
              <a:rPr lang="zh-CN" altLang="en-US" sz="3200">
                <a:solidFill>
                  <a:srgbClr val="000066"/>
                </a:solidFill>
              </a:rPr>
              <a:t>、</a:t>
            </a:r>
            <a:r>
              <a:rPr lang="en-US" altLang="zh-CN" sz="3200">
                <a:solidFill>
                  <a:srgbClr val="000066"/>
                </a:solidFill>
              </a:rPr>
              <a:t>SMM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设置中断屏蔽方式</a:t>
            </a:r>
          </a:p>
        </p:txBody>
      </p:sp>
      <p:sp>
        <p:nvSpPr>
          <p:cNvPr id="251949" name="AutoShape 45" descr="066"/>
          <p:cNvSpPr>
            <a:spLocks noChangeArrowheads="1"/>
          </p:cNvSpPr>
          <p:nvPr/>
        </p:nvSpPr>
        <p:spPr bwMode="auto">
          <a:xfrm>
            <a:off x="3878263" y="3392488"/>
            <a:ext cx="5265737" cy="3008312"/>
          </a:xfrm>
          <a:prstGeom prst="wedgeEllipseCallout">
            <a:avLst>
              <a:gd name="adj1" fmla="val -14"/>
              <a:gd name="adj2" fmla="val 572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3200">
                <a:solidFill>
                  <a:srgbClr val="000066"/>
                </a:solidFill>
              </a:rPr>
              <a:t>P</a:t>
            </a:r>
            <a:r>
              <a:rPr lang="zh-CN" altLang="en-US" sz="3200">
                <a:solidFill>
                  <a:srgbClr val="000066"/>
                </a:solidFill>
              </a:rPr>
              <a:t>、</a:t>
            </a:r>
            <a:r>
              <a:rPr lang="en-US" altLang="zh-CN" sz="3200">
                <a:solidFill>
                  <a:srgbClr val="000066"/>
                </a:solidFill>
              </a:rPr>
              <a:t>RR</a:t>
            </a:r>
            <a:r>
              <a:rPr lang="zh-CN" altLang="en-US" sz="3200">
                <a:solidFill>
                  <a:srgbClr val="000066"/>
                </a:solidFill>
              </a:rPr>
              <a:t>和</a:t>
            </a:r>
            <a:r>
              <a:rPr lang="en-US" altLang="zh-CN" sz="3200">
                <a:solidFill>
                  <a:srgbClr val="000066"/>
                </a:solidFill>
              </a:rPr>
              <a:t>RIS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66"/>
                </a:solidFill>
              </a:rPr>
              <a:t>规定随后读取的</a:t>
            </a:r>
            <a:r>
              <a:rPr lang="zh-CN" altLang="en-US" sz="2400">
                <a:solidFill>
                  <a:schemeClr val="folHlink"/>
                </a:solidFill>
              </a:rPr>
              <a:t>状态字</a:t>
            </a:r>
            <a:r>
              <a:rPr lang="zh-CN" altLang="en-US" sz="2400">
                <a:solidFill>
                  <a:srgbClr val="000066"/>
                </a:solidFill>
              </a:rPr>
              <a:t>含义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66"/>
                </a:solidFill>
              </a:rPr>
              <a:t>0 1 0 – </a:t>
            </a:r>
            <a:r>
              <a:rPr lang="zh-CN" altLang="en-US">
                <a:solidFill>
                  <a:srgbClr val="000066"/>
                </a:solidFill>
              </a:rPr>
              <a:t>将读</a:t>
            </a:r>
            <a:r>
              <a:rPr lang="en-US" altLang="zh-CN">
                <a:solidFill>
                  <a:srgbClr val="000066"/>
                </a:solidFill>
              </a:rPr>
              <a:t>IRR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66"/>
                </a:solidFill>
              </a:rPr>
              <a:t>0 1 1 --</a:t>
            </a:r>
            <a:r>
              <a:rPr lang="zh-CN" altLang="en-US">
                <a:solidFill>
                  <a:srgbClr val="000066"/>
                </a:solidFill>
              </a:rPr>
              <a:t>将读</a:t>
            </a:r>
            <a:r>
              <a:rPr lang="en-US" altLang="zh-CN">
                <a:solidFill>
                  <a:srgbClr val="000066"/>
                </a:solidFill>
              </a:rPr>
              <a:t>ISR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66"/>
                </a:solidFill>
              </a:rPr>
              <a:t>1 x x --</a:t>
            </a:r>
            <a:r>
              <a:rPr lang="zh-CN" altLang="en-US">
                <a:solidFill>
                  <a:srgbClr val="000066"/>
                </a:solidFill>
              </a:rPr>
              <a:t>将读查询字</a:t>
            </a:r>
          </a:p>
        </p:txBody>
      </p:sp>
      <p:sp>
        <p:nvSpPr>
          <p:cNvPr id="251950" name="Line 46"/>
          <p:cNvSpPr>
            <a:spLocks noChangeShapeType="1"/>
          </p:cNvSpPr>
          <p:nvPr/>
        </p:nvSpPr>
        <p:spPr bwMode="auto">
          <a:xfrm flipH="1">
            <a:off x="6472238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7" grpId="0" animBg="1"/>
      <p:bldP spid="251948" grpId="0" animBg="1" autoUpdateAnimBg="0"/>
      <p:bldP spid="251949" grpId="0" animBg="1" autoUpdateAnimBg="0"/>
      <p:bldP spid="25195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3. </a:t>
            </a:r>
            <a:r>
              <a:rPr lang="zh-CN" altLang="en-US" sz="4000" smtClean="0"/>
              <a:t>读取状态字</a:t>
            </a:r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010525" cy="46545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可读出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IRR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ISR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IMR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和查询字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为低，由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中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RR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RIS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位设定读取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IRR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ISR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，由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OCW3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中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P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位设定读取查询字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而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A0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引脚为高电平时读取的都是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IMR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查询字反映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8259A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是否有中断请求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90663" y="5143500"/>
            <a:ext cx="5675312" cy="715963"/>
            <a:chOff x="621" y="1360"/>
            <a:chExt cx="3575" cy="451"/>
          </a:xfrm>
        </p:grpSpPr>
        <p:graphicFrame>
          <p:nvGraphicFramePr>
            <p:cNvPr id="56327" name="Object 8"/>
            <p:cNvGraphicFramePr>
              <a:graphicFrameLocks noChangeAspect="1"/>
            </p:cNvGraphicFramePr>
            <p:nvPr/>
          </p:nvGraphicFramePr>
          <p:xfrm>
            <a:off x="621" y="1360"/>
            <a:ext cx="3575" cy="451"/>
          </p:xfrm>
          <a:graphic>
            <a:graphicData uri="http://schemas.openxmlformats.org/presentationml/2006/ole">
              <p:oleObj spid="_x0000_s3074" name="Image" r:id="rId3" imgW="6836569" imgH="762174" progId="">
                <p:embed/>
              </p:oleObj>
            </a:graphicData>
          </a:graphic>
        </p:graphicFrame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64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56329" name="Text Box 10"/>
            <p:cNvSpPr txBox="1">
              <a:spLocks noChangeArrowheads="1"/>
            </p:cNvSpPr>
            <p:nvPr/>
          </p:nvSpPr>
          <p:spPr bwMode="auto">
            <a:xfrm>
              <a:off x="109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56330" name="Text Box 11"/>
            <p:cNvSpPr txBox="1">
              <a:spLocks noChangeArrowheads="1"/>
            </p:cNvSpPr>
            <p:nvPr/>
          </p:nvSpPr>
          <p:spPr bwMode="auto">
            <a:xfrm>
              <a:off x="155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199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56332" name="Text Box 13"/>
            <p:cNvSpPr txBox="1">
              <a:spLocks noChangeArrowheads="1"/>
            </p:cNvSpPr>
            <p:nvPr/>
          </p:nvSpPr>
          <p:spPr bwMode="auto">
            <a:xfrm>
              <a:off x="243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56333" name="Text Box 14"/>
            <p:cNvSpPr txBox="1">
              <a:spLocks noChangeArrowheads="1"/>
            </p:cNvSpPr>
            <p:nvPr/>
          </p:nvSpPr>
          <p:spPr bwMode="auto">
            <a:xfrm>
              <a:off x="288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6334" name="Text Box 15"/>
            <p:cNvSpPr txBox="1">
              <a:spLocks noChangeArrowheads="1"/>
            </p:cNvSpPr>
            <p:nvPr/>
          </p:nvSpPr>
          <p:spPr bwMode="auto">
            <a:xfrm>
              <a:off x="3327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6335" name="Text Box 16"/>
            <p:cNvSpPr txBox="1">
              <a:spLocks noChangeArrowheads="1"/>
            </p:cNvSpPr>
            <p:nvPr/>
          </p:nvSpPr>
          <p:spPr bwMode="auto">
            <a:xfrm>
              <a:off x="3780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3200" b="0">
                  <a:solidFill>
                    <a:schemeClr val="accent2"/>
                  </a:solidFill>
                  <a:latin typeface="Tahoma" pitchFamily="34" charset="0"/>
                </a:rPr>
                <a:t>D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查询字</a:t>
            </a:r>
          </a:p>
        </p:txBody>
      </p:sp>
      <p:graphicFrame>
        <p:nvGraphicFramePr>
          <p:cNvPr id="233522" name="Group 50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7" name="Group 25"/>
          <p:cNvGraphicFramePr>
            <a:graphicFrameLocks noGrp="1"/>
          </p:cNvGraphicFramePr>
          <p:nvPr/>
        </p:nvGraphicFramePr>
        <p:xfrm>
          <a:off x="373063" y="1555750"/>
          <a:ext cx="8366125" cy="517880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23" name="Line 51"/>
          <p:cNvSpPr>
            <a:spLocks noChangeShapeType="1"/>
          </p:cNvSpPr>
          <p:nvPr/>
        </p:nvSpPr>
        <p:spPr bwMode="auto">
          <a:xfrm>
            <a:off x="939800" y="2578100"/>
            <a:ext cx="790575" cy="758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3524" name="AutoShape 52" descr="066"/>
          <p:cNvSpPr>
            <a:spLocks noChangeArrowheads="1"/>
          </p:cNvSpPr>
          <p:nvPr/>
        </p:nvSpPr>
        <p:spPr bwMode="auto">
          <a:xfrm>
            <a:off x="385763" y="3222625"/>
            <a:ext cx="4908550" cy="2238375"/>
          </a:xfrm>
          <a:prstGeom prst="wedgeEllipseCallout">
            <a:avLst>
              <a:gd name="adj1" fmla="val -227"/>
              <a:gd name="adj2" fmla="val 1837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中断位</a:t>
            </a:r>
            <a:r>
              <a:rPr lang="en-US" altLang="zh-CN" sz="3200">
                <a:solidFill>
                  <a:srgbClr val="000066"/>
                </a:solidFill>
              </a:rPr>
              <a:t>I</a:t>
            </a:r>
            <a:r>
              <a:rPr lang="zh-CN" altLang="en-US" sz="3200">
                <a:solidFill>
                  <a:srgbClr val="000066"/>
                </a:solidFill>
              </a:rPr>
              <a:t>位为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</a:rPr>
              <a:t>，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有外设请求中断</a:t>
            </a:r>
          </a:p>
        </p:txBody>
      </p:sp>
      <p:sp>
        <p:nvSpPr>
          <p:cNvPr id="233525" name="AutoShape 53" descr="066"/>
          <p:cNvSpPr>
            <a:spLocks noChangeArrowheads="1"/>
          </p:cNvSpPr>
          <p:nvPr/>
        </p:nvSpPr>
        <p:spPr bwMode="auto">
          <a:xfrm>
            <a:off x="4092575" y="3321050"/>
            <a:ext cx="4714875" cy="2214563"/>
          </a:xfrm>
          <a:prstGeom prst="wedgeEllipseCallout">
            <a:avLst>
              <a:gd name="adj1" fmla="val 1278"/>
              <a:gd name="adj2" fmla="val 28926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W2</a:t>
            </a:r>
            <a:r>
              <a:rPr lang="zh-CN" altLang="en-US" sz="3200">
                <a:solidFill>
                  <a:srgbClr val="000066"/>
                </a:solidFill>
              </a:rPr>
              <a:t>～</a:t>
            </a:r>
            <a:r>
              <a:rPr lang="en-US" altLang="zh-CN" sz="3200">
                <a:solidFill>
                  <a:srgbClr val="000066"/>
                </a:solidFill>
              </a:rPr>
              <a:t>W0</a:t>
            </a:r>
            <a:r>
              <a:rPr lang="zh-CN" altLang="en-US" sz="3200">
                <a:solidFill>
                  <a:srgbClr val="000066"/>
                </a:solidFill>
              </a:rPr>
              <a:t>的编码</a:t>
            </a:r>
          </a:p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000066"/>
                </a:solidFill>
              </a:rPr>
              <a:t>当前中断请求的最高优先级</a:t>
            </a:r>
          </a:p>
        </p:txBody>
      </p:sp>
      <p:sp>
        <p:nvSpPr>
          <p:cNvPr id="233526" name="Line 54"/>
          <p:cNvSpPr>
            <a:spLocks noChangeShapeType="1"/>
          </p:cNvSpPr>
          <p:nvPr/>
        </p:nvSpPr>
        <p:spPr bwMode="auto">
          <a:xfrm flipH="1">
            <a:off x="6472238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23" grpId="0" animBg="1"/>
      <p:bldP spid="233524" grpId="0" animBg="1" autoUpdateAnimBg="0"/>
      <p:bldP spid="233525" grpId="0" animBg="1" autoUpdateAnimBg="0"/>
      <p:bldP spid="2335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4. </a:t>
            </a:r>
            <a:r>
              <a:rPr lang="zh-CN" altLang="en-US" sz="4000" smtClean="0"/>
              <a:t>命令字和状态字的区别方法</a:t>
            </a:r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034338" cy="465455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⑴ 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利用读写信号区别写入的控制寄存器和读出的状态寄存器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  <a:latin typeface="宋体" charset="-122"/>
                <a:sym typeface="Wingdings" pitchFamily="2" charset="2"/>
              </a:rPr>
              <a:t>⑵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 利用地址信号区别不同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I/O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地址的寄存器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  <a:latin typeface="宋体" charset="-122"/>
                <a:sym typeface="Wingdings" pitchFamily="2" charset="2"/>
              </a:rPr>
              <a:t>⑶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 由控制字中的标志位说明是哪个寄存器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  <a:latin typeface="宋体" charset="-122"/>
                <a:sym typeface="Wingdings" pitchFamily="2" charset="2"/>
              </a:rPr>
              <a:t>⑷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 由芯片内顺序控制逻辑按一定顺序识别不同的寄存器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  <a:sym typeface="Wingdings" pitchFamily="2" charset="2"/>
              </a:rPr>
              <a:t>⑸ 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由前面的控制字决定后续操作的寄存器</a:t>
            </a:r>
          </a:p>
        </p:txBody>
      </p:sp>
      <p:sp>
        <p:nvSpPr>
          <p:cNvPr id="222214" name="Rectangle 6" descr="065"/>
          <p:cNvSpPr>
            <a:spLocks noChangeArrowheads="1"/>
          </p:cNvSpPr>
          <p:nvPr/>
        </p:nvSpPr>
        <p:spPr bwMode="auto">
          <a:xfrm>
            <a:off x="908050" y="2559050"/>
            <a:ext cx="7264400" cy="141922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Tahoma" pitchFamily="34" charset="0"/>
              </a:rPr>
              <a:t>接口电路中常用的方法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nimBg="1" autoUpdateAnimBg="0"/>
      <p:bldP spid="222214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7.3.5 </a:t>
            </a:r>
            <a:r>
              <a:rPr lang="zh-CN" altLang="en-US" smtClean="0"/>
              <a:t>可屏蔽中断服务程序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可屏蔽中断服务程序随时中断，注意：</a:t>
            </a:r>
          </a:p>
          <a:p>
            <a:pPr lvl="1" eaLnBrk="1" hangingPunct="1"/>
            <a:r>
              <a:rPr lang="zh-CN" altLang="en-US" smtClean="0"/>
              <a:t>发送中断结束命令</a:t>
            </a:r>
          </a:p>
          <a:p>
            <a:pPr lvl="1" eaLnBrk="1" hangingPunct="1"/>
            <a:r>
              <a:rPr lang="zh-CN" altLang="en-US" smtClean="0"/>
              <a:t>一般只能采用存储单元传递参数</a:t>
            </a:r>
          </a:p>
          <a:p>
            <a:pPr lvl="1" eaLnBrk="1" hangingPunct="1"/>
            <a:r>
              <a:rPr lang="zh-CN" altLang="en-US" smtClean="0"/>
              <a:t>不要使用</a:t>
            </a:r>
            <a:r>
              <a:rPr lang="en-US" altLang="zh-CN" smtClean="0"/>
              <a:t>DOS</a:t>
            </a:r>
            <a:r>
              <a:rPr lang="zh-CN" altLang="en-US" smtClean="0"/>
              <a:t>系统功能调用</a:t>
            </a:r>
          </a:p>
          <a:p>
            <a:pPr lvl="1" eaLnBrk="1" hangingPunct="1"/>
            <a:r>
              <a:rPr lang="zh-CN" altLang="en-US" smtClean="0"/>
              <a:t>中断服务程序尽量短小</a:t>
            </a:r>
          </a:p>
          <a:p>
            <a:pPr eaLnBrk="1" hangingPunct="1"/>
            <a:r>
              <a:rPr lang="zh-CN" altLang="en-US" smtClean="0"/>
              <a:t>主程序需要修改中断向量，还要注意：</a:t>
            </a:r>
          </a:p>
          <a:p>
            <a:pPr lvl="1" eaLnBrk="1" hangingPunct="1"/>
            <a:r>
              <a:rPr lang="zh-CN" altLang="en-US" smtClean="0"/>
              <a:t>控制处理器的中断允许标志</a:t>
            </a:r>
          </a:p>
          <a:p>
            <a:pPr lvl="1" eaLnBrk="1" hangingPunct="1"/>
            <a:r>
              <a:rPr lang="zh-CN" altLang="en-US" smtClean="0"/>
              <a:t>设置中断屏蔽寄存器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DMA</a:t>
            </a:r>
            <a:r>
              <a:rPr lang="zh-CN" altLang="en-US" smtClean="0"/>
              <a:t>传送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希望克服程序控制传送的不足：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外设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→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CPU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→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存储器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外设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←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CPU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←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存储器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直接存储器存取</a:t>
            </a:r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外设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→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存储器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外设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←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存储器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CPU</a:t>
            </a:r>
            <a:r>
              <a:rPr lang="zh-CN" altLang="en-US" smtClean="0">
                <a:latin typeface="Times New Roman" pitchFamily="18" charset="0"/>
              </a:rPr>
              <a:t>释放总线，由</a:t>
            </a:r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控制器管理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7.4.1 DMA</a:t>
            </a:r>
            <a:r>
              <a:rPr lang="zh-CN" altLang="en-US" smtClean="0"/>
              <a:t>传送过程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660066"/>
              </a:buClr>
              <a:buFont typeface="Wingdings" pitchFamily="2" charset="2"/>
              <a:buAutoNum type="arabicPeriod"/>
            </a:pPr>
            <a:r>
              <a:rPr lang="en-US" altLang="zh-CN" smtClean="0">
                <a:latin typeface="Times New Roman" pitchFamily="18" charset="0"/>
              </a:rPr>
              <a:t>CPU</a:t>
            </a:r>
            <a:r>
              <a:rPr lang="zh-CN" altLang="en-US" smtClean="0">
                <a:latin typeface="Times New Roman" pitchFamily="18" charset="0"/>
              </a:rPr>
              <a:t>对</a:t>
            </a:r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控制器进行初始化设置</a:t>
            </a:r>
          </a:p>
          <a:p>
            <a:pPr marL="609600" indent="-609600" eaLnBrk="1" hangingPunct="1">
              <a:buClr>
                <a:srgbClr val="660066"/>
              </a:buClr>
              <a:buFont typeface="Wingdings" pitchFamily="2" charset="2"/>
              <a:buAutoNum type="arabicPeriod"/>
            </a:pPr>
            <a:r>
              <a:rPr lang="zh-CN" altLang="en-US" smtClean="0">
                <a:latin typeface="Times New Roman" pitchFamily="18" charset="0"/>
              </a:rPr>
              <a:t>外设、</a:t>
            </a:r>
            <a:r>
              <a:rPr lang="en-US" altLang="zh-CN" smtClean="0">
                <a:latin typeface="Times New Roman" pitchFamily="18" charset="0"/>
              </a:rPr>
              <a:t>DMAC</a:t>
            </a:r>
            <a:r>
              <a:rPr lang="zh-CN" altLang="en-US" smtClean="0">
                <a:latin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</a:rPr>
              <a:t>CPU</a:t>
            </a:r>
            <a:r>
              <a:rPr lang="zh-CN" altLang="en-US" smtClean="0">
                <a:latin typeface="Times New Roman" pitchFamily="18" charset="0"/>
              </a:rPr>
              <a:t>三者通过应答信号建立联系：</a:t>
            </a:r>
            <a:r>
              <a:rPr lang="en-US" altLang="zh-CN" smtClean="0">
                <a:latin typeface="Times New Roman" pitchFamily="18" charset="0"/>
              </a:rPr>
              <a:t>CPU</a:t>
            </a:r>
            <a:r>
              <a:rPr lang="zh-CN" altLang="en-US" smtClean="0">
                <a:latin typeface="Times New Roman" pitchFamily="18" charset="0"/>
              </a:rPr>
              <a:t>将总线交给</a:t>
            </a:r>
            <a:r>
              <a:rPr lang="en-US" altLang="zh-CN" smtClean="0">
                <a:latin typeface="Times New Roman" pitchFamily="18" charset="0"/>
              </a:rPr>
              <a:t>DMAC</a:t>
            </a:r>
            <a:r>
              <a:rPr lang="zh-CN" altLang="en-US" smtClean="0">
                <a:latin typeface="Times New Roman" pitchFamily="18" charset="0"/>
              </a:rPr>
              <a:t>控制</a:t>
            </a:r>
          </a:p>
          <a:p>
            <a:pPr marL="609600" indent="-609600" eaLnBrk="1" hangingPunct="1">
              <a:buClr>
                <a:srgbClr val="660066"/>
              </a:buClr>
              <a:buFont typeface="Wingdings" pitchFamily="2" charset="2"/>
              <a:buAutoNum type="arabicPeriod"/>
            </a:pPr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传送</a:t>
            </a:r>
          </a:p>
          <a:p>
            <a:pPr marL="990600" lvl="1" indent="-533400" eaLnBrk="1" hangingPunct="1"/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读存储器：存储器 </a:t>
            </a:r>
            <a:r>
              <a:rPr lang="en-US" altLang="zh-CN" smtClean="0">
                <a:latin typeface="Times New Roman" pitchFamily="18" charset="0"/>
              </a:rPr>
              <a:t>→ </a:t>
            </a:r>
            <a:r>
              <a:rPr lang="zh-CN" altLang="en-US" smtClean="0">
                <a:latin typeface="Times New Roman" pitchFamily="18" charset="0"/>
              </a:rPr>
              <a:t>外设</a:t>
            </a:r>
          </a:p>
          <a:p>
            <a:pPr marL="990600" lvl="1" indent="-533400" eaLnBrk="1" hangingPunct="1"/>
            <a:r>
              <a:rPr lang="en-US" altLang="zh-CN" smtClean="0">
                <a:latin typeface="Times New Roman" pitchFamily="18" charset="0"/>
              </a:rPr>
              <a:t>DMA</a:t>
            </a:r>
            <a:r>
              <a:rPr lang="zh-CN" altLang="en-US" smtClean="0">
                <a:latin typeface="Times New Roman" pitchFamily="18" charset="0"/>
              </a:rPr>
              <a:t>写存储器：存储器 </a:t>
            </a:r>
            <a:r>
              <a:rPr lang="en-US" altLang="zh-CN" smtClean="0">
                <a:latin typeface="Times New Roman" pitchFamily="18" charset="0"/>
              </a:rPr>
              <a:t>← </a:t>
            </a:r>
            <a:r>
              <a:rPr lang="zh-CN" altLang="en-US" smtClean="0">
                <a:latin typeface="Times New Roman" pitchFamily="18" charset="0"/>
              </a:rPr>
              <a:t>外设</a:t>
            </a:r>
          </a:p>
          <a:p>
            <a:pPr marL="609600" indent="-609600" eaLnBrk="1" hangingPunct="1">
              <a:buClr>
                <a:srgbClr val="660066"/>
              </a:buClr>
              <a:buFont typeface="Wingdings" pitchFamily="2" charset="2"/>
              <a:buAutoNum type="arabicPeriod"/>
            </a:pPr>
            <a:r>
              <a:rPr lang="zh-CN" altLang="en-US" smtClean="0">
                <a:latin typeface="Times New Roman" pitchFamily="18" charset="0"/>
              </a:rPr>
              <a:t>自动增减地址和计数，判断传送完成否</a:t>
            </a:r>
          </a:p>
        </p:txBody>
      </p:sp>
      <p:sp>
        <p:nvSpPr>
          <p:cNvPr id="942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DMA</a:t>
            </a:r>
            <a:r>
              <a:rPr lang="zh-CN" altLang="en-US" smtClean="0"/>
              <a:t>传送示意</a:t>
            </a:r>
          </a:p>
        </p:txBody>
      </p:sp>
      <p:sp>
        <p:nvSpPr>
          <p:cNvPr id="95235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95238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5239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5237" name="Picture 8" descr="wjyy08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7.1.2 I/O</a:t>
            </a:r>
            <a:r>
              <a:rPr lang="zh-CN" altLang="en-US" smtClean="0"/>
              <a:t>端口的编址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I/O</a:t>
            </a:r>
            <a:r>
              <a:rPr lang="zh-CN" altLang="en-US" smtClean="0">
                <a:solidFill>
                  <a:schemeClr val="tx2"/>
                </a:solidFill>
              </a:rPr>
              <a:t>端口＝</a:t>
            </a:r>
            <a:r>
              <a:rPr lang="en-US" altLang="zh-CN" smtClean="0">
                <a:solidFill>
                  <a:schemeClr val="tx2"/>
                </a:solidFill>
              </a:rPr>
              <a:t>I/O</a:t>
            </a:r>
            <a:r>
              <a:rPr lang="zh-CN" altLang="en-US" smtClean="0">
                <a:solidFill>
                  <a:schemeClr val="tx2"/>
                </a:solidFill>
              </a:rPr>
              <a:t>地址</a:t>
            </a:r>
            <a:r>
              <a:rPr lang="zh-CN" altLang="en-US" smtClean="0"/>
              <a:t>，对应</a:t>
            </a:r>
            <a:r>
              <a:rPr lang="en-US" altLang="zh-CN" smtClean="0"/>
              <a:t>I/O</a:t>
            </a:r>
            <a:r>
              <a:rPr lang="zh-CN" altLang="en-US" smtClean="0"/>
              <a:t>接口的寄存器</a:t>
            </a:r>
          </a:p>
          <a:p>
            <a:pPr eaLnBrk="1" hangingPunct="1"/>
            <a:r>
              <a:rPr lang="zh-CN" altLang="en-US" smtClean="0"/>
              <a:t>一个接口电路可以具有多个</a:t>
            </a:r>
            <a:r>
              <a:rPr lang="en-US" altLang="zh-CN" smtClean="0"/>
              <a:t>I/O</a:t>
            </a:r>
            <a:r>
              <a:rPr lang="zh-CN" altLang="en-US" smtClean="0"/>
              <a:t>端口，每个端口用来保存和交换不同的信息</a:t>
            </a:r>
          </a:p>
          <a:p>
            <a:pPr eaLnBrk="1" hangingPunct="1"/>
            <a:r>
              <a:rPr lang="zh-CN" altLang="en-US" smtClean="0"/>
              <a:t>数据寄存器、状态寄存器和控制寄存器占有的</a:t>
            </a:r>
            <a:r>
              <a:rPr lang="en-US" altLang="zh-CN" smtClean="0"/>
              <a:t>I/O</a:t>
            </a:r>
            <a:r>
              <a:rPr lang="zh-CN" altLang="en-US" smtClean="0"/>
              <a:t>地址常依次被称为数据端口、状态端口和控制端口</a:t>
            </a:r>
          </a:p>
          <a:p>
            <a:pPr eaLnBrk="1" hangingPunct="1"/>
            <a:r>
              <a:rPr lang="zh-CN" altLang="en-US" smtClean="0"/>
              <a:t>输入、输出端口可以是同一个</a:t>
            </a:r>
            <a:r>
              <a:rPr lang="en-US" altLang="zh-CN" smtClean="0"/>
              <a:t>I/O</a:t>
            </a:r>
            <a:r>
              <a:rPr lang="zh-CN" altLang="en-US" smtClean="0"/>
              <a:t>地址</a:t>
            </a:r>
          </a:p>
        </p:txBody>
      </p:sp>
      <p:sp>
        <p:nvSpPr>
          <p:cNvPr id="474116" name="filecab3"/>
          <p:cNvSpPr>
            <a:spLocks noEditPoints="1" noChangeArrowheads="1"/>
          </p:cNvSpPr>
          <p:nvPr/>
        </p:nvSpPr>
        <p:spPr bwMode="auto">
          <a:xfrm flipV="1">
            <a:off x="1865313" y="5445125"/>
            <a:ext cx="5907087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如何编排存储器地址和</a:t>
            </a:r>
            <a:r>
              <a:rPr lang="en-US" altLang="zh-CN" sz="2800" b="1">
                <a:solidFill>
                  <a:schemeClr val="tx2"/>
                </a:solidFill>
              </a:rPr>
              <a:t>I/O</a:t>
            </a:r>
            <a:r>
              <a:rPr lang="zh-CN" altLang="en-US" sz="2800" b="1">
                <a:solidFill>
                  <a:schemeClr val="tx2"/>
                </a:solidFill>
              </a:rPr>
              <a:t>地址？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DMA</a:t>
            </a:r>
            <a:r>
              <a:rPr lang="zh-CN" altLang="en-US" sz="4000" dirty="0" smtClean="0"/>
              <a:t>控制器</a:t>
            </a:r>
            <a:r>
              <a:rPr lang="en-US" altLang="zh-CN" sz="4000" dirty="0" smtClean="0"/>
              <a:t>8237A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51000"/>
            <a:ext cx="7761288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每个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芯片有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通道，就是有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控制器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通道具有不同的优先权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通道可以分别允许和禁止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每个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通道有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种工作方式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一次传送的最大长度可达</a:t>
            </a:r>
            <a:r>
              <a:rPr lang="en-US" altLang="zh-CN" smtClean="0">
                <a:solidFill>
                  <a:srgbClr val="000066"/>
                </a:solidFill>
              </a:rPr>
              <a:t>64KB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多个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芯片可以级连，扩展通道数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的内部结构和引脚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内部结构和外部引脚都相对比较复杂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应用观点，内部主要由两类寄存器组成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通道寄存器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控制和状态寄存器</a:t>
            </a:r>
          </a:p>
        </p:txBody>
      </p:sp>
      <p:sp>
        <p:nvSpPr>
          <p:cNvPr id="141320" name="Rectangle 8" descr="077"/>
          <p:cNvSpPr>
            <a:spLocks noChangeArrowheads="1"/>
          </p:cNvSpPr>
          <p:nvPr/>
        </p:nvSpPr>
        <p:spPr bwMode="auto">
          <a:xfrm>
            <a:off x="1600200" y="4572000"/>
            <a:ext cx="5076825" cy="1131888"/>
          </a:xfrm>
          <a:prstGeom prst="rect">
            <a:avLst/>
          </a:prstGeom>
          <a:blipFill dpi="0" rotWithShape="0">
            <a:blip r:embed="rId2" cstate="print">
              <a:alphaModFix amt="33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800" dirty="0"/>
              <a:t>首先分类展开外部引脚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6319838" y="563563"/>
            <a:ext cx="2533650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92"/>
          <p:cNvGrpSpPr>
            <a:grpSpLocks/>
          </p:cNvGrpSpPr>
          <p:nvPr/>
        </p:nvGrpSpPr>
        <p:grpSpPr bwMode="auto">
          <a:xfrm>
            <a:off x="0" y="573088"/>
            <a:ext cx="8877300" cy="5840412"/>
            <a:chOff x="0" y="361"/>
            <a:chExt cx="5592" cy="3679"/>
          </a:xfrm>
        </p:grpSpPr>
        <p:sp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0" y="1182"/>
              <a:ext cx="5592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AutoShape 9"/>
            <p:cNvSpPr>
              <a:spLocks noChangeAspect="1" noChangeArrowheads="1" noTextEdit="1"/>
            </p:cNvSpPr>
            <p:nvPr/>
          </p:nvSpPr>
          <p:spPr bwMode="auto">
            <a:xfrm>
              <a:off x="0" y="361"/>
              <a:ext cx="3941" cy="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2768" y="2258"/>
              <a:ext cx="1" cy="17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14"/>
            <p:cNvSpPr>
              <a:spLocks noChangeArrowheads="1"/>
            </p:cNvSpPr>
            <p:nvPr/>
          </p:nvSpPr>
          <p:spPr bwMode="auto">
            <a:xfrm>
              <a:off x="802" y="3810"/>
              <a:ext cx="26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8237A</a:t>
              </a:r>
              <a:r>
                <a:rPr lang="zh-CN" altLang="en-US" sz="2400" b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内部结构及引脚图</a:t>
              </a:r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>
              <a:off x="1090" y="483"/>
              <a:ext cx="1" cy="174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21"/>
            <p:cNvSpPr>
              <a:spLocks noChangeShapeType="1"/>
            </p:cNvSpPr>
            <p:nvPr/>
          </p:nvSpPr>
          <p:spPr bwMode="auto">
            <a:xfrm>
              <a:off x="842" y="483"/>
              <a:ext cx="2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22"/>
            <p:cNvSpPr>
              <a:spLocks noChangeShapeType="1"/>
            </p:cNvSpPr>
            <p:nvPr/>
          </p:nvSpPr>
          <p:spPr bwMode="auto">
            <a:xfrm flipV="1">
              <a:off x="842" y="483"/>
              <a:ext cx="1" cy="174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23"/>
            <p:cNvSpPr>
              <a:spLocks noChangeShapeType="1"/>
            </p:cNvSpPr>
            <p:nvPr/>
          </p:nvSpPr>
          <p:spPr bwMode="auto">
            <a:xfrm flipH="1">
              <a:off x="842" y="2231"/>
              <a:ext cx="2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24"/>
            <p:cNvSpPr>
              <a:spLocks noChangeArrowheads="1"/>
            </p:cNvSpPr>
            <p:nvPr/>
          </p:nvSpPr>
          <p:spPr bwMode="auto">
            <a:xfrm>
              <a:off x="859" y="990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定时</a:t>
              </a:r>
              <a:endParaRPr lang="zh-CN" altLang="en-US" b="0"/>
            </a:p>
          </p:txBody>
        </p:sp>
        <p:sp>
          <p:nvSpPr>
            <p:cNvPr id="6162" name="Rectangle 25"/>
            <p:cNvSpPr>
              <a:spLocks noChangeArrowheads="1"/>
            </p:cNvSpPr>
            <p:nvPr/>
          </p:nvSpPr>
          <p:spPr bwMode="auto">
            <a:xfrm>
              <a:off x="921" y="1207"/>
              <a:ext cx="8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和</a:t>
              </a:r>
              <a:endParaRPr lang="zh-CN" altLang="en-US" b="0"/>
            </a:p>
          </p:txBody>
        </p:sp>
        <p:sp>
          <p:nvSpPr>
            <p:cNvPr id="6163" name="Rectangle 26"/>
            <p:cNvSpPr>
              <a:spLocks noChangeArrowheads="1"/>
            </p:cNvSpPr>
            <p:nvPr/>
          </p:nvSpPr>
          <p:spPr bwMode="auto">
            <a:xfrm>
              <a:off x="859" y="1425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控制</a:t>
              </a:r>
              <a:endParaRPr lang="zh-CN" altLang="en-US" b="0"/>
            </a:p>
          </p:txBody>
        </p:sp>
        <p:sp>
          <p:nvSpPr>
            <p:cNvPr id="6164" name="Rectangle 27"/>
            <p:cNvSpPr>
              <a:spLocks noChangeArrowheads="1"/>
            </p:cNvSpPr>
            <p:nvPr/>
          </p:nvSpPr>
          <p:spPr bwMode="auto">
            <a:xfrm>
              <a:off x="859" y="1654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逻辑</a:t>
              </a:r>
              <a:endParaRPr lang="zh-CN" altLang="en-US" b="0"/>
            </a:p>
          </p:txBody>
        </p:sp>
        <p:sp>
          <p:nvSpPr>
            <p:cNvPr id="6165" name="Line 28"/>
            <p:cNvSpPr>
              <a:spLocks noChangeShapeType="1"/>
            </p:cNvSpPr>
            <p:nvPr/>
          </p:nvSpPr>
          <p:spPr bwMode="auto">
            <a:xfrm flipH="1">
              <a:off x="651" y="575"/>
              <a:ext cx="11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29"/>
            <p:cNvSpPr>
              <a:spLocks/>
            </p:cNvSpPr>
            <p:nvPr/>
          </p:nvSpPr>
          <p:spPr bwMode="auto">
            <a:xfrm>
              <a:off x="758" y="551"/>
              <a:ext cx="58" cy="49"/>
            </a:xfrm>
            <a:custGeom>
              <a:avLst/>
              <a:gdLst>
                <a:gd name="T0" fmla="*/ 0 w 60"/>
                <a:gd name="T1" fmla="*/ 0 h 49"/>
                <a:gd name="T2" fmla="*/ 56 w 60"/>
                <a:gd name="T3" fmla="*/ 24 h 49"/>
                <a:gd name="T4" fmla="*/ 0 w 60"/>
                <a:gd name="T5" fmla="*/ 49 h 49"/>
                <a:gd name="T6" fmla="*/ 0 w 60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0" y="0"/>
                  </a:moveTo>
                  <a:lnTo>
                    <a:pt x="60" y="24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30"/>
            <p:cNvSpPr>
              <a:spLocks noChangeShapeType="1"/>
            </p:cNvSpPr>
            <p:nvPr/>
          </p:nvSpPr>
          <p:spPr bwMode="auto">
            <a:xfrm flipH="1">
              <a:off x="651" y="730"/>
              <a:ext cx="13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31"/>
            <p:cNvSpPr>
              <a:spLocks/>
            </p:cNvSpPr>
            <p:nvPr/>
          </p:nvSpPr>
          <p:spPr bwMode="auto">
            <a:xfrm>
              <a:off x="782" y="706"/>
              <a:ext cx="60" cy="49"/>
            </a:xfrm>
            <a:custGeom>
              <a:avLst/>
              <a:gdLst>
                <a:gd name="T0" fmla="*/ 0 w 61"/>
                <a:gd name="T1" fmla="*/ 0 h 49"/>
                <a:gd name="T2" fmla="*/ 59 w 61"/>
                <a:gd name="T3" fmla="*/ 24 h 49"/>
                <a:gd name="T4" fmla="*/ 0 w 61"/>
                <a:gd name="T5" fmla="*/ 49 h 49"/>
                <a:gd name="T6" fmla="*/ 0 w 61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0" y="0"/>
                  </a:moveTo>
                  <a:lnTo>
                    <a:pt x="61" y="24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32"/>
            <p:cNvSpPr>
              <a:spLocks noChangeShapeType="1"/>
            </p:cNvSpPr>
            <p:nvPr/>
          </p:nvSpPr>
          <p:spPr bwMode="auto">
            <a:xfrm flipH="1">
              <a:off x="651" y="886"/>
              <a:ext cx="13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Freeform 33"/>
            <p:cNvSpPr>
              <a:spLocks/>
            </p:cNvSpPr>
            <p:nvPr/>
          </p:nvSpPr>
          <p:spPr bwMode="auto">
            <a:xfrm>
              <a:off x="782" y="862"/>
              <a:ext cx="60" cy="49"/>
            </a:xfrm>
            <a:custGeom>
              <a:avLst/>
              <a:gdLst>
                <a:gd name="T0" fmla="*/ 0 w 61"/>
                <a:gd name="T1" fmla="*/ 0 h 49"/>
                <a:gd name="T2" fmla="*/ 59 w 61"/>
                <a:gd name="T3" fmla="*/ 24 h 49"/>
                <a:gd name="T4" fmla="*/ 0 w 61"/>
                <a:gd name="T5" fmla="*/ 49 h 49"/>
                <a:gd name="T6" fmla="*/ 0 w 61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0" y="0"/>
                  </a:moveTo>
                  <a:lnTo>
                    <a:pt x="61" y="24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34"/>
            <p:cNvSpPr>
              <a:spLocks noChangeShapeType="1"/>
            </p:cNvSpPr>
            <p:nvPr/>
          </p:nvSpPr>
          <p:spPr bwMode="auto">
            <a:xfrm flipH="1">
              <a:off x="651" y="1042"/>
              <a:ext cx="13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35"/>
            <p:cNvSpPr>
              <a:spLocks/>
            </p:cNvSpPr>
            <p:nvPr/>
          </p:nvSpPr>
          <p:spPr bwMode="auto">
            <a:xfrm>
              <a:off x="782" y="1017"/>
              <a:ext cx="60" cy="49"/>
            </a:xfrm>
            <a:custGeom>
              <a:avLst/>
              <a:gdLst>
                <a:gd name="T0" fmla="*/ 0 w 61"/>
                <a:gd name="T1" fmla="*/ 0 h 49"/>
                <a:gd name="T2" fmla="*/ 59 w 61"/>
                <a:gd name="T3" fmla="*/ 25 h 49"/>
                <a:gd name="T4" fmla="*/ 0 w 61"/>
                <a:gd name="T5" fmla="*/ 49 h 49"/>
                <a:gd name="T6" fmla="*/ 0 w 61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0" y="0"/>
                  </a:moveTo>
                  <a:lnTo>
                    <a:pt x="61" y="25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36"/>
            <p:cNvSpPr>
              <a:spLocks noChangeShapeType="1"/>
            </p:cNvSpPr>
            <p:nvPr/>
          </p:nvSpPr>
          <p:spPr bwMode="auto">
            <a:xfrm flipH="1">
              <a:off x="705" y="1197"/>
              <a:ext cx="5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37"/>
            <p:cNvSpPr>
              <a:spLocks/>
            </p:cNvSpPr>
            <p:nvPr/>
          </p:nvSpPr>
          <p:spPr bwMode="auto">
            <a:xfrm>
              <a:off x="758" y="1173"/>
              <a:ext cx="58" cy="49"/>
            </a:xfrm>
            <a:custGeom>
              <a:avLst/>
              <a:gdLst>
                <a:gd name="T0" fmla="*/ 0 w 60"/>
                <a:gd name="T1" fmla="*/ 0 h 49"/>
                <a:gd name="T2" fmla="*/ 56 w 60"/>
                <a:gd name="T3" fmla="*/ 24 h 49"/>
                <a:gd name="T4" fmla="*/ 0 w 60"/>
                <a:gd name="T5" fmla="*/ 49 h 49"/>
                <a:gd name="T6" fmla="*/ 0 w 60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0" y="0"/>
                  </a:moveTo>
                  <a:lnTo>
                    <a:pt x="60" y="24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38"/>
            <p:cNvSpPr>
              <a:spLocks/>
            </p:cNvSpPr>
            <p:nvPr/>
          </p:nvSpPr>
          <p:spPr bwMode="auto">
            <a:xfrm>
              <a:off x="651" y="1173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4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4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 flipH="1">
              <a:off x="705" y="1353"/>
              <a:ext cx="5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40"/>
            <p:cNvSpPr>
              <a:spLocks/>
            </p:cNvSpPr>
            <p:nvPr/>
          </p:nvSpPr>
          <p:spPr bwMode="auto">
            <a:xfrm>
              <a:off x="758" y="1328"/>
              <a:ext cx="58" cy="49"/>
            </a:xfrm>
            <a:custGeom>
              <a:avLst/>
              <a:gdLst>
                <a:gd name="T0" fmla="*/ 0 w 60"/>
                <a:gd name="T1" fmla="*/ 0 h 49"/>
                <a:gd name="T2" fmla="*/ 56 w 60"/>
                <a:gd name="T3" fmla="*/ 25 h 49"/>
                <a:gd name="T4" fmla="*/ 0 w 60"/>
                <a:gd name="T5" fmla="*/ 49 h 49"/>
                <a:gd name="T6" fmla="*/ 0 w 60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0" y="0"/>
                  </a:moveTo>
                  <a:lnTo>
                    <a:pt x="60" y="25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41"/>
            <p:cNvSpPr>
              <a:spLocks/>
            </p:cNvSpPr>
            <p:nvPr/>
          </p:nvSpPr>
          <p:spPr bwMode="auto">
            <a:xfrm>
              <a:off x="651" y="1328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5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5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H="1">
              <a:off x="705" y="1508"/>
              <a:ext cx="5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Freeform 43"/>
            <p:cNvSpPr>
              <a:spLocks/>
            </p:cNvSpPr>
            <p:nvPr/>
          </p:nvSpPr>
          <p:spPr bwMode="auto">
            <a:xfrm>
              <a:off x="758" y="1483"/>
              <a:ext cx="58" cy="49"/>
            </a:xfrm>
            <a:custGeom>
              <a:avLst/>
              <a:gdLst>
                <a:gd name="T0" fmla="*/ 0 w 60"/>
                <a:gd name="T1" fmla="*/ 0 h 49"/>
                <a:gd name="T2" fmla="*/ 56 w 60"/>
                <a:gd name="T3" fmla="*/ 25 h 49"/>
                <a:gd name="T4" fmla="*/ 0 w 60"/>
                <a:gd name="T5" fmla="*/ 49 h 49"/>
                <a:gd name="T6" fmla="*/ 0 w 60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0" y="0"/>
                  </a:moveTo>
                  <a:lnTo>
                    <a:pt x="60" y="25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Freeform 44"/>
            <p:cNvSpPr>
              <a:spLocks/>
            </p:cNvSpPr>
            <p:nvPr/>
          </p:nvSpPr>
          <p:spPr bwMode="auto">
            <a:xfrm>
              <a:off x="651" y="1483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5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5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45"/>
            <p:cNvSpPr>
              <a:spLocks noChangeShapeType="1"/>
            </p:cNvSpPr>
            <p:nvPr/>
          </p:nvSpPr>
          <p:spPr bwMode="auto">
            <a:xfrm flipH="1">
              <a:off x="705" y="1664"/>
              <a:ext cx="11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46"/>
            <p:cNvSpPr>
              <a:spLocks/>
            </p:cNvSpPr>
            <p:nvPr/>
          </p:nvSpPr>
          <p:spPr bwMode="auto">
            <a:xfrm>
              <a:off x="651" y="1639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5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5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47"/>
            <p:cNvSpPr>
              <a:spLocks noChangeShapeType="1"/>
            </p:cNvSpPr>
            <p:nvPr/>
          </p:nvSpPr>
          <p:spPr bwMode="auto">
            <a:xfrm flipH="1">
              <a:off x="705" y="1819"/>
              <a:ext cx="11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48"/>
            <p:cNvSpPr>
              <a:spLocks/>
            </p:cNvSpPr>
            <p:nvPr/>
          </p:nvSpPr>
          <p:spPr bwMode="auto">
            <a:xfrm>
              <a:off x="651" y="1795"/>
              <a:ext cx="59" cy="48"/>
            </a:xfrm>
            <a:custGeom>
              <a:avLst/>
              <a:gdLst>
                <a:gd name="T0" fmla="*/ 58 w 60"/>
                <a:gd name="T1" fmla="*/ 48 h 48"/>
                <a:gd name="T2" fmla="*/ 0 w 60"/>
                <a:gd name="T3" fmla="*/ 24 h 48"/>
                <a:gd name="T4" fmla="*/ 58 w 60"/>
                <a:gd name="T5" fmla="*/ 0 h 48"/>
                <a:gd name="T6" fmla="*/ 58 w 6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8">
                  <a:moveTo>
                    <a:pt x="60" y="48"/>
                  </a:moveTo>
                  <a:lnTo>
                    <a:pt x="0" y="24"/>
                  </a:lnTo>
                  <a:lnTo>
                    <a:pt x="60" y="0"/>
                  </a:lnTo>
                  <a:lnTo>
                    <a:pt x="6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49"/>
            <p:cNvSpPr>
              <a:spLocks noChangeShapeType="1"/>
            </p:cNvSpPr>
            <p:nvPr/>
          </p:nvSpPr>
          <p:spPr bwMode="auto">
            <a:xfrm flipH="1">
              <a:off x="705" y="1975"/>
              <a:ext cx="13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Freeform 50"/>
            <p:cNvSpPr>
              <a:spLocks/>
            </p:cNvSpPr>
            <p:nvPr/>
          </p:nvSpPr>
          <p:spPr bwMode="auto">
            <a:xfrm>
              <a:off x="651" y="1950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5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5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51"/>
            <p:cNvSpPr>
              <a:spLocks noChangeShapeType="1"/>
            </p:cNvSpPr>
            <p:nvPr/>
          </p:nvSpPr>
          <p:spPr bwMode="auto">
            <a:xfrm flipH="1">
              <a:off x="705" y="2130"/>
              <a:ext cx="13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Freeform 52"/>
            <p:cNvSpPr>
              <a:spLocks/>
            </p:cNvSpPr>
            <p:nvPr/>
          </p:nvSpPr>
          <p:spPr bwMode="auto">
            <a:xfrm>
              <a:off x="651" y="2106"/>
              <a:ext cx="59" cy="49"/>
            </a:xfrm>
            <a:custGeom>
              <a:avLst/>
              <a:gdLst>
                <a:gd name="T0" fmla="*/ 58 w 60"/>
                <a:gd name="T1" fmla="*/ 49 h 49"/>
                <a:gd name="T2" fmla="*/ 0 w 60"/>
                <a:gd name="T3" fmla="*/ 24 h 49"/>
                <a:gd name="T4" fmla="*/ 58 w 60"/>
                <a:gd name="T5" fmla="*/ 0 h 49"/>
                <a:gd name="T6" fmla="*/ 58 w 60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49">
                  <a:moveTo>
                    <a:pt x="60" y="49"/>
                  </a:moveTo>
                  <a:lnTo>
                    <a:pt x="0" y="24"/>
                  </a:lnTo>
                  <a:lnTo>
                    <a:pt x="60" y="0"/>
                  </a:lnTo>
                  <a:lnTo>
                    <a:pt x="6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Freeform 53"/>
            <p:cNvSpPr>
              <a:spLocks/>
            </p:cNvSpPr>
            <p:nvPr/>
          </p:nvSpPr>
          <p:spPr bwMode="auto">
            <a:xfrm>
              <a:off x="816" y="560"/>
              <a:ext cx="26" cy="30"/>
            </a:xfrm>
            <a:custGeom>
              <a:avLst/>
              <a:gdLst>
                <a:gd name="T0" fmla="*/ 0 w 46"/>
                <a:gd name="T1" fmla="*/ 10 h 45"/>
                <a:gd name="T2" fmla="*/ 7 w 46"/>
                <a:gd name="T3" fmla="*/ 0 h 45"/>
                <a:gd name="T4" fmla="*/ 15 w 46"/>
                <a:gd name="T5" fmla="*/ 10 h 45"/>
                <a:gd name="T6" fmla="*/ 15 w 46"/>
                <a:gd name="T7" fmla="*/ 10 h 45"/>
                <a:gd name="T8" fmla="*/ 7 w 46"/>
                <a:gd name="T9" fmla="*/ 20 h 45"/>
                <a:gd name="T10" fmla="*/ 0 w 46"/>
                <a:gd name="T11" fmla="*/ 1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Freeform 54"/>
            <p:cNvSpPr>
              <a:spLocks/>
            </p:cNvSpPr>
            <p:nvPr/>
          </p:nvSpPr>
          <p:spPr bwMode="auto">
            <a:xfrm>
              <a:off x="816" y="560"/>
              <a:ext cx="26" cy="30"/>
            </a:xfrm>
            <a:custGeom>
              <a:avLst/>
              <a:gdLst>
                <a:gd name="T0" fmla="*/ 0 w 26"/>
                <a:gd name="T1" fmla="*/ 15 h 30"/>
                <a:gd name="T2" fmla="*/ 13 w 26"/>
                <a:gd name="T3" fmla="*/ 0 h 30"/>
                <a:gd name="T4" fmla="*/ 26 w 26"/>
                <a:gd name="T5" fmla="*/ 15 h 30"/>
                <a:gd name="T6" fmla="*/ 26 w 26"/>
                <a:gd name="T7" fmla="*/ 15 h 30"/>
                <a:gd name="T8" fmla="*/ 13 w 26"/>
                <a:gd name="T9" fmla="*/ 30 h 30"/>
                <a:gd name="T10" fmla="*/ 0 w 26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0">
                  <a:moveTo>
                    <a:pt x="0" y="15"/>
                  </a:move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23"/>
                    <a:pt x="20" y="30"/>
                    <a:pt x="13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Freeform 55"/>
            <p:cNvSpPr>
              <a:spLocks/>
            </p:cNvSpPr>
            <p:nvPr/>
          </p:nvSpPr>
          <p:spPr bwMode="auto">
            <a:xfrm>
              <a:off x="816" y="1181"/>
              <a:ext cx="26" cy="32"/>
            </a:xfrm>
            <a:custGeom>
              <a:avLst/>
              <a:gdLst>
                <a:gd name="T0" fmla="*/ 0 w 46"/>
                <a:gd name="T1" fmla="*/ 11 h 46"/>
                <a:gd name="T2" fmla="*/ 7 w 46"/>
                <a:gd name="T3" fmla="*/ 0 h 46"/>
                <a:gd name="T4" fmla="*/ 15 w 46"/>
                <a:gd name="T5" fmla="*/ 11 h 46"/>
                <a:gd name="T6" fmla="*/ 15 w 46"/>
                <a:gd name="T7" fmla="*/ 11 h 46"/>
                <a:gd name="T8" fmla="*/ 7 w 46"/>
                <a:gd name="T9" fmla="*/ 22 h 46"/>
                <a:gd name="T10" fmla="*/ 0 w 46"/>
                <a:gd name="T11" fmla="*/ 11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0" y="23"/>
                  </a:move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6" y="11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36"/>
                    <a:pt x="35" y="46"/>
                    <a:pt x="23" y="46"/>
                  </a:cubicBezTo>
                  <a:cubicBezTo>
                    <a:pt x="10" y="46"/>
                    <a:pt x="0" y="36"/>
                    <a:pt x="0" y="2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Freeform 56"/>
            <p:cNvSpPr>
              <a:spLocks/>
            </p:cNvSpPr>
            <p:nvPr/>
          </p:nvSpPr>
          <p:spPr bwMode="auto">
            <a:xfrm>
              <a:off x="816" y="1181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13 w 26"/>
                <a:gd name="T3" fmla="*/ 0 h 32"/>
                <a:gd name="T4" fmla="*/ 26 w 26"/>
                <a:gd name="T5" fmla="*/ 16 h 32"/>
                <a:gd name="T6" fmla="*/ 26 w 26"/>
                <a:gd name="T7" fmla="*/ 16 h 32"/>
                <a:gd name="T8" fmla="*/ 13 w 26"/>
                <a:gd name="T9" fmla="*/ 32 h 32"/>
                <a:gd name="T10" fmla="*/ 0 w 26"/>
                <a:gd name="T11" fmla="*/ 16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cubicBezTo>
                    <a:pt x="0" y="8"/>
                    <a:pt x="6" y="0"/>
                    <a:pt x="13" y="0"/>
                  </a:cubicBezTo>
                  <a:cubicBezTo>
                    <a:pt x="20" y="0"/>
                    <a:pt x="26" y="8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5"/>
                    <a:pt x="20" y="32"/>
                    <a:pt x="13" y="32"/>
                  </a:cubicBezTo>
                  <a:cubicBezTo>
                    <a:pt x="6" y="32"/>
                    <a:pt x="0" y="25"/>
                    <a:pt x="0" y="16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Freeform 57"/>
            <p:cNvSpPr>
              <a:spLocks/>
            </p:cNvSpPr>
            <p:nvPr/>
          </p:nvSpPr>
          <p:spPr bwMode="auto">
            <a:xfrm>
              <a:off x="816" y="1337"/>
              <a:ext cx="26" cy="31"/>
            </a:xfrm>
            <a:custGeom>
              <a:avLst/>
              <a:gdLst>
                <a:gd name="T0" fmla="*/ 0 w 46"/>
                <a:gd name="T1" fmla="*/ 11 h 45"/>
                <a:gd name="T2" fmla="*/ 7 w 46"/>
                <a:gd name="T3" fmla="*/ 0 h 45"/>
                <a:gd name="T4" fmla="*/ 15 w 46"/>
                <a:gd name="T5" fmla="*/ 11 h 45"/>
                <a:gd name="T6" fmla="*/ 15 w 46"/>
                <a:gd name="T7" fmla="*/ 11 h 45"/>
                <a:gd name="T8" fmla="*/ 7 w 46"/>
                <a:gd name="T9" fmla="*/ 21 h 45"/>
                <a:gd name="T10" fmla="*/ 0 w 46"/>
                <a:gd name="T11" fmla="*/ 1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Freeform 58"/>
            <p:cNvSpPr>
              <a:spLocks/>
            </p:cNvSpPr>
            <p:nvPr/>
          </p:nvSpPr>
          <p:spPr bwMode="auto">
            <a:xfrm>
              <a:off x="816" y="1337"/>
              <a:ext cx="26" cy="31"/>
            </a:xfrm>
            <a:custGeom>
              <a:avLst/>
              <a:gdLst>
                <a:gd name="T0" fmla="*/ 0 w 26"/>
                <a:gd name="T1" fmla="*/ 16 h 31"/>
                <a:gd name="T2" fmla="*/ 13 w 26"/>
                <a:gd name="T3" fmla="*/ 0 h 31"/>
                <a:gd name="T4" fmla="*/ 26 w 26"/>
                <a:gd name="T5" fmla="*/ 16 h 31"/>
                <a:gd name="T6" fmla="*/ 26 w 26"/>
                <a:gd name="T7" fmla="*/ 16 h 31"/>
                <a:gd name="T8" fmla="*/ 13 w 26"/>
                <a:gd name="T9" fmla="*/ 31 h 31"/>
                <a:gd name="T10" fmla="*/ 0 w 26"/>
                <a:gd name="T11" fmla="*/ 16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1">
                  <a:moveTo>
                    <a:pt x="0" y="16"/>
                  </a:moveTo>
                  <a:cubicBezTo>
                    <a:pt x="0" y="7"/>
                    <a:pt x="6" y="0"/>
                    <a:pt x="13" y="0"/>
                  </a:cubicBezTo>
                  <a:cubicBezTo>
                    <a:pt x="20" y="0"/>
                    <a:pt x="26" y="7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4"/>
                    <a:pt x="20" y="31"/>
                    <a:pt x="13" y="31"/>
                  </a:cubicBezTo>
                  <a:cubicBezTo>
                    <a:pt x="6" y="31"/>
                    <a:pt x="0" y="24"/>
                    <a:pt x="0" y="16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59"/>
            <p:cNvSpPr>
              <a:spLocks/>
            </p:cNvSpPr>
            <p:nvPr/>
          </p:nvSpPr>
          <p:spPr bwMode="auto">
            <a:xfrm>
              <a:off x="816" y="1804"/>
              <a:ext cx="26" cy="31"/>
            </a:xfrm>
            <a:custGeom>
              <a:avLst/>
              <a:gdLst>
                <a:gd name="T0" fmla="*/ 0 w 46"/>
                <a:gd name="T1" fmla="*/ 10 h 45"/>
                <a:gd name="T2" fmla="*/ 7 w 46"/>
                <a:gd name="T3" fmla="*/ 0 h 45"/>
                <a:gd name="T4" fmla="*/ 15 w 46"/>
                <a:gd name="T5" fmla="*/ 10 h 45"/>
                <a:gd name="T6" fmla="*/ 15 w 46"/>
                <a:gd name="T7" fmla="*/ 10 h 45"/>
                <a:gd name="T8" fmla="*/ 7 w 46"/>
                <a:gd name="T9" fmla="*/ 21 h 45"/>
                <a:gd name="T10" fmla="*/ 0 w 46"/>
                <a:gd name="T11" fmla="*/ 1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60"/>
            <p:cNvSpPr>
              <a:spLocks/>
            </p:cNvSpPr>
            <p:nvPr/>
          </p:nvSpPr>
          <p:spPr bwMode="auto">
            <a:xfrm>
              <a:off x="816" y="1804"/>
              <a:ext cx="26" cy="31"/>
            </a:xfrm>
            <a:custGeom>
              <a:avLst/>
              <a:gdLst>
                <a:gd name="T0" fmla="*/ 0 w 26"/>
                <a:gd name="T1" fmla="*/ 15 h 31"/>
                <a:gd name="T2" fmla="*/ 13 w 26"/>
                <a:gd name="T3" fmla="*/ 0 h 31"/>
                <a:gd name="T4" fmla="*/ 26 w 26"/>
                <a:gd name="T5" fmla="*/ 15 h 31"/>
                <a:gd name="T6" fmla="*/ 26 w 26"/>
                <a:gd name="T7" fmla="*/ 15 h 31"/>
                <a:gd name="T8" fmla="*/ 13 w 26"/>
                <a:gd name="T9" fmla="*/ 31 h 31"/>
                <a:gd name="T10" fmla="*/ 0 w 26"/>
                <a:gd name="T11" fmla="*/ 1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1">
                  <a:moveTo>
                    <a:pt x="0" y="15"/>
                  </a:moveTo>
                  <a:cubicBezTo>
                    <a:pt x="0" y="7"/>
                    <a:pt x="6" y="0"/>
                    <a:pt x="13" y="0"/>
                  </a:cubicBezTo>
                  <a:cubicBezTo>
                    <a:pt x="20" y="0"/>
                    <a:pt x="26" y="7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24"/>
                    <a:pt x="20" y="31"/>
                    <a:pt x="13" y="31"/>
                  </a:cubicBezTo>
                  <a:cubicBezTo>
                    <a:pt x="6" y="31"/>
                    <a:pt x="0" y="24"/>
                    <a:pt x="0" y="15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Freeform 61"/>
            <p:cNvSpPr>
              <a:spLocks/>
            </p:cNvSpPr>
            <p:nvPr/>
          </p:nvSpPr>
          <p:spPr bwMode="auto">
            <a:xfrm>
              <a:off x="816" y="1648"/>
              <a:ext cx="26" cy="31"/>
            </a:xfrm>
            <a:custGeom>
              <a:avLst/>
              <a:gdLst>
                <a:gd name="T0" fmla="*/ 0 w 46"/>
                <a:gd name="T1" fmla="*/ 11 h 46"/>
                <a:gd name="T2" fmla="*/ 7 w 46"/>
                <a:gd name="T3" fmla="*/ 0 h 46"/>
                <a:gd name="T4" fmla="*/ 15 w 46"/>
                <a:gd name="T5" fmla="*/ 11 h 46"/>
                <a:gd name="T6" fmla="*/ 15 w 46"/>
                <a:gd name="T7" fmla="*/ 11 h 46"/>
                <a:gd name="T8" fmla="*/ 7 w 46"/>
                <a:gd name="T9" fmla="*/ 21 h 46"/>
                <a:gd name="T10" fmla="*/ 0 w 46"/>
                <a:gd name="T11" fmla="*/ 11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35"/>
                    <a:pt x="35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62"/>
            <p:cNvSpPr>
              <a:spLocks/>
            </p:cNvSpPr>
            <p:nvPr/>
          </p:nvSpPr>
          <p:spPr bwMode="auto">
            <a:xfrm>
              <a:off x="816" y="1648"/>
              <a:ext cx="26" cy="31"/>
            </a:xfrm>
            <a:custGeom>
              <a:avLst/>
              <a:gdLst>
                <a:gd name="T0" fmla="*/ 0 w 26"/>
                <a:gd name="T1" fmla="*/ 16 h 31"/>
                <a:gd name="T2" fmla="*/ 13 w 26"/>
                <a:gd name="T3" fmla="*/ 0 h 31"/>
                <a:gd name="T4" fmla="*/ 26 w 26"/>
                <a:gd name="T5" fmla="*/ 16 h 31"/>
                <a:gd name="T6" fmla="*/ 26 w 26"/>
                <a:gd name="T7" fmla="*/ 16 h 31"/>
                <a:gd name="T8" fmla="*/ 13 w 26"/>
                <a:gd name="T9" fmla="*/ 31 h 31"/>
                <a:gd name="T10" fmla="*/ 0 w 26"/>
                <a:gd name="T11" fmla="*/ 16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1">
                  <a:moveTo>
                    <a:pt x="0" y="16"/>
                  </a:moveTo>
                  <a:cubicBezTo>
                    <a:pt x="0" y="7"/>
                    <a:pt x="6" y="0"/>
                    <a:pt x="13" y="0"/>
                  </a:cubicBezTo>
                  <a:cubicBezTo>
                    <a:pt x="20" y="0"/>
                    <a:pt x="26" y="7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4"/>
                    <a:pt x="20" y="31"/>
                    <a:pt x="13" y="31"/>
                  </a:cubicBezTo>
                  <a:cubicBezTo>
                    <a:pt x="6" y="31"/>
                    <a:pt x="0" y="24"/>
                    <a:pt x="0" y="16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63"/>
            <p:cNvSpPr>
              <a:spLocks/>
            </p:cNvSpPr>
            <p:nvPr/>
          </p:nvSpPr>
          <p:spPr bwMode="auto">
            <a:xfrm>
              <a:off x="816" y="1493"/>
              <a:ext cx="26" cy="31"/>
            </a:xfrm>
            <a:custGeom>
              <a:avLst/>
              <a:gdLst>
                <a:gd name="T0" fmla="*/ 0 w 46"/>
                <a:gd name="T1" fmla="*/ 10 h 45"/>
                <a:gd name="T2" fmla="*/ 7 w 46"/>
                <a:gd name="T3" fmla="*/ 0 h 45"/>
                <a:gd name="T4" fmla="*/ 15 w 46"/>
                <a:gd name="T5" fmla="*/ 10 h 45"/>
                <a:gd name="T6" fmla="*/ 15 w 46"/>
                <a:gd name="T7" fmla="*/ 10 h 45"/>
                <a:gd name="T8" fmla="*/ 7 w 46"/>
                <a:gd name="T9" fmla="*/ 21 h 45"/>
                <a:gd name="T10" fmla="*/ 0 w 46"/>
                <a:gd name="T11" fmla="*/ 1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6" y="10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Freeform 64"/>
            <p:cNvSpPr>
              <a:spLocks/>
            </p:cNvSpPr>
            <p:nvPr/>
          </p:nvSpPr>
          <p:spPr bwMode="auto">
            <a:xfrm>
              <a:off x="816" y="1493"/>
              <a:ext cx="26" cy="31"/>
            </a:xfrm>
            <a:custGeom>
              <a:avLst/>
              <a:gdLst>
                <a:gd name="T0" fmla="*/ 0 w 26"/>
                <a:gd name="T1" fmla="*/ 15 h 31"/>
                <a:gd name="T2" fmla="*/ 13 w 26"/>
                <a:gd name="T3" fmla="*/ 0 h 31"/>
                <a:gd name="T4" fmla="*/ 26 w 26"/>
                <a:gd name="T5" fmla="*/ 15 h 31"/>
                <a:gd name="T6" fmla="*/ 26 w 26"/>
                <a:gd name="T7" fmla="*/ 15 h 31"/>
                <a:gd name="T8" fmla="*/ 13 w 26"/>
                <a:gd name="T9" fmla="*/ 31 h 31"/>
                <a:gd name="T10" fmla="*/ 0 w 26"/>
                <a:gd name="T11" fmla="*/ 1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1">
                  <a:moveTo>
                    <a:pt x="0" y="15"/>
                  </a:moveTo>
                  <a:cubicBezTo>
                    <a:pt x="0" y="7"/>
                    <a:pt x="6" y="0"/>
                    <a:pt x="13" y="0"/>
                  </a:cubicBezTo>
                  <a:cubicBezTo>
                    <a:pt x="20" y="0"/>
                    <a:pt x="26" y="7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24"/>
                    <a:pt x="20" y="31"/>
                    <a:pt x="13" y="31"/>
                  </a:cubicBezTo>
                  <a:cubicBezTo>
                    <a:pt x="6" y="31"/>
                    <a:pt x="0" y="24"/>
                    <a:pt x="0" y="15"/>
                  </a:cubicBez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Line 65"/>
            <p:cNvSpPr>
              <a:spLocks noChangeShapeType="1"/>
            </p:cNvSpPr>
            <p:nvPr/>
          </p:nvSpPr>
          <p:spPr bwMode="auto">
            <a:xfrm>
              <a:off x="1090" y="2488"/>
              <a:ext cx="1" cy="83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Line 66"/>
            <p:cNvSpPr>
              <a:spLocks noChangeShapeType="1"/>
            </p:cNvSpPr>
            <p:nvPr/>
          </p:nvSpPr>
          <p:spPr bwMode="auto">
            <a:xfrm>
              <a:off x="842" y="2488"/>
              <a:ext cx="2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4" name="Line 67"/>
            <p:cNvSpPr>
              <a:spLocks noChangeShapeType="1"/>
            </p:cNvSpPr>
            <p:nvPr/>
          </p:nvSpPr>
          <p:spPr bwMode="auto">
            <a:xfrm flipV="1">
              <a:off x="842" y="2488"/>
              <a:ext cx="1" cy="83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Line 68"/>
            <p:cNvSpPr>
              <a:spLocks noChangeShapeType="1"/>
            </p:cNvSpPr>
            <p:nvPr/>
          </p:nvSpPr>
          <p:spPr bwMode="auto">
            <a:xfrm flipH="1">
              <a:off x="842" y="3321"/>
              <a:ext cx="2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Rectangle 69"/>
            <p:cNvSpPr>
              <a:spLocks noChangeArrowheads="1"/>
            </p:cNvSpPr>
            <p:nvPr/>
          </p:nvSpPr>
          <p:spPr bwMode="auto">
            <a:xfrm>
              <a:off x="859" y="2536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优先</a:t>
              </a:r>
              <a:endParaRPr lang="zh-CN" altLang="en-US" b="0"/>
            </a:p>
          </p:txBody>
        </p:sp>
        <p:sp>
          <p:nvSpPr>
            <p:cNvPr id="6207" name="Rectangle 70"/>
            <p:cNvSpPr>
              <a:spLocks noChangeArrowheads="1"/>
            </p:cNvSpPr>
            <p:nvPr/>
          </p:nvSpPr>
          <p:spPr bwMode="auto">
            <a:xfrm>
              <a:off x="859" y="2644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权译</a:t>
              </a:r>
              <a:endParaRPr lang="zh-CN" altLang="en-US" b="0"/>
            </a:p>
          </p:txBody>
        </p:sp>
        <p:sp>
          <p:nvSpPr>
            <p:cNvPr id="6208" name="Rectangle 71"/>
            <p:cNvSpPr>
              <a:spLocks noChangeArrowheads="1"/>
            </p:cNvSpPr>
            <p:nvPr/>
          </p:nvSpPr>
          <p:spPr bwMode="auto">
            <a:xfrm>
              <a:off x="859" y="2742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码和</a:t>
              </a:r>
              <a:endParaRPr lang="zh-CN" altLang="en-US" b="0"/>
            </a:p>
          </p:txBody>
        </p:sp>
        <p:sp>
          <p:nvSpPr>
            <p:cNvPr id="6209" name="Rectangle 72"/>
            <p:cNvSpPr>
              <a:spLocks noChangeArrowheads="1"/>
            </p:cNvSpPr>
            <p:nvPr/>
          </p:nvSpPr>
          <p:spPr bwMode="auto">
            <a:xfrm>
              <a:off x="859" y="2851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循环</a:t>
              </a:r>
              <a:endParaRPr lang="zh-CN" altLang="en-US" b="0"/>
            </a:p>
          </p:txBody>
        </p:sp>
        <p:sp>
          <p:nvSpPr>
            <p:cNvPr id="6210" name="Rectangle 73"/>
            <p:cNvSpPr>
              <a:spLocks noChangeArrowheads="1"/>
            </p:cNvSpPr>
            <p:nvPr/>
          </p:nvSpPr>
          <p:spPr bwMode="auto">
            <a:xfrm>
              <a:off x="859" y="2949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优先</a:t>
              </a:r>
              <a:endParaRPr lang="zh-CN" altLang="en-US" b="0"/>
            </a:p>
          </p:txBody>
        </p:sp>
        <p:sp>
          <p:nvSpPr>
            <p:cNvPr id="6211" name="Rectangle 74"/>
            <p:cNvSpPr>
              <a:spLocks noChangeArrowheads="1"/>
            </p:cNvSpPr>
            <p:nvPr/>
          </p:nvSpPr>
          <p:spPr bwMode="auto">
            <a:xfrm>
              <a:off x="859" y="3058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权逻</a:t>
              </a:r>
              <a:endParaRPr lang="zh-CN" altLang="en-US" b="0"/>
            </a:p>
          </p:txBody>
        </p:sp>
        <p:sp>
          <p:nvSpPr>
            <p:cNvPr id="6212" name="Rectangle 75"/>
            <p:cNvSpPr>
              <a:spLocks noChangeArrowheads="1"/>
            </p:cNvSpPr>
            <p:nvPr/>
          </p:nvSpPr>
          <p:spPr bwMode="auto">
            <a:xfrm>
              <a:off x="921" y="3167"/>
              <a:ext cx="8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辑</a:t>
              </a:r>
              <a:endParaRPr lang="zh-CN" altLang="en-US" b="0"/>
            </a:p>
          </p:txBody>
        </p:sp>
        <p:sp>
          <p:nvSpPr>
            <p:cNvPr id="6213" name="Line 76"/>
            <p:cNvSpPr>
              <a:spLocks noChangeShapeType="1"/>
            </p:cNvSpPr>
            <p:nvPr/>
          </p:nvSpPr>
          <p:spPr bwMode="auto">
            <a:xfrm flipH="1">
              <a:off x="706" y="2614"/>
              <a:ext cx="13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Freeform 77"/>
            <p:cNvSpPr>
              <a:spLocks/>
            </p:cNvSpPr>
            <p:nvPr/>
          </p:nvSpPr>
          <p:spPr bwMode="auto">
            <a:xfrm>
              <a:off x="651" y="2589"/>
              <a:ext cx="60" cy="49"/>
            </a:xfrm>
            <a:custGeom>
              <a:avLst/>
              <a:gdLst>
                <a:gd name="T0" fmla="*/ 59 w 61"/>
                <a:gd name="T1" fmla="*/ 49 h 49"/>
                <a:gd name="T2" fmla="*/ 0 w 61"/>
                <a:gd name="T3" fmla="*/ 25 h 49"/>
                <a:gd name="T4" fmla="*/ 59 w 61"/>
                <a:gd name="T5" fmla="*/ 0 h 49"/>
                <a:gd name="T6" fmla="*/ 59 w 61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lnTo>
                    <a:pt x="0" y="25"/>
                  </a:lnTo>
                  <a:lnTo>
                    <a:pt x="61" y="0"/>
                  </a:lnTo>
                  <a:lnTo>
                    <a:pt x="6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78"/>
            <p:cNvSpPr>
              <a:spLocks noChangeShapeType="1"/>
            </p:cNvSpPr>
            <p:nvPr/>
          </p:nvSpPr>
          <p:spPr bwMode="auto">
            <a:xfrm flipH="1">
              <a:off x="651" y="2811"/>
              <a:ext cx="13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Freeform 79"/>
            <p:cNvSpPr>
              <a:spLocks/>
            </p:cNvSpPr>
            <p:nvPr/>
          </p:nvSpPr>
          <p:spPr bwMode="auto">
            <a:xfrm>
              <a:off x="782" y="2787"/>
              <a:ext cx="60" cy="48"/>
            </a:xfrm>
            <a:custGeom>
              <a:avLst/>
              <a:gdLst>
                <a:gd name="T0" fmla="*/ 0 w 61"/>
                <a:gd name="T1" fmla="*/ 0 h 48"/>
                <a:gd name="T2" fmla="*/ 59 w 61"/>
                <a:gd name="T3" fmla="*/ 24 h 48"/>
                <a:gd name="T4" fmla="*/ 0 w 61"/>
                <a:gd name="T5" fmla="*/ 48 h 48"/>
                <a:gd name="T6" fmla="*/ 0 w 61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8">
                  <a:moveTo>
                    <a:pt x="0" y="0"/>
                  </a:moveTo>
                  <a:lnTo>
                    <a:pt x="61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80"/>
            <p:cNvSpPr>
              <a:spLocks noChangeShapeType="1"/>
            </p:cNvSpPr>
            <p:nvPr/>
          </p:nvSpPr>
          <p:spPr bwMode="auto">
            <a:xfrm flipH="1">
              <a:off x="706" y="3009"/>
              <a:ext cx="13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Freeform 81"/>
            <p:cNvSpPr>
              <a:spLocks/>
            </p:cNvSpPr>
            <p:nvPr/>
          </p:nvSpPr>
          <p:spPr bwMode="auto">
            <a:xfrm>
              <a:off x="651" y="2984"/>
              <a:ext cx="60" cy="49"/>
            </a:xfrm>
            <a:custGeom>
              <a:avLst/>
              <a:gdLst>
                <a:gd name="T0" fmla="*/ 59 w 61"/>
                <a:gd name="T1" fmla="*/ 49 h 49"/>
                <a:gd name="T2" fmla="*/ 0 w 61"/>
                <a:gd name="T3" fmla="*/ 25 h 49"/>
                <a:gd name="T4" fmla="*/ 59 w 61"/>
                <a:gd name="T5" fmla="*/ 0 h 49"/>
                <a:gd name="T6" fmla="*/ 59 w 61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lnTo>
                    <a:pt x="0" y="25"/>
                  </a:lnTo>
                  <a:lnTo>
                    <a:pt x="61" y="0"/>
                  </a:lnTo>
                  <a:lnTo>
                    <a:pt x="6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82"/>
            <p:cNvSpPr>
              <a:spLocks noChangeShapeType="1"/>
            </p:cNvSpPr>
            <p:nvPr/>
          </p:nvSpPr>
          <p:spPr bwMode="auto">
            <a:xfrm flipH="1">
              <a:off x="706" y="3206"/>
              <a:ext cx="13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Freeform 83"/>
            <p:cNvSpPr>
              <a:spLocks/>
            </p:cNvSpPr>
            <p:nvPr/>
          </p:nvSpPr>
          <p:spPr bwMode="auto">
            <a:xfrm>
              <a:off x="651" y="3182"/>
              <a:ext cx="60" cy="49"/>
            </a:xfrm>
            <a:custGeom>
              <a:avLst/>
              <a:gdLst>
                <a:gd name="T0" fmla="*/ 59 w 61"/>
                <a:gd name="T1" fmla="*/ 49 h 49"/>
                <a:gd name="T2" fmla="*/ 0 w 61"/>
                <a:gd name="T3" fmla="*/ 24 h 49"/>
                <a:gd name="T4" fmla="*/ 59 w 61"/>
                <a:gd name="T5" fmla="*/ 0 h 49"/>
                <a:gd name="T6" fmla="*/ 59 w 61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lnTo>
                    <a:pt x="0" y="24"/>
                  </a:lnTo>
                  <a:lnTo>
                    <a:pt x="61" y="0"/>
                  </a:lnTo>
                  <a:lnTo>
                    <a:pt x="6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84"/>
            <p:cNvSpPr>
              <a:spLocks noChangeShapeType="1"/>
            </p:cNvSpPr>
            <p:nvPr/>
          </p:nvSpPr>
          <p:spPr bwMode="auto">
            <a:xfrm>
              <a:off x="1255" y="812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85"/>
            <p:cNvSpPr>
              <a:spLocks noChangeShapeType="1"/>
            </p:cNvSpPr>
            <p:nvPr/>
          </p:nvSpPr>
          <p:spPr bwMode="auto">
            <a:xfrm>
              <a:off x="1255" y="483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86"/>
            <p:cNvSpPr>
              <a:spLocks noChangeShapeType="1"/>
            </p:cNvSpPr>
            <p:nvPr/>
          </p:nvSpPr>
          <p:spPr bwMode="auto">
            <a:xfrm flipH="1">
              <a:off x="1255" y="483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87"/>
            <p:cNvSpPr>
              <a:spLocks noChangeShapeType="1"/>
            </p:cNvSpPr>
            <p:nvPr/>
          </p:nvSpPr>
          <p:spPr bwMode="auto">
            <a:xfrm>
              <a:off x="1918" y="483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5" name="Line 88"/>
            <p:cNvSpPr>
              <a:spLocks noChangeShapeType="1"/>
            </p:cNvSpPr>
            <p:nvPr/>
          </p:nvSpPr>
          <p:spPr bwMode="auto">
            <a:xfrm>
              <a:off x="1255" y="647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Line 89"/>
            <p:cNvSpPr>
              <a:spLocks noChangeShapeType="1"/>
            </p:cNvSpPr>
            <p:nvPr/>
          </p:nvSpPr>
          <p:spPr bwMode="auto">
            <a:xfrm>
              <a:off x="2001" y="812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Line 90"/>
            <p:cNvSpPr>
              <a:spLocks noChangeShapeType="1"/>
            </p:cNvSpPr>
            <p:nvPr/>
          </p:nvSpPr>
          <p:spPr bwMode="auto">
            <a:xfrm>
              <a:off x="2001" y="483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8" name="Line 91"/>
            <p:cNvSpPr>
              <a:spLocks noChangeShapeType="1"/>
            </p:cNvSpPr>
            <p:nvPr/>
          </p:nvSpPr>
          <p:spPr bwMode="auto">
            <a:xfrm flipH="1">
              <a:off x="2001" y="483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Line 92"/>
            <p:cNvSpPr>
              <a:spLocks noChangeShapeType="1"/>
            </p:cNvSpPr>
            <p:nvPr/>
          </p:nvSpPr>
          <p:spPr bwMode="auto">
            <a:xfrm>
              <a:off x="2663" y="483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0" name="Line 93"/>
            <p:cNvSpPr>
              <a:spLocks noChangeShapeType="1"/>
            </p:cNvSpPr>
            <p:nvPr/>
          </p:nvSpPr>
          <p:spPr bwMode="auto">
            <a:xfrm>
              <a:off x="2001" y="647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94"/>
            <p:cNvSpPr>
              <a:spLocks noChangeShapeType="1"/>
            </p:cNvSpPr>
            <p:nvPr/>
          </p:nvSpPr>
          <p:spPr bwMode="auto">
            <a:xfrm>
              <a:off x="1255" y="1634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95"/>
            <p:cNvSpPr>
              <a:spLocks noChangeShapeType="1"/>
            </p:cNvSpPr>
            <p:nvPr/>
          </p:nvSpPr>
          <p:spPr bwMode="auto">
            <a:xfrm>
              <a:off x="1255" y="1141"/>
              <a:ext cx="1" cy="49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Line 96"/>
            <p:cNvSpPr>
              <a:spLocks noChangeShapeType="1"/>
            </p:cNvSpPr>
            <p:nvPr/>
          </p:nvSpPr>
          <p:spPr bwMode="auto">
            <a:xfrm flipH="1">
              <a:off x="1255" y="1141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97"/>
            <p:cNvSpPr>
              <a:spLocks noChangeShapeType="1"/>
            </p:cNvSpPr>
            <p:nvPr/>
          </p:nvSpPr>
          <p:spPr bwMode="auto">
            <a:xfrm>
              <a:off x="1918" y="1141"/>
              <a:ext cx="1" cy="49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Line 98"/>
            <p:cNvSpPr>
              <a:spLocks noChangeShapeType="1"/>
            </p:cNvSpPr>
            <p:nvPr/>
          </p:nvSpPr>
          <p:spPr bwMode="auto">
            <a:xfrm>
              <a:off x="1255" y="1305"/>
              <a:ext cx="66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99"/>
            <p:cNvSpPr>
              <a:spLocks noChangeShapeType="1"/>
            </p:cNvSpPr>
            <p:nvPr/>
          </p:nvSpPr>
          <p:spPr bwMode="auto">
            <a:xfrm>
              <a:off x="2001" y="1634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100"/>
            <p:cNvSpPr>
              <a:spLocks noChangeShapeType="1"/>
            </p:cNvSpPr>
            <p:nvPr/>
          </p:nvSpPr>
          <p:spPr bwMode="auto">
            <a:xfrm>
              <a:off x="2001" y="1141"/>
              <a:ext cx="1" cy="49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101"/>
            <p:cNvSpPr>
              <a:spLocks noChangeShapeType="1"/>
            </p:cNvSpPr>
            <p:nvPr/>
          </p:nvSpPr>
          <p:spPr bwMode="auto">
            <a:xfrm flipH="1">
              <a:off x="2001" y="1141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102"/>
            <p:cNvSpPr>
              <a:spLocks noChangeShapeType="1"/>
            </p:cNvSpPr>
            <p:nvPr/>
          </p:nvSpPr>
          <p:spPr bwMode="auto">
            <a:xfrm>
              <a:off x="2663" y="1141"/>
              <a:ext cx="1" cy="49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103"/>
            <p:cNvSpPr>
              <a:spLocks noChangeShapeType="1"/>
            </p:cNvSpPr>
            <p:nvPr/>
          </p:nvSpPr>
          <p:spPr bwMode="auto">
            <a:xfrm>
              <a:off x="2001" y="1305"/>
              <a:ext cx="6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Freeform 104"/>
            <p:cNvSpPr>
              <a:spLocks/>
            </p:cNvSpPr>
            <p:nvPr/>
          </p:nvSpPr>
          <p:spPr bwMode="auto">
            <a:xfrm>
              <a:off x="1586" y="955"/>
              <a:ext cx="911" cy="186"/>
            </a:xfrm>
            <a:custGeom>
              <a:avLst/>
              <a:gdLst>
                <a:gd name="T0" fmla="*/ 885 w 938"/>
                <a:gd name="T1" fmla="*/ 186 h 186"/>
                <a:gd name="T2" fmla="*/ 885 w 938"/>
                <a:gd name="T3" fmla="*/ 0 h 186"/>
                <a:gd name="T4" fmla="*/ 0 w 938"/>
                <a:gd name="T5" fmla="*/ 0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8" h="186">
                  <a:moveTo>
                    <a:pt x="938" y="186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105"/>
            <p:cNvSpPr>
              <a:spLocks noChangeShapeType="1"/>
            </p:cNvSpPr>
            <p:nvPr/>
          </p:nvSpPr>
          <p:spPr bwMode="auto">
            <a:xfrm flipV="1">
              <a:off x="2332" y="812"/>
              <a:ext cx="1" cy="14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106"/>
            <p:cNvSpPr>
              <a:spLocks noChangeShapeType="1"/>
            </p:cNvSpPr>
            <p:nvPr/>
          </p:nvSpPr>
          <p:spPr bwMode="auto">
            <a:xfrm>
              <a:off x="2332" y="1305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107"/>
            <p:cNvSpPr>
              <a:spLocks noChangeShapeType="1"/>
            </p:cNvSpPr>
            <p:nvPr/>
          </p:nvSpPr>
          <p:spPr bwMode="auto">
            <a:xfrm>
              <a:off x="1586" y="1305"/>
              <a:ext cx="1" cy="32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108"/>
            <p:cNvSpPr>
              <a:spLocks noChangeShapeType="1"/>
            </p:cNvSpPr>
            <p:nvPr/>
          </p:nvSpPr>
          <p:spPr bwMode="auto">
            <a:xfrm flipV="1">
              <a:off x="2166" y="1017"/>
              <a:ext cx="1" cy="5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Freeform 109"/>
            <p:cNvSpPr>
              <a:spLocks/>
            </p:cNvSpPr>
            <p:nvPr/>
          </p:nvSpPr>
          <p:spPr bwMode="auto">
            <a:xfrm>
              <a:off x="2147" y="1068"/>
              <a:ext cx="38" cy="73"/>
            </a:xfrm>
            <a:custGeom>
              <a:avLst/>
              <a:gdLst>
                <a:gd name="T0" fmla="*/ 36 w 40"/>
                <a:gd name="T1" fmla="*/ 0 h 73"/>
                <a:gd name="T2" fmla="*/ 18 w 40"/>
                <a:gd name="T3" fmla="*/ 73 h 73"/>
                <a:gd name="T4" fmla="*/ 0 w 40"/>
                <a:gd name="T5" fmla="*/ 0 h 73"/>
                <a:gd name="T6" fmla="*/ 36 w 40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3">
                  <a:moveTo>
                    <a:pt x="40" y="0"/>
                  </a:moveTo>
                  <a:lnTo>
                    <a:pt x="20" y="73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10"/>
            <p:cNvSpPr>
              <a:spLocks noChangeShapeType="1"/>
            </p:cNvSpPr>
            <p:nvPr/>
          </p:nvSpPr>
          <p:spPr bwMode="auto">
            <a:xfrm flipH="1">
              <a:off x="1586" y="1017"/>
              <a:ext cx="580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Line 111"/>
            <p:cNvSpPr>
              <a:spLocks noChangeShapeType="1"/>
            </p:cNvSpPr>
            <p:nvPr/>
          </p:nvSpPr>
          <p:spPr bwMode="auto">
            <a:xfrm>
              <a:off x="1586" y="1017"/>
              <a:ext cx="1" cy="12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" name="Line 112"/>
            <p:cNvSpPr>
              <a:spLocks noChangeShapeType="1"/>
            </p:cNvSpPr>
            <p:nvPr/>
          </p:nvSpPr>
          <p:spPr bwMode="auto">
            <a:xfrm flipV="1">
              <a:off x="1586" y="812"/>
              <a:ext cx="1" cy="14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113"/>
            <p:cNvSpPr>
              <a:spLocks noChangeShapeType="1"/>
            </p:cNvSpPr>
            <p:nvPr/>
          </p:nvSpPr>
          <p:spPr bwMode="auto">
            <a:xfrm>
              <a:off x="1984" y="925"/>
              <a:ext cx="47" cy="5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" name="Line 114"/>
            <p:cNvSpPr>
              <a:spLocks noChangeShapeType="1"/>
            </p:cNvSpPr>
            <p:nvPr/>
          </p:nvSpPr>
          <p:spPr bwMode="auto">
            <a:xfrm>
              <a:off x="1829" y="987"/>
              <a:ext cx="47" cy="5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Rectangle 115"/>
            <p:cNvSpPr>
              <a:spLocks noChangeArrowheads="1"/>
            </p:cNvSpPr>
            <p:nvPr/>
          </p:nvSpPr>
          <p:spPr bwMode="auto">
            <a:xfrm>
              <a:off x="1409" y="514"/>
              <a:ext cx="17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减</a:t>
              </a:r>
              <a:r>
                <a:rPr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 b="0"/>
            </a:p>
          </p:txBody>
        </p:sp>
        <p:sp>
          <p:nvSpPr>
            <p:cNvPr id="6253" name="Rectangle 117"/>
            <p:cNvSpPr>
              <a:spLocks noChangeArrowheads="1"/>
            </p:cNvSpPr>
            <p:nvPr/>
          </p:nvSpPr>
          <p:spPr bwMode="auto">
            <a:xfrm>
              <a:off x="1580" y="522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电路</a:t>
              </a:r>
              <a:endParaRPr lang="zh-CN" altLang="en-US" b="0"/>
            </a:p>
          </p:txBody>
        </p:sp>
        <p:sp>
          <p:nvSpPr>
            <p:cNvPr id="6254" name="Rectangle 118"/>
            <p:cNvSpPr>
              <a:spLocks noChangeArrowheads="1"/>
            </p:cNvSpPr>
            <p:nvPr/>
          </p:nvSpPr>
          <p:spPr bwMode="auto">
            <a:xfrm>
              <a:off x="2053" y="514"/>
              <a:ext cx="2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加</a:t>
              </a:r>
              <a:r>
                <a:rPr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/</a:t>
              </a:r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减</a:t>
              </a:r>
              <a:r>
                <a:rPr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 b="0"/>
            </a:p>
          </p:txBody>
        </p:sp>
        <p:sp>
          <p:nvSpPr>
            <p:cNvPr id="6255" name="Rectangle 123"/>
            <p:cNvSpPr>
              <a:spLocks noChangeArrowheads="1"/>
            </p:cNvSpPr>
            <p:nvPr/>
          </p:nvSpPr>
          <p:spPr bwMode="auto">
            <a:xfrm>
              <a:off x="2340" y="506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电路</a:t>
              </a:r>
              <a:endParaRPr lang="zh-CN" altLang="en-US" b="0"/>
            </a:p>
          </p:txBody>
        </p:sp>
        <p:sp>
          <p:nvSpPr>
            <p:cNvPr id="6256" name="Rectangle 124"/>
            <p:cNvSpPr>
              <a:spLocks noChangeArrowheads="1"/>
            </p:cNvSpPr>
            <p:nvPr/>
          </p:nvSpPr>
          <p:spPr bwMode="auto">
            <a:xfrm>
              <a:off x="1313" y="685"/>
              <a:ext cx="52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字节数暂存器</a:t>
              </a:r>
              <a:endParaRPr lang="zh-CN" altLang="en-US" b="0"/>
            </a:p>
          </p:txBody>
        </p:sp>
        <p:sp>
          <p:nvSpPr>
            <p:cNvPr id="6257" name="Rectangle 125"/>
            <p:cNvSpPr>
              <a:spLocks noChangeArrowheads="1"/>
            </p:cNvSpPr>
            <p:nvPr/>
          </p:nvSpPr>
          <p:spPr bwMode="auto">
            <a:xfrm>
              <a:off x="2041" y="685"/>
              <a:ext cx="4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地址暂存器</a:t>
              </a:r>
              <a:endParaRPr lang="zh-CN" altLang="en-US" b="0"/>
            </a:p>
          </p:txBody>
        </p:sp>
        <p:sp>
          <p:nvSpPr>
            <p:cNvPr id="6258" name="Rectangle 126"/>
            <p:cNvSpPr>
              <a:spLocks noChangeArrowheads="1"/>
            </p:cNvSpPr>
            <p:nvPr/>
          </p:nvSpPr>
          <p:spPr bwMode="auto">
            <a:xfrm>
              <a:off x="1363" y="1175"/>
              <a:ext cx="4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读缓冲器</a:t>
              </a:r>
              <a:endParaRPr lang="zh-CN" altLang="en-US" b="0"/>
            </a:p>
          </p:txBody>
        </p:sp>
        <p:sp>
          <p:nvSpPr>
            <p:cNvPr id="6259" name="Rectangle 129"/>
            <p:cNvSpPr>
              <a:spLocks noChangeArrowheads="1"/>
            </p:cNvSpPr>
            <p:nvPr/>
          </p:nvSpPr>
          <p:spPr bwMode="auto">
            <a:xfrm>
              <a:off x="2036" y="1159"/>
              <a:ext cx="57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读</a:t>
              </a:r>
              <a:r>
                <a:rPr kumimoji="0"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/</a:t>
              </a:r>
              <a:r>
                <a:rPr kumimoji="0"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写</a:t>
              </a:r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缓冲器</a:t>
              </a:r>
              <a:endParaRPr lang="zh-CN" altLang="en-US" b="0"/>
            </a:p>
          </p:txBody>
        </p:sp>
        <p:sp>
          <p:nvSpPr>
            <p:cNvPr id="6260" name="Rectangle 130"/>
            <p:cNvSpPr>
              <a:spLocks noChangeArrowheads="1"/>
            </p:cNvSpPr>
            <p:nvPr/>
          </p:nvSpPr>
          <p:spPr bwMode="auto">
            <a:xfrm>
              <a:off x="1253" y="136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基地址</a:t>
              </a:r>
              <a:endParaRPr lang="zh-CN" altLang="en-US" b="0"/>
            </a:p>
          </p:txBody>
        </p:sp>
        <p:sp>
          <p:nvSpPr>
            <p:cNvPr id="6261" name="Rectangle 131"/>
            <p:cNvSpPr>
              <a:spLocks noChangeArrowheads="1"/>
            </p:cNvSpPr>
            <p:nvPr/>
          </p:nvSpPr>
          <p:spPr bwMode="auto">
            <a:xfrm>
              <a:off x="1253" y="148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262" name="Rectangle 132"/>
            <p:cNvSpPr>
              <a:spLocks noChangeArrowheads="1"/>
            </p:cNvSpPr>
            <p:nvPr/>
          </p:nvSpPr>
          <p:spPr bwMode="auto">
            <a:xfrm>
              <a:off x="1541" y="1360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基字节数</a:t>
              </a:r>
              <a:endParaRPr lang="zh-CN" altLang="en-US" b="0"/>
            </a:p>
          </p:txBody>
        </p:sp>
        <p:sp>
          <p:nvSpPr>
            <p:cNvPr id="6263" name="Rectangle 133"/>
            <p:cNvSpPr>
              <a:spLocks noChangeArrowheads="1"/>
            </p:cNvSpPr>
            <p:nvPr/>
          </p:nvSpPr>
          <p:spPr bwMode="auto">
            <a:xfrm>
              <a:off x="1586" y="148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264" name="Rectangle 134"/>
            <p:cNvSpPr>
              <a:spLocks noChangeArrowheads="1"/>
            </p:cNvSpPr>
            <p:nvPr/>
          </p:nvSpPr>
          <p:spPr bwMode="auto">
            <a:xfrm>
              <a:off x="1937" y="1360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当前地址</a:t>
              </a:r>
              <a:endParaRPr lang="zh-CN" altLang="en-US" b="0"/>
            </a:p>
          </p:txBody>
        </p:sp>
        <p:sp>
          <p:nvSpPr>
            <p:cNvPr id="6265" name="Rectangle 135"/>
            <p:cNvSpPr>
              <a:spLocks noChangeArrowheads="1"/>
            </p:cNvSpPr>
            <p:nvPr/>
          </p:nvSpPr>
          <p:spPr bwMode="auto">
            <a:xfrm>
              <a:off x="1997" y="148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266" name="Rectangle 136"/>
            <p:cNvSpPr>
              <a:spLocks noChangeArrowheads="1"/>
            </p:cNvSpPr>
            <p:nvPr/>
          </p:nvSpPr>
          <p:spPr bwMode="auto">
            <a:xfrm>
              <a:off x="2293" y="1360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当前字节</a:t>
              </a:r>
              <a:endParaRPr lang="zh-CN" altLang="en-US" b="0"/>
            </a:p>
          </p:txBody>
        </p:sp>
        <p:sp>
          <p:nvSpPr>
            <p:cNvPr id="6267" name="Rectangle 137"/>
            <p:cNvSpPr>
              <a:spLocks noChangeArrowheads="1"/>
            </p:cNvSpPr>
            <p:nvPr/>
          </p:nvSpPr>
          <p:spPr bwMode="auto">
            <a:xfrm>
              <a:off x="2330" y="148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计数器</a:t>
              </a:r>
              <a:endParaRPr lang="zh-CN" altLang="en-US" b="0"/>
            </a:p>
          </p:txBody>
        </p:sp>
        <p:sp>
          <p:nvSpPr>
            <p:cNvPr id="6268" name="Line 138"/>
            <p:cNvSpPr>
              <a:spLocks noChangeShapeType="1"/>
            </p:cNvSpPr>
            <p:nvPr/>
          </p:nvSpPr>
          <p:spPr bwMode="auto">
            <a:xfrm>
              <a:off x="1255" y="2653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139"/>
            <p:cNvSpPr>
              <a:spLocks noChangeShapeType="1"/>
            </p:cNvSpPr>
            <p:nvPr/>
          </p:nvSpPr>
          <p:spPr bwMode="auto">
            <a:xfrm>
              <a:off x="1255" y="248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140"/>
            <p:cNvSpPr>
              <a:spLocks noChangeShapeType="1"/>
            </p:cNvSpPr>
            <p:nvPr/>
          </p:nvSpPr>
          <p:spPr bwMode="auto">
            <a:xfrm>
              <a:off x="1703" y="248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1" name="Line 141"/>
            <p:cNvSpPr>
              <a:spLocks noChangeShapeType="1"/>
            </p:cNvSpPr>
            <p:nvPr/>
          </p:nvSpPr>
          <p:spPr bwMode="auto">
            <a:xfrm>
              <a:off x="1255" y="2488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2" name="Rectangle 142"/>
            <p:cNvSpPr>
              <a:spLocks noChangeArrowheads="1"/>
            </p:cNvSpPr>
            <p:nvPr/>
          </p:nvSpPr>
          <p:spPr bwMode="auto">
            <a:xfrm>
              <a:off x="1254" y="2525"/>
              <a:ext cx="4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命令寄存器</a:t>
              </a:r>
              <a:endParaRPr lang="zh-CN" altLang="en-US" b="0"/>
            </a:p>
          </p:txBody>
        </p:sp>
        <p:sp>
          <p:nvSpPr>
            <p:cNvPr id="6273" name="Line 143"/>
            <p:cNvSpPr>
              <a:spLocks noChangeShapeType="1"/>
            </p:cNvSpPr>
            <p:nvPr/>
          </p:nvSpPr>
          <p:spPr bwMode="auto">
            <a:xfrm>
              <a:off x="1255" y="3090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4" name="Line 144"/>
            <p:cNvSpPr>
              <a:spLocks noChangeShapeType="1"/>
            </p:cNvSpPr>
            <p:nvPr/>
          </p:nvSpPr>
          <p:spPr bwMode="auto">
            <a:xfrm>
              <a:off x="1255" y="2925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5" name="Line 145"/>
            <p:cNvSpPr>
              <a:spLocks noChangeShapeType="1"/>
            </p:cNvSpPr>
            <p:nvPr/>
          </p:nvSpPr>
          <p:spPr bwMode="auto">
            <a:xfrm>
              <a:off x="1703" y="2925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6" name="Line 146"/>
            <p:cNvSpPr>
              <a:spLocks noChangeShapeType="1"/>
            </p:cNvSpPr>
            <p:nvPr/>
          </p:nvSpPr>
          <p:spPr bwMode="auto">
            <a:xfrm>
              <a:off x="1255" y="2925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7" name="Rectangle 147"/>
            <p:cNvSpPr>
              <a:spLocks noChangeArrowheads="1"/>
            </p:cNvSpPr>
            <p:nvPr/>
          </p:nvSpPr>
          <p:spPr bwMode="auto">
            <a:xfrm>
              <a:off x="1262" y="2960"/>
              <a:ext cx="4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屏蔽寄存器</a:t>
              </a:r>
              <a:endParaRPr lang="zh-CN" altLang="en-US" b="0"/>
            </a:p>
          </p:txBody>
        </p:sp>
        <p:sp>
          <p:nvSpPr>
            <p:cNvPr id="6278" name="Line 148"/>
            <p:cNvSpPr>
              <a:spLocks noChangeShapeType="1"/>
            </p:cNvSpPr>
            <p:nvPr/>
          </p:nvSpPr>
          <p:spPr bwMode="auto">
            <a:xfrm>
              <a:off x="1255" y="3527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9" name="Line 149"/>
            <p:cNvSpPr>
              <a:spLocks noChangeShapeType="1"/>
            </p:cNvSpPr>
            <p:nvPr/>
          </p:nvSpPr>
          <p:spPr bwMode="auto">
            <a:xfrm>
              <a:off x="1255" y="3363"/>
              <a:ext cx="1" cy="16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0" name="Line 150"/>
            <p:cNvSpPr>
              <a:spLocks noChangeShapeType="1"/>
            </p:cNvSpPr>
            <p:nvPr/>
          </p:nvSpPr>
          <p:spPr bwMode="auto">
            <a:xfrm>
              <a:off x="1703" y="3363"/>
              <a:ext cx="1" cy="16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1" name="Line 151"/>
            <p:cNvSpPr>
              <a:spLocks noChangeShapeType="1"/>
            </p:cNvSpPr>
            <p:nvPr/>
          </p:nvSpPr>
          <p:spPr bwMode="auto">
            <a:xfrm>
              <a:off x="1255" y="3363"/>
              <a:ext cx="4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2" name="Rectangle 152"/>
            <p:cNvSpPr>
              <a:spLocks noChangeArrowheads="1"/>
            </p:cNvSpPr>
            <p:nvPr/>
          </p:nvSpPr>
          <p:spPr bwMode="auto">
            <a:xfrm>
              <a:off x="1246" y="3388"/>
              <a:ext cx="4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请求寄存器</a:t>
              </a:r>
              <a:endParaRPr lang="zh-CN" altLang="en-US" b="0"/>
            </a:p>
          </p:txBody>
        </p:sp>
        <p:sp>
          <p:nvSpPr>
            <p:cNvPr id="6283" name="Line 153"/>
            <p:cNvSpPr>
              <a:spLocks noChangeShapeType="1"/>
            </p:cNvSpPr>
            <p:nvPr/>
          </p:nvSpPr>
          <p:spPr bwMode="auto">
            <a:xfrm flipH="1">
              <a:off x="1090" y="2573"/>
              <a:ext cx="16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Line 154"/>
            <p:cNvSpPr>
              <a:spLocks noChangeShapeType="1"/>
            </p:cNvSpPr>
            <p:nvPr/>
          </p:nvSpPr>
          <p:spPr bwMode="auto">
            <a:xfrm>
              <a:off x="1144" y="2054"/>
              <a:ext cx="6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Freeform 155"/>
            <p:cNvSpPr>
              <a:spLocks/>
            </p:cNvSpPr>
            <p:nvPr/>
          </p:nvSpPr>
          <p:spPr bwMode="auto">
            <a:xfrm>
              <a:off x="1090" y="2030"/>
              <a:ext cx="59" cy="49"/>
            </a:xfrm>
            <a:custGeom>
              <a:avLst/>
              <a:gdLst>
                <a:gd name="T0" fmla="*/ 57 w 61"/>
                <a:gd name="T1" fmla="*/ 49 h 49"/>
                <a:gd name="T2" fmla="*/ 0 w 61"/>
                <a:gd name="T3" fmla="*/ 24 h 49"/>
                <a:gd name="T4" fmla="*/ 57 w 61"/>
                <a:gd name="T5" fmla="*/ 0 h 49"/>
                <a:gd name="T6" fmla="*/ 57 w 61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lnTo>
                    <a:pt x="0" y="24"/>
                  </a:lnTo>
                  <a:lnTo>
                    <a:pt x="61" y="0"/>
                  </a:lnTo>
                  <a:lnTo>
                    <a:pt x="6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56"/>
            <p:cNvSpPr>
              <a:spLocks noChangeShapeType="1"/>
            </p:cNvSpPr>
            <p:nvPr/>
          </p:nvSpPr>
          <p:spPr bwMode="auto">
            <a:xfrm>
              <a:off x="1206" y="2054"/>
              <a:ext cx="1" cy="51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57"/>
            <p:cNvSpPr>
              <a:spLocks noChangeShapeType="1"/>
            </p:cNvSpPr>
            <p:nvPr/>
          </p:nvSpPr>
          <p:spPr bwMode="auto">
            <a:xfrm>
              <a:off x="1736" y="2293"/>
              <a:ext cx="380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58"/>
            <p:cNvSpPr>
              <a:spLocks noChangeShapeType="1"/>
            </p:cNvSpPr>
            <p:nvPr/>
          </p:nvSpPr>
          <p:spPr bwMode="auto">
            <a:xfrm>
              <a:off x="1736" y="212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59"/>
            <p:cNvSpPr>
              <a:spLocks noChangeShapeType="1"/>
            </p:cNvSpPr>
            <p:nvPr/>
          </p:nvSpPr>
          <p:spPr bwMode="auto">
            <a:xfrm>
              <a:off x="2116" y="212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60"/>
            <p:cNvSpPr>
              <a:spLocks noChangeShapeType="1"/>
            </p:cNvSpPr>
            <p:nvPr/>
          </p:nvSpPr>
          <p:spPr bwMode="auto">
            <a:xfrm>
              <a:off x="1736" y="2128"/>
              <a:ext cx="380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Rectangle 161"/>
            <p:cNvSpPr>
              <a:spLocks noChangeArrowheads="1"/>
            </p:cNvSpPr>
            <p:nvPr/>
          </p:nvSpPr>
          <p:spPr bwMode="auto">
            <a:xfrm>
              <a:off x="1732" y="2165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写缓冲器</a:t>
              </a:r>
              <a:endParaRPr lang="zh-CN" altLang="en-US" b="0"/>
            </a:p>
          </p:txBody>
        </p:sp>
        <p:sp>
          <p:nvSpPr>
            <p:cNvPr id="6292" name="Line 162"/>
            <p:cNvSpPr>
              <a:spLocks noChangeShapeType="1"/>
            </p:cNvSpPr>
            <p:nvPr/>
          </p:nvSpPr>
          <p:spPr bwMode="auto">
            <a:xfrm>
              <a:off x="2282" y="2293"/>
              <a:ext cx="38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Line 163"/>
            <p:cNvSpPr>
              <a:spLocks noChangeShapeType="1"/>
            </p:cNvSpPr>
            <p:nvPr/>
          </p:nvSpPr>
          <p:spPr bwMode="auto">
            <a:xfrm>
              <a:off x="2282" y="212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4" name="Line 164"/>
            <p:cNvSpPr>
              <a:spLocks noChangeShapeType="1"/>
            </p:cNvSpPr>
            <p:nvPr/>
          </p:nvSpPr>
          <p:spPr bwMode="auto">
            <a:xfrm>
              <a:off x="2663" y="212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5" name="Line 165"/>
            <p:cNvSpPr>
              <a:spLocks noChangeShapeType="1"/>
            </p:cNvSpPr>
            <p:nvPr/>
          </p:nvSpPr>
          <p:spPr bwMode="auto">
            <a:xfrm>
              <a:off x="2282" y="2128"/>
              <a:ext cx="38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6" name="Rectangle 166"/>
            <p:cNvSpPr>
              <a:spLocks noChangeArrowheads="1"/>
            </p:cNvSpPr>
            <p:nvPr/>
          </p:nvSpPr>
          <p:spPr bwMode="auto">
            <a:xfrm>
              <a:off x="2291" y="2165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读缓冲器</a:t>
              </a:r>
              <a:endParaRPr lang="zh-CN" altLang="en-US" b="0"/>
            </a:p>
          </p:txBody>
        </p:sp>
        <p:sp>
          <p:nvSpPr>
            <p:cNvPr id="6297" name="Line 167"/>
            <p:cNvSpPr>
              <a:spLocks noChangeShapeType="1"/>
            </p:cNvSpPr>
            <p:nvPr/>
          </p:nvSpPr>
          <p:spPr bwMode="auto">
            <a:xfrm>
              <a:off x="1752" y="1702"/>
              <a:ext cx="1" cy="9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8" name="Freeform 168"/>
            <p:cNvSpPr>
              <a:spLocks/>
            </p:cNvSpPr>
            <p:nvPr/>
          </p:nvSpPr>
          <p:spPr bwMode="auto">
            <a:xfrm>
              <a:off x="1733" y="1634"/>
              <a:ext cx="39" cy="73"/>
            </a:xfrm>
            <a:custGeom>
              <a:avLst/>
              <a:gdLst>
                <a:gd name="T0" fmla="*/ 0 w 40"/>
                <a:gd name="T1" fmla="*/ 73 h 73"/>
                <a:gd name="T2" fmla="*/ 20 w 40"/>
                <a:gd name="T3" fmla="*/ 0 h 73"/>
                <a:gd name="T4" fmla="*/ 38 w 40"/>
                <a:gd name="T5" fmla="*/ 73 h 73"/>
                <a:gd name="T6" fmla="*/ 0 w 40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3">
                  <a:moveTo>
                    <a:pt x="0" y="73"/>
                  </a:moveTo>
                  <a:lnTo>
                    <a:pt x="20" y="0"/>
                  </a:lnTo>
                  <a:lnTo>
                    <a:pt x="4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9" name="Line 169"/>
            <p:cNvSpPr>
              <a:spLocks noChangeShapeType="1"/>
            </p:cNvSpPr>
            <p:nvPr/>
          </p:nvSpPr>
          <p:spPr bwMode="auto">
            <a:xfrm>
              <a:off x="1752" y="1799"/>
              <a:ext cx="69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0" name="Line 170"/>
            <p:cNvSpPr>
              <a:spLocks noChangeShapeType="1"/>
            </p:cNvSpPr>
            <p:nvPr/>
          </p:nvSpPr>
          <p:spPr bwMode="auto">
            <a:xfrm flipV="1">
              <a:off x="2447" y="1702"/>
              <a:ext cx="1" cy="9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1" name="Freeform 171"/>
            <p:cNvSpPr>
              <a:spLocks/>
            </p:cNvSpPr>
            <p:nvPr/>
          </p:nvSpPr>
          <p:spPr bwMode="auto">
            <a:xfrm>
              <a:off x="2428" y="1634"/>
              <a:ext cx="39" cy="73"/>
            </a:xfrm>
            <a:custGeom>
              <a:avLst/>
              <a:gdLst>
                <a:gd name="T0" fmla="*/ 0 w 40"/>
                <a:gd name="T1" fmla="*/ 73 h 73"/>
                <a:gd name="T2" fmla="*/ 20 w 40"/>
                <a:gd name="T3" fmla="*/ 0 h 73"/>
                <a:gd name="T4" fmla="*/ 38 w 40"/>
                <a:gd name="T5" fmla="*/ 73 h 73"/>
                <a:gd name="T6" fmla="*/ 0 w 40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3">
                  <a:moveTo>
                    <a:pt x="0" y="73"/>
                  </a:moveTo>
                  <a:lnTo>
                    <a:pt x="20" y="0"/>
                  </a:lnTo>
                  <a:lnTo>
                    <a:pt x="4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2" name="Line 172"/>
            <p:cNvSpPr>
              <a:spLocks noChangeShapeType="1"/>
            </p:cNvSpPr>
            <p:nvPr/>
          </p:nvSpPr>
          <p:spPr bwMode="auto">
            <a:xfrm>
              <a:off x="2547" y="1634"/>
              <a:ext cx="1" cy="4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3" name="Freeform 173"/>
            <p:cNvSpPr>
              <a:spLocks/>
            </p:cNvSpPr>
            <p:nvPr/>
          </p:nvSpPr>
          <p:spPr bwMode="auto">
            <a:xfrm>
              <a:off x="2527" y="2055"/>
              <a:ext cx="40" cy="73"/>
            </a:xfrm>
            <a:custGeom>
              <a:avLst/>
              <a:gdLst>
                <a:gd name="T0" fmla="*/ 39 w 41"/>
                <a:gd name="T1" fmla="*/ 0 h 73"/>
                <a:gd name="T2" fmla="*/ 20 w 41"/>
                <a:gd name="T3" fmla="*/ 73 h 73"/>
                <a:gd name="T4" fmla="*/ 0 w 41"/>
                <a:gd name="T5" fmla="*/ 0 h 73"/>
                <a:gd name="T6" fmla="*/ 39 w 41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73">
                  <a:moveTo>
                    <a:pt x="41" y="0"/>
                  </a:moveTo>
                  <a:lnTo>
                    <a:pt x="21" y="73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4" name="Line 174"/>
            <p:cNvSpPr>
              <a:spLocks noChangeShapeType="1"/>
            </p:cNvSpPr>
            <p:nvPr/>
          </p:nvSpPr>
          <p:spPr bwMode="auto">
            <a:xfrm>
              <a:off x="2215" y="1634"/>
              <a:ext cx="1" cy="33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175"/>
            <p:cNvSpPr>
              <a:spLocks noChangeShapeType="1"/>
            </p:cNvSpPr>
            <p:nvPr/>
          </p:nvSpPr>
          <p:spPr bwMode="auto">
            <a:xfrm>
              <a:off x="2215" y="1964"/>
              <a:ext cx="230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176"/>
            <p:cNvSpPr>
              <a:spLocks noChangeShapeType="1"/>
            </p:cNvSpPr>
            <p:nvPr/>
          </p:nvSpPr>
          <p:spPr bwMode="auto">
            <a:xfrm>
              <a:off x="2445" y="1964"/>
              <a:ext cx="1" cy="9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Freeform 177"/>
            <p:cNvSpPr>
              <a:spLocks/>
            </p:cNvSpPr>
            <p:nvPr/>
          </p:nvSpPr>
          <p:spPr bwMode="auto">
            <a:xfrm>
              <a:off x="2425" y="2055"/>
              <a:ext cx="39" cy="73"/>
            </a:xfrm>
            <a:custGeom>
              <a:avLst/>
              <a:gdLst>
                <a:gd name="T0" fmla="*/ 38 w 40"/>
                <a:gd name="T1" fmla="*/ 0 h 73"/>
                <a:gd name="T2" fmla="*/ 20 w 40"/>
                <a:gd name="T3" fmla="*/ 73 h 73"/>
                <a:gd name="T4" fmla="*/ 0 w 40"/>
                <a:gd name="T5" fmla="*/ 0 h 73"/>
                <a:gd name="T6" fmla="*/ 38 w 40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3">
                  <a:moveTo>
                    <a:pt x="40" y="0"/>
                  </a:moveTo>
                  <a:lnTo>
                    <a:pt x="20" y="73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178"/>
            <p:cNvSpPr>
              <a:spLocks noChangeShapeType="1"/>
            </p:cNvSpPr>
            <p:nvPr/>
          </p:nvSpPr>
          <p:spPr bwMode="auto">
            <a:xfrm>
              <a:off x="2116" y="1702"/>
              <a:ext cx="1" cy="26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Freeform 179"/>
            <p:cNvSpPr>
              <a:spLocks/>
            </p:cNvSpPr>
            <p:nvPr/>
          </p:nvSpPr>
          <p:spPr bwMode="auto">
            <a:xfrm>
              <a:off x="2097" y="1634"/>
              <a:ext cx="40" cy="73"/>
            </a:xfrm>
            <a:custGeom>
              <a:avLst/>
              <a:gdLst>
                <a:gd name="T0" fmla="*/ 0 w 41"/>
                <a:gd name="T1" fmla="*/ 73 h 73"/>
                <a:gd name="T2" fmla="*/ 20 w 41"/>
                <a:gd name="T3" fmla="*/ 0 h 73"/>
                <a:gd name="T4" fmla="*/ 39 w 41"/>
                <a:gd name="T5" fmla="*/ 73 h 73"/>
                <a:gd name="T6" fmla="*/ 0 w 41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73">
                  <a:moveTo>
                    <a:pt x="0" y="73"/>
                  </a:moveTo>
                  <a:lnTo>
                    <a:pt x="20" y="0"/>
                  </a:lnTo>
                  <a:lnTo>
                    <a:pt x="41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180"/>
            <p:cNvSpPr>
              <a:spLocks noChangeShapeType="1"/>
            </p:cNvSpPr>
            <p:nvPr/>
          </p:nvSpPr>
          <p:spPr bwMode="auto">
            <a:xfrm flipH="1">
              <a:off x="1421" y="1964"/>
              <a:ext cx="69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81"/>
            <p:cNvSpPr>
              <a:spLocks noChangeShapeType="1"/>
            </p:cNvSpPr>
            <p:nvPr/>
          </p:nvSpPr>
          <p:spPr bwMode="auto">
            <a:xfrm>
              <a:off x="1421" y="1702"/>
              <a:ext cx="1" cy="26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Freeform 182"/>
            <p:cNvSpPr>
              <a:spLocks/>
            </p:cNvSpPr>
            <p:nvPr/>
          </p:nvSpPr>
          <p:spPr bwMode="auto">
            <a:xfrm>
              <a:off x="1402" y="1634"/>
              <a:ext cx="39" cy="73"/>
            </a:xfrm>
            <a:custGeom>
              <a:avLst/>
              <a:gdLst>
                <a:gd name="T0" fmla="*/ 0 w 40"/>
                <a:gd name="T1" fmla="*/ 73 h 73"/>
                <a:gd name="T2" fmla="*/ 20 w 40"/>
                <a:gd name="T3" fmla="*/ 0 h 73"/>
                <a:gd name="T4" fmla="*/ 38 w 40"/>
                <a:gd name="T5" fmla="*/ 73 h 73"/>
                <a:gd name="T6" fmla="*/ 0 w 40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3">
                  <a:moveTo>
                    <a:pt x="0" y="73"/>
                  </a:moveTo>
                  <a:lnTo>
                    <a:pt x="20" y="0"/>
                  </a:lnTo>
                  <a:lnTo>
                    <a:pt x="4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83"/>
            <p:cNvSpPr>
              <a:spLocks noChangeShapeType="1"/>
            </p:cNvSpPr>
            <p:nvPr/>
          </p:nvSpPr>
          <p:spPr bwMode="auto">
            <a:xfrm>
              <a:off x="2053" y="1634"/>
              <a:ext cx="1" cy="49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Line 184"/>
            <p:cNvSpPr>
              <a:spLocks noChangeShapeType="1"/>
            </p:cNvSpPr>
            <p:nvPr/>
          </p:nvSpPr>
          <p:spPr bwMode="auto">
            <a:xfrm flipV="1">
              <a:off x="1802" y="1964"/>
              <a:ext cx="1" cy="16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Line 185"/>
            <p:cNvSpPr>
              <a:spLocks noChangeShapeType="1"/>
            </p:cNvSpPr>
            <p:nvPr/>
          </p:nvSpPr>
          <p:spPr bwMode="auto">
            <a:xfrm>
              <a:off x="2285" y="1770"/>
              <a:ext cx="48" cy="5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Line 186"/>
            <p:cNvSpPr>
              <a:spLocks noChangeShapeType="1"/>
            </p:cNvSpPr>
            <p:nvPr/>
          </p:nvSpPr>
          <p:spPr bwMode="auto">
            <a:xfrm flipV="1">
              <a:off x="1703" y="2466"/>
              <a:ext cx="82" cy="10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7" name="Line 187"/>
            <p:cNvSpPr>
              <a:spLocks noChangeShapeType="1"/>
            </p:cNvSpPr>
            <p:nvPr/>
          </p:nvSpPr>
          <p:spPr bwMode="auto">
            <a:xfrm flipV="1">
              <a:off x="1785" y="2467"/>
              <a:ext cx="1" cy="66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8" name="Line 188"/>
            <p:cNvSpPr>
              <a:spLocks noChangeShapeType="1"/>
            </p:cNvSpPr>
            <p:nvPr/>
          </p:nvSpPr>
          <p:spPr bwMode="auto">
            <a:xfrm flipH="1">
              <a:off x="1785" y="2534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9" name="Line 189"/>
            <p:cNvSpPr>
              <a:spLocks noChangeShapeType="1"/>
            </p:cNvSpPr>
            <p:nvPr/>
          </p:nvSpPr>
          <p:spPr bwMode="auto">
            <a:xfrm flipH="1">
              <a:off x="1785" y="2603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0" name="Line 190"/>
            <p:cNvSpPr>
              <a:spLocks noChangeShapeType="1"/>
            </p:cNvSpPr>
            <p:nvPr/>
          </p:nvSpPr>
          <p:spPr bwMode="auto">
            <a:xfrm flipV="1">
              <a:off x="1785" y="2603"/>
              <a:ext cx="1" cy="6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1" name="Line 191"/>
            <p:cNvSpPr>
              <a:spLocks noChangeShapeType="1"/>
            </p:cNvSpPr>
            <p:nvPr/>
          </p:nvSpPr>
          <p:spPr bwMode="auto">
            <a:xfrm flipH="1" flipV="1">
              <a:off x="1703" y="2569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2" name="Line 192"/>
            <p:cNvSpPr>
              <a:spLocks noChangeShapeType="1"/>
            </p:cNvSpPr>
            <p:nvPr/>
          </p:nvSpPr>
          <p:spPr bwMode="auto">
            <a:xfrm>
              <a:off x="1923" y="2534"/>
              <a:ext cx="110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3" name="Line 193"/>
            <p:cNvSpPr>
              <a:spLocks noChangeShapeType="1"/>
            </p:cNvSpPr>
            <p:nvPr/>
          </p:nvSpPr>
          <p:spPr bwMode="auto">
            <a:xfrm>
              <a:off x="1980" y="2603"/>
              <a:ext cx="104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4" name="Line 194"/>
            <p:cNvSpPr>
              <a:spLocks noChangeShapeType="1"/>
            </p:cNvSpPr>
            <p:nvPr/>
          </p:nvSpPr>
          <p:spPr bwMode="auto">
            <a:xfrm flipH="1" flipV="1">
              <a:off x="1846" y="2430"/>
              <a:ext cx="81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5" name="Line 195"/>
            <p:cNvSpPr>
              <a:spLocks noChangeShapeType="1"/>
            </p:cNvSpPr>
            <p:nvPr/>
          </p:nvSpPr>
          <p:spPr bwMode="auto">
            <a:xfrm flipH="1">
              <a:off x="1847" y="2430"/>
              <a:ext cx="5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6" name="Line 196"/>
            <p:cNvSpPr>
              <a:spLocks noChangeShapeType="1"/>
            </p:cNvSpPr>
            <p:nvPr/>
          </p:nvSpPr>
          <p:spPr bwMode="auto">
            <a:xfrm>
              <a:off x="1902" y="2293"/>
              <a:ext cx="1" cy="13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7" name="Line 197"/>
            <p:cNvSpPr>
              <a:spLocks noChangeShapeType="1"/>
            </p:cNvSpPr>
            <p:nvPr/>
          </p:nvSpPr>
          <p:spPr bwMode="auto">
            <a:xfrm>
              <a:off x="1954" y="2293"/>
              <a:ext cx="1" cy="13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" name="Line 198"/>
            <p:cNvSpPr>
              <a:spLocks noChangeShapeType="1"/>
            </p:cNvSpPr>
            <p:nvPr/>
          </p:nvSpPr>
          <p:spPr bwMode="auto">
            <a:xfrm flipH="1">
              <a:off x="1956" y="2430"/>
              <a:ext cx="5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Line 199"/>
            <p:cNvSpPr>
              <a:spLocks noChangeShapeType="1"/>
            </p:cNvSpPr>
            <p:nvPr/>
          </p:nvSpPr>
          <p:spPr bwMode="auto">
            <a:xfrm flipH="1">
              <a:off x="1928" y="2430"/>
              <a:ext cx="83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Line 200"/>
            <p:cNvSpPr>
              <a:spLocks noChangeShapeType="1"/>
            </p:cNvSpPr>
            <p:nvPr/>
          </p:nvSpPr>
          <p:spPr bwMode="auto">
            <a:xfrm flipH="1" flipV="1">
              <a:off x="2390" y="2430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Line 201"/>
            <p:cNvSpPr>
              <a:spLocks noChangeShapeType="1"/>
            </p:cNvSpPr>
            <p:nvPr/>
          </p:nvSpPr>
          <p:spPr bwMode="auto">
            <a:xfrm flipH="1">
              <a:off x="2391" y="2430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Line 202"/>
            <p:cNvSpPr>
              <a:spLocks noChangeShapeType="1"/>
            </p:cNvSpPr>
            <p:nvPr/>
          </p:nvSpPr>
          <p:spPr bwMode="auto">
            <a:xfrm>
              <a:off x="2446" y="2293"/>
              <a:ext cx="1" cy="13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3" name="Line 203"/>
            <p:cNvSpPr>
              <a:spLocks noChangeShapeType="1"/>
            </p:cNvSpPr>
            <p:nvPr/>
          </p:nvSpPr>
          <p:spPr bwMode="auto">
            <a:xfrm>
              <a:off x="2499" y="2293"/>
              <a:ext cx="1" cy="13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4" name="Line 204"/>
            <p:cNvSpPr>
              <a:spLocks noChangeShapeType="1"/>
            </p:cNvSpPr>
            <p:nvPr/>
          </p:nvSpPr>
          <p:spPr bwMode="auto">
            <a:xfrm flipH="1">
              <a:off x="2501" y="2430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5" name="Line 205"/>
            <p:cNvSpPr>
              <a:spLocks noChangeShapeType="1"/>
            </p:cNvSpPr>
            <p:nvPr/>
          </p:nvSpPr>
          <p:spPr bwMode="auto">
            <a:xfrm flipH="1">
              <a:off x="2473" y="2430"/>
              <a:ext cx="82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" name="Line 206"/>
            <p:cNvSpPr>
              <a:spLocks noChangeShapeType="1"/>
            </p:cNvSpPr>
            <p:nvPr/>
          </p:nvSpPr>
          <p:spPr bwMode="auto">
            <a:xfrm flipV="1">
              <a:off x="1703" y="2906"/>
              <a:ext cx="82" cy="10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" name="Line 207"/>
            <p:cNvSpPr>
              <a:spLocks noChangeShapeType="1"/>
            </p:cNvSpPr>
            <p:nvPr/>
          </p:nvSpPr>
          <p:spPr bwMode="auto">
            <a:xfrm flipV="1">
              <a:off x="1785" y="2907"/>
              <a:ext cx="1" cy="66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" name="Line 208"/>
            <p:cNvSpPr>
              <a:spLocks noChangeShapeType="1"/>
            </p:cNvSpPr>
            <p:nvPr/>
          </p:nvSpPr>
          <p:spPr bwMode="auto">
            <a:xfrm flipH="1">
              <a:off x="1785" y="2974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9" name="Line 209"/>
            <p:cNvSpPr>
              <a:spLocks noChangeShapeType="1"/>
            </p:cNvSpPr>
            <p:nvPr/>
          </p:nvSpPr>
          <p:spPr bwMode="auto">
            <a:xfrm flipH="1">
              <a:off x="1785" y="3044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0" name="Line 210"/>
            <p:cNvSpPr>
              <a:spLocks noChangeShapeType="1"/>
            </p:cNvSpPr>
            <p:nvPr/>
          </p:nvSpPr>
          <p:spPr bwMode="auto">
            <a:xfrm flipV="1">
              <a:off x="1785" y="3044"/>
              <a:ext cx="1" cy="6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1" name="Line 212"/>
            <p:cNvSpPr>
              <a:spLocks noChangeShapeType="1"/>
            </p:cNvSpPr>
            <p:nvPr/>
          </p:nvSpPr>
          <p:spPr bwMode="auto">
            <a:xfrm flipH="1" flipV="1">
              <a:off x="1703" y="3009"/>
              <a:ext cx="82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2" name="Line 213"/>
            <p:cNvSpPr>
              <a:spLocks noChangeShapeType="1"/>
            </p:cNvSpPr>
            <p:nvPr/>
          </p:nvSpPr>
          <p:spPr bwMode="auto">
            <a:xfrm flipV="1">
              <a:off x="1703" y="3342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3" name="Line 214"/>
            <p:cNvSpPr>
              <a:spLocks noChangeShapeType="1"/>
            </p:cNvSpPr>
            <p:nvPr/>
          </p:nvSpPr>
          <p:spPr bwMode="auto">
            <a:xfrm flipV="1">
              <a:off x="1785" y="3344"/>
              <a:ext cx="1" cy="66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4" name="Line 215"/>
            <p:cNvSpPr>
              <a:spLocks noChangeShapeType="1"/>
            </p:cNvSpPr>
            <p:nvPr/>
          </p:nvSpPr>
          <p:spPr bwMode="auto">
            <a:xfrm flipH="1">
              <a:off x="1785" y="3410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5" name="Line 216"/>
            <p:cNvSpPr>
              <a:spLocks noChangeShapeType="1"/>
            </p:cNvSpPr>
            <p:nvPr/>
          </p:nvSpPr>
          <p:spPr bwMode="auto">
            <a:xfrm flipH="1">
              <a:off x="1785" y="3480"/>
              <a:ext cx="13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6" name="Line 217"/>
            <p:cNvSpPr>
              <a:spLocks noChangeShapeType="1"/>
            </p:cNvSpPr>
            <p:nvPr/>
          </p:nvSpPr>
          <p:spPr bwMode="auto">
            <a:xfrm flipV="1">
              <a:off x="1785" y="3480"/>
              <a:ext cx="1" cy="6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7" name="Line 218"/>
            <p:cNvSpPr>
              <a:spLocks noChangeShapeType="1"/>
            </p:cNvSpPr>
            <p:nvPr/>
          </p:nvSpPr>
          <p:spPr bwMode="auto">
            <a:xfrm flipH="1" flipV="1">
              <a:off x="1703" y="3445"/>
              <a:ext cx="82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8" name="Line 219"/>
            <p:cNvSpPr>
              <a:spLocks noChangeShapeType="1"/>
            </p:cNvSpPr>
            <p:nvPr/>
          </p:nvSpPr>
          <p:spPr bwMode="auto">
            <a:xfrm flipH="1" flipV="1">
              <a:off x="2133" y="2824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" name="Line 220"/>
            <p:cNvSpPr>
              <a:spLocks noChangeShapeType="1"/>
            </p:cNvSpPr>
            <p:nvPr/>
          </p:nvSpPr>
          <p:spPr bwMode="auto">
            <a:xfrm flipH="1">
              <a:off x="2134" y="2824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" name="Line 221"/>
            <p:cNvSpPr>
              <a:spLocks noChangeShapeType="1"/>
            </p:cNvSpPr>
            <p:nvPr/>
          </p:nvSpPr>
          <p:spPr bwMode="auto">
            <a:xfrm>
              <a:off x="2188" y="2706"/>
              <a:ext cx="1" cy="11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" name="Line 222"/>
            <p:cNvSpPr>
              <a:spLocks noChangeShapeType="1"/>
            </p:cNvSpPr>
            <p:nvPr/>
          </p:nvSpPr>
          <p:spPr bwMode="auto">
            <a:xfrm>
              <a:off x="2245" y="2706"/>
              <a:ext cx="1" cy="118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" name="Line 223"/>
            <p:cNvSpPr>
              <a:spLocks noChangeShapeType="1"/>
            </p:cNvSpPr>
            <p:nvPr/>
          </p:nvSpPr>
          <p:spPr bwMode="auto">
            <a:xfrm flipH="1">
              <a:off x="2245" y="2824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" name="Line 224"/>
            <p:cNvSpPr>
              <a:spLocks noChangeShapeType="1"/>
            </p:cNvSpPr>
            <p:nvPr/>
          </p:nvSpPr>
          <p:spPr bwMode="auto">
            <a:xfrm flipH="1">
              <a:off x="2215" y="2824"/>
              <a:ext cx="84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" name="Line 225"/>
            <p:cNvSpPr>
              <a:spLocks noChangeShapeType="1"/>
            </p:cNvSpPr>
            <p:nvPr/>
          </p:nvSpPr>
          <p:spPr bwMode="auto">
            <a:xfrm>
              <a:off x="1923" y="2603"/>
              <a:ext cx="1" cy="37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" name="Line 226"/>
            <p:cNvSpPr>
              <a:spLocks noChangeShapeType="1"/>
            </p:cNvSpPr>
            <p:nvPr/>
          </p:nvSpPr>
          <p:spPr bwMode="auto">
            <a:xfrm>
              <a:off x="1923" y="3044"/>
              <a:ext cx="1" cy="366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" name="Line 227"/>
            <p:cNvSpPr>
              <a:spLocks noChangeShapeType="1"/>
            </p:cNvSpPr>
            <p:nvPr/>
          </p:nvSpPr>
          <p:spPr bwMode="auto">
            <a:xfrm>
              <a:off x="1980" y="2603"/>
              <a:ext cx="1" cy="87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" name="Line 228"/>
            <p:cNvSpPr>
              <a:spLocks noChangeShapeType="1"/>
            </p:cNvSpPr>
            <p:nvPr/>
          </p:nvSpPr>
          <p:spPr bwMode="auto">
            <a:xfrm>
              <a:off x="1923" y="3480"/>
              <a:ext cx="5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" name="Line 229"/>
            <p:cNvSpPr>
              <a:spLocks noChangeShapeType="1"/>
            </p:cNvSpPr>
            <p:nvPr/>
          </p:nvSpPr>
          <p:spPr bwMode="auto">
            <a:xfrm flipH="1">
              <a:off x="974" y="3445"/>
              <a:ext cx="28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" name="Line 230"/>
            <p:cNvSpPr>
              <a:spLocks noChangeShapeType="1"/>
            </p:cNvSpPr>
            <p:nvPr/>
          </p:nvSpPr>
          <p:spPr bwMode="auto">
            <a:xfrm flipV="1">
              <a:off x="974" y="3388"/>
              <a:ext cx="1" cy="5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" name="Freeform 231"/>
            <p:cNvSpPr>
              <a:spLocks/>
            </p:cNvSpPr>
            <p:nvPr/>
          </p:nvSpPr>
          <p:spPr bwMode="auto">
            <a:xfrm>
              <a:off x="954" y="3321"/>
              <a:ext cx="39" cy="74"/>
            </a:xfrm>
            <a:custGeom>
              <a:avLst/>
              <a:gdLst>
                <a:gd name="T0" fmla="*/ 0 w 40"/>
                <a:gd name="T1" fmla="*/ 74 h 74"/>
                <a:gd name="T2" fmla="*/ 20 w 40"/>
                <a:gd name="T3" fmla="*/ 0 h 74"/>
                <a:gd name="T4" fmla="*/ 38 w 40"/>
                <a:gd name="T5" fmla="*/ 74 h 74"/>
                <a:gd name="T6" fmla="*/ 0 w 40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0" y="74"/>
                  </a:moveTo>
                  <a:lnTo>
                    <a:pt x="20" y="0"/>
                  </a:lnTo>
                  <a:lnTo>
                    <a:pt x="4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" name="Line 232"/>
            <p:cNvSpPr>
              <a:spLocks noChangeShapeType="1"/>
            </p:cNvSpPr>
            <p:nvPr/>
          </p:nvSpPr>
          <p:spPr bwMode="auto">
            <a:xfrm>
              <a:off x="2067" y="2927"/>
              <a:ext cx="1" cy="60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" name="Line 233"/>
            <p:cNvSpPr>
              <a:spLocks noChangeShapeType="1"/>
            </p:cNvSpPr>
            <p:nvPr/>
          </p:nvSpPr>
          <p:spPr bwMode="auto">
            <a:xfrm>
              <a:off x="2067" y="2927"/>
              <a:ext cx="29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3" name="Line 234"/>
            <p:cNvSpPr>
              <a:spLocks noChangeShapeType="1"/>
            </p:cNvSpPr>
            <p:nvPr/>
          </p:nvSpPr>
          <p:spPr bwMode="auto">
            <a:xfrm>
              <a:off x="2365" y="2927"/>
              <a:ext cx="1" cy="60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4" name="Line 235"/>
            <p:cNvSpPr>
              <a:spLocks noChangeShapeType="1"/>
            </p:cNvSpPr>
            <p:nvPr/>
          </p:nvSpPr>
          <p:spPr bwMode="auto">
            <a:xfrm>
              <a:off x="2067" y="3527"/>
              <a:ext cx="29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5" name="Line 236"/>
            <p:cNvSpPr>
              <a:spLocks noChangeShapeType="1"/>
            </p:cNvSpPr>
            <p:nvPr/>
          </p:nvSpPr>
          <p:spPr bwMode="auto">
            <a:xfrm>
              <a:off x="2067" y="3075"/>
              <a:ext cx="29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6" name="Rectangle 237"/>
            <p:cNvSpPr>
              <a:spLocks noChangeArrowheads="1"/>
            </p:cNvSpPr>
            <p:nvPr/>
          </p:nvSpPr>
          <p:spPr bwMode="auto">
            <a:xfrm>
              <a:off x="2112" y="2949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读</a:t>
              </a:r>
              <a:endParaRPr lang="zh-CN" altLang="en-US" b="0"/>
            </a:p>
          </p:txBody>
        </p:sp>
        <p:sp>
          <p:nvSpPr>
            <p:cNvPr id="6367" name="Rectangle 238"/>
            <p:cNvSpPr>
              <a:spLocks noChangeArrowheads="1"/>
            </p:cNvSpPr>
            <p:nvPr/>
          </p:nvSpPr>
          <p:spPr bwMode="auto">
            <a:xfrm>
              <a:off x="2201" y="2949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/</a:t>
              </a:r>
              <a:endParaRPr lang="en-US" altLang="zh-CN" b="0"/>
            </a:p>
          </p:txBody>
        </p:sp>
        <p:sp>
          <p:nvSpPr>
            <p:cNvPr id="6368" name="Rectangle 239"/>
            <p:cNvSpPr>
              <a:spLocks noChangeArrowheads="1"/>
            </p:cNvSpPr>
            <p:nvPr/>
          </p:nvSpPr>
          <p:spPr bwMode="auto">
            <a:xfrm>
              <a:off x="2200" y="2949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写</a:t>
              </a:r>
              <a:endParaRPr lang="zh-CN" altLang="en-US" b="0"/>
            </a:p>
          </p:txBody>
        </p:sp>
        <p:sp>
          <p:nvSpPr>
            <p:cNvPr id="6369" name="Rectangle 240"/>
            <p:cNvSpPr>
              <a:spLocks noChangeArrowheads="1"/>
            </p:cNvSpPr>
            <p:nvPr/>
          </p:nvSpPr>
          <p:spPr bwMode="auto">
            <a:xfrm>
              <a:off x="2012" y="3181"/>
              <a:ext cx="3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工作方式</a:t>
              </a:r>
              <a:endParaRPr lang="zh-CN" altLang="en-US" b="0"/>
            </a:p>
          </p:txBody>
        </p:sp>
        <p:sp>
          <p:nvSpPr>
            <p:cNvPr id="6370" name="Rectangle 241"/>
            <p:cNvSpPr>
              <a:spLocks noChangeArrowheads="1"/>
            </p:cNvSpPr>
            <p:nvPr/>
          </p:nvSpPr>
          <p:spPr bwMode="auto">
            <a:xfrm>
              <a:off x="2050" y="333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371" name="Line 242"/>
            <p:cNvSpPr>
              <a:spLocks noChangeShapeType="1"/>
            </p:cNvSpPr>
            <p:nvPr/>
          </p:nvSpPr>
          <p:spPr bwMode="auto">
            <a:xfrm>
              <a:off x="2414" y="3075"/>
              <a:ext cx="1" cy="45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2" name="Line 243"/>
            <p:cNvSpPr>
              <a:spLocks noChangeShapeType="1"/>
            </p:cNvSpPr>
            <p:nvPr/>
          </p:nvSpPr>
          <p:spPr bwMode="auto">
            <a:xfrm>
              <a:off x="2713" y="3075"/>
              <a:ext cx="0" cy="45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3" name="Line 244"/>
            <p:cNvSpPr>
              <a:spLocks noChangeShapeType="1"/>
            </p:cNvSpPr>
            <p:nvPr/>
          </p:nvSpPr>
          <p:spPr bwMode="auto">
            <a:xfrm>
              <a:off x="2414" y="3527"/>
              <a:ext cx="29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4" name="Line 245"/>
            <p:cNvSpPr>
              <a:spLocks noChangeShapeType="1"/>
            </p:cNvSpPr>
            <p:nvPr/>
          </p:nvSpPr>
          <p:spPr bwMode="auto">
            <a:xfrm>
              <a:off x="2414" y="3075"/>
              <a:ext cx="29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5" name="Rectangle 246"/>
            <p:cNvSpPr>
              <a:spLocks noChangeArrowheads="1"/>
            </p:cNvSpPr>
            <p:nvPr/>
          </p:nvSpPr>
          <p:spPr bwMode="auto">
            <a:xfrm>
              <a:off x="2462" y="3189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状态</a:t>
              </a:r>
              <a:endParaRPr lang="zh-CN" altLang="en-US" b="0"/>
            </a:p>
          </p:txBody>
        </p:sp>
        <p:sp>
          <p:nvSpPr>
            <p:cNvPr id="6376" name="Rectangle 247"/>
            <p:cNvSpPr>
              <a:spLocks noChangeArrowheads="1"/>
            </p:cNvSpPr>
            <p:nvPr/>
          </p:nvSpPr>
          <p:spPr bwMode="auto">
            <a:xfrm>
              <a:off x="2391" y="333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377" name="Line 248"/>
            <p:cNvSpPr>
              <a:spLocks noChangeShapeType="1"/>
            </p:cNvSpPr>
            <p:nvPr/>
          </p:nvSpPr>
          <p:spPr bwMode="auto">
            <a:xfrm>
              <a:off x="2762" y="3075"/>
              <a:ext cx="1" cy="45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Line 249"/>
            <p:cNvSpPr>
              <a:spLocks noChangeShapeType="1"/>
            </p:cNvSpPr>
            <p:nvPr/>
          </p:nvSpPr>
          <p:spPr bwMode="auto">
            <a:xfrm>
              <a:off x="3060" y="3075"/>
              <a:ext cx="1" cy="45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Line 250"/>
            <p:cNvSpPr>
              <a:spLocks noChangeShapeType="1"/>
            </p:cNvSpPr>
            <p:nvPr/>
          </p:nvSpPr>
          <p:spPr bwMode="auto">
            <a:xfrm>
              <a:off x="2762" y="3527"/>
              <a:ext cx="29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0" name="Line 251"/>
            <p:cNvSpPr>
              <a:spLocks noChangeShapeType="1"/>
            </p:cNvSpPr>
            <p:nvPr/>
          </p:nvSpPr>
          <p:spPr bwMode="auto">
            <a:xfrm>
              <a:off x="2762" y="3075"/>
              <a:ext cx="29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Rectangle 252"/>
            <p:cNvSpPr>
              <a:spLocks noChangeArrowheads="1"/>
            </p:cNvSpPr>
            <p:nvPr/>
          </p:nvSpPr>
          <p:spPr bwMode="auto">
            <a:xfrm>
              <a:off x="2806" y="3189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暂存</a:t>
              </a:r>
              <a:endParaRPr lang="zh-CN" altLang="en-US" b="0"/>
            </a:p>
          </p:txBody>
        </p:sp>
        <p:sp>
          <p:nvSpPr>
            <p:cNvPr id="6382" name="Rectangle 253"/>
            <p:cNvSpPr>
              <a:spLocks noChangeArrowheads="1"/>
            </p:cNvSpPr>
            <p:nvPr/>
          </p:nvSpPr>
          <p:spPr bwMode="auto">
            <a:xfrm>
              <a:off x="2742" y="3330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b="0"/>
            </a:p>
          </p:txBody>
        </p:sp>
        <p:sp>
          <p:nvSpPr>
            <p:cNvPr id="6383" name="Line 254"/>
            <p:cNvSpPr>
              <a:spLocks noChangeShapeType="1"/>
            </p:cNvSpPr>
            <p:nvPr/>
          </p:nvSpPr>
          <p:spPr bwMode="auto">
            <a:xfrm>
              <a:off x="2216" y="2604"/>
              <a:ext cx="83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Line 255"/>
            <p:cNvSpPr>
              <a:spLocks noChangeShapeType="1"/>
            </p:cNvSpPr>
            <p:nvPr/>
          </p:nvSpPr>
          <p:spPr bwMode="auto">
            <a:xfrm>
              <a:off x="2245" y="2706"/>
              <a:ext cx="5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5" name="Line 256"/>
            <p:cNvSpPr>
              <a:spLocks noChangeShapeType="1"/>
            </p:cNvSpPr>
            <p:nvPr/>
          </p:nvSpPr>
          <p:spPr bwMode="auto">
            <a:xfrm>
              <a:off x="2133" y="2706"/>
              <a:ext cx="5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6" name="Line 257"/>
            <p:cNvSpPr>
              <a:spLocks noChangeShapeType="1"/>
            </p:cNvSpPr>
            <p:nvPr/>
          </p:nvSpPr>
          <p:spPr bwMode="auto">
            <a:xfrm flipV="1">
              <a:off x="2133" y="2603"/>
              <a:ext cx="82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7" name="Line 258"/>
            <p:cNvSpPr>
              <a:spLocks noChangeShapeType="1"/>
            </p:cNvSpPr>
            <p:nvPr/>
          </p:nvSpPr>
          <p:spPr bwMode="auto">
            <a:xfrm flipH="1" flipV="1">
              <a:off x="2481" y="2969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8" name="Line 259"/>
            <p:cNvSpPr>
              <a:spLocks noChangeShapeType="1"/>
            </p:cNvSpPr>
            <p:nvPr/>
          </p:nvSpPr>
          <p:spPr bwMode="auto">
            <a:xfrm flipH="1">
              <a:off x="2482" y="2969"/>
              <a:ext cx="5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9" name="Line 260"/>
            <p:cNvSpPr>
              <a:spLocks noChangeShapeType="1"/>
            </p:cNvSpPr>
            <p:nvPr/>
          </p:nvSpPr>
          <p:spPr bwMode="auto">
            <a:xfrm>
              <a:off x="2536" y="2706"/>
              <a:ext cx="1" cy="26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0" name="Line 261"/>
            <p:cNvSpPr>
              <a:spLocks noChangeShapeType="1"/>
            </p:cNvSpPr>
            <p:nvPr/>
          </p:nvSpPr>
          <p:spPr bwMode="auto">
            <a:xfrm>
              <a:off x="2592" y="2706"/>
              <a:ext cx="1" cy="26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1" name="Line 262"/>
            <p:cNvSpPr>
              <a:spLocks noChangeShapeType="1"/>
            </p:cNvSpPr>
            <p:nvPr/>
          </p:nvSpPr>
          <p:spPr bwMode="auto">
            <a:xfrm flipH="1">
              <a:off x="2592" y="2969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2" name="Line 263"/>
            <p:cNvSpPr>
              <a:spLocks noChangeShapeType="1"/>
            </p:cNvSpPr>
            <p:nvPr/>
          </p:nvSpPr>
          <p:spPr bwMode="auto">
            <a:xfrm flipH="1">
              <a:off x="2564" y="2969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3" name="Line 264"/>
            <p:cNvSpPr>
              <a:spLocks noChangeShapeType="1"/>
            </p:cNvSpPr>
            <p:nvPr/>
          </p:nvSpPr>
          <p:spPr bwMode="auto">
            <a:xfrm>
              <a:off x="2564" y="2604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4" name="Line 265"/>
            <p:cNvSpPr>
              <a:spLocks noChangeShapeType="1"/>
            </p:cNvSpPr>
            <p:nvPr/>
          </p:nvSpPr>
          <p:spPr bwMode="auto">
            <a:xfrm>
              <a:off x="2592" y="2706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5" name="Line 266"/>
            <p:cNvSpPr>
              <a:spLocks noChangeShapeType="1"/>
            </p:cNvSpPr>
            <p:nvPr/>
          </p:nvSpPr>
          <p:spPr bwMode="auto">
            <a:xfrm>
              <a:off x="2481" y="2706"/>
              <a:ext cx="5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6" name="Line 267"/>
            <p:cNvSpPr>
              <a:spLocks noChangeShapeType="1"/>
            </p:cNvSpPr>
            <p:nvPr/>
          </p:nvSpPr>
          <p:spPr bwMode="auto">
            <a:xfrm flipV="1">
              <a:off x="2481" y="2603"/>
              <a:ext cx="83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7" name="Line 268"/>
            <p:cNvSpPr>
              <a:spLocks noChangeShapeType="1"/>
            </p:cNvSpPr>
            <p:nvPr/>
          </p:nvSpPr>
          <p:spPr bwMode="auto">
            <a:xfrm flipH="1" flipV="1">
              <a:off x="2829" y="2971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8" name="Line 269"/>
            <p:cNvSpPr>
              <a:spLocks noChangeShapeType="1"/>
            </p:cNvSpPr>
            <p:nvPr/>
          </p:nvSpPr>
          <p:spPr bwMode="auto">
            <a:xfrm flipH="1">
              <a:off x="2830" y="2971"/>
              <a:ext cx="5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9" name="Line 270"/>
            <p:cNvSpPr>
              <a:spLocks noChangeShapeType="1"/>
            </p:cNvSpPr>
            <p:nvPr/>
          </p:nvSpPr>
          <p:spPr bwMode="auto">
            <a:xfrm>
              <a:off x="2883" y="2709"/>
              <a:ext cx="1" cy="26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0" name="Line 271"/>
            <p:cNvSpPr>
              <a:spLocks noChangeShapeType="1"/>
            </p:cNvSpPr>
            <p:nvPr/>
          </p:nvSpPr>
          <p:spPr bwMode="auto">
            <a:xfrm>
              <a:off x="2940" y="2709"/>
              <a:ext cx="1" cy="26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1" name="Line 272"/>
            <p:cNvSpPr>
              <a:spLocks noChangeShapeType="1"/>
            </p:cNvSpPr>
            <p:nvPr/>
          </p:nvSpPr>
          <p:spPr bwMode="auto">
            <a:xfrm flipH="1">
              <a:off x="2940" y="2971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2" name="Line 273"/>
            <p:cNvSpPr>
              <a:spLocks noChangeShapeType="1"/>
            </p:cNvSpPr>
            <p:nvPr/>
          </p:nvSpPr>
          <p:spPr bwMode="auto">
            <a:xfrm flipH="1">
              <a:off x="2912" y="2971"/>
              <a:ext cx="82" cy="10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3" name="Line 274"/>
            <p:cNvSpPr>
              <a:spLocks noChangeShapeType="1"/>
            </p:cNvSpPr>
            <p:nvPr/>
          </p:nvSpPr>
          <p:spPr bwMode="auto">
            <a:xfrm>
              <a:off x="2912" y="2607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4" name="Line 275"/>
            <p:cNvSpPr>
              <a:spLocks noChangeShapeType="1"/>
            </p:cNvSpPr>
            <p:nvPr/>
          </p:nvSpPr>
          <p:spPr bwMode="auto">
            <a:xfrm>
              <a:off x="2940" y="2709"/>
              <a:ext cx="5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5" name="Line 276"/>
            <p:cNvSpPr>
              <a:spLocks noChangeShapeType="1"/>
            </p:cNvSpPr>
            <p:nvPr/>
          </p:nvSpPr>
          <p:spPr bwMode="auto">
            <a:xfrm>
              <a:off x="2829" y="2709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6" name="Line 277"/>
            <p:cNvSpPr>
              <a:spLocks noChangeShapeType="1"/>
            </p:cNvSpPr>
            <p:nvPr/>
          </p:nvSpPr>
          <p:spPr bwMode="auto">
            <a:xfrm flipV="1">
              <a:off x="2829" y="2607"/>
              <a:ext cx="83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7" name="Line 278"/>
            <p:cNvSpPr>
              <a:spLocks noChangeShapeType="1"/>
            </p:cNvSpPr>
            <p:nvPr/>
          </p:nvSpPr>
          <p:spPr bwMode="auto">
            <a:xfrm flipH="1" flipV="1">
              <a:off x="2713" y="2430"/>
              <a:ext cx="82" cy="10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8" name="Line 279"/>
            <p:cNvSpPr>
              <a:spLocks noChangeShapeType="1"/>
            </p:cNvSpPr>
            <p:nvPr/>
          </p:nvSpPr>
          <p:spPr bwMode="auto">
            <a:xfrm flipH="1">
              <a:off x="2714" y="2430"/>
              <a:ext cx="54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9" name="Line 280"/>
            <p:cNvSpPr>
              <a:spLocks noChangeShapeType="1"/>
            </p:cNvSpPr>
            <p:nvPr/>
          </p:nvSpPr>
          <p:spPr bwMode="auto">
            <a:xfrm>
              <a:off x="2824" y="2258"/>
              <a:ext cx="1" cy="17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0" name="Line 281"/>
            <p:cNvSpPr>
              <a:spLocks noChangeShapeType="1"/>
            </p:cNvSpPr>
            <p:nvPr/>
          </p:nvSpPr>
          <p:spPr bwMode="auto">
            <a:xfrm flipH="1">
              <a:off x="2824" y="2430"/>
              <a:ext cx="5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1" name="Line 282"/>
            <p:cNvSpPr>
              <a:spLocks noChangeShapeType="1"/>
            </p:cNvSpPr>
            <p:nvPr/>
          </p:nvSpPr>
          <p:spPr bwMode="auto">
            <a:xfrm flipH="1">
              <a:off x="2795" y="2430"/>
              <a:ext cx="84" cy="10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2" name="Line 283"/>
            <p:cNvSpPr>
              <a:spLocks noChangeShapeType="1"/>
            </p:cNvSpPr>
            <p:nvPr/>
          </p:nvSpPr>
          <p:spPr bwMode="auto">
            <a:xfrm flipV="1">
              <a:off x="2768" y="764"/>
              <a:ext cx="1" cy="149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3" name="Line 284"/>
            <p:cNvSpPr>
              <a:spLocks noChangeShapeType="1"/>
            </p:cNvSpPr>
            <p:nvPr/>
          </p:nvSpPr>
          <p:spPr bwMode="auto">
            <a:xfrm flipV="1">
              <a:off x="2824" y="696"/>
              <a:ext cx="1" cy="157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4" name="Line 285"/>
            <p:cNvSpPr>
              <a:spLocks noChangeShapeType="1"/>
            </p:cNvSpPr>
            <p:nvPr/>
          </p:nvSpPr>
          <p:spPr bwMode="auto">
            <a:xfrm>
              <a:off x="2663" y="696"/>
              <a:ext cx="16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5" name="Line 286"/>
            <p:cNvSpPr>
              <a:spLocks noChangeShapeType="1"/>
            </p:cNvSpPr>
            <p:nvPr/>
          </p:nvSpPr>
          <p:spPr bwMode="auto">
            <a:xfrm>
              <a:off x="2663" y="764"/>
              <a:ext cx="10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6" name="Line 287"/>
            <p:cNvSpPr>
              <a:spLocks noChangeShapeType="1"/>
            </p:cNvSpPr>
            <p:nvPr/>
          </p:nvSpPr>
          <p:spPr bwMode="auto">
            <a:xfrm>
              <a:off x="3028" y="649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7" name="Line 288"/>
            <p:cNvSpPr>
              <a:spLocks noChangeShapeType="1"/>
            </p:cNvSpPr>
            <p:nvPr/>
          </p:nvSpPr>
          <p:spPr bwMode="auto">
            <a:xfrm>
              <a:off x="3028" y="485"/>
              <a:ext cx="1" cy="16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8" name="Line 289"/>
            <p:cNvSpPr>
              <a:spLocks noChangeShapeType="1"/>
            </p:cNvSpPr>
            <p:nvPr/>
          </p:nvSpPr>
          <p:spPr bwMode="auto">
            <a:xfrm>
              <a:off x="3475" y="485"/>
              <a:ext cx="1" cy="16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9" name="Line 290"/>
            <p:cNvSpPr>
              <a:spLocks noChangeShapeType="1"/>
            </p:cNvSpPr>
            <p:nvPr/>
          </p:nvSpPr>
          <p:spPr bwMode="auto">
            <a:xfrm>
              <a:off x="3028" y="485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0" name="Rectangle 294"/>
            <p:cNvSpPr>
              <a:spLocks noChangeArrowheads="1"/>
            </p:cNvSpPr>
            <p:nvPr/>
          </p:nvSpPr>
          <p:spPr bwMode="auto">
            <a:xfrm>
              <a:off x="3047" y="514"/>
              <a:ext cx="40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I/O</a:t>
              </a:r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缓冲器</a:t>
              </a:r>
              <a:endParaRPr lang="zh-CN" altLang="en-US" b="0"/>
            </a:p>
          </p:txBody>
        </p:sp>
        <p:sp>
          <p:nvSpPr>
            <p:cNvPr id="6421" name="Freeform 295"/>
            <p:cNvSpPr>
              <a:spLocks/>
            </p:cNvSpPr>
            <p:nvPr/>
          </p:nvSpPr>
          <p:spPr bwMode="auto">
            <a:xfrm>
              <a:off x="3475" y="462"/>
              <a:ext cx="231" cy="206"/>
            </a:xfrm>
            <a:custGeom>
              <a:avLst/>
              <a:gdLst>
                <a:gd name="T0" fmla="*/ 0 w 238"/>
                <a:gd name="T1" fmla="*/ 103 h 206"/>
                <a:gd name="T2" fmla="*/ 81 w 238"/>
                <a:gd name="T3" fmla="*/ 0 h 206"/>
                <a:gd name="T4" fmla="*/ 81 w 238"/>
                <a:gd name="T5" fmla="*/ 68 h 206"/>
                <a:gd name="T6" fmla="*/ 145 w 238"/>
                <a:gd name="T7" fmla="*/ 68 h 206"/>
                <a:gd name="T8" fmla="*/ 145 w 238"/>
                <a:gd name="T9" fmla="*/ 0 h 206"/>
                <a:gd name="T10" fmla="*/ 224 w 238"/>
                <a:gd name="T11" fmla="*/ 103 h 206"/>
                <a:gd name="T12" fmla="*/ 145 w 238"/>
                <a:gd name="T13" fmla="*/ 206 h 206"/>
                <a:gd name="T14" fmla="*/ 145 w 238"/>
                <a:gd name="T15" fmla="*/ 138 h 206"/>
                <a:gd name="T16" fmla="*/ 81 w 238"/>
                <a:gd name="T17" fmla="*/ 138 h 206"/>
                <a:gd name="T18" fmla="*/ 81 w 238"/>
                <a:gd name="T19" fmla="*/ 206 h 206"/>
                <a:gd name="T20" fmla="*/ 0 w 238"/>
                <a:gd name="T21" fmla="*/ 103 h 2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06">
                  <a:moveTo>
                    <a:pt x="0" y="103"/>
                  </a:moveTo>
                  <a:lnTo>
                    <a:pt x="85" y="0"/>
                  </a:lnTo>
                  <a:lnTo>
                    <a:pt x="85" y="68"/>
                  </a:lnTo>
                  <a:lnTo>
                    <a:pt x="153" y="68"/>
                  </a:lnTo>
                  <a:lnTo>
                    <a:pt x="153" y="0"/>
                  </a:lnTo>
                  <a:lnTo>
                    <a:pt x="238" y="103"/>
                  </a:lnTo>
                  <a:lnTo>
                    <a:pt x="153" y="206"/>
                  </a:lnTo>
                  <a:lnTo>
                    <a:pt x="153" y="138"/>
                  </a:lnTo>
                  <a:lnTo>
                    <a:pt x="85" y="138"/>
                  </a:lnTo>
                  <a:lnTo>
                    <a:pt x="85" y="20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2" name="Freeform 296"/>
            <p:cNvSpPr>
              <a:spLocks/>
            </p:cNvSpPr>
            <p:nvPr/>
          </p:nvSpPr>
          <p:spPr bwMode="auto">
            <a:xfrm>
              <a:off x="3475" y="462"/>
              <a:ext cx="231" cy="206"/>
            </a:xfrm>
            <a:custGeom>
              <a:avLst/>
              <a:gdLst>
                <a:gd name="T0" fmla="*/ 0 w 238"/>
                <a:gd name="T1" fmla="*/ 103 h 206"/>
                <a:gd name="T2" fmla="*/ 81 w 238"/>
                <a:gd name="T3" fmla="*/ 0 h 206"/>
                <a:gd name="T4" fmla="*/ 81 w 238"/>
                <a:gd name="T5" fmla="*/ 68 h 206"/>
                <a:gd name="T6" fmla="*/ 145 w 238"/>
                <a:gd name="T7" fmla="*/ 68 h 206"/>
                <a:gd name="T8" fmla="*/ 145 w 238"/>
                <a:gd name="T9" fmla="*/ 0 h 206"/>
                <a:gd name="T10" fmla="*/ 224 w 238"/>
                <a:gd name="T11" fmla="*/ 103 h 206"/>
                <a:gd name="T12" fmla="*/ 145 w 238"/>
                <a:gd name="T13" fmla="*/ 206 h 206"/>
                <a:gd name="T14" fmla="*/ 145 w 238"/>
                <a:gd name="T15" fmla="*/ 138 h 206"/>
                <a:gd name="T16" fmla="*/ 81 w 238"/>
                <a:gd name="T17" fmla="*/ 138 h 206"/>
                <a:gd name="T18" fmla="*/ 81 w 238"/>
                <a:gd name="T19" fmla="*/ 206 h 206"/>
                <a:gd name="T20" fmla="*/ 0 w 238"/>
                <a:gd name="T21" fmla="*/ 103 h 2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06">
                  <a:moveTo>
                    <a:pt x="0" y="103"/>
                  </a:moveTo>
                  <a:lnTo>
                    <a:pt x="85" y="0"/>
                  </a:lnTo>
                  <a:lnTo>
                    <a:pt x="85" y="68"/>
                  </a:lnTo>
                  <a:lnTo>
                    <a:pt x="153" y="68"/>
                  </a:lnTo>
                  <a:lnTo>
                    <a:pt x="153" y="0"/>
                  </a:lnTo>
                  <a:lnTo>
                    <a:pt x="238" y="103"/>
                  </a:lnTo>
                  <a:lnTo>
                    <a:pt x="153" y="206"/>
                  </a:lnTo>
                  <a:lnTo>
                    <a:pt x="153" y="138"/>
                  </a:lnTo>
                  <a:lnTo>
                    <a:pt x="85" y="138"/>
                  </a:lnTo>
                  <a:lnTo>
                    <a:pt x="85" y="206"/>
                  </a:lnTo>
                  <a:lnTo>
                    <a:pt x="0" y="103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3" name="Line 297"/>
            <p:cNvSpPr>
              <a:spLocks noChangeShapeType="1"/>
            </p:cNvSpPr>
            <p:nvPr/>
          </p:nvSpPr>
          <p:spPr bwMode="auto">
            <a:xfrm>
              <a:off x="3028" y="1143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4" name="Line 298"/>
            <p:cNvSpPr>
              <a:spLocks noChangeShapeType="1"/>
            </p:cNvSpPr>
            <p:nvPr/>
          </p:nvSpPr>
          <p:spPr bwMode="auto">
            <a:xfrm>
              <a:off x="3028" y="97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5" name="Line 299"/>
            <p:cNvSpPr>
              <a:spLocks noChangeShapeType="1"/>
            </p:cNvSpPr>
            <p:nvPr/>
          </p:nvSpPr>
          <p:spPr bwMode="auto">
            <a:xfrm>
              <a:off x="3475" y="97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6" name="Line 300"/>
            <p:cNvSpPr>
              <a:spLocks noChangeShapeType="1"/>
            </p:cNvSpPr>
            <p:nvPr/>
          </p:nvSpPr>
          <p:spPr bwMode="auto">
            <a:xfrm>
              <a:off x="3028" y="978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7" name="Rectangle 301"/>
            <p:cNvSpPr>
              <a:spLocks noChangeArrowheads="1"/>
            </p:cNvSpPr>
            <p:nvPr/>
          </p:nvSpPr>
          <p:spPr bwMode="auto">
            <a:xfrm>
              <a:off x="3040" y="1019"/>
              <a:ext cx="4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输出缓冲器</a:t>
              </a:r>
              <a:endParaRPr lang="zh-CN" altLang="en-US" b="0"/>
            </a:p>
          </p:txBody>
        </p:sp>
        <p:sp>
          <p:nvSpPr>
            <p:cNvPr id="6428" name="Line 302"/>
            <p:cNvSpPr>
              <a:spLocks noChangeShapeType="1"/>
            </p:cNvSpPr>
            <p:nvPr/>
          </p:nvSpPr>
          <p:spPr bwMode="auto">
            <a:xfrm>
              <a:off x="3028" y="2653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9" name="Line 303"/>
            <p:cNvSpPr>
              <a:spLocks noChangeShapeType="1"/>
            </p:cNvSpPr>
            <p:nvPr/>
          </p:nvSpPr>
          <p:spPr bwMode="auto">
            <a:xfrm>
              <a:off x="3028" y="248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0" name="Line 304"/>
            <p:cNvSpPr>
              <a:spLocks noChangeShapeType="1"/>
            </p:cNvSpPr>
            <p:nvPr/>
          </p:nvSpPr>
          <p:spPr bwMode="auto">
            <a:xfrm>
              <a:off x="3475" y="2488"/>
              <a:ext cx="1" cy="16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1" name="Line 305"/>
            <p:cNvSpPr>
              <a:spLocks noChangeShapeType="1"/>
            </p:cNvSpPr>
            <p:nvPr/>
          </p:nvSpPr>
          <p:spPr bwMode="auto">
            <a:xfrm>
              <a:off x="3028" y="2488"/>
              <a:ext cx="44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2" name="Rectangle 309"/>
            <p:cNvSpPr>
              <a:spLocks noChangeArrowheads="1"/>
            </p:cNvSpPr>
            <p:nvPr/>
          </p:nvSpPr>
          <p:spPr bwMode="auto">
            <a:xfrm>
              <a:off x="3047" y="2509"/>
              <a:ext cx="4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I/O</a:t>
              </a:r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缓冲器</a:t>
              </a:r>
              <a:endParaRPr lang="zh-CN" altLang="en-US" b="0"/>
            </a:p>
          </p:txBody>
        </p:sp>
        <p:sp>
          <p:nvSpPr>
            <p:cNvPr id="6433" name="Freeform 310"/>
            <p:cNvSpPr>
              <a:spLocks/>
            </p:cNvSpPr>
            <p:nvPr/>
          </p:nvSpPr>
          <p:spPr bwMode="auto">
            <a:xfrm>
              <a:off x="3475" y="2466"/>
              <a:ext cx="231" cy="205"/>
            </a:xfrm>
            <a:custGeom>
              <a:avLst/>
              <a:gdLst>
                <a:gd name="T0" fmla="*/ 0 w 238"/>
                <a:gd name="T1" fmla="*/ 103 h 205"/>
                <a:gd name="T2" fmla="*/ 81 w 238"/>
                <a:gd name="T3" fmla="*/ 0 h 205"/>
                <a:gd name="T4" fmla="*/ 81 w 238"/>
                <a:gd name="T5" fmla="*/ 67 h 205"/>
                <a:gd name="T6" fmla="*/ 145 w 238"/>
                <a:gd name="T7" fmla="*/ 67 h 205"/>
                <a:gd name="T8" fmla="*/ 145 w 238"/>
                <a:gd name="T9" fmla="*/ 0 h 205"/>
                <a:gd name="T10" fmla="*/ 224 w 238"/>
                <a:gd name="T11" fmla="*/ 103 h 205"/>
                <a:gd name="T12" fmla="*/ 145 w 238"/>
                <a:gd name="T13" fmla="*/ 205 h 205"/>
                <a:gd name="T14" fmla="*/ 145 w 238"/>
                <a:gd name="T15" fmla="*/ 137 h 205"/>
                <a:gd name="T16" fmla="*/ 81 w 238"/>
                <a:gd name="T17" fmla="*/ 137 h 205"/>
                <a:gd name="T18" fmla="*/ 81 w 238"/>
                <a:gd name="T19" fmla="*/ 205 h 205"/>
                <a:gd name="T20" fmla="*/ 0 w 238"/>
                <a:gd name="T21" fmla="*/ 103 h 2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05">
                  <a:moveTo>
                    <a:pt x="0" y="103"/>
                  </a:moveTo>
                  <a:lnTo>
                    <a:pt x="85" y="0"/>
                  </a:lnTo>
                  <a:lnTo>
                    <a:pt x="85" y="67"/>
                  </a:lnTo>
                  <a:lnTo>
                    <a:pt x="153" y="67"/>
                  </a:lnTo>
                  <a:lnTo>
                    <a:pt x="153" y="0"/>
                  </a:lnTo>
                  <a:lnTo>
                    <a:pt x="238" y="103"/>
                  </a:lnTo>
                  <a:lnTo>
                    <a:pt x="153" y="205"/>
                  </a:lnTo>
                  <a:lnTo>
                    <a:pt x="153" y="137"/>
                  </a:lnTo>
                  <a:lnTo>
                    <a:pt x="85" y="137"/>
                  </a:lnTo>
                  <a:lnTo>
                    <a:pt x="85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4" name="Freeform 311"/>
            <p:cNvSpPr>
              <a:spLocks/>
            </p:cNvSpPr>
            <p:nvPr/>
          </p:nvSpPr>
          <p:spPr bwMode="auto">
            <a:xfrm>
              <a:off x="3475" y="2466"/>
              <a:ext cx="231" cy="205"/>
            </a:xfrm>
            <a:custGeom>
              <a:avLst/>
              <a:gdLst>
                <a:gd name="T0" fmla="*/ 0 w 238"/>
                <a:gd name="T1" fmla="*/ 103 h 205"/>
                <a:gd name="T2" fmla="*/ 81 w 238"/>
                <a:gd name="T3" fmla="*/ 0 h 205"/>
                <a:gd name="T4" fmla="*/ 81 w 238"/>
                <a:gd name="T5" fmla="*/ 67 h 205"/>
                <a:gd name="T6" fmla="*/ 145 w 238"/>
                <a:gd name="T7" fmla="*/ 67 h 205"/>
                <a:gd name="T8" fmla="*/ 145 w 238"/>
                <a:gd name="T9" fmla="*/ 0 h 205"/>
                <a:gd name="T10" fmla="*/ 224 w 238"/>
                <a:gd name="T11" fmla="*/ 103 h 205"/>
                <a:gd name="T12" fmla="*/ 145 w 238"/>
                <a:gd name="T13" fmla="*/ 205 h 205"/>
                <a:gd name="T14" fmla="*/ 145 w 238"/>
                <a:gd name="T15" fmla="*/ 137 h 205"/>
                <a:gd name="T16" fmla="*/ 81 w 238"/>
                <a:gd name="T17" fmla="*/ 137 h 205"/>
                <a:gd name="T18" fmla="*/ 81 w 238"/>
                <a:gd name="T19" fmla="*/ 205 h 205"/>
                <a:gd name="T20" fmla="*/ 0 w 238"/>
                <a:gd name="T21" fmla="*/ 103 h 2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05">
                  <a:moveTo>
                    <a:pt x="0" y="103"/>
                  </a:moveTo>
                  <a:lnTo>
                    <a:pt x="85" y="0"/>
                  </a:lnTo>
                  <a:lnTo>
                    <a:pt x="85" y="67"/>
                  </a:lnTo>
                  <a:lnTo>
                    <a:pt x="153" y="67"/>
                  </a:lnTo>
                  <a:lnTo>
                    <a:pt x="153" y="0"/>
                  </a:lnTo>
                  <a:lnTo>
                    <a:pt x="238" y="103"/>
                  </a:lnTo>
                  <a:lnTo>
                    <a:pt x="153" y="205"/>
                  </a:lnTo>
                  <a:lnTo>
                    <a:pt x="153" y="137"/>
                  </a:lnTo>
                  <a:lnTo>
                    <a:pt x="85" y="137"/>
                  </a:lnTo>
                  <a:lnTo>
                    <a:pt x="85" y="205"/>
                  </a:lnTo>
                  <a:lnTo>
                    <a:pt x="0" y="103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5" name="Rectangle 312"/>
            <p:cNvSpPr>
              <a:spLocks noChangeArrowheads="1"/>
            </p:cNvSpPr>
            <p:nvPr/>
          </p:nvSpPr>
          <p:spPr bwMode="auto">
            <a:xfrm>
              <a:off x="3102" y="1630"/>
              <a:ext cx="298" cy="3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6" name="Rectangle 313"/>
            <p:cNvSpPr>
              <a:spLocks noChangeArrowheads="1"/>
            </p:cNvSpPr>
            <p:nvPr/>
          </p:nvSpPr>
          <p:spPr bwMode="auto">
            <a:xfrm>
              <a:off x="3084" y="1708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命令控</a:t>
              </a:r>
              <a:endParaRPr lang="zh-CN" altLang="en-US" b="0"/>
            </a:p>
          </p:txBody>
        </p:sp>
        <p:sp>
          <p:nvSpPr>
            <p:cNvPr id="6437" name="Rectangle 314"/>
            <p:cNvSpPr>
              <a:spLocks noChangeArrowheads="1"/>
            </p:cNvSpPr>
            <p:nvPr/>
          </p:nvSpPr>
          <p:spPr bwMode="auto">
            <a:xfrm>
              <a:off x="3084" y="1828"/>
              <a:ext cx="2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制逻辑</a:t>
              </a:r>
              <a:endParaRPr lang="zh-CN" altLang="en-US" b="0"/>
            </a:p>
          </p:txBody>
        </p:sp>
        <p:sp>
          <p:nvSpPr>
            <p:cNvPr id="6438" name="Line 315"/>
            <p:cNvSpPr>
              <a:spLocks noChangeShapeType="1"/>
            </p:cNvSpPr>
            <p:nvPr/>
          </p:nvSpPr>
          <p:spPr bwMode="auto">
            <a:xfrm>
              <a:off x="3251" y="649"/>
              <a:ext cx="1" cy="18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9" name="Line 316"/>
            <p:cNvSpPr>
              <a:spLocks noChangeShapeType="1"/>
            </p:cNvSpPr>
            <p:nvPr/>
          </p:nvSpPr>
          <p:spPr bwMode="auto">
            <a:xfrm flipH="1">
              <a:off x="2975" y="832"/>
              <a:ext cx="27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0" name="Line 317"/>
            <p:cNvSpPr>
              <a:spLocks noChangeShapeType="1"/>
            </p:cNvSpPr>
            <p:nvPr/>
          </p:nvSpPr>
          <p:spPr bwMode="auto">
            <a:xfrm>
              <a:off x="2975" y="832"/>
              <a:ext cx="1" cy="62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1" name="Line 318"/>
            <p:cNvSpPr>
              <a:spLocks noChangeShapeType="1"/>
            </p:cNvSpPr>
            <p:nvPr/>
          </p:nvSpPr>
          <p:spPr bwMode="auto">
            <a:xfrm>
              <a:off x="3251" y="1454"/>
              <a:ext cx="1" cy="10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2" name="Freeform 319"/>
            <p:cNvSpPr>
              <a:spLocks/>
            </p:cNvSpPr>
            <p:nvPr/>
          </p:nvSpPr>
          <p:spPr bwMode="auto">
            <a:xfrm>
              <a:off x="3231" y="1557"/>
              <a:ext cx="40" cy="73"/>
            </a:xfrm>
            <a:custGeom>
              <a:avLst/>
              <a:gdLst>
                <a:gd name="T0" fmla="*/ 39 w 41"/>
                <a:gd name="T1" fmla="*/ 0 h 73"/>
                <a:gd name="T2" fmla="*/ 20 w 41"/>
                <a:gd name="T3" fmla="*/ 73 h 73"/>
                <a:gd name="T4" fmla="*/ 0 w 41"/>
                <a:gd name="T5" fmla="*/ 0 h 73"/>
                <a:gd name="T6" fmla="*/ 39 w 41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73">
                  <a:moveTo>
                    <a:pt x="41" y="0"/>
                  </a:moveTo>
                  <a:lnTo>
                    <a:pt x="21" y="73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3" name="Line 320"/>
            <p:cNvSpPr>
              <a:spLocks noChangeShapeType="1"/>
            </p:cNvSpPr>
            <p:nvPr/>
          </p:nvSpPr>
          <p:spPr bwMode="auto">
            <a:xfrm flipH="1">
              <a:off x="2975" y="1454"/>
              <a:ext cx="27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4" name="Line 321"/>
            <p:cNvSpPr>
              <a:spLocks noChangeShapeType="1"/>
            </p:cNvSpPr>
            <p:nvPr/>
          </p:nvSpPr>
          <p:spPr bwMode="auto">
            <a:xfrm>
              <a:off x="2663" y="565"/>
              <a:ext cx="36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5" name="Line 322"/>
            <p:cNvSpPr>
              <a:spLocks noChangeShapeType="1"/>
            </p:cNvSpPr>
            <p:nvPr/>
          </p:nvSpPr>
          <p:spPr bwMode="auto">
            <a:xfrm>
              <a:off x="2895" y="565"/>
              <a:ext cx="1" cy="49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6" name="Line 323"/>
            <p:cNvSpPr>
              <a:spLocks noChangeShapeType="1"/>
            </p:cNvSpPr>
            <p:nvPr/>
          </p:nvSpPr>
          <p:spPr bwMode="auto">
            <a:xfrm flipH="1">
              <a:off x="2895" y="1058"/>
              <a:ext cx="1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7" name="Line 324"/>
            <p:cNvSpPr>
              <a:spLocks noChangeShapeType="1"/>
            </p:cNvSpPr>
            <p:nvPr/>
          </p:nvSpPr>
          <p:spPr bwMode="auto">
            <a:xfrm>
              <a:off x="3251" y="2068"/>
              <a:ext cx="1" cy="10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8" name="Freeform 325"/>
            <p:cNvSpPr>
              <a:spLocks/>
            </p:cNvSpPr>
            <p:nvPr/>
          </p:nvSpPr>
          <p:spPr bwMode="auto">
            <a:xfrm>
              <a:off x="3231" y="2001"/>
              <a:ext cx="40" cy="73"/>
            </a:xfrm>
            <a:custGeom>
              <a:avLst/>
              <a:gdLst>
                <a:gd name="T0" fmla="*/ 0 w 41"/>
                <a:gd name="T1" fmla="*/ 73 h 73"/>
                <a:gd name="T2" fmla="*/ 20 w 41"/>
                <a:gd name="T3" fmla="*/ 0 h 73"/>
                <a:gd name="T4" fmla="*/ 39 w 41"/>
                <a:gd name="T5" fmla="*/ 73 h 73"/>
                <a:gd name="T6" fmla="*/ 0 w 41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73">
                  <a:moveTo>
                    <a:pt x="0" y="73"/>
                  </a:moveTo>
                  <a:lnTo>
                    <a:pt x="21" y="0"/>
                  </a:lnTo>
                  <a:lnTo>
                    <a:pt x="41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9" name="Line 326"/>
            <p:cNvSpPr>
              <a:spLocks noChangeShapeType="1"/>
            </p:cNvSpPr>
            <p:nvPr/>
          </p:nvSpPr>
          <p:spPr bwMode="auto">
            <a:xfrm flipH="1">
              <a:off x="2975" y="2177"/>
              <a:ext cx="27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0" name="Line 327"/>
            <p:cNvSpPr>
              <a:spLocks noChangeShapeType="1"/>
            </p:cNvSpPr>
            <p:nvPr/>
          </p:nvSpPr>
          <p:spPr bwMode="auto">
            <a:xfrm flipV="1">
              <a:off x="2975" y="2177"/>
              <a:ext cx="1" cy="35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" name="Rectangle 328"/>
            <p:cNvSpPr>
              <a:spLocks noChangeArrowheads="1"/>
            </p:cNvSpPr>
            <p:nvPr/>
          </p:nvSpPr>
          <p:spPr bwMode="auto">
            <a:xfrm>
              <a:off x="3713" y="68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altLang="zh-CN" b="0"/>
            </a:p>
          </p:txBody>
        </p:sp>
        <p:sp>
          <p:nvSpPr>
            <p:cNvPr id="6452" name="Rectangle 329"/>
            <p:cNvSpPr>
              <a:spLocks noChangeArrowheads="1"/>
            </p:cNvSpPr>
            <p:nvPr/>
          </p:nvSpPr>
          <p:spPr bwMode="auto">
            <a:xfrm>
              <a:off x="3767" y="685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53" name="Rectangle 330"/>
            <p:cNvSpPr>
              <a:spLocks noChangeArrowheads="1"/>
            </p:cNvSpPr>
            <p:nvPr/>
          </p:nvSpPr>
          <p:spPr bwMode="auto">
            <a:xfrm>
              <a:off x="3824" y="72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b="0"/>
            </a:p>
          </p:txBody>
        </p:sp>
        <p:sp>
          <p:nvSpPr>
            <p:cNvPr id="6454" name="Rectangle 331"/>
            <p:cNvSpPr>
              <a:spLocks noChangeArrowheads="1"/>
            </p:cNvSpPr>
            <p:nvPr/>
          </p:nvSpPr>
          <p:spPr bwMode="auto">
            <a:xfrm>
              <a:off x="3592" y="685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55" name="Rectangle 332"/>
            <p:cNvSpPr>
              <a:spLocks noChangeArrowheads="1"/>
            </p:cNvSpPr>
            <p:nvPr/>
          </p:nvSpPr>
          <p:spPr bwMode="auto">
            <a:xfrm>
              <a:off x="3658" y="72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0"/>
            </a:p>
          </p:txBody>
        </p:sp>
        <p:sp>
          <p:nvSpPr>
            <p:cNvPr id="6456" name="Rectangle 333"/>
            <p:cNvSpPr>
              <a:spLocks noChangeArrowheads="1"/>
            </p:cNvSpPr>
            <p:nvPr/>
          </p:nvSpPr>
          <p:spPr bwMode="auto">
            <a:xfrm>
              <a:off x="3713" y="118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altLang="zh-CN" b="0"/>
            </a:p>
          </p:txBody>
        </p:sp>
        <p:sp>
          <p:nvSpPr>
            <p:cNvPr id="6457" name="Rectangle 334"/>
            <p:cNvSpPr>
              <a:spLocks noChangeArrowheads="1"/>
            </p:cNvSpPr>
            <p:nvPr/>
          </p:nvSpPr>
          <p:spPr bwMode="auto">
            <a:xfrm>
              <a:off x="3767" y="1186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58" name="Rectangle 335"/>
            <p:cNvSpPr>
              <a:spLocks noChangeArrowheads="1"/>
            </p:cNvSpPr>
            <p:nvPr/>
          </p:nvSpPr>
          <p:spPr bwMode="auto">
            <a:xfrm>
              <a:off x="3824" y="121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0"/>
            </a:p>
          </p:txBody>
        </p:sp>
        <p:sp>
          <p:nvSpPr>
            <p:cNvPr id="6459" name="Rectangle 336"/>
            <p:cNvSpPr>
              <a:spLocks noChangeArrowheads="1"/>
            </p:cNvSpPr>
            <p:nvPr/>
          </p:nvSpPr>
          <p:spPr bwMode="auto">
            <a:xfrm>
              <a:off x="3592" y="1186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60" name="Rectangle 337"/>
            <p:cNvSpPr>
              <a:spLocks noChangeArrowheads="1"/>
            </p:cNvSpPr>
            <p:nvPr/>
          </p:nvSpPr>
          <p:spPr bwMode="auto">
            <a:xfrm>
              <a:off x="3658" y="121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0"/>
            </a:p>
          </p:txBody>
        </p:sp>
        <p:sp>
          <p:nvSpPr>
            <p:cNvPr id="6461" name="Rectangle 338"/>
            <p:cNvSpPr>
              <a:spLocks noChangeArrowheads="1"/>
            </p:cNvSpPr>
            <p:nvPr/>
          </p:nvSpPr>
          <p:spPr bwMode="auto">
            <a:xfrm>
              <a:off x="3748" y="2699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altLang="zh-CN" b="0"/>
            </a:p>
          </p:txBody>
        </p:sp>
        <p:sp>
          <p:nvSpPr>
            <p:cNvPr id="6462" name="Rectangle 339"/>
            <p:cNvSpPr>
              <a:spLocks noChangeArrowheads="1"/>
            </p:cNvSpPr>
            <p:nvPr/>
          </p:nvSpPr>
          <p:spPr bwMode="auto">
            <a:xfrm>
              <a:off x="3793" y="2699"/>
              <a:ext cx="1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DB</a:t>
              </a:r>
              <a:endParaRPr lang="en-US" altLang="zh-CN" b="0"/>
            </a:p>
          </p:txBody>
        </p:sp>
        <p:sp>
          <p:nvSpPr>
            <p:cNvPr id="6463" name="Rectangle 340"/>
            <p:cNvSpPr>
              <a:spLocks noChangeArrowheads="1"/>
            </p:cNvSpPr>
            <p:nvPr/>
          </p:nvSpPr>
          <p:spPr bwMode="auto">
            <a:xfrm>
              <a:off x="3912" y="2732"/>
              <a:ext cx="28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0"/>
            </a:p>
          </p:txBody>
        </p:sp>
        <p:sp>
          <p:nvSpPr>
            <p:cNvPr id="6464" name="Rectangle 341"/>
            <p:cNvSpPr>
              <a:spLocks noChangeArrowheads="1"/>
            </p:cNvSpPr>
            <p:nvPr/>
          </p:nvSpPr>
          <p:spPr bwMode="auto">
            <a:xfrm>
              <a:off x="3592" y="2699"/>
              <a:ext cx="1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DB</a:t>
              </a:r>
              <a:endParaRPr lang="en-US" altLang="zh-CN" b="0"/>
            </a:p>
          </p:txBody>
        </p:sp>
        <p:sp>
          <p:nvSpPr>
            <p:cNvPr id="6465" name="Rectangle 342"/>
            <p:cNvSpPr>
              <a:spLocks noChangeArrowheads="1"/>
            </p:cNvSpPr>
            <p:nvPr/>
          </p:nvSpPr>
          <p:spPr bwMode="auto">
            <a:xfrm>
              <a:off x="3711" y="2732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0"/>
            </a:p>
          </p:txBody>
        </p:sp>
        <p:sp>
          <p:nvSpPr>
            <p:cNvPr id="6466" name="Line 343"/>
            <p:cNvSpPr>
              <a:spLocks noChangeShapeType="1"/>
            </p:cNvSpPr>
            <p:nvPr/>
          </p:nvSpPr>
          <p:spPr bwMode="auto">
            <a:xfrm>
              <a:off x="2803" y="535"/>
              <a:ext cx="46" cy="5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" name="Rectangle 344"/>
            <p:cNvSpPr>
              <a:spLocks noChangeArrowheads="1"/>
            </p:cNvSpPr>
            <p:nvPr/>
          </p:nvSpPr>
          <p:spPr bwMode="auto">
            <a:xfrm>
              <a:off x="2810" y="402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altLang="zh-CN" b="0"/>
            </a:p>
          </p:txBody>
        </p:sp>
        <p:sp>
          <p:nvSpPr>
            <p:cNvPr id="6468" name="Rectangle 345"/>
            <p:cNvSpPr>
              <a:spLocks noChangeArrowheads="1"/>
            </p:cNvSpPr>
            <p:nvPr/>
          </p:nvSpPr>
          <p:spPr bwMode="auto">
            <a:xfrm>
              <a:off x="2865" y="402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69" name="Rectangle 346"/>
            <p:cNvSpPr>
              <a:spLocks noChangeArrowheads="1"/>
            </p:cNvSpPr>
            <p:nvPr/>
          </p:nvSpPr>
          <p:spPr bwMode="auto">
            <a:xfrm>
              <a:off x="2931" y="435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0"/>
            </a:p>
          </p:txBody>
        </p:sp>
        <p:sp>
          <p:nvSpPr>
            <p:cNvPr id="6470" name="Rectangle 347"/>
            <p:cNvSpPr>
              <a:spLocks noChangeArrowheads="1"/>
            </p:cNvSpPr>
            <p:nvPr/>
          </p:nvSpPr>
          <p:spPr bwMode="auto">
            <a:xfrm>
              <a:off x="2698" y="402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71" name="Rectangle 348"/>
            <p:cNvSpPr>
              <a:spLocks noChangeArrowheads="1"/>
            </p:cNvSpPr>
            <p:nvPr/>
          </p:nvSpPr>
          <p:spPr bwMode="auto">
            <a:xfrm>
              <a:off x="2755" y="435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0"/>
            </a:p>
          </p:txBody>
        </p:sp>
        <p:sp>
          <p:nvSpPr>
            <p:cNvPr id="6472" name="Rectangle 349"/>
            <p:cNvSpPr>
              <a:spLocks noChangeArrowheads="1"/>
            </p:cNvSpPr>
            <p:nvPr/>
          </p:nvSpPr>
          <p:spPr bwMode="auto">
            <a:xfrm>
              <a:off x="2618" y="892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altLang="zh-CN" b="0"/>
            </a:p>
          </p:txBody>
        </p:sp>
        <p:sp>
          <p:nvSpPr>
            <p:cNvPr id="6473" name="Rectangle 350"/>
            <p:cNvSpPr>
              <a:spLocks noChangeArrowheads="1"/>
            </p:cNvSpPr>
            <p:nvPr/>
          </p:nvSpPr>
          <p:spPr bwMode="auto">
            <a:xfrm>
              <a:off x="2663" y="892"/>
              <a:ext cx="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74" name="Rectangle 351"/>
            <p:cNvSpPr>
              <a:spLocks noChangeArrowheads="1"/>
            </p:cNvSpPr>
            <p:nvPr/>
          </p:nvSpPr>
          <p:spPr bwMode="auto">
            <a:xfrm>
              <a:off x="2711" y="925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0"/>
            </a:p>
          </p:txBody>
        </p:sp>
        <p:sp>
          <p:nvSpPr>
            <p:cNvPr id="6475" name="Rectangle 352"/>
            <p:cNvSpPr>
              <a:spLocks noChangeArrowheads="1"/>
            </p:cNvSpPr>
            <p:nvPr/>
          </p:nvSpPr>
          <p:spPr bwMode="auto">
            <a:xfrm>
              <a:off x="2513" y="892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b="0"/>
            </a:p>
          </p:txBody>
        </p:sp>
        <p:sp>
          <p:nvSpPr>
            <p:cNvPr id="6476" name="Rectangle 353"/>
            <p:cNvSpPr>
              <a:spLocks noChangeArrowheads="1"/>
            </p:cNvSpPr>
            <p:nvPr/>
          </p:nvSpPr>
          <p:spPr bwMode="auto">
            <a:xfrm>
              <a:off x="2572" y="925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0"/>
            </a:p>
          </p:txBody>
        </p:sp>
        <p:sp>
          <p:nvSpPr>
            <p:cNvPr id="6477" name="Rectangle 354"/>
            <p:cNvSpPr>
              <a:spLocks noChangeArrowheads="1"/>
            </p:cNvSpPr>
            <p:nvPr/>
          </p:nvSpPr>
          <p:spPr bwMode="auto">
            <a:xfrm>
              <a:off x="529" y="522"/>
              <a:ext cx="10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lang="en-US" altLang="zh-CN" b="0"/>
            </a:p>
          </p:txBody>
        </p:sp>
        <p:sp>
          <p:nvSpPr>
            <p:cNvPr id="6478" name="Rectangle 355"/>
            <p:cNvSpPr>
              <a:spLocks noChangeArrowheads="1"/>
            </p:cNvSpPr>
            <p:nvPr/>
          </p:nvSpPr>
          <p:spPr bwMode="auto">
            <a:xfrm>
              <a:off x="378" y="685"/>
              <a:ext cx="27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RESET</a:t>
              </a:r>
              <a:endParaRPr lang="en-US" altLang="zh-CN" b="0"/>
            </a:p>
          </p:txBody>
        </p:sp>
        <p:sp>
          <p:nvSpPr>
            <p:cNvPr id="6479" name="Rectangle 356"/>
            <p:cNvSpPr>
              <a:spLocks noChangeArrowheads="1"/>
            </p:cNvSpPr>
            <p:nvPr/>
          </p:nvSpPr>
          <p:spPr bwMode="auto">
            <a:xfrm>
              <a:off x="352" y="837"/>
              <a:ext cx="30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  <a:endParaRPr lang="en-US" altLang="zh-CN" b="0"/>
            </a:p>
          </p:txBody>
        </p:sp>
        <p:sp>
          <p:nvSpPr>
            <p:cNvPr id="6480" name="Rectangle 357"/>
            <p:cNvSpPr>
              <a:spLocks noChangeArrowheads="1"/>
            </p:cNvSpPr>
            <p:nvPr/>
          </p:nvSpPr>
          <p:spPr bwMode="auto">
            <a:xfrm>
              <a:off x="464" y="990"/>
              <a:ext cx="17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CLK</a:t>
              </a:r>
              <a:endParaRPr lang="en-US" altLang="zh-CN" b="0"/>
            </a:p>
          </p:txBody>
        </p:sp>
        <p:sp>
          <p:nvSpPr>
            <p:cNvPr id="6481" name="Rectangle 358"/>
            <p:cNvSpPr>
              <a:spLocks noChangeArrowheads="1"/>
            </p:cNvSpPr>
            <p:nvPr/>
          </p:nvSpPr>
          <p:spPr bwMode="auto">
            <a:xfrm>
              <a:off x="473" y="1142"/>
              <a:ext cx="16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EOP</a:t>
              </a:r>
              <a:endParaRPr lang="en-US" altLang="zh-CN" b="0"/>
            </a:p>
          </p:txBody>
        </p:sp>
        <p:sp>
          <p:nvSpPr>
            <p:cNvPr id="6482" name="Rectangle 359"/>
            <p:cNvSpPr>
              <a:spLocks noChangeArrowheads="1"/>
            </p:cNvSpPr>
            <p:nvPr/>
          </p:nvSpPr>
          <p:spPr bwMode="auto">
            <a:xfrm>
              <a:off x="484" y="1305"/>
              <a:ext cx="1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IOR</a:t>
              </a:r>
              <a:endParaRPr lang="en-US" altLang="zh-CN" b="0"/>
            </a:p>
          </p:txBody>
        </p:sp>
        <p:sp>
          <p:nvSpPr>
            <p:cNvPr id="6483" name="Rectangle 360"/>
            <p:cNvSpPr>
              <a:spLocks noChangeArrowheads="1"/>
            </p:cNvSpPr>
            <p:nvPr/>
          </p:nvSpPr>
          <p:spPr bwMode="auto">
            <a:xfrm>
              <a:off x="465" y="1458"/>
              <a:ext cx="17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IOW</a:t>
              </a:r>
              <a:endParaRPr lang="en-US" altLang="zh-CN" b="0"/>
            </a:p>
          </p:txBody>
        </p:sp>
        <p:sp>
          <p:nvSpPr>
            <p:cNvPr id="6484" name="Rectangle 361"/>
            <p:cNvSpPr>
              <a:spLocks noChangeArrowheads="1"/>
            </p:cNvSpPr>
            <p:nvPr/>
          </p:nvSpPr>
          <p:spPr bwMode="auto">
            <a:xfrm>
              <a:off x="379" y="1610"/>
              <a:ext cx="26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MEMR</a:t>
              </a:r>
              <a:endParaRPr lang="en-US" altLang="zh-CN" b="0"/>
            </a:p>
          </p:txBody>
        </p:sp>
        <p:sp>
          <p:nvSpPr>
            <p:cNvPr id="6485" name="Rectangle 362"/>
            <p:cNvSpPr>
              <a:spLocks noChangeArrowheads="1"/>
            </p:cNvSpPr>
            <p:nvPr/>
          </p:nvSpPr>
          <p:spPr bwMode="auto">
            <a:xfrm>
              <a:off x="358" y="1773"/>
              <a:ext cx="2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MEMW</a:t>
              </a:r>
              <a:endParaRPr lang="en-US" altLang="zh-CN" b="0"/>
            </a:p>
          </p:txBody>
        </p:sp>
        <p:sp>
          <p:nvSpPr>
            <p:cNvPr id="6486" name="Rectangle 363"/>
            <p:cNvSpPr>
              <a:spLocks noChangeArrowheads="1"/>
            </p:cNvSpPr>
            <p:nvPr/>
          </p:nvSpPr>
          <p:spPr bwMode="auto">
            <a:xfrm>
              <a:off x="461" y="192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AEN</a:t>
              </a:r>
              <a:endParaRPr lang="en-US" altLang="zh-CN" b="0"/>
            </a:p>
          </p:txBody>
        </p:sp>
        <p:sp>
          <p:nvSpPr>
            <p:cNvPr id="6487" name="Rectangle 364"/>
            <p:cNvSpPr>
              <a:spLocks noChangeArrowheads="1"/>
            </p:cNvSpPr>
            <p:nvPr/>
          </p:nvSpPr>
          <p:spPr bwMode="auto">
            <a:xfrm>
              <a:off x="372" y="2078"/>
              <a:ext cx="29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ADSTB</a:t>
              </a:r>
              <a:endParaRPr lang="en-US" altLang="zh-CN" b="0"/>
            </a:p>
          </p:txBody>
        </p:sp>
        <p:sp>
          <p:nvSpPr>
            <p:cNvPr id="6488" name="Rectangle 365"/>
            <p:cNvSpPr>
              <a:spLocks noChangeArrowheads="1"/>
            </p:cNvSpPr>
            <p:nvPr/>
          </p:nvSpPr>
          <p:spPr bwMode="auto">
            <a:xfrm>
              <a:off x="454" y="2568"/>
              <a:ext cx="18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HRQ</a:t>
              </a:r>
              <a:endParaRPr lang="en-US" altLang="zh-CN" b="0"/>
            </a:p>
          </p:txBody>
        </p:sp>
        <p:sp>
          <p:nvSpPr>
            <p:cNvPr id="6489" name="Rectangle 366"/>
            <p:cNvSpPr>
              <a:spLocks noChangeArrowheads="1"/>
            </p:cNvSpPr>
            <p:nvPr/>
          </p:nvSpPr>
          <p:spPr bwMode="auto">
            <a:xfrm>
              <a:off x="403" y="2764"/>
              <a:ext cx="24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HLDA</a:t>
              </a:r>
              <a:endParaRPr lang="en-US" altLang="zh-CN" b="0"/>
            </a:p>
          </p:txBody>
        </p:sp>
        <p:sp>
          <p:nvSpPr>
            <p:cNvPr id="6490" name="Rectangle 367"/>
            <p:cNvSpPr>
              <a:spLocks noChangeArrowheads="1"/>
            </p:cNvSpPr>
            <p:nvPr/>
          </p:nvSpPr>
          <p:spPr bwMode="auto">
            <a:xfrm>
              <a:off x="272" y="3156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～</a:t>
              </a:r>
              <a:endParaRPr lang="zh-CN" altLang="en-US" b="0"/>
            </a:p>
          </p:txBody>
        </p:sp>
        <p:sp>
          <p:nvSpPr>
            <p:cNvPr id="6491" name="Rectangle 368"/>
            <p:cNvSpPr>
              <a:spLocks noChangeArrowheads="1"/>
            </p:cNvSpPr>
            <p:nvPr/>
          </p:nvSpPr>
          <p:spPr bwMode="auto">
            <a:xfrm>
              <a:off x="12" y="3156"/>
              <a:ext cx="2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DREQ</a:t>
              </a:r>
              <a:endParaRPr lang="en-US" altLang="zh-CN" b="0"/>
            </a:p>
          </p:txBody>
        </p:sp>
        <p:sp>
          <p:nvSpPr>
            <p:cNvPr id="6492" name="Rectangle 370"/>
            <p:cNvSpPr>
              <a:spLocks noChangeArrowheads="1"/>
            </p:cNvSpPr>
            <p:nvPr/>
          </p:nvSpPr>
          <p:spPr bwMode="auto">
            <a:xfrm>
              <a:off x="362" y="3156"/>
              <a:ext cx="2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DREQ</a:t>
              </a:r>
              <a:endParaRPr lang="en-US" altLang="zh-CN" b="0"/>
            </a:p>
          </p:txBody>
        </p:sp>
        <p:sp>
          <p:nvSpPr>
            <p:cNvPr id="6493" name="Rectangle 371"/>
            <p:cNvSpPr>
              <a:spLocks noChangeArrowheads="1"/>
            </p:cNvSpPr>
            <p:nvPr/>
          </p:nvSpPr>
          <p:spPr bwMode="auto">
            <a:xfrm>
              <a:off x="600" y="318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b="0"/>
            </a:p>
          </p:txBody>
        </p:sp>
        <p:sp>
          <p:nvSpPr>
            <p:cNvPr id="6494" name="Rectangle 372"/>
            <p:cNvSpPr>
              <a:spLocks noChangeArrowheads="1"/>
            </p:cNvSpPr>
            <p:nvPr/>
          </p:nvSpPr>
          <p:spPr bwMode="auto">
            <a:xfrm>
              <a:off x="6" y="2960"/>
              <a:ext cx="25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DACK</a:t>
              </a:r>
              <a:endParaRPr lang="en-US" altLang="zh-CN" b="0"/>
            </a:p>
          </p:txBody>
        </p:sp>
        <p:sp>
          <p:nvSpPr>
            <p:cNvPr id="6495" name="Rectangle 373"/>
            <p:cNvSpPr>
              <a:spLocks noChangeArrowheads="1"/>
            </p:cNvSpPr>
            <p:nvPr/>
          </p:nvSpPr>
          <p:spPr bwMode="auto">
            <a:xfrm>
              <a:off x="241" y="2993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0"/>
            </a:p>
          </p:txBody>
        </p:sp>
        <p:sp>
          <p:nvSpPr>
            <p:cNvPr id="6496" name="Rectangle 374"/>
            <p:cNvSpPr>
              <a:spLocks noChangeArrowheads="1"/>
            </p:cNvSpPr>
            <p:nvPr/>
          </p:nvSpPr>
          <p:spPr bwMode="auto">
            <a:xfrm>
              <a:off x="272" y="2960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b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～</a:t>
              </a:r>
              <a:endParaRPr lang="zh-CN" altLang="en-US" b="0"/>
            </a:p>
          </p:txBody>
        </p:sp>
        <p:sp>
          <p:nvSpPr>
            <p:cNvPr id="6497" name="Rectangle 375"/>
            <p:cNvSpPr>
              <a:spLocks noChangeArrowheads="1"/>
            </p:cNvSpPr>
            <p:nvPr/>
          </p:nvSpPr>
          <p:spPr bwMode="auto">
            <a:xfrm>
              <a:off x="357" y="2960"/>
              <a:ext cx="25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0">
                  <a:solidFill>
                    <a:srgbClr val="000000"/>
                  </a:solidFill>
                  <a:latin typeface="Times New Roman" pitchFamily="18" charset="0"/>
                </a:rPr>
                <a:t>DACK</a:t>
              </a:r>
              <a:endParaRPr lang="en-US" altLang="zh-CN" b="0"/>
            </a:p>
          </p:txBody>
        </p:sp>
        <p:sp>
          <p:nvSpPr>
            <p:cNvPr id="6498" name="Rectangle 376"/>
            <p:cNvSpPr>
              <a:spLocks noChangeArrowheads="1"/>
            </p:cNvSpPr>
            <p:nvPr/>
          </p:nvSpPr>
          <p:spPr bwMode="auto">
            <a:xfrm>
              <a:off x="600" y="2993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b="0"/>
            </a:p>
          </p:txBody>
        </p:sp>
        <p:sp>
          <p:nvSpPr>
            <p:cNvPr id="6499" name="Line 377"/>
            <p:cNvSpPr>
              <a:spLocks noChangeShapeType="1"/>
            </p:cNvSpPr>
            <p:nvPr/>
          </p:nvSpPr>
          <p:spPr bwMode="auto">
            <a:xfrm>
              <a:off x="488" y="1925"/>
              <a:ext cx="11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0" name="Line 378"/>
            <p:cNvSpPr>
              <a:spLocks noChangeShapeType="1"/>
            </p:cNvSpPr>
            <p:nvPr/>
          </p:nvSpPr>
          <p:spPr bwMode="auto">
            <a:xfrm>
              <a:off x="373" y="1769"/>
              <a:ext cx="23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1" name="Line 379"/>
            <p:cNvSpPr>
              <a:spLocks noChangeShapeType="1"/>
            </p:cNvSpPr>
            <p:nvPr/>
          </p:nvSpPr>
          <p:spPr bwMode="auto">
            <a:xfrm>
              <a:off x="389" y="1614"/>
              <a:ext cx="21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2" name="Line 380"/>
            <p:cNvSpPr>
              <a:spLocks noChangeShapeType="1"/>
            </p:cNvSpPr>
            <p:nvPr/>
          </p:nvSpPr>
          <p:spPr bwMode="auto">
            <a:xfrm>
              <a:off x="472" y="1458"/>
              <a:ext cx="13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3" name="Line 381"/>
            <p:cNvSpPr>
              <a:spLocks noChangeShapeType="1"/>
            </p:cNvSpPr>
            <p:nvPr/>
          </p:nvSpPr>
          <p:spPr bwMode="auto">
            <a:xfrm>
              <a:off x="488" y="1303"/>
              <a:ext cx="11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4" name="Line 382"/>
            <p:cNvSpPr>
              <a:spLocks noChangeShapeType="1"/>
            </p:cNvSpPr>
            <p:nvPr/>
          </p:nvSpPr>
          <p:spPr bwMode="auto">
            <a:xfrm>
              <a:off x="472" y="1147"/>
              <a:ext cx="13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5" name="Line 383"/>
            <p:cNvSpPr>
              <a:spLocks noChangeShapeType="1"/>
            </p:cNvSpPr>
            <p:nvPr/>
          </p:nvSpPr>
          <p:spPr bwMode="auto">
            <a:xfrm>
              <a:off x="538" y="525"/>
              <a:ext cx="6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6" name="Line 384"/>
            <p:cNvSpPr>
              <a:spLocks noChangeShapeType="1"/>
            </p:cNvSpPr>
            <p:nvPr/>
          </p:nvSpPr>
          <p:spPr bwMode="auto">
            <a:xfrm flipH="1" flipV="1">
              <a:off x="3593" y="949"/>
              <a:ext cx="90" cy="112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7" name="Line 385"/>
            <p:cNvSpPr>
              <a:spLocks noChangeShapeType="1"/>
            </p:cNvSpPr>
            <p:nvPr/>
          </p:nvSpPr>
          <p:spPr bwMode="auto">
            <a:xfrm flipV="1">
              <a:off x="3593" y="951"/>
              <a:ext cx="1" cy="7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8" name="Line 386"/>
            <p:cNvSpPr>
              <a:spLocks noChangeShapeType="1"/>
            </p:cNvSpPr>
            <p:nvPr/>
          </p:nvSpPr>
          <p:spPr bwMode="auto">
            <a:xfrm>
              <a:off x="3472" y="1026"/>
              <a:ext cx="12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9" name="Line 387"/>
            <p:cNvSpPr>
              <a:spLocks noChangeShapeType="1"/>
            </p:cNvSpPr>
            <p:nvPr/>
          </p:nvSpPr>
          <p:spPr bwMode="auto">
            <a:xfrm>
              <a:off x="3472" y="1098"/>
              <a:ext cx="121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0" name="Line 388"/>
            <p:cNvSpPr>
              <a:spLocks noChangeShapeType="1"/>
            </p:cNvSpPr>
            <p:nvPr/>
          </p:nvSpPr>
          <p:spPr bwMode="auto">
            <a:xfrm flipV="1">
              <a:off x="3593" y="1100"/>
              <a:ext cx="1" cy="75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1" name="Line 389"/>
            <p:cNvSpPr>
              <a:spLocks noChangeShapeType="1"/>
            </p:cNvSpPr>
            <p:nvPr/>
          </p:nvSpPr>
          <p:spPr bwMode="auto">
            <a:xfrm flipV="1">
              <a:off x="3593" y="1062"/>
              <a:ext cx="91" cy="11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2" name="Rectangle 369"/>
            <p:cNvSpPr>
              <a:spLocks noChangeArrowheads="1"/>
            </p:cNvSpPr>
            <p:nvPr/>
          </p:nvSpPr>
          <p:spPr bwMode="auto">
            <a:xfrm>
              <a:off x="241" y="3189"/>
              <a:ext cx="2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b="0">
                  <a:solidFill>
                    <a:srgbClr val="A50021"/>
                  </a:solidFill>
                  <a:latin typeface="Times New Roman" pitchFamily="18" charset="0"/>
                </a:rPr>
                <a:t>0</a:t>
              </a:r>
              <a:endParaRPr lang="en-US" altLang="zh-CN" b="0">
                <a:solidFill>
                  <a:srgbClr val="A50021"/>
                </a:solidFill>
              </a:endParaRPr>
            </a:p>
          </p:txBody>
        </p:sp>
      </p:grpSp>
      <p:sp>
        <p:nvSpPr>
          <p:cNvPr id="6150" name="AutoShape 396"/>
          <p:cNvSpPr>
            <a:spLocks noChangeArrowheads="1"/>
          </p:cNvSpPr>
          <p:nvPr/>
        </p:nvSpPr>
        <p:spPr bwMode="auto">
          <a:xfrm>
            <a:off x="1879600" y="584200"/>
            <a:ext cx="2527300" cy="21971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C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Oval 397" descr="077"/>
          <p:cNvSpPr>
            <a:spLocks noChangeArrowheads="1"/>
          </p:cNvSpPr>
          <p:nvPr/>
        </p:nvSpPr>
        <p:spPr bwMode="auto">
          <a:xfrm>
            <a:off x="1803400" y="3721100"/>
            <a:ext cx="1003300" cy="2070100"/>
          </a:xfrm>
          <a:prstGeom prst="ellipse">
            <a:avLst/>
          </a:prstGeom>
          <a:noFill/>
          <a:ln w="19050" algn="ctr">
            <a:solidFill>
              <a:srgbClr val="A5002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Oval 398" descr="077"/>
          <p:cNvSpPr>
            <a:spLocks noChangeArrowheads="1"/>
          </p:cNvSpPr>
          <p:nvPr/>
        </p:nvSpPr>
        <p:spPr bwMode="auto">
          <a:xfrm>
            <a:off x="3175000" y="4813300"/>
            <a:ext cx="1765300" cy="927100"/>
          </a:xfrm>
          <a:prstGeom prst="ellipse">
            <a:avLst/>
          </a:prstGeom>
          <a:noFill/>
          <a:ln w="19050" algn="ctr">
            <a:solidFill>
              <a:srgbClr val="A5002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 </a:t>
            </a:r>
            <a:r>
              <a:rPr lang="zh-CN" altLang="en-US" sz="4000" smtClean="0"/>
              <a:t>请求与响应信号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66800"/>
            <a:ext cx="8040688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DREQ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solidFill>
                  <a:srgbClr val="A50021"/>
                </a:solidFill>
                <a:latin typeface="Times New Roman" pitchFamily="18" charset="0"/>
              </a:rPr>
              <a:t>～</a:t>
            </a:r>
            <a:r>
              <a:rPr lang="en-US" altLang="zh-CN" sz="2800" b="0" dirty="0" smtClean="0">
                <a:solidFill>
                  <a:srgbClr val="A50021"/>
                </a:solidFill>
              </a:rPr>
              <a:t>DREQ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zh-CN" altLang="en-US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smtClean="0"/>
              <a:t>DMA</a:t>
            </a:r>
            <a:r>
              <a:rPr lang="zh-CN" altLang="en-US" sz="2800" b="0" dirty="0" smtClean="0">
                <a:latin typeface="Times New Roman" pitchFamily="18" charset="0"/>
              </a:rPr>
              <a:t>通道请求。当外设需要请求</a:t>
            </a:r>
            <a:r>
              <a:rPr lang="en-US" altLang="zh-CN" sz="2800" b="0" dirty="0" smtClean="0"/>
              <a:t>DMA</a:t>
            </a:r>
            <a:r>
              <a:rPr lang="zh-CN" altLang="en-US" sz="2800" b="0" dirty="0" smtClean="0">
                <a:latin typeface="Times New Roman" pitchFamily="18" charset="0"/>
              </a:rPr>
              <a:t>服务时，将</a:t>
            </a:r>
            <a:r>
              <a:rPr lang="en-US" altLang="zh-CN" sz="2800" b="0" dirty="0" smtClean="0"/>
              <a:t>DREQ</a:t>
            </a:r>
            <a:r>
              <a:rPr lang="zh-CN" altLang="en-US" sz="2800" b="0" dirty="0" smtClean="0">
                <a:latin typeface="Times New Roman" pitchFamily="18" charset="0"/>
              </a:rPr>
              <a:t>信号置成有效电平，并要保持到产生响应信号。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HRQ</a:t>
            </a:r>
            <a:r>
              <a:rPr lang="zh-CN" altLang="en-US" sz="2800" b="0" dirty="0" smtClean="0"/>
              <a:t>：</a:t>
            </a:r>
            <a:r>
              <a:rPr lang="zh-CN" altLang="en-US" sz="2800" b="0" dirty="0" smtClean="0">
                <a:latin typeface="Times New Roman" pitchFamily="18" charset="0"/>
              </a:rPr>
              <a:t>总线请求。</a:t>
            </a:r>
            <a:r>
              <a:rPr lang="en-US" altLang="zh-CN" sz="2800" b="0" dirty="0" smtClean="0"/>
              <a:t>8237A</a:t>
            </a:r>
            <a:r>
              <a:rPr lang="zh-CN" altLang="en-US" sz="2800" b="0" dirty="0" smtClean="0">
                <a:latin typeface="Times New Roman" pitchFamily="18" charset="0"/>
              </a:rPr>
              <a:t>输出有效的</a:t>
            </a:r>
            <a:r>
              <a:rPr lang="en-US" altLang="zh-CN" sz="2800" b="0" dirty="0" smtClean="0"/>
              <a:t>HRQ</a:t>
            </a:r>
            <a:r>
              <a:rPr lang="zh-CN" altLang="en-US" sz="2800" b="0" dirty="0" smtClean="0">
                <a:latin typeface="Times New Roman" pitchFamily="18" charset="0"/>
              </a:rPr>
              <a:t>高电平，向</a:t>
            </a:r>
            <a:r>
              <a:rPr lang="en-US" altLang="zh-CN" sz="2800" b="0" dirty="0" smtClean="0"/>
              <a:t>CPU</a:t>
            </a:r>
            <a:r>
              <a:rPr lang="zh-CN" altLang="en-US" sz="2800" b="0" dirty="0" smtClean="0">
                <a:latin typeface="Times New Roman" pitchFamily="18" charset="0"/>
              </a:rPr>
              <a:t>申请使用系统总线。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HLDA</a:t>
            </a:r>
            <a:r>
              <a:rPr lang="zh-CN" altLang="en-US" sz="2800" b="0" dirty="0" smtClean="0"/>
              <a:t>：</a:t>
            </a:r>
            <a:r>
              <a:rPr lang="zh-CN" altLang="en-US" sz="2800" b="0" dirty="0" smtClean="0">
                <a:latin typeface="Times New Roman" pitchFamily="18" charset="0"/>
              </a:rPr>
              <a:t>总线响应。</a:t>
            </a:r>
            <a:r>
              <a:rPr lang="en-US" altLang="zh-CN" sz="2800" b="0" dirty="0" smtClean="0"/>
              <a:t>8237A</a:t>
            </a:r>
            <a:r>
              <a:rPr lang="zh-CN" altLang="en-US" sz="2800" b="0" dirty="0" smtClean="0">
                <a:latin typeface="Times New Roman" pitchFamily="18" charset="0"/>
              </a:rPr>
              <a:t>接受来自</a:t>
            </a:r>
            <a:r>
              <a:rPr lang="en-US" altLang="zh-CN" sz="2800" b="0" dirty="0" smtClean="0"/>
              <a:t>CPU</a:t>
            </a:r>
            <a:r>
              <a:rPr lang="zh-CN" altLang="en-US" sz="2800" b="0" dirty="0" smtClean="0">
                <a:latin typeface="Times New Roman" pitchFamily="18" charset="0"/>
              </a:rPr>
              <a:t>的响应信号</a:t>
            </a:r>
            <a:r>
              <a:rPr lang="en-US" altLang="zh-CN" sz="2800" b="0" dirty="0" smtClean="0"/>
              <a:t>HLDA</a:t>
            </a:r>
            <a:r>
              <a:rPr lang="zh-CN" altLang="en-US" sz="2800" b="0" dirty="0" smtClean="0">
                <a:latin typeface="Times New Roman" pitchFamily="18" charset="0"/>
              </a:rPr>
              <a:t>，取得了总线的控制权。</a:t>
            </a:r>
            <a:endParaRPr lang="zh-CN" altLang="en-US" sz="2800" b="0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DACK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solidFill>
                  <a:srgbClr val="A50021"/>
                </a:solidFill>
                <a:latin typeface="Times New Roman" pitchFamily="18" charset="0"/>
              </a:rPr>
              <a:t>～</a:t>
            </a:r>
            <a:r>
              <a:rPr lang="en-US" altLang="zh-CN" sz="2800" b="0" dirty="0" smtClean="0">
                <a:solidFill>
                  <a:srgbClr val="A50021"/>
                </a:solidFill>
              </a:rPr>
              <a:t>DACK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zh-CN" altLang="en-US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smtClean="0"/>
              <a:t>DMA</a:t>
            </a:r>
            <a:r>
              <a:rPr lang="zh-CN" altLang="en-US" sz="2800" b="0" dirty="0" smtClean="0">
                <a:latin typeface="Times New Roman" pitchFamily="18" charset="0"/>
              </a:rPr>
              <a:t>通道响应。</a:t>
            </a:r>
            <a:r>
              <a:rPr lang="en-US" altLang="zh-CN" sz="2800" b="0" dirty="0" smtClean="0"/>
              <a:t>8237A</a:t>
            </a:r>
            <a:r>
              <a:rPr lang="zh-CN" altLang="en-US" sz="2800" b="0" dirty="0" smtClean="0">
                <a:latin typeface="Times New Roman" pitchFamily="18" charset="0"/>
              </a:rPr>
              <a:t>使请求服务的通道产生相应的</a:t>
            </a:r>
            <a:r>
              <a:rPr lang="en-US" altLang="zh-CN" sz="2800" b="0" dirty="0" smtClean="0"/>
              <a:t>DMA</a:t>
            </a:r>
            <a:r>
              <a:rPr lang="zh-CN" altLang="en-US" sz="2800" b="0" dirty="0" smtClean="0">
                <a:latin typeface="Times New Roman" pitchFamily="18" charset="0"/>
              </a:rPr>
              <a:t>响应信号。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 DMA</a:t>
            </a:r>
            <a:r>
              <a:rPr lang="zh-CN" altLang="en-US" sz="4000" smtClean="0"/>
              <a:t>传送控制信号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066800"/>
            <a:ext cx="7953375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A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solidFill>
                  <a:srgbClr val="A50021"/>
                </a:solidFill>
                <a:latin typeface="Times New Roman" pitchFamily="18" charset="0"/>
              </a:rPr>
              <a:t>～</a:t>
            </a:r>
            <a:r>
              <a:rPr lang="en-US" altLang="zh-CN" sz="2800" b="0" dirty="0" smtClean="0">
                <a:solidFill>
                  <a:srgbClr val="A50021"/>
                </a:solidFill>
              </a:rPr>
              <a:t>A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7</a:t>
            </a:r>
            <a:r>
              <a:rPr lang="zh-CN" altLang="en-US" sz="2800" b="0" dirty="0" smtClean="0">
                <a:latin typeface="Times New Roman" pitchFamily="18" charset="0"/>
              </a:rPr>
              <a:t>：地址线。输出低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位存储器地址。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DB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solidFill>
                  <a:srgbClr val="A50021"/>
                </a:solidFill>
                <a:latin typeface="Times New Roman" pitchFamily="18" charset="0"/>
              </a:rPr>
              <a:t>～</a:t>
            </a:r>
            <a:r>
              <a:rPr lang="en-US" altLang="zh-CN" sz="2800" b="0" dirty="0" smtClean="0">
                <a:solidFill>
                  <a:srgbClr val="A50021"/>
                </a:solidFill>
              </a:rPr>
              <a:t>DB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</a:rPr>
              <a:t>7</a:t>
            </a:r>
            <a:r>
              <a:rPr lang="zh-CN" altLang="en-US" sz="2800" b="0" dirty="0" smtClean="0">
                <a:latin typeface="Times New Roman" pitchFamily="18" charset="0"/>
              </a:rPr>
              <a:t>：数据线。输出高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位存储器地址；存贮器与存贮器的传送期间，用于数据传送。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ADSTB</a:t>
            </a:r>
            <a:r>
              <a:rPr lang="zh-CN" altLang="en-US" sz="2800" b="0" dirty="0" smtClean="0"/>
              <a:t>：</a:t>
            </a:r>
            <a:r>
              <a:rPr lang="zh-CN" altLang="en-US" sz="2800" b="0" dirty="0" smtClean="0">
                <a:latin typeface="Times New Roman" pitchFamily="18" charset="0"/>
              </a:rPr>
              <a:t>地址选通。</a:t>
            </a:r>
            <a:r>
              <a:rPr lang="en-US" altLang="zh-CN" sz="2800" b="0" dirty="0" smtClean="0"/>
              <a:t>DMA</a:t>
            </a:r>
            <a:r>
              <a:rPr lang="zh-CN" altLang="en-US" sz="2800" b="0" dirty="0" smtClean="0">
                <a:latin typeface="Times New Roman" pitchFamily="18" charset="0"/>
              </a:rPr>
              <a:t>传送开始时，输出高有效，把在</a:t>
            </a:r>
            <a:r>
              <a:rPr lang="en-US" altLang="zh-CN" sz="2800" b="0" dirty="0" smtClean="0"/>
              <a:t>DB</a:t>
            </a:r>
            <a:r>
              <a:rPr lang="en-US" altLang="zh-CN" sz="2800" b="0" dirty="0" smtClean="0"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latin typeface="Times New Roman" pitchFamily="18" charset="0"/>
              </a:rPr>
              <a:t>～</a:t>
            </a:r>
            <a:r>
              <a:rPr lang="en-US" altLang="zh-CN" sz="2800" b="0" dirty="0" smtClean="0"/>
              <a:t>DB</a:t>
            </a:r>
            <a:r>
              <a:rPr lang="en-US" altLang="zh-CN" sz="2800" b="0" dirty="0" smtClean="0">
                <a:latin typeface="Times New Roman" pitchFamily="18" charset="0"/>
              </a:rPr>
              <a:t>7</a:t>
            </a:r>
            <a:r>
              <a:rPr lang="zh-CN" altLang="en-US" sz="2800" b="0" dirty="0" smtClean="0">
                <a:latin typeface="Times New Roman" pitchFamily="18" charset="0"/>
              </a:rPr>
              <a:t>上输出的高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位地址锁存在外部锁存器中。</a:t>
            </a:r>
            <a:endParaRPr lang="zh-CN" altLang="en-US" sz="2800" b="0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 smtClean="0">
                <a:solidFill>
                  <a:srgbClr val="A50021"/>
                </a:solidFill>
              </a:rPr>
              <a:t>AEN</a:t>
            </a:r>
            <a:r>
              <a:rPr lang="zh-CN" altLang="en-US" sz="2800" b="0" dirty="0" smtClean="0"/>
              <a:t>：</a:t>
            </a:r>
            <a:r>
              <a:rPr lang="zh-CN" altLang="en-US" sz="2800" b="0" dirty="0" smtClean="0">
                <a:latin typeface="Times New Roman" pitchFamily="18" charset="0"/>
              </a:rPr>
              <a:t>地址允许。输出高有效，将锁存的高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位地址送入系统总线，与芯片此时输出的低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位地址组成</a:t>
            </a:r>
            <a:r>
              <a:rPr lang="en-US" altLang="zh-CN" sz="2800" b="0" dirty="0" smtClean="0"/>
              <a:t>16</a:t>
            </a:r>
            <a:r>
              <a:rPr lang="zh-CN" altLang="en-US" sz="2800" b="0" dirty="0" smtClean="0">
                <a:latin typeface="Times New Roman" pitchFamily="18" charset="0"/>
              </a:rPr>
              <a:t>位存储器地址。</a:t>
            </a:r>
            <a:endParaRPr lang="zh-CN" altLang="en-US" sz="28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 DMA</a:t>
            </a:r>
            <a:r>
              <a:rPr lang="zh-CN" altLang="en-US" sz="4000" smtClean="0"/>
              <a:t>传送控制信号</a:t>
            </a:r>
            <a:r>
              <a:rPr lang="zh-CN" altLang="en-US" sz="3200" smtClean="0"/>
              <a:t>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66800"/>
            <a:ext cx="7953375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MEMR*</a:t>
            </a:r>
            <a:r>
              <a:rPr lang="zh-CN" altLang="en-US" sz="2600" b="0" dirty="0" smtClean="0">
                <a:latin typeface="Times New Roman" pitchFamily="18" charset="0"/>
              </a:rPr>
              <a:t>：存储器读。有效将数据从存储器读出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MEMW*</a:t>
            </a:r>
            <a:r>
              <a:rPr lang="zh-CN" altLang="en-US" sz="2600" b="0" dirty="0" smtClean="0"/>
              <a:t>：</a:t>
            </a:r>
            <a:r>
              <a:rPr lang="zh-CN" altLang="en-US" sz="2600" b="0" dirty="0" smtClean="0">
                <a:latin typeface="Times New Roman" pitchFamily="18" charset="0"/>
              </a:rPr>
              <a:t>存储器写。有效将数据写入存储器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IOR*</a:t>
            </a:r>
            <a:r>
              <a:rPr lang="zh-CN" altLang="en-US" sz="2600" b="0" dirty="0" smtClean="0">
                <a:latin typeface="Times New Roman" pitchFamily="18" charset="0"/>
              </a:rPr>
              <a:t>：</a:t>
            </a:r>
            <a:r>
              <a:rPr lang="en-US" altLang="zh-CN" sz="2600" b="0" dirty="0" smtClean="0"/>
              <a:t>I/O</a:t>
            </a:r>
            <a:r>
              <a:rPr lang="zh-CN" altLang="en-US" sz="2600" b="0" dirty="0" smtClean="0">
                <a:latin typeface="Times New Roman" pitchFamily="18" charset="0"/>
              </a:rPr>
              <a:t>读。有效将数据从外设读出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IOW*</a:t>
            </a:r>
            <a:r>
              <a:rPr lang="zh-CN" altLang="en-US" sz="2600" b="0" dirty="0" smtClean="0"/>
              <a:t>：</a:t>
            </a:r>
            <a:r>
              <a:rPr lang="en-US" altLang="zh-CN" sz="2600" b="0" dirty="0" smtClean="0"/>
              <a:t>I/O</a:t>
            </a:r>
            <a:r>
              <a:rPr lang="zh-CN" altLang="en-US" sz="2600" b="0" dirty="0" smtClean="0">
                <a:latin typeface="Times New Roman" pitchFamily="18" charset="0"/>
              </a:rPr>
              <a:t>写</a:t>
            </a:r>
            <a:r>
              <a:rPr lang="zh-CN" altLang="en-US" sz="2600" b="0" dirty="0" smtClean="0"/>
              <a:t>。</a:t>
            </a:r>
            <a:r>
              <a:rPr lang="zh-CN" altLang="en-US" sz="2600" b="0" dirty="0" smtClean="0">
                <a:latin typeface="Times New Roman" pitchFamily="18" charset="0"/>
              </a:rPr>
              <a:t>有效将数据写入外设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READY</a:t>
            </a:r>
            <a:r>
              <a:rPr lang="zh-CN" altLang="en-US" sz="2600" b="0" dirty="0" smtClean="0"/>
              <a:t>：</a:t>
            </a:r>
            <a:r>
              <a:rPr lang="zh-CN" altLang="en-US" sz="2600" b="0" dirty="0" smtClean="0">
                <a:latin typeface="Times New Roman" pitchFamily="18" charset="0"/>
              </a:rPr>
              <a:t>准备好。</a:t>
            </a:r>
            <a:r>
              <a:rPr lang="en-US" altLang="zh-CN" sz="2600" b="0" dirty="0" smtClean="0">
                <a:latin typeface="Times New Roman" pitchFamily="18" charset="0"/>
              </a:rPr>
              <a:t>DMA</a:t>
            </a:r>
            <a:r>
              <a:rPr lang="zh-CN" altLang="en-US" sz="2600" b="0" dirty="0" smtClean="0">
                <a:latin typeface="Times New Roman" pitchFamily="18" charset="0"/>
              </a:rPr>
              <a:t>传送的</a:t>
            </a:r>
            <a:r>
              <a:rPr lang="en-US" altLang="zh-CN" sz="2600" b="0" dirty="0" smtClean="0"/>
              <a:t>S</a:t>
            </a:r>
            <a:r>
              <a:rPr lang="en-US" altLang="zh-CN" sz="2600" b="0" dirty="0" smtClean="0">
                <a:latin typeface="Times New Roman" pitchFamily="18" charset="0"/>
              </a:rPr>
              <a:t>3</a:t>
            </a:r>
            <a:r>
              <a:rPr lang="zh-CN" altLang="en-US" sz="2600" b="0" dirty="0" smtClean="0">
                <a:latin typeface="Times New Roman" pitchFamily="18" charset="0"/>
              </a:rPr>
              <a:t>下降沿检测到为低时，插入等待状态</a:t>
            </a:r>
            <a:r>
              <a:rPr lang="en-US" altLang="zh-CN" sz="2600" b="0" dirty="0" smtClean="0"/>
              <a:t>Sw</a:t>
            </a:r>
            <a:r>
              <a:rPr lang="zh-CN" altLang="en-US" sz="2600" b="0" dirty="0" smtClean="0">
                <a:latin typeface="Times New Roman" pitchFamily="18" charset="0"/>
              </a:rPr>
              <a:t>，直到</a:t>
            </a:r>
            <a:r>
              <a:rPr lang="en-US" altLang="zh-CN" sz="2600" b="0" dirty="0" smtClean="0"/>
              <a:t>READY</a:t>
            </a:r>
            <a:r>
              <a:rPr lang="zh-CN" altLang="en-US" sz="2600" b="0" dirty="0" smtClean="0">
                <a:latin typeface="Times New Roman" pitchFamily="18" charset="0"/>
              </a:rPr>
              <a:t>为高才进入第</a:t>
            </a:r>
            <a:r>
              <a:rPr lang="en-US" altLang="zh-CN" sz="2600" b="0" dirty="0" smtClean="0"/>
              <a:t>4</a:t>
            </a:r>
            <a:r>
              <a:rPr lang="zh-CN" altLang="en-US" sz="2600" b="0" dirty="0" smtClean="0">
                <a:latin typeface="Times New Roman" pitchFamily="18" charset="0"/>
              </a:rPr>
              <a:t>个时钟周期</a:t>
            </a:r>
            <a:r>
              <a:rPr lang="en-US" altLang="zh-CN" sz="2600" b="0" dirty="0" smtClean="0"/>
              <a:t>S</a:t>
            </a:r>
            <a:r>
              <a:rPr lang="en-US" altLang="zh-CN" sz="2600" b="0" dirty="0" smtClean="0">
                <a:latin typeface="Times New Roman" pitchFamily="18" charset="0"/>
              </a:rPr>
              <a:t>4</a:t>
            </a:r>
            <a:r>
              <a:rPr lang="zh-CN" altLang="en-US" sz="2600" b="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b="0" dirty="0" smtClean="0">
                <a:solidFill>
                  <a:srgbClr val="A50021"/>
                </a:solidFill>
              </a:rPr>
              <a:t>EOP*</a:t>
            </a:r>
            <a:r>
              <a:rPr lang="zh-CN" altLang="en-US" sz="2600" b="0" dirty="0" smtClean="0">
                <a:latin typeface="Times New Roman" pitchFamily="18" charset="0"/>
              </a:rPr>
              <a:t>：过程结束。</a:t>
            </a:r>
            <a:r>
              <a:rPr lang="en-US" altLang="zh-CN" sz="2600" b="0" dirty="0" smtClean="0"/>
              <a:t>DMA</a:t>
            </a:r>
            <a:r>
              <a:rPr lang="zh-CN" altLang="en-US" sz="2600" b="0" dirty="0" smtClean="0">
                <a:latin typeface="Times New Roman" pitchFamily="18" charset="0"/>
              </a:rPr>
              <a:t>传送过程结束，输出一个低有效脉冲。外部输入低脉冲信号，则终结</a:t>
            </a:r>
            <a:r>
              <a:rPr lang="en-US" altLang="zh-CN" sz="2600" b="0" dirty="0" smtClean="0"/>
              <a:t>DMA</a:t>
            </a:r>
            <a:r>
              <a:rPr lang="zh-CN" altLang="en-US" sz="2600" b="0" dirty="0" smtClean="0">
                <a:latin typeface="Times New Roman" pitchFamily="18" charset="0"/>
              </a:rPr>
              <a:t>传送。</a:t>
            </a:r>
            <a:r>
              <a:rPr lang="zh-CN" altLang="en-US" sz="2600" b="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3.  </a:t>
            </a:r>
            <a:r>
              <a:rPr lang="zh-CN" altLang="en-US" sz="4000" smtClean="0"/>
              <a:t>处理器接口信号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74800"/>
            <a:ext cx="7761288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DB0</a:t>
            </a:r>
            <a:r>
              <a:rPr lang="zh-CN" altLang="en-US" sz="2800" smtClean="0">
                <a:solidFill>
                  <a:srgbClr val="A50021"/>
                </a:solidFill>
              </a:rPr>
              <a:t>～</a:t>
            </a:r>
            <a:r>
              <a:rPr lang="en-US" altLang="zh-CN" sz="2800" smtClean="0">
                <a:solidFill>
                  <a:srgbClr val="A50021"/>
                </a:solidFill>
              </a:rPr>
              <a:t>DB7</a:t>
            </a:r>
            <a:r>
              <a:rPr lang="zh-CN" altLang="en-US" sz="2800" smtClean="0">
                <a:latin typeface="Times New Roman" pitchFamily="18" charset="0"/>
              </a:rPr>
              <a:t>：数据线。用于</a:t>
            </a:r>
            <a:r>
              <a:rPr lang="en-US" altLang="zh-CN" sz="2800" smtClean="0"/>
              <a:t>8237A</a:t>
            </a:r>
            <a:r>
              <a:rPr lang="zh-CN" altLang="en-US" sz="2800" smtClean="0">
                <a:latin typeface="Times New Roman" pitchFamily="18" charset="0"/>
              </a:rPr>
              <a:t>与微处理器进行数据交换。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A0</a:t>
            </a:r>
            <a:r>
              <a:rPr lang="zh-CN" altLang="en-US" sz="2800" smtClean="0">
                <a:solidFill>
                  <a:srgbClr val="A50021"/>
                </a:solidFill>
              </a:rPr>
              <a:t>～</a:t>
            </a:r>
            <a:r>
              <a:rPr lang="en-US" altLang="zh-CN" sz="2800" smtClean="0">
                <a:solidFill>
                  <a:srgbClr val="A50021"/>
                </a:solidFill>
              </a:rPr>
              <a:t>A3</a:t>
            </a:r>
            <a:r>
              <a:rPr lang="zh-CN" altLang="en-US" sz="2800" smtClean="0">
                <a:latin typeface="Times New Roman" pitchFamily="18" charset="0"/>
              </a:rPr>
              <a:t>：地址线。用以选择芯片内部寄存器。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CS*</a:t>
            </a:r>
            <a:r>
              <a:rPr lang="zh-CN" altLang="en-US" sz="2800" smtClean="0">
                <a:latin typeface="Times New Roman" pitchFamily="18" charset="0"/>
              </a:rPr>
              <a:t>：片选。低有效时，微处理器与</a:t>
            </a:r>
            <a:r>
              <a:rPr lang="en-US" altLang="zh-CN" sz="2800" smtClean="0"/>
              <a:t>8237A</a:t>
            </a:r>
            <a:r>
              <a:rPr lang="zh-CN" altLang="en-US" sz="2800" smtClean="0">
                <a:latin typeface="Times New Roman" pitchFamily="18" charset="0"/>
              </a:rPr>
              <a:t>通过数据线通信，主要完成对</a:t>
            </a:r>
            <a:r>
              <a:rPr lang="en-US" altLang="zh-CN" sz="2800" smtClean="0"/>
              <a:t>8237A</a:t>
            </a:r>
            <a:r>
              <a:rPr lang="zh-CN" altLang="en-US" sz="2800" smtClean="0">
                <a:latin typeface="Times New Roman" pitchFamily="18" charset="0"/>
              </a:rPr>
              <a:t>的编程。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IOR*</a:t>
            </a:r>
            <a:r>
              <a:rPr lang="zh-CN" altLang="en-US" sz="2800" smtClean="0">
                <a:latin typeface="Times New Roman" pitchFamily="18" charset="0"/>
              </a:rPr>
              <a:t>：</a:t>
            </a:r>
            <a:r>
              <a:rPr lang="en-US" altLang="zh-CN" sz="2800" smtClean="0"/>
              <a:t>I/O</a:t>
            </a:r>
            <a:r>
              <a:rPr lang="zh-CN" altLang="en-US" sz="2800" smtClean="0">
                <a:latin typeface="Times New Roman" pitchFamily="18" charset="0"/>
              </a:rPr>
              <a:t>读。读取</a:t>
            </a:r>
            <a:r>
              <a:rPr lang="en-US" altLang="zh-CN" sz="2800" smtClean="0"/>
              <a:t>8237A</a:t>
            </a:r>
            <a:r>
              <a:rPr lang="zh-CN" altLang="en-US" sz="2800" smtClean="0">
                <a:latin typeface="Times New Roman" pitchFamily="18" charset="0"/>
              </a:rPr>
              <a:t>内部寄存器。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IOW*</a:t>
            </a:r>
            <a:r>
              <a:rPr lang="zh-CN" altLang="en-US" sz="2800" smtClean="0">
                <a:latin typeface="Times New Roman" pitchFamily="18" charset="0"/>
              </a:rPr>
              <a:t>：</a:t>
            </a:r>
            <a:r>
              <a:rPr lang="en-US" altLang="zh-CN" sz="2800" smtClean="0"/>
              <a:t>I/O</a:t>
            </a:r>
            <a:r>
              <a:rPr lang="zh-CN" altLang="en-US" sz="2800" smtClean="0">
                <a:latin typeface="Times New Roman" pitchFamily="18" charset="0"/>
              </a:rPr>
              <a:t>写。写入</a:t>
            </a:r>
            <a:r>
              <a:rPr lang="en-US" altLang="zh-CN" sz="2800" smtClean="0"/>
              <a:t>8237A</a:t>
            </a:r>
            <a:r>
              <a:rPr lang="zh-CN" altLang="en-US" sz="2800" smtClean="0">
                <a:latin typeface="Times New Roman" pitchFamily="18" charset="0"/>
              </a:rPr>
              <a:t>内部寄存器。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CLK</a:t>
            </a:r>
            <a:r>
              <a:rPr lang="zh-CN" altLang="en-US" sz="2800" smtClean="0"/>
              <a:t>：</a:t>
            </a:r>
            <a:r>
              <a:rPr lang="zh-CN" altLang="en-US" sz="2800" smtClean="0">
                <a:latin typeface="Times New Roman" pitchFamily="18" charset="0"/>
              </a:rPr>
              <a:t>时钟。控制芯片内部操作和数据传输。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A50021"/>
                </a:solidFill>
              </a:rPr>
              <a:t>RESET</a:t>
            </a:r>
            <a:r>
              <a:rPr lang="zh-CN" altLang="en-US" sz="2800" smtClean="0"/>
              <a:t>：</a:t>
            </a:r>
            <a:r>
              <a:rPr lang="zh-CN" altLang="en-US" sz="2800" smtClean="0">
                <a:latin typeface="Times New Roman" pitchFamily="18" charset="0"/>
              </a:rPr>
              <a:t>复位。使</a:t>
            </a:r>
            <a:r>
              <a:rPr lang="en-US" altLang="zh-CN" sz="2800" smtClean="0">
                <a:latin typeface="Times New Roman" pitchFamily="18" charset="0"/>
              </a:rPr>
              <a:t>8237A</a:t>
            </a:r>
            <a:r>
              <a:rPr lang="zh-CN" altLang="en-US" sz="2800" smtClean="0">
                <a:latin typeface="Times New Roman" pitchFamily="18" charset="0"/>
              </a:rPr>
              <a:t>处于初始状态。</a:t>
            </a:r>
            <a:endParaRPr lang="zh-CN" alt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8237A</a:t>
            </a:r>
            <a:r>
              <a:rPr lang="zh-CN" altLang="en-US" sz="4000" smtClean="0"/>
              <a:t>的两种工作状态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84325"/>
            <a:ext cx="7761288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8237A</a:t>
            </a:r>
            <a:r>
              <a:rPr lang="zh-CN" altLang="en-US" smtClean="0">
                <a:latin typeface="Times New Roman" pitchFamily="18" charset="0"/>
              </a:rPr>
              <a:t>具有两种工作状态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空闲周期</a:t>
            </a:r>
            <a:r>
              <a:rPr lang="zh-CN" altLang="en-US" smtClean="0">
                <a:latin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作为接口电路，受</a:t>
            </a:r>
            <a:r>
              <a:rPr lang="en-US" altLang="zh-CN" smtClean="0"/>
              <a:t>CPU</a:t>
            </a:r>
            <a:r>
              <a:rPr lang="zh-CN" altLang="en-US" smtClean="0">
                <a:latin typeface="Times New Roman" pitchFamily="18" charset="0"/>
              </a:rPr>
              <a:t>控制的工作状态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有效周期</a:t>
            </a:r>
            <a:r>
              <a:rPr lang="zh-CN" altLang="en-US" smtClean="0">
                <a:latin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作为</a:t>
            </a:r>
            <a:r>
              <a:rPr lang="en-US" altLang="zh-CN" smtClean="0"/>
              <a:t>DMAC</a:t>
            </a:r>
            <a:r>
              <a:rPr lang="zh-CN" altLang="en-US" smtClean="0">
                <a:latin typeface="Times New Roman" pitchFamily="18" charset="0"/>
              </a:rPr>
              <a:t>控制</a:t>
            </a:r>
            <a:r>
              <a:rPr lang="en-US" altLang="zh-CN" smtClean="0"/>
              <a:t>DMA</a:t>
            </a:r>
            <a:r>
              <a:rPr lang="zh-CN" altLang="en-US" smtClean="0">
                <a:latin typeface="Times New Roman" pitchFamily="18" charset="0"/>
              </a:rPr>
              <a:t>传送的工作状态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8237A</a:t>
            </a:r>
            <a:r>
              <a:rPr lang="zh-CN" altLang="en-US" sz="4000" smtClean="0"/>
              <a:t>引脚的两种作用</a:t>
            </a:r>
          </a:p>
        </p:txBody>
      </p:sp>
      <p:graphicFrame>
        <p:nvGraphicFramePr>
          <p:cNvPr id="153653" name="Group 53"/>
          <p:cNvGraphicFramePr>
            <a:graphicFrameLocks noGrp="1"/>
          </p:cNvGraphicFramePr>
          <p:nvPr/>
        </p:nvGraphicFramePr>
        <p:xfrm>
          <a:off x="533400" y="1597025"/>
          <a:ext cx="8305800" cy="3779838"/>
        </p:xfrm>
        <a:graphic>
          <a:graphicData uri="http://schemas.openxmlformats.org/drawingml/2006/table">
            <a:tbl>
              <a:tblPr/>
              <a:tblGrid>
                <a:gridCol w="3726243"/>
                <a:gridCol w="4579557"/>
              </a:tblGrid>
              <a:tr h="1108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连接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（空闲周期）的引脚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与外设连接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（有效周期）的引脚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71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CLK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RESET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CS*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DB0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DB7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IOR*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IOW*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HRQ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HLDA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AEN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ADSTB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READY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EOP*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A7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DB0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DB7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IOR*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IOW*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MEMR*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MEMW*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DREQ0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DREQ3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DACK0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GungsuhChe" pitchFamily="49" charset="-127"/>
                        </a:rPr>
                        <a:t>DACK3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的工作时序</a:t>
            </a:r>
            <a:r>
              <a:rPr lang="en-US" altLang="zh-CN" sz="4000" dirty="0" smtClean="0">
                <a:latin typeface="Times New Roman" pitchFamily="18" charset="0"/>
              </a:rPr>
              <a:t>·</a:t>
            </a:r>
            <a:r>
              <a:rPr lang="zh-CN" altLang="en-US" sz="4000" dirty="0" smtClean="0">
                <a:solidFill>
                  <a:srgbClr val="A50021"/>
                </a:solidFill>
                <a:latin typeface="Times New Roman" pitchFamily="18" charset="0"/>
              </a:rPr>
              <a:t>空闲周期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51000"/>
            <a:ext cx="8189913" cy="38735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的任一通道都没有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请求时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由微处理器控制作为一个接口芯片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可对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编程，或从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读取状态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采样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CS*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选片信号，该信号有效，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就要对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进行读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写操作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还采样通道的请求输入信号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DREQ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，该信号有效，就进入有效周期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I/O</a:t>
            </a:r>
            <a:r>
              <a:rPr lang="zh-CN" altLang="en-US" smtClean="0"/>
              <a:t>端口与存储器地址独立编址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端口单独编排地址，独立于存储器地址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优点：</a:t>
            </a:r>
          </a:p>
          <a:p>
            <a:pPr lvl="1" eaLnBrk="1" hangingPunct="1"/>
            <a:r>
              <a:rPr lang="en-US" altLang="zh-CN" smtClean="0"/>
              <a:t>I/O</a:t>
            </a:r>
            <a:r>
              <a:rPr lang="zh-CN" altLang="en-US" smtClean="0">
                <a:latin typeface="Times New Roman" pitchFamily="18" charset="0"/>
              </a:rPr>
              <a:t>端口的地址空间独立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控制和地址译码电路相对简单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专门的</a:t>
            </a:r>
            <a:r>
              <a:rPr lang="en-US" altLang="zh-CN" smtClean="0"/>
              <a:t>I/O</a:t>
            </a:r>
            <a:r>
              <a:rPr lang="zh-CN" altLang="en-US" smtClean="0">
                <a:latin typeface="Times New Roman" pitchFamily="18" charset="0"/>
              </a:rPr>
              <a:t>指令使程序清晰易读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缺点：</a:t>
            </a:r>
          </a:p>
          <a:p>
            <a:pPr lvl="1" eaLnBrk="1" hangingPunct="1"/>
            <a:r>
              <a:rPr lang="en-US" altLang="zh-CN" smtClean="0"/>
              <a:t>I/O</a:t>
            </a:r>
            <a:r>
              <a:rPr lang="zh-CN" altLang="en-US" smtClean="0">
                <a:latin typeface="Times New Roman" pitchFamily="18" charset="0"/>
              </a:rPr>
              <a:t>指令没有存储器指令丰富</a:t>
            </a:r>
            <a:endParaRPr lang="zh-CN" altLang="en-US" smtClean="0"/>
          </a:p>
        </p:txBody>
      </p:sp>
      <p:sp>
        <p:nvSpPr>
          <p:cNvPr id="475140" name="AutoShape 4" descr="096"/>
          <p:cNvSpPr>
            <a:spLocks noChangeArrowheads="1"/>
          </p:cNvSpPr>
          <p:nvPr/>
        </p:nvSpPr>
        <p:spPr bwMode="auto">
          <a:xfrm>
            <a:off x="600075" y="5445125"/>
            <a:ext cx="5700713" cy="792163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latin typeface="Tahoma" pitchFamily="34" charset="0"/>
              </a:rPr>
              <a:t>80x86</a:t>
            </a:r>
            <a:r>
              <a:rPr kumimoji="1" lang="zh-CN" altLang="en-US" sz="2800" b="1">
                <a:latin typeface="Tahoma" pitchFamily="34" charset="0"/>
              </a:rPr>
              <a:t>采用</a:t>
            </a:r>
            <a:r>
              <a:rPr kumimoji="1" lang="en-US" altLang="zh-CN" sz="2800" b="1">
                <a:latin typeface="Tahoma" pitchFamily="34" charset="0"/>
              </a:rPr>
              <a:t>I/O</a:t>
            </a:r>
            <a:r>
              <a:rPr kumimoji="1" lang="zh-CN" altLang="en-US" sz="2800" b="1">
                <a:latin typeface="Tahoma" pitchFamily="34" charset="0"/>
              </a:rPr>
              <a:t>端口独立编址</a:t>
            </a:r>
          </a:p>
        </p:txBody>
      </p:sp>
      <p:grpSp>
        <p:nvGrpSpPr>
          <p:cNvPr id="11269" name="Group 11"/>
          <p:cNvGrpSpPr>
            <a:grpSpLocks/>
          </p:cNvGrpSpPr>
          <p:nvPr/>
        </p:nvGrpSpPr>
        <p:grpSpPr bwMode="auto">
          <a:xfrm>
            <a:off x="5973763" y="2205038"/>
            <a:ext cx="2990850" cy="2838450"/>
            <a:chOff x="3763" y="1389"/>
            <a:chExt cx="1884" cy="1788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980" y="1463"/>
              <a:ext cx="667" cy="1576"/>
            </a:xfrm>
            <a:prstGeom prst="rect">
              <a:avLst/>
            </a:prstGeom>
            <a:noFill/>
            <a:ln w="28575">
              <a:solidFill>
                <a:srgbClr val="193C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ahoma" pitchFamily="34" charset="0"/>
                </a:rPr>
                <a:t>主存</a:t>
              </a:r>
            </a:p>
            <a:p>
              <a:pPr algn="ctr"/>
              <a:r>
                <a:rPr kumimoji="1" lang="zh-CN" altLang="en-US" sz="2400" b="1">
                  <a:latin typeface="Tahoma" pitchFamily="34" charset="0"/>
                </a:rPr>
                <a:t>空间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311" y="2476"/>
              <a:ext cx="667" cy="563"/>
            </a:xfrm>
            <a:prstGeom prst="rect">
              <a:avLst/>
            </a:prstGeom>
            <a:solidFill>
              <a:srgbClr val="A6ADC0"/>
            </a:solidFill>
            <a:ln w="28575">
              <a:solidFill>
                <a:srgbClr val="193C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itchFamily="34" charset="0"/>
                </a:rPr>
                <a:t>I/O</a:t>
              </a:r>
            </a:p>
            <a:p>
              <a:pPr algn="ctr"/>
              <a:r>
                <a:rPr kumimoji="1" lang="zh-CN" altLang="en-US" sz="2400" b="1">
                  <a:latin typeface="Tahoma" pitchFamily="34" charset="0"/>
                </a:rPr>
                <a:t>空间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339" y="1389"/>
              <a:ext cx="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ahoma" pitchFamily="34" charset="0"/>
                </a:rPr>
                <a:t>FFFFF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055" y="288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3763" y="2358"/>
              <a:ext cx="5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ahoma" pitchFamily="34" charset="0"/>
                </a:rPr>
                <a:t>FFFF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的工作时序</a:t>
            </a:r>
            <a:r>
              <a:rPr lang="en-US" altLang="zh-CN" sz="4000" dirty="0" smtClean="0">
                <a:latin typeface="Times New Roman" pitchFamily="18" charset="0"/>
              </a:rPr>
              <a:t>·</a:t>
            </a:r>
            <a:r>
              <a:rPr lang="zh-CN" altLang="en-US" sz="4000" dirty="0" smtClean="0">
                <a:solidFill>
                  <a:srgbClr val="A50021"/>
                </a:solidFill>
                <a:latin typeface="Times New Roman" pitchFamily="18" charset="0"/>
              </a:rPr>
              <a:t>有效周期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93013" cy="441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采样到外设有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请求，就脱离空闲周期进入有效周期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作为系统的主控芯片，控制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传送操作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传送借用系统总线完成，其控制信号以及工作时序类似</a:t>
            </a:r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总线周期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6825" y="6261100"/>
            <a:ext cx="2644775" cy="5969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DMA</a:t>
            </a:r>
            <a:r>
              <a:rPr lang="zh-CN" altLang="en-US" sz="3200" smtClean="0"/>
              <a:t>传送时序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82575"/>
            <a:ext cx="9050338" cy="6191250"/>
            <a:chOff x="44" y="88"/>
            <a:chExt cx="5701" cy="39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81" y="615"/>
              <a:ext cx="2383" cy="3235"/>
              <a:chOff x="0" y="0"/>
              <a:chExt cx="17332" cy="2000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527" cy="20000"/>
                <a:chOff x="0" y="0"/>
                <a:chExt cx="17328" cy="20000"/>
              </a:xfrm>
            </p:grpSpPr>
            <p:sp>
              <p:nvSpPr>
                <p:cNvPr id="15570" name="Line 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1" name="Line 7"/>
                <p:cNvSpPr>
                  <a:spLocks noChangeShapeType="1"/>
                </p:cNvSpPr>
                <p:nvPr/>
              </p:nvSpPr>
              <p:spPr bwMode="auto">
                <a:xfrm>
                  <a:off x="17280" y="0"/>
                  <a:ext cx="4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935" y="0"/>
                <a:ext cx="2527" cy="20000"/>
                <a:chOff x="0" y="0"/>
                <a:chExt cx="19855" cy="20000"/>
              </a:xfrm>
            </p:grpSpPr>
            <p:sp>
              <p:nvSpPr>
                <p:cNvPr id="15568" name="Line 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9" name="Line 10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9870" y="0"/>
                <a:ext cx="2527" cy="20000"/>
                <a:chOff x="0" y="0"/>
                <a:chExt cx="19855" cy="20000"/>
              </a:xfrm>
            </p:grpSpPr>
            <p:sp>
              <p:nvSpPr>
                <p:cNvPr id="15566" name="Line 1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" name="Line 13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4805" y="0"/>
                <a:ext cx="2527" cy="20000"/>
                <a:chOff x="0" y="0"/>
                <a:chExt cx="19855" cy="20000"/>
              </a:xfrm>
            </p:grpSpPr>
            <p:sp>
              <p:nvSpPr>
                <p:cNvPr id="15564" name="Line 1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5" name="Line 16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7" name="Rectangle 17"/>
            <p:cNvSpPr>
              <a:spLocks noChangeArrowheads="1"/>
            </p:cNvSpPr>
            <p:nvPr/>
          </p:nvSpPr>
          <p:spPr bwMode="auto">
            <a:xfrm>
              <a:off x="182" y="2345"/>
              <a:ext cx="742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DB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zh-CN" altLang="en-US" sz="2000">
                  <a:latin typeface="Times New Roman" pitchFamily="18" charset="0"/>
                  <a:ea typeface="宋体" charset="-122"/>
                </a:rPr>
                <a:t>～</a:t>
              </a:r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DB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7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68" name="Rectangle 18"/>
            <p:cNvSpPr>
              <a:spLocks noChangeArrowheads="1"/>
            </p:cNvSpPr>
            <p:nvPr/>
          </p:nvSpPr>
          <p:spPr bwMode="auto">
            <a:xfrm>
              <a:off x="269" y="3014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DACK</a:t>
              </a:r>
            </a:p>
          </p:txBody>
        </p:sp>
        <p:sp>
          <p:nvSpPr>
            <p:cNvPr id="15369" name="Rectangle 19"/>
            <p:cNvSpPr>
              <a:spLocks noChangeArrowheads="1"/>
            </p:cNvSpPr>
            <p:nvPr/>
          </p:nvSpPr>
          <p:spPr bwMode="auto">
            <a:xfrm>
              <a:off x="45" y="2039"/>
              <a:ext cx="833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ADSTB</a:t>
              </a:r>
            </a:p>
          </p:txBody>
        </p:sp>
        <p:sp>
          <p:nvSpPr>
            <p:cNvPr id="15370" name="Rectangle 20"/>
            <p:cNvSpPr>
              <a:spLocks noChangeArrowheads="1"/>
            </p:cNvSpPr>
            <p:nvPr/>
          </p:nvSpPr>
          <p:spPr bwMode="auto">
            <a:xfrm>
              <a:off x="370" y="1050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HRQ</a:t>
              </a:r>
            </a:p>
          </p:txBody>
        </p:sp>
        <p:sp>
          <p:nvSpPr>
            <p:cNvPr id="15371" name="Rectangle 21"/>
            <p:cNvSpPr>
              <a:spLocks noChangeArrowheads="1"/>
            </p:cNvSpPr>
            <p:nvPr/>
          </p:nvSpPr>
          <p:spPr bwMode="auto">
            <a:xfrm>
              <a:off x="370" y="760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DREQ</a:t>
              </a:r>
            </a:p>
          </p:txBody>
        </p:sp>
        <p:sp>
          <p:nvSpPr>
            <p:cNvPr id="15372" name="Rectangle 22"/>
            <p:cNvSpPr>
              <a:spLocks noChangeArrowheads="1"/>
            </p:cNvSpPr>
            <p:nvPr/>
          </p:nvSpPr>
          <p:spPr bwMode="auto">
            <a:xfrm>
              <a:off x="370" y="352"/>
              <a:ext cx="549" cy="2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CLK</a:t>
              </a:r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>
              <a:off x="952" y="945"/>
              <a:ext cx="1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24"/>
            <p:cNvSpPr>
              <a:spLocks noChangeShapeType="1"/>
            </p:cNvSpPr>
            <p:nvPr/>
          </p:nvSpPr>
          <p:spPr bwMode="auto">
            <a:xfrm flipV="1">
              <a:off x="1108" y="751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25"/>
            <p:cNvSpPr>
              <a:spLocks noChangeShapeType="1"/>
            </p:cNvSpPr>
            <p:nvPr/>
          </p:nvSpPr>
          <p:spPr bwMode="auto">
            <a:xfrm>
              <a:off x="1108" y="751"/>
              <a:ext cx="2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26"/>
            <p:cNvSpPr>
              <a:spLocks noChangeShapeType="1"/>
            </p:cNvSpPr>
            <p:nvPr/>
          </p:nvSpPr>
          <p:spPr bwMode="auto">
            <a:xfrm flipV="1">
              <a:off x="3459" y="751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27"/>
            <p:cNvSpPr>
              <a:spLocks noChangeShapeType="1"/>
            </p:cNvSpPr>
            <p:nvPr/>
          </p:nvSpPr>
          <p:spPr bwMode="auto">
            <a:xfrm>
              <a:off x="3464" y="945"/>
              <a:ext cx="20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28"/>
            <p:cNvSpPr>
              <a:spLocks noChangeShapeType="1"/>
            </p:cNvSpPr>
            <p:nvPr/>
          </p:nvSpPr>
          <p:spPr bwMode="auto">
            <a:xfrm>
              <a:off x="865" y="3137"/>
              <a:ext cx="190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29"/>
            <p:cNvSpPr>
              <a:spLocks noChangeShapeType="1"/>
            </p:cNvSpPr>
            <p:nvPr/>
          </p:nvSpPr>
          <p:spPr bwMode="auto">
            <a:xfrm flipV="1">
              <a:off x="2773" y="2939"/>
              <a:ext cx="1" cy="19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30"/>
            <p:cNvSpPr>
              <a:spLocks noChangeShapeType="1"/>
            </p:cNvSpPr>
            <p:nvPr/>
          </p:nvSpPr>
          <p:spPr bwMode="auto">
            <a:xfrm>
              <a:off x="2773" y="2939"/>
              <a:ext cx="206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31"/>
            <p:cNvSpPr>
              <a:spLocks noChangeShapeType="1"/>
            </p:cNvSpPr>
            <p:nvPr/>
          </p:nvSpPr>
          <p:spPr bwMode="auto">
            <a:xfrm flipV="1">
              <a:off x="4820" y="2935"/>
              <a:ext cx="1" cy="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32"/>
            <p:cNvSpPr>
              <a:spLocks noChangeShapeType="1"/>
            </p:cNvSpPr>
            <p:nvPr/>
          </p:nvSpPr>
          <p:spPr bwMode="auto">
            <a:xfrm>
              <a:off x="4823" y="3137"/>
              <a:ext cx="908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938" y="1041"/>
              <a:ext cx="4590" cy="195"/>
              <a:chOff x="0" y="4"/>
              <a:chExt cx="19998" cy="19996"/>
            </a:xfrm>
          </p:grpSpPr>
          <p:sp>
            <p:nvSpPr>
              <p:cNvPr id="15555" name="Line 34"/>
              <p:cNvSpPr>
                <a:spLocks noChangeShapeType="1"/>
              </p:cNvSpPr>
              <p:nvPr/>
            </p:nvSpPr>
            <p:spPr bwMode="auto">
              <a:xfrm>
                <a:off x="0" y="19915"/>
                <a:ext cx="2670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6" name="Line 35"/>
              <p:cNvSpPr>
                <a:spLocks noChangeShapeType="1"/>
              </p:cNvSpPr>
              <p:nvPr/>
            </p:nvSpPr>
            <p:spPr bwMode="auto">
              <a:xfrm flipV="1">
                <a:off x="2628" y="4"/>
                <a:ext cx="4" cy="199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7" name="Line 36"/>
              <p:cNvSpPr>
                <a:spLocks noChangeShapeType="1"/>
              </p:cNvSpPr>
              <p:nvPr/>
            </p:nvSpPr>
            <p:spPr bwMode="auto">
              <a:xfrm>
                <a:off x="2641" y="4"/>
                <a:ext cx="13689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8" name="Line 37"/>
              <p:cNvSpPr>
                <a:spLocks noChangeShapeType="1"/>
              </p:cNvSpPr>
              <p:nvPr/>
            </p:nvSpPr>
            <p:spPr bwMode="auto">
              <a:xfrm flipV="1">
                <a:off x="16271" y="4"/>
                <a:ext cx="5" cy="199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9" name="Line 38"/>
              <p:cNvSpPr>
                <a:spLocks noChangeShapeType="1"/>
              </p:cNvSpPr>
              <p:nvPr/>
            </p:nvSpPr>
            <p:spPr bwMode="auto">
              <a:xfrm>
                <a:off x="16292" y="19915"/>
                <a:ext cx="3706" cy="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>
              <a:off x="4763" y="3647"/>
              <a:ext cx="867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923" y="352"/>
              <a:ext cx="1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41"/>
            <p:cNvSpPr>
              <a:spLocks noChangeArrowheads="1"/>
            </p:cNvSpPr>
            <p:nvPr/>
          </p:nvSpPr>
          <p:spPr bwMode="auto">
            <a:xfrm>
              <a:off x="2365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1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87" name="Rectangle 42"/>
            <p:cNvSpPr>
              <a:spLocks noChangeArrowheads="1"/>
            </p:cNvSpPr>
            <p:nvPr/>
          </p:nvSpPr>
          <p:spPr bwMode="auto">
            <a:xfrm>
              <a:off x="203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0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88" name="Rectangle 43"/>
            <p:cNvSpPr>
              <a:spLocks noChangeArrowheads="1"/>
            </p:cNvSpPr>
            <p:nvPr/>
          </p:nvSpPr>
          <p:spPr bwMode="auto">
            <a:xfrm>
              <a:off x="1709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0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89" name="Rectangle 44"/>
            <p:cNvSpPr>
              <a:spLocks noChangeArrowheads="1"/>
            </p:cNvSpPr>
            <p:nvPr/>
          </p:nvSpPr>
          <p:spPr bwMode="auto">
            <a:xfrm>
              <a:off x="1382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90" name="Rectangle 45"/>
            <p:cNvSpPr>
              <a:spLocks noChangeArrowheads="1"/>
            </p:cNvSpPr>
            <p:nvPr/>
          </p:nvSpPr>
          <p:spPr bwMode="auto">
            <a:xfrm>
              <a:off x="1012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91" name="Line 46"/>
            <p:cNvSpPr>
              <a:spLocks noChangeShapeType="1"/>
            </p:cNvSpPr>
            <p:nvPr/>
          </p:nvSpPr>
          <p:spPr bwMode="auto">
            <a:xfrm>
              <a:off x="102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47"/>
            <p:cNvSpPr>
              <a:spLocks noChangeShapeType="1"/>
            </p:cNvSpPr>
            <p:nvPr/>
          </p:nvSpPr>
          <p:spPr bwMode="auto">
            <a:xfrm>
              <a:off x="1024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48"/>
            <p:cNvSpPr>
              <a:spLocks noChangeShapeType="1"/>
            </p:cNvSpPr>
            <p:nvPr/>
          </p:nvSpPr>
          <p:spPr bwMode="auto">
            <a:xfrm>
              <a:off x="119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49"/>
            <p:cNvSpPr>
              <a:spLocks noChangeShapeType="1"/>
            </p:cNvSpPr>
            <p:nvPr/>
          </p:nvSpPr>
          <p:spPr bwMode="auto">
            <a:xfrm>
              <a:off x="1196" y="352"/>
              <a:ext cx="1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0"/>
            <p:cNvSpPr>
              <a:spLocks noChangeShapeType="1"/>
            </p:cNvSpPr>
            <p:nvPr/>
          </p:nvSpPr>
          <p:spPr bwMode="auto">
            <a:xfrm>
              <a:off x="1368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1"/>
            <p:cNvSpPr>
              <a:spLocks noChangeShapeType="1"/>
            </p:cNvSpPr>
            <p:nvPr/>
          </p:nvSpPr>
          <p:spPr bwMode="auto">
            <a:xfrm>
              <a:off x="1368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2"/>
            <p:cNvSpPr>
              <a:spLocks noChangeShapeType="1"/>
            </p:cNvSpPr>
            <p:nvPr/>
          </p:nvSpPr>
          <p:spPr bwMode="auto">
            <a:xfrm>
              <a:off x="1541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53"/>
            <p:cNvSpPr>
              <a:spLocks noChangeShapeType="1"/>
            </p:cNvSpPr>
            <p:nvPr/>
          </p:nvSpPr>
          <p:spPr bwMode="auto">
            <a:xfrm>
              <a:off x="1548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4"/>
            <p:cNvSpPr>
              <a:spLocks noChangeShapeType="1"/>
            </p:cNvSpPr>
            <p:nvPr/>
          </p:nvSpPr>
          <p:spPr bwMode="auto">
            <a:xfrm>
              <a:off x="169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5"/>
            <p:cNvSpPr>
              <a:spLocks noChangeShapeType="1"/>
            </p:cNvSpPr>
            <p:nvPr/>
          </p:nvSpPr>
          <p:spPr bwMode="auto">
            <a:xfrm>
              <a:off x="1696" y="602"/>
              <a:ext cx="1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6"/>
            <p:cNvSpPr>
              <a:spLocks noChangeShapeType="1"/>
            </p:cNvSpPr>
            <p:nvPr/>
          </p:nvSpPr>
          <p:spPr bwMode="auto">
            <a:xfrm>
              <a:off x="188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7"/>
            <p:cNvSpPr>
              <a:spLocks noChangeShapeType="1"/>
            </p:cNvSpPr>
            <p:nvPr/>
          </p:nvSpPr>
          <p:spPr bwMode="auto">
            <a:xfrm>
              <a:off x="1884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8"/>
            <p:cNvSpPr>
              <a:spLocks noChangeShapeType="1"/>
            </p:cNvSpPr>
            <p:nvPr/>
          </p:nvSpPr>
          <p:spPr bwMode="auto">
            <a:xfrm>
              <a:off x="204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9"/>
            <p:cNvSpPr>
              <a:spLocks noChangeShapeType="1"/>
            </p:cNvSpPr>
            <p:nvPr/>
          </p:nvSpPr>
          <p:spPr bwMode="auto">
            <a:xfrm>
              <a:off x="2043" y="602"/>
              <a:ext cx="18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60"/>
            <p:cNvSpPr>
              <a:spLocks noChangeShapeType="1"/>
            </p:cNvSpPr>
            <p:nvPr/>
          </p:nvSpPr>
          <p:spPr bwMode="auto">
            <a:xfrm>
              <a:off x="2201" y="356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61"/>
            <p:cNvSpPr>
              <a:spLocks noChangeShapeType="1"/>
            </p:cNvSpPr>
            <p:nvPr/>
          </p:nvSpPr>
          <p:spPr bwMode="auto">
            <a:xfrm>
              <a:off x="2229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62"/>
            <p:cNvSpPr>
              <a:spLocks noChangeShapeType="1"/>
            </p:cNvSpPr>
            <p:nvPr/>
          </p:nvSpPr>
          <p:spPr bwMode="auto">
            <a:xfrm>
              <a:off x="238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63"/>
            <p:cNvSpPr>
              <a:spLocks noChangeShapeType="1"/>
            </p:cNvSpPr>
            <p:nvPr/>
          </p:nvSpPr>
          <p:spPr bwMode="auto">
            <a:xfrm>
              <a:off x="2384" y="602"/>
              <a:ext cx="1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64"/>
            <p:cNvSpPr>
              <a:spLocks noChangeShapeType="1"/>
            </p:cNvSpPr>
            <p:nvPr/>
          </p:nvSpPr>
          <p:spPr bwMode="auto">
            <a:xfrm>
              <a:off x="255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65"/>
            <p:cNvSpPr>
              <a:spLocks noChangeShapeType="1"/>
            </p:cNvSpPr>
            <p:nvPr/>
          </p:nvSpPr>
          <p:spPr bwMode="auto">
            <a:xfrm>
              <a:off x="2571" y="352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Rectangle 66"/>
            <p:cNvSpPr>
              <a:spLocks noChangeArrowheads="1"/>
            </p:cNvSpPr>
            <p:nvPr/>
          </p:nvSpPr>
          <p:spPr bwMode="auto">
            <a:xfrm>
              <a:off x="4090" y="128"/>
              <a:ext cx="342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3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2" name="Rectangle 67"/>
            <p:cNvSpPr>
              <a:spLocks noChangeArrowheads="1"/>
            </p:cNvSpPr>
            <p:nvPr/>
          </p:nvSpPr>
          <p:spPr bwMode="auto">
            <a:xfrm>
              <a:off x="3719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2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3" name="Rectangle 68"/>
            <p:cNvSpPr>
              <a:spLocks noChangeArrowheads="1"/>
            </p:cNvSpPr>
            <p:nvPr/>
          </p:nvSpPr>
          <p:spPr bwMode="auto">
            <a:xfrm>
              <a:off x="3392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4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4" name="Rectangle 69"/>
            <p:cNvSpPr>
              <a:spLocks noChangeArrowheads="1"/>
            </p:cNvSpPr>
            <p:nvPr/>
          </p:nvSpPr>
          <p:spPr bwMode="auto">
            <a:xfrm>
              <a:off x="3064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3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5" name="Rectangle 70"/>
            <p:cNvSpPr>
              <a:spLocks noChangeArrowheads="1"/>
            </p:cNvSpPr>
            <p:nvPr/>
          </p:nvSpPr>
          <p:spPr bwMode="auto">
            <a:xfrm>
              <a:off x="273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2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6" name="Line 71"/>
            <p:cNvSpPr>
              <a:spLocks noChangeShapeType="1"/>
            </p:cNvSpPr>
            <p:nvPr/>
          </p:nvSpPr>
          <p:spPr bwMode="auto">
            <a:xfrm>
              <a:off x="2721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Line 72"/>
            <p:cNvSpPr>
              <a:spLocks noChangeShapeType="1"/>
            </p:cNvSpPr>
            <p:nvPr/>
          </p:nvSpPr>
          <p:spPr bwMode="auto">
            <a:xfrm>
              <a:off x="2727" y="602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Line 73"/>
            <p:cNvSpPr>
              <a:spLocks noChangeShapeType="1"/>
            </p:cNvSpPr>
            <p:nvPr/>
          </p:nvSpPr>
          <p:spPr bwMode="auto">
            <a:xfrm>
              <a:off x="289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74"/>
            <p:cNvSpPr>
              <a:spLocks noChangeShapeType="1"/>
            </p:cNvSpPr>
            <p:nvPr/>
          </p:nvSpPr>
          <p:spPr bwMode="auto">
            <a:xfrm>
              <a:off x="2893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Line 75"/>
            <p:cNvSpPr>
              <a:spLocks noChangeShapeType="1"/>
            </p:cNvSpPr>
            <p:nvPr/>
          </p:nvSpPr>
          <p:spPr bwMode="auto">
            <a:xfrm>
              <a:off x="3065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Line 76"/>
            <p:cNvSpPr>
              <a:spLocks noChangeShapeType="1"/>
            </p:cNvSpPr>
            <p:nvPr/>
          </p:nvSpPr>
          <p:spPr bwMode="auto">
            <a:xfrm>
              <a:off x="3059" y="60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Line 77"/>
            <p:cNvSpPr>
              <a:spLocks noChangeShapeType="1"/>
            </p:cNvSpPr>
            <p:nvPr/>
          </p:nvSpPr>
          <p:spPr bwMode="auto">
            <a:xfrm>
              <a:off x="3253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Line 78"/>
            <p:cNvSpPr>
              <a:spLocks noChangeShapeType="1"/>
            </p:cNvSpPr>
            <p:nvPr/>
          </p:nvSpPr>
          <p:spPr bwMode="auto">
            <a:xfrm>
              <a:off x="3260" y="352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79"/>
            <p:cNvSpPr>
              <a:spLocks noChangeShapeType="1"/>
            </p:cNvSpPr>
            <p:nvPr/>
          </p:nvSpPr>
          <p:spPr bwMode="auto">
            <a:xfrm>
              <a:off x="340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Line 80"/>
            <p:cNvSpPr>
              <a:spLocks noChangeShapeType="1"/>
            </p:cNvSpPr>
            <p:nvPr/>
          </p:nvSpPr>
          <p:spPr bwMode="auto">
            <a:xfrm>
              <a:off x="3406" y="602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Line 81"/>
            <p:cNvSpPr>
              <a:spLocks noChangeShapeType="1"/>
            </p:cNvSpPr>
            <p:nvPr/>
          </p:nvSpPr>
          <p:spPr bwMode="auto">
            <a:xfrm>
              <a:off x="356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Line 82"/>
            <p:cNvSpPr>
              <a:spLocks noChangeShapeType="1"/>
            </p:cNvSpPr>
            <p:nvPr/>
          </p:nvSpPr>
          <p:spPr bwMode="auto">
            <a:xfrm>
              <a:off x="3566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Line 83"/>
            <p:cNvSpPr>
              <a:spLocks noChangeShapeType="1"/>
            </p:cNvSpPr>
            <p:nvPr/>
          </p:nvSpPr>
          <p:spPr bwMode="auto">
            <a:xfrm>
              <a:off x="374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Line 84"/>
            <p:cNvSpPr>
              <a:spLocks noChangeShapeType="1"/>
            </p:cNvSpPr>
            <p:nvPr/>
          </p:nvSpPr>
          <p:spPr bwMode="auto">
            <a:xfrm>
              <a:off x="3740" y="602"/>
              <a:ext cx="1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Line 85"/>
            <p:cNvSpPr>
              <a:spLocks noChangeShapeType="1"/>
            </p:cNvSpPr>
            <p:nvPr/>
          </p:nvSpPr>
          <p:spPr bwMode="auto">
            <a:xfrm>
              <a:off x="3926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Line 86"/>
            <p:cNvSpPr>
              <a:spLocks noChangeShapeType="1"/>
            </p:cNvSpPr>
            <p:nvPr/>
          </p:nvSpPr>
          <p:spPr bwMode="auto">
            <a:xfrm>
              <a:off x="3925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Line 87"/>
            <p:cNvSpPr>
              <a:spLocks noChangeShapeType="1"/>
            </p:cNvSpPr>
            <p:nvPr/>
          </p:nvSpPr>
          <p:spPr bwMode="auto">
            <a:xfrm>
              <a:off x="408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88"/>
            <p:cNvSpPr>
              <a:spLocks noChangeShapeType="1"/>
            </p:cNvSpPr>
            <p:nvPr/>
          </p:nvSpPr>
          <p:spPr bwMode="auto">
            <a:xfrm>
              <a:off x="4080" y="60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89"/>
            <p:cNvSpPr>
              <a:spLocks noChangeShapeType="1"/>
            </p:cNvSpPr>
            <p:nvPr/>
          </p:nvSpPr>
          <p:spPr bwMode="auto">
            <a:xfrm>
              <a:off x="4269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90"/>
            <p:cNvSpPr>
              <a:spLocks noChangeShapeType="1"/>
            </p:cNvSpPr>
            <p:nvPr/>
          </p:nvSpPr>
          <p:spPr bwMode="auto">
            <a:xfrm>
              <a:off x="4268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Rectangle 91"/>
            <p:cNvSpPr>
              <a:spLocks noChangeArrowheads="1"/>
            </p:cNvSpPr>
            <p:nvPr/>
          </p:nvSpPr>
          <p:spPr bwMode="auto">
            <a:xfrm>
              <a:off x="5074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37" name="Rectangle 92"/>
            <p:cNvSpPr>
              <a:spLocks noChangeArrowheads="1"/>
            </p:cNvSpPr>
            <p:nvPr/>
          </p:nvSpPr>
          <p:spPr bwMode="auto">
            <a:xfrm>
              <a:off x="4747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i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38" name="Rectangle 93"/>
            <p:cNvSpPr>
              <a:spLocks noChangeArrowheads="1"/>
            </p:cNvSpPr>
            <p:nvPr/>
          </p:nvSpPr>
          <p:spPr bwMode="auto">
            <a:xfrm>
              <a:off x="4420" y="128"/>
              <a:ext cx="343" cy="2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S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4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39" name="Line 94"/>
            <p:cNvSpPr>
              <a:spLocks noChangeShapeType="1"/>
            </p:cNvSpPr>
            <p:nvPr/>
          </p:nvSpPr>
          <p:spPr bwMode="auto">
            <a:xfrm>
              <a:off x="4417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Line 95"/>
            <p:cNvSpPr>
              <a:spLocks noChangeShapeType="1"/>
            </p:cNvSpPr>
            <p:nvPr/>
          </p:nvSpPr>
          <p:spPr bwMode="auto">
            <a:xfrm>
              <a:off x="4417" y="602"/>
              <a:ext cx="1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Line 96"/>
            <p:cNvSpPr>
              <a:spLocks noChangeShapeType="1"/>
            </p:cNvSpPr>
            <p:nvPr/>
          </p:nvSpPr>
          <p:spPr bwMode="auto">
            <a:xfrm>
              <a:off x="459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Line 97"/>
            <p:cNvSpPr>
              <a:spLocks noChangeShapeType="1"/>
            </p:cNvSpPr>
            <p:nvPr/>
          </p:nvSpPr>
          <p:spPr bwMode="auto">
            <a:xfrm>
              <a:off x="4590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3" name="Line 98"/>
            <p:cNvSpPr>
              <a:spLocks noChangeShapeType="1"/>
            </p:cNvSpPr>
            <p:nvPr/>
          </p:nvSpPr>
          <p:spPr bwMode="auto">
            <a:xfrm>
              <a:off x="4762" y="355"/>
              <a:ext cx="1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Line 99"/>
            <p:cNvSpPr>
              <a:spLocks noChangeShapeType="1"/>
            </p:cNvSpPr>
            <p:nvPr/>
          </p:nvSpPr>
          <p:spPr bwMode="auto">
            <a:xfrm>
              <a:off x="4777" y="602"/>
              <a:ext cx="1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5" name="Line 100"/>
            <p:cNvSpPr>
              <a:spLocks noChangeShapeType="1"/>
            </p:cNvSpPr>
            <p:nvPr/>
          </p:nvSpPr>
          <p:spPr bwMode="auto">
            <a:xfrm>
              <a:off x="4920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Line 101"/>
            <p:cNvSpPr>
              <a:spLocks noChangeShapeType="1"/>
            </p:cNvSpPr>
            <p:nvPr/>
          </p:nvSpPr>
          <p:spPr bwMode="auto">
            <a:xfrm>
              <a:off x="4927" y="352"/>
              <a:ext cx="1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Line 102"/>
            <p:cNvSpPr>
              <a:spLocks noChangeShapeType="1"/>
            </p:cNvSpPr>
            <p:nvPr/>
          </p:nvSpPr>
          <p:spPr bwMode="auto">
            <a:xfrm>
              <a:off x="5074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Line 103"/>
            <p:cNvSpPr>
              <a:spLocks noChangeShapeType="1"/>
            </p:cNvSpPr>
            <p:nvPr/>
          </p:nvSpPr>
          <p:spPr bwMode="auto">
            <a:xfrm>
              <a:off x="5080" y="602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9" name="Line 104"/>
            <p:cNvSpPr>
              <a:spLocks noChangeShapeType="1"/>
            </p:cNvSpPr>
            <p:nvPr/>
          </p:nvSpPr>
          <p:spPr bwMode="auto">
            <a:xfrm>
              <a:off x="5249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0" name="Line 105"/>
            <p:cNvSpPr>
              <a:spLocks noChangeShapeType="1"/>
            </p:cNvSpPr>
            <p:nvPr/>
          </p:nvSpPr>
          <p:spPr bwMode="auto">
            <a:xfrm>
              <a:off x="5249" y="352"/>
              <a:ext cx="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1" name="Line 106"/>
            <p:cNvSpPr>
              <a:spLocks noChangeShapeType="1"/>
            </p:cNvSpPr>
            <p:nvPr/>
          </p:nvSpPr>
          <p:spPr bwMode="auto">
            <a:xfrm>
              <a:off x="5422" y="352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Line 107"/>
            <p:cNvSpPr>
              <a:spLocks noChangeShapeType="1"/>
            </p:cNvSpPr>
            <p:nvPr/>
          </p:nvSpPr>
          <p:spPr bwMode="auto">
            <a:xfrm>
              <a:off x="5422" y="602"/>
              <a:ext cx="17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1029" y="88"/>
              <a:ext cx="4403" cy="264"/>
              <a:chOff x="261" y="0"/>
              <a:chExt cx="18304" cy="20000"/>
            </a:xfrm>
          </p:grpSpPr>
          <p:grpSp>
            <p:nvGrpSpPr>
              <p:cNvPr id="10" name="Group 109"/>
              <p:cNvGrpSpPr>
                <a:grpSpLocks/>
              </p:cNvGrpSpPr>
              <p:nvPr/>
            </p:nvGrpSpPr>
            <p:grpSpPr bwMode="auto">
              <a:xfrm>
                <a:off x="3081" y="0"/>
                <a:ext cx="1444" cy="20000"/>
                <a:chOff x="0" y="0"/>
                <a:chExt cx="18411" cy="20000"/>
              </a:xfrm>
            </p:grpSpPr>
            <p:sp>
              <p:nvSpPr>
                <p:cNvPr id="15553" name="Line 11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4" name="Line 111"/>
                <p:cNvSpPr>
                  <a:spLocks noChangeShapeType="1"/>
                </p:cNvSpPr>
                <p:nvPr/>
              </p:nvSpPr>
              <p:spPr bwMode="auto">
                <a:xfrm>
                  <a:off x="18360" y="0"/>
                  <a:ext cx="5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12"/>
              <p:cNvGrpSpPr>
                <a:grpSpLocks/>
              </p:cNvGrpSpPr>
              <p:nvPr/>
            </p:nvGrpSpPr>
            <p:grpSpPr bwMode="auto">
              <a:xfrm>
                <a:off x="261" y="0"/>
                <a:ext cx="1444" cy="20000"/>
                <a:chOff x="0" y="0"/>
                <a:chExt cx="19855" cy="20000"/>
              </a:xfrm>
            </p:grpSpPr>
            <p:sp>
              <p:nvSpPr>
                <p:cNvPr id="15551" name="Line 11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2" name="Line 114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15"/>
              <p:cNvGrpSpPr>
                <a:grpSpLocks/>
              </p:cNvGrpSpPr>
              <p:nvPr/>
            </p:nvGrpSpPr>
            <p:grpSpPr bwMode="auto">
              <a:xfrm>
                <a:off x="8721" y="0"/>
                <a:ext cx="1444" cy="20000"/>
                <a:chOff x="0" y="0"/>
                <a:chExt cx="19855" cy="20000"/>
              </a:xfrm>
            </p:grpSpPr>
            <p:sp>
              <p:nvSpPr>
                <p:cNvPr id="15549" name="Line 11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0" name="Line 117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8"/>
              <p:cNvGrpSpPr>
                <a:grpSpLocks/>
              </p:cNvGrpSpPr>
              <p:nvPr/>
            </p:nvGrpSpPr>
            <p:grpSpPr bwMode="auto">
              <a:xfrm>
                <a:off x="5901" y="0"/>
                <a:ext cx="1444" cy="20000"/>
                <a:chOff x="0" y="0"/>
                <a:chExt cx="19855" cy="20000"/>
              </a:xfrm>
            </p:grpSpPr>
            <p:sp>
              <p:nvSpPr>
                <p:cNvPr id="15547" name="Line 11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8" name="Line 120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21"/>
              <p:cNvGrpSpPr>
                <a:grpSpLocks/>
              </p:cNvGrpSpPr>
              <p:nvPr/>
            </p:nvGrpSpPr>
            <p:grpSpPr bwMode="auto">
              <a:xfrm>
                <a:off x="14361" y="0"/>
                <a:ext cx="1444" cy="20000"/>
                <a:chOff x="0" y="0"/>
                <a:chExt cx="19855" cy="20000"/>
              </a:xfrm>
            </p:grpSpPr>
            <p:sp>
              <p:nvSpPr>
                <p:cNvPr id="15545" name="Line 12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6" name="Line 123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24"/>
              <p:cNvGrpSpPr>
                <a:grpSpLocks/>
              </p:cNvGrpSpPr>
              <p:nvPr/>
            </p:nvGrpSpPr>
            <p:grpSpPr bwMode="auto">
              <a:xfrm>
                <a:off x="11541" y="0"/>
                <a:ext cx="1444" cy="20000"/>
                <a:chOff x="0" y="0"/>
                <a:chExt cx="19855" cy="20000"/>
              </a:xfrm>
            </p:grpSpPr>
            <p:sp>
              <p:nvSpPr>
                <p:cNvPr id="15543" name="Line 1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4" name="Line 126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27"/>
              <p:cNvGrpSpPr>
                <a:grpSpLocks/>
              </p:cNvGrpSpPr>
              <p:nvPr/>
            </p:nvGrpSpPr>
            <p:grpSpPr bwMode="auto">
              <a:xfrm>
                <a:off x="17121" y="0"/>
                <a:ext cx="1444" cy="20000"/>
                <a:chOff x="0" y="0"/>
                <a:chExt cx="19855" cy="20000"/>
              </a:xfrm>
            </p:grpSpPr>
            <p:sp>
              <p:nvSpPr>
                <p:cNvPr id="15541" name="Line 1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2" name="Line 129"/>
                <p:cNvSpPr>
                  <a:spLocks noChangeShapeType="1"/>
                </p:cNvSpPr>
                <p:nvPr/>
              </p:nvSpPr>
              <p:spPr bwMode="auto">
                <a:xfrm>
                  <a:off x="19800" y="0"/>
                  <a:ext cx="5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130"/>
            <p:cNvGrpSpPr>
              <a:grpSpLocks/>
            </p:cNvGrpSpPr>
            <p:nvPr/>
          </p:nvGrpSpPr>
          <p:grpSpPr bwMode="auto">
            <a:xfrm>
              <a:off x="1366" y="615"/>
              <a:ext cx="179" cy="454"/>
              <a:chOff x="0" y="0"/>
              <a:chExt cx="20088" cy="20000"/>
            </a:xfrm>
          </p:grpSpPr>
          <p:sp>
            <p:nvSpPr>
              <p:cNvPr id="15532" name="Line 1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Line 132"/>
              <p:cNvSpPr>
                <a:spLocks noChangeShapeType="1"/>
              </p:cNvSpPr>
              <p:nvPr/>
            </p:nvSpPr>
            <p:spPr bwMode="auto">
              <a:xfrm>
                <a:off x="19980" y="0"/>
                <a:ext cx="10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55" name="Line 133"/>
            <p:cNvSpPr>
              <a:spLocks noChangeShapeType="1"/>
            </p:cNvSpPr>
            <p:nvPr/>
          </p:nvSpPr>
          <p:spPr bwMode="auto">
            <a:xfrm>
              <a:off x="2203" y="615"/>
              <a:ext cx="1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6" name="Rectangle 134"/>
            <p:cNvSpPr>
              <a:spLocks noChangeArrowheads="1"/>
            </p:cNvSpPr>
            <p:nvPr/>
          </p:nvSpPr>
          <p:spPr bwMode="auto">
            <a:xfrm>
              <a:off x="370" y="1419"/>
              <a:ext cx="5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HLDA</a:t>
              </a:r>
            </a:p>
          </p:txBody>
        </p:sp>
        <p:sp>
          <p:nvSpPr>
            <p:cNvPr id="15457" name="Line 135"/>
            <p:cNvSpPr>
              <a:spLocks noChangeShapeType="1"/>
            </p:cNvSpPr>
            <p:nvPr/>
          </p:nvSpPr>
          <p:spPr bwMode="auto">
            <a:xfrm>
              <a:off x="909" y="1564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8" name="Line 136"/>
            <p:cNvSpPr>
              <a:spLocks noChangeShapeType="1"/>
            </p:cNvSpPr>
            <p:nvPr/>
          </p:nvSpPr>
          <p:spPr bwMode="auto">
            <a:xfrm flipV="1">
              <a:off x="2089" y="137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9" name="Line 137"/>
            <p:cNvSpPr>
              <a:spLocks noChangeShapeType="1"/>
            </p:cNvSpPr>
            <p:nvPr/>
          </p:nvSpPr>
          <p:spPr bwMode="auto">
            <a:xfrm>
              <a:off x="2092" y="1383"/>
              <a:ext cx="27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0" name="Line 138"/>
            <p:cNvSpPr>
              <a:spLocks noChangeShapeType="1"/>
            </p:cNvSpPr>
            <p:nvPr/>
          </p:nvSpPr>
          <p:spPr bwMode="auto">
            <a:xfrm flipV="1">
              <a:off x="4861" y="137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1" name="Line 139"/>
            <p:cNvSpPr>
              <a:spLocks noChangeShapeType="1"/>
            </p:cNvSpPr>
            <p:nvPr/>
          </p:nvSpPr>
          <p:spPr bwMode="auto">
            <a:xfrm>
              <a:off x="4866" y="1564"/>
              <a:ext cx="8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2" name="Rectangle 140"/>
            <p:cNvSpPr>
              <a:spLocks noChangeArrowheads="1"/>
            </p:cNvSpPr>
            <p:nvPr/>
          </p:nvSpPr>
          <p:spPr bwMode="auto">
            <a:xfrm>
              <a:off x="413" y="1736"/>
              <a:ext cx="550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AEN</a:t>
              </a:r>
            </a:p>
          </p:txBody>
        </p:sp>
        <p:sp>
          <p:nvSpPr>
            <p:cNvPr id="15463" name="Line 141"/>
            <p:cNvSpPr>
              <a:spLocks noChangeShapeType="1"/>
            </p:cNvSpPr>
            <p:nvPr/>
          </p:nvSpPr>
          <p:spPr bwMode="auto">
            <a:xfrm>
              <a:off x="894" y="1881"/>
              <a:ext cx="166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Line 142"/>
            <p:cNvSpPr>
              <a:spLocks noChangeShapeType="1"/>
            </p:cNvSpPr>
            <p:nvPr/>
          </p:nvSpPr>
          <p:spPr bwMode="auto">
            <a:xfrm flipV="1">
              <a:off x="2551" y="1686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Line 143"/>
            <p:cNvSpPr>
              <a:spLocks noChangeShapeType="1"/>
            </p:cNvSpPr>
            <p:nvPr/>
          </p:nvSpPr>
          <p:spPr bwMode="auto">
            <a:xfrm>
              <a:off x="2554" y="1686"/>
              <a:ext cx="23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Line 144"/>
            <p:cNvSpPr>
              <a:spLocks noChangeShapeType="1"/>
            </p:cNvSpPr>
            <p:nvPr/>
          </p:nvSpPr>
          <p:spPr bwMode="auto">
            <a:xfrm flipV="1">
              <a:off x="4890" y="1686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Line 145"/>
            <p:cNvSpPr>
              <a:spLocks noChangeShapeType="1"/>
            </p:cNvSpPr>
            <p:nvPr/>
          </p:nvSpPr>
          <p:spPr bwMode="auto">
            <a:xfrm>
              <a:off x="4894" y="1881"/>
              <a:ext cx="8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Line 146"/>
            <p:cNvSpPr>
              <a:spLocks noChangeShapeType="1"/>
            </p:cNvSpPr>
            <p:nvPr/>
          </p:nvSpPr>
          <p:spPr bwMode="auto">
            <a:xfrm>
              <a:off x="880" y="2184"/>
              <a:ext cx="18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Line 147"/>
            <p:cNvSpPr>
              <a:spLocks noChangeShapeType="1"/>
            </p:cNvSpPr>
            <p:nvPr/>
          </p:nvSpPr>
          <p:spPr bwMode="auto">
            <a:xfrm flipV="1">
              <a:off x="2725" y="1990"/>
              <a:ext cx="0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Line 148"/>
            <p:cNvSpPr>
              <a:spLocks noChangeShapeType="1"/>
            </p:cNvSpPr>
            <p:nvPr/>
          </p:nvSpPr>
          <p:spPr bwMode="auto">
            <a:xfrm>
              <a:off x="2727" y="1990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Line 149"/>
            <p:cNvSpPr>
              <a:spLocks noChangeShapeType="1"/>
            </p:cNvSpPr>
            <p:nvPr/>
          </p:nvSpPr>
          <p:spPr bwMode="auto">
            <a:xfrm flipV="1">
              <a:off x="2869" y="1990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Line 150"/>
            <p:cNvSpPr>
              <a:spLocks noChangeShapeType="1"/>
            </p:cNvSpPr>
            <p:nvPr/>
          </p:nvSpPr>
          <p:spPr bwMode="auto">
            <a:xfrm>
              <a:off x="2874" y="2184"/>
              <a:ext cx="27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" name="Line 151"/>
            <p:cNvSpPr>
              <a:spLocks noChangeShapeType="1"/>
            </p:cNvSpPr>
            <p:nvPr/>
          </p:nvSpPr>
          <p:spPr bwMode="auto">
            <a:xfrm>
              <a:off x="851" y="2447"/>
              <a:ext cx="18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152"/>
            <p:cNvGrpSpPr>
              <a:grpSpLocks/>
            </p:cNvGrpSpPr>
            <p:nvPr/>
          </p:nvGrpSpPr>
          <p:grpSpPr bwMode="auto">
            <a:xfrm>
              <a:off x="2771" y="2375"/>
              <a:ext cx="334" cy="152"/>
              <a:chOff x="0" y="0"/>
              <a:chExt cx="20000" cy="20002"/>
            </a:xfrm>
          </p:grpSpPr>
          <p:sp>
            <p:nvSpPr>
              <p:cNvPr id="15530" name="Line 15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27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Line 154"/>
              <p:cNvSpPr>
                <a:spLocks noChangeShapeType="1"/>
              </p:cNvSpPr>
              <p:nvPr/>
            </p:nvSpPr>
            <p:spPr bwMode="auto">
              <a:xfrm>
                <a:off x="0" y="19893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55"/>
            <p:cNvGrpSpPr>
              <a:grpSpLocks/>
            </p:cNvGrpSpPr>
            <p:nvPr/>
          </p:nvGrpSpPr>
          <p:grpSpPr bwMode="auto">
            <a:xfrm>
              <a:off x="2683" y="2368"/>
              <a:ext cx="74" cy="159"/>
              <a:chOff x="0" y="0"/>
              <a:chExt cx="20000" cy="20000"/>
            </a:xfrm>
          </p:grpSpPr>
          <p:sp>
            <p:nvSpPr>
              <p:cNvPr id="15528" name="Line 15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Line 157"/>
              <p:cNvSpPr>
                <a:spLocks noChangeShapeType="1"/>
              </p:cNvSpPr>
              <p:nvPr/>
            </p:nvSpPr>
            <p:spPr bwMode="auto">
              <a:xfrm flipH="1" flipV="1">
                <a:off x="0" y="9948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58"/>
            <p:cNvGrpSpPr>
              <a:grpSpLocks/>
            </p:cNvGrpSpPr>
            <p:nvPr/>
          </p:nvGrpSpPr>
          <p:grpSpPr bwMode="auto">
            <a:xfrm>
              <a:off x="3102" y="2368"/>
              <a:ext cx="74" cy="159"/>
              <a:chOff x="0" y="0"/>
              <a:chExt cx="20000" cy="20000"/>
            </a:xfrm>
          </p:grpSpPr>
          <p:sp>
            <p:nvSpPr>
              <p:cNvPr id="15526" name="Line 1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7" name="Line 160"/>
              <p:cNvSpPr>
                <a:spLocks noChangeShapeType="1"/>
              </p:cNvSpPr>
              <p:nvPr/>
            </p:nvSpPr>
            <p:spPr bwMode="auto">
              <a:xfrm flipV="1">
                <a:off x="0" y="9948"/>
                <a:ext cx="20000" cy="1005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77" name="Line 161"/>
            <p:cNvSpPr>
              <a:spLocks noChangeShapeType="1"/>
            </p:cNvSpPr>
            <p:nvPr/>
          </p:nvSpPr>
          <p:spPr bwMode="auto">
            <a:xfrm>
              <a:off x="3177" y="2450"/>
              <a:ext cx="2496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8" name="Rectangle 162"/>
            <p:cNvSpPr>
              <a:spLocks noChangeArrowheads="1"/>
            </p:cNvSpPr>
            <p:nvPr/>
          </p:nvSpPr>
          <p:spPr bwMode="auto">
            <a:xfrm>
              <a:off x="182" y="2609"/>
              <a:ext cx="742" cy="2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hangingPunct="0"/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A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zh-CN" altLang="en-US" sz="2000">
                  <a:latin typeface="Times New Roman" pitchFamily="18" charset="0"/>
                  <a:ea typeface="宋体" charset="-122"/>
                </a:rPr>
                <a:t>～</a:t>
              </a:r>
              <a:r>
                <a:rPr kumimoji="0" lang="en-US" altLang="zh-CN" sz="2000">
                  <a:latin typeface="Times New Roman" pitchFamily="18" charset="0"/>
                  <a:ea typeface="宋体" charset="-122"/>
                </a:rPr>
                <a:t>A</a:t>
              </a:r>
              <a:r>
                <a:rPr kumimoji="0" lang="en-US" altLang="zh-CN" sz="2000" baseline="-25000">
                  <a:latin typeface="Times New Roman" pitchFamily="18" charset="0"/>
                  <a:ea typeface="宋体" charset="-122"/>
                </a:rPr>
                <a:t>7</a:t>
              </a:r>
              <a:endParaRPr kumimoji="0"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79" name="Line 163"/>
            <p:cNvSpPr>
              <a:spLocks noChangeShapeType="1"/>
            </p:cNvSpPr>
            <p:nvPr/>
          </p:nvSpPr>
          <p:spPr bwMode="auto">
            <a:xfrm>
              <a:off x="851" y="2711"/>
              <a:ext cx="1854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64"/>
            <p:cNvGrpSpPr>
              <a:grpSpLocks/>
            </p:cNvGrpSpPr>
            <p:nvPr/>
          </p:nvGrpSpPr>
          <p:grpSpPr bwMode="auto">
            <a:xfrm>
              <a:off x="2771" y="2639"/>
              <a:ext cx="1098" cy="152"/>
              <a:chOff x="0" y="0"/>
              <a:chExt cx="20000" cy="19974"/>
            </a:xfrm>
          </p:grpSpPr>
          <p:sp>
            <p:nvSpPr>
              <p:cNvPr id="15524" name="Line 1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25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5" name="Line 166"/>
              <p:cNvSpPr>
                <a:spLocks noChangeShapeType="1"/>
              </p:cNvSpPr>
              <p:nvPr/>
            </p:nvSpPr>
            <p:spPr bwMode="auto">
              <a:xfrm>
                <a:off x="0" y="19865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67"/>
            <p:cNvGrpSpPr>
              <a:grpSpLocks/>
            </p:cNvGrpSpPr>
            <p:nvPr/>
          </p:nvGrpSpPr>
          <p:grpSpPr bwMode="auto">
            <a:xfrm>
              <a:off x="2683" y="2632"/>
              <a:ext cx="74" cy="159"/>
              <a:chOff x="0" y="0"/>
              <a:chExt cx="20000" cy="20000"/>
            </a:xfrm>
          </p:grpSpPr>
          <p:sp>
            <p:nvSpPr>
              <p:cNvPr id="15522" name="Line 16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3" name="Line 169"/>
              <p:cNvSpPr>
                <a:spLocks noChangeShapeType="1"/>
              </p:cNvSpPr>
              <p:nvPr/>
            </p:nvSpPr>
            <p:spPr bwMode="auto">
              <a:xfrm flipH="1" flipV="1">
                <a:off x="0" y="9935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70"/>
            <p:cNvGrpSpPr>
              <a:grpSpLocks/>
            </p:cNvGrpSpPr>
            <p:nvPr/>
          </p:nvGrpSpPr>
          <p:grpSpPr bwMode="auto">
            <a:xfrm>
              <a:off x="3852" y="2632"/>
              <a:ext cx="147" cy="159"/>
              <a:chOff x="-1" y="0"/>
              <a:chExt cx="20001" cy="20000"/>
            </a:xfrm>
          </p:grpSpPr>
          <p:grpSp>
            <p:nvGrpSpPr>
              <p:cNvPr id="24" name="Group 171"/>
              <p:cNvGrpSpPr>
                <a:grpSpLocks/>
              </p:cNvGrpSpPr>
              <p:nvPr/>
            </p:nvGrpSpPr>
            <p:grpSpPr bwMode="auto">
              <a:xfrm>
                <a:off x="9868" y="0"/>
                <a:ext cx="10132" cy="20000"/>
                <a:chOff x="0" y="0"/>
                <a:chExt cx="20000" cy="20000"/>
              </a:xfrm>
            </p:grpSpPr>
            <p:sp>
              <p:nvSpPr>
                <p:cNvPr id="15520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9935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74"/>
              <p:cNvGrpSpPr>
                <a:grpSpLocks/>
              </p:cNvGrpSpPr>
              <p:nvPr/>
            </p:nvGrpSpPr>
            <p:grpSpPr bwMode="auto">
              <a:xfrm>
                <a:off x="-1" y="0"/>
                <a:ext cx="10132" cy="20000"/>
                <a:chOff x="0" y="0"/>
                <a:chExt cx="20000" cy="20000"/>
              </a:xfrm>
            </p:grpSpPr>
            <p:sp>
              <p:nvSpPr>
                <p:cNvPr id="15518" name="Line 17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9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0" y="9935"/>
                  <a:ext cx="20000" cy="10065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Group 177"/>
            <p:cNvGrpSpPr>
              <a:grpSpLocks/>
            </p:cNvGrpSpPr>
            <p:nvPr/>
          </p:nvGrpSpPr>
          <p:grpSpPr bwMode="auto">
            <a:xfrm>
              <a:off x="3998" y="2639"/>
              <a:ext cx="894" cy="152"/>
              <a:chOff x="0" y="0"/>
              <a:chExt cx="20000" cy="19974"/>
            </a:xfrm>
          </p:grpSpPr>
          <p:sp>
            <p:nvSpPr>
              <p:cNvPr id="15514" name="Line 1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849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5" name="Line 179"/>
              <p:cNvSpPr>
                <a:spLocks noChangeShapeType="1"/>
              </p:cNvSpPr>
              <p:nvPr/>
            </p:nvSpPr>
            <p:spPr bwMode="auto">
              <a:xfrm>
                <a:off x="0" y="19865"/>
                <a:ext cx="20000" cy="109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80"/>
            <p:cNvGrpSpPr>
              <a:grpSpLocks/>
            </p:cNvGrpSpPr>
            <p:nvPr/>
          </p:nvGrpSpPr>
          <p:grpSpPr bwMode="auto">
            <a:xfrm>
              <a:off x="4877" y="2632"/>
              <a:ext cx="74" cy="159"/>
              <a:chOff x="0" y="0"/>
              <a:chExt cx="20000" cy="20000"/>
            </a:xfrm>
          </p:grpSpPr>
          <p:sp>
            <p:nvSpPr>
              <p:cNvPr id="15512" name="Line 1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3" name="Line 182"/>
              <p:cNvSpPr>
                <a:spLocks noChangeShapeType="1"/>
              </p:cNvSpPr>
              <p:nvPr/>
            </p:nvSpPr>
            <p:spPr bwMode="auto">
              <a:xfrm flipV="1">
                <a:off x="0" y="9935"/>
                <a:ext cx="20000" cy="1006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85" name="Line 183"/>
            <p:cNvSpPr>
              <a:spLocks noChangeShapeType="1"/>
            </p:cNvSpPr>
            <p:nvPr/>
          </p:nvSpPr>
          <p:spPr bwMode="auto">
            <a:xfrm>
              <a:off x="4952" y="2714"/>
              <a:ext cx="6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84"/>
            <p:cNvGrpSpPr>
              <a:grpSpLocks/>
            </p:cNvGrpSpPr>
            <p:nvPr/>
          </p:nvGrpSpPr>
          <p:grpSpPr bwMode="auto">
            <a:xfrm>
              <a:off x="880" y="3278"/>
              <a:ext cx="4822" cy="229"/>
              <a:chOff x="0" y="0"/>
              <a:chExt cx="20001" cy="19944"/>
            </a:xfrm>
          </p:grpSpPr>
          <p:sp>
            <p:nvSpPr>
              <p:cNvPr id="15503" name="Line 1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9056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186"/>
              <p:cNvSpPr>
                <a:spLocks noChangeShapeType="1"/>
              </p:cNvSpPr>
              <p:nvPr/>
            </p:nvSpPr>
            <p:spPr bwMode="auto">
              <a:xfrm>
                <a:off x="9032" y="1458"/>
                <a:ext cx="4" cy="169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Line 187"/>
              <p:cNvSpPr>
                <a:spLocks noChangeShapeType="1"/>
              </p:cNvSpPr>
              <p:nvPr/>
            </p:nvSpPr>
            <p:spPr bwMode="auto">
              <a:xfrm>
                <a:off x="9032" y="19476"/>
                <a:ext cx="2826" cy="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Line 188"/>
              <p:cNvSpPr>
                <a:spLocks noChangeShapeType="1"/>
              </p:cNvSpPr>
              <p:nvPr/>
            </p:nvSpPr>
            <p:spPr bwMode="auto">
              <a:xfrm>
                <a:off x="11862" y="2610"/>
                <a:ext cx="4" cy="1733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7" name="Line 189"/>
              <p:cNvSpPr>
                <a:spLocks noChangeShapeType="1"/>
              </p:cNvSpPr>
              <p:nvPr/>
            </p:nvSpPr>
            <p:spPr bwMode="auto">
              <a:xfrm>
                <a:off x="11854" y="0"/>
                <a:ext cx="1441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8" name="Line 190"/>
              <p:cNvSpPr>
                <a:spLocks noChangeShapeType="1"/>
              </p:cNvSpPr>
              <p:nvPr/>
            </p:nvSpPr>
            <p:spPr bwMode="auto">
              <a:xfrm>
                <a:off x="13283" y="1458"/>
                <a:ext cx="4" cy="169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9" name="Line 191"/>
              <p:cNvSpPr>
                <a:spLocks noChangeShapeType="1"/>
              </p:cNvSpPr>
              <p:nvPr/>
            </p:nvSpPr>
            <p:spPr bwMode="auto">
              <a:xfrm>
                <a:off x="13283" y="19476"/>
                <a:ext cx="2826" cy="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0" name="Line 192"/>
              <p:cNvSpPr>
                <a:spLocks noChangeShapeType="1"/>
              </p:cNvSpPr>
              <p:nvPr/>
            </p:nvSpPr>
            <p:spPr bwMode="auto">
              <a:xfrm>
                <a:off x="16113" y="2610"/>
                <a:ext cx="4" cy="1733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1" name="Line 193"/>
              <p:cNvSpPr>
                <a:spLocks noChangeShapeType="1"/>
              </p:cNvSpPr>
              <p:nvPr/>
            </p:nvSpPr>
            <p:spPr bwMode="auto">
              <a:xfrm>
                <a:off x="16105" y="0"/>
                <a:ext cx="3896" cy="9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87" name="Line 194"/>
            <p:cNvSpPr>
              <a:spLocks noChangeShapeType="1"/>
            </p:cNvSpPr>
            <p:nvPr/>
          </p:nvSpPr>
          <p:spPr bwMode="auto">
            <a:xfrm flipV="1">
              <a:off x="4761" y="3651"/>
              <a:ext cx="1" cy="2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8" name="Line 195"/>
            <p:cNvSpPr>
              <a:spLocks noChangeShapeType="1"/>
            </p:cNvSpPr>
            <p:nvPr/>
          </p:nvSpPr>
          <p:spPr bwMode="auto">
            <a:xfrm>
              <a:off x="880" y="3651"/>
              <a:ext cx="2527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9" name="Line 196"/>
            <p:cNvSpPr>
              <a:spLocks noChangeShapeType="1"/>
            </p:cNvSpPr>
            <p:nvPr/>
          </p:nvSpPr>
          <p:spPr bwMode="auto">
            <a:xfrm flipV="1">
              <a:off x="3408" y="3634"/>
              <a:ext cx="1" cy="1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0" name="Line 197"/>
            <p:cNvSpPr>
              <a:spLocks noChangeShapeType="1"/>
            </p:cNvSpPr>
            <p:nvPr/>
          </p:nvSpPr>
          <p:spPr bwMode="auto">
            <a:xfrm>
              <a:off x="3406" y="3849"/>
              <a:ext cx="33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1" name="Line 198"/>
            <p:cNvSpPr>
              <a:spLocks noChangeShapeType="1"/>
            </p:cNvSpPr>
            <p:nvPr/>
          </p:nvSpPr>
          <p:spPr bwMode="auto">
            <a:xfrm flipV="1">
              <a:off x="3736" y="3651"/>
              <a:ext cx="1" cy="1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2" name="Line 199"/>
            <p:cNvSpPr>
              <a:spLocks noChangeShapeType="1"/>
            </p:cNvSpPr>
            <p:nvPr/>
          </p:nvSpPr>
          <p:spPr bwMode="auto">
            <a:xfrm>
              <a:off x="3736" y="3651"/>
              <a:ext cx="68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3" name="Line 200"/>
            <p:cNvSpPr>
              <a:spLocks noChangeShapeType="1"/>
            </p:cNvSpPr>
            <p:nvPr/>
          </p:nvSpPr>
          <p:spPr bwMode="auto">
            <a:xfrm flipV="1">
              <a:off x="4418" y="3634"/>
              <a:ext cx="1" cy="2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4" name="Line 201"/>
            <p:cNvSpPr>
              <a:spLocks noChangeShapeType="1"/>
            </p:cNvSpPr>
            <p:nvPr/>
          </p:nvSpPr>
          <p:spPr bwMode="auto">
            <a:xfrm>
              <a:off x="4416" y="3862"/>
              <a:ext cx="36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202"/>
            <p:cNvGrpSpPr>
              <a:grpSpLocks/>
            </p:cNvGrpSpPr>
            <p:nvPr/>
          </p:nvGrpSpPr>
          <p:grpSpPr bwMode="auto">
            <a:xfrm>
              <a:off x="44" y="3368"/>
              <a:ext cx="1391" cy="251"/>
              <a:chOff x="-1" y="3368"/>
              <a:chExt cx="1391" cy="251"/>
            </a:xfrm>
          </p:grpSpPr>
          <p:sp>
            <p:nvSpPr>
              <p:cNvPr id="15500" name="Rectangle 203"/>
              <p:cNvSpPr>
                <a:spLocks noChangeArrowheads="1"/>
              </p:cNvSpPr>
              <p:nvPr/>
            </p:nvSpPr>
            <p:spPr bwMode="auto">
              <a:xfrm>
                <a:off x="-1" y="3368"/>
                <a:ext cx="1391" cy="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eaLnBrk="0" hangingPunct="0"/>
                <a:r>
                  <a:rPr kumimoji="0" lang="en-US" altLang="zh-CN" sz="2000">
                    <a:latin typeface="Times New Roman" pitchFamily="18" charset="0"/>
                    <a:ea typeface="宋体" charset="-122"/>
                  </a:rPr>
                  <a:t> MEMR</a:t>
                </a:r>
                <a:r>
                  <a:rPr kumimoji="0" lang="zh-CN" altLang="en-US" sz="2000">
                    <a:latin typeface="Times New Roman" pitchFamily="18" charset="0"/>
                    <a:ea typeface="宋体" charset="-122"/>
                  </a:rPr>
                  <a:t>（</a:t>
                </a:r>
                <a:r>
                  <a:rPr kumimoji="0" lang="en-US" altLang="zh-CN" sz="2000">
                    <a:latin typeface="Times New Roman" pitchFamily="18" charset="0"/>
                    <a:ea typeface="宋体" charset="-122"/>
                  </a:rPr>
                  <a:t>IOR</a:t>
                </a:r>
                <a:r>
                  <a:rPr kumimoji="0" lang="zh-CN" altLang="en-US" sz="2000">
                    <a:latin typeface="Times New Roman" pitchFamily="18" charset="0"/>
                    <a:ea typeface="宋体" charset="-122"/>
                  </a:rPr>
                  <a:t>）</a:t>
                </a:r>
              </a:p>
            </p:txBody>
          </p:sp>
          <p:sp>
            <p:nvSpPr>
              <p:cNvPr id="15501" name="Line 204"/>
              <p:cNvSpPr>
                <a:spLocks noChangeShapeType="1"/>
              </p:cNvSpPr>
              <p:nvPr/>
            </p:nvSpPr>
            <p:spPr bwMode="auto">
              <a:xfrm>
                <a:off x="152" y="3368"/>
                <a:ext cx="48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2" name="Line 205"/>
              <p:cNvSpPr>
                <a:spLocks noChangeShapeType="1"/>
              </p:cNvSpPr>
              <p:nvPr/>
            </p:nvSpPr>
            <p:spPr bwMode="auto">
              <a:xfrm>
                <a:off x="849" y="3368"/>
                <a:ext cx="2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206"/>
            <p:cNvGrpSpPr>
              <a:grpSpLocks/>
            </p:cNvGrpSpPr>
            <p:nvPr/>
          </p:nvGrpSpPr>
          <p:grpSpPr bwMode="auto">
            <a:xfrm>
              <a:off x="45" y="3737"/>
              <a:ext cx="1517" cy="251"/>
              <a:chOff x="-15" y="3677"/>
              <a:chExt cx="1517" cy="251"/>
            </a:xfrm>
          </p:grpSpPr>
          <p:sp>
            <p:nvSpPr>
              <p:cNvPr id="15497" name="Rectangle 207"/>
              <p:cNvSpPr>
                <a:spLocks noChangeArrowheads="1"/>
              </p:cNvSpPr>
              <p:nvPr/>
            </p:nvSpPr>
            <p:spPr bwMode="auto">
              <a:xfrm>
                <a:off x="-15" y="3677"/>
                <a:ext cx="1517" cy="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eaLnBrk="0" hangingPunct="0"/>
                <a:r>
                  <a:rPr kumimoji="0" lang="en-US" altLang="zh-CN" sz="2000">
                    <a:latin typeface="Times New Roman" pitchFamily="18" charset="0"/>
                    <a:ea typeface="宋体" charset="-122"/>
                  </a:rPr>
                  <a:t>IOW</a:t>
                </a:r>
                <a:r>
                  <a:rPr kumimoji="0" lang="zh-CN" altLang="en-US" sz="2000">
                    <a:latin typeface="Times New Roman" pitchFamily="18" charset="0"/>
                    <a:ea typeface="宋体" charset="-122"/>
                  </a:rPr>
                  <a:t>（</a:t>
                </a:r>
                <a:r>
                  <a:rPr kumimoji="0" lang="en-US" altLang="zh-CN" sz="2000">
                    <a:latin typeface="Times New Roman" pitchFamily="18" charset="0"/>
                    <a:ea typeface="宋体" charset="-122"/>
                  </a:rPr>
                  <a:t>MEMW</a:t>
                </a:r>
                <a:r>
                  <a:rPr kumimoji="0" lang="zh-CN" altLang="en-US" sz="2000">
                    <a:latin typeface="Times New Roman" pitchFamily="18" charset="0"/>
                    <a:ea typeface="宋体" charset="-122"/>
                  </a:rPr>
                  <a:t>）</a:t>
                </a:r>
              </a:p>
            </p:txBody>
          </p:sp>
          <p:sp>
            <p:nvSpPr>
              <p:cNvPr id="15498" name="Line 208"/>
              <p:cNvSpPr>
                <a:spLocks noChangeShapeType="1"/>
              </p:cNvSpPr>
              <p:nvPr/>
            </p:nvSpPr>
            <p:spPr bwMode="auto">
              <a:xfrm>
                <a:off x="152" y="3686"/>
                <a:ext cx="3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Line 209"/>
              <p:cNvSpPr>
                <a:spLocks noChangeShapeType="1"/>
              </p:cNvSpPr>
              <p:nvPr/>
            </p:nvSpPr>
            <p:spPr bwMode="auto">
              <a:xfrm>
                <a:off x="652" y="3686"/>
                <a:ext cx="5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011" name="Rectangle 211"/>
          <p:cNvSpPr>
            <a:spLocks noGrp="1" noChangeArrowheads="1"/>
          </p:cNvSpPr>
          <p:nvPr>
            <p:ph type="body" idx="1"/>
          </p:nvPr>
        </p:nvSpPr>
        <p:spPr>
          <a:xfrm>
            <a:off x="1079500" y="1049338"/>
            <a:ext cx="7346950" cy="4619625"/>
          </a:xfrm>
          <a:solidFill>
            <a:schemeClr val="bg1"/>
          </a:solidFill>
          <a:ln w="76200" cmpd="tri">
            <a:solidFill>
              <a:srgbClr val="006600"/>
            </a:solidFill>
          </a:ln>
        </p:spPr>
        <p:txBody>
          <a:bodyPr/>
          <a:lstStyle/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folHlink"/>
                </a:solidFill>
              </a:rPr>
              <a:t>S</a:t>
            </a:r>
            <a:r>
              <a:rPr lang="en-US" altLang="zh-CN" sz="2800" baseline="-30000" dirty="0" smtClean="0">
                <a:solidFill>
                  <a:schemeClr val="folHlink"/>
                </a:solidFill>
              </a:rPr>
              <a:t>1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状态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输出</a:t>
            </a:r>
            <a:r>
              <a:rPr lang="en-US" altLang="zh-CN" sz="2800" dirty="0" smtClean="0">
                <a:latin typeface="Times New Roman" pitchFamily="18" charset="0"/>
              </a:rPr>
              <a:t>16</a:t>
            </a:r>
            <a:r>
              <a:rPr lang="zh-CN" altLang="en-US" sz="2800" dirty="0" smtClean="0">
                <a:latin typeface="Times New Roman" pitchFamily="18" charset="0"/>
              </a:rPr>
              <a:t>位存储器地址</a:t>
            </a:r>
            <a:endParaRPr lang="zh-CN" altLang="en-US" sz="2800" dirty="0" smtClean="0"/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AEN</a:t>
            </a:r>
            <a:r>
              <a:rPr lang="zh-CN" altLang="en-US" sz="2800" dirty="0" smtClean="0">
                <a:latin typeface="Times New Roman" pitchFamily="18" charset="0"/>
              </a:rPr>
              <a:t>输出高电平，表示</a:t>
            </a:r>
            <a:r>
              <a:rPr lang="en-US" altLang="zh-CN" sz="2800" dirty="0" smtClean="0">
                <a:latin typeface="Times New Roman" pitchFamily="18" charset="0"/>
              </a:rPr>
              <a:t>DMA</a:t>
            </a:r>
            <a:r>
              <a:rPr lang="zh-CN" altLang="en-US" sz="2800" dirty="0" smtClean="0">
                <a:latin typeface="Times New Roman" pitchFamily="18" charset="0"/>
              </a:rPr>
              <a:t>传送</a:t>
            </a:r>
            <a:endParaRPr lang="zh-CN" altLang="en-US" sz="2800" dirty="0" smtClean="0"/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folHlink"/>
                </a:solidFill>
              </a:rPr>
              <a:t>S</a:t>
            </a:r>
            <a:r>
              <a:rPr lang="en-US" altLang="zh-CN" sz="2800" baseline="-30000" dirty="0" smtClean="0">
                <a:solidFill>
                  <a:schemeClr val="folHlink"/>
                </a:solidFill>
              </a:rPr>
              <a:t>2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状态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输出</a:t>
            </a:r>
            <a:r>
              <a:rPr lang="en-US" altLang="zh-CN" sz="2800" dirty="0" smtClean="0">
                <a:latin typeface="Times New Roman" pitchFamily="18" charset="0"/>
              </a:rPr>
              <a:t>DMA</a:t>
            </a:r>
            <a:r>
              <a:rPr lang="zh-CN" altLang="en-US" sz="2800" dirty="0" smtClean="0">
                <a:latin typeface="Times New Roman" pitchFamily="18" charset="0"/>
              </a:rPr>
              <a:t>响应信号和控制信号</a:t>
            </a:r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itchFamily="18" charset="0"/>
              </a:rPr>
              <a:t>DMA</a:t>
            </a:r>
            <a:r>
              <a:rPr lang="zh-CN" altLang="en-US" sz="2800" dirty="0" smtClean="0">
                <a:latin typeface="Times New Roman" pitchFamily="18" charset="0"/>
              </a:rPr>
              <a:t>读：</a:t>
            </a:r>
            <a:r>
              <a:rPr lang="en-US" altLang="zh-CN" sz="2800" dirty="0" smtClean="0">
                <a:latin typeface="Times New Roman" pitchFamily="18" charset="0"/>
              </a:rPr>
              <a:t>MEMR*</a:t>
            </a:r>
            <a:r>
              <a:rPr lang="zh-CN" altLang="en-US" sz="2800" dirty="0" smtClean="0">
                <a:latin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</a:rPr>
              <a:t>IOW*</a:t>
            </a:r>
            <a:r>
              <a:rPr lang="zh-CN" altLang="en-US" sz="2800" dirty="0" smtClean="0">
                <a:latin typeface="Times New Roman" pitchFamily="18" charset="0"/>
              </a:rPr>
              <a:t>有效</a:t>
            </a:r>
            <a:endParaRPr lang="zh-CN" altLang="en-US" sz="2800" baseline="-30000" dirty="0" smtClean="0"/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itchFamily="18" charset="0"/>
              </a:rPr>
              <a:t>DMA</a:t>
            </a:r>
            <a:r>
              <a:rPr lang="zh-CN" altLang="en-US" sz="2800" dirty="0" smtClean="0">
                <a:latin typeface="Times New Roman" pitchFamily="18" charset="0"/>
              </a:rPr>
              <a:t>写：</a:t>
            </a:r>
            <a:r>
              <a:rPr lang="en-US" altLang="zh-CN" sz="2800" dirty="0" smtClean="0">
                <a:latin typeface="Times New Roman" pitchFamily="18" charset="0"/>
              </a:rPr>
              <a:t>IOR*</a:t>
            </a:r>
            <a:r>
              <a:rPr lang="zh-CN" altLang="en-US" sz="2800" dirty="0" smtClean="0">
                <a:latin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</a:rPr>
              <a:t>MEMW*</a:t>
            </a:r>
            <a:r>
              <a:rPr lang="zh-CN" altLang="en-US" sz="2800" dirty="0" smtClean="0">
                <a:latin typeface="Times New Roman" pitchFamily="18" charset="0"/>
              </a:rPr>
              <a:t>有效</a:t>
            </a:r>
            <a:endParaRPr lang="zh-CN" altLang="en-US" sz="2800" baseline="-30000" dirty="0" smtClean="0"/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folHlink"/>
                </a:solidFill>
              </a:rPr>
              <a:t>S</a:t>
            </a:r>
            <a:r>
              <a:rPr lang="en-US" altLang="zh-CN" sz="2800" baseline="-30000" dirty="0" smtClean="0">
                <a:solidFill>
                  <a:schemeClr val="folHlink"/>
                </a:solidFill>
              </a:rPr>
              <a:t>3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和</a:t>
            </a:r>
            <a:r>
              <a:rPr lang="en-US" altLang="zh-CN" sz="2800" dirty="0" smtClean="0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chemeClr val="folHlink"/>
                </a:solidFill>
              </a:rPr>
              <a:t>w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状态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检测数据传送是否能够完成，决定是否插入等待状态</a:t>
            </a:r>
            <a:r>
              <a:rPr lang="en-US" altLang="zh-CN" sz="2800" dirty="0" smtClean="0">
                <a:latin typeface="Times New Roman" pitchFamily="18" charset="0"/>
              </a:rPr>
              <a:t>Sw</a:t>
            </a:r>
            <a:endParaRPr lang="en-US" altLang="zh-CN" sz="2800" dirty="0" smtClean="0"/>
          </a:p>
          <a:p>
            <a:pPr marL="285750" indent="0" algn="l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folHlink"/>
                </a:solidFill>
              </a:rPr>
              <a:t>S</a:t>
            </a:r>
            <a:r>
              <a:rPr lang="en-US" altLang="zh-CN" sz="2800" baseline="-30000" dirty="0" smtClean="0">
                <a:solidFill>
                  <a:schemeClr val="folHlink"/>
                </a:solidFill>
              </a:rPr>
              <a:t>4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状态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完成数据传送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1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8237A</a:t>
            </a:r>
            <a:r>
              <a:rPr lang="zh-CN" altLang="en-US" sz="4000" dirty="0" smtClean="0"/>
              <a:t>的工作方式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71613"/>
            <a:ext cx="7799388" cy="4475162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</a:rPr>
              <a:t>传送方式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单字节传送方式	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数据块传送方式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请求传送方式	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级连方式</a:t>
            </a:r>
          </a:p>
          <a:p>
            <a:pPr eaLnBrk="1" hangingPunct="1"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</a:rPr>
              <a:t>传送类型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DMA</a:t>
            </a:r>
            <a:r>
              <a:rPr lang="zh-CN" altLang="en-US" smtClean="0">
                <a:solidFill>
                  <a:srgbClr val="000066"/>
                </a:solidFill>
              </a:rPr>
              <a:t>读	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DMA</a:t>
            </a:r>
            <a:r>
              <a:rPr lang="zh-CN" altLang="en-US" smtClean="0">
                <a:solidFill>
                  <a:srgbClr val="000066"/>
                </a:solidFill>
              </a:rPr>
              <a:t>写	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·</a:t>
            </a:r>
            <a:r>
              <a:rPr lang="en-US" altLang="zh-CN" smtClean="0">
                <a:solidFill>
                  <a:srgbClr val="000066"/>
                </a:solidFill>
              </a:rPr>
              <a:t> DMA</a:t>
            </a:r>
            <a:r>
              <a:rPr lang="zh-CN" altLang="en-US" smtClean="0">
                <a:solidFill>
                  <a:srgbClr val="000066"/>
                </a:solidFill>
              </a:rPr>
              <a:t>检验</a:t>
            </a:r>
          </a:p>
          <a:p>
            <a:pPr eaLnBrk="1" hangingPunct="1"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</a:rPr>
              <a:t>存储器到存储器的传送</a:t>
            </a:r>
          </a:p>
          <a:p>
            <a:pPr eaLnBrk="1" hangingPunct="1"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kumimoji="0" lang="en-US" altLang="zh-CN" smtClean="0">
                <a:solidFill>
                  <a:srgbClr val="000066"/>
                </a:solidFill>
              </a:rPr>
              <a:t>DMA</a:t>
            </a:r>
            <a:r>
              <a:rPr kumimoji="0" lang="zh-CN" altLang="en-US" smtClean="0">
                <a:solidFill>
                  <a:srgbClr val="000066"/>
                </a:solidFill>
              </a:rPr>
              <a:t>通道的优先权方式：</a:t>
            </a:r>
            <a:r>
              <a:rPr kumimoji="0" lang="zh-CN" altLang="en-US" sz="2800" smtClean="0">
                <a:solidFill>
                  <a:srgbClr val="000066"/>
                </a:solidFill>
              </a:rPr>
              <a:t>固定与循环</a:t>
            </a:r>
          </a:p>
          <a:p>
            <a:pPr eaLnBrk="1" hangingPunct="1"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kumimoji="0" lang="zh-CN" altLang="en-US" smtClean="0">
                <a:solidFill>
                  <a:srgbClr val="000066"/>
                </a:solidFill>
              </a:rPr>
              <a:t>自动初始化方式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 DMA</a:t>
            </a:r>
            <a:r>
              <a:rPr lang="zh-CN" altLang="en-US" sz="4000" smtClean="0"/>
              <a:t>传送  </a:t>
            </a:r>
            <a:r>
              <a:rPr lang="en-US" altLang="zh-CN" sz="4000" smtClean="0"/>
              <a:t>--</a:t>
            </a:r>
            <a:r>
              <a:rPr lang="zh-CN" altLang="en-US" sz="4000" smtClean="0"/>
              <a:t>单字节方式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990600"/>
            <a:ext cx="7837488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Tx/>
              <a:buFont typeface="Webdings" pitchFamily="18" charset="2"/>
              <a:buChar char="8"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每次</a:t>
            </a:r>
            <a:r>
              <a:rPr lang="en-US" altLang="zh-CN" sz="280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传送时仅传送一个字节</a:t>
            </a:r>
          </a:p>
          <a:p>
            <a:pPr eaLnBrk="1" hangingPunct="1">
              <a:lnSpc>
                <a:spcPct val="130000"/>
              </a:lnSpc>
              <a:buSzTx/>
              <a:buFont typeface="Webdings" pitchFamily="18" charset="2"/>
              <a:buChar char="8"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传送一个字节之后，字节数寄存器减</a:t>
            </a:r>
            <a:r>
              <a:rPr lang="en-US" altLang="zh-CN" sz="2800" dirty="0" smtClean="0">
                <a:solidFill>
                  <a:srgbClr val="000066"/>
                </a:solidFill>
              </a:rPr>
              <a:t>1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，地址寄存器加</a:t>
            </a:r>
            <a:r>
              <a:rPr lang="en-US" altLang="zh-CN" sz="2800" dirty="0" smtClean="0">
                <a:solidFill>
                  <a:srgbClr val="000066"/>
                </a:solidFill>
              </a:rPr>
              <a:t>1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或减</a:t>
            </a:r>
            <a:r>
              <a:rPr lang="en-US" altLang="zh-CN" sz="2800" dirty="0" smtClean="0">
                <a:solidFill>
                  <a:srgbClr val="000066"/>
                </a:solidFill>
              </a:rPr>
              <a:t>1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000066"/>
                </a:solidFill>
              </a:rPr>
              <a:t>HRQ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变为无效</a:t>
            </a:r>
          </a:p>
          <a:p>
            <a:pPr eaLnBrk="1" hangingPunct="1">
              <a:lnSpc>
                <a:spcPct val="130000"/>
              </a:lnSpc>
              <a:buSzTx/>
              <a:buFont typeface="Webdings" pitchFamily="18" charset="2"/>
              <a:buChar char="8"/>
            </a:pPr>
            <a:r>
              <a:rPr lang="en-US" altLang="zh-CN" sz="2800" dirty="0" smtClean="0">
                <a:solidFill>
                  <a:srgbClr val="000066"/>
                </a:solidFill>
              </a:rPr>
              <a:t>8237A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释放系统总线，将控制权还给</a:t>
            </a:r>
            <a:r>
              <a:rPr lang="en-US" altLang="zh-CN" sz="2800" dirty="0" smtClean="0">
                <a:solidFill>
                  <a:srgbClr val="000066"/>
                </a:solidFill>
              </a:rPr>
              <a:t>CPU</a:t>
            </a:r>
          </a:p>
          <a:p>
            <a:pPr eaLnBrk="1" hangingPunct="1">
              <a:lnSpc>
                <a:spcPct val="130000"/>
              </a:lnSpc>
              <a:buSzTx/>
              <a:buFont typeface="Webdings" pitchFamily="18" charset="2"/>
              <a:buChar char="8"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若传送后使字节数从</a:t>
            </a:r>
            <a:r>
              <a:rPr lang="en-US" altLang="zh-CN" sz="2800" dirty="0" smtClean="0">
                <a:solidFill>
                  <a:srgbClr val="000066"/>
                </a:solidFill>
              </a:rPr>
              <a:t>0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减到</a:t>
            </a:r>
            <a:r>
              <a:rPr lang="en-US" altLang="zh-CN" sz="2800" dirty="0" smtClean="0">
                <a:solidFill>
                  <a:srgbClr val="000066"/>
                </a:solidFill>
              </a:rPr>
              <a:t>FFFFH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，则终结</a:t>
            </a:r>
            <a:r>
              <a:rPr lang="en-US" altLang="zh-CN" sz="280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传送或重新初始化</a:t>
            </a:r>
          </a:p>
          <a:p>
            <a:pPr eaLnBrk="1" hangingPunct="1">
              <a:lnSpc>
                <a:spcPct val="130000"/>
              </a:lnSpc>
              <a:buSzTx/>
              <a:buFont typeface="Webdings" pitchFamily="18" charset="2"/>
              <a:buChar char="8"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特点：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一次传送一个字节，效率略低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0066"/>
                </a:solidFill>
              </a:rPr>
              <a:t>DMA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传送之间</a:t>
            </a:r>
            <a:r>
              <a:rPr lang="en-US" altLang="zh-CN" sz="2400" dirty="0" smtClean="0">
                <a:solidFill>
                  <a:srgbClr val="000066"/>
                </a:solidFill>
              </a:rPr>
              <a:t>CPU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有机会重新获取总线控制权</a:t>
            </a:r>
            <a:endParaRPr lang="zh-CN" altLang="en-US" sz="2400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-76200"/>
            <a:ext cx="8008938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1.  DMA</a:t>
            </a:r>
            <a:r>
              <a:rPr lang="zh-CN" altLang="en-US" sz="4000" dirty="0" smtClean="0"/>
              <a:t>传送  </a:t>
            </a:r>
            <a:r>
              <a:rPr lang="en-US" altLang="zh-CN" sz="4000" dirty="0" smtClean="0"/>
              <a:t>--</a:t>
            </a:r>
            <a:r>
              <a:rPr lang="zh-CN" altLang="en-US" sz="4000" dirty="0" smtClean="0"/>
              <a:t>数据块方式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1288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Webdings" pitchFamily="18" charset="2"/>
              <a:buChar char="8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由</a:t>
            </a:r>
            <a:r>
              <a:rPr lang="en-US" altLang="zh-CN" smtClean="0">
                <a:solidFill>
                  <a:srgbClr val="000066"/>
                </a:solidFill>
              </a:rPr>
              <a:t>DREQ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启动就连续地传送数据，直到字节数寄存器从</a:t>
            </a:r>
            <a:r>
              <a:rPr lang="en-US" altLang="zh-CN" smtClean="0">
                <a:solidFill>
                  <a:srgbClr val="000066"/>
                </a:solidFill>
              </a:rPr>
              <a:t>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减到</a:t>
            </a:r>
            <a:r>
              <a:rPr lang="en-US" altLang="zh-CN" smtClean="0">
                <a:solidFill>
                  <a:srgbClr val="000066"/>
                </a:solidFill>
              </a:rPr>
              <a:t>FFFFH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终止计数，或由外部输入有效信号终结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</a:t>
            </a:r>
          </a:p>
          <a:p>
            <a:pPr eaLnBrk="1" hangingPunct="1">
              <a:lnSpc>
                <a:spcPct val="90000"/>
              </a:lnSpc>
              <a:buSzTx/>
              <a:buFont typeface="Webdings" pitchFamily="18" charset="2"/>
              <a:buChar char="8"/>
            </a:pPr>
            <a:r>
              <a:rPr lang="en-US" altLang="zh-CN" smtClean="0">
                <a:solidFill>
                  <a:srgbClr val="000066"/>
                </a:solidFill>
              </a:rPr>
              <a:t>DREQ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只需维持有效到</a:t>
            </a:r>
            <a:r>
              <a:rPr lang="en-US" altLang="zh-CN" smtClean="0">
                <a:solidFill>
                  <a:srgbClr val="000066"/>
                </a:solidFill>
              </a:rPr>
              <a:t>DACK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有效</a:t>
            </a:r>
            <a:endParaRPr lang="zh-CN" altLang="en-US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SzTx/>
              <a:buFont typeface="Webdings" pitchFamily="18" charset="2"/>
              <a:buChar char="8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特点：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一次请求传送一个数据块，效率高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整个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传送期间</a:t>
            </a:r>
            <a:r>
              <a:rPr lang="en-US" altLang="zh-CN" smtClean="0">
                <a:solidFill>
                  <a:srgbClr val="000066"/>
                </a:solidFill>
              </a:rPr>
              <a:t>CPU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长时间无法控制总线（无法响应其他</a:t>
            </a:r>
            <a:r>
              <a:rPr lang="en-US" altLang="zh-CN" smtClean="0">
                <a:solidFill>
                  <a:srgbClr val="000066"/>
                </a:solidFill>
              </a:rPr>
              <a:t>DMA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请求、无法处理中断等）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 DMA</a:t>
            </a:r>
            <a:r>
              <a:rPr lang="zh-CN" altLang="en-US" sz="4000" smtClean="0"/>
              <a:t>传送  </a:t>
            </a:r>
            <a:r>
              <a:rPr lang="en-US" altLang="zh-CN" sz="4000" smtClean="0"/>
              <a:t>--</a:t>
            </a:r>
            <a:r>
              <a:rPr lang="zh-CN" altLang="en-US" sz="4000" smtClean="0"/>
              <a:t>请求方式</a:t>
            </a:r>
            <a:r>
              <a:rPr lang="zh-CN" altLang="en-US" sz="4000" smtClean="0">
                <a:solidFill>
                  <a:srgbClr val="A50021"/>
                </a:solidFill>
              </a:rPr>
              <a:t>（</a:t>
            </a:r>
            <a:r>
              <a:rPr lang="en-US" altLang="zh-CN" sz="4000" smtClean="0">
                <a:solidFill>
                  <a:srgbClr val="A50021"/>
                </a:solidFill>
              </a:rPr>
              <a:t>00</a:t>
            </a:r>
            <a:r>
              <a:rPr lang="zh-CN" altLang="en-US" sz="4000" smtClean="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30338"/>
            <a:ext cx="7761287" cy="4419600"/>
          </a:xfrm>
        </p:spPr>
        <p:txBody>
          <a:bodyPr/>
          <a:lstStyle/>
          <a:p>
            <a:pPr eaLnBrk="1" hangingPunct="1">
              <a:buSzTx/>
              <a:buFont typeface="Webdings" pitchFamily="18" charset="2"/>
              <a:buChar char="8"/>
            </a:pPr>
            <a:r>
              <a:rPr lang="en-US" altLang="zh-CN" sz="2800" smtClean="0">
                <a:solidFill>
                  <a:srgbClr val="000066"/>
                </a:solidFill>
              </a:rPr>
              <a:t>DREQ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信号有效就连续传送数据</a:t>
            </a:r>
          </a:p>
          <a:p>
            <a:pPr eaLnBrk="1" hangingPunct="1">
              <a:buSzTx/>
              <a:buFont typeface="Webdings" pitchFamily="18" charset="2"/>
              <a:buChar char="8"/>
            </a:pPr>
            <a:r>
              <a:rPr lang="en-US" altLang="zh-CN" sz="2800" smtClean="0">
                <a:solidFill>
                  <a:srgbClr val="000066"/>
                </a:solidFill>
              </a:rPr>
              <a:t>DREQ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信号无效，</a:t>
            </a: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传送被暂时中止，</a:t>
            </a:r>
            <a:r>
              <a:rPr lang="en-US" altLang="zh-CN" sz="2800" smtClean="0">
                <a:solidFill>
                  <a:srgbClr val="000066"/>
                </a:solidFill>
              </a:rPr>
              <a:t>8237A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释放总线，</a:t>
            </a:r>
            <a:r>
              <a:rPr lang="en-US" altLang="zh-CN" sz="2800" smtClean="0">
                <a:solidFill>
                  <a:srgbClr val="000066"/>
                </a:solidFill>
              </a:rPr>
              <a:t>CPU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可继续操作</a:t>
            </a:r>
          </a:p>
          <a:p>
            <a:pPr eaLnBrk="1" hangingPunct="1">
              <a:buSzTx/>
              <a:buFont typeface="Webdings" pitchFamily="18" charset="2"/>
              <a:buChar char="8"/>
            </a:pP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通道的地址和字节数的中间值仍被保持</a:t>
            </a:r>
          </a:p>
          <a:p>
            <a:pPr eaLnBrk="1" hangingPunct="1">
              <a:buSzTx/>
              <a:buFont typeface="Webdings" pitchFamily="18" charset="2"/>
              <a:buChar char="8"/>
            </a:pPr>
            <a:r>
              <a:rPr lang="en-US" altLang="zh-CN" sz="2800" smtClean="0">
                <a:solidFill>
                  <a:srgbClr val="000066"/>
                </a:solidFill>
              </a:rPr>
              <a:t>DREQ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信号再次有效，</a:t>
            </a:r>
            <a:r>
              <a:rPr lang="en-US" altLang="zh-CN" sz="2800" smtClean="0">
                <a:solidFill>
                  <a:srgbClr val="000066"/>
                </a:solidFill>
              </a:rPr>
              <a:t>DMA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传送就继续进行</a:t>
            </a:r>
          </a:p>
          <a:p>
            <a:pPr eaLnBrk="1" hangingPunct="1">
              <a:buSzTx/>
              <a:buFont typeface="Webdings" pitchFamily="18" charset="2"/>
              <a:buChar char="8"/>
            </a:pP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如果字节数寄存器从</a:t>
            </a:r>
            <a:r>
              <a:rPr lang="en-US" altLang="zh-CN" sz="2800" smtClean="0">
                <a:solidFill>
                  <a:srgbClr val="000066"/>
                </a:solidFill>
              </a:rPr>
              <a:t>0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减到</a:t>
            </a:r>
            <a:r>
              <a:rPr lang="en-US" altLang="zh-CN" sz="2800" smtClean="0">
                <a:solidFill>
                  <a:srgbClr val="000066"/>
                </a:solidFill>
              </a:rPr>
              <a:t>FFFFH</a:t>
            </a: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，或者由外部送来一个有效的信号，将终止计数</a:t>
            </a:r>
            <a:endParaRPr lang="zh-CN" altLang="en-US" sz="2800" smtClean="0">
              <a:solidFill>
                <a:srgbClr val="000066"/>
              </a:solidFill>
            </a:endParaRPr>
          </a:p>
          <a:p>
            <a:pPr eaLnBrk="1" hangingPunct="1">
              <a:buSzTx/>
              <a:buFont typeface="Webdings" pitchFamily="18" charset="2"/>
              <a:buChar char="8"/>
            </a:pPr>
            <a:r>
              <a:rPr lang="zh-CN" altLang="en-US" sz="2800" smtClean="0">
                <a:solidFill>
                  <a:srgbClr val="000066"/>
                </a:solidFill>
                <a:latin typeface="Times New Roman" pitchFamily="18" charset="0"/>
              </a:rPr>
              <a:t>特点：</a:t>
            </a:r>
          </a:p>
          <a:p>
            <a:pPr lvl="1" eaLnBrk="1" hangingPunct="1"/>
            <a:r>
              <a:rPr lang="en-US" altLang="zh-CN" sz="2400" smtClean="0">
                <a:solidFill>
                  <a:srgbClr val="000066"/>
                </a:solidFill>
              </a:rPr>
              <a:t>DMA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操作可由外设利用</a:t>
            </a:r>
            <a:r>
              <a:rPr lang="en-US" altLang="zh-CN" sz="2400" smtClean="0">
                <a:solidFill>
                  <a:srgbClr val="000066"/>
                </a:solidFill>
              </a:rPr>
              <a:t>DREQ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</a:rPr>
              <a:t>信号控制传送的过程</a:t>
            </a:r>
            <a:endParaRPr lang="zh-CN" altLang="en-US" sz="240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  DMA</a:t>
            </a:r>
            <a:r>
              <a:rPr lang="zh-CN" altLang="en-US" sz="4000" smtClean="0"/>
              <a:t>传送  </a:t>
            </a:r>
            <a:r>
              <a:rPr lang="en-US" altLang="zh-CN" sz="4000" smtClean="0"/>
              <a:t>--</a:t>
            </a:r>
            <a:r>
              <a:rPr lang="zh-CN" altLang="en-US" sz="4000" smtClean="0"/>
              <a:t>级连方式</a:t>
            </a:r>
            <a:r>
              <a:rPr lang="zh-CN" altLang="en-US" sz="4000" smtClean="0">
                <a:solidFill>
                  <a:srgbClr val="A50021"/>
                </a:solidFill>
              </a:rPr>
              <a:t>（</a:t>
            </a:r>
            <a:r>
              <a:rPr lang="en-US" altLang="zh-CN" sz="4000" smtClean="0">
                <a:solidFill>
                  <a:srgbClr val="A50021"/>
                </a:solidFill>
              </a:rPr>
              <a:t>11</a:t>
            </a:r>
            <a:r>
              <a:rPr lang="zh-CN" altLang="en-US" sz="4000" smtClean="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81138"/>
            <a:ext cx="7761288" cy="44196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用于通过多个</a:t>
            </a:r>
            <a:r>
              <a:rPr lang="en-US" altLang="zh-CN" smtClean="0">
                <a:solidFill>
                  <a:srgbClr val="000066"/>
                </a:solidFill>
              </a:rPr>
              <a:t>8237A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级连以扩展通道</a:t>
            </a:r>
          </a:p>
          <a:p>
            <a:pPr eaLnBrk="1" hangingPunct="1"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第二级的</a:t>
            </a:r>
            <a:r>
              <a:rPr lang="en-US" altLang="zh-CN" smtClean="0">
                <a:solidFill>
                  <a:srgbClr val="000066"/>
                </a:solidFill>
              </a:rPr>
              <a:t>HRQ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mtClean="0">
                <a:solidFill>
                  <a:srgbClr val="000066"/>
                </a:solidFill>
              </a:rPr>
              <a:t>HLDA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信号连到第一级某个通道的</a:t>
            </a:r>
            <a:r>
              <a:rPr lang="en-US" altLang="zh-CN" smtClean="0">
                <a:solidFill>
                  <a:srgbClr val="000066"/>
                </a:solidFill>
              </a:rPr>
              <a:t>DREQ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mtClean="0">
                <a:solidFill>
                  <a:srgbClr val="000066"/>
                </a:solidFill>
              </a:rPr>
              <a:t>DACK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上</a:t>
            </a:r>
          </a:p>
          <a:p>
            <a:pPr eaLnBrk="1" hangingPunct="1"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第二级芯片的优先权等级与所连通道的优先权相对应</a:t>
            </a:r>
          </a:p>
          <a:p>
            <a:pPr eaLnBrk="1" hangingPunct="1"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第一级只起优先权网络的作用，实际的操作由第二级芯片完成</a:t>
            </a:r>
          </a:p>
          <a:p>
            <a:pPr eaLnBrk="1" hangingPunct="1">
              <a:buSzTx/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还可由第二级扩展到第三级等</a:t>
            </a:r>
            <a:endParaRPr lang="zh-CN" altLang="en-US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  DMA</a:t>
            </a:r>
            <a:r>
              <a:rPr lang="zh-CN" altLang="en-US" sz="4000" smtClean="0"/>
              <a:t>传送类型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219200"/>
            <a:ext cx="7761288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读</a:t>
            </a: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</a:rPr>
              <a:t>——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把数据由存储器传送到外设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由</a:t>
            </a:r>
            <a:r>
              <a:rPr lang="en-US" altLang="zh-CN" sz="2400" b="0" dirty="0" smtClean="0">
                <a:solidFill>
                  <a:srgbClr val="000066"/>
                </a:solidFill>
                <a:latin typeface="Times New Roman" pitchFamily="18" charset="0"/>
              </a:rPr>
              <a:t>MEMR*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有效从存储器读出数据，由</a:t>
            </a:r>
            <a:r>
              <a:rPr lang="en-US" altLang="zh-CN" sz="2400" b="0" dirty="0" smtClean="0">
                <a:solidFill>
                  <a:srgbClr val="000066"/>
                </a:solidFill>
                <a:latin typeface="Times New Roman" pitchFamily="18" charset="0"/>
              </a:rPr>
              <a:t>IOW*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有效把这一数据写入外设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写</a:t>
            </a: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</a:rPr>
              <a:t>——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把外设输入的数据写入存储器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由</a:t>
            </a:r>
            <a:r>
              <a:rPr lang="en-US" altLang="zh-CN" sz="2400" b="0" dirty="0" smtClean="0">
                <a:solidFill>
                  <a:srgbClr val="000066"/>
                </a:solidFill>
                <a:latin typeface="Times New Roman" pitchFamily="18" charset="0"/>
              </a:rPr>
              <a:t>IOR*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有效从外设输入数据，由</a:t>
            </a:r>
            <a:r>
              <a:rPr lang="en-US" altLang="zh-CN" sz="2400" b="0" dirty="0" smtClean="0">
                <a:solidFill>
                  <a:srgbClr val="000066"/>
                </a:solidFill>
                <a:latin typeface="Times New Roman" pitchFamily="18" charset="0"/>
              </a:rPr>
              <a:t>MEMW*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有效把这一数据写入存储器。</a:t>
            </a:r>
            <a:endParaRPr lang="zh-CN" altLang="en-US" sz="2400" b="0" dirty="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检验</a:t>
            </a: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</a:rPr>
              <a:t>——</a:t>
            </a:r>
            <a:r>
              <a:rPr lang="zh-CN" altLang="en-US" sz="2800" b="0" dirty="0" smtClean="0">
                <a:solidFill>
                  <a:srgbClr val="000066"/>
                </a:solidFill>
                <a:latin typeface="Times New Roman" pitchFamily="18" charset="0"/>
              </a:rPr>
              <a:t>空操作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0" dirty="0" smtClean="0">
                <a:solidFill>
                  <a:srgbClr val="000066"/>
                </a:solidFill>
              </a:rPr>
              <a:t>8237A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不进行任何检验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外设可以进行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DMA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校验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存储器和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I/O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控制线保持无效，不进行传送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400" b="0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3.  </a:t>
            </a:r>
            <a:r>
              <a:rPr lang="zh-CN" altLang="en-US" sz="4000" smtClean="0"/>
              <a:t>存储器到存储器的传送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61288" cy="46355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固定使用通道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0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和通道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1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0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的地址寄存器存源区地址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1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的地址寄存器存目的区地址，通道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1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的字节数寄存器存传送的字节数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传送由设置通道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0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的软件请求启动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SzTx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每传送一字节需用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8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 pitchFamily="18" charset="0"/>
              </a:rPr>
              <a:t>个时钟周期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前</a:t>
            </a:r>
            <a:r>
              <a:rPr lang="en-US" altLang="zh-CN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个时钟周期用通道</a:t>
            </a:r>
            <a:r>
              <a:rPr lang="en-US" altLang="zh-CN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地址寄存器的地址从源区读数据送入</a:t>
            </a:r>
            <a:r>
              <a:rPr lang="en-US" altLang="zh-CN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8237A</a:t>
            </a: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的临时寄存器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后</a:t>
            </a:r>
            <a:r>
              <a:rPr lang="en-US" altLang="zh-CN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个时钟周期用通道</a:t>
            </a:r>
            <a:r>
              <a:rPr lang="en-US" altLang="zh-CN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b="0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地址寄存器的地址把临时寄存器中的数据写入目的区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4.  DMA</a:t>
            </a:r>
            <a:r>
              <a:rPr lang="zh-CN" altLang="en-US" sz="4000" smtClean="0"/>
              <a:t>通道的优先权方式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61288" cy="441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固定优先权方式</a:t>
            </a:r>
            <a:r>
              <a:rPr lang="en-US" altLang="zh-CN" dirty="0" smtClean="0">
                <a:solidFill>
                  <a:srgbClr val="000066"/>
                </a:solidFill>
                <a:latin typeface="Times New Roman" pitchFamily="18" charset="0"/>
              </a:rPr>
              <a:t>——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优先权固定</a:t>
            </a:r>
          </a:p>
          <a:p>
            <a:pPr lvl="1" eaLnBrk="1" hangingPunct="1"/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通道</a:t>
            </a:r>
            <a:r>
              <a:rPr lang="en-US" altLang="zh-CN" dirty="0" smtClean="0">
                <a:solidFill>
                  <a:srgbClr val="000066"/>
                </a:solidFill>
              </a:rPr>
              <a:t>0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优先权最高，通道</a:t>
            </a:r>
            <a:r>
              <a:rPr lang="en-US" altLang="zh-CN" dirty="0" smtClean="0">
                <a:solidFill>
                  <a:srgbClr val="000066"/>
                </a:solidFill>
              </a:rPr>
              <a:t>1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其次，通道</a:t>
            </a:r>
            <a:r>
              <a:rPr lang="en-US" altLang="zh-CN" dirty="0" smtClean="0">
                <a:solidFill>
                  <a:srgbClr val="000066"/>
                </a:solidFill>
              </a:rPr>
              <a:t>2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再次，通道</a:t>
            </a:r>
            <a:r>
              <a:rPr lang="en-US" altLang="zh-CN" dirty="0" smtClean="0">
                <a:solidFill>
                  <a:srgbClr val="000066"/>
                </a:solidFill>
              </a:rPr>
              <a:t>3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最低</a:t>
            </a:r>
            <a:endParaRPr lang="zh-CN" altLang="en-US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循环优先权方式</a:t>
            </a:r>
            <a:r>
              <a:rPr lang="en-US" altLang="zh-CN" dirty="0" smtClean="0">
                <a:solidFill>
                  <a:srgbClr val="000066"/>
                </a:solidFill>
                <a:latin typeface="Times New Roman" pitchFamily="18" charset="0"/>
              </a:rPr>
              <a:t>——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优先权循环变化</a:t>
            </a:r>
          </a:p>
          <a:p>
            <a:pPr lvl="1" eaLnBrk="1" hangingPunct="1"/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</a:rPr>
              <a:t>最近一次服务的通道在下次循环中变成最低优先权，其他通道依次轮流相应的优先权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162822" name="Rectangle 6" descr="077"/>
          <p:cNvSpPr>
            <a:spLocks noChangeArrowheads="1"/>
          </p:cNvSpPr>
          <p:nvPr/>
        </p:nvSpPr>
        <p:spPr bwMode="auto">
          <a:xfrm>
            <a:off x="1981200" y="4953000"/>
            <a:ext cx="4851400" cy="915988"/>
          </a:xfrm>
          <a:prstGeom prst="rect">
            <a:avLst/>
          </a:prstGeom>
          <a:blipFill dpi="0" rotWithShape="0">
            <a:blip r:embed="rId2" cstate="print">
              <a:alphaModFix am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DMA</a:t>
            </a:r>
            <a:r>
              <a:rPr lang="zh-CN" altLang="en-US" sz="2400"/>
              <a:t>传送不存在嵌套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默认设计模板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11381</Words>
  <Application>Microsoft Office PowerPoint</Application>
  <PresentationFormat>全屏显示(4:3)</PresentationFormat>
  <Paragraphs>1428</Paragraphs>
  <Slides>123</Slides>
  <Notes>1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25" baseType="lpstr">
      <vt:lpstr>默认设计模板</vt:lpstr>
      <vt:lpstr>Image</vt:lpstr>
      <vt:lpstr>第 7 章 输入输出接口</vt:lpstr>
      <vt:lpstr>7.1 I/O接口概述</vt:lpstr>
      <vt:lpstr>7.1.1 I/O接口的典型结构</vt:lpstr>
      <vt:lpstr>1. 内部结构</vt:lpstr>
      <vt:lpstr>2. 外部特性</vt:lpstr>
      <vt:lpstr>3. 基本功能</vt:lpstr>
      <vt:lpstr>4. 软件编程</vt:lpstr>
      <vt:lpstr>7.1.2 I/O端口的编址</vt:lpstr>
      <vt:lpstr>1. I/O端口与存储器地址独立编址</vt:lpstr>
      <vt:lpstr>2. I/O端口与存储器地址统一编址</vt:lpstr>
      <vt:lpstr>3. I/O地址译码</vt:lpstr>
      <vt:lpstr>7.1.3 输入输出指令</vt:lpstr>
      <vt:lpstr>1. I/O寻址方式</vt:lpstr>
      <vt:lpstr>2. I/O数据传输量</vt:lpstr>
      <vt:lpstr>3. I/O保护</vt:lpstr>
      <vt:lpstr>7.1.4 16位DOS应用程序</vt:lpstr>
      <vt:lpstr>7.2 无条件传送和程序查询传送</vt:lpstr>
      <vt:lpstr>7.2.1 无条件传送</vt:lpstr>
      <vt:lpstr>3. 接口电路</vt:lpstr>
      <vt:lpstr>无条件传送接口</vt:lpstr>
      <vt:lpstr>7.2.2 程序查询传送</vt:lpstr>
      <vt:lpstr>1. 查询过程</vt:lpstr>
      <vt:lpstr>2. 查询输入接口</vt:lpstr>
      <vt:lpstr>查询输入接口</vt:lpstr>
      <vt:lpstr>3. 查询输出接口</vt:lpstr>
      <vt:lpstr>查询输出接口</vt:lpstr>
      <vt:lpstr>7.3 中断控制系统</vt:lpstr>
      <vt:lpstr>7.3.1 中断传送</vt:lpstr>
      <vt:lpstr>1. 中断工作过程</vt:lpstr>
      <vt:lpstr>2. 中断源的识别</vt:lpstr>
      <vt:lpstr>3. 中断优先权排队</vt:lpstr>
      <vt:lpstr>4. 中断嵌套</vt:lpstr>
      <vt:lpstr>7.3.2 IA-32中断系统</vt:lpstr>
      <vt:lpstr>中断类型</vt:lpstr>
      <vt:lpstr>1. 内部中断</vt:lpstr>
      <vt:lpstr>⑴ 除法错中断</vt:lpstr>
      <vt:lpstr>⑵ 指令中断</vt:lpstr>
      <vt:lpstr>⑶ 溢出中断</vt:lpstr>
      <vt:lpstr>⑷单步中断</vt:lpstr>
      <vt:lpstr>2. 外部中断</vt:lpstr>
      <vt:lpstr>中断标志</vt:lpstr>
      <vt:lpstr>3. 中断和异常的响应过程</vt:lpstr>
      <vt:lpstr>4. 中断描述符表和中断向量表</vt:lpstr>
      <vt:lpstr>实方式的中断向量表结构</vt:lpstr>
      <vt:lpstr>7.3.4 中断控制器</vt:lpstr>
      <vt:lpstr>幻灯片 46</vt:lpstr>
      <vt:lpstr>8259A中断控制器</vt:lpstr>
      <vt:lpstr>8259A的内部结构和引脚</vt:lpstr>
      <vt:lpstr>1. 中断控制</vt:lpstr>
      <vt:lpstr>2. 与处理器接口</vt:lpstr>
      <vt:lpstr>3. 中断级连</vt:lpstr>
      <vt:lpstr>幻灯片 52</vt:lpstr>
      <vt:lpstr>8259A的中断过程</vt:lpstr>
      <vt:lpstr>7.3.3 8259A的工作方式</vt:lpstr>
      <vt:lpstr>1. 设置优先权方式</vt:lpstr>
      <vt:lpstr>2. 结束中断处理方式</vt:lpstr>
      <vt:lpstr>2. 结束中断处理方式</vt:lpstr>
      <vt:lpstr>3. 屏蔽中断源方式</vt:lpstr>
      <vt:lpstr>4. 中断触发方式</vt:lpstr>
      <vt:lpstr>5. 数据线连接方式</vt:lpstr>
      <vt:lpstr>7.3.4 8259A的编程</vt:lpstr>
      <vt:lpstr>1. 初始化命令字ICW</vt:lpstr>
      <vt:lpstr>ICW1</vt:lpstr>
      <vt:lpstr>ICW2</vt:lpstr>
      <vt:lpstr>ICW3</vt:lpstr>
      <vt:lpstr>ICW4</vt:lpstr>
      <vt:lpstr>初始化主片8259A</vt:lpstr>
      <vt:lpstr>初始化从片8259A</vt:lpstr>
      <vt:lpstr>2. 操作命令字OCW</vt:lpstr>
      <vt:lpstr>OCW1</vt:lpstr>
      <vt:lpstr>OCW2</vt:lpstr>
      <vt:lpstr>OCW3</vt:lpstr>
      <vt:lpstr>3. 读取状态字</vt:lpstr>
      <vt:lpstr>查询字</vt:lpstr>
      <vt:lpstr>4. 命令字和状态字的区别方法</vt:lpstr>
      <vt:lpstr>7.3.5 可屏蔽中断服务程序</vt:lpstr>
      <vt:lpstr>7.4 DMA传送</vt:lpstr>
      <vt:lpstr>7.4.1 DMA传送过程</vt:lpstr>
      <vt:lpstr>DMA传送示意</vt:lpstr>
      <vt:lpstr>DMA控制器8237A</vt:lpstr>
      <vt:lpstr>8237A的内部结构和引脚</vt:lpstr>
      <vt:lpstr>幻灯片 82</vt:lpstr>
      <vt:lpstr>1.  请求与响应信号</vt:lpstr>
      <vt:lpstr>2.  DMA传送控制信号</vt:lpstr>
      <vt:lpstr>2.  DMA传送控制信号（续）</vt:lpstr>
      <vt:lpstr>3.  处理器接口信号</vt:lpstr>
      <vt:lpstr>8237A的两种工作状态</vt:lpstr>
      <vt:lpstr>8237A引脚的两种作用</vt:lpstr>
      <vt:lpstr>8237A的工作时序·空闲周期</vt:lpstr>
      <vt:lpstr>8237A的工作时序·有效周期</vt:lpstr>
      <vt:lpstr>DMA传送时序</vt:lpstr>
      <vt:lpstr>8237A的工作方式</vt:lpstr>
      <vt:lpstr>1.  DMA传送  --单字节方式</vt:lpstr>
      <vt:lpstr>1.  DMA传送  --数据块方式 </vt:lpstr>
      <vt:lpstr>1.  DMA传送  --请求方式（00）</vt:lpstr>
      <vt:lpstr>1.  DMA传送  --级连方式（11）</vt:lpstr>
      <vt:lpstr>2.  DMA传送类型</vt:lpstr>
      <vt:lpstr>3.  存储器到存储器的传送</vt:lpstr>
      <vt:lpstr>4.  DMA通道的优先权方式</vt:lpstr>
      <vt:lpstr>5.  自动初始化方式</vt:lpstr>
      <vt:lpstr>8237A的寄存器</vt:lpstr>
      <vt:lpstr>1. 现行地址寄存器</vt:lpstr>
      <vt:lpstr>2. 现行字节数寄存器</vt:lpstr>
      <vt:lpstr>读写通道寄存器的过程</vt:lpstr>
      <vt:lpstr>高/低触发器</vt:lpstr>
      <vt:lpstr>3个软件命令</vt:lpstr>
      <vt:lpstr>5.  模式寄存器</vt:lpstr>
      <vt:lpstr>方式字格式</vt:lpstr>
      <vt:lpstr>6.  命令寄存器</vt:lpstr>
      <vt:lpstr>命令字格式</vt:lpstr>
      <vt:lpstr>DMA传送时序</vt:lpstr>
      <vt:lpstr>7.  请求寄存器</vt:lpstr>
      <vt:lpstr>请求字格式</vt:lpstr>
      <vt:lpstr>8.  屏蔽寄存器</vt:lpstr>
      <vt:lpstr>单通道屏蔽字格式</vt:lpstr>
      <vt:lpstr>主屏蔽字格式</vt:lpstr>
      <vt:lpstr>9.  状态寄存器</vt:lpstr>
      <vt:lpstr>状态字格式</vt:lpstr>
      <vt:lpstr>10.  临时寄存器</vt:lpstr>
      <vt:lpstr>8237A的编程</vt:lpstr>
      <vt:lpstr>8237A的编程（续1）</vt:lpstr>
      <vt:lpstr>8237A的编程（续2）</vt:lpstr>
      <vt:lpstr>教学要求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微机原理与接口技术·第4版</dc:title>
  <dc:subject>第7章 输入输出接口</dc:subject>
  <dc:creator>jerry</dc:creator>
  <cp:lastModifiedBy>Admin</cp:lastModifiedBy>
  <cp:revision>52</cp:revision>
  <dcterms:created xsi:type="dcterms:W3CDTF">2002-02-25T12:32:42Z</dcterms:created>
  <dcterms:modified xsi:type="dcterms:W3CDTF">2020-10-12T13:18:21Z</dcterms:modified>
</cp:coreProperties>
</file>