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128.xml" ContentType="application/vnd.openxmlformats-officedocument.presentationml.slide+xml"/>
  <Override PartName="/ppt/slides/slide137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7" r:id="rId1"/>
  </p:sldMasterIdLst>
  <p:notesMasterIdLst>
    <p:notesMasterId r:id="rId140"/>
  </p:notesMasterIdLst>
  <p:handoutMasterIdLst>
    <p:handoutMasterId r:id="rId141"/>
  </p:handoutMasterIdLst>
  <p:sldIdLst>
    <p:sldId id="256" r:id="rId2"/>
    <p:sldId id="265" r:id="rId3"/>
    <p:sldId id="266" r:id="rId4"/>
    <p:sldId id="419" r:id="rId5"/>
    <p:sldId id="267" r:id="rId6"/>
    <p:sldId id="316" r:id="rId7"/>
    <p:sldId id="317" r:id="rId8"/>
    <p:sldId id="268" r:id="rId9"/>
    <p:sldId id="318" r:id="rId10"/>
    <p:sldId id="319" r:id="rId11"/>
    <p:sldId id="320" r:id="rId12"/>
    <p:sldId id="321" r:id="rId13"/>
    <p:sldId id="322" r:id="rId14"/>
    <p:sldId id="323" r:id="rId15"/>
    <p:sldId id="420" r:id="rId16"/>
    <p:sldId id="421" r:id="rId17"/>
    <p:sldId id="422" r:id="rId18"/>
    <p:sldId id="423" r:id="rId19"/>
    <p:sldId id="424" r:id="rId20"/>
    <p:sldId id="325" r:id="rId21"/>
    <p:sldId id="269" r:id="rId22"/>
    <p:sldId id="326" r:id="rId23"/>
    <p:sldId id="275" r:id="rId24"/>
    <p:sldId id="276" r:id="rId25"/>
    <p:sldId id="277" r:id="rId26"/>
    <p:sldId id="328" r:id="rId27"/>
    <p:sldId id="425" r:id="rId28"/>
    <p:sldId id="278" r:id="rId29"/>
    <p:sldId id="329" r:id="rId30"/>
    <p:sldId id="279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50" r:id="rId41"/>
    <p:sldId id="339" r:id="rId42"/>
    <p:sldId id="351" r:id="rId43"/>
    <p:sldId id="281" r:id="rId44"/>
    <p:sldId id="282" r:id="rId45"/>
    <p:sldId id="352" r:id="rId46"/>
    <p:sldId id="353" r:id="rId47"/>
    <p:sldId id="342" r:id="rId48"/>
    <p:sldId id="345" r:id="rId49"/>
    <p:sldId id="346" r:id="rId50"/>
    <p:sldId id="347" r:id="rId51"/>
    <p:sldId id="284" r:id="rId52"/>
    <p:sldId id="285" r:id="rId53"/>
    <p:sldId id="354" r:id="rId54"/>
    <p:sldId id="355" r:id="rId55"/>
    <p:sldId id="356" r:id="rId56"/>
    <p:sldId id="357" r:id="rId57"/>
    <p:sldId id="358" r:id="rId58"/>
    <p:sldId id="359" r:id="rId59"/>
    <p:sldId id="286" r:id="rId60"/>
    <p:sldId id="360" r:id="rId61"/>
    <p:sldId id="361" r:id="rId62"/>
    <p:sldId id="287" r:id="rId63"/>
    <p:sldId id="362" r:id="rId64"/>
    <p:sldId id="288" r:id="rId65"/>
    <p:sldId id="289" r:id="rId66"/>
    <p:sldId id="372" r:id="rId67"/>
    <p:sldId id="290" r:id="rId68"/>
    <p:sldId id="373" r:id="rId69"/>
    <p:sldId id="426" r:id="rId70"/>
    <p:sldId id="291" r:id="rId71"/>
    <p:sldId id="374" r:id="rId72"/>
    <p:sldId id="375" r:id="rId73"/>
    <p:sldId id="376" r:id="rId74"/>
    <p:sldId id="377" r:id="rId75"/>
    <p:sldId id="378" r:id="rId76"/>
    <p:sldId id="379" r:id="rId77"/>
    <p:sldId id="292" r:id="rId78"/>
    <p:sldId id="293" r:id="rId79"/>
    <p:sldId id="294" r:id="rId80"/>
    <p:sldId id="380" r:id="rId81"/>
    <p:sldId id="295" r:id="rId82"/>
    <p:sldId id="296" r:id="rId83"/>
    <p:sldId id="381" r:id="rId84"/>
    <p:sldId id="297" r:id="rId85"/>
    <p:sldId id="298" r:id="rId86"/>
    <p:sldId id="382" r:id="rId87"/>
    <p:sldId id="383" r:id="rId88"/>
    <p:sldId id="384" r:id="rId89"/>
    <p:sldId id="389" r:id="rId90"/>
    <p:sldId id="390" r:id="rId91"/>
    <p:sldId id="299" r:id="rId92"/>
    <p:sldId id="391" r:id="rId93"/>
    <p:sldId id="392" r:id="rId94"/>
    <p:sldId id="393" r:id="rId95"/>
    <p:sldId id="394" r:id="rId96"/>
    <p:sldId id="301" r:id="rId97"/>
    <p:sldId id="399" r:id="rId98"/>
    <p:sldId id="400" r:id="rId99"/>
    <p:sldId id="303" r:id="rId100"/>
    <p:sldId id="304" r:id="rId101"/>
    <p:sldId id="415" r:id="rId102"/>
    <p:sldId id="416" r:id="rId103"/>
    <p:sldId id="417" r:id="rId104"/>
    <p:sldId id="418" r:id="rId105"/>
    <p:sldId id="305" r:id="rId106"/>
    <p:sldId id="401" r:id="rId107"/>
    <p:sldId id="427" r:id="rId108"/>
    <p:sldId id="428" r:id="rId109"/>
    <p:sldId id="429" r:id="rId110"/>
    <p:sldId id="430" r:id="rId111"/>
    <p:sldId id="306" r:id="rId112"/>
    <p:sldId id="402" r:id="rId113"/>
    <p:sldId id="403" r:id="rId114"/>
    <p:sldId id="431" r:id="rId115"/>
    <p:sldId id="307" r:id="rId116"/>
    <p:sldId id="432" r:id="rId117"/>
    <p:sldId id="433" r:id="rId118"/>
    <p:sldId id="434" r:id="rId119"/>
    <p:sldId id="308" r:id="rId120"/>
    <p:sldId id="435" r:id="rId121"/>
    <p:sldId id="309" r:id="rId122"/>
    <p:sldId id="436" r:id="rId123"/>
    <p:sldId id="437" r:id="rId124"/>
    <p:sldId id="404" r:id="rId125"/>
    <p:sldId id="310" r:id="rId126"/>
    <p:sldId id="311" r:id="rId127"/>
    <p:sldId id="406" r:id="rId128"/>
    <p:sldId id="438" r:id="rId129"/>
    <p:sldId id="439" r:id="rId130"/>
    <p:sldId id="407" r:id="rId131"/>
    <p:sldId id="314" r:id="rId132"/>
    <p:sldId id="409" r:id="rId133"/>
    <p:sldId id="410" r:id="rId134"/>
    <p:sldId id="411" r:id="rId135"/>
    <p:sldId id="412" r:id="rId136"/>
    <p:sldId id="413" r:id="rId137"/>
    <p:sldId id="414" r:id="rId138"/>
    <p:sldId id="262" r:id="rId13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193C7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5" autoAdjust="0"/>
    <p:restoredTop sz="94712" autoAdjust="0"/>
  </p:normalViewPr>
  <p:slideViewPr>
    <p:cSldViewPr>
      <p:cViewPr>
        <p:scale>
          <a:sx n="50" d="100"/>
          <a:sy n="50" d="100"/>
        </p:scale>
        <p:origin x="-1950" y="-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912" y="-102"/>
      </p:cViewPr>
      <p:guideLst>
        <p:guide orient="horz" pos="2160"/>
        <p:guide pos="28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notesMaster" Target="notesMasters/notesMaster1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562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微机原理与接口技术－－基于IA-32处理器和32位汇编语言·第4版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248400" y="0"/>
            <a:ext cx="28940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fld id="{0F13B370-3AEC-4538-909D-1EDDEF485426}" type="datetime2">
              <a:rPr lang="zh-CN" altLang="en-US"/>
              <a:pPr>
                <a:defRPr/>
              </a:pPr>
              <a:t>2020年9月29日</a:t>
            </a:fld>
            <a:endParaRPr lang="en-US" altLang="zh-CN"/>
          </a:p>
        </p:txBody>
      </p:sp>
      <p:sp>
        <p:nvSpPr>
          <p:cNvPr id="366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572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第8章 常用接口技术</a:t>
            </a:r>
            <a:endParaRPr lang="en-US" altLang="zh-CN"/>
          </a:p>
        </p:txBody>
      </p:sp>
      <p:sp>
        <p:nvSpPr>
          <p:cNvPr id="366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24600" y="6513513"/>
            <a:ext cx="2817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8</a:t>
            </a:r>
            <a:r>
              <a:rPr lang="zh-CN" altLang="en-US"/>
              <a:t>－</a:t>
            </a:r>
            <a:fld id="{F3CA438C-AE4A-4050-A9E1-DDF24ADB03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微机原理与接口技术－－基于IA-32处理器和32位汇编语言·第4版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fld id="{D73E9BFE-59D8-4865-8F2E-DC5A90AC28D6}" type="datetime2">
              <a:rPr lang="zh-CN" altLang="en-US"/>
              <a:pPr>
                <a:defRPr/>
              </a:pPr>
              <a:t>2020年9月29日</a:t>
            </a:fld>
            <a:endParaRPr lang="en-US" altLang="zh-CN"/>
          </a:p>
        </p:txBody>
      </p:sp>
      <p:sp>
        <p:nvSpPr>
          <p:cNvPr id="149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6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26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第8章 常用接口技术</a:t>
            </a:r>
          </a:p>
        </p:txBody>
      </p:sp>
      <p:sp>
        <p:nvSpPr>
          <p:cNvPr id="626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fld id="{5149BD6D-0BC3-4BBF-A437-47D30B52DB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US"/>
              <a:t>微机原理与接口技术－－基于IA-32处理器和32位汇编语言·第4版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DD7BC0D-6D3C-47E0-AB7D-8505043E6938}" type="datetime2">
              <a:rPr lang="zh-CN" altLang="en-US"/>
              <a:pPr/>
              <a:t>2020年9月29日</a:t>
            </a:fld>
            <a:endParaRPr lang="en-US" altLang="zh-CN"/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/>
              <a:t>第8章 常用接口技术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40DAD-2586-4711-95E1-5B68D4D2194F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0" y="0"/>
            <a:ext cx="8763000" cy="6400800"/>
            <a:chOff x="0" y="0"/>
            <a:chExt cx="5520" cy="40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960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1872"/>
              <a:ext cx="5520" cy="2160"/>
              <a:chOff x="0" y="1872"/>
              <a:chExt cx="5520" cy="2160"/>
            </a:xfrm>
          </p:grpSpPr>
          <p:sp>
            <p:nvSpPr>
              <p:cNvPr id="10" name="Rectangle 5"/>
              <p:cNvSpPr>
                <a:spLocks noChangeArrowheads="1"/>
              </p:cNvSpPr>
              <p:nvPr userDrawn="1"/>
            </p:nvSpPr>
            <p:spPr bwMode="ltGray">
              <a:xfrm>
                <a:off x="624" y="1872"/>
                <a:ext cx="4896" cy="2160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 userDrawn="1"/>
            </p:nvSpPr>
            <p:spPr bwMode="white">
              <a:xfrm>
                <a:off x="672" y="2016"/>
                <a:ext cx="4800" cy="196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 userDrawn="1"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+mn-ea"/>
                </a:endParaRPr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+mn-ea"/>
                </a:endParaRPr>
              </a:p>
            </p:txBody>
          </p:sp>
        </p:grpSp>
      </p:grpSp>
      <p:sp>
        <p:nvSpPr>
          <p:cNvPr id="13" name="Text Box 16"/>
          <p:cNvSpPr txBox="1">
            <a:spLocks noChangeArrowheads="1"/>
          </p:cNvSpPr>
          <p:nvPr userDrawn="1"/>
        </p:nvSpPr>
        <p:spPr bwMode="auto">
          <a:xfrm>
            <a:off x="1447800" y="112713"/>
            <a:ext cx="6977063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钱晓捷，微机原理与接口技术</a:t>
            </a:r>
            <a:r>
              <a:rPr lang="en-US" altLang="zh-CN" b="1">
                <a:ea typeface="楷体_GB2312" pitchFamily="49" charset="-122"/>
                <a:cs typeface="Arial" charset="0"/>
              </a:rPr>
              <a:t>——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基于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IA-32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处理器和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32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位汇编语言</a:t>
            </a:r>
          </a:p>
        </p:txBody>
      </p:sp>
      <p:pic>
        <p:nvPicPr>
          <p:cNvPr id="14" name="Picture 20" descr="十一五标志1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CFFFF"/>
              </a:clrFrom>
              <a:clrTo>
                <a:srgbClr val="FC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317500"/>
            <a:ext cx="6953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26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600200" y="838200"/>
            <a:ext cx="7239000" cy="2057400"/>
          </a:xfrm>
        </p:spPr>
        <p:txBody>
          <a:bodyPr/>
          <a:lstStyle>
            <a:lvl1pPr algn="ctr">
              <a:defRPr sz="6000"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5262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00400"/>
            <a:ext cx="7315200" cy="3124200"/>
          </a:xfrm>
        </p:spPr>
        <p:txBody>
          <a:bodyPr anchor="ctr"/>
          <a:lstStyle>
            <a:lvl1pPr marL="0" indent="0">
              <a:buFont typeface="Wingdings" pitchFamily="2" charset="2"/>
              <a:buNone/>
              <a:defRPr sz="3600"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152400"/>
            <a:ext cx="2076450" cy="6248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152400"/>
            <a:ext cx="6076950" cy="6248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762000"/>
            <a:ext cx="40767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762000"/>
            <a:ext cx="40767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3"/>
          <p:cNvGrpSpPr>
            <a:grpSpLocks/>
          </p:cNvGrpSpPr>
          <p:nvPr userDrawn="1"/>
        </p:nvGrpSpPr>
        <p:grpSpPr bwMode="auto">
          <a:xfrm>
            <a:off x="0" y="0"/>
            <a:ext cx="8686800" cy="5257800"/>
            <a:chOff x="0" y="0"/>
            <a:chExt cx="5472" cy="3312"/>
          </a:xfrm>
        </p:grpSpPr>
        <p:sp>
          <p:nvSpPr>
            <p:cNvPr id="451587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240" cy="331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  <a:ea typeface="宋体" pitchFamily="2" charset="-122"/>
                </a:rPr>
                <a:t>微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  <a:ea typeface="宋体" pitchFamily="2" charset="-122"/>
                </a:rPr>
                <a:t>机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  <a:ea typeface="宋体" pitchFamily="2" charset="-122"/>
                </a:rPr>
                <a:t>原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  <a:ea typeface="宋体" pitchFamily="2" charset="-122"/>
                </a:rPr>
                <a:t>理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  <a:ea typeface="宋体" pitchFamily="2" charset="-122"/>
                </a:rPr>
                <a:t>与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  <a:ea typeface="宋体" pitchFamily="2" charset="-122"/>
                </a:rPr>
                <a:t>接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  <a:ea typeface="宋体" pitchFamily="2" charset="-122"/>
                </a:rPr>
                <a:t>口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  <a:ea typeface="宋体" pitchFamily="2" charset="-122"/>
                </a:rPr>
                <a:t>技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  <a:ea typeface="宋体" pitchFamily="2" charset="-122"/>
                </a:rPr>
                <a:t>术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altLang="zh-CN">
                  <a:latin typeface="Times New Roman" pitchFamily="18" charset="0"/>
                  <a:ea typeface="宋体" pitchFamily="2" charset="-122"/>
                </a:rPr>
                <a:t>·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  <a:ea typeface="宋体" pitchFamily="2" charset="-122"/>
                </a:rPr>
                <a:t>第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altLang="zh-CN">
                  <a:latin typeface="Times New Roman" pitchFamily="18" charset="0"/>
                  <a:ea typeface="宋体" pitchFamily="2" charset="-122"/>
                </a:rPr>
                <a:t>5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  <a:ea typeface="宋体" pitchFamily="2" charset="-122"/>
                </a:rPr>
                <a:t>版</a:t>
              </a:r>
            </a:p>
            <a:p>
              <a:pPr algn="ctr">
                <a:lnSpc>
                  <a:spcPct val="85000"/>
                </a:lnSpc>
                <a:defRPr/>
              </a:pPr>
              <a:endParaRPr lang="zh-CN" altLang="en-US">
                <a:latin typeface="Times New Roman" pitchFamily="18" charset="0"/>
                <a:ea typeface="宋体" pitchFamily="2" charset="-122"/>
              </a:endParaRP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  <a:ea typeface="宋体" pitchFamily="2" charset="-122"/>
                </a:rPr>
                <a:t>机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  <a:ea typeface="宋体" pitchFamily="2" charset="-122"/>
                </a:rPr>
                <a:t>械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  <a:ea typeface="宋体" pitchFamily="2" charset="-122"/>
                </a:rPr>
                <a:t>工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  <a:ea typeface="宋体" pitchFamily="2" charset="-122"/>
                </a:rPr>
                <a:t>业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  <a:ea typeface="宋体" pitchFamily="2" charset="-122"/>
                </a:rPr>
                <a:t>出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  <a:ea typeface="宋体" pitchFamily="2" charset="-122"/>
                </a:rPr>
                <a:t>版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zh-CN" altLang="en-US">
                  <a:latin typeface="Times New Roman" pitchFamily="18" charset="0"/>
                  <a:ea typeface="宋体" pitchFamily="2" charset="-122"/>
                </a:rPr>
                <a:t>社</a:t>
              </a:r>
            </a:p>
          </p:txBody>
        </p:sp>
        <p:grpSp>
          <p:nvGrpSpPr>
            <p:cNvPr id="2055" name="Group 4"/>
            <p:cNvGrpSpPr>
              <a:grpSpLocks/>
            </p:cNvGrpSpPr>
            <p:nvPr userDrawn="1"/>
          </p:nvGrpSpPr>
          <p:grpSpPr bwMode="auto">
            <a:xfrm>
              <a:off x="240" y="384"/>
              <a:ext cx="5232" cy="115"/>
              <a:chOff x="240" y="893"/>
              <a:chExt cx="5232" cy="115"/>
            </a:xfrm>
          </p:grpSpPr>
          <p:sp>
            <p:nvSpPr>
              <p:cNvPr id="451589" name="Rectangle 5"/>
              <p:cNvSpPr>
                <a:spLocks noChangeArrowheads="1"/>
              </p:cNvSpPr>
              <p:nvPr userDrawn="1"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51590" name="Line 6"/>
              <p:cNvSpPr>
                <a:spLocks noChangeShapeType="1"/>
              </p:cNvSpPr>
              <p:nvPr userDrawn="1"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+mn-ea"/>
                </a:endParaRPr>
              </a:p>
            </p:txBody>
          </p:sp>
        </p:grpSp>
      </p:grpSp>
      <p:sp>
        <p:nvSpPr>
          <p:cNvPr id="205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77724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762000"/>
            <a:ext cx="8305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451596" name="Line 12"/>
          <p:cNvSpPr>
            <a:spLocks noChangeShapeType="1"/>
          </p:cNvSpPr>
          <p:nvPr/>
        </p:nvSpPr>
        <p:spPr bwMode="auto">
          <a:xfrm>
            <a:off x="-12700" y="5257800"/>
            <a:ext cx="381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楷体_GB2312" pitchFamily="49" charset="-122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楷体_GB2312" pitchFamily="49" charset="-122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楷体_GB2312" pitchFamily="49" charset="-122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楷体_GB2312" pitchFamily="49" charset="-122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楷体_GB2312" pitchFamily="49" charset="-122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楷体_GB2312" pitchFamily="49" charset="-122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楷体_GB2312" pitchFamily="49" charset="-122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楷体_GB2312" pitchFamily="49" charset="-122"/>
          <a:ea typeface="楷体_GB2312" pitchFamily="49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Ø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Blip>
          <a:blip r:embed="rId13"/>
        </a:buBlip>
        <a:defRPr sz="2800" b="1">
          <a:solidFill>
            <a:srgbClr val="193C7D"/>
          </a:solidFill>
          <a:latin typeface="+mn-lt"/>
          <a:ea typeface="+mn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Blip>
          <a:blip r:embed="rId14"/>
        </a:buBlip>
        <a:defRPr sz="2400" b="1">
          <a:solidFill>
            <a:schemeClr val="tx2"/>
          </a:solidFill>
          <a:latin typeface="+mn-lt"/>
          <a:ea typeface="+mn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?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0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" Target="slide6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" Target="slide6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第 </a:t>
            </a:r>
            <a:r>
              <a:rPr lang="en-US" altLang="zh-CN" sz="4000" smtClean="0"/>
              <a:t>8 </a:t>
            </a:r>
            <a:r>
              <a:rPr lang="zh-CN" altLang="en-US" sz="4000" smtClean="0"/>
              <a:t>章</a:t>
            </a:r>
            <a:r>
              <a:rPr lang="zh-CN" altLang="en-US" sz="5400" smtClean="0"/>
              <a:t/>
            </a:r>
            <a:br>
              <a:rPr lang="zh-CN" altLang="en-US" sz="5400" smtClean="0"/>
            </a:br>
            <a:r>
              <a:rPr lang="zh-CN" altLang="en-US" sz="5400" smtClean="0"/>
              <a:t>常用接口技术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8.1 </a:t>
            </a:r>
            <a:r>
              <a:rPr lang="zh-CN" altLang="en-US" smtClean="0"/>
              <a:t>定时控制接口</a:t>
            </a:r>
          </a:p>
          <a:p>
            <a:pPr eaLnBrk="1" hangingPunct="1"/>
            <a:r>
              <a:rPr lang="en-US" altLang="zh-CN" smtClean="0"/>
              <a:t>8.2 </a:t>
            </a:r>
            <a:r>
              <a:rPr lang="zh-CN" altLang="en-US" smtClean="0"/>
              <a:t>并行接口</a:t>
            </a:r>
          </a:p>
          <a:p>
            <a:pPr eaLnBrk="1" hangingPunct="1"/>
            <a:r>
              <a:rPr lang="en-US" altLang="zh-CN" smtClean="0"/>
              <a:t>8.3 </a:t>
            </a:r>
            <a:r>
              <a:rPr lang="zh-CN" altLang="en-US" smtClean="0"/>
              <a:t>异步串行通信接口</a:t>
            </a:r>
          </a:p>
          <a:p>
            <a:pPr eaLnBrk="1" hangingPunct="1"/>
            <a:r>
              <a:rPr lang="en-US" altLang="zh-CN" smtClean="0"/>
              <a:t>8.4 </a:t>
            </a:r>
            <a:r>
              <a:rPr lang="zh-CN" altLang="en-US" smtClean="0"/>
              <a:t>模拟接口</a:t>
            </a:r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定时器方式</a:t>
            </a:r>
            <a:r>
              <a:rPr lang="en-US" altLang="zh-CN" smtClean="0"/>
              <a:t>1</a:t>
            </a:r>
            <a:r>
              <a:rPr lang="zh-CN" altLang="en-US" smtClean="0"/>
              <a:t>：可编程单稳脉冲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90738" y="1676400"/>
            <a:ext cx="627062" cy="730250"/>
            <a:chOff x="2702" y="1478"/>
            <a:chExt cx="316" cy="466"/>
          </a:xfrm>
        </p:grpSpPr>
        <p:sp>
          <p:nvSpPr>
            <p:cNvPr id="12422" name="Rectangle 4"/>
            <p:cNvSpPr>
              <a:spLocks noChangeArrowheads="1"/>
            </p:cNvSpPr>
            <p:nvPr/>
          </p:nvSpPr>
          <p:spPr bwMode="auto">
            <a:xfrm>
              <a:off x="2702" y="1478"/>
              <a:ext cx="316" cy="22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solidFill>
                    <a:srgbClr val="0000CC"/>
                  </a:solidFill>
                  <a:latin typeface="Times New Roman" pitchFamily="18" charset="0"/>
                </a:rPr>
                <a:t>①</a:t>
              </a:r>
            </a:p>
          </p:txBody>
        </p:sp>
        <p:sp>
          <p:nvSpPr>
            <p:cNvPr id="12423" name="Line 5"/>
            <p:cNvSpPr>
              <a:spLocks noChangeShapeType="1"/>
            </p:cNvSpPr>
            <p:nvPr/>
          </p:nvSpPr>
          <p:spPr bwMode="auto">
            <a:xfrm>
              <a:off x="2856" y="1716"/>
              <a:ext cx="0" cy="2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189288" y="1676400"/>
            <a:ext cx="631825" cy="730250"/>
            <a:chOff x="2702" y="1478"/>
            <a:chExt cx="316" cy="466"/>
          </a:xfrm>
        </p:grpSpPr>
        <p:sp>
          <p:nvSpPr>
            <p:cNvPr id="12420" name="Rectangle 7"/>
            <p:cNvSpPr>
              <a:spLocks noChangeArrowheads="1"/>
            </p:cNvSpPr>
            <p:nvPr/>
          </p:nvSpPr>
          <p:spPr bwMode="auto">
            <a:xfrm>
              <a:off x="2702" y="1478"/>
              <a:ext cx="316" cy="22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solidFill>
                    <a:srgbClr val="0000CC"/>
                  </a:solidFill>
                  <a:latin typeface="Times New Roman" pitchFamily="18" charset="0"/>
                </a:rPr>
                <a:t>②</a:t>
              </a:r>
            </a:p>
          </p:txBody>
        </p:sp>
        <p:sp>
          <p:nvSpPr>
            <p:cNvPr id="12421" name="Line 8"/>
            <p:cNvSpPr>
              <a:spLocks noChangeShapeType="1"/>
            </p:cNvSpPr>
            <p:nvPr/>
          </p:nvSpPr>
          <p:spPr bwMode="auto">
            <a:xfrm>
              <a:off x="2856" y="1716"/>
              <a:ext cx="0" cy="2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4648200" y="1676400"/>
            <a:ext cx="628650" cy="1597025"/>
            <a:chOff x="4034" y="1478"/>
            <a:chExt cx="316" cy="1018"/>
          </a:xfrm>
        </p:grpSpPr>
        <p:sp>
          <p:nvSpPr>
            <p:cNvPr id="12418" name="Rectangle 10"/>
            <p:cNvSpPr>
              <a:spLocks noChangeArrowheads="1"/>
            </p:cNvSpPr>
            <p:nvPr/>
          </p:nvSpPr>
          <p:spPr bwMode="auto">
            <a:xfrm>
              <a:off x="4034" y="1478"/>
              <a:ext cx="316" cy="22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solidFill>
                    <a:srgbClr val="0000CC"/>
                  </a:solidFill>
                  <a:latin typeface="Times New Roman" pitchFamily="18" charset="0"/>
                </a:rPr>
                <a:t>⑤</a:t>
              </a:r>
            </a:p>
          </p:txBody>
        </p:sp>
        <p:sp>
          <p:nvSpPr>
            <p:cNvPr id="12419" name="Line 11"/>
            <p:cNvSpPr>
              <a:spLocks noChangeShapeType="1"/>
            </p:cNvSpPr>
            <p:nvPr/>
          </p:nvSpPr>
          <p:spPr bwMode="auto">
            <a:xfrm>
              <a:off x="4188" y="1716"/>
              <a:ext cx="0" cy="7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881438" y="1676400"/>
            <a:ext cx="631825" cy="1597025"/>
            <a:chOff x="3638" y="1478"/>
            <a:chExt cx="316" cy="1018"/>
          </a:xfrm>
        </p:grpSpPr>
        <p:sp>
          <p:nvSpPr>
            <p:cNvPr id="12416" name="Rectangle 13"/>
            <p:cNvSpPr>
              <a:spLocks noChangeArrowheads="1"/>
            </p:cNvSpPr>
            <p:nvPr/>
          </p:nvSpPr>
          <p:spPr bwMode="auto">
            <a:xfrm>
              <a:off x="3638" y="1478"/>
              <a:ext cx="316" cy="22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solidFill>
                    <a:srgbClr val="0000CC"/>
                  </a:solidFill>
                  <a:latin typeface="Times New Roman" pitchFamily="18" charset="0"/>
                </a:rPr>
                <a:t>④</a:t>
              </a:r>
            </a:p>
          </p:txBody>
        </p:sp>
        <p:sp>
          <p:nvSpPr>
            <p:cNvPr id="12417" name="Line 14"/>
            <p:cNvSpPr>
              <a:spLocks noChangeShapeType="1"/>
            </p:cNvSpPr>
            <p:nvPr/>
          </p:nvSpPr>
          <p:spPr bwMode="auto">
            <a:xfrm>
              <a:off x="3792" y="1716"/>
              <a:ext cx="0" cy="7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5697538" y="1676400"/>
            <a:ext cx="631825" cy="1577975"/>
            <a:chOff x="4490" y="1478"/>
            <a:chExt cx="316" cy="1006"/>
          </a:xfrm>
        </p:grpSpPr>
        <p:sp>
          <p:nvSpPr>
            <p:cNvPr id="12414" name="Rectangle 16"/>
            <p:cNvSpPr>
              <a:spLocks noChangeArrowheads="1"/>
            </p:cNvSpPr>
            <p:nvPr/>
          </p:nvSpPr>
          <p:spPr bwMode="auto">
            <a:xfrm>
              <a:off x="4490" y="1478"/>
              <a:ext cx="316" cy="22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solidFill>
                    <a:srgbClr val="0000CC"/>
                  </a:solidFill>
                  <a:latin typeface="Times New Roman" pitchFamily="18" charset="0"/>
                </a:rPr>
                <a:t>⑥</a:t>
              </a:r>
            </a:p>
          </p:txBody>
        </p:sp>
        <p:sp>
          <p:nvSpPr>
            <p:cNvPr id="12415" name="Line 17"/>
            <p:cNvSpPr>
              <a:spLocks noChangeShapeType="1"/>
            </p:cNvSpPr>
            <p:nvPr/>
          </p:nvSpPr>
          <p:spPr bwMode="auto">
            <a:xfrm>
              <a:off x="4644" y="1716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sp>
        <p:nvSpPr>
          <p:cNvPr id="523282" name="AutoShape 18" descr="水滴"/>
          <p:cNvSpPr>
            <a:spLocks noChangeArrowheads="1"/>
          </p:cNvSpPr>
          <p:nvPr/>
        </p:nvSpPr>
        <p:spPr bwMode="auto">
          <a:xfrm flipH="1">
            <a:off x="7575550" y="1343025"/>
            <a:ext cx="1492250" cy="5438775"/>
          </a:xfrm>
          <a:prstGeom prst="verticalScroll">
            <a:avLst>
              <a:gd name="adj" fmla="val 8463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00CC"/>
                </a:solidFill>
                <a:latin typeface="Tahoma" pitchFamily="34" charset="0"/>
              </a:rPr>
              <a:t>①</a:t>
            </a:r>
          </a:p>
          <a:p>
            <a:pPr algn="ctr"/>
            <a:endParaRPr kumimoji="1" lang="en-US" altLang="zh-CN" sz="3200" b="1">
              <a:solidFill>
                <a:srgbClr val="0000CC"/>
              </a:solidFill>
              <a:latin typeface="Times New Roman" pitchFamily="18" charset="0"/>
            </a:endParaRP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</a:rPr>
              <a:t>设</a:t>
            </a: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</a:rPr>
              <a:t>定</a:t>
            </a: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</a:rPr>
              <a:t>工</a:t>
            </a: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</a:rPr>
              <a:t>作</a:t>
            </a: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</a:rPr>
              <a:t>方</a:t>
            </a: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</a:rPr>
              <a:t>式</a:t>
            </a:r>
            <a:endParaRPr kumimoji="1" lang="zh-CN" altLang="en-US" sz="3200" b="1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523283" name="AutoShape 19" descr="水滴"/>
          <p:cNvSpPr>
            <a:spLocks noChangeArrowheads="1"/>
          </p:cNvSpPr>
          <p:nvPr/>
        </p:nvSpPr>
        <p:spPr bwMode="auto">
          <a:xfrm flipH="1">
            <a:off x="7429500" y="1198563"/>
            <a:ext cx="1492250" cy="5438775"/>
          </a:xfrm>
          <a:prstGeom prst="verticalScroll">
            <a:avLst>
              <a:gd name="adj" fmla="val 8463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00CC"/>
                </a:solidFill>
                <a:latin typeface="Tahoma" pitchFamily="34" charset="0"/>
              </a:rPr>
              <a:t>②</a:t>
            </a:r>
          </a:p>
          <a:p>
            <a:pPr algn="ctr"/>
            <a:endParaRPr kumimoji="1" lang="en-US" altLang="zh-CN" sz="3200" b="1">
              <a:solidFill>
                <a:srgbClr val="0000CC"/>
              </a:solidFill>
              <a:latin typeface="Times New Roman" pitchFamily="18" charset="0"/>
            </a:endParaRP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</a:rPr>
              <a:t>设</a:t>
            </a: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</a:rPr>
              <a:t>定</a:t>
            </a: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</a:rPr>
              <a:t>计</a:t>
            </a: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</a:rPr>
              <a:t>数</a:t>
            </a: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ahoma" pitchFamily="34" charset="0"/>
              </a:rPr>
              <a:t>初</a:t>
            </a: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ahoma" pitchFamily="34" charset="0"/>
              </a:rPr>
              <a:t>值</a:t>
            </a:r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2101850" y="4584700"/>
            <a:ext cx="1501775" cy="393700"/>
            <a:chOff x="1207" y="2980"/>
            <a:chExt cx="946" cy="248"/>
          </a:xfrm>
        </p:grpSpPr>
        <p:sp>
          <p:nvSpPr>
            <p:cNvPr id="12412" name="Rectangle 21"/>
            <p:cNvSpPr>
              <a:spLocks noChangeArrowheads="1"/>
            </p:cNvSpPr>
            <p:nvPr/>
          </p:nvSpPr>
          <p:spPr bwMode="auto">
            <a:xfrm>
              <a:off x="1207" y="2980"/>
              <a:ext cx="409" cy="24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solidFill>
                    <a:srgbClr val="0000CC"/>
                  </a:solidFill>
                  <a:latin typeface="Times New Roman" pitchFamily="18" charset="0"/>
                </a:rPr>
                <a:t>③</a:t>
              </a:r>
            </a:p>
          </p:txBody>
        </p:sp>
        <p:sp>
          <p:nvSpPr>
            <p:cNvPr id="12413" name="Line 22"/>
            <p:cNvSpPr>
              <a:spLocks noChangeShapeType="1"/>
            </p:cNvSpPr>
            <p:nvPr/>
          </p:nvSpPr>
          <p:spPr bwMode="auto">
            <a:xfrm flipV="1">
              <a:off x="1594" y="3003"/>
              <a:ext cx="559" cy="1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sp>
        <p:nvSpPr>
          <p:cNvPr id="523287" name="AutoShape 23" descr="水滴"/>
          <p:cNvSpPr>
            <a:spLocks noChangeArrowheads="1"/>
          </p:cNvSpPr>
          <p:nvPr/>
        </p:nvSpPr>
        <p:spPr bwMode="auto">
          <a:xfrm flipH="1">
            <a:off x="7283450" y="1103313"/>
            <a:ext cx="1492250" cy="5438775"/>
          </a:xfrm>
          <a:prstGeom prst="verticalScroll">
            <a:avLst>
              <a:gd name="adj" fmla="val 8463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00CC"/>
                </a:solidFill>
                <a:latin typeface="Tahoma" pitchFamily="34" charset="0"/>
              </a:rPr>
              <a:t>③</a:t>
            </a:r>
          </a:p>
          <a:p>
            <a:pPr algn="ctr"/>
            <a:endParaRPr kumimoji="1" lang="en-US" altLang="zh-CN" sz="3200" b="1">
              <a:solidFill>
                <a:srgbClr val="0000CC"/>
              </a:solidFill>
              <a:latin typeface="Times New Roman" pitchFamily="18" charset="0"/>
            </a:endParaRP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</a:rPr>
              <a:t>硬</a:t>
            </a: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</a:rPr>
              <a:t>件</a:t>
            </a: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ahoma" pitchFamily="34" charset="0"/>
              </a:rPr>
              <a:t>启</a:t>
            </a: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ahoma" pitchFamily="34" charset="0"/>
              </a:rPr>
              <a:t>动</a:t>
            </a:r>
          </a:p>
        </p:txBody>
      </p:sp>
      <p:sp>
        <p:nvSpPr>
          <p:cNvPr id="523288" name="AutoShape 24" descr="水滴"/>
          <p:cNvSpPr>
            <a:spLocks noChangeArrowheads="1"/>
          </p:cNvSpPr>
          <p:nvPr/>
        </p:nvSpPr>
        <p:spPr bwMode="auto">
          <a:xfrm flipH="1">
            <a:off x="7099300" y="968375"/>
            <a:ext cx="1492250" cy="5438775"/>
          </a:xfrm>
          <a:prstGeom prst="verticalScroll">
            <a:avLst>
              <a:gd name="adj" fmla="val 8463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00CC"/>
                </a:solidFill>
                <a:latin typeface="Tahoma" pitchFamily="34" charset="0"/>
              </a:rPr>
              <a:t>④</a:t>
            </a:r>
          </a:p>
          <a:p>
            <a:pPr algn="ctr"/>
            <a:endParaRPr kumimoji="1" lang="en-US" altLang="zh-CN" sz="3200" b="1">
              <a:solidFill>
                <a:srgbClr val="0000CC"/>
              </a:solidFill>
              <a:latin typeface="Times New Roman" pitchFamily="18" charset="0"/>
            </a:endParaRP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</a:rPr>
              <a:t>计</a:t>
            </a: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</a:rPr>
              <a:t>数</a:t>
            </a: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ahoma" pitchFamily="34" charset="0"/>
              </a:rPr>
              <a:t>值</a:t>
            </a: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ahoma" pitchFamily="34" charset="0"/>
              </a:rPr>
              <a:t>送</a:t>
            </a: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ahoma" pitchFamily="34" charset="0"/>
              </a:rPr>
              <a:t>入</a:t>
            </a: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ahoma" pitchFamily="34" charset="0"/>
              </a:rPr>
              <a:t>计</a:t>
            </a: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ahoma" pitchFamily="34" charset="0"/>
              </a:rPr>
              <a:t>数</a:t>
            </a: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ahoma" pitchFamily="34" charset="0"/>
              </a:rPr>
              <a:t>器</a:t>
            </a:r>
          </a:p>
        </p:txBody>
      </p:sp>
      <p:sp>
        <p:nvSpPr>
          <p:cNvPr id="523289" name="AutoShape 25" descr="水滴"/>
          <p:cNvSpPr>
            <a:spLocks noChangeArrowheads="1"/>
          </p:cNvSpPr>
          <p:nvPr/>
        </p:nvSpPr>
        <p:spPr bwMode="auto">
          <a:xfrm flipH="1">
            <a:off x="6931025" y="811213"/>
            <a:ext cx="1492250" cy="5438775"/>
          </a:xfrm>
          <a:prstGeom prst="verticalScroll">
            <a:avLst>
              <a:gd name="adj" fmla="val 8463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00CC"/>
                </a:solidFill>
                <a:latin typeface="Tahoma" pitchFamily="34" charset="0"/>
              </a:rPr>
              <a:t>⑤</a:t>
            </a:r>
          </a:p>
          <a:p>
            <a:pPr algn="ctr"/>
            <a:endParaRPr kumimoji="1" lang="en-US" altLang="zh-CN" sz="3200" b="1">
              <a:solidFill>
                <a:srgbClr val="0000CC"/>
              </a:solidFill>
              <a:latin typeface="Times New Roman" pitchFamily="18" charset="0"/>
            </a:endParaRP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</a:rPr>
              <a:t>计</a:t>
            </a: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</a:rPr>
              <a:t>数</a:t>
            </a: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ahoma" pitchFamily="34" charset="0"/>
              </a:rPr>
              <a:t>过</a:t>
            </a: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ahoma" pitchFamily="34" charset="0"/>
              </a:rPr>
              <a:t>程</a:t>
            </a:r>
          </a:p>
        </p:txBody>
      </p:sp>
      <p:sp>
        <p:nvSpPr>
          <p:cNvPr id="523290" name="AutoShape 26" descr="水滴"/>
          <p:cNvSpPr>
            <a:spLocks noChangeArrowheads="1"/>
          </p:cNvSpPr>
          <p:nvPr/>
        </p:nvSpPr>
        <p:spPr bwMode="auto">
          <a:xfrm flipH="1">
            <a:off x="6762750" y="668338"/>
            <a:ext cx="1492250" cy="5438775"/>
          </a:xfrm>
          <a:prstGeom prst="verticalScroll">
            <a:avLst>
              <a:gd name="adj" fmla="val 8463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00CC"/>
                </a:solidFill>
                <a:latin typeface="Tahoma" pitchFamily="34" charset="0"/>
              </a:rPr>
              <a:t>⑥</a:t>
            </a:r>
          </a:p>
          <a:p>
            <a:pPr algn="ctr"/>
            <a:endParaRPr kumimoji="1" lang="en-US" altLang="zh-CN" sz="3200" b="1">
              <a:solidFill>
                <a:srgbClr val="0000CC"/>
              </a:solidFill>
              <a:latin typeface="Times New Roman" pitchFamily="18" charset="0"/>
            </a:endParaRP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</a:rPr>
              <a:t>计</a:t>
            </a: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</a:rPr>
              <a:t>数</a:t>
            </a: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ahoma" pitchFamily="34" charset="0"/>
              </a:rPr>
              <a:t>结</a:t>
            </a: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ahoma" pitchFamily="34" charset="0"/>
              </a:rPr>
              <a:t>束</a:t>
            </a:r>
          </a:p>
        </p:txBody>
      </p:sp>
      <p:grpSp>
        <p:nvGrpSpPr>
          <p:cNvPr id="12303" name="Group 27"/>
          <p:cNvGrpSpPr>
            <a:grpSpLocks/>
          </p:cNvGrpSpPr>
          <p:nvPr/>
        </p:nvGrpSpPr>
        <p:grpSpPr bwMode="auto">
          <a:xfrm>
            <a:off x="257175" y="2366963"/>
            <a:ext cx="6677025" cy="3487737"/>
            <a:chOff x="45" y="1583"/>
            <a:chExt cx="4206" cy="2197"/>
          </a:xfrm>
        </p:grpSpPr>
        <p:grpSp>
          <p:nvGrpSpPr>
            <p:cNvPr id="12304" name="Group 28"/>
            <p:cNvGrpSpPr>
              <a:grpSpLocks/>
            </p:cNvGrpSpPr>
            <p:nvPr/>
          </p:nvGrpSpPr>
          <p:grpSpPr bwMode="auto">
            <a:xfrm>
              <a:off x="1329" y="2247"/>
              <a:ext cx="2316" cy="241"/>
              <a:chOff x="2736" y="1260"/>
              <a:chExt cx="1788" cy="222"/>
            </a:xfrm>
          </p:grpSpPr>
          <p:grpSp>
            <p:nvGrpSpPr>
              <p:cNvPr id="12358" name="Group 29"/>
              <p:cNvGrpSpPr>
                <a:grpSpLocks/>
              </p:cNvGrpSpPr>
              <p:nvPr/>
            </p:nvGrpSpPr>
            <p:grpSpPr bwMode="auto">
              <a:xfrm>
                <a:off x="2736" y="1260"/>
                <a:ext cx="900" cy="222"/>
                <a:chOff x="2736" y="1260"/>
                <a:chExt cx="900" cy="222"/>
              </a:xfrm>
            </p:grpSpPr>
            <p:grpSp>
              <p:nvGrpSpPr>
                <p:cNvPr id="12386" name="Group 30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456" cy="222"/>
                  <a:chOff x="2736" y="1260"/>
                  <a:chExt cx="456" cy="222"/>
                </a:xfrm>
              </p:grpSpPr>
              <p:grpSp>
                <p:nvGrpSpPr>
                  <p:cNvPr id="12400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12407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2408" name="Group 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12410" name="Line 3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2411" name="Line 3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2409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401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2964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12402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2403" name="Group 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12405" name="Line 4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2406" name="Line 4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2404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2387" name="Group 43"/>
                <p:cNvGrpSpPr>
                  <a:grpSpLocks/>
                </p:cNvGrpSpPr>
                <p:nvPr/>
              </p:nvGrpSpPr>
              <p:grpSpPr bwMode="auto">
                <a:xfrm>
                  <a:off x="3180" y="1260"/>
                  <a:ext cx="456" cy="222"/>
                  <a:chOff x="2736" y="1260"/>
                  <a:chExt cx="456" cy="222"/>
                </a:xfrm>
              </p:grpSpPr>
              <p:grpSp>
                <p:nvGrpSpPr>
                  <p:cNvPr id="12388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12395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2396" name="Group 4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12398" name="Line 4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2399" name="Line 4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2397" name="Line 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389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2964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12390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2391" name="Group 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12393" name="Line 5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2394" name="Line 5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2392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12359" name="Group 56"/>
              <p:cNvGrpSpPr>
                <a:grpSpLocks/>
              </p:cNvGrpSpPr>
              <p:nvPr/>
            </p:nvGrpSpPr>
            <p:grpSpPr bwMode="auto">
              <a:xfrm>
                <a:off x="3624" y="1260"/>
                <a:ext cx="900" cy="222"/>
                <a:chOff x="2736" y="1260"/>
                <a:chExt cx="900" cy="222"/>
              </a:xfrm>
            </p:grpSpPr>
            <p:grpSp>
              <p:nvGrpSpPr>
                <p:cNvPr id="12360" name="Group 57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456" cy="222"/>
                  <a:chOff x="2736" y="1260"/>
                  <a:chExt cx="456" cy="222"/>
                </a:xfrm>
              </p:grpSpPr>
              <p:grpSp>
                <p:nvGrpSpPr>
                  <p:cNvPr id="12374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12381" name="Line 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2382" name="Group 6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12384" name="Line 6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2385" name="Line 6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2383" name="Line 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375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2964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12376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2377" name="Group 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12379" name="Line 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2380" name="Line 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2378" name="Line 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2361" name="Group 70"/>
                <p:cNvGrpSpPr>
                  <a:grpSpLocks/>
                </p:cNvGrpSpPr>
                <p:nvPr/>
              </p:nvGrpSpPr>
              <p:grpSpPr bwMode="auto">
                <a:xfrm>
                  <a:off x="3180" y="1260"/>
                  <a:ext cx="456" cy="222"/>
                  <a:chOff x="2736" y="1260"/>
                  <a:chExt cx="456" cy="222"/>
                </a:xfrm>
              </p:grpSpPr>
              <p:grpSp>
                <p:nvGrpSpPr>
                  <p:cNvPr id="12362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12369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2370" name="Group 7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12372" name="Line 7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2373" name="Line 7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2371" name="Line 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363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2964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12364" name="Line 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2365" name="Group 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12367" name="Line 8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2368" name="Line 8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2366" name="Line 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12305" name="Group 83"/>
            <p:cNvGrpSpPr>
              <a:grpSpLocks/>
            </p:cNvGrpSpPr>
            <p:nvPr/>
          </p:nvGrpSpPr>
          <p:grpSpPr bwMode="auto">
            <a:xfrm>
              <a:off x="3645" y="2247"/>
              <a:ext cx="295" cy="241"/>
              <a:chOff x="4356" y="672"/>
              <a:chExt cx="228" cy="222"/>
            </a:xfrm>
          </p:grpSpPr>
          <p:sp>
            <p:nvSpPr>
              <p:cNvPr id="12353" name="Line 84"/>
              <p:cNvSpPr>
                <a:spLocks noChangeShapeType="1"/>
              </p:cNvSpPr>
              <p:nvPr/>
            </p:nvSpPr>
            <p:spPr bwMode="auto">
              <a:xfrm>
                <a:off x="4361" y="677"/>
                <a:ext cx="1" cy="2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354" name="Group 85"/>
              <p:cNvGrpSpPr>
                <a:grpSpLocks/>
              </p:cNvGrpSpPr>
              <p:nvPr/>
            </p:nvGrpSpPr>
            <p:grpSpPr bwMode="auto">
              <a:xfrm>
                <a:off x="4356" y="677"/>
                <a:ext cx="120" cy="217"/>
                <a:chOff x="4152" y="1157"/>
                <a:chExt cx="120" cy="217"/>
              </a:xfrm>
            </p:grpSpPr>
            <p:sp>
              <p:nvSpPr>
                <p:cNvPr id="12356" name="Line 86"/>
                <p:cNvSpPr>
                  <a:spLocks noChangeShapeType="1"/>
                </p:cNvSpPr>
                <p:nvPr/>
              </p:nvSpPr>
              <p:spPr bwMode="auto">
                <a:xfrm>
                  <a:off x="4265" y="1157"/>
                  <a:ext cx="1" cy="21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57" name="Line 87"/>
                <p:cNvSpPr>
                  <a:spLocks noChangeShapeType="1"/>
                </p:cNvSpPr>
                <p:nvPr/>
              </p:nvSpPr>
              <p:spPr bwMode="auto">
                <a:xfrm>
                  <a:off x="4152" y="1356"/>
                  <a:ext cx="12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12700" tIns="12700" rIns="12700" bIns="12700"/>
                <a:lstStyle/>
                <a:p>
                  <a:endParaRPr lang="zh-CN" altLang="en-US"/>
                </a:p>
              </p:txBody>
            </p:sp>
          </p:grpSp>
          <p:sp>
            <p:nvSpPr>
              <p:cNvPr id="12355" name="Line 88"/>
              <p:cNvSpPr>
                <a:spLocks noChangeShapeType="1"/>
              </p:cNvSpPr>
              <p:nvPr/>
            </p:nvSpPr>
            <p:spPr bwMode="auto">
              <a:xfrm>
                <a:off x="4464" y="672"/>
                <a:ext cx="1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2700" tIns="12700" rIns="12700" bIns="12700"/>
              <a:lstStyle/>
              <a:p>
                <a:endParaRPr lang="zh-CN" altLang="en-US"/>
              </a:p>
            </p:txBody>
          </p:sp>
        </p:grpSp>
        <p:sp>
          <p:nvSpPr>
            <p:cNvPr id="12306" name="Rectangle 89"/>
            <p:cNvSpPr>
              <a:spLocks noChangeArrowheads="1"/>
            </p:cNvSpPr>
            <p:nvPr/>
          </p:nvSpPr>
          <p:spPr bwMode="auto">
            <a:xfrm>
              <a:off x="45" y="2686"/>
              <a:ext cx="709" cy="30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GATE</a:t>
              </a:r>
            </a:p>
          </p:txBody>
        </p:sp>
        <p:sp>
          <p:nvSpPr>
            <p:cNvPr id="12307" name="Rectangle 90"/>
            <p:cNvSpPr>
              <a:spLocks noChangeArrowheads="1"/>
            </p:cNvSpPr>
            <p:nvPr/>
          </p:nvSpPr>
          <p:spPr bwMode="auto">
            <a:xfrm>
              <a:off x="48" y="3449"/>
              <a:ext cx="741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OUT</a:t>
              </a:r>
            </a:p>
          </p:txBody>
        </p:sp>
        <p:sp>
          <p:nvSpPr>
            <p:cNvPr id="12308" name="Rectangle 91"/>
            <p:cNvSpPr>
              <a:spLocks noChangeArrowheads="1"/>
            </p:cNvSpPr>
            <p:nvPr/>
          </p:nvSpPr>
          <p:spPr bwMode="auto">
            <a:xfrm>
              <a:off x="201" y="2262"/>
              <a:ext cx="553" cy="24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CLK</a:t>
              </a:r>
            </a:p>
          </p:txBody>
        </p:sp>
        <p:sp>
          <p:nvSpPr>
            <p:cNvPr id="12309" name="Rectangle 92"/>
            <p:cNvSpPr>
              <a:spLocks noChangeArrowheads="1"/>
            </p:cNvSpPr>
            <p:nvPr/>
          </p:nvSpPr>
          <p:spPr bwMode="auto">
            <a:xfrm>
              <a:off x="64" y="1749"/>
              <a:ext cx="787" cy="34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2310" name="Line 93"/>
            <p:cNvSpPr>
              <a:spLocks noChangeShapeType="1"/>
            </p:cNvSpPr>
            <p:nvPr/>
          </p:nvSpPr>
          <p:spPr bwMode="auto">
            <a:xfrm>
              <a:off x="901" y="2252"/>
              <a:ext cx="1" cy="2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1" name="Line 94"/>
            <p:cNvSpPr>
              <a:spLocks noChangeShapeType="1"/>
            </p:cNvSpPr>
            <p:nvPr/>
          </p:nvSpPr>
          <p:spPr bwMode="auto">
            <a:xfrm>
              <a:off x="1056" y="2252"/>
              <a:ext cx="1" cy="2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2" name="Line 95"/>
            <p:cNvSpPr>
              <a:spLocks noChangeShapeType="1"/>
            </p:cNvSpPr>
            <p:nvPr/>
          </p:nvSpPr>
          <p:spPr bwMode="auto">
            <a:xfrm>
              <a:off x="894" y="2247"/>
              <a:ext cx="15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grpSp>
          <p:nvGrpSpPr>
            <p:cNvPr id="12313" name="Group 96"/>
            <p:cNvGrpSpPr>
              <a:grpSpLocks/>
            </p:cNvGrpSpPr>
            <p:nvPr/>
          </p:nvGrpSpPr>
          <p:grpSpPr bwMode="auto">
            <a:xfrm>
              <a:off x="1049" y="2252"/>
              <a:ext cx="155" cy="236"/>
              <a:chOff x="4152" y="1157"/>
              <a:chExt cx="120" cy="217"/>
            </a:xfrm>
          </p:grpSpPr>
          <p:sp>
            <p:nvSpPr>
              <p:cNvPr id="12351" name="Line 97"/>
              <p:cNvSpPr>
                <a:spLocks noChangeShapeType="1"/>
              </p:cNvSpPr>
              <p:nvPr/>
            </p:nvSpPr>
            <p:spPr bwMode="auto">
              <a:xfrm>
                <a:off x="4265" y="1157"/>
                <a:ext cx="1" cy="2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52" name="Line 98"/>
              <p:cNvSpPr>
                <a:spLocks noChangeShapeType="1"/>
              </p:cNvSpPr>
              <p:nvPr/>
            </p:nvSpPr>
            <p:spPr bwMode="auto">
              <a:xfrm>
                <a:off x="4152" y="1356"/>
                <a:ext cx="1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2700" tIns="12700" rIns="12700" bIns="12700"/>
              <a:lstStyle/>
              <a:p>
                <a:endParaRPr lang="zh-CN" altLang="en-US"/>
              </a:p>
            </p:txBody>
          </p:sp>
        </p:grpSp>
        <p:sp>
          <p:nvSpPr>
            <p:cNvPr id="12314" name="Line 99"/>
            <p:cNvSpPr>
              <a:spLocks noChangeShapeType="1"/>
            </p:cNvSpPr>
            <p:nvPr/>
          </p:nvSpPr>
          <p:spPr bwMode="auto">
            <a:xfrm>
              <a:off x="1189" y="2247"/>
              <a:ext cx="15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2315" name="Line 100"/>
            <p:cNvSpPr>
              <a:spLocks noChangeShapeType="1"/>
            </p:cNvSpPr>
            <p:nvPr/>
          </p:nvSpPr>
          <p:spPr bwMode="auto">
            <a:xfrm>
              <a:off x="1232" y="1834"/>
              <a:ext cx="2" cy="2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6" name="Line 101"/>
            <p:cNvSpPr>
              <a:spLocks noChangeShapeType="1"/>
            </p:cNvSpPr>
            <p:nvPr/>
          </p:nvSpPr>
          <p:spPr bwMode="auto">
            <a:xfrm>
              <a:off x="1497" y="1834"/>
              <a:ext cx="3" cy="2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7" name="Line 102"/>
            <p:cNvSpPr>
              <a:spLocks noChangeShapeType="1"/>
            </p:cNvSpPr>
            <p:nvPr/>
          </p:nvSpPr>
          <p:spPr bwMode="auto">
            <a:xfrm>
              <a:off x="1235" y="2039"/>
              <a:ext cx="27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2318" name="Line 103"/>
            <p:cNvSpPr>
              <a:spLocks noChangeShapeType="1"/>
            </p:cNvSpPr>
            <p:nvPr/>
          </p:nvSpPr>
          <p:spPr bwMode="auto">
            <a:xfrm>
              <a:off x="1501" y="1829"/>
              <a:ext cx="4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2319" name="Line 104"/>
            <p:cNvSpPr>
              <a:spLocks noChangeShapeType="1"/>
            </p:cNvSpPr>
            <p:nvPr/>
          </p:nvSpPr>
          <p:spPr bwMode="auto">
            <a:xfrm>
              <a:off x="833" y="1829"/>
              <a:ext cx="41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2320" name="Line 105"/>
            <p:cNvSpPr>
              <a:spLocks noChangeShapeType="1"/>
            </p:cNvSpPr>
            <p:nvPr/>
          </p:nvSpPr>
          <p:spPr bwMode="auto">
            <a:xfrm>
              <a:off x="1978" y="1834"/>
              <a:ext cx="2" cy="2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1" name="Line 106"/>
            <p:cNvSpPr>
              <a:spLocks noChangeShapeType="1"/>
            </p:cNvSpPr>
            <p:nvPr/>
          </p:nvSpPr>
          <p:spPr bwMode="auto">
            <a:xfrm>
              <a:off x="2244" y="1834"/>
              <a:ext cx="2" cy="2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2" name="Line 107"/>
            <p:cNvSpPr>
              <a:spLocks noChangeShapeType="1"/>
            </p:cNvSpPr>
            <p:nvPr/>
          </p:nvSpPr>
          <p:spPr bwMode="auto">
            <a:xfrm>
              <a:off x="1981" y="2039"/>
              <a:ext cx="27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2323" name="Line 108"/>
            <p:cNvSpPr>
              <a:spLocks noChangeShapeType="1"/>
            </p:cNvSpPr>
            <p:nvPr/>
          </p:nvSpPr>
          <p:spPr bwMode="auto">
            <a:xfrm>
              <a:off x="2247" y="1829"/>
              <a:ext cx="20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2324" name="Line 109"/>
            <p:cNvSpPr>
              <a:spLocks noChangeShapeType="1"/>
            </p:cNvSpPr>
            <p:nvPr/>
          </p:nvSpPr>
          <p:spPr bwMode="auto">
            <a:xfrm>
              <a:off x="2341" y="2730"/>
              <a:ext cx="172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2325" name="Line 110"/>
            <p:cNvSpPr>
              <a:spLocks noChangeShapeType="1"/>
            </p:cNvSpPr>
            <p:nvPr/>
          </p:nvSpPr>
          <p:spPr bwMode="auto">
            <a:xfrm>
              <a:off x="2485" y="2483"/>
              <a:ext cx="2" cy="1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6" name="Line 111"/>
            <p:cNvSpPr>
              <a:spLocks noChangeShapeType="1"/>
            </p:cNvSpPr>
            <p:nvPr/>
          </p:nvSpPr>
          <p:spPr bwMode="auto">
            <a:xfrm>
              <a:off x="2777" y="2483"/>
              <a:ext cx="1" cy="1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7" name="Line 112"/>
            <p:cNvSpPr>
              <a:spLocks noChangeShapeType="1"/>
            </p:cNvSpPr>
            <p:nvPr/>
          </p:nvSpPr>
          <p:spPr bwMode="auto">
            <a:xfrm>
              <a:off x="3053" y="2483"/>
              <a:ext cx="1" cy="1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8" name="Line 113"/>
            <p:cNvSpPr>
              <a:spLocks noChangeShapeType="1"/>
            </p:cNvSpPr>
            <p:nvPr/>
          </p:nvSpPr>
          <p:spPr bwMode="auto">
            <a:xfrm>
              <a:off x="3344" y="2483"/>
              <a:ext cx="2" cy="1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9" name="Line 114"/>
            <p:cNvSpPr>
              <a:spLocks noChangeShapeType="1"/>
            </p:cNvSpPr>
            <p:nvPr/>
          </p:nvSpPr>
          <p:spPr bwMode="auto">
            <a:xfrm>
              <a:off x="3652" y="2483"/>
              <a:ext cx="1" cy="1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0" name="Line 115"/>
            <p:cNvSpPr>
              <a:spLocks noChangeShapeType="1"/>
            </p:cNvSpPr>
            <p:nvPr/>
          </p:nvSpPr>
          <p:spPr bwMode="auto">
            <a:xfrm>
              <a:off x="1543" y="3491"/>
              <a:ext cx="2" cy="2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1" name="Line 116"/>
            <p:cNvSpPr>
              <a:spLocks noChangeShapeType="1"/>
            </p:cNvSpPr>
            <p:nvPr/>
          </p:nvSpPr>
          <p:spPr bwMode="auto">
            <a:xfrm>
              <a:off x="3660" y="3491"/>
              <a:ext cx="2" cy="2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2" name="Line 117"/>
            <p:cNvSpPr>
              <a:spLocks noChangeShapeType="1"/>
            </p:cNvSpPr>
            <p:nvPr/>
          </p:nvSpPr>
          <p:spPr bwMode="auto">
            <a:xfrm>
              <a:off x="2498" y="3696"/>
              <a:ext cx="11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2333" name="Line 118"/>
            <p:cNvSpPr>
              <a:spLocks noChangeShapeType="1"/>
            </p:cNvSpPr>
            <p:nvPr/>
          </p:nvSpPr>
          <p:spPr bwMode="auto">
            <a:xfrm>
              <a:off x="771" y="3487"/>
              <a:ext cx="791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2334" name="Line 119"/>
            <p:cNvSpPr>
              <a:spLocks noChangeShapeType="1"/>
            </p:cNvSpPr>
            <p:nvPr/>
          </p:nvSpPr>
          <p:spPr bwMode="auto">
            <a:xfrm>
              <a:off x="739" y="3695"/>
              <a:ext cx="792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2335" name="Rectangle 120"/>
            <p:cNvSpPr>
              <a:spLocks noChangeArrowheads="1"/>
            </p:cNvSpPr>
            <p:nvPr/>
          </p:nvSpPr>
          <p:spPr bwMode="auto">
            <a:xfrm>
              <a:off x="3617" y="3149"/>
              <a:ext cx="409" cy="24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336" name="Rectangle 121"/>
            <p:cNvSpPr>
              <a:spLocks noChangeArrowheads="1"/>
            </p:cNvSpPr>
            <p:nvPr/>
          </p:nvSpPr>
          <p:spPr bwMode="auto">
            <a:xfrm>
              <a:off x="2715" y="3149"/>
              <a:ext cx="409" cy="24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337" name="Rectangle 122"/>
            <p:cNvSpPr>
              <a:spLocks noChangeArrowheads="1"/>
            </p:cNvSpPr>
            <p:nvPr/>
          </p:nvSpPr>
          <p:spPr bwMode="auto">
            <a:xfrm>
              <a:off x="3306" y="3149"/>
              <a:ext cx="409" cy="24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38" name="Rectangle 123"/>
            <p:cNvSpPr>
              <a:spLocks noChangeArrowheads="1"/>
            </p:cNvSpPr>
            <p:nvPr/>
          </p:nvSpPr>
          <p:spPr bwMode="auto">
            <a:xfrm>
              <a:off x="3010" y="3149"/>
              <a:ext cx="409" cy="24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339" name="Rectangle 124"/>
            <p:cNvSpPr>
              <a:spLocks noChangeArrowheads="1"/>
            </p:cNvSpPr>
            <p:nvPr/>
          </p:nvSpPr>
          <p:spPr bwMode="auto">
            <a:xfrm>
              <a:off x="2420" y="3149"/>
              <a:ext cx="409" cy="24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2340" name="Rectangle 125"/>
            <p:cNvSpPr>
              <a:spLocks noChangeArrowheads="1"/>
            </p:cNvSpPr>
            <p:nvPr/>
          </p:nvSpPr>
          <p:spPr bwMode="auto">
            <a:xfrm>
              <a:off x="1922" y="1609"/>
              <a:ext cx="410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2341" name="Rectangle 126"/>
            <p:cNvSpPr>
              <a:spLocks noChangeArrowheads="1"/>
            </p:cNvSpPr>
            <p:nvPr/>
          </p:nvSpPr>
          <p:spPr bwMode="auto">
            <a:xfrm>
              <a:off x="1020" y="1583"/>
              <a:ext cx="799" cy="23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方式</a:t>
              </a:r>
              <a:r>
                <a:rPr lang="en-US" altLang="zh-CN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42" name="Line 127"/>
            <p:cNvSpPr>
              <a:spLocks noChangeShapeType="1"/>
            </p:cNvSpPr>
            <p:nvPr/>
          </p:nvSpPr>
          <p:spPr bwMode="auto">
            <a:xfrm>
              <a:off x="2071" y="2735"/>
              <a:ext cx="3" cy="22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3" name="Line 128"/>
            <p:cNvSpPr>
              <a:spLocks noChangeShapeType="1"/>
            </p:cNvSpPr>
            <p:nvPr/>
          </p:nvSpPr>
          <p:spPr bwMode="auto">
            <a:xfrm>
              <a:off x="2336" y="2735"/>
              <a:ext cx="4" cy="22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4" name="Line 129"/>
            <p:cNvSpPr>
              <a:spLocks noChangeShapeType="1"/>
            </p:cNvSpPr>
            <p:nvPr/>
          </p:nvSpPr>
          <p:spPr bwMode="auto">
            <a:xfrm>
              <a:off x="2075" y="2940"/>
              <a:ext cx="27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2345" name="Line 130"/>
            <p:cNvSpPr>
              <a:spLocks noChangeShapeType="1"/>
            </p:cNvSpPr>
            <p:nvPr/>
          </p:nvSpPr>
          <p:spPr bwMode="auto">
            <a:xfrm>
              <a:off x="895" y="2730"/>
              <a:ext cx="11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2346" name="Line 131"/>
            <p:cNvSpPr>
              <a:spLocks noChangeShapeType="1"/>
            </p:cNvSpPr>
            <p:nvPr/>
          </p:nvSpPr>
          <p:spPr bwMode="auto">
            <a:xfrm>
              <a:off x="1546" y="3488"/>
              <a:ext cx="93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2347" name="Line 132"/>
            <p:cNvSpPr>
              <a:spLocks noChangeShapeType="1"/>
            </p:cNvSpPr>
            <p:nvPr/>
          </p:nvSpPr>
          <p:spPr bwMode="auto">
            <a:xfrm>
              <a:off x="2476" y="3491"/>
              <a:ext cx="3" cy="2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8" name="Line 133"/>
            <p:cNvSpPr>
              <a:spLocks noChangeShapeType="1"/>
            </p:cNvSpPr>
            <p:nvPr/>
          </p:nvSpPr>
          <p:spPr bwMode="auto">
            <a:xfrm>
              <a:off x="3654" y="3488"/>
              <a:ext cx="36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2349" name="Rectangle 134"/>
            <p:cNvSpPr>
              <a:spLocks noChangeArrowheads="1"/>
            </p:cNvSpPr>
            <p:nvPr/>
          </p:nvSpPr>
          <p:spPr bwMode="auto">
            <a:xfrm>
              <a:off x="182" y="1823"/>
              <a:ext cx="536" cy="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WR</a:t>
              </a:r>
            </a:p>
          </p:txBody>
        </p:sp>
        <p:sp>
          <p:nvSpPr>
            <p:cNvPr id="12350" name="Line 135"/>
            <p:cNvSpPr>
              <a:spLocks noChangeShapeType="1"/>
            </p:cNvSpPr>
            <p:nvPr/>
          </p:nvSpPr>
          <p:spPr bwMode="auto">
            <a:xfrm>
              <a:off x="273" y="1832"/>
              <a:ext cx="32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3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3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523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523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23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523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523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523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523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523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523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523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523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523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523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523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523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523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523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523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523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523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523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523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82" grpId="0" animBg="1" autoUpdateAnimBg="0"/>
      <p:bldP spid="523283" grpId="0" animBg="1" autoUpdateAnimBg="0"/>
      <p:bldP spid="523287" grpId="0" animBg="1" autoUpdateAnimBg="0"/>
      <p:bldP spid="523288" grpId="0" animBg="1" autoUpdateAnimBg="0"/>
      <p:bldP spid="523289" grpId="0" animBg="1" autoUpdateAnimBg="0"/>
      <p:bldP spid="523290" grpId="0" animBg="1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 D/A</a:t>
            </a:r>
            <a:r>
              <a:rPr lang="zh-CN" altLang="en-US" smtClean="0"/>
              <a:t>转换原理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把每位代码按其权的大小转换成相应的模拟分量，将各模拟分量相加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chemeClr val="tx2"/>
                </a:solidFill>
              </a:rPr>
              <a:t>1101B</a:t>
            </a:r>
            <a:r>
              <a:rPr lang="zh-CN" altLang="en-US" smtClean="0">
                <a:solidFill>
                  <a:schemeClr val="tx2"/>
                </a:solidFill>
              </a:rPr>
              <a:t>＝</a:t>
            </a:r>
            <a:r>
              <a:rPr lang="en-US" altLang="zh-CN" smtClean="0">
                <a:solidFill>
                  <a:schemeClr val="tx2"/>
                </a:solidFill>
              </a:rPr>
              <a:t>1×2</a:t>
            </a:r>
            <a:r>
              <a:rPr lang="en-US" altLang="zh-CN" baseline="30000" smtClean="0">
                <a:solidFill>
                  <a:schemeClr val="tx2"/>
                </a:solidFill>
              </a:rPr>
              <a:t>3</a:t>
            </a:r>
            <a:r>
              <a:rPr lang="zh-CN" altLang="en-US" smtClean="0">
                <a:solidFill>
                  <a:schemeClr val="tx2"/>
                </a:solidFill>
              </a:rPr>
              <a:t>＋</a:t>
            </a:r>
            <a:r>
              <a:rPr lang="en-US" altLang="zh-CN" smtClean="0">
                <a:solidFill>
                  <a:schemeClr val="tx2"/>
                </a:solidFill>
              </a:rPr>
              <a:t>1×2</a:t>
            </a:r>
            <a:r>
              <a:rPr lang="en-US" altLang="zh-CN" baseline="30000" smtClean="0">
                <a:solidFill>
                  <a:schemeClr val="tx2"/>
                </a:solidFill>
              </a:rPr>
              <a:t>2</a:t>
            </a:r>
            <a:r>
              <a:rPr lang="zh-CN" altLang="en-US" smtClean="0">
                <a:solidFill>
                  <a:schemeClr val="tx2"/>
                </a:solidFill>
              </a:rPr>
              <a:t>＋</a:t>
            </a:r>
            <a:r>
              <a:rPr lang="en-US" altLang="zh-CN" smtClean="0">
                <a:solidFill>
                  <a:schemeClr val="tx2"/>
                </a:solidFill>
              </a:rPr>
              <a:t>0×2</a:t>
            </a:r>
            <a:r>
              <a:rPr lang="en-US" altLang="zh-CN" baseline="30000" smtClean="0">
                <a:solidFill>
                  <a:schemeClr val="tx2"/>
                </a:solidFill>
              </a:rPr>
              <a:t>1</a:t>
            </a:r>
            <a:r>
              <a:rPr lang="zh-CN" altLang="en-US" smtClean="0">
                <a:solidFill>
                  <a:schemeClr val="tx2"/>
                </a:solidFill>
              </a:rPr>
              <a:t>＋</a:t>
            </a:r>
            <a:r>
              <a:rPr lang="en-US" altLang="zh-CN" smtClean="0">
                <a:solidFill>
                  <a:schemeClr val="tx2"/>
                </a:solidFill>
              </a:rPr>
              <a:t>1×2</a:t>
            </a:r>
            <a:r>
              <a:rPr lang="en-US" altLang="zh-CN" baseline="30000" smtClean="0">
                <a:solidFill>
                  <a:schemeClr val="tx2"/>
                </a:solidFill>
              </a:rPr>
              <a:t>0</a:t>
            </a:r>
            <a:r>
              <a:rPr lang="zh-CN" altLang="en-US" smtClean="0">
                <a:solidFill>
                  <a:schemeClr val="tx2"/>
                </a:solidFill>
              </a:rPr>
              <a:t>＝</a:t>
            </a:r>
            <a:r>
              <a:rPr lang="en-US" altLang="zh-CN" smtClean="0">
                <a:solidFill>
                  <a:schemeClr val="tx2"/>
                </a:solidFill>
              </a:rPr>
              <a:t>13</a:t>
            </a:r>
            <a:endParaRPr lang="zh-CN" altLang="en-US" smtClean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smtClean="0"/>
              <a:t>D/A</a:t>
            </a:r>
            <a:r>
              <a:rPr lang="zh-CN" altLang="en-US" smtClean="0"/>
              <a:t>转换器</a:t>
            </a:r>
            <a:r>
              <a:rPr lang="en-US" altLang="zh-CN" smtClean="0"/>
              <a:t>:</a:t>
            </a:r>
          </a:p>
          <a:p>
            <a:pPr lvl="1" eaLnBrk="1" hangingPunct="1"/>
            <a:r>
              <a:rPr lang="zh-CN" altLang="en-US" smtClean="0"/>
              <a:t>主要由电阻网络、电子开关和基准电压组成</a:t>
            </a:r>
          </a:p>
          <a:p>
            <a:pPr lvl="1" eaLnBrk="1" hangingPunct="1"/>
            <a:r>
              <a:rPr lang="en-US" altLang="zh-CN" smtClean="0"/>
              <a:t>DAC</a:t>
            </a:r>
            <a:r>
              <a:rPr lang="zh-CN" altLang="en-US" smtClean="0"/>
              <a:t>集成电路多采用</a:t>
            </a:r>
            <a:r>
              <a:rPr lang="en-US" altLang="zh-CN" smtClean="0"/>
              <a:t>R-2R</a:t>
            </a:r>
            <a:r>
              <a:rPr lang="zh-CN" altLang="en-US" smtClean="0"/>
              <a:t>梯形解码网络</a:t>
            </a:r>
          </a:p>
          <a:p>
            <a:pPr lvl="1" eaLnBrk="1" hangingPunct="1"/>
            <a:r>
              <a:rPr lang="zh-CN" altLang="en-US" smtClean="0"/>
              <a:t>输入数字量控制电子开关</a:t>
            </a:r>
          </a:p>
          <a:p>
            <a:pPr lvl="1" eaLnBrk="1" hangingPunct="1"/>
            <a:r>
              <a:rPr lang="zh-CN" altLang="en-US" smtClean="0"/>
              <a:t>使电阻网络中的不同电阻和基准电压接通</a:t>
            </a:r>
          </a:p>
          <a:p>
            <a:pPr lvl="1" eaLnBrk="1" hangingPunct="1"/>
            <a:r>
              <a:rPr lang="zh-CN" altLang="en-US" smtClean="0"/>
              <a:t>输出端产生成比例的模拟电流或电压</a:t>
            </a:r>
          </a:p>
          <a:p>
            <a:pPr lvl="1" eaLnBrk="1" hangingPunct="1"/>
            <a:r>
              <a:rPr lang="zh-CN" altLang="en-US" smtClean="0"/>
              <a:t>基准电压</a:t>
            </a:r>
            <a:r>
              <a:rPr lang="en-US" altLang="zh-CN" smtClean="0"/>
              <a:t>(</a:t>
            </a:r>
            <a:r>
              <a:rPr lang="zh-CN" altLang="en-US" smtClean="0"/>
              <a:t>参考电压</a:t>
            </a:r>
            <a:r>
              <a:rPr lang="en-US" altLang="zh-CN" smtClean="0"/>
              <a:t>VREF)</a:t>
            </a:r>
            <a:r>
              <a:rPr lang="zh-CN" altLang="en-US" smtClean="0"/>
              <a:t>：稳定的电压源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DE47CBF5-E92C-4BA7-9125-11E38A0DF5D9}" type="slidenum">
              <a:rPr lang="en-US" altLang="zh-CN" smtClean="0">
                <a:ea typeface="宋体" charset="-122"/>
              </a:rPr>
              <a:pPr/>
              <a:t>101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D/A</a:t>
            </a:r>
            <a:r>
              <a:rPr lang="zh-CN" altLang="en-US" sz="3600" smtClean="0"/>
              <a:t>转换器的原理图</a:t>
            </a:r>
            <a:r>
              <a:rPr lang="zh-CN" altLang="en-US" sz="3200" smtClean="0"/>
              <a:t>（</a:t>
            </a:r>
            <a:r>
              <a:rPr lang="en-US" altLang="zh-CN" sz="3200" smtClean="0"/>
              <a:t>1</a:t>
            </a:r>
            <a:r>
              <a:rPr lang="zh-CN" altLang="en-US" sz="3200" smtClean="0"/>
              <a:t>）</a:t>
            </a:r>
          </a:p>
        </p:txBody>
      </p:sp>
      <p:grpSp>
        <p:nvGrpSpPr>
          <p:cNvPr id="2" name="Group 154"/>
          <p:cNvGrpSpPr>
            <a:grpSpLocks/>
          </p:cNvGrpSpPr>
          <p:nvPr/>
        </p:nvGrpSpPr>
        <p:grpSpPr bwMode="auto">
          <a:xfrm>
            <a:off x="23813" y="1677988"/>
            <a:ext cx="9144000" cy="4662487"/>
            <a:chOff x="15" y="1057"/>
            <a:chExt cx="5760" cy="2937"/>
          </a:xfrm>
        </p:grpSpPr>
        <p:sp>
          <p:nvSpPr>
            <p:cNvPr id="8210" name="Rectangle 7"/>
            <p:cNvSpPr>
              <a:spLocks noChangeArrowheads="1"/>
            </p:cNvSpPr>
            <p:nvPr/>
          </p:nvSpPr>
          <p:spPr bwMode="auto">
            <a:xfrm>
              <a:off x="3830" y="2878"/>
              <a:ext cx="563" cy="4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Iout2</a:t>
              </a:r>
            </a:p>
          </p:txBody>
        </p:sp>
        <p:sp>
          <p:nvSpPr>
            <p:cNvPr id="8211" name="Rectangle 8"/>
            <p:cNvSpPr>
              <a:spLocks noChangeArrowheads="1"/>
            </p:cNvSpPr>
            <p:nvPr/>
          </p:nvSpPr>
          <p:spPr bwMode="auto">
            <a:xfrm>
              <a:off x="3830" y="2501"/>
              <a:ext cx="563" cy="4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Iout1</a:t>
              </a:r>
            </a:p>
          </p:txBody>
        </p:sp>
        <p:sp>
          <p:nvSpPr>
            <p:cNvPr id="8212" name="Rectangle 9"/>
            <p:cNvSpPr>
              <a:spLocks noChangeArrowheads="1"/>
            </p:cNvSpPr>
            <p:nvPr/>
          </p:nvSpPr>
          <p:spPr bwMode="auto">
            <a:xfrm>
              <a:off x="4605" y="2061"/>
              <a:ext cx="563" cy="4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R</a:t>
              </a:r>
              <a:r>
                <a:rPr kumimoji="0" lang="en-US" altLang="zh-CN" sz="2400" b="1" baseline="-25000">
                  <a:latin typeface="Times New Roman" pitchFamily="18" charset="0"/>
                </a:rPr>
                <a:t>fb</a:t>
              </a:r>
            </a:p>
          </p:txBody>
        </p:sp>
        <p:sp>
          <p:nvSpPr>
            <p:cNvPr id="8213" name="Rectangle 10"/>
            <p:cNvSpPr>
              <a:spLocks noChangeArrowheads="1"/>
            </p:cNvSpPr>
            <p:nvPr/>
          </p:nvSpPr>
          <p:spPr bwMode="auto">
            <a:xfrm>
              <a:off x="3889" y="2020"/>
              <a:ext cx="563" cy="40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R</a:t>
              </a:r>
              <a:r>
                <a:rPr kumimoji="0" lang="en-US" altLang="zh-CN" sz="2400" b="1" baseline="-25000">
                  <a:latin typeface="Times New Roman" pitchFamily="18" charset="0"/>
                </a:rPr>
                <a:t>fb</a:t>
              </a:r>
            </a:p>
          </p:txBody>
        </p:sp>
        <p:sp>
          <p:nvSpPr>
            <p:cNvPr id="8214" name="Rectangle 11"/>
            <p:cNvSpPr>
              <a:spLocks noChangeArrowheads="1"/>
            </p:cNvSpPr>
            <p:nvPr/>
          </p:nvSpPr>
          <p:spPr bwMode="auto">
            <a:xfrm>
              <a:off x="5154" y="2998"/>
              <a:ext cx="621" cy="42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Vout</a:t>
              </a:r>
            </a:p>
          </p:txBody>
        </p:sp>
        <p:sp>
          <p:nvSpPr>
            <p:cNvPr id="8215" name="Freeform 13"/>
            <p:cNvSpPr>
              <a:spLocks/>
            </p:cNvSpPr>
            <p:nvPr/>
          </p:nvSpPr>
          <p:spPr bwMode="auto">
            <a:xfrm>
              <a:off x="2765" y="1415"/>
              <a:ext cx="854" cy="314"/>
            </a:xfrm>
            <a:custGeom>
              <a:avLst/>
              <a:gdLst>
                <a:gd name="T0" fmla="*/ 36 w 20000"/>
                <a:gd name="T1" fmla="*/ 5 h 20000"/>
                <a:gd name="T2" fmla="*/ 36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000" h="20000">
                  <a:moveTo>
                    <a:pt x="19970" y="19912"/>
                  </a:moveTo>
                  <a:lnTo>
                    <a:pt x="19970" y="0"/>
                  </a:lnTo>
                  <a:lnTo>
                    <a:pt x="0" y="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6" name="Rectangle 14"/>
            <p:cNvSpPr>
              <a:spLocks noChangeArrowheads="1"/>
            </p:cNvSpPr>
            <p:nvPr/>
          </p:nvSpPr>
          <p:spPr bwMode="auto">
            <a:xfrm>
              <a:off x="4412" y="2994"/>
              <a:ext cx="311" cy="59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 eaLnBrk="0" hangingPunct="0"/>
              <a:r>
                <a:rPr kumimoji="0" lang="en-US" altLang="zh-CN" sz="2400" b="1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8217" name="Rectangle 15"/>
            <p:cNvSpPr>
              <a:spLocks noChangeArrowheads="1"/>
            </p:cNvSpPr>
            <p:nvPr/>
          </p:nvSpPr>
          <p:spPr bwMode="auto">
            <a:xfrm>
              <a:off x="4392" y="2473"/>
              <a:ext cx="311" cy="5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 eaLnBrk="0" hangingPunct="0"/>
              <a:r>
                <a:rPr kumimoji="0" lang="en-US" altLang="zh-CN" sz="2400" b="1">
                  <a:latin typeface="Times New Roman" pitchFamily="18" charset="0"/>
                </a:rPr>
                <a:t>_</a:t>
              </a:r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4315" y="2567"/>
              <a:ext cx="756" cy="919"/>
              <a:chOff x="0" y="0"/>
              <a:chExt cx="20000" cy="20000"/>
            </a:xfrm>
          </p:grpSpPr>
          <p:sp>
            <p:nvSpPr>
              <p:cNvPr id="8335" name="Line 17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1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36" name="Line 18"/>
              <p:cNvSpPr>
                <a:spLocks noChangeShapeType="1"/>
              </p:cNvSpPr>
              <p:nvPr/>
            </p:nvSpPr>
            <p:spPr bwMode="auto">
              <a:xfrm flipV="1">
                <a:off x="0" y="9574"/>
                <a:ext cx="20000" cy="101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37" name="Line 19"/>
              <p:cNvSpPr>
                <a:spLocks noChangeShapeType="1"/>
              </p:cNvSpPr>
              <p:nvPr/>
            </p:nvSpPr>
            <p:spPr bwMode="auto">
              <a:xfrm>
                <a:off x="0" y="0"/>
                <a:ext cx="38" cy="20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19" name="Line 20"/>
            <p:cNvSpPr>
              <a:spLocks noChangeShapeType="1"/>
            </p:cNvSpPr>
            <p:nvPr/>
          </p:nvSpPr>
          <p:spPr bwMode="auto">
            <a:xfrm>
              <a:off x="557" y="3192"/>
              <a:ext cx="3275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0" name="Line 21"/>
            <p:cNvSpPr>
              <a:spLocks noChangeShapeType="1"/>
            </p:cNvSpPr>
            <p:nvPr/>
          </p:nvSpPr>
          <p:spPr bwMode="auto">
            <a:xfrm>
              <a:off x="828" y="2820"/>
              <a:ext cx="3004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4044" y="3194"/>
              <a:ext cx="175" cy="438"/>
              <a:chOff x="9" y="0"/>
              <a:chExt cx="19976" cy="20000"/>
            </a:xfrm>
          </p:grpSpPr>
          <p:sp>
            <p:nvSpPr>
              <p:cNvPr id="8330" name="Line 23"/>
              <p:cNvSpPr>
                <a:spLocks noChangeShapeType="1"/>
              </p:cNvSpPr>
              <p:nvPr/>
            </p:nvSpPr>
            <p:spPr bwMode="auto">
              <a:xfrm>
                <a:off x="7783" y="0"/>
                <a:ext cx="164" cy="1193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" name="Group 24"/>
              <p:cNvGrpSpPr>
                <a:grpSpLocks/>
              </p:cNvGrpSpPr>
              <p:nvPr/>
            </p:nvGrpSpPr>
            <p:grpSpPr bwMode="auto">
              <a:xfrm>
                <a:off x="9" y="11490"/>
                <a:ext cx="19976" cy="8510"/>
                <a:chOff x="1" y="0"/>
                <a:chExt cx="19999" cy="20000"/>
              </a:xfrm>
            </p:grpSpPr>
            <p:sp>
              <p:nvSpPr>
                <p:cNvPr id="8332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9688" y="0"/>
                  <a:ext cx="10312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33" name="Line 26"/>
                <p:cNvSpPr>
                  <a:spLocks noChangeShapeType="1"/>
                </p:cNvSpPr>
                <p:nvPr/>
              </p:nvSpPr>
              <p:spPr bwMode="auto">
                <a:xfrm>
                  <a:off x="1" y="0"/>
                  <a:ext cx="10279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34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132" y="0"/>
                  <a:ext cx="19868" cy="14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8222" name="Oval 28"/>
            <p:cNvSpPr>
              <a:spLocks noChangeArrowheads="1"/>
            </p:cNvSpPr>
            <p:nvPr/>
          </p:nvSpPr>
          <p:spPr bwMode="auto">
            <a:xfrm>
              <a:off x="4099" y="3169"/>
              <a:ext cx="58" cy="62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3" name="Oval 29"/>
            <p:cNvSpPr>
              <a:spLocks noChangeArrowheads="1"/>
            </p:cNvSpPr>
            <p:nvPr/>
          </p:nvSpPr>
          <p:spPr bwMode="auto">
            <a:xfrm>
              <a:off x="3692" y="2793"/>
              <a:ext cx="58" cy="62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4" name="Freeform 30"/>
            <p:cNvSpPr>
              <a:spLocks/>
            </p:cNvSpPr>
            <p:nvPr/>
          </p:nvSpPr>
          <p:spPr bwMode="auto">
            <a:xfrm>
              <a:off x="3714" y="2378"/>
              <a:ext cx="313" cy="419"/>
            </a:xfrm>
            <a:custGeom>
              <a:avLst/>
              <a:gdLst>
                <a:gd name="T0" fmla="*/ 0 w 20000"/>
                <a:gd name="T1" fmla="*/ 9 h 20000"/>
                <a:gd name="T2" fmla="*/ 0 w 20000"/>
                <a:gd name="T3" fmla="*/ 0 h 20000"/>
                <a:gd name="T4" fmla="*/ 5 w 20000"/>
                <a:gd name="T5" fmla="*/ 0 h 200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000" h="20000">
                  <a:moveTo>
                    <a:pt x="0" y="19934"/>
                  </a:moveTo>
                  <a:lnTo>
                    <a:pt x="0" y="0"/>
                  </a:lnTo>
                  <a:lnTo>
                    <a:pt x="19917" y="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5" name="Rectangle 31"/>
            <p:cNvSpPr>
              <a:spLocks noChangeArrowheads="1"/>
            </p:cNvSpPr>
            <p:nvPr/>
          </p:nvSpPr>
          <p:spPr bwMode="auto">
            <a:xfrm>
              <a:off x="4024" y="2316"/>
              <a:ext cx="253" cy="127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6" name="Line 32"/>
            <p:cNvSpPr>
              <a:spLocks noChangeShapeType="1"/>
            </p:cNvSpPr>
            <p:nvPr/>
          </p:nvSpPr>
          <p:spPr bwMode="auto">
            <a:xfrm>
              <a:off x="5070" y="2999"/>
              <a:ext cx="46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7" name="Freeform 33"/>
            <p:cNvSpPr>
              <a:spLocks/>
            </p:cNvSpPr>
            <p:nvPr/>
          </p:nvSpPr>
          <p:spPr bwMode="auto">
            <a:xfrm>
              <a:off x="4644" y="2378"/>
              <a:ext cx="562" cy="607"/>
            </a:xfrm>
            <a:custGeom>
              <a:avLst/>
              <a:gdLst>
                <a:gd name="T0" fmla="*/ 16 w 20000"/>
                <a:gd name="T1" fmla="*/ 18 h 20000"/>
                <a:gd name="T2" fmla="*/ 16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000" h="20000">
                  <a:moveTo>
                    <a:pt x="19954" y="19954"/>
                  </a:moveTo>
                  <a:lnTo>
                    <a:pt x="19954" y="0"/>
                  </a:lnTo>
                  <a:lnTo>
                    <a:pt x="0" y="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8" name="Oval 34"/>
            <p:cNvSpPr>
              <a:spLocks noChangeArrowheads="1"/>
            </p:cNvSpPr>
            <p:nvPr/>
          </p:nvSpPr>
          <p:spPr bwMode="auto">
            <a:xfrm>
              <a:off x="5184" y="2960"/>
              <a:ext cx="58" cy="63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9" name="Rectangle 35"/>
            <p:cNvSpPr>
              <a:spLocks noChangeArrowheads="1"/>
            </p:cNvSpPr>
            <p:nvPr/>
          </p:nvSpPr>
          <p:spPr bwMode="auto">
            <a:xfrm>
              <a:off x="3562" y="1748"/>
              <a:ext cx="117" cy="27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0" name="Line 36"/>
            <p:cNvSpPr>
              <a:spLocks noChangeShapeType="1"/>
            </p:cNvSpPr>
            <p:nvPr/>
          </p:nvSpPr>
          <p:spPr bwMode="auto">
            <a:xfrm>
              <a:off x="3626" y="2020"/>
              <a:ext cx="2" cy="1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1" name="Line 37"/>
            <p:cNvSpPr>
              <a:spLocks noChangeShapeType="1"/>
            </p:cNvSpPr>
            <p:nvPr/>
          </p:nvSpPr>
          <p:spPr bwMode="auto">
            <a:xfrm>
              <a:off x="4276" y="2369"/>
              <a:ext cx="29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38"/>
            <p:cNvGrpSpPr>
              <a:grpSpLocks/>
            </p:cNvGrpSpPr>
            <p:nvPr/>
          </p:nvGrpSpPr>
          <p:grpSpPr bwMode="auto">
            <a:xfrm>
              <a:off x="1681" y="1057"/>
              <a:ext cx="1105" cy="2937"/>
              <a:chOff x="1" y="-1"/>
              <a:chExt cx="19999" cy="20002"/>
            </a:xfrm>
          </p:grpSpPr>
          <p:sp>
            <p:nvSpPr>
              <p:cNvPr id="8307" name="Rectangle 39"/>
              <p:cNvSpPr>
                <a:spLocks noChangeArrowheads="1"/>
              </p:cNvSpPr>
              <p:nvPr/>
            </p:nvSpPr>
            <p:spPr bwMode="auto">
              <a:xfrm>
                <a:off x="8411" y="9958"/>
                <a:ext cx="10187" cy="27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kumimoji="0" lang="en-US" altLang="zh-CN" sz="2400" b="1">
                    <a:latin typeface="Times New Roman" pitchFamily="18" charset="0"/>
                  </a:rPr>
                  <a:t>I</a:t>
                </a:r>
                <a:r>
                  <a:rPr kumimoji="0" lang="en-US" altLang="zh-CN" sz="2400" b="1" baseline="-25000">
                    <a:latin typeface="Times New Roman" pitchFamily="18" charset="0"/>
                  </a:rPr>
                  <a:t>1</a:t>
                </a:r>
                <a:endParaRPr kumimoji="0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8308" name="Rectangle 40"/>
              <p:cNvSpPr>
                <a:spLocks noChangeArrowheads="1"/>
              </p:cNvSpPr>
              <p:nvPr/>
            </p:nvSpPr>
            <p:spPr bwMode="auto">
              <a:xfrm>
                <a:off x="2101" y="7112"/>
                <a:ext cx="10187" cy="27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kumimoji="0" lang="en-US" altLang="zh-CN" sz="2400" b="1">
                    <a:latin typeface="Times New Roman" pitchFamily="18" charset="0"/>
                  </a:rPr>
                  <a:t>S1</a:t>
                </a:r>
              </a:p>
            </p:txBody>
          </p:sp>
          <p:sp>
            <p:nvSpPr>
              <p:cNvPr id="8309" name="Rectangle 41"/>
              <p:cNvSpPr>
                <a:spLocks noChangeArrowheads="1"/>
              </p:cNvSpPr>
              <p:nvPr/>
            </p:nvSpPr>
            <p:spPr bwMode="auto">
              <a:xfrm>
                <a:off x="3503" y="17213"/>
                <a:ext cx="10187" cy="27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kumimoji="0" lang="en-US" altLang="zh-CN" sz="2400" b="1">
                    <a:latin typeface="Times New Roman" pitchFamily="18" charset="0"/>
                  </a:rPr>
                  <a:t>D</a:t>
                </a:r>
                <a:r>
                  <a:rPr kumimoji="0" lang="en-US" altLang="zh-CN" sz="2400" b="1" baseline="-25000">
                    <a:latin typeface="Times New Roman" pitchFamily="18" charset="0"/>
                  </a:rPr>
                  <a:t>1</a:t>
                </a:r>
                <a:endParaRPr kumimoji="0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8310" name="Rectangle 42"/>
              <p:cNvSpPr>
                <a:spLocks noChangeArrowheads="1"/>
              </p:cNvSpPr>
              <p:nvPr/>
            </p:nvSpPr>
            <p:spPr bwMode="auto">
              <a:xfrm>
                <a:off x="5957" y="-1"/>
                <a:ext cx="10187" cy="27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kumimoji="0" lang="en-US" altLang="zh-CN" sz="2400" b="1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8311" name="Rectangle 43"/>
              <p:cNvSpPr>
                <a:spLocks noChangeArrowheads="1"/>
              </p:cNvSpPr>
              <p:nvPr/>
            </p:nvSpPr>
            <p:spPr bwMode="auto">
              <a:xfrm>
                <a:off x="9813" y="4409"/>
                <a:ext cx="10187" cy="27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kumimoji="0" lang="en-US" altLang="zh-CN" sz="2400" b="1">
                    <a:latin typeface="Times New Roman" pitchFamily="18" charset="0"/>
                  </a:rPr>
                  <a:t>2R</a:t>
                </a:r>
              </a:p>
            </p:txBody>
          </p:sp>
          <p:sp>
            <p:nvSpPr>
              <p:cNvPr id="8312" name="Rectangle 44"/>
              <p:cNvSpPr>
                <a:spLocks noChangeArrowheads="1"/>
              </p:cNvSpPr>
              <p:nvPr/>
            </p:nvSpPr>
            <p:spPr bwMode="auto">
              <a:xfrm>
                <a:off x="1" y="132"/>
                <a:ext cx="10187" cy="27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kumimoji="0" lang="en-US" altLang="zh-CN" sz="2400" b="1">
                    <a:latin typeface="Times New Roman" pitchFamily="18" charset="0"/>
                  </a:rPr>
                  <a:t>R</a:t>
                </a:r>
              </a:p>
            </p:txBody>
          </p:sp>
          <p:sp>
            <p:nvSpPr>
              <p:cNvPr id="8313" name="Line 45"/>
              <p:cNvSpPr>
                <a:spLocks noChangeShapeType="1"/>
              </p:cNvSpPr>
              <p:nvPr/>
            </p:nvSpPr>
            <p:spPr bwMode="auto">
              <a:xfrm flipV="1">
                <a:off x="7010" y="8108"/>
                <a:ext cx="2803" cy="216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14" name="Line 46"/>
              <p:cNvSpPr>
                <a:spLocks noChangeShapeType="1"/>
              </p:cNvSpPr>
              <p:nvPr/>
            </p:nvSpPr>
            <p:spPr bwMode="auto">
              <a:xfrm flipV="1">
                <a:off x="5582" y="10309"/>
                <a:ext cx="26" cy="423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15" name="Oval 47"/>
              <p:cNvSpPr>
                <a:spLocks noChangeArrowheads="1"/>
              </p:cNvSpPr>
              <p:nvPr/>
            </p:nvSpPr>
            <p:spPr bwMode="auto">
              <a:xfrm>
                <a:off x="4811" y="10071"/>
                <a:ext cx="1334" cy="541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16" name="Line 48"/>
              <p:cNvSpPr>
                <a:spLocks noChangeShapeType="1"/>
              </p:cNvSpPr>
              <p:nvPr/>
            </p:nvSpPr>
            <p:spPr bwMode="auto">
              <a:xfrm>
                <a:off x="10490" y="6420"/>
                <a:ext cx="21" cy="16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17" name="Oval 49"/>
              <p:cNvSpPr>
                <a:spLocks noChangeArrowheads="1"/>
              </p:cNvSpPr>
              <p:nvPr/>
            </p:nvSpPr>
            <p:spPr bwMode="auto">
              <a:xfrm>
                <a:off x="9719" y="7804"/>
                <a:ext cx="1329" cy="541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18" name="Line 50"/>
              <p:cNvSpPr>
                <a:spLocks noChangeShapeType="1"/>
              </p:cNvSpPr>
              <p:nvPr/>
            </p:nvSpPr>
            <p:spPr bwMode="auto">
              <a:xfrm flipH="1">
                <a:off x="6775" y="2446"/>
                <a:ext cx="8316" cy="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" name="Group 51"/>
              <p:cNvGrpSpPr>
                <a:grpSpLocks/>
              </p:cNvGrpSpPr>
              <p:nvPr/>
            </p:nvGrpSpPr>
            <p:grpSpPr bwMode="auto">
              <a:xfrm>
                <a:off x="9344" y="2493"/>
                <a:ext cx="2126" cy="3994"/>
                <a:chOff x="0" y="0"/>
                <a:chExt cx="20000" cy="20000"/>
              </a:xfrm>
            </p:grpSpPr>
            <p:sp>
              <p:nvSpPr>
                <p:cNvPr id="8328" name="Rectangle 52"/>
                <p:cNvSpPr>
                  <a:spLocks noChangeArrowheads="1"/>
                </p:cNvSpPr>
                <p:nvPr/>
              </p:nvSpPr>
              <p:spPr bwMode="auto">
                <a:xfrm>
                  <a:off x="0" y="10686"/>
                  <a:ext cx="20000" cy="9314"/>
                </a:xfrm>
                <a:prstGeom prst="rect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29" name="Line 53"/>
                <p:cNvSpPr>
                  <a:spLocks noChangeShapeType="1"/>
                </p:cNvSpPr>
                <p:nvPr/>
              </p:nvSpPr>
              <p:spPr bwMode="auto">
                <a:xfrm>
                  <a:off x="11223" y="0"/>
                  <a:ext cx="198" cy="1097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54"/>
              <p:cNvGrpSpPr>
                <a:grpSpLocks/>
              </p:cNvGrpSpPr>
              <p:nvPr/>
            </p:nvGrpSpPr>
            <p:grpSpPr bwMode="auto">
              <a:xfrm>
                <a:off x="9719" y="10071"/>
                <a:ext cx="1329" cy="1973"/>
                <a:chOff x="1" y="0"/>
                <a:chExt cx="19999" cy="20000"/>
              </a:xfrm>
            </p:grpSpPr>
            <p:sp>
              <p:nvSpPr>
                <p:cNvPr id="832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11603" y="2413"/>
                  <a:ext cx="316" cy="1758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27" name="Oval 56"/>
                <p:cNvSpPr>
                  <a:spLocks noChangeArrowheads="1"/>
                </p:cNvSpPr>
                <p:nvPr/>
              </p:nvSpPr>
              <p:spPr bwMode="auto">
                <a:xfrm>
                  <a:off x="1" y="0"/>
                  <a:ext cx="19999" cy="5484"/>
                </a:xfrm>
                <a:prstGeom prst="ellipse">
                  <a:avLst/>
                </a:prstGeom>
                <a:solidFill>
                  <a:srgbClr val="000000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321" name="Oval 57"/>
              <p:cNvSpPr>
                <a:spLocks noChangeArrowheads="1"/>
              </p:cNvSpPr>
              <p:nvPr/>
            </p:nvSpPr>
            <p:spPr bwMode="auto">
              <a:xfrm>
                <a:off x="9740" y="11751"/>
                <a:ext cx="1053" cy="426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22" name="Oval 58"/>
              <p:cNvSpPr>
                <a:spLocks noChangeArrowheads="1"/>
              </p:cNvSpPr>
              <p:nvPr/>
            </p:nvSpPr>
            <p:spPr bwMode="auto">
              <a:xfrm>
                <a:off x="4837" y="14310"/>
                <a:ext cx="1052" cy="427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23" name="Oval 59"/>
              <p:cNvSpPr>
                <a:spLocks noChangeArrowheads="1"/>
              </p:cNvSpPr>
              <p:nvPr/>
            </p:nvSpPr>
            <p:spPr bwMode="auto">
              <a:xfrm>
                <a:off x="10094" y="2218"/>
                <a:ext cx="1048" cy="427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24" name="Rectangle 60"/>
              <p:cNvSpPr>
                <a:spLocks noChangeArrowheads="1"/>
              </p:cNvSpPr>
              <p:nvPr/>
            </p:nvSpPr>
            <p:spPr bwMode="auto">
              <a:xfrm>
                <a:off x="2101" y="2019"/>
                <a:ext cx="4580" cy="86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25" name="Line 61"/>
              <p:cNvSpPr>
                <a:spLocks noChangeShapeType="1"/>
              </p:cNvSpPr>
              <p:nvPr/>
            </p:nvSpPr>
            <p:spPr bwMode="auto">
              <a:xfrm flipV="1">
                <a:off x="8411" y="9693"/>
                <a:ext cx="21" cy="754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Group 62"/>
            <p:cNvGrpSpPr>
              <a:grpSpLocks/>
            </p:cNvGrpSpPr>
            <p:nvPr/>
          </p:nvGrpSpPr>
          <p:grpSpPr bwMode="auto">
            <a:xfrm>
              <a:off x="964" y="1057"/>
              <a:ext cx="1105" cy="2937"/>
              <a:chOff x="1" y="-1"/>
              <a:chExt cx="19999" cy="20002"/>
            </a:xfrm>
          </p:grpSpPr>
          <p:sp>
            <p:nvSpPr>
              <p:cNvPr id="8284" name="Rectangle 63"/>
              <p:cNvSpPr>
                <a:spLocks noChangeArrowheads="1"/>
              </p:cNvSpPr>
              <p:nvPr/>
            </p:nvSpPr>
            <p:spPr bwMode="auto">
              <a:xfrm>
                <a:off x="8411" y="9958"/>
                <a:ext cx="10187" cy="27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kumimoji="0" lang="en-US" altLang="zh-CN" sz="2400" b="1">
                    <a:latin typeface="Times New Roman" pitchFamily="18" charset="0"/>
                  </a:rPr>
                  <a:t>I</a:t>
                </a:r>
                <a:r>
                  <a:rPr kumimoji="0" lang="en-US" altLang="zh-CN" sz="2400" b="1" baseline="-25000">
                    <a:latin typeface="Times New Roman" pitchFamily="18" charset="0"/>
                  </a:rPr>
                  <a:t>2</a:t>
                </a:r>
                <a:endParaRPr kumimoji="0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8285" name="Rectangle 64"/>
              <p:cNvSpPr>
                <a:spLocks noChangeArrowheads="1"/>
              </p:cNvSpPr>
              <p:nvPr/>
            </p:nvSpPr>
            <p:spPr bwMode="auto">
              <a:xfrm>
                <a:off x="2106" y="7112"/>
                <a:ext cx="10187" cy="27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kumimoji="0" lang="en-US" altLang="zh-CN" sz="2400" b="1">
                    <a:latin typeface="Times New Roman" pitchFamily="18" charset="0"/>
                  </a:rPr>
                  <a:t>S2</a:t>
                </a:r>
              </a:p>
            </p:txBody>
          </p:sp>
          <p:sp>
            <p:nvSpPr>
              <p:cNvPr id="8286" name="Rectangle 65"/>
              <p:cNvSpPr>
                <a:spLocks noChangeArrowheads="1"/>
              </p:cNvSpPr>
              <p:nvPr/>
            </p:nvSpPr>
            <p:spPr bwMode="auto">
              <a:xfrm>
                <a:off x="3508" y="17213"/>
                <a:ext cx="10187" cy="27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kumimoji="0" lang="en-US" altLang="zh-CN" sz="2400" b="1">
                    <a:latin typeface="Times New Roman" pitchFamily="18" charset="0"/>
                  </a:rPr>
                  <a:t>D</a:t>
                </a:r>
                <a:r>
                  <a:rPr kumimoji="0" lang="en-US" altLang="zh-CN" sz="2400" b="1" baseline="-25000">
                    <a:latin typeface="Times New Roman" pitchFamily="18" charset="0"/>
                  </a:rPr>
                  <a:t>2</a:t>
                </a:r>
                <a:endParaRPr kumimoji="0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8287" name="Rectangle 66"/>
              <p:cNvSpPr>
                <a:spLocks noChangeArrowheads="1"/>
              </p:cNvSpPr>
              <p:nvPr/>
            </p:nvSpPr>
            <p:spPr bwMode="auto">
              <a:xfrm>
                <a:off x="5962" y="-1"/>
                <a:ext cx="10182" cy="27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kumimoji="0" lang="en-US" altLang="zh-CN" sz="2400" b="1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8288" name="Rectangle 67"/>
              <p:cNvSpPr>
                <a:spLocks noChangeArrowheads="1"/>
              </p:cNvSpPr>
              <p:nvPr/>
            </p:nvSpPr>
            <p:spPr bwMode="auto">
              <a:xfrm>
                <a:off x="9813" y="4409"/>
                <a:ext cx="10187" cy="27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kumimoji="0" lang="en-US" altLang="zh-CN" sz="2400" b="1">
                    <a:latin typeface="Times New Roman" pitchFamily="18" charset="0"/>
                  </a:rPr>
                  <a:t>2R</a:t>
                </a:r>
              </a:p>
            </p:txBody>
          </p:sp>
          <p:sp>
            <p:nvSpPr>
              <p:cNvPr id="8289" name="Rectangle 68"/>
              <p:cNvSpPr>
                <a:spLocks noChangeArrowheads="1"/>
              </p:cNvSpPr>
              <p:nvPr/>
            </p:nvSpPr>
            <p:spPr bwMode="auto">
              <a:xfrm>
                <a:off x="1" y="132"/>
                <a:ext cx="10187" cy="27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kumimoji="0" lang="en-US" altLang="zh-CN" sz="2400" b="1">
                    <a:latin typeface="Times New Roman" pitchFamily="18" charset="0"/>
                  </a:rPr>
                  <a:t>R</a:t>
                </a:r>
              </a:p>
            </p:txBody>
          </p:sp>
          <p:sp>
            <p:nvSpPr>
              <p:cNvPr id="8290" name="Line 69"/>
              <p:cNvSpPr>
                <a:spLocks noChangeShapeType="1"/>
              </p:cNvSpPr>
              <p:nvPr/>
            </p:nvSpPr>
            <p:spPr bwMode="auto">
              <a:xfrm flipV="1">
                <a:off x="7010" y="8108"/>
                <a:ext cx="2803" cy="216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1" name="Line 70"/>
              <p:cNvSpPr>
                <a:spLocks noChangeShapeType="1"/>
              </p:cNvSpPr>
              <p:nvPr/>
            </p:nvSpPr>
            <p:spPr bwMode="auto">
              <a:xfrm flipV="1">
                <a:off x="5587" y="10309"/>
                <a:ext cx="21" cy="423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2" name="Oval 71"/>
              <p:cNvSpPr>
                <a:spLocks noChangeArrowheads="1"/>
              </p:cNvSpPr>
              <p:nvPr/>
            </p:nvSpPr>
            <p:spPr bwMode="auto">
              <a:xfrm>
                <a:off x="4816" y="10071"/>
                <a:ext cx="1329" cy="541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3" name="Line 72"/>
              <p:cNvSpPr>
                <a:spLocks noChangeShapeType="1"/>
              </p:cNvSpPr>
              <p:nvPr/>
            </p:nvSpPr>
            <p:spPr bwMode="auto">
              <a:xfrm>
                <a:off x="10490" y="6420"/>
                <a:ext cx="26" cy="16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4" name="Oval 73"/>
              <p:cNvSpPr>
                <a:spLocks noChangeArrowheads="1"/>
              </p:cNvSpPr>
              <p:nvPr/>
            </p:nvSpPr>
            <p:spPr bwMode="auto">
              <a:xfrm>
                <a:off x="9719" y="7804"/>
                <a:ext cx="1334" cy="541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5" name="Line 74"/>
              <p:cNvSpPr>
                <a:spLocks noChangeShapeType="1"/>
              </p:cNvSpPr>
              <p:nvPr/>
            </p:nvSpPr>
            <p:spPr bwMode="auto">
              <a:xfrm flipH="1">
                <a:off x="6780" y="2446"/>
                <a:ext cx="8317" cy="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" name="Group 75"/>
              <p:cNvGrpSpPr>
                <a:grpSpLocks/>
              </p:cNvGrpSpPr>
              <p:nvPr/>
            </p:nvGrpSpPr>
            <p:grpSpPr bwMode="auto">
              <a:xfrm>
                <a:off x="9349" y="2493"/>
                <a:ext cx="2126" cy="3994"/>
                <a:chOff x="0" y="0"/>
                <a:chExt cx="20000" cy="20000"/>
              </a:xfrm>
            </p:grpSpPr>
            <p:sp>
              <p:nvSpPr>
                <p:cNvPr id="8305" name="Rectangle 76"/>
                <p:cNvSpPr>
                  <a:spLocks noChangeArrowheads="1"/>
                </p:cNvSpPr>
                <p:nvPr/>
              </p:nvSpPr>
              <p:spPr bwMode="auto">
                <a:xfrm>
                  <a:off x="0" y="10686"/>
                  <a:ext cx="20000" cy="9314"/>
                </a:xfrm>
                <a:prstGeom prst="rect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06" name="Line 77"/>
                <p:cNvSpPr>
                  <a:spLocks noChangeShapeType="1"/>
                </p:cNvSpPr>
                <p:nvPr/>
              </p:nvSpPr>
              <p:spPr bwMode="auto">
                <a:xfrm>
                  <a:off x="11176" y="0"/>
                  <a:ext cx="245" cy="1097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78"/>
              <p:cNvGrpSpPr>
                <a:grpSpLocks/>
              </p:cNvGrpSpPr>
              <p:nvPr/>
            </p:nvGrpSpPr>
            <p:grpSpPr bwMode="auto">
              <a:xfrm>
                <a:off x="9719" y="10071"/>
                <a:ext cx="1334" cy="1973"/>
                <a:chOff x="-6" y="0"/>
                <a:chExt cx="20010" cy="20000"/>
              </a:xfrm>
            </p:grpSpPr>
            <p:sp>
              <p:nvSpPr>
                <p:cNvPr id="8303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11559" y="2413"/>
                  <a:ext cx="390" cy="1758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04" name="Oval 80"/>
                <p:cNvSpPr>
                  <a:spLocks noChangeArrowheads="1"/>
                </p:cNvSpPr>
                <p:nvPr/>
              </p:nvSpPr>
              <p:spPr bwMode="auto">
                <a:xfrm>
                  <a:off x="-6" y="0"/>
                  <a:ext cx="20010" cy="5484"/>
                </a:xfrm>
                <a:prstGeom prst="ellipse">
                  <a:avLst/>
                </a:prstGeom>
                <a:solidFill>
                  <a:srgbClr val="000000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298" name="Oval 81"/>
              <p:cNvSpPr>
                <a:spLocks noChangeArrowheads="1"/>
              </p:cNvSpPr>
              <p:nvPr/>
            </p:nvSpPr>
            <p:spPr bwMode="auto">
              <a:xfrm>
                <a:off x="9745" y="11751"/>
                <a:ext cx="1053" cy="426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9" name="Oval 82"/>
              <p:cNvSpPr>
                <a:spLocks noChangeArrowheads="1"/>
              </p:cNvSpPr>
              <p:nvPr/>
            </p:nvSpPr>
            <p:spPr bwMode="auto">
              <a:xfrm>
                <a:off x="4837" y="14310"/>
                <a:ext cx="1052" cy="427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0" name="Oval 83"/>
              <p:cNvSpPr>
                <a:spLocks noChangeArrowheads="1"/>
              </p:cNvSpPr>
              <p:nvPr/>
            </p:nvSpPr>
            <p:spPr bwMode="auto">
              <a:xfrm>
                <a:off x="10094" y="2218"/>
                <a:ext cx="1053" cy="427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1" name="Rectangle 84"/>
              <p:cNvSpPr>
                <a:spLocks noChangeArrowheads="1"/>
              </p:cNvSpPr>
              <p:nvPr/>
            </p:nvSpPr>
            <p:spPr bwMode="auto">
              <a:xfrm>
                <a:off x="2106" y="2019"/>
                <a:ext cx="4580" cy="86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2" name="Line 85"/>
              <p:cNvSpPr>
                <a:spLocks noChangeShapeType="1"/>
              </p:cNvSpPr>
              <p:nvPr/>
            </p:nvSpPr>
            <p:spPr bwMode="auto">
              <a:xfrm flipV="1">
                <a:off x="8411" y="9693"/>
                <a:ext cx="26" cy="754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34" name="Rectangle 86"/>
            <p:cNvSpPr>
              <a:spLocks noChangeArrowheads="1"/>
            </p:cNvSpPr>
            <p:nvPr/>
          </p:nvSpPr>
          <p:spPr bwMode="auto">
            <a:xfrm>
              <a:off x="2862" y="2520"/>
              <a:ext cx="563" cy="40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I</a:t>
              </a:r>
              <a:r>
                <a:rPr kumimoji="0" lang="en-US" altLang="zh-CN" sz="2400" b="1" baseline="-25000">
                  <a:latin typeface="Times New Roman" pitchFamily="18" charset="0"/>
                </a:rPr>
                <a:t>0</a:t>
              </a:r>
              <a:endParaRPr kumimoji="0" lang="en-US" altLang="zh-CN" sz="2400" b="1">
                <a:latin typeface="Times New Roman" pitchFamily="18" charset="0"/>
              </a:endParaRPr>
            </a:p>
          </p:txBody>
        </p:sp>
        <p:sp>
          <p:nvSpPr>
            <p:cNvPr id="8235" name="Rectangle 87"/>
            <p:cNvSpPr>
              <a:spLocks noChangeArrowheads="1"/>
            </p:cNvSpPr>
            <p:nvPr/>
          </p:nvSpPr>
          <p:spPr bwMode="auto">
            <a:xfrm>
              <a:off x="2513" y="2101"/>
              <a:ext cx="563" cy="4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S0</a:t>
              </a:r>
            </a:p>
          </p:txBody>
        </p:sp>
        <p:sp>
          <p:nvSpPr>
            <p:cNvPr id="8236" name="Rectangle 88"/>
            <p:cNvSpPr>
              <a:spLocks noChangeArrowheads="1"/>
            </p:cNvSpPr>
            <p:nvPr/>
          </p:nvSpPr>
          <p:spPr bwMode="auto">
            <a:xfrm>
              <a:off x="2591" y="3585"/>
              <a:ext cx="563" cy="40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D</a:t>
              </a:r>
              <a:r>
                <a:rPr kumimoji="0" lang="en-US" altLang="zh-CN" sz="2400" b="1" baseline="-25000">
                  <a:latin typeface="Times New Roman" pitchFamily="18" charset="0"/>
                </a:rPr>
                <a:t>0</a:t>
              </a:r>
              <a:endParaRPr kumimoji="0" lang="en-US" altLang="zh-CN" sz="2400" b="1">
                <a:latin typeface="Times New Roman" pitchFamily="18" charset="0"/>
              </a:endParaRPr>
            </a:p>
          </p:txBody>
        </p:sp>
        <p:sp>
          <p:nvSpPr>
            <p:cNvPr id="8237" name="Rectangle 89"/>
            <p:cNvSpPr>
              <a:spLocks noChangeArrowheads="1"/>
            </p:cNvSpPr>
            <p:nvPr/>
          </p:nvSpPr>
          <p:spPr bwMode="auto">
            <a:xfrm>
              <a:off x="2726" y="1057"/>
              <a:ext cx="563" cy="4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238" name="Rectangle 90"/>
            <p:cNvSpPr>
              <a:spLocks noChangeArrowheads="1"/>
            </p:cNvSpPr>
            <p:nvPr/>
          </p:nvSpPr>
          <p:spPr bwMode="auto">
            <a:xfrm>
              <a:off x="3617" y="1704"/>
              <a:ext cx="563" cy="4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2R</a:t>
              </a:r>
            </a:p>
          </p:txBody>
        </p:sp>
        <p:sp>
          <p:nvSpPr>
            <p:cNvPr id="8239" name="Rectangle 91"/>
            <p:cNvSpPr>
              <a:spLocks noChangeArrowheads="1"/>
            </p:cNvSpPr>
            <p:nvPr/>
          </p:nvSpPr>
          <p:spPr bwMode="auto">
            <a:xfrm>
              <a:off x="2940" y="1704"/>
              <a:ext cx="563" cy="4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2R</a:t>
              </a:r>
            </a:p>
          </p:txBody>
        </p:sp>
        <p:sp>
          <p:nvSpPr>
            <p:cNvPr id="8240" name="Rectangle 92"/>
            <p:cNvSpPr>
              <a:spLocks noChangeArrowheads="1"/>
            </p:cNvSpPr>
            <p:nvPr/>
          </p:nvSpPr>
          <p:spPr bwMode="auto">
            <a:xfrm>
              <a:off x="2397" y="1077"/>
              <a:ext cx="563" cy="40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8241" name="Line 93"/>
            <p:cNvSpPr>
              <a:spLocks noChangeShapeType="1"/>
            </p:cNvSpPr>
            <p:nvPr/>
          </p:nvSpPr>
          <p:spPr bwMode="auto">
            <a:xfrm flipV="1">
              <a:off x="2785" y="2247"/>
              <a:ext cx="155" cy="3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2" name="Line 94"/>
            <p:cNvSpPr>
              <a:spLocks noChangeShapeType="1"/>
            </p:cNvSpPr>
            <p:nvPr/>
          </p:nvSpPr>
          <p:spPr bwMode="auto">
            <a:xfrm flipV="1">
              <a:off x="2706" y="2570"/>
              <a:ext cx="1" cy="62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3" name="Oval 95"/>
            <p:cNvSpPr>
              <a:spLocks noChangeArrowheads="1"/>
            </p:cNvSpPr>
            <p:nvPr/>
          </p:nvSpPr>
          <p:spPr bwMode="auto">
            <a:xfrm>
              <a:off x="2663" y="2536"/>
              <a:ext cx="74" cy="8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4" name="Line 96"/>
            <p:cNvSpPr>
              <a:spLocks noChangeShapeType="1"/>
            </p:cNvSpPr>
            <p:nvPr/>
          </p:nvSpPr>
          <p:spPr bwMode="auto">
            <a:xfrm>
              <a:off x="2977" y="2000"/>
              <a:ext cx="1" cy="24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5" name="Oval 97"/>
            <p:cNvSpPr>
              <a:spLocks noChangeArrowheads="1"/>
            </p:cNvSpPr>
            <p:nvPr/>
          </p:nvSpPr>
          <p:spPr bwMode="auto">
            <a:xfrm>
              <a:off x="2934" y="2203"/>
              <a:ext cx="74" cy="7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98"/>
            <p:cNvGrpSpPr>
              <a:grpSpLocks/>
            </p:cNvGrpSpPr>
            <p:nvPr/>
          </p:nvGrpSpPr>
          <p:grpSpPr bwMode="auto">
            <a:xfrm>
              <a:off x="2914" y="1423"/>
              <a:ext cx="117" cy="587"/>
              <a:chOff x="0" y="-1"/>
              <a:chExt cx="20000" cy="20001"/>
            </a:xfrm>
          </p:grpSpPr>
          <p:sp>
            <p:nvSpPr>
              <p:cNvPr id="8282" name="Rectangle 99"/>
              <p:cNvSpPr>
                <a:spLocks noChangeArrowheads="1"/>
              </p:cNvSpPr>
              <p:nvPr/>
            </p:nvSpPr>
            <p:spPr bwMode="auto">
              <a:xfrm>
                <a:off x="0" y="10687"/>
                <a:ext cx="20000" cy="931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83" name="Line 100"/>
              <p:cNvSpPr>
                <a:spLocks noChangeShapeType="1"/>
              </p:cNvSpPr>
              <p:nvPr/>
            </p:nvSpPr>
            <p:spPr bwMode="auto">
              <a:xfrm>
                <a:off x="11225" y="-1"/>
                <a:ext cx="246" cy="1097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101"/>
            <p:cNvGrpSpPr>
              <a:grpSpLocks/>
            </p:cNvGrpSpPr>
            <p:nvPr/>
          </p:nvGrpSpPr>
          <p:grpSpPr bwMode="auto">
            <a:xfrm>
              <a:off x="2934" y="2536"/>
              <a:ext cx="74" cy="290"/>
              <a:chOff x="19" y="0"/>
              <a:chExt cx="19968" cy="20000"/>
            </a:xfrm>
          </p:grpSpPr>
          <p:sp>
            <p:nvSpPr>
              <p:cNvPr id="8280" name="Line 102"/>
              <p:cNvSpPr>
                <a:spLocks noChangeShapeType="1"/>
              </p:cNvSpPr>
              <p:nvPr/>
            </p:nvSpPr>
            <p:spPr bwMode="auto">
              <a:xfrm flipV="1">
                <a:off x="11563" y="2409"/>
                <a:ext cx="390" cy="1759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81" name="Oval 103"/>
              <p:cNvSpPr>
                <a:spLocks noChangeArrowheads="1"/>
              </p:cNvSpPr>
              <p:nvPr/>
            </p:nvSpPr>
            <p:spPr bwMode="auto">
              <a:xfrm>
                <a:off x="19" y="0"/>
                <a:ext cx="19968" cy="5485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48" name="Oval 104"/>
            <p:cNvSpPr>
              <a:spLocks noChangeArrowheads="1"/>
            </p:cNvSpPr>
            <p:nvPr/>
          </p:nvSpPr>
          <p:spPr bwMode="auto">
            <a:xfrm>
              <a:off x="2936" y="2783"/>
              <a:ext cx="58" cy="62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9" name="Oval 105"/>
            <p:cNvSpPr>
              <a:spLocks noChangeArrowheads="1"/>
            </p:cNvSpPr>
            <p:nvPr/>
          </p:nvSpPr>
          <p:spPr bwMode="auto">
            <a:xfrm>
              <a:off x="2665" y="3159"/>
              <a:ext cx="58" cy="62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0" name="Oval 106"/>
            <p:cNvSpPr>
              <a:spLocks noChangeArrowheads="1"/>
            </p:cNvSpPr>
            <p:nvPr/>
          </p:nvSpPr>
          <p:spPr bwMode="auto">
            <a:xfrm>
              <a:off x="2955" y="1383"/>
              <a:ext cx="58" cy="62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1" name="Rectangle 107"/>
            <p:cNvSpPr>
              <a:spLocks noChangeArrowheads="1"/>
            </p:cNvSpPr>
            <p:nvPr/>
          </p:nvSpPr>
          <p:spPr bwMode="auto">
            <a:xfrm>
              <a:off x="2513" y="1354"/>
              <a:ext cx="254" cy="127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2" name="Line 108"/>
            <p:cNvSpPr>
              <a:spLocks noChangeShapeType="1"/>
            </p:cNvSpPr>
            <p:nvPr/>
          </p:nvSpPr>
          <p:spPr bwMode="auto">
            <a:xfrm flipV="1">
              <a:off x="2862" y="2481"/>
              <a:ext cx="1" cy="11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3" name="Rectangle 109"/>
            <p:cNvSpPr>
              <a:spLocks noChangeArrowheads="1"/>
            </p:cNvSpPr>
            <p:nvPr/>
          </p:nvSpPr>
          <p:spPr bwMode="auto">
            <a:xfrm>
              <a:off x="712" y="2520"/>
              <a:ext cx="563" cy="40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I</a:t>
              </a:r>
              <a:r>
                <a:rPr kumimoji="0" lang="en-US" altLang="zh-CN" sz="2400" b="1" baseline="-25000">
                  <a:latin typeface="Times New Roman" pitchFamily="18" charset="0"/>
                </a:rPr>
                <a:t>3</a:t>
              </a:r>
              <a:endParaRPr kumimoji="0" lang="en-US" altLang="zh-CN" sz="2400" b="1">
                <a:latin typeface="Times New Roman" pitchFamily="18" charset="0"/>
              </a:endParaRPr>
            </a:p>
          </p:txBody>
        </p:sp>
        <p:sp>
          <p:nvSpPr>
            <p:cNvPr id="8254" name="Rectangle 110"/>
            <p:cNvSpPr>
              <a:spLocks noChangeArrowheads="1"/>
            </p:cNvSpPr>
            <p:nvPr/>
          </p:nvSpPr>
          <p:spPr bwMode="auto">
            <a:xfrm>
              <a:off x="364" y="2101"/>
              <a:ext cx="563" cy="4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S3</a:t>
              </a:r>
            </a:p>
          </p:txBody>
        </p:sp>
        <p:sp>
          <p:nvSpPr>
            <p:cNvPr id="8255" name="Rectangle 111"/>
            <p:cNvSpPr>
              <a:spLocks noChangeArrowheads="1"/>
            </p:cNvSpPr>
            <p:nvPr/>
          </p:nvSpPr>
          <p:spPr bwMode="auto">
            <a:xfrm>
              <a:off x="441" y="3585"/>
              <a:ext cx="563" cy="40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D</a:t>
              </a:r>
              <a:r>
                <a:rPr kumimoji="0" lang="en-US" altLang="zh-CN" sz="2400" b="1" baseline="-25000">
                  <a:latin typeface="Times New Roman" pitchFamily="18" charset="0"/>
                </a:rPr>
                <a:t>3</a:t>
              </a:r>
              <a:endParaRPr kumimoji="0" lang="en-US" altLang="zh-CN" sz="2400" b="1">
                <a:latin typeface="Times New Roman" pitchFamily="18" charset="0"/>
              </a:endParaRPr>
            </a:p>
          </p:txBody>
        </p:sp>
        <p:sp>
          <p:nvSpPr>
            <p:cNvPr id="8256" name="Rectangle 112"/>
            <p:cNvSpPr>
              <a:spLocks noChangeArrowheads="1"/>
            </p:cNvSpPr>
            <p:nvPr/>
          </p:nvSpPr>
          <p:spPr bwMode="auto">
            <a:xfrm>
              <a:off x="577" y="1057"/>
              <a:ext cx="563" cy="4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8257" name="Rectangle 113"/>
            <p:cNvSpPr>
              <a:spLocks noChangeArrowheads="1"/>
            </p:cNvSpPr>
            <p:nvPr/>
          </p:nvSpPr>
          <p:spPr bwMode="auto">
            <a:xfrm>
              <a:off x="790" y="1704"/>
              <a:ext cx="563" cy="4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2R</a:t>
              </a:r>
            </a:p>
          </p:txBody>
        </p:sp>
        <p:sp>
          <p:nvSpPr>
            <p:cNvPr id="8258" name="Rectangle 114"/>
            <p:cNvSpPr>
              <a:spLocks noChangeArrowheads="1"/>
            </p:cNvSpPr>
            <p:nvPr/>
          </p:nvSpPr>
          <p:spPr bwMode="auto">
            <a:xfrm>
              <a:off x="15" y="1518"/>
              <a:ext cx="563" cy="4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V</a:t>
              </a:r>
              <a:r>
                <a:rPr kumimoji="0" lang="en-US" altLang="zh-CN" sz="2400" b="1" baseline="-25000">
                  <a:latin typeface="Times New Roman" pitchFamily="18" charset="0"/>
                </a:rPr>
                <a:t>REF</a:t>
              </a:r>
              <a:endParaRPr kumimoji="0" lang="en-US" altLang="zh-CN" sz="2400" b="1">
                <a:latin typeface="Times New Roman" pitchFamily="18" charset="0"/>
              </a:endParaRPr>
            </a:p>
          </p:txBody>
        </p:sp>
        <p:sp>
          <p:nvSpPr>
            <p:cNvPr id="8259" name="Line 115"/>
            <p:cNvSpPr>
              <a:spLocks noChangeShapeType="1"/>
            </p:cNvSpPr>
            <p:nvPr/>
          </p:nvSpPr>
          <p:spPr bwMode="auto">
            <a:xfrm flipV="1">
              <a:off x="635" y="2247"/>
              <a:ext cx="155" cy="3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0" name="Line 116"/>
            <p:cNvSpPr>
              <a:spLocks noChangeShapeType="1"/>
            </p:cNvSpPr>
            <p:nvPr/>
          </p:nvSpPr>
          <p:spPr bwMode="auto">
            <a:xfrm flipV="1">
              <a:off x="556" y="2570"/>
              <a:ext cx="1" cy="62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1" name="Oval 117"/>
            <p:cNvSpPr>
              <a:spLocks noChangeArrowheads="1"/>
            </p:cNvSpPr>
            <p:nvPr/>
          </p:nvSpPr>
          <p:spPr bwMode="auto">
            <a:xfrm>
              <a:off x="513" y="2536"/>
              <a:ext cx="74" cy="8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2" name="Line 118"/>
            <p:cNvSpPr>
              <a:spLocks noChangeShapeType="1"/>
            </p:cNvSpPr>
            <p:nvPr/>
          </p:nvSpPr>
          <p:spPr bwMode="auto">
            <a:xfrm>
              <a:off x="827" y="2000"/>
              <a:ext cx="1" cy="24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" name="Oval 119"/>
            <p:cNvSpPr>
              <a:spLocks noChangeArrowheads="1"/>
            </p:cNvSpPr>
            <p:nvPr/>
          </p:nvSpPr>
          <p:spPr bwMode="auto">
            <a:xfrm>
              <a:off x="785" y="2203"/>
              <a:ext cx="73" cy="7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4" name="Line 120"/>
            <p:cNvSpPr>
              <a:spLocks noChangeShapeType="1"/>
            </p:cNvSpPr>
            <p:nvPr/>
          </p:nvSpPr>
          <p:spPr bwMode="auto">
            <a:xfrm flipH="1">
              <a:off x="402" y="1416"/>
              <a:ext cx="680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" name="Group 121"/>
            <p:cNvGrpSpPr>
              <a:grpSpLocks/>
            </p:cNvGrpSpPr>
            <p:nvPr/>
          </p:nvGrpSpPr>
          <p:grpSpPr bwMode="auto">
            <a:xfrm>
              <a:off x="764" y="1423"/>
              <a:ext cx="117" cy="587"/>
              <a:chOff x="0" y="-1"/>
              <a:chExt cx="20000" cy="20001"/>
            </a:xfrm>
          </p:grpSpPr>
          <p:sp>
            <p:nvSpPr>
              <p:cNvPr id="8278" name="Rectangle 122"/>
              <p:cNvSpPr>
                <a:spLocks noChangeArrowheads="1"/>
              </p:cNvSpPr>
              <p:nvPr/>
            </p:nvSpPr>
            <p:spPr bwMode="auto">
              <a:xfrm>
                <a:off x="0" y="10687"/>
                <a:ext cx="20000" cy="931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79" name="Line 123"/>
              <p:cNvSpPr>
                <a:spLocks noChangeShapeType="1"/>
              </p:cNvSpPr>
              <p:nvPr/>
            </p:nvSpPr>
            <p:spPr bwMode="auto">
              <a:xfrm>
                <a:off x="11176" y="-1"/>
                <a:ext cx="246" cy="1097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66" name="Line 124"/>
            <p:cNvSpPr>
              <a:spLocks noChangeShapeType="1"/>
            </p:cNvSpPr>
            <p:nvPr/>
          </p:nvSpPr>
          <p:spPr bwMode="auto">
            <a:xfrm flipV="1">
              <a:off x="827" y="2570"/>
              <a:ext cx="1" cy="24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7" name="Oval 125"/>
            <p:cNvSpPr>
              <a:spLocks noChangeArrowheads="1"/>
            </p:cNvSpPr>
            <p:nvPr/>
          </p:nvSpPr>
          <p:spPr bwMode="auto">
            <a:xfrm>
              <a:off x="785" y="2536"/>
              <a:ext cx="73" cy="8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8" name="Oval 126"/>
            <p:cNvSpPr>
              <a:spLocks noChangeArrowheads="1"/>
            </p:cNvSpPr>
            <p:nvPr/>
          </p:nvSpPr>
          <p:spPr bwMode="auto">
            <a:xfrm>
              <a:off x="805" y="1383"/>
              <a:ext cx="58" cy="62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9" name="Line 127"/>
            <p:cNvSpPr>
              <a:spLocks noChangeShapeType="1"/>
            </p:cNvSpPr>
            <p:nvPr/>
          </p:nvSpPr>
          <p:spPr bwMode="auto">
            <a:xfrm flipV="1">
              <a:off x="712" y="2481"/>
              <a:ext cx="2" cy="11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" name="Group 128"/>
            <p:cNvGrpSpPr>
              <a:grpSpLocks/>
            </p:cNvGrpSpPr>
            <p:nvPr/>
          </p:nvGrpSpPr>
          <p:grpSpPr bwMode="auto">
            <a:xfrm>
              <a:off x="3927" y="2820"/>
              <a:ext cx="388" cy="374"/>
              <a:chOff x="0" y="-102"/>
              <a:chExt cx="20000" cy="20102"/>
            </a:xfrm>
          </p:grpSpPr>
          <p:sp>
            <p:nvSpPr>
              <p:cNvPr id="8276" name="Line 129"/>
              <p:cNvSpPr>
                <a:spLocks noChangeShapeType="1"/>
              </p:cNvSpPr>
              <p:nvPr/>
            </p:nvSpPr>
            <p:spPr bwMode="auto">
              <a:xfrm>
                <a:off x="0" y="19927"/>
                <a:ext cx="20000" cy="7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77" name="Line 130"/>
              <p:cNvSpPr>
                <a:spLocks noChangeShapeType="1"/>
              </p:cNvSpPr>
              <p:nvPr/>
            </p:nvSpPr>
            <p:spPr bwMode="auto">
              <a:xfrm>
                <a:off x="0" y="-102"/>
                <a:ext cx="20000" cy="7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71" name="Oval 131"/>
            <p:cNvSpPr>
              <a:spLocks noChangeArrowheads="1"/>
            </p:cNvSpPr>
            <p:nvPr/>
          </p:nvSpPr>
          <p:spPr bwMode="auto">
            <a:xfrm>
              <a:off x="306" y="1364"/>
              <a:ext cx="109" cy="11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2" name="Line 132"/>
            <p:cNvSpPr>
              <a:spLocks noChangeShapeType="1"/>
            </p:cNvSpPr>
            <p:nvPr/>
          </p:nvSpPr>
          <p:spPr bwMode="auto">
            <a:xfrm>
              <a:off x="3540" y="2203"/>
              <a:ext cx="156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3" name="Oval 133"/>
            <p:cNvSpPr>
              <a:spLocks noChangeArrowheads="1"/>
            </p:cNvSpPr>
            <p:nvPr/>
          </p:nvSpPr>
          <p:spPr bwMode="auto">
            <a:xfrm>
              <a:off x="3807" y="2763"/>
              <a:ext cx="110" cy="11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4" name="Oval 134"/>
            <p:cNvSpPr>
              <a:spLocks noChangeArrowheads="1"/>
            </p:cNvSpPr>
            <p:nvPr/>
          </p:nvSpPr>
          <p:spPr bwMode="auto">
            <a:xfrm>
              <a:off x="3827" y="3140"/>
              <a:ext cx="109" cy="11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5" name="Oval 135"/>
            <p:cNvSpPr>
              <a:spLocks noChangeArrowheads="1"/>
            </p:cNvSpPr>
            <p:nvPr/>
          </p:nvSpPr>
          <p:spPr bwMode="auto">
            <a:xfrm>
              <a:off x="4563" y="2324"/>
              <a:ext cx="109" cy="11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140"/>
          <p:cNvGrpSpPr>
            <a:grpSpLocks/>
          </p:cNvGrpSpPr>
          <p:nvPr/>
        </p:nvGrpSpPr>
        <p:grpSpPr bwMode="auto">
          <a:xfrm>
            <a:off x="998538" y="763588"/>
            <a:ext cx="6959600" cy="2506662"/>
            <a:chOff x="637" y="513"/>
            <a:chExt cx="4328" cy="1579"/>
          </a:xfrm>
        </p:grpSpPr>
        <p:sp>
          <p:nvSpPr>
            <p:cNvPr id="8207" name="AutoShape 137"/>
            <p:cNvSpPr>
              <a:spLocks noChangeArrowheads="1"/>
            </p:cNvSpPr>
            <p:nvPr/>
          </p:nvSpPr>
          <p:spPr bwMode="auto">
            <a:xfrm>
              <a:off x="637" y="1031"/>
              <a:ext cx="3440" cy="1061"/>
            </a:xfrm>
            <a:prstGeom prst="roundRect">
              <a:avLst>
                <a:gd name="adj" fmla="val 16667"/>
              </a:avLst>
            </a:prstGeom>
            <a:noFill/>
            <a:ln w="38100" cmpd="dbl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8" name="Text Box 138"/>
            <p:cNvSpPr txBox="1">
              <a:spLocks noChangeArrowheads="1"/>
            </p:cNvSpPr>
            <p:nvPr/>
          </p:nvSpPr>
          <p:spPr bwMode="auto">
            <a:xfrm>
              <a:off x="3945" y="513"/>
              <a:ext cx="10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chemeClr val="folHlink"/>
                  </a:solidFill>
                </a:rPr>
                <a:t>电阻网络</a:t>
              </a:r>
            </a:p>
          </p:txBody>
        </p:sp>
        <p:sp>
          <p:nvSpPr>
            <p:cNvPr id="8209" name="Freeform 139"/>
            <p:cNvSpPr>
              <a:spLocks/>
            </p:cNvSpPr>
            <p:nvPr/>
          </p:nvSpPr>
          <p:spPr bwMode="auto">
            <a:xfrm>
              <a:off x="3289" y="819"/>
              <a:ext cx="1652" cy="198"/>
            </a:xfrm>
            <a:custGeom>
              <a:avLst/>
              <a:gdLst>
                <a:gd name="T0" fmla="*/ 0 w 1652"/>
                <a:gd name="T1" fmla="*/ 198 h 198"/>
                <a:gd name="T2" fmla="*/ 728 w 1652"/>
                <a:gd name="T3" fmla="*/ 0 h 198"/>
                <a:gd name="T4" fmla="*/ 1652 w 1652"/>
                <a:gd name="T5" fmla="*/ 1 h 19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52" h="198">
                  <a:moveTo>
                    <a:pt x="0" y="198"/>
                  </a:moveTo>
                  <a:lnTo>
                    <a:pt x="728" y="0"/>
                  </a:lnTo>
                  <a:lnTo>
                    <a:pt x="1652" y="1"/>
                  </a:lnTo>
                </a:path>
              </a:pathLst>
            </a:custGeom>
            <a:noFill/>
            <a:ln w="28575" cap="flat" cmpd="sng">
              <a:solidFill>
                <a:srgbClr val="0066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" name="Group 151"/>
          <p:cNvGrpSpPr>
            <a:grpSpLocks/>
          </p:cNvGrpSpPr>
          <p:nvPr/>
        </p:nvGrpSpPr>
        <p:grpSpPr bwMode="auto">
          <a:xfrm>
            <a:off x="0" y="1762125"/>
            <a:ext cx="3635375" cy="4708525"/>
            <a:chOff x="30" y="1110"/>
            <a:chExt cx="2274" cy="3103"/>
          </a:xfrm>
        </p:grpSpPr>
        <p:sp>
          <p:nvSpPr>
            <p:cNvPr id="8204" name="AutoShape 142"/>
            <p:cNvSpPr>
              <a:spLocks noChangeArrowheads="1"/>
            </p:cNvSpPr>
            <p:nvPr/>
          </p:nvSpPr>
          <p:spPr bwMode="auto">
            <a:xfrm>
              <a:off x="30" y="1110"/>
              <a:ext cx="591" cy="833"/>
            </a:xfrm>
            <a:prstGeom prst="roundRect">
              <a:avLst>
                <a:gd name="adj" fmla="val 16667"/>
              </a:avLst>
            </a:prstGeom>
            <a:noFill/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5" name="Freeform 144"/>
            <p:cNvSpPr>
              <a:spLocks/>
            </p:cNvSpPr>
            <p:nvPr/>
          </p:nvSpPr>
          <p:spPr bwMode="auto">
            <a:xfrm>
              <a:off x="182" y="1985"/>
              <a:ext cx="2122" cy="2183"/>
            </a:xfrm>
            <a:custGeom>
              <a:avLst/>
              <a:gdLst>
                <a:gd name="T0" fmla="*/ 0 w 2350"/>
                <a:gd name="T1" fmla="*/ 0 h 2266"/>
                <a:gd name="T2" fmla="*/ 749 w 2350"/>
                <a:gd name="T3" fmla="*/ 2103 h 2266"/>
                <a:gd name="T4" fmla="*/ 1916 w 2350"/>
                <a:gd name="T5" fmla="*/ 2096 h 226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50" h="2266">
                  <a:moveTo>
                    <a:pt x="0" y="0"/>
                  </a:moveTo>
                  <a:lnTo>
                    <a:pt x="918" y="2266"/>
                  </a:lnTo>
                  <a:lnTo>
                    <a:pt x="2350" y="2259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6" name="Text Box 146"/>
            <p:cNvSpPr txBox="1">
              <a:spLocks noChangeArrowheads="1"/>
            </p:cNvSpPr>
            <p:nvPr/>
          </p:nvSpPr>
          <p:spPr bwMode="auto">
            <a:xfrm>
              <a:off x="1160" y="3871"/>
              <a:ext cx="1015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chemeClr val="folHlink"/>
                  </a:solidFill>
                </a:rPr>
                <a:t>基准电压</a:t>
              </a:r>
            </a:p>
          </p:txBody>
        </p:sp>
      </p:grpSp>
      <p:grpSp>
        <p:nvGrpSpPr>
          <p:cNvPr id="18" name="Group 155"/>
          <p:cNvGrpSpPr>
            <a:grpSpLocks/>
          </p:cNvGrpSpPr>
          <p:nvPr/>
        </p:nvGrpSpPr>
        <p:grpSpPr bwMode="auto">
          <a:xfrm>
            <a:off x="652463" y="2522538"/>
            <a:ext cx="8016875" cy="1857375"/>
            <a:chOff x="411" y="1589"/>
            <a:chExt cx="4970" cy="1170"/>
          </a:xfrm>
        </p:grpSpPr>
        <p:sp>
          <p:nvSpPr>
            <p:cNvPr id="8201" name="Text Box 156"/>
            <p:cNvSpPr txBox="1">
              <a:spLocks noChangeArrowheads="1"/>
            </p:cNvSpPr>
            <p:nvPr/>
          </p:nvSpPr>
          <p:spPr bwMode="auto">
            <a:xfrm>
              <a:off x="4293" y="1589"/>
              <a:ext cx="10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chemeClr val="folHlink"/>
                  </a:solidFill>
                </a:rPr>
                <a:t>电子开关</a:t>
              </a:r>
            </a:p>
          </p:txBody>
        </p:sp>
        <p:sp>
          <p:nvSpPr>
            <p:cNvPr id="8202" name="AutoShape 157"/>
            <p:cNvSpPr>
              <a:spLocks noChangeArrowheads="1"/>
            </p:cNvSpPr>
            <p:nvPr/>
          </p:nvSpPr>
          <p:spPr bwMode="auto">
            <a:xfrm>
              <a:off x="411" y="2092"/>
              <a:ext cx="2986" cy="667"/>
            </a:xfrm>
            <a:prstGeom prst="roundRect">
              <a:avLst>
                <a:gd name="adj" fmla="val 16667"/>
              </a:avLst>
            </a:prstGeom>
            <a:noFill/>
            <a:ln w="38100" cmpd="dbl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3" name="Freeform 158"/>
            <p:cNvSpPr>
              <a:spLocks/>
            </p:cNvSpPr>
            <p:nvPr/>
          </p:nvSpPr>
          <p:spPr bwMode="auto">
            <a:xfrm>
              <a:off x="3380" y="1896"/>
              <a:ext cx="2001" cy="395"/>
            </a:xfrm>
            <a:custGeom>
              <a:avLst/>
              <a:gdLst>
                <a:gd name="T0" fmla="*/ 0 w 1652"/>
                <a:gd name="T1" fmla="*/ 788 h 198"/>
                <a:gd name="T2" fmla="*/ 1068 w 1652"/>
                <a:gd name="T3" fmla="*/ 0 h 198"/>
                <a:gd name="T4" fmla="*/ 2424 w 1652"/>
                <a:gd name="T5" fmla="*/ 4 h 19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52" h="198">
                  <a:moveTo>
                    <a:pt x="0" y="198"/>
                  </a:moveTo>
                  <a:lnTo>
                    <a:pt x="728" y="0"/>
                  </a:lnTo>
                  <a:lnTo>
                    <a:pt x="1652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71A23257-8477-4CAE-94E4-9F645F6CA918}" type="slidenum">
              <a:rPr lang="en-US" altLang="zh-CN" smtClean="0">
                <a:ea typeface="宋体" charset="-122"/>
              </a:rPr>
              <a:pPr/>
              <a:t>102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D/A</a:t>
            </a:r>
            <a:r>
              <a:rPr lang="zh-CN" altLang="en-US" sz="3600" smtClean="0"/>
              <a:t>转换器的原理图</a:t>
            </a:r>
            <a:r>
              <a:rPr lang="zh-CN" altLang="en-US" sz="3200" smtClean="0"/>
              <a:t>（</a:t>
            </a:r>
            <a:r>
              <a:rPr lang="en-US" altLang="zh-CN" sz="3200" smtClean="0"/>
              <a:t>2</a:t>
            </a:r>
            <a:r>
              <a:rPr lang="zh-CN" altLang="en-US" sz="3200" smtClean="0"/>
              <a:t>）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1677988"/>
            <a:ext cx="9144000" cy="4662487"/>
            <a:chOff x="15" y="1057"/>
            <a:chExt cx="5760" cy="2937"/>
          </a:xfrm>
        </p:grpSpPr>
        <p:sp>
          <p:nvSpPr>
            <p:cNvPr id="9236" name="Rectangle 6"/>
            <p:cNvSpPr>
              <a:spLocks noChangeArrowheads="1"/>
            </p:cNvSpPr>
            <p:nvPr/>
          </p:nvSpPr>
          <p:spPr bwMode="auto">
            <a:xfrm>
              <a:off x="3830" y="2878"/>
              <a:ext cx="563" cy="4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Iout2</a:t>
              </a:r>
            </a:p>
          </p:txBody>
        </p:sp>
        <p:sp>
          <p:nvSpPr>
            <p:cNvPr id="9237" name="Rectangle 7"/>
            <p:cNvSpPr>
              <a:spLocks noChangeArrowheads="1"/>
            </p:cNvSpPr>
            <p:nvPr/>
          </p:nvSpPr>
          <p:spPr bwMode="auto">
            <a:xfrm>
              <a:off x="3830" y="2501"/>
              <a:ext cx="563" cy="4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Iout1</a:t>
              </a:r>
            </a:p>
          </p:txBody>
        </p:sp>
        <p:sp>
          <p:nvSpPr>
            <p:cNvPr id="9238" name="Rectangle 8"/>
            <p:cNvSpPr>
              <a:spLocks noChangeArrowheads="1"/>
            </p:cNvSpPr>
            <p:nvPr/>
          </p:nvSpPr>
          <p:spPr bwMode="auto">
            <a:xfrm>
              <a:off x="4605" y="2061"/>
              <a:ext cx="563" cy="4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R</a:t>
              </a:r>
              <a:r>
                <a:rPr kumimoji="0" lang="en-US" altLang="zh-CN" sz="2400" b="1" baseline="-25000">
                  <a:latin typeface="Times New Roman" pitchFamily="18" charset="0"/>
                </a:rPr>
                <a:t>fb</a:t>
              </a:r>
            </a:p>
          </p:txBody>
        </p:sp>
        <p:sp>
          <p:nvSpPr>
            <p:cNvPr id="9239" name="Rectangle 9"/>
            <p:cNvSpPr>
              <a:spLocks noChangeArrowheads="1"/>
            </p:cNvSpPr>
            <p:nvPr/>
          </p:nvSpPr>
          <p:spPr bwMode="auto">
            <a:xfrm>
              <a:off x="3889" y="2020"/>
              <a:ext cx="563" cy="40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R</a:t>
              </a:r>
              <a:r>
                <a:rPr kumimoji="0" lang="en-US" altLang="zh-CN" sz="2400" b="1" baseline="-25000">
                  <a:latin typeface="Times New Roman" pitchFamily="18" charset="0"/>
                </a:rPr>
                <a:t>fb</a:t>
              </a:r>
            </a:p>
          </p:txBody>
        </p:sp>
        <p:sp>
          <p:nvSpPr>
            <p:cNvPr id="9240" name="Rectangle 10"/>
            <p:cNvSpPr>
              <a:spLocks noChangeArrowheads="1"/>
            </p:cNvSpPr>
            <p:nvPr/>
          </p:nvSpPr>
          <p:spPr bwMode="auto">
            <a:xfrm>
              <a:off x="5154" y="2998"/>
              <a:ext cx="621" cy="42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Vout</a:t>
              </a:r>
            </a:p>
          </p:txBody>
        </p:sp>
        <p:sp>
          <p:nvSpPr>
            <p:cNvPr id="9241" name="Freeform 11"/>
            <p:cNvSpPr>
              <a:spLocks/>
            </p:cNvSpPr>
            <p:nvPr/>
          </p:nvSpPr>
          <p:spPr bwMode="auto">
            <a:xfrm>
              <a:off x="2765" y="1415"/>
              <a:ext cx="854" cy="314"/>
            </a:xfrm>
            <a:custGeom>
              <a:avLst/>
              <a:gdLst>
                <a:gd name="T0" fmla="*/ 36 w 20000"/>
                <a:gd name="T1" fmla="*/ 5 h 20000"/>
                <a:gd name="T2" fmla="*/ 36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000" h="20000">
                  <a:moveTo>
                    <a:pt x="19970" y="19912"/>
                  </a:moveTo>
                  <a:lnTo>
                    <a:pt x="19970" y="0"/>
                  </a:lnTo>
                  <a:lnTo>
                    <a:pt x="0" y="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Rectangle 12"/>
            <p:cNvSpPr>
              <a:spLocks noChangeArrowheads="1"/>
            </p:cNvSpPr>
            <p:nvPr/>
          </p:nvSpPr>
          <p:spPr bwMode="auto">
            <a:xfrm>
              <a:off x="4412" y="2994"/>
              <a:ext cx="311" cy="59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 eaLnBrk="0" hangingPunct="0"/>
              <a:r>
                <a:rPr kumimoji="0" lang="en-US" altLang="zh-CN" sz="2400" b="1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9243" name="Rectangle 13"/>
            <p:cNvSpPr>
              <a:spLocks noChangeArrowheads="1"/>
            </p:cNvSpPr>
            <p:nvPr/>
          </p:nvSpPr>
          <p:spPr bwMode="auto">
            <a:xfrm>
              <a:off x="4392" y="2473"/>
              <a:ext cx="311" cy="5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 eaLnBrk="0" hangingPunct="0"/>
              <a:r>
                <a:rPr kumimoji="0" lang="en-US" altLang="zh-CN" sz="2400" b="1">
                  <a:latin typeface="Times New Roman" pitchFamily="18" charset="0"/>
                </a:rPr>
                <a:t>_</a:t>
              </a: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4315" y="2567"/>
              <a:ext cx="756" cy="919"/>
              <a:chOff x="0" y="0"/>
              <a:chExt cx="20000" cy="20000"/>
            </a:xfrm>
          </p:grpSpPr>
          <p:sp>
            <p:nvSpPr>
              <p:cNvPr id="9361" name="Line 15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1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62" name="Line 16"/>
              <p:cNvSpPr>
                <a:spLocks noChangeShapeType="1"/>
              </p:cNvSpPr>
              <p:nvPr/>
            </p:nvSpPr>
            <p:spPr bwMode="auto">
              <a:xfrm flipV="1">
                <a:off x="0" y="9574"/>
                <a:ext cx="20000" cy="101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63" name="Line 17"/>
              <p:cNvSpPr>
                <a:spLocks noChangeShapeType="1"/>
              </p:cNvSpPr>
              <p:nvPr/>
            </p:nvSpPr>
            <p:spPr bwMode="auto">
              <a:xfrm>
                <a:off x="0" y="0"/>
                <a:ext cx="38" cy="20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45" name="Line 18"/>
            <p:cNvSpPr>
              <a:spLocks noChangeShapeType="1"/>
            </p:cNvSpPr>
            <p:nvPr/>
          </p:nvSpPr>
          <p:spPr bwMode="auto">
            <a:xfrm>
              <a:off x="557" y="3192"/>
              <a:ext cx="3275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6" name="Line 19"/>
            <p:cNvSpPr>
              <a:spLocks noChangeShapeType="1"/>
            </p:cNvSpPr>
            <p:nvPr/>
          </p:nvSpPr>
          <p:spPr bwMode="auto">
            <a:xfrm>
              <a:off x="828" y="2820"/>
              <a:ext cx="3004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4044" y="3194"/>
              <a:ext cx="175" cy="438"/>
              <a:chOff x="9" y="0"/>
              <a:chExt cx="19976" cy="20000"/>
            </a:xfrm>
          </p:grpSpPr>
          <p:sp>
            <p:nvSpPr>
              <p:cNvPr id="9356" name="Line 21"/>
              <p:cNvSpPr>
                <a:spLocks noChangeShapeType="1"/>
              </p:cNvSpPr>
              <p:nvPr/>
            </p:nvSpPr>
            <p:spPr bwMode="auto">
              <a:xfrm>
                <a:off x="7783" y="0"/>
                <a:ext cx="164" cy="1193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" name="Group 22"/>
              <p:cNvGrpSpPr>
                <a:grpSpLocks/>
              </p:cNvGrpSpPr>
              <p:nvPr/>
            </p:nvGrpSpPr>
            <p:grpSpPr bwMode="auto">
              <a:xfrm>
                <a:off x="9" y="11490"/>
                <a:ext cx="19976" cy="8510"/>
                <a:chOff x="1" y="0"/>
                <a:chExt cx="19999" cy="20000"/>
              </a:xfrm>
            </p:grpSpPr>
            <p:sp>
              <p:nvSpPr>
                <p:cNvPr id="9358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9688" y="0"/>
                  <a:ext cx="10312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59" name="Line 24"/>
                <p:cNvSpPr>
                  <a:spLocks noChangeShapeType="1"/>
                </p:cNvSpPr>
                <p:nvPr/>
              </p:nvSpPr>
              <p:spPr bwMode="auto">
                <a:xfrm>
                  <a:off x="1" y="0"/>
                  <a:ext cx="10279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60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132" y="0"/>
                  <a:ext cx="19868" cy="14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248" name="Oval 26"/>
            <p:cNvSpPr>
              <a:spLocks noChangeArrowheads="1"/>
            </p:cNvSpPr>
            <p:nvPr/>
          </p:nvSpPr>
          <p:spPr bwMode="auto">
            <a:xfrm>
              <a:off x="4099" y="3169"/>
              <a:ext cx="58" cy="62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9" name="Oval 27"/>
            <p:cNvSpPr>
              <a:spLocks noChangeArrowheads="1"/>
            </p:cNvSpPr>
            <p:nvPr/>
          </p:nvSpPr>
          <p:spPr bwMode="auto">
            <a:xfrm>
              <a:off x="3692" y="2793"/>
              <a:ext cx="58" cy="62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0" name="Freeform 28"/>
            <p:cNvSpPr>
              <a:spLocks/>
            </p:cNvSpPr>
            <p:nvPr/>
          </p:nvSpPr>
          <p:spPr bwMode="auto">
            <a:xfrm>
              <a:off x="3714" y="2378"/>
              <a:ext cx="313" cy="419"/>
            </a:xfrm>
            <a:custGeom>
              <a:avLst/>
              <a:gdLst>
                <a:gd name="T0" fmla="*/ 0 w 20000"/>
                <a:gd name="T1" fmla="*/ 9 h 20000"/>
                <a:gd name="T2" fmla="*/ 0 w 20000"/>
                <a:gd name="T3" fmla="*/ 0 h 20000"/>
                <a:gd name="T4" fmla="*/ 5 w 20000"/>
                <a:gd name="T5" fmla="*/ 0 h 200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000" h="20000">
                  <a:moveTo>
                    <a:pt x="0" y="19934"/>
                  </a:moveTo>
                  <a:lnTo>
                    <a:pt x="0" y="0"/>
                  </a:lnTo>
                  <a:lnTo>
                    <a:pt x="19917" y="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1" name="Rectangle 29"/>
            <p:cNvSpPr>
              <a:spLocks noChangeArrowheads="1"/>
            </p:cNvSpPr>
            <p:nvPr/>
          </p:nvSpPr>
          <p:spPr bwMode="auto">
            <a:xfrm>
              <a:off x="4024" y="2316"/>
              <a:ext cx="253" cy="127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2" name="Line 30"/>
            <p:cNvSpPr>
              <a:spLocks noChangeShapeType="1"/>
            </p:cNvSpPr>
            <p:nvPr/>
          </p:nvSpPr>
          <p:spPr bwMode="auto">
            <a:xfrm>
              <a:off x="5070" y="2999"/>
              <a:ext cx="46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3" name="Freeform 31"/>
            <p:cNvSpPr>
              <a:spLocks/>
            </p:cNvSpPr>
            <p:nvPr/>
          </p:nvSpPr>
          <p:spPr bwMode="auto">
            <a:xfrm>
              <a:off x="4644" y="2378"/>
              <a:ext cx="562" cy="607"/>
            </a:xfrm>
            <a:custGeom>
              <a:avLst/>
              <a:gdLst>
                <a:gd name="T0" fmla="*/ 16 w 20000"/>
                <a:gd name="T1" fmla="*/ 18 h 20000"/>
                <a:gd name="T2" fmla="*/ 16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000" h="20000">
                  <a:moveTo>
                    <a:pt x="19954" y="19954"/>
                  </a:moveTo>
                  <a:lnTo>
                    <a:pt x="19954" y="0"/>
                  </a:lnTo>
                  <a:lnTo>
                    <a:pt x="0" y="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4" name="Oval 32"/>
            <p:cNvSpPr>
              <a:spLocks noChangeArrowheads="1"/>
            </p:cNvSpPr>
            <p:nvPr/>
          </p:nvSpPr>
          <p:spPr bwMode="auto">
            <a:xfrm>
              <a:off x="5184" y="2960"/>
              <a:ext cx="58" cy="63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5" name="Rectangle 33"/>
            <p:cNvSpPr>
              <a:spLocks noChangeArrowheads="1"/>
            </p:cNvSpPr>
            <p:nvPr/>
          </p:nvSpPr>
          <p:spPr bwMode="auto">
            <a:xfrm>
              <a:off x="3562" y="1748"/>
              <a:ext cx="117" cy="27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6" name="Line 34"/>
            <p:cNvSpPr>
              <a:spLocks noChangeShapeType="1"/>
            </p:cNvSpPr>
            <p:nvPr/>
          </p:nvSpPr>
          <p:spPr bwMode="auto">
            <a:xfrm>
              <a:off x="3626" y="2020"/>
              <a:ext cx="2" cy="1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7" name="Line 35"/>
            <p:cNvSpPr>
              <a:spLocks noChangeShapeType="1"/>
            </p:cNvSpPr>
            <p:nvPr/>
          </p:nvSpPr>
          <p:spPr bwMode="auto">
            <a:xfrm>
              <a:off x="4276" y="2369"/>
              <a:ext cx="29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1681" y="1057"/>
              <a:ext cx="1105" cy="2937"/>
              <a:chOff x="1" y="-1"/>
              <a:chExt cx="19999" cy="20002"/>
            </a:xfrm>
          </p:grpSpPr>
          <p:sp>
            <p:nvSpPr>
              <p:cNvPr id="9333" name="Rectangle 37"/>
              <p:cNvSpPr>
                <a:spLocks noChangeArrowheads="1"/>
              </p:cNvSpPr>
              <p:nvPr/>
            </p:nvSpPr>
            <p:spPr bwMode="auto">
              <a:xfrm>
                <a:off x="8411" y="9958"/>
                <a:ext cx="10187" cy="27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kumimoji="0" lang="en-US" altLang="zh-CN" sz="2400" b="1">
                    <a:latin typeface="Times New Roman" pitchFamily="18" charset="0"/>
                  </a:rPr>
                  <a:t>I</a:t>
                </a:r>
                <a:r>
                  <a:rPr kumimoji="0" lang="en-US" altLang="zh-CN" sz="2400" b="1" baseline="-25000">
                    <a:latin typeface="Times New Roman" pitchFamily="18" charset="0"/>
                  </a:rPr>
                  <a:t>1</a:t>
                </a:r>
                <a:endParaRPr kumimoji="0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9334" name="Rectangle 38"/>
              <p:cNvSpPr>
                <a:spLocks noChangeArrowheads="1"/>
              </p:cNvSpPr>
              <p:nvPr/>
            </p:nvSpPr>
            <p:spPr bwMode="auto">
              <a:xfrm>
                <a:off x="2101" y="7112"/>
                <a:ext cx="10187" cy="27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kumimoji="0" lang="en-US" altLang="zh-CN" sz="2400" b="1">
                    <a:latin typeface="Times New Roman" pitchFamily="18" charset="0"/>
                  </a:rPr>
                  <a:t>S1</a:t>
                </a:r>
              </a:p>
            </p:txBody>
          </p:sp>
          <p:sp>
            <p:nvSpPr>
              <p:cNvPr id="9335" name="Rectangle 39"/>
              <p:cNvSpPr>
                <a:spLocks noChangeArrowheads="1"/>
              </p:cNvSpPr>
              <p:nvPr/>
            </p:nvSpPr>
            <p:spPr bwMode="auto">
              <a:xfrm>
                <a:off x="3503" y="17213"/>
                <a:ext cx="10187" cy="27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kumimoji="0" lang="en-US" altLang="zh-CN" sz="2400" b="1">
                    <a:latin typeface="Times New Roman" pitchFamily="18" charset="0"/>
                  </a:rPr>
                  <a:t>D</a:t>
                </a:r>
                <a:r>
                  <a:rPr kumimoji="0" lang="en-US" altLang="zh-CN" sz="2400" b="1" baseline="-25000">
                    <a:latin typeface="Times New Roman" pitchFamily="18" charset="0"/>
                  </a:rPr>
                  <a:t>1</a:t>
                </a:r>
                <a:endParaRPr kumimoji="0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9336" name="Rectangle 40"/>
              <p:cNvSpPr>
                <a:spLocks noChangeArrowheads="1"/>
              </p:cNvSpPr>
              <p:nvPr/>
            </p:nvSpPr>
            <p:spPr bwMode="auto">
              <a:xfrm>
                <a:off x="5957" y="-1"/>
                <a:ext cx="10187" cy="27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kumimoji="0" lang="en-US" altLang="zh-CN" sz="2400" b="1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9337" name="Rectangle 41"/>
              <p:cNvSpPr>
                <a:spLocks noChangeArrowheads="1"/>
              </p:cNvSpPr>
              <p:nvPr/>
            </p:nvSpPr>
            <p:spPr bwMode="auto">
              <a:xfrm>
                <a:off x="9813" y="4409"/>
                <a:ext cx="10187" cy="27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kumimoji="0" lang="en-US" altLang="zh-CN" sz="2400" b="1">
                    <a:latin typeface="Times New Roman" pitchFamily="18" charset="0"/>
                  </a:rPr>
                  <a:t>2R</a:t>
                </a:r>
              </a:p>
            </p:txBody>
          </p:sp>
          <p:sp>
            <p:nvSpPr>
              <p:cNvPr id="9338" name="Rectangle 42"/>
              <p:cNvSpPr>
                <a:spLocks noChangeArrowheads="1"/>
              </p:cNvSpPr>
              <p:nvPr/>
            </p:nvSpPr>
            <p:spPr bwMode="auto">
              <a:xfrm>
                <a:off x="1" y="132"/>
                <a:ext cx="10187" cy="27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kumimoji="0" lang="en-US" altLang="zh-CN" sz="2400" b="1">
                    <a:latin typeface="Times New Roman" pitchFamily="18" charset="0"/>
                  </a:rPr>
                  <a:t>R</a:t>
                </a:r>
              </a:p>
            </p:txBody>
          </p:sp>
          <p:sp>
            <p:nvSpPr>
              <p:cNvPr id="9339" name="Line 43"/>
              <p:cNvSpPr>
                <a:spLocks noChangeShapeType="1"/>
              </p:cNvSpPr>
              <p:nvPr/>
            </p:nvSpPr>
            <p:spPr bwMode="auto">
              <a:xfrm flipV="1">
                <a:off x="7010" y="8108"/>
                <a:ext cx="2803" cy="216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40" name="Line 44"/>
              <p:cNvSpPr>
                <a:spLocks noChangeShapeType="1"/>
              </p:cNvSpPr>
              <p:nvPr/>
            </p:nvSpPr>
            <p:spPr bwMode="auto">
              <a:xfrm flipV="1">
                <a:off x="5582" y="10309"/>
                <a:ext cx="26" cy="423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41" name="Oval 45"/>
              <p:cNvSpPr>
                <a:spLocks noChangeArrowheads="1"/>
              </p:cNvSpPr>
              <p:nvPr/>
            </p:nvSpPr>
            <p:spPr bwMode="auto">
              <a:xfrm>
                <a:off x="4811" y="10071"/>
                <a:ext cx="1334" cy="541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42" name="Line 46"/>
              <p:cNvSpPr>
                <a:spLocks noChangeShapeType="1"/>
              </p:cNvSpPr>
              <p:nvPr/>
            </p:nvSpPr>
            <p:spPr bwMode="auto">
              <a:xfrm>
                <a:off x="10490" y="6420"/>
                <a:ext cx="21" cy="16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43" name="Oval 47"/>
              <p:cNvSpPr>
                <a:spLocks noChangeArrowheads="1"/>
              </p:cNvSpPr>
              <p:nvPr/>
            </p:nvSpPr>
            <p:spPr bwMode="auto">
              <a:xfrm>
                <a:off x="9719" y="7804"/>
                <a:ext cx="1329" cy="541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44" name="Line 48"/>
              <p:cNvSpPr>
                <a:spLocks noChangeShapeType="1"/>
              </p:cNvSpPr>
              <p:nvPr/>
            </p:nvSpPr>
            <p:spPr bwMode="auto">
              <a:xfrm flipH="1">
                <a:off x="6775" y="2446"/>
                <a:ext cx="8316" cy="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" name="Group 49"/>
              <p:cNvGrpSpPr>
                <a:grpSpLocks/>
              </p:cNvGrpSpPr>
              <p:nvPr/>
            </p:nvGrpSpPr>
            <p:grpSpPr bwMode="auto">
              <a:xfrm>
                <a:off x="9344" y="2493"/>
                <a:ext cx="2126" cy="3994"/>
                <a:chOff x="0" y="0"/>
                <a:chExt cx="20000" cy="20000"/>
              </a:xfrm>
            </p:grpSpPr>
            <p:sp>
              <p:nvSpPr>
                <p:cNvPr id="9354" name="Rectangle 50"/>
                <p:cNvSpPr>
                  <a:spLocks noChangeArrowheads="1"/>
                </p:cNvSpPr>
                <p:nvPr/>
              </p:nvSpPr>
              <p:spPr bwMode="auto">
                <a:xfrm>
                  <a:off x="0" y="10686"/>
                  <a:ext cx="20000" cy="9314"/>
                </a:xfrm>
                <a:prstGeom prst="rect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55" name="Line 51"/>
                <p:cNvSpPr>
                  <a:spLocks noChangeShapeType="1"/>
                </p:cNvSpPr>
                <p:nvPr/>
              </p:nvSpPr>
              <p:spPr bwMode="auto">
                <a:xfrm>
                  <a:off x="11223" y="0"/>
                  <a:ext cx="198" cy="1097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52"/>
              <p:cNvGrpSpPr>
                <a:grpSpLocks/>
              </p:cNvGrpSpPr>
              <p:nvPr/>
            </p:nvGrpSpPr>
            <p:grpSpPr bwMode="auto">
              <a:xfrm>
                <a:off x="9719" y="10071"/>
                <a:ext cx="1329" cy="1973"/>
                <a:chOff x="1" y="0"/>
                <a:chExt cx="19999" cy="20000"/>
              </a:xfrm>
            </p:grpSpPr>
            <p:sp>
              <p:nvSpPr>
                <p:cNvPr id="9352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11603" y="2413"/>
                  <a:ext cx="316" cy="1758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53" name="Oval 54"/>
                <p:cNvSpPr>
                  <a:spLocks noChangeArrowheads="1"/>
                </p:cNvSpPr>
                <p:nvPr/>
              </p:nvSpPr>
              <p:spPr bwMode="auto">
                <a:xfrm>
                  <a:off x="1" y="0"/>
                  <a:ext cx="19999" cy="5484"/>
                </a:xfrm>
                <a:prstGeom prst="ellipse">
                  <a:avLst/>
                </a:prstGeom>
                <a:solidFill>
                  <a:srgbClr val="000000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347" name="Oval 55"/>
              <p:cNvSpPr>
                <a:spLocks noChangeArrowheads="1"/>
              </p:cNvSpPr>
              <p:nvPr/>
            </p:nvSpPr>
            <p:spPr bwMode="auto">
              <a:xfrm>
                <a:off x="9740" y="11751"/>
                <a:ext cx="1053" cy="426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48" name="Oval 56"/>
              <p:cNvSpPr>
                <a:spLocks noChangeArrowheads="1"/>
              </p:cNvSpPr>
              <p:nvPr/>
            </p:nvSpPr>
            <p:spPr bwMode="auto">
              <a:xfrm>
                <a:off x="4837" y="14310"/>
                <a:ext cx="1052" cy="427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49" name="Oval 57"/>
              <p:cNvSpPr>
                <a:spLocks noChangeArrowheads="1"/>
              </p:cNvSpPr>
              <p:nvPr/>
            </p:nvSpPr>
            <p:spPr bwMode="auto">
              <a:xfrm>
                <a:off x="10094" y="2218"/>
                <a:ext cx="1048" cy="427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50" name="Rectangle 58"/>
              <p:cNvSpPr>
                <a:spLocks noChangeArrowheads="1"/>
              </p:cNvSpPr>
              <p:nvPr/>
            </p:nvSpPr>
            <p:spPr bwMode="auto">
              <a:xfrm>
                <a:off x="2101" y="2019"/>
                <a:ext cx="4580" cy="86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51" name="Line 59"/>
              <p:cNvSpPr>
                <a:spLocks noChangeShapeType="1"/>
              </p:cNvSpPr>
              <p:nvPr/>
            </p:nvSpPr>
            <p:spPr bwMode="auto">
              <a:xfrm flipV="1">
                <a:off x="8411" y="9693"/>
                <a:ext cx="21" cy="754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Group 60"/>
            <p:cNvGrpSpPr>
              <a:grpSpLocks/>
            </p:cNvGrpSpPr>
            <p:nvPr/>
          </p:nvGrpSpPr>
          <p:grpSpPr bwMode="auto">
            <a:xfrm>
              <a:off x="964" y="1057"/>
              <a:ext cx="1105" cy="2937"/>
              <a:chOff x="1" y="-1"/>
              <a:chExt cx="19999" cy="20002"/>
            </a:xfrm>
          </p:grpSpPr>
          <p:sp>
            <p:nvSpPr>
              <p:cNvPr id="9310" name="Rectangle 61"/>
              <p:cNvSpPr>
                <a:spLocks noChangeArrowheads="1"/>
              </p:cNvSpPr>
              <p:nvPr/>
            </p:nvSpPr>
            <p:spPr bwMode="auto">
              <a:xfrm>
                <a:off x="8411" y="9958"/>
                <a:ext cx="10187" cy="27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kumimoji="0" lang="en-US" altLang="zh-CN" sz="2400" b="1">
                    <a:latin typeface="Times New Roman" pitchFamily="18" charset="0"/>
                  </a:rPr>
                  <a:t>I</a:t>
                </a:r>
                <a:r>
                  <a:rPr kumimoji="0" lang="en-US" altLang="zh-CN" sz="2400" b="1" baseline="-25000">
                    <a:latin typeface="Times New Roman" pitchFamily="18" charset="0"/>
                  </a:rPr>
                  <a:t>2</a:t>
                </a:r>
                <a:endParaRPr kumimoji="0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9311" name="Rectangle 62"/>
              <p:cNvSpPr>
                <a:spLocks noChangeArrowheads="1"/>
              </p:cNvSpPr>
              <p:nvPr/>
            </p:nvSpPr>
            <p:spPr bwMode="auto">
              <a:xfrm>
                <a:off x="2106" y="7112"/>
                <a:ext cx="10187" cy="27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kumimoji="0" lang="en-US" altLang="zh-CN" sz="2400" b="1">
                    <a:latin typeface="Times New Roman" pitchFamily="18" charset="0"/>
                  </a:rPr>
                  <a:t>S2</a:t>
                </a:r>
              </a:p>
            </p:txBody>
          </p:sp>
          <p:sp>
            <p:nvSpPr>
              <p:cNvPr id="9312" name="Rectangle 63"/>
              <p:cNvSpPr>
                <a:spLocks noChangeArrowheads="1"/>
              </p:cNvSpPr>
              <p:nvPr/>
            </p:nvSpPr>
            <p:spPr bwMode="auto">
              <a:xfrm>
                <a:off x="3508" y="17213"/>
                <a:ext cx="10187" cy="27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kumimoji="0" lang="en-US" altLang="zh-CN" sz="2400" b="1">
                    <a:latin typeface="Times New Roman" pitchFamily="18" charset="0"/>
                  </a:rPr>
                  <a:t>D</a:t>
                </a:r>
                <a:r>
                  <a:rPr kumimoji="0" lang="en-US" altLang="zh-CN" sz="2400" b="1" baseline="-25000">
                    <a:latin typeface="Times New Roman" pitchFamily="18" charset="0"/>
                  </a:rPr>
                  <a:t>2</a:t>
                </a:r>
                <a:endParaRPr kumimoji="0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9313" name="Rectangle 64"/>
              <p:cNvSpPr>
                <a:spLocks noChangeArrowheads="1"/>
              </p:cNvSpPr>
              <p:nvPr/>
            </p:nvSpPr>
            <p:spPr bwMode="auto">
              <a:xfrm>
                <a:off x="5962" y="-1"/>
                <a:ext cx="10182" cy="27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kumimoji="0" lang="en-US" altLang="zh-CN" sz="2400" b="1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9314" name="Rectangle 65"/>
              <p:cNvSpPr>
                <a:spLocks noChangeArrowheads="1"/>
              </p:cNvSpPr>
              <p:nvPr/>
            </p:nvSpPr>
            <p:spPr bwMode="auto">
              <a:xfrm>
                <a:off x="9813" y="4409"/>
                <a:ext cx="10187" cy="27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kumimoji="0" lang="en-US" altLang="zh-CN" sz="2400" b="1">
                    <a:latin typeface="Times New Roman" pitchFamily="18" charset="0"/>
                  </a:rPr>
                  <a:t>2R</a:t>
                </a:r>
              </a:p>
            </p:txBody>
          </p:sp>
          <p:sp>
            <p:nvSpPr>
              <p:cNvPr id="9315" name="Rectangle 66"/>
              <p:cNvSpPr>
                <a:spLocks noChangeArrowheads="1"/>
              </p:cNvSpPr>
              <p:nvPr/>
            </p:nvSpPr>
            <p:spPr bwMode="auto">
              <a:xfrm>
                <a:off x="1" y="132"/>
                <a:ext cx="10187" cy="27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kumimoji="0" lang="en-US" altLang="zh-CN" sz="2400" b="1">
                    <a:latin typeface="Times New Roman" pitchFamily="18" charset="0"/>
                  </a:rPr>
                  <a:t>R</a:t>
                </a:r>
              </a:p>
            </p:txBody>
          </p:sp>
          <p:sp>
            <p:nvSpPr>
              <p:cNvPr id="9316" name="Line 67"/>
              <p:cNvSpPr>
                <a:spLocks noChangeShapeType="1"/>
              </p:cNvSpPr>
              <p:nvPr/>
            </p:nvSpPr>
            <p:spPr bwMode="auto">
              <a:xfrm flipV="1">
                <a:off x="7010" y="8108"/>
                <a:ext cx="2803" cy="216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7" name="Line 68"/>
              <p:cNvSpPr>
                <a:spLocks noChangeShapeType="1"/>
              </p:cNvSpPr>
              <p:nvPr/>
            </p:nvSpPr>
            <p:spPr bwMode="auto">
              <a:xfrm flipV="1">
                <a:off x="5587" y="10309"/>
                <a:ext cx="21" cy="423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8" name="Oval 69"/>
              <p:cNvSpPr>
                <a:spLocks noChangeArrowheads="1"/>
              </p:cNvSpPr>
              <p:nvPr/>
            </p:nvSpPr>
            <p:spPr bwMode="auto">
              <a:xfrm>
                <a:off x="4816" y="10071"/>
                <a:ext cx="1329" cy="541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9" name="Line 70"/>
              <p:cNvSpPr>
                <a:spLocks noChangeShapeType="1"/>
              </p:cNvSpPr>
              <p:nvPr/>
            </p:nvSpPr>
            <p:spPr bwMode="auto">
              <a:xfrm>
                <a:off x="10490" y="6420"/>
                <a:ext cx="26" cy="16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0" name="Oval 71"/>
              <p:cNvSpPr>
                <a:spLocks noChangeArrowheads="1"/>
              </p:cNvSpPr>
              <p:nvPr/>
            </p:nvSpPr>
            <p:spPr bwMode="auto">
              <a:xfrm>
                <a:off x="9719" y="7804"/>
                <a:ext cx="1334" cy="541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1" name="Line 72"/>
              <p:cNvSpPr>
                <a:spLocks noChangeShapeType="1"/>
              </p:cNvSpPr>
              <p:nvPr/>
            </p:nvSpPr>
            <p:spPr bwMode="auto">
              <a:xfrm flipH="1">
                <a:off x="6780" y="2446"/>
                <a:ext cx="8317" cy="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" name="Group 73"/>
              <p:cNvGrpSpPr>
                <a:grpSpLocks/>
              </p:cNvGrpSpPr>
              <p:nvPr/>
            </p:nvGrpSpPr>
            <p:grpSpPr bwMode="auto">
              <a:xfrm>
                <a:off x="9349" y="2493"/>
                <a:ext cx="2126" cy="3994"/>
                <a:chOff x="0" y="0"/>
                <a:chExt cx="20000" cy="20000"/>
              </a:xfrm>
            </p:grpSpPr>
            <p:sp>
              <p:nvSpPr>
                <p:cNvPr id="9331" name="Rectangle 74"/>
                <p:cNvSpPr>
                  <a:spLocks noChangeArrowheads="1"/>
                </p:cNvSpPr>
                <p:nvPr/>
              </p:nvSpPr>
              <p:spPr bwMode="auto">
                <a:xfrm>
                  <a:off x="0" y="10686"/>
                  <a:ext cx="20000" cy="9314"/>
                </a:xfrm>
                <a:prstGeom prst="rect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32" name="Line 75"/>
                <p:cNvSpPr>
                  <a:spLocks noChangeShapeType="1"/>
                </p:cNvSpPr>
                <p:nvPr/>
              </p:nvSpPr>
              <p:spPr bwMode="auto">
                <a:xfrm>
                  <a:off x="11176" y="0"/>
                  <a:ext cx="245" cy="1097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76"/>
              <p:cNvGrpSpPr>
                <a:grpSpLocks/>
              </p:cNvGrpSpPr>
              <p:nvPr/>
            </p:nvGrpSpPr>
            <p:grpSpPr bwMode="auto">
              <a:xfrm>
                <a:off x="9719" y="10071"/>
                <a:ext cx="1334" cy="1973"/>
                <a:chOff x="-6" y="0"/>
                <a:chExt cx="20010" cy="20000"/>
              </a:xfrm>
            </p:grpSpPr>
            <p:sp>
              <p:nvSpPr>
                <p:cNvPr id="9329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11559" y="2413"/>
                  <a:ext cx="390" cy="1758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30" name="Oval 78"/>
                <p:cNvSpPr>
                  <a:spLocks noChangeArrowheads="1"/>
                </p:cNvSpPr>
                <p:nvPr/>
              </p:nvSpPr>
              <p:spPr bwMode="auto">
                <a:xfrm>
                  <a:off x="-6" y="0"/>
                  <a:ext cx="20010" cy="5484"/>
                </a:xfrm>
                <a:prstGeom prst="ellipse">
                  <a:avLst/>
                </a:prstGeom>
                <a:solidFill>
                  <a:srgbClr val="000000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324" name="Oval 79"/>
              <p:cNvSpPr>
                <a:spLocks noChangeArrowheads="1"/>
              </p:cNvSpPr>
              <p:nvPr/>
            </p:nvSpPr>
            <p:spPr bwMode="auto">
              <a:xfrm>
                <a:off x="9745" y="11751"/>
                <a:ext cx="1053" cy="426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5" name="Oval 80"/>
              <p:cNvSpPr>
                <a:spLocks noChangeArrowheads="1"/>
              </p:cNvSpPr>
              <p:nvPr/>
            </p:nvSpPr>
            <p:spPr bwMode="auto">
              <a:xfrm>
                <a:off x="4837" y="14310"/>
                <a:ext cx="1052" cy="427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6" name="Oval 81"/>
              <p:cNvSpPr>
                <a:spLocks noChangeArrowheads="1"/>
              </p:cNvSpPr>
              <p:nvPr/>
            </p:nvSpPr>
            <p:spPr bwMode="auto">
              <a:xfrm>
                <a:off x="10094" y="2218"/>
                <a:ext cx="1053" cy="427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7" name="Rectangle 82"/>
              <p:cNvSpPr>
                <a:spLocks noChangeArrowheads="1"/>
              </p:cNvSpPr>
              <p:nvPr/>
            </p:nvSpPr>
            <p:spPr bwMode="auto">
              <a:xfrm>
                <a:off x="2106" y="2019"/>
                <a:ext cx="4580" cy="86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8" name="Line 83"/>
              <p:cNvSpPr>
                <a:spLocks noChangeShapeType="1"/>
              </p:cNvSpPr>
              <p:nvPr/>
            </p:nvSpPr>
            <p:spPr bwMode="auto">
              <a:xfrm flipV="1">
                <a:off x="8411" y="9693"/>
                <a:ext cx="26" cy="754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60" name="Rectangle 84"/>
            <p:cNvSpPr>
              <a:spLocks noChangeArrowheads="1"/>
            </p:cNvSpPr>
            <p:nvPr/>
          </p:nvSpPr>
          <p:spPr bwMode="auto">
            <a:xfrm>
              <a:off x="2862" y="2520"/>
              <a:ext cx="563" cy="40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I</a:t>
              </a:r>
              <a:r>
                <a:rPr kumimoji="0" lang="en-US" altLang="zh-CN" sz="2400" b="1" baseline="-25000">
                  <a:latin typeface="Times New Roman" pitchFamily="18" charset="0"/>
                </a:rPr>
                <a:t>0</a:t>
              </a:r>
              <a:endParaRPr kumimoji="0" lang="en-US" altLang="zh-CN" sz="2400" b="1">
                <a:latin typeface="Times New Roman" pitchFamily="18" charset="0"/>
              </a:endParaRPr>
            </a:p>
          </p:txBody>
        </p:sp>
        <p:sp>
          <p:nvSpPr>
            <p:cNvPr id="9261" name="Rectangle 85"/>
            <p:cNvSpPr>
              <a:spLocks noChangeArrowheads="1"/>
            </p:cNvSpPr>
            <p:nvPr/>
          </p:nvSpPr>
          <p:spPr bwMode="auto">
            <a:xfrm>
              <a:off x="2513" y="2101"/>
              <a:ext cx="563" cy="4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S0</a:t>
              </a:r>
            </a:p>
          </p:txBody>
        </p:sp>
        <p:sp>
          <p:nvSpPr>
            <p:cNvPr id="9262" name="Rectangle 86"/>
            <p:cNvSpPr>
              <a:spLocks noChangeArrowheads="1"/>
            </p:cNvSpPr>
            <p:nvPr/>
          </p:nvSpPr>
          <p:spPr bwMode="auto">
            <a:xfrm>
              <a:off x="2591" y="3585"/>
              <a:ext cx="563" cy="40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D</a:t>
              </a:r>
              <a:r>
                <a:rPr kumimoji="0" lang="en-US" altLang="zh-CN" sz="2400" b="1" baseline="-25000">
                  <a:latin typeface="Times New Roman" pitchFamily="18" charset="0"/>
                </a:rPr>
                <a:t>0</a:t>
              </a:r>
              <a:endParaRPr kumimoji="0" lang="en-US" altLang="zh-CN" sz="2400" b="1">
                <a:latin typeface="Times New Roman" pitchFamily="18" charset="0"/>
              </a:endParaRPr>
            </a:p>
          </p:txBody>
        </p:sp>
        <p:sp>
          <p:nvSpPr>
            <p:cNvPr id="9263" name="Rectangle 87"/>
            <p:cNvSpPr>
              <a:spLocks noChangeArrowheads="1"/>
            </p:cNvSpPr>
            <p:nvPr/>
          </p:nvSpPr>
          <p:spPr bwMode="auto">
            <a:xfrm>
              <a:off x="2726" y="1057"/>
              <a:ext cx="563" cy="4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9264" name="Rectangle 88"/>
            <p:cNvSpPr>
              <a:spLocks noChangeArrowheads="1"/>
            </p:cNvSpPr>
            <p:nvPr/>
          </p:nvSpPr>
          <p:spPr bwMode="auto">
            <a:xfrm>
              <a:off x="3617" y="1704"/>
              <a:ext cx="563" cy="4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2R</a:t>
              </a:r>
            </a:p>
          </p:txBody>
        </p:sp>
        <p:sp>
          <p:nvSpPr>
            <p:cNvPr id="9265" name="Rectangle 89"/>
            <p:cNvSpPr>
              <a:spLocks noChangeArrowheads="1"/>
            </p:cNvSpPr>
            <p:nvPr/>
          </p:nvSpPr>
          <p:spPr bwMode="auto">
            <a:xfrm>
              <a:off x="2940" y="1704"/>
              <a:ext cx="563" cy="4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2R</a:t>
              </a:r>
            </a:p>
          </p:txBody>
        </p:sp>
        <p:sp>
          <p:nvSpPr>
            <p:cNvPr id="9266" name="Rectangle 90"/>
            <p:cNvSpPr>
              <a:spLocks noChangeArrowheads="1"/>
            </p:cNvSpPr>
            <p:nvPr/>
          </p:nvSpPr>
          <p:spPr bwMode="auto">
            <a:xfrm>
              <a:off x="2397" y="1077"/>
              <a:ext cx="563" cy="40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9267" name="Line 91"/>
            <p:cNvSpPr>
              <a:spLocks noChangeShapeType="1"/>
            </p:cNvSpPr>
            <p:nvPr/>
          </p:nvSpPr>
          <p:spPr bwMode="auto">
            <a:xfrm flipV="1">
              <a:off x="2785" y="2247"/>
              <a:ext cx="155" cy="3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8" name="Line 92"/>
            <p:cNvSpPr>
              <a:spLocks noChangeShapeType="1"/>
            </p:cNvSpPr>
            <p:nvPr/>
          </p:nvSpPr>
          <p:spPr bwMode="auto">
            <a:xfrm flipV="1">
              <a:off x="2706" y="2570"/>
              <a:ext cx="1" cy="62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9" name="Oval 93"/>
            <p:cNvSpPr>
              <a:spLocks noChangeArrowheads="1"/>
            </p:cNvSpPr>
            <p:nvPr/>
          </p:nvSpPr>
          <p:spPr bwMode="auto">
            <a:xfrm>
              <a:off x="2663" y="2536"/>
              <a:ext cx="74" cy="8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0" name="Line 94"/>
            <p:cNvSpPr>
              <a:spLocks noChangeShapeType="1"/>
            </p:cNvSpPr>
            <p:nvPr/>
          </p:nvSpPr>
          <p:spPr bwMode="auto">
            <a:xfrm>
              <a:off x="2977" y="2000"/>
              <a:ext cx="1" cy="24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1" name="Oval 95"/>
            <p:cNvSpPr>
              <a:spLocks noChangeArrowheads="1"/>
            </p:cNvSpPr>
            <p:nvPr/>
          </p:nvSpPr>
          <p:spPr bwMode="auto">
            <a:xfrm>
              <a:off x="2934" y="2203"/>
              <a:ext cx="74" cy="7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96"/>
            <p:cNvGrpSpPr>
              <a:grpSpLocks/>
            </p:cNvGrpSpPr>
            <p:nvPr/>
          </p:nvGrpSpPr>
          <p:grpSpPr bwMode="auto">
            <a:xfrm>
              <a:off x="2914" y="1423"/>
              <a:ext cx="117" cy="587"/>
              <a:chOff x="0" y="-1"/>
              <a:chExt cx="20000" cy="20001"/>
            </a:xfrm>
          </p:grpSpPr>
          <p:sp>
            <p:nvSpPr>
              <p:cNvPr id="9308" name="Rectangle 97"/>
              <p:cNvSpPr>
                <a:spLocks noChangeArrowheads="1"/>
              </p:cNvSpPr>
              <p:nvPr/>
            </p:nvSpPr>
            <p:spPr bwMode="auto">
              <a:xfrm>
                <a:off x="0" y="10687"/>
                <a:ext cx="20000" cy="931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09" name="Line 98"/>
              <p:cNvSpPr>
                <a:spLocks noChangeShapeType="1"/>
              </p:cNvSpPr>
              <p:nvPr/>
            </p:nvSpPr>
            <p:spPr bwMode="auto">
              <a:xfrm>
                <a:off x="11225" y="-1"/>
                <a:ext cx="246" cy="1097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99"/>
            <p:cNvGrpSpPr>
              <a:grpSpLocks/>
            </p:cNvGrpSpPr>
            <p:nvPr/>
          </p:nvGrpSpPr>
          <p:grpSpPr bwMode="auto">
            <a:xfrm>
              <a:off x="2934" y="2536"/>
              <a:ext cx="74" cy="290"/>
              <a:chOff x="19" y="0"/>
              <a:chExt cx="19968" cy="20000"/>
            </a:xfrm>
          </p:grpSpPr>
          <p:sp>
            <p:nvSpPr>
              <p:cNvPr id="9306" name="Line 100"/>
              <p:cNvSpPr>
                <a:spLocks noChangeShapeType="1"/>
              </p:cNvSpPr>
              <p:nvPr/>
            </p:nvSpPr>
            <p:spPr bwMode="auto">
              <a:xfrm flipV="1">
                <a:off x="11563" y="2409"/>
                <a:ext cx="390" cy="1759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07" name="Oval 101"/>
              <p:cNvSpPr>
                <a:spLocks noChangeArrowheads="1"/>
              </p:cNvSpPr>
              <p:nvPr/>
            </p:nvSpPr>
            <p:spPr bwMode="auto">
              <a:xfrm>
                <a:off x="19" y="0"/>
                <a:ext cx="19968" cy="5485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74" name="Oval 102"/>
            <p:cNvSpPr>
              <a:spLocks noChangeArrowheads="1"/>
            </p:cNvSpPr>
            <p:nvPr/>
          </p:nvSpPr>
          <p:spPr bwMode="auto">
            <a:xfrm>
              <a:off x="2936" y="2783"/>
              <a:ext cx="58" cy="62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5" name="Oval 103"/>
            <p:cNvSpPr>
              <a:spLocks noChangeArrowheads="1"/>
            </p:cNvSpPr>
            <p:nvPr/>
          </p:nvSpPr>
          <p:spPr bwMode="auto">
            <a:xfrm>
              <a:off x="2665" y="3159"/>
              <a:ext cx="58" cy="62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6" name="Oval 104"/>
            <p:cNvSpPr>
              <a:spLocks noChangeArrowheads="1"/>
            </p:cNvSpPr>
            <p:nvPr/>
          </p:nvSpPr>
          <p:spPr bwMode="auto">
            <a:xfrm>
              <a:off x="2955" y="1383"/>
              <a:ext cx="58" cy="62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7" name="Rectangle 105"/>
            <p:cNvSpPr>
              <a:spLocks noChangeArrowheads="1"/>
            </p:cNvSpPr>
            <p:nvPr/>
          </p:nvSpPr>
          <p:spPr bwMode="auto">
            <a:xfrm>
              <a:off x="2513" y="1354"/>
              <a:ext cx="254" cy="127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8" name="Line 106"/>
            <p:cNvSpPr>
              <a:spLocks noChangeShapeType="1"/>
            </p:cNvSpPr>
            <p:nvPr/>
          </p:nvSpPr>
          <p:spPr bwMode="auto">
            <a:xfrm flipV="1">
              <a:off x="2862" y="2481"/>
              <a:ext cx="1" cy="11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9" name="Rectangle 107"/>
            <p:cNvSpPr>
              <a:spLocks noChangeArrowheads="1"/>
            </p:cNvSpPr>
            <p:nvPr/>
          </p:nvSpPr>
          <p:spPr bwMode="auto">
            <a:xfrm>
              <a:off x="712" y="2520"/>
              <a:ext cx="563" cy="40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I</a:t>
              </a:r>
              <a:r>
                <a:rPr kumimoji="0" lang="en-US" altLang="zh-CN" sz="2400" b="1" baseline="-25000">
                  <a:latin typeface="Times New Roman" pitchFamily="18" charset="0"/>
                </a:rPr>
                <a:t>3</a:t>
              </a:r>
              <a:endParaRPr kumimoji="0" lang="en-US" altLang="zh-CN" sz="2400" b="1">
                <a:latin typeface="Times New Roman" pitchFamily="18" charset="0"/>
              </a:endParaRPr>
            </a:p>
          </p:txBody>
        </p:sp>
        <p:sp>
          <p:nvSpPr>
            <p:cNvPr id="9280" name="Rectangle 108"/>
            <p:cNvSpPr>
              <a:spLocks noChangeArrowheads="1"/>
            </p:cNvSpPr>
            <p:nvPr/>
          </p:nvSpPr>
          <p:spPr bwMode="auto">
            <a:xfrm>
              <a:off x="364" y="2101"/>
              <a:ext cx="563" cy="4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S3</a:t>
              </a:r>
            </a:p>
          </p:txBody>
        </p:sp>
        <p:sp>
          <p:nvSpPr>
            <p:cNvPr id="9281" name="Rectangle 109"/>
            <p:cNvSpPr>
              <a:spLocks noChangeArrowheads="1"/>
            </p:cNvSpPr>
            <p:nvPr/>
          </p:nvSpPr>
          <p:spPr bwMode="auto">
            <a:xfrm>
              <a:off x="441" y="3585"/>
              <a:ext cx="563" cy="40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D</a:t>
              </a:r>
              <a:r>
                <a:rPr kumimoji="0" lang="en-US" altLang="zh-CN" sz="2400" b="1" baseline="-25000">
                  <a:latin typeface="Times New Roman" pitchFamily="18" charset="0"/>
                </a:rPr>
                <a:t>3</a:t>
              </a:r>
              <a:endParaRPr kumimoji="0" lang="en-US" altLang="zh-CN" sz="2400" b="1">
                <a:latin typeface="Times New Roman" pitchFamily="18" charset="0"/>
              </a:endParaRPr>
            </a:p>
          </p:txBody>
        </p:sp>
        <p:sp>
          <p:nvSpPr>
            <p:cNvPr id="9282" name="Rectangle 110"/>
            <p:cNvSpPr>
              <a:spLocks noChangeArrowheads="1"/>
            </p:cNvSpPr>
            <p:nvPr/>
          </p:nvSpPr>
          <p:spPr bwMode="auto">
            <a:xfrm>
              <a:off x="577" y="1057"/>
              <a:ext cx="563" cy="4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9283" name="Rectangle 111"/>
            <p:cNvSpPr>
              <a:spLocks noChangeArrowheads="1"/>
            </p:cNvSpPr>
            <p:nvPr/>
          </p:nvSpPr>
          <p:spPr bwMode="auto">
            <a:xfrm>
              <a:off x="790" y="1704"/>
              <a:ext cx="563" cy="4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2R</a:t>
              </a:r>
            </a:p>
          </p:txBody>
        </p:sp>
        <p:sp>
          <p:nvSpPr>
            <p:cNvPr id="9284" name="Rectangle 112"/>
            <p:cNvSpPr>
              <a:spLocks noChangeArrowheads="1"/>
            </p:cNvSpPr>
            <p:nvPr/>
          </p:nvSpPr>
          <p:spPr bwMode="auto">
            <a:xfrm>
              <a:off x="15" y="1518"/>
              <a:ext cx="563" cy="4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V</a:t>
              </a:r>
              <a:r>
                <a:rPr kumimoji="0" lang="en-US" altLang="zh-CN" sz="2400" b="1" baseline="-25000">
                  <a:latin typeface="Times New Roman" pitchFamily="18" charset="0"/>
                </a:rPr>
                <a:t>REF</a:t>
              </a:r>
              <a:endParaRPr kumimoji="0" lang="en-US" altLang="zh-CN" sz="2400" b="1">
                <a:latin typeface="Times New Roman" pitchFamily="18" charset="0"/>
              </a:endParaRPr>
            </a:p>
          </p:txBody>
        </p:sp>
        <p:sp>
          <p:nvSpPr>
            <p:cNvPr id="9285" name="Line 113"/>
            <p:cNvSpPr>
              <a:spLocks noChangeShapeType="1"/>
            </p:cNvSpPr>
            <p:nvPr/>
          </p:nvSpPr>
          <p:spPr bwMode="auto">
            <a:xfrm flipV="1">
              <a:off x="635" y="2247"/>
              <a:ext cx="155" cy="3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6" name="Line 114"/>
            <p:cNvSpPr>
              <a:spLocks noChangeShapeType="1"/>
            </p:cNvSpPr>
            <p:nvPr/>
          </p:nvSpPr>
          <p:spPr bwMode="auto">
            <a:xfrm flipV="1">
              <a:off x="556" y="2570"/>
              <a:ext cx="1" cy="62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7" name="Oval 115"/>
            <p:cNvSpPr>
              <a:spLocks noChangeArrowheads="1"/>
            </p:cNvSpPr>
            <p:nvPr/>
          </p:nvSpPr>
          <p:spPr bwMode="auto">
            <a:xfrm>
              <a:off x="513" y="2536"/>
              <a:ext cx="74" cy="8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8" name="Line 116"/>
            <p:cNvSpPr>
              <a:spLocks noChangeShapeType="1"/>
            </p:cNvSpPr>
            <p:nvPr/>
          </p:nvSpPr>
          <p:spPr bwMode="auto">
            <a:xfrm>
              <a:off x="827" y="2000"/>
              <a:ext cx="1" cy="24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9" name="Oval 117"/>
            <p:cNvSpPr>
              <a:spLocks noChangeArrowheads="1"/>
            </p:cNvSpPr>
            <p:nvPr/>
          </p:nvSpPr>
          <p:spPr bwMode="auto">
            <a:xfrm>
              <a:off x="785" y="2203"/>
              <a:ext cx="73" cy="7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0" name="Line 118"/>
            <p:cNvSpPr>
              <a:spLocks noChangeShapeType="1"/>
            </p:cNvSpPr>
            <p:nvPr/>
          </p:nvSpPr>
          <p:spPr bwMode="auto">
            <a:xfrm flipH="1">
              <a:off x="402" y="1416"/>
              <a:ext cx="680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" name="Group 119"/>
            <p:cNvGrpSpPr>
              <a:grpSpLocks/>
            </p:cNvGrpSpPr>
            <p:nvPr/>
          </p:nvGrpSpPr>
          <p:grpSpPr bwMode="auto">
            <a:xfrm>
              <a:off x="764" y="1423"/>
              <a:ext cx="117" cy="587"/>
              <a:chOff x="0" y="-1"/>
              <a:chExt cx="20000" cy="20001"/>
            </a:xfrm>
          </p:grpSpPr>
          <p:sp>
            <p:nvSpPr>
              <p:cNvPr id="9304" name="Rectangle 120"/>
              <p:cNvSpPr>
                <a:spLocks noChangeArrowheads="1"/>
              </p:cNvSpPr>
              <p:nvPr/>
            </p:nvSpPr>
            <p:spPr bwMode="auto">
              <a:xfrm>
                <a:off x="0" y="10687"/>
                <a:ext cx="20000" cy="931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05" name="Line 121"/>
              <p:cNvSpPr>
                <a:spLocks noChangeShapeType="1"/>
              </p:cNvSpPr>
              <p:nvPr/>
            </p:nvSpPr>
            <p:spPr bwMode="auto">
              <a:xfrm>
                <a:off x="11176" y="-1"/>
                <a:ext cx="246" cy="1097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92" name="Line 122"/>
            <p:cNvSpPr>
              <a:spLocks noChangeShapeType="1"/>
            </p:cNvSpPr>
            <p:nvPr/>
          </p:nvSpPr>
          <p:spPr bwMode="auto">
            <a:xfrm flipV="1">
              <a:off x="827" y="2570"/>
              <a:ext cx="1" cy="24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3" name="Oval 123"/>
            <p:cNvSpPr>
              <a:spLocks noChangeArrowheads="1"/>
            </p:cNvSpPr>
            <p:nvPr/>
          </p:nvSpPr>
          <p:spPr bwMode="auto">
            <a:xfrm>
              <a:off x="785" y="2536"/>
              <a:ext cx="73" cy="8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4" name="Oval 124"/>
            <p:cNvSpPr>
              <a:spLocks noChangeArrowheads="1"/>
            </p:cNvSpPr>
            <p:nvPr/>
          </p:nvSpPr>
          <p:spPr bwMode="auto">
            <a:xfrm>
              <a:off x="805" y="1383"/>
              <a:ext cx="58" cy="62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5" name="Line 125"/>
            <p:cNvSpPr>
              <a:spLocks noChangeShapeType="1"/>
            </p:cNvSpPr>
            <p:nvPr/>
          </p:nvSpPr>
          <p:spPr bwMode="auto">
            <a:xfrm flipV="1">
              <a:off x="712" y="2481"/>
              <a:ext cx="2" cy="11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" name="Group 126"/>
            <p:cNvGrpSpPr>
              <a:grpSpLocks/>
            </p:cNvGrpSpPr>
            <p:nvPr/>
          </p:nvGrpSpPr>
          <p:grpSpPr bwMode="auto">
            <a:xfrm>
              <a:off x="3927" y="2820"/>
              <a:ext cx="388" cy="374"/>
              <a:chOff x="0" y="-102"/>
              <a:chExt cx="20000" cy="20102"/>
            </a:xfrm>
          </p:grpSpPr>
          <p:sp>
            <p:nvSpPr>
              <p:cNvPr id="9302" name="Line 127"/>
              <p:cNvSpPr>
                <a:spLocks noChangeShapeType="1"/>
              </p:cNvSpPr>
              <p:nvPr/>
            </p:nvSpPr>
            <p:spPr bwMode="auto">
              <a:xfrm>
                <a:off x="0" y="19927"/>
                <a:ext cx="20000" cy="7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03" name="Line 128"/>
              <p:cNvSpPr>
                <a:spLocks noChangeShapeType="1"/>
              </p:cNvSpPr>
              <p:nvPr/>
            </p:nvSpPr>
            <p:spPr bwMode="auto">
              <a:xfrm>
                <a:off x="0" y="-102"/>
                <a:ext cx="20000" cy="7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97" name="Oval 129"/>
            <p:cNvSpPr>
              <a:spLocks noChangeArrowheads="1"/>
            </p:cNvSpPr>
            <p:nvPr/>
          </p:nvSpPr>
          <p:spPr bwMode="auto">
            <a:xfrm>
              <a:off x="306" y="1364"/>
              <a:ext cx="109" cy="11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8" name="Line 130"/>
            <p:cNvSpPr>
              <a:spLocks noChangeShapeType="1"/>
            </p:cNvSpPr>
            <p:nvPr/>
          </p:nvSpPr>
          <p:spPr bwMode="auto">
            <a:xfrm>
              <a:off x="3540" y="2203"/>
              <a:ext cx="156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9" name="Oval 131"/>
            <p:cNvSpPr>
              <a:spLocks noChangeArrowheads="1"/>
            </p:cNvSpPr>
            <p:nvPr/>
          </p:nvSpPr>
          <p:spPr bwMode="auto">
            <a:xfrm>
              <a:off x="3807" y="2763"/>
              <a:ext cx="110" cy="11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0" name="Oval 132"/>
            <p:cNvSpPr>
              <a:spLocks noChangeArrowheads="1"/>
            </p:cNvSpPr>
            <p:nvPr/>
          </p:nvSpPr>
          <p:spPr bwMode="auto">
            <a:xfrm>
              <a:off x="3827" y="3140"/>
              <a:ext cx="109" cy="11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1" name="Oval 133"/>
            <p:cNvSpPr>
              <a:spLocks noChangeArrowheads="1"/>
            </p:cNvSpPr>
            <p:nvPr/>
          </p:nvSpPr>
          <p:spPr bwMode="auto">
            <a:xfrm>
              <a:off x="4563" y="2324"/>
              <a:ext cx="109" cy="11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153"/>
          <p:cNvGrpSpPr>
            <a:grpSpLocks/>
          </p:cNvGrpSpPr>
          <p:nvPr/>
        </p:nvGrpSpPr>
        <p:grpSpPr bwMode="auto">
          <a:xfrm>
            <a:off x="1431925" y="814388"/>
            <a:ext cx="6604000" cy="2940050"/>
            <a:chOff x="982" y="521"/>
            <a:chExt cx="4096" cy="1844"/>
          </a:xfrm>
        </p:grpSpPr>
        <p:sp>
          <p:nvSpPr>
            <p:cNvPr id="9229" name="Text Box 136"/>
            <p:cNvSpPr txBox="1">
              <a:spLocks noChangeArrowheads="1"/>
            </p:cNvSpPr>
            <p:nvPr/>
          </p:nvSpPr>
          <p:spPr bwMode="auto">
            <a:xfrm>
              <a:off x="3945" y="521"/>
              <a:ext cx="10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chemeClr val="folHlink"/>
                  </a:solidFill>
                </a:rPr>
                <a:t>阻抗＝</a:t>
              </a:r>
              <a:r>
                <a:rPr lang="en-US" altLang="zh-CN" sz="2800" b="1">
                  <a:solidFill>
                    <a:schemeClr val="folHlink"/>
                  </a:solidFill>
                </a:rPr>
                <a:t>2R</a:t>
              </a:r>
            </a:p>
          </p:txBody>
        </p:sp>
        <p:sp>
          <p:nvSpPr>
            <p:cNvPr id="9230" name="Freeform 137"/>
            <p:cNvSpPr>
              <a:spLocks/>
            </p:cNvSpPr>
            <p:nvPr/>
          </p:nvSpPr>
          <p:spPr bwMode="auto">
            <a:xfrm>
              <a:off x="3259" y="849"/>
              <a:ext cx="1819" cy="380"/>
            </a:xfrm>
            <a:custGeom>
              <a:avLst/>
              <a:gdLst>
                <a:gd name="T0" fmla="*/ 0 w 1652"/>
                <a:gd name="T1" fmla="*/ 729 h 198"/>
                <a:gd name="T2" fmla="*/ 883 w 1652"/>
                <a:gd name="T3" fmla="*/ 0 h 198"/>
                <a:gd name="T4" fmla="*/ 2003 w 1652"/>
                <a:gd name="T5" fmla="*/ 4 h 19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52" h="198">
                  <a:moveTo>
                    <a:pt x="0" y="198"/>
                  </a:moveTo>
                  <a:lnTo>
                    <a:pt x="728" y="0"/>
                  </a:lnTo>
                  <a:lnTo>
                    <a:pt x="1652" y="1"/>
                  </a:lnTo>
                </a:path>
              </a:pathLst>
            </a:custGeom>
            <a:noFill/>
            <a:ln w="28575" cap="flat" cmpd="sng">
              <a:solidFill>
                <a:srgbClr val="0066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7" name="Group 150"/>
            <p:cNvGrpSpPr>
              <a:grpSpLocks/>
            </p:cNvGrpSpPr>
            <p:nvPr/>
          </p:nvGrpSpPr>
          <p:grpSpPr bwMode="auto">
            <a:xfrm>
              <a:off x="982" y="1274"/>
              <a:ext cx="2547" cy="1091"/>
              <a:chOff x="697" y="1274"/>
              <a:chExt cx="2547" cy="1091"/>
            </a:xfrm>
          </p:grpSpPr>
          <p:sp>
            <p:nvSpPr>
              <p:cNvPr id="9232" name="Freeform 146"/>
              <p:cNvSpPr>
                <a:spLocks/>
              </p:cNvSpPr>
              <p:nvPr/>
            </p:nvSpPr>
            <p:spPr bwMode="auto">
              <a:xfrm>
                <a:off x="2850" y="1274"/>
                <a:ext cx="394" cy="1091"/>
              </a:xfrm>
              <a:custGeom>
                <a:avLst/>
                <a:gdLst>
                  <a:gd name="T0" fmla="*/ 214 w 727"/>
                  <a:gd name="T1" fmla="*/ 19 h 955"/>
                  <a:gd name="T2" fmla="*/ 0 w 727"/>
                  <a:gd name="T3" fmla="*/ 0 h 955"/>
                  <a:gd name="T4" fmla="*/ 0 w 727"/>
                  <a:gd name="T5" fmla="*/ 1246 h 955"/>
                  <a:gd name="T6" fmla="*/ 201 w 727"/>
                  <a:gd name="T7" fmla="*/ 1246 h 95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27" h="955">
                    <a:moveTo>
                      <a:pt x="727" y="15"/>
                    </a:moveTo>
                    <a:lnTo>
                      <a:pt x="0" y="0"/>
                    </a:lnTo>
                    <a:lnTo>
                      <a:pt x="0" y="955"/>
                    </a:lnTo>
                    <a:lnTo>
                      <a:pt x="682" y="955"/>
                    </a:lnTo>
                  </a:path>
                </a:pathLst>
              </a:custGeom>
              <a:noFill/>
              <a:ln w="38100" cap="flat" cmpd="sng">
                <a:solidFill>
                  <a:srgbClr val="006600"/>
                </a:solidFill>
                <a:prstDash val="solid"/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33" name="Freeform 147"/>
              <p:cNvSpPr>
                <a:spLocks/>
              </p:cNvSpPr>
              <p:nvPr/>
            </p:nvSpPr>
            <p:spPr bwMode="auto">
              <a:xfrm>
                <a:off x="2137" y="1274"/>
                <a:ext cx="394" cy="1091"/>
              </a:xfrm>
              <a:custGeom>
                <a:avLst/>
                <a:gdLst>
                  <a:gd name="T0" fmla="*/ 214 w 727"/>
                  <a:gd name="T1" fmla="*/ 19 h 955"/>
                  <a:gd name="T2" fmla="*/ 0 w 727"/>
                  <a:gd name="T3" fmla="*/ 0 h 955"/>
                  <a:gd name="T4" fmla="*/ 0 w 727"/>
                  <a:gd name="T5" fmla="*/ 1246 h 955"/>
                  <a:gd name="T6" fmla="*/ 201 w 727"/>
                  <a:gd name="T7" fmla="*/ 1246 h 95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27" h="955">
                    <a:moveTo>
                      <a:pt x="727" y="15"/>
                    </a:moveTo>
                    <a:lnTo>
                      <a:pt x="0" y="0"/>
                    </a:lnTo>
                    <a:lnTo>
                      <a:pt x="0" y="955"/>
                    </a:lnTo>
                    <a:lnTo>
                      <a:pt x="682" y="955"/>
                    </a:lnTo>
                  </a:path>
                </a:pathLst>
              </a:custGeom>
              <a:noFill/>
              <a:ln w="38100" cap="flat" cmpd="sng">
                <a:solidFill>
                  <a:srgbClr val="006600"/>
                </a:solidFill>
                <a:prstDash val="solid"/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34" name="Freeform 148"/>
              <p:cNvSpPr>
                <a:spLocks/>
              </p:cNvSpPr>
              <p:nvPr/>
            </p:nvSpPr>
            <p:spPr bwMode="auto">
              <a:xfrm>
                <a:off x="1440" y="1274"/>
                <a:ext cx="394" cy="1091"/>
              </a:xfrm>
              <a:custGeom>
                <a:avLst/>
                <a:gdLst>
                  <a:gd name="T0" fmla="*/ 214 w 727"/>
                  <a:gd name="T1" fmla="*/ 19 h 955"/>
                  <a:gd name="T2" fmla="*/ 0 w 727"/>
                  <a:gd name="T3" fmla="*/ 0 h 955"/>
                  <a:gd name="T4" fmla="*/ 0 w 727"/>
                  <a:gd name="T5" fmla="*/ 1246 h 955"/>
                  <a:gd name="T6" fmla="*/ 201 w 727"/>
                  <a:gd name="T7" fmla="*/ 1246 h 95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27" h="955">
                    <a:moveTo>
                      <a:pt x="727" y="15"/>
                    </a:moveTo>
                    <a:lnTo>
                      <a:pt x="0" y="0"/>
                    </a:lnTo>
                    <a:lnTo>
                      <a:pt x="0" y="955"/>
                    </a:lnTo>
                    <a:lnTo>
                      <a:pt x="682" y="955"/>
                    </a:lnTo>
                  </a:path>
                </a:pathLst>
              </a:custGeom>
              <a:noFill/>
              <a:ln w="38100" cap="flat" cmpd="sng">
                <a:solidFill>
                  <a:srgbClr val="006600"/>
                </a:solidFill>
                <a:prstDash val="solid"/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35" name="Freeform 149"/>
              <p:cNvSpPr>
                <a:spLocks/>
              </p:cNvSpPr>
              <p:nvPr/>
            </p:nvSpPr>
            <p:spPr bwMode="auto">
              <a:xfrm>
                <a:off x="697" y="1274"/>
                <a:ext cx="394" cy="1091"/>
              </a:xfrm>
              <a:custGeom>
                <a:avLst/>
                <a:gdLst>
                  <a:gd name="T0" fmla="*/ 214 w 727"/>
                  <a:gd name="T1" fmla="*/ 19 h 955"/>
                  <a:gd name="T2" fmla="*/ 0 w 727"/>
                  <a:gd name="T3" fmla="*/ 0 h 955"/>
                  <a:gd name="T4" fmla="*/ 0 w 727"/>
                  <a:gd name="T5" fmla="*/ 1246 h 955"/>
                  <a:gd name="T6" fmla="*/ 201 w 727"/>
                  <a:gd name="T7" fmla="*/ 1246 h 95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27" h="955">
                    <a:moveTo>
                      <a:pt x="727" y="15"/>
                    </a:moveTo>
                    <a:lnTo>
                      <a:pt x="0" y="0"/>
                    </a:lnTo>
                    <a:lnTo>
                      <a:pt x="0" y="955"/>
                    </a:lnTo>
                    <a:lnTo>
                      <a:pt x="682" y="955"/>
                    </a:lnTo>
                  </a:path>
                </a:pathLst>
              </a:custGeom>
              <a:noFill/>
              <a:ln w="38100" cap="flat" cmpd="sng">
                <a:solidFill>
                  <a:srgbClr val="006600"/>
                </a:solidFill>
                <a:prstDash val="solid"/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8" name="Group 154"/>
          <p:cNvGrpSpPr>
            <a:grpSpLocks/>
          </p:cNvGrpSpPr>
          <p:nvPr/>
        </p:nvGrpSpPr>
        <p:grpSpPr bwMode="auto">
          <a:xfrm>
            <a:off x="7023100" y="2211388"/>
            <a:ext cx="1962150" cy="2555875"/>
            <a:chOff x="4424" y="1393"/>
            <a:chExt cx="1236" cy="1610"/>
          </a:xfrm>
        </p:grpSpPr>
        <p:sp>
          <p:nvSpPr>
            <p:cNvPr id="9227" name="Text Box 151"/>
            <p:cNvSpPr txBox="1">
              <a:spLocks noChangeArrowheads="1"/>
            </p:cNvSpPr>
            <p:nvPr/>
          </p:nvSpPr>
          <p:spPr bwMode="auto">
            <a:xfrm>
              <a:off x="4424" y="1393"/>
              <a:ext cx="12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folHlink"/>
                  </a:solidFill>
                </a:rPr>
                <a:t>运算放大器</a:t>
              </a:r>
            </a:p>
          </p:txBody>
        </p:sp>
        <p:sp>
          <p:nvSpPr>
            <p:cNvPr id="9228" name="Freeform 152"/>
            <p:cNvSpPr>
              <a:spLocks/>
            </p:cNvSpPr>
            <p:nvPr/>
          </p:nvSpPr>
          <p:spPr bwMode="auto">
            <a:xfrm>
              <a:off x="4426" y="1728"/>
              <a:ext cx="1213" cy="1275"/>
            </a:xfrm>
            <a:custGeom>
              <a:avLst/>
              <a:gdLst>
                <a:gd name="T0" fmla="*/ 205 w 1213"/>
                <a:gd name="T1" fmla="*/ 1275 h 1275"/>
                <a:gd name="T2" fmla="*/ 0 w 1213"/>
                <a:gd name="T3" fmla="*/ 0 h 1275"/>
                <a:gd name="T4" fmla="*/ 1213 w 1213"/>
                <a:gd name="T5" fmla="*/ 0 h 127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13" h="1275">
                  <a:moveTo>
                    <a:pt x="205" y="1275"/>
                  </a:moveTo>
                  <a:lnTo>
                    <a:pt x="0" y="0"/>
                  </a:lnTo>
                  <a:lnTo>
                    <a:pt x="1213" y="0"/>
                  </a:lnTo>
                </a:path>
              </a:pathLst>
            </a:custGeom>
            <a:noFill/>
            <a:ln w="28575" cap="flat" cmpd="sng">
              <a:solidFill>
                <a:srgbClr val="0066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9" name="Group 158"/>
          <p:cNvGrpSpPr>
            <a:grpSpLocks/>
          </p:cNvGrpSpPr>
          <p:nvPr/>
        </p:nvGrpSpPr>
        <p:grpSpPr bwMode="auto">
          <a:xfrm>
            <a:off x="3722688" y="4524375"/>
            <a:ext cx="2339975" cy="2160588"/>
            <a:chOff x="2425" y="2850"/>
            <a:chExt cx="1394" cy="1426"/>
          </a:xfrm>
        </p:grpSpPr>
        <p:sp>
          <p:nvSpPr>
            <p:cNvPr id="9225" name="Text Box 156"/>
            <p:cNvSpPr txBox="1">
              <a:spLocks noChangeArrowheads="1"/>
            </p:cNvSpPr>
            <p:nvPr/>
          </p:nvSpPr>
          <p:spPr bwMode="auto">
            <a:xfrm>
              <a:off x="2642" y="3933"/>
              <a:ext cx="564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chemeClr val="folHlink"/>
                  </a:solidFill>
                </a:rPr>
                <a:t>虚地</a:t>
              </a:r>
            </a:p>
          </p:txBody>
        </p:sp>
        <p:sp>
          <p:nvSpPr>
            <p:cNvPr id="9226" name="Freeform 157"/>
            <p:cNvSpPr>
              <a:spLocks/>
            </p:cNvSpPr>
            <p:nvPr/>
          </p:nvSpPr>
          <p:spPr bwMode="auto">
            <a:xfrm>
              <a:off x="2425" y="2850"/>
              <a:ext cx="1394" cy="1410"/>
            </a:xfrm>
            <a:custGeom>
              <a:avLst/>
              <a:gdLst>
                <a:gd name="T0" fmla="*/ 1394 w 1394"/>
                <a:gd name="T1" fmla="*/ 0 h 1411"/>
                <a:gd name="T2" fmla="*/ 894 w 1394"/>
                <a:gd name="T3" fmla="*/ 1409 h 1411"/>
                <a:gd name="T4" fmla="*/ 0 w 1394"/>
                <a:gd name="T5" fmla="*/ 1408 h 14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94" h="1411">
                  <a:moveTo>
                    <a:pt x="1394" y="0"/>
                  </a:moveTo>
                  <a:lnTo>
                    <a:pt x="894" y="1411"/>
                  </a:lnTo>
                  <a:lnTo>
                    <a:pt x="0" y="1410"/>
                  </a:lnTo>
                </a:path>
              </a:pathLst>
            </a:custGeom>
            <a:noFill/>
            <a:ln w="28575" cap="flat" cmpd="sng">
              <a:solidFill>
                <a:srgbClr val="0066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DBDA0D0B-1621-4C97-9B7F-69706BE85487}" type="slidenum">
              <a:rPr lang="en-US" altLang="zh-CN" smtClean="0">
                <a:ea typeface="宋体" charset="-122"/>
              </a:rPr>
              <a:pPr/>
              <a:t>103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651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D/A</a:t>
            </a:r>
            <a:r>
              <a:rPr lang="zh-CN" altLang="en-US" sz="3600" smtClean="0"/>
              <a:t>转换器的原理图</a:t>
            </a:r>
            <a:r>
              <a:rPr lang="zh-CN" altLang="en-US" sz="3200" smtClean="0"/>
              <a:t>（</a:t>
            </a:r>
            <a:r>
              <a:rPr lang="en-US" altLang="zh-CN" sz="3200" smtClean="0"/>
              <a:t>3</a:t>
            </a:r>
            <a:r>
              <a:rPr lang="zh-CN" altLang="en-US" sz="3200" smtClean="0"/>
              <a:t>）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9338" y="1228725"/>
            <a:ext cx="2624137" cy="2493963"/>
          </a:xfrm>
          <a:ln>
            <a:solidFill>
              <a:srgbClr val="006600"/>
            </a:solidFill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Va</a:t>
            </a:r>
            <a:r>
              <a:rPr lang="zh-CN" altLang="en-US" smtClean="0"/>
              <a:t>＝</a:t>
            </a:r>
            <a:r>
              <a:rPr lang="en-US" altLang="zh-CN" smtClean="0"/>
              <a:t>V</a:t>
            </a:r>
            <a:r>
              <a:rPr lang="en-US" altLang="zh-CN" baseline="-25000" smtClean="0"/>
              <a:t>REF</a:t>
            </a:r>
            <a:endParaRPr lang="en-US" altLang="zh-CN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Vb</a:t>
            </a:r>
            <a:r>
              <a:rPr lang="zh-CN" altLang="en-US" smtClean="0"/>
              <a:t>＝</a:t>
            </a:r>
            <a:r>
              <a:rPr lang="en-US" altLang="zh-CN" smtClean="0"/>
              <a:t>V</a:t>
            </a:r>
            <a:r>
              <a:rPr lang="en-US" altLang="zh-CN" baseline="-25000" smtClean="0"/>
              <a:t>REF</a:t>
            </a:r>
            <a:r>
              <a:rPr lang="en-US" altLang="zh-CN" smtClean="0"/>
              <a:t>/2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Vc</a:t>
            </a:r>
            <a:r>
              <a:rPr lang="zh-CN" altLang="en-US" smtClean="0"/>
              <a:t>＝</a:t>
            </a:r>
            <a:r>
              <a:rPr lang="en-US" altLang="zh-CN" smtClean="0"/>
              <a:t>V</a:t>
            </a:r>
            <a:r>
              <a:rPr lang="en-US" altLang="zh-CN" baseline="-25000" smtClean="0"/>
              <a:t>REF</a:t>
            </a:r>
            <a:r>
              <a:rPr lang="en-US" altLang="zh-CN" smtClean="0"/>
              <a:t>/4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Vd</a:t>
            </a:r>
            <a:r>
              <a:rPr lang="zh-CN" altLang="en-US" smtClean="0"/>
              <a:t>＝</a:t>
            </a:r>
            <a:r>
              <a:rPr lang="en-US" altLang="zh-CN" smtClean="0"/>
              <a:t>V</a:t>
            </a:r>
            <a:r>
              <a:rPr lang="en-US" altLang="zh-CN" baseline="-25000" smtClean="0"/>
              <a:t>REF</a:t>
            </a:r>
            <a:r>
              <a:rPr lang="en-US" altLang="zh-CN" smtClean="0"/>
              <a:t>/8</a:t>
            </a:r>
          </a:p>
        </p:txBody>
      </p:sp>
      <p:sp>
        <p:nvSpPr>
          <p:cNvPr id="146438" name="Rectangle 6"/>
          <p:cNvSpPr>
            <a:spLocks noChangeArrowheads="1"/>
          </p:cNvSpPr>
          <p:nvPr/>
        </p:nvSpPr>
        <p:spPr bwMode="auto">
          <a:xfrm>
            <a:off x="496888" y="3943350"/>
            <a:ext cx="6016625" cy="2447925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 b="1"/>
              <a:t>I</a:t>
            </a:r>
            <a:r>
              <a:rPr lang="en-US" altLang="zh-CN" sz="3200" b="1" baseline="-25000"/>
              <a:t>0</a:t>
            </a:r>
            <a:r>
              <a:rPr lang="zh-CN" altLang="en-US" sz="3200" b="1"/>
              <a:t>＝</a:t>
            </a:r>
            <a:r>
              <a:rPr lang="en-US" altLang="zh-CN" sz="3200" b="1"/>
              <a:t>Vd/2R</a:t>
            </a:r>
            <a:r>
              <a:rPr lang="zh-CN" altLang="en-US" sz="3200" b="1"/>
              <a:t>＝</a:t>
            </a:r>
            <a:r>
              <a:rPr lang="en-US" altLang="zh-CN" sz="3200" b="1"/>
              <a:t>V</a:t>
            </a:r>
            <a:r>
              <a:rPr lang="en-US" altLang="zh-CN" sz="3200" b="1" baseline="-25000"/>
              <a:t>REF</a:t>
            </a:r>
            <a:r>
              <a:rPr lang="en-US" altLang="zh-CN" sz="3200" b="1"/>
              <a:t>/</a:t>
            </a:r>
            <a:r>
              <a:rPr lang="zh-CN" altLang="en-US" sz="3200" b="1"/>
              <a:t>（</a:t>
            </a:r>
            <a:r>
              <a:rPr lang="en-US" altLang="zh-CN" sz="3200" b="1"/>
              <a:t>8×2R</a:t>
            </a:r>
            <a:r>
              <a:rPr lang="zh-CN" altLang="en-US" sz="3200" b="1"/>
              <a:t>）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 b="1"/>
              <a:t>I</a:t>
            </a:r>
            <a:r>
              <a:rPr lang="en-US" altLang="zh-CN" sz="3200" b="1" baseline="-25000"/>
              <a:t>1</a:t>
            </a:r>
            <a:r>
              <a:rPr lang="zh-CN" altLang="en-US" sz="3200" b="1"/>
              <a:t>＝</a:t>
            </a:r>
            <a:r>
              <a:rPr lang="en-US" altLang="zh-CN" sz="3200" b="1"/>
              <a:t>Vc/2R</a:t>
            </a:r>
            <a:r>
              <a:rPr lang="zh-CN" altLang="en-US" sz="3200" b="1"/>
              <a:t>＝</a:t>
            </a:r>
            <a:r>
              <a:rPr lang="en-US" altLang="zh-CN" sz="3200" b="1"/>
              <a:t>V</a:t>
            </a:r>
            <a:r>
              <a:rPr lang="en-US" altLang="zh-CN" sz="3200" b="1" baseline="-25000"/>
              <a:t>REF</a:t>
            </a:r>
            <a:r>
              <a:rPr lang="en-US" altLang="zh-CN" sz="3200" b="1"/>
              <a:t>/</a:t>
            </a:r>
            <a:r>
              <a:rPr lang="zh-CN" altLang="en-US" sz="3200" b="1"/>
              <a:t>（</a:t>
            </a:r>
            <a:r>
              <a:rPr lang="en-US" altLang="zh-CN" sz="3200" b="1"/>
              <a:t>4×2R</a:t>
            </a:r>
            <a:r>
              <a:rPr lang="zh-CN" altLang="en-US" sz="3200" b="1"/>
              <a:t>）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 b="1"/>
              <a:t>I</a:t>
            </a:r>
            <a:r>
              <a:rPr lang="en-US" altLang="zh-CN" sz="3200" b="1" baseline="-25000"/>
              <a:t>2</a:t>
            </a:r>
            <a:r>
              <a:rPr lang="zh-CN" altLang="en-US" sz="3200" b="1"/>
              <a:t>＝</a:t>
            </a:r>
            <a:r>
              <a:rPr lang="en-US" altLang="zh-CN" sz="3200" b="1"/>
              <a:t>Vb/2R</a:t>
            </a:r>
            <a:r>
              <a:rPr lang="zh-CN" altLang="en-US" sz="3200" b="1"/>
              <a:t>＝</a:t>
            </a:r>
            <a:r>
              <a:rPr lang="en-US" altLang="zh-CN" sz="3200" b="1"/>
              <a:t>V</a:t>
            </a:r>
            <a:r>
              <a:rPr lang="en-US" altLang="zh-CN" sz="3200" b="1" baseline="-25000"/>
              <a:t>REF</a:t>
            </a:r>
            <a:r>
              <a:rPr lang="en-US" altLang="zh-CN" sz="3200" b="1"/>
              <a:t>/</a:t>
            </a:r>
            <a:r>
              <a:rPr lang="zh-CN" altLang="en-US" sz="3200" b="1"/>
              <a:t>（</a:t>
            </a:r>
            <a:r>
              <a:rPr lang="en-US" altLang="zh-CN" sz="3200" b="1"/>
              <a:t>2×2R</a:t>
            </a:r>
            <a:r>
              <a:rPr lang="zh-CN" altLang="en-US" sz="3200" b="1"/>
              <a:t>）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 b="1"/>
              <a:t>I</a:t>
            </a:r>
            <a:r>
              <a:rPr lang="en-US" altLang="zh-CN" sz="3200" b="1" baseline="-25000"/>
              <a:t>3</a:t>
            </a:r>
            <a:r>
              <a:rPr lang="zh-CN" altLang="en-US" sz="3200" b="1"/>
              <a:t>＝</a:t>
            </a:r>
            <a:r>
              <a:rPr lang="en-US" altLang="zh-CN" sz="3200" b="1"/>
              <a:t>Va/2R</a:t>
            </a:r>
            <a:r>
              <a:rPr lang="zh-CN" altLang="en-US" sz="3200" b="1"/>
              <a:t>＝</a:t>
            </a:r>
            <a:r>
              <a:rPr lang="en-US" altLang="zh-CN" sz="3200" b="1"/>
              <a:t>V</a:t>
            </a:r>
            <a:r>
              <a:rPr lang="en-US" altLang="zh-CN" sz="3200" b="1" baseline="-25000"/>
              <a:t>REF</a:t>
            </a:r>
            <a:r>
              <a:rPr lang="en-US" altLang="zh-CN" sz="3200" b="1"/>
              <a:t>/</a:t>
            </a:r>
            <a:r>
              <a:rPr lang="zh-CN" altLang="en-US" sz="3200" b="1"/>
              <a:t>（</a:t>
            </a:r>
            <a:r>
              <a:rPr lang="en-US" altLang="zh-CN" sz="3200" b="1"/>
              <a:t>1×2R</a:t>
            </a:r>
            <a:r>
              <a:rPr lang="zh-CN" altLang="en-US" sz="3200" b="1"/>
              <a:t>）</a:t>
            </a:r>
          </a:p>
        </p:txBody>
      </p:sp>
      <p:cxnSp>
        <p:nvCxnSpPr>
          <p:cNvPr id="146439" name="AutoShape 7"/>
          <p:cNvCxnSpPr>
            <a:cxnSpLocks noChangeShapeType="1"/>
            <a:endCxn id="146438" idx="3"/>
          </p:cNvCxnSpPr>
          <p:nvPr/>
        </p:nvCxnSpPr>
        <p:spPr bwMode="auto">
          <a:xfrm rot="5400000">
            <a:off x="6471444" y="3802857"/>
            <a:ext cx="1406525" cy="1322387"/>
          </a:xfrm>
          <a:prstGeom prst="curvedConnector2">
            <a:avLst/>
          </a:prstGeom>
          <a:noFill/>
          <a:ln w="38100">
            <a:solidFill>
              <a:srgbClr val="006600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2" name="Group 139"/>
          <p:cNvGrpSpPr>
            <a:grpSpLocks/>
          </p:cNvGrpSpPr>
          <p:nvPr/>
        </p:nvGrpSpPr>
        <p:grpSpPr bwMode="auto">
          <a:xfrm>
            <a:off x="533400" y="1206500"/>
            <a:ext cx="5194300" cy="2374900"/>
            <a:chOff x="232" y="688"/>
            <a:chExt cx="3152" cy="1496"/>
          </a:xfrm>
        </p:grpSpPr>
        <p:sp>
          <p:nvSpPr>
            <p:cNvPr id="10249" name="Rectangle 138"/>
            <p:cNvSpPr>
              <a:spLocks noChangeArrowheads="1"/>
            </p:cNvSpPr>
            <p:nvPr/>
          </p:nvSpPr>
          <p:spPr bwMode="auto">
            <a:xfrm>
              <a:off x="232" y="688"/>
              <a:ext cx="3152" cy="1496"/>
            </a:xfrm>
            <a:prstGeom prst="rect">
              <a:avLst/>
            </a:prstGeom>
            <a:solidFill>
              <a:srgbClr val="CCFFCC">
                <a:alpha val="45097"/>
              </a:srgbClr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40" y="705"/>
              <a:ext cx="3144" cy="1449"/>
              <a:chOff x="15" y="1057"/>
              <a:chExt cx="5760" cy="2937"/>
            </a:xfrm>
          </p:grpSpPr>
          <p:sp>
            <p:nvSpPr>
              <p:cNvPr id="10251" name="Rectangle 9"/>
              <p:cNvSpPr>
                <a:spLocks noChangeArrowheads="1"/>
              </p:cNvSpPr>
              <p:nvPr/>
            </p:nvSpPr>
            <p:spPr bwMode="auto">
              <a:xfrm>
                <a:off x="3830" y="2878"/>
                <a:ext cx="563" cy="41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kumimoji="0" lang="en-US" altLang="zh-CN" sz="1600">
                    <a:latin typeface="Times New Roman" pitchFamily="18" charset="0"/>
                  </a:rPr>
                  <a:t>Iout2</a:t>
                </a:r>
              </a:p>
            </p:txBody>
          </p:sp>
          <p:sp>
            <p:nvSpPr>
              <p:cNvPr id="10252" name="Rectangle 10"/>
              <p:cNvSpPr>
                <a:spLocks noChangeArrowheads="1"/>
              </p:cNvSpPr>
              <p:nvPr/>
            </p:nvSpPr>
            <p:spPr bwMode="auto">
              <a:xfrm>
                <a:off x="3830" y="2501"/>
                <a:ext cx="563" cy="41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kumimoji="0" lang="en-US" altLang="zh-CN" sz="1600">
                    <a:latin typeface="Times New Roman" pitchFamily="18" charset="0"/>
                  </a:rPr>
                  <a:t>Iout1</a:t>
                </a:r>
              </a:p>
            </p:txBody>
          </p:sp>
          <p:sp>
            <p:nvSpPr>
              <p:cNvPr id="10253" name="Rectangle 11"/>
              <p:cNvSpPr>
                <a:spLocks noChangeArrowheads="1"/>
              </p:cNvSpPr>
              <p:nvPr/>
            </p:nvSpPr>
            <p:spPr bwMode="auto">
              <a:xfrm>
                <a:off x="4605" y="2061"/>
                <a:ext cx="563" cy="41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kumimoji="0" lang="en-US" altLang="zh-CN" sz="1600">
                    <a:latin typeface="Times New Roman" pitchFamily="18" charset="0"/>
                  </a:rPr>
                  <a:t>Rfb</a:t>
                </a:r>
              </a:p>
            </p:txBody>
          </p:sp>
          <p:sp>
            <p:nvSpPr>
              <p:cNvPr id="10254" name="Rectangle 12"/>
              <p:cNvSpPr>
                <a:spLocks noChangeArrowheads="1"/>
              </p:cNvSpPr>
              <p:nvPr/>
            </p:nvSpPr>
            <p:spPr bwMode="auto">
              <a:xfrm>
                <a:off x="3889" y="2020"/>
                <a:ext cx="563" cy="40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kumimoji="0" lang="en-US" altLang="zh-CN" sz="1600">
                    <a:latin typeface="Times New Roman" pitchFamily="18" charset="0"/>
                  </a:rPr>
                  <a:t>Rfb</a:t>
                </a:r>
              </a:p>
            </p:txBody>
          </p:sp>
          <p:sp>
            <p:nvSpPr>
              <p:cNvPr id="10255" name="Rectangle 13"/>
              <p:cNvSpPr>
                <a:spLocks noChangeArrowheads="1"/>
              </p:cNvSpPr>
              <p:nvPr/>
            </p:nvSpPr>
            <p:spPr bwMode="auto">
              <a:xfrm>
                <a:off x="5154" y="2998"/>
                <a:ext cx="621" cy="42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kumimoji="0" lang="en-US" altLang="zh-CN" sz="1600">
                    <a:latin typeface="Times New Roman" pitchFamily="18" charset="0"/>
                  </a:rPr>
                  <a:t>Vout</a:t>
                </a:r>
              </a:p>
            </p:txBody>
          </p:sp>
          <p:sp>
            <p:nvSpPr>
              <p:cNvPr id="10256" name="Freeform 14"/>
              <p:cNvSpPr>
                <a:spLocks/>
              </p:cNvSpPr>
              <p:nvPr/>
            </p:nvSpPr>
            <p:spPr bwMode="auto">
              <a:xfrm>
                <a:off x="2765" y="1415"/>
                <a:ext cx="854" cy="314"/>
              </a:xfrm>
              <a:custGeom>
                <a:avLst/>
                <a:gdLst>
                  <a:gd name="T0" fmla="*/ 36 w 20000"/>
                  <a:gd name="T1" fmla="*/ 5 h 20000"/>
                  <a:gd name="T2" fmla="*/ 36 w 20000"/>
                  <a:gd name="T3" fmla="*/ 0 h 20000"/>
                  <a:gd name="T4" fmla="*/ 0 w 20000"/>
                  <a:gd name="T5" fmla="*/ 0 h 200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000" h="20000">
                    <a:moveTo>
                      <a:pt x="19970" y="19912"/>
                    </a:moveTo>
                    <a:lnTo>
                      <a:pt x="19970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7" name="Rectangle 15"/>
              <p:cNvSpPr>
                <a:spLocks noChangeArrowheads="1"/>
              </p:cNvSpPr>
              <p:nvPr/>
            </p:nvSpPr>
            <p:spPr bwMode="auto">
              <a:xfrm>
                <a:off x="4412" y="2994"/>
                <a:ext cx="311" cy="59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 eaLnBrk="0" hangingPunct="0"/>
                <a:r>
                  <a:rPr kumimoji="0" lang="en-US" altLang="zh-CN" sz="1600">
                    <a:latin typeface="Times New Roman" pitchFamily="18" charset="0"/>
                  </a:rPr>
                  <a:t>+</a:t>
                </a:r>
              </a:p>
            </p:txBody>
          </p:sp>
          <p:sp>
            <p:nvSpPr>
              <p:cNvPr id="10258" name="Rectangle 16"/>
              <p:cNvSpPr>
                <a:spLocks noChangeArrowheads="1"/>
              </p:cNvSpPr>
              <p:nvPr/>
            </p:nvSpPr>
            <p:spPr bwMode="auto">
              <a:xfrm>
                <a:off x="4392" y="2473"/>
                <a:ext cx="311" cy="5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 eaLnBrk="0" hangingPunct="0"/>
                <a:r>
                  <a:rPr kumimoji="0" lang="en-US" altLang="zh-CN" sz="1600">
                    <a:latin typeface="Times New Roman" pitchFamily="18" charset="0"/>
                  </a:rPr>
                  <a:t>_</a:t>
                </a:r>
              </a:p>
            </p:txBody>
          </p:sp>
          <p:grpSp>
            <p:nvGrpSpPr>
              <p:cNvPr id="4" name="Group 17"/>
              <p:cNvGrpSpPr>
                <a:grpSpLocks/>
              </p:cNvGrpSpPr>
              <p:nvPr/>
            </p:nvGrpSpPr>
            <p:grpSpPr bwMode="auto">
              <a:xfrm>
                <a:off x="4315" y="2567"/>
                <a:ext cx="756" cy="919"/>
                <a:chOff x="0" y="0"/>
                <a:chExt cx="20000" cy="20000"/>
              </a:xfrm>
            </p:grpSpPr>
            <p:sp>
              <p:nvSpPr>
                <p:cNvPr id="10376" name="Line 1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20000" cy="1015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77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0" y="9574"/>
                  <a:ext cx="20000" cy="1015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78" name="Line 20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38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260" name="Line 21"/>
              <p:cNvSpPr>
                <a:spLocks noChangeShapeType="1"/>
              </p:cNvSpPr>
              <p:nvPr/>
            </p:nvSpPr>
            <p:spPr bwMode="auto">
              <a:xfrm>
                <a:off x="557" y="3192"/>
                <a:ext cx="3275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1" name="Line 22"/>
              <p:cNvSpPr>
                <a:spLocks noChangeShapeType="1"/>
              </p:cNvSpPr>
              <p:nvPr/>
            </p:nvSpPr>
            <p:spPr bwMode="auto">
              <a:xfrm>
                <a:off x="828" y="2820"/>
                <a:ext cx="3004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" name="Group 23"/>
              <p:cNvGrpSpPr>
                <a:grpSpLocks/>
              </p:cNvGrpSpPr>
              <p:nvPr/>
            </p:nvGrpSpPr>
            <p:grpSpPr bwMode="auto">
              <a:xfrm>
                <a:off x="4044" y="3194"/>
                <a:ext cx="175" cy="438"/>
                <a:chOff x="9" y="0"/>
                <a:chExt cx="19976" cy="20000"/>
              </a:xfrm>
            </p:grpSpPr>
            <p:sp>
              <p:nvSpPr>
                <p:cNvPr id="10371" name="Line 24"/>
                <p:cNvSpPr>
                  <a:spLocks noChangeShapeType="1"/>
                </p:cNvSpPr>
                <p:nvPr/>
              </p:nvSpPr>
              <p:spPr bwMode="auto">
                <a:xfrm>
                  <a:off x="7783" y="0"/>
                  <a:ext cx="164" cy="1193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" name="Group 25"/>
                <p:cNvGrpSpPr>
                  <a:grpSpLocks/>
                </p:cNvGrpSpPr>
                <p:nvPr/>
              </p:nvGrpSpPr>
              <p:grpSpPr bwMode="auto">
                <a:xfrm>
                  <a:off x="9" y="11490"/>
                  <a:ext cx="19976" cy="8510"/>
                  <a:chOff x="1" y="0"/>
                  <a:chExt cx="19999" cy="20000"/>
                </a:xfrm>
              </p:grpSpPr>
              <p:sp>
                <p:nvSpPr>
                  <p:cNvPr id="10373" name="Line 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688" y="0"/>
                    <a:ext cx="10312" cy="2000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74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1" y="0"/>
                    <a:ext cx="10279" cy="2000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75" name="Line 2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2" y="0"/>
                    <a:ext cx="19868" cy="146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0263" name="Oval 29"/>
              <p:cNvSpPr>
                <a:spLocks noChangeArrowheads="1"/>
              </p:cNvSpPr>
              <p:nvPr/>
            </p:nvSpPr>
            <p:spPr bwMode="auto">
              <a:xfrm>
                <a:off x="4099" y="3169"/>
                <a:ext cx="58" cy="62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4" name="Oval 30"/>
              <p:cNvSpPr>
                <a:spLocks noChangeArrowheads="1"/>
              </p:cNvSpPr>
              <p:nvPr/>
            </p:nvSpPr>
            <p:spPr bwMode="auto">
              <a:xfrm>
                <a:off x="3692" y="2793"/>
                <a:ext cx="58" cy="62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5" name="Freeform 31"/>
              <p:cNvSpPr>
                <a:spLocks/>
              </p:cNvSpPr>
              <p:nvPr/>
            </p:nvSpPr>
            <p:spPr bwMode="auto">
              <a:xfrm>
                <a:off x="3714" y="2378"/>
                <a:ext cx="313" cy="419"/>
              </a:xfrm>
              <a:custGeom>
                <a:avLst/>
                <a:gdLst>
                  <a:gd name="T0" fmla="*/ 0 w 20000"/>
                  <a:gd name="T1" fmla="*/ 9 h 20000"/>
                  <a:gd name="T2" fmla="*/ 0 w 20000"/>
                  <a:gd name="T3" fmla="*/ 0 h 20000"/>
                  <a:gd name="T4" fmla="*/ 5 w 20000"/>
                  <a:gd name="T5" fmla="*/ 0 h 200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000" h="20000">
                    <a:moveTo>
                      <a:pt x="0" y="19934"/>
                    </a:moveTo>
                    <a:lnTo>
                      <a:pt x="0" y="0"/>
                    </a:lnTo>
                    <a:lnTo>
                      <a:pt x="19917" y="0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6" name="Rectangle 32"/>
              <p:cNvSpPr>
                <a:spLocks noChangeArrowheads="1"/>
              </p:cNvSpPr>
              <p:nvPr/>
            </p:nvSpPr>
            <p:spPr bwMode="auto">
              <a:xfrm>
                <a:off x="4024" y="2316"/>
                <a:ext cx="253" cy="127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7" name="Line 33"/>
              <p:cNvSpPr>
                <a:spLocks noChangeShapeType="1"/>
              </p:cNvSpPr>
              <p:nvPr/>
            </p:nvSpPr>
            <p:spPr bwMode="auto">
              <a:xfrm>
                <a:off x="5070" y="2999"/>
                <a:ext cx="466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8" name="Freeform 34"/>
              <p:cNvSpPr>
                <a:spLocks/>
              </p:cNvSpPr>
              <p:nvPr/>
            </p:nvSpPr>
            <p:spPr bwMode="auto">
              <a:xfrm>
                <a:off x="4644" y="2378"/>
                <a:ext cx="562" cy="607"/>
              </a:xfrm>
              <a:custGeom>
                <a:avLst/>
                <a:gdLst>
                  <a:gd name="T0" fmla="*/ 16 w 20000"/>
                  <a:gd name="T1" fmla="*/ 18 h 20000"/>
                  <a:gd name="T2" fmla="*/ 16 w 20000"/>
                  <a:gd name="T3" fmla="*/ 0 h 20000"/>
                  <a:gd name="T4" fmla="*/ 0 w 20000"/>
                  <a:gd name="T5" fmla="*/ 0 h 200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000" h="20000">
                    <a:moveTo>
                      <a:pt x="19954" y="19954"/>
                    </a:moveTo>
                    <a:lnTo>
                      <a:pt x="19954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9" name="Oval 35"/>
              <p:cNvSpPr>
                <a:spLocks noChangeArrowheads="1"/>
              </p:cNvSpPr>
              <p:nvPr/>
            </p:nvSpPr>
            <p:spPr bwMode="auto">
              <a:xfrm>
                <a:off x="5184" y="2960"/>
                <a:ext cx="58" cy="63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0" name="Rectangle 36"/>
              <p:cNvSpPr>
                <a:spLocks noChangeArrowheads="1"/>
              </p:cNvSpPr>
              <p:nvPr/>
            </p:nvSpPr>
            <p:spPr bwMode="auto">
              <a:xfrm>
                <a:off x="3562" y="1748"/>
                <a:ext cx="117" cy="27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1" name="Line 37"/>
              <p:cNvSpPr>
                <a:spLocks noChangeShapeType="1"/>
              </p:cNvSpPr>
              <p:nvPr/>
            </p:nvSpPr>
            <p:spPr bwMode="auto">
              <a:xfrm>
                <a:off x="3626" y="2020"/>
                <a:ext cx="2" cy="19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2" name="Line 38"/>
              <p:cNvSpPr>
                <a:spLocks noChangeShapeType="1"/>
              </p:cNvSpPr>
              <p:nvPr/>
            </p:nvSpPr>
            <p:spPr bwMode="auto">
              <a:xfrm>
                <a:off x="4276" y="2369"/>
                <a:ext cx="298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" name="Group 39"/>
              <p:cNvGrpSpPr>
                <a:grpSpLocks/>
              </p:cNvGrpSpPr>
              <p:nvPr/>
            </p:nvGrpSpPr>
            <p:grpSpPr bwMode="auto">
              <a:xfrm>
                <a:off x="1681" y="1057"/>
                <a:ext cx="1105" cy="2937"/>
                <a:chOff x="1" y="-1"/>
                <a:chExt cx="19999" cy="20002"/>
              </a:xfrm>
            </p:grpSpPr>
            <p:sp>
              <p:nvSpPr>
                <p:cNvPr id="10348" name="Rectangle 40"/>
                <p:cNvSpPr>
                  <a:spLocks noChangeArrowheads="1"/>
                </p:cNvSpPr>
                <p:nvPr/>
              </p:nvSpPr>
              <p:spPr bwMode="auto">
                <a:xfrm>
                  <a:off x="8411" y="9958"/>
                  <a:ext cx="10187" cy="278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pPr algn="ctr" eaLnBrk="0" hangingPunct="0"/>
                  <a:r>
                    <a:rPr kumimoji="0" lang="en-US" altLang="zh-CN" sz="1600">
                      <a:latin typeface="Times New Roman" pitchFamily="18" charset="0"/>
                    </a:rPr>
                    <a:t>I</a:t>
                  </a:r>
                  <a:r>
                    <a:rPr kumimoji="0" lang="en-US" altLang="zh-CN" sz="1600" baseline="-25000">
                      <a:latin typeface="Times New Roman" pitchFamily="18" charset="0"/>
                    </a:rPr>
                    <a:t>1</a:t>
                  </a:r>
                  <a:endParaRPr kumimoji="0" lang="en-US" altLang="zh-CN" sz="1600">
                    <a:latin typeface="Times New Roman" pitchFamily="18" charset="0"/>
                  </a:endParaRPr>
                </a:p>
              </p:txBody>
            </p:sp>
            <p:sp>
              <p:nvSpPr>
                <p:cNvPr id="10349" name="Rectangle 41"/>
                <p:cNvSpPr>
                  <a:spLocks noChangeArrowheads="1"/>
                </p:cNvSpPr>
                <p:nvPr/>
              </p:nvSpPr>
              <p:spPr bwMode="auto">
                <a:xfrm>
                  <a:off x="2101" y="7112"/>
                  <a:ext cx="10187" cy="278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pPr algn="ctr" eaLnBrk="0" hangingPunct="0"/>
                  <a:r>
                    <a:rPr kumimoji="0" lang="en-US" altLang="zh-CN" sz="1600">
                      <a:latin typeface="Times New Roman" pitchFamily="18" charset="0"/>
                    </a:rPr>
                    <a:t>S1</a:t>
                  </a:r>
                </a:p>
              </p:txBody>
            </p:sp>
            <p:sp>
              <p:nvSpPr>
                <p:cNvPr id="10350" name="Rectangle 42"/>
                <p:cNvSpPr>
                  <a:spLocks noChangeArrowheads="1"/>
                </p:cNvSpPr>
                <p:nvPr/>
              </p:nvSpPr>
              <p:spPr bwMode="auto">
                <a:xfrm>
                  <a:off x="3503" y="17213"/>
                  <a:ext cx="10187" cy="278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pPr algn="ctr" eaLnBrk="0" hangingPunct="0"/>
                  <a:r>
                    <a:rPr kumimoji="0" lang="en-US" altLang="zh-CN" sz="1600">
                      <a:latin typeface="Times New Roman" pitchFamily="18" charset="0"/>
                    </a:rPr>
                    <a:t>D</a:t>
                  </a:r>
                  <a:r>
                    <a:rPr kumimoji="0" lang="en-US" altLang="zh-CN" sz="1600" baseline="-25000">
                      <a:latin typeface="Times New Roman" pitchFamily="18" charset="0"/>
                    </a:rPr>
                    <a:t>1</a:t>
                  </a:r>
                  <a:endParaRPr kumimoji="0" lang="en-US" altLang="zh-CN" sz="1600">
                    <a:latin typeface="Times New Roman" pitchFamily="18" charset="0"/>
                  </a:endParaRPr>
                </a:p>
              </p:txBody>
            </p:sp>
            <p:sp>
              <p:nvSpPr>
                <p:cNvPr id="10351" name="Rectangle 43"/>
                <p:cNvSpPr>
                  <a:spLocks noChangeArrowheads="1"/>
                </p:cNvSpPr>
                <p:nvPr/>
              </p:nvSpPr>
              <p:spPr bwMode="auto">
                <a:xfrm>
                  <a:off x="5957" y="-1"/>
                  <a:ext cx="10187" cy="278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pPr algn="ctr" eaLnBrk="0" hangingPunct="0"/>
                  <a:r>
                    <a:rPr kumimoji="0" lang="en-US" altLang="zh-CN" sz="1600"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10352" name="Rectangle 44"/>
                <p:cNvSpPr>
                  <a:spLocks noChangeArrowheads="1"/>
                </p:cNvSpPr>
                <p:nvPr/>
              </p:nvSpPr>
              <p:spPr bwMode="auto">
                <a:xfrm>
                  <a:off x="9813" y="4409"/>
                  <a:ext cx="10187" cy="278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pPr algn="ctr" eaLnBrk="0" hangingPunct="0"/>
                  <a:r>
                    <a:rPr kumimoji="0" lang="en-US" altLang="zh-CN" sz="1600">
                      <a:latin typeface="Times New Roman" pitchFamily="18" charset="0"/>
                    </a:rPr>
                    <a:t>2R</a:t>
                  </a:r>
                </a:p>
              </p:txBody>
            </p:sp>
            <p:sp>
              <p:nvSpPr>
                <p:cNvPr id="10353" name="Rectangle 45"/>
                <p:cNvSpPr>
                  <a:spLocks noChangeArrowheads="1"/>
                </p:cNvSpPr>
                <p:nvPr/>
              </p:nvSpPr>
              <p:spPr bwMode="auto">
                <a:xfrm>
                  <a:off x="1" y="132"/>
                  <a:ext cx="10187" cy="278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pPr algn="ctr" eaLnBrk="0" hangingPunct="0"/>
                  <a:r>
                    <a:rPr kumimoji="0" lang="en-US" altLang="zh-CN" sz="1600">
                      <a:latin typeface="Times New Roman" pitchFamily="18" charset="0"/>
                    </a:rPr>
                    <a:t>R</a:t>
                  </a:r>
                </a:p>
              </p:txBody>
            </p:sp>
            <p:sp>
              <p:nvSpPr>
                <p:cNvPr id="10354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7010" y="8108"/>
                  <a:ext cx="2803" cy="216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5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5582" y="10309"/>
                  <a:ext cx="26" cy="423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6" name="Oval 48"/>
                <p:cNvSpPr>
                  <a:spLocks noChangeArrowheads="1"/>
                </p:cNvSpPr>
                <p:nvPr/>
              </p:nvSpPr>
              <p:spPr bwMode="auto">
                <a:xfrm>
                  <a:off x="4811" y="10071"/>
                  <a:ext cx="1334" cy="541"/>
                </a:xfrm>
                <a:prstGeom prst="ellipse">
                  <a:avLst/>
                </a:prstGeom>
                <a:solidFill>
                  <a:srgbClr val="000000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7" name="Line 49"/>
                <p:cNvSpPr>
                  <a:spLocks noChangeShapeType="1"/>
                </p:cNvSpPr>
                <p:nvPr/>
              </p:nvSpPr>
              <p:spPr bwMode="auto">
                <a:xfrm>
                  <a:off x="10490" y="6420"/>
                  <a:ext cx="21" cy="168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8" name="Oval 50"/>
                <p:cNvSpPr>
                  <a:spLocks noChangeArrowheads="1"/>
                </p:cNvSpPr>
                <p:nvPr/>
              </p:nvSpPr>
              <p:spPr bwMode="auto">
                <a:xfrm>
                  <a:off x="9719" y="7804"/>
                  <a:ext cx="1329" cy="541"/>
                </a:xfrm>
                <a:prstGeom prst="ellipse">
                  <a:avLst/>
                </a:prstGeom>
                <a:solidFill>
                  <a:srgbClr val="000000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9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6775" y="2446"/>
                  <a:ext cx="8316" cy="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8" name="Group 52"/>
                <p:cNvGrpSpPr>
                  <a:grpSpLocks/>
                </p:cNvGrpSpPr>
                <p:nvPr/>
              </p:nvGrpSpPr>
              <p:grpSpPr bwMode="auto">
                <a:xfrm>
                  <a:off x="9344" y="2493"/>
                  <a:ext cx="2126" cy="3994"/>
                  <a:chOff x="0" y="0"/>
                  <a:chExt cx="20000" cy="20000"/>
                </a:xfrm>
              </p:grpSpPr>
              <p:sp>
                <p:nvSpPr>
                  <p:cNvPr id="10369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0686"/>
                    <a:ext cx="20000" cy="9314"/>
                  </a:xfrm>
                  <a:prstGeom prst="rect">
                    <a:avLst/>
                  </a:prstGeom>
                  <a:noFill/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70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11223" y="0"/>
                    <a:ext cx="198" cy="10971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" name="Group 55"/>
                <p:cNvGrpSpPr>
                  <a:grpSpLocks/>
                </p:cNvGrpSpPr>
                <p:nvPr/>
              </p:nvGrpSpPr>
              <p:grpSpPr bwMode="auto">
                <a:xfrm>
                  <a:off x="9719" y="10071"/>
                  <a:ext cx="1329" cy="1973"/>
                  <a:chOff x="1" y="0"/>
                  <a:chExt cx="19999" cy="20000"/>
                </a:xfrm>
              </p:grpSpPr>
              <p:sp>
                <p:nvSpPr>
                  <p:cNvPr id="10367" name="Line 5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603" y="2413"/>
                    <a:ext cx="316" cy="1758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68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1" y="0"/>
                    <a:ext cx="19999" cy="548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362" name="Oval 58"/>
                <p:cNvSpPr>
                  <a:spLocks noChangeArrowheads="1"/>
                </p:cNvSpPr>
                <p:nvPr/>
              </p:nvSpPr>
              <p:spPr bwMode="auto">
                <a:xfrm>
                  <a:off x="9740" y="11751"/>
                  <a:ext cx="1053" cy="426"/>
                </a:xfrm>
                <a:prstGeom prst="ellipse">
                  <a:avLst/>
                </a:prstGeom>
                <a:solidFill>
                  <a:srgbClr val="000000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63" name="Oval 59"/>
                <p:cNvSpPr>
                  <a:spLocks noChangeArrowheads="1"/>
                </p:cNvSpPr>
                <p:nvPr/>
              </p:nvSpPr>
              <p:spPr bwMode="auto">
                <a:xfrm>
                  <a:off x="4837" y="14310"/>
                  <a:ext cx="1052" cy="427"/>
                </a:xfrm>
                <a:prstGeom prst="ellipse">
                  <a:avLst/>
                </a:prstGeom>
                <a:solidFill>
                  <a:srgbClr val="000000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64" name="Oval 60"/>
                <p:cNvSpPr>
                  <a:spLocks noChangeArrowheads="1"/>
                </p:cNvSpPr>
                <p:nvPr/>
              </p:nvSpPr>
              <p:spPr bwMode="auto">
                <a:xfrm>
                  <a:off x="10094" y="2218"/>
                  <a:ext cx="1048" cy="427"/>
                </a:xfrm>
                <a:prstGeom prst="ellipse">
                  <a:avLst/>
                </a:prstGeom>
                <a:solidFill>
                  <a:srgbClr val="000000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65" name="Rectangle 61"/>
                <p:cNvSpPr>
                  <a:spLocks noChangeArrowheads="1"/>
                </p:cNvSpPr>
                <p:nvPr/>
              </p:nvSpPr>
              <p:spPr bwMode="auto">
                <a:xfrm>
                  <a:off x="2101" y="2019"/>
                  <a:ext cx="4580" cy="863"/>
                </a:xfrm>
                <a:prstGeom prst="rect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66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8411" y="9693"/>
                  <a:ext cx="21" cy="754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/>
            </p:nvGrpSpPr>
            <p:grpSpPr bwMode="auto">
              <a:xfrm>
                <a:off x="964" y="1057"/>
                <a:ext cx="1105" cy="2937"/>
                <a:chOff x="1" y="-1"/>
                <a:chExt cx="19999" cy="20002"/>
              </a:xfrm>
            </p:grpSpPr>
            <p:sp>
              <p:nvSpPr>
                <p:cNvPr id="10325" name="Rectangle 64"/>
                <p:cNvSpPr>
                  <a:spLocks noChangeArrowheads="1"/>
                </p:cNvSpPr>
                <p:nvPr/>
              </p:nvSpPr>
              <p:spPr bwMode="auto">
                <a:xfrm>
                  <a:off x="8411" y="9958"/>
                  <a:ext cx="10187" cy="278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pPr algn="ctr" eaLnBrk="0" hangingPunct="0"/>
                  <a:r>
                    <a:rPr kumimoji="0" lang="en-US" altLang="zh-CN" sz="1600">
                      <a:latin typeface="Times New Roman" pitchFamily="18" charset="0"/>
                    </a:rPr>
                    <a:t>I</a:t>
                  </a:r>
                  <a:r>
                    <a:rPr kumimoji="0" lang="en-US" altLang="zh-CN" sz="1600" baseline="-25000">
                      <a:latin typeface="Times New Roman" pitchFamily="18" charset="0"/>
                    </a:rPr>
                    <a:t>2</a:t>
                  </a:r>
                  <a:endParaRPr kumimoji="0" lang="en-US" altLang="zh-CN" sz="1600">
                    <a:latin typeface="Times New Roman" pitchFamily="18" charset="0"/>
                  </a:endParaRPr>
                </a:p>
              </p:txBody>
            </p:sp>
            <p:sp>
              <p:nvSpPr>
                <p:cNvPr id="10326" name="Rectangle 65"/>
                <p:cNvSpPr>
                  <a:spLocks noChangeArrowheads="1"/>
                </p:cNvSpPr>
                <p:nvPr/>
              </p:nvSpPr>
              <p:spPr bwMode="auto">
                <a:xfrm>
                  <a:off x="2106" y="7112"/>
                  <a:ext cx="10187" cy="278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pPr algn="ctr" eaLnBrk="0" hangingPunct="0"/>
                  <a:r>
                    <a:rPr kumimoji="0" lang="en-US" altLang="zh-CN" sz="1600">
                      <a:latin typeface="Times New Roman" pitchFamily="18" charset="0"/>
                    </a:rPr>
                    <a:t>S2</a:t>
                  </a:r>
                </a:p>
              </p:txBody>
            </p:sp>
            <p:sp>
              <p:nvSpPr>
                <p:cNvPr id="10327" name="Rectangle 66"/>
                <p:cNvSpPr>
                  <a:spLocks noChangeArrowheads="1"/>
                </p:cNvSpPr>
                <p:nvPr/>
              </p:nvSpPr>
              <p:spPr bwMode="auto">
                <a:xfrm>
                  <a:off x="3508" y="17213"/>
                  <a:ext cx="10187" cy="278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pPr algn="ctr" eaLnBrk="0" hangingPunct="0"/>
                  <a:r>
                    <a:rPr kumimoji="0" lang="en-US" altLang="zh-CN" sz="1600">
                      <a:latin typeface="Times New Roman" pitchFamily="18" charset="0"/>
                    </a:rPr>
                    <a:t>D</a:t>
                  </a:r>
                  <a:r>
                    <a:rPr kumimoji="0" lang="en-US" altLang="zh-CN" sz="1600" baseline="-25000">
                      <a:latin typeface="Times New Roman" pitchFamily="18" charset="0"/>
                    </a:rPr>
                    <a:t>2</a:t>
                  </a:r>
                  <a:endParaRPr kumimoji="0" lang="en-US" altLang="zh-CN" sz="1600">
                    <a:latin typeface="Times New Roman" pitchFamily="18" charset="0"/>
                  </a:endParaRPr>
                </a:p>
              </p:txBody>
            </p:sp>
            <p:sp>
              <p:nvSpPr>
                <p:cNvPr id="10328" name="Rectangle 67"/>
                <p:cNvSpPr>
                  <a:spLocks noChangeArrowheads="1"/>
                </p:cNvSpPr>
                <p:nvPr/>
              </p:nvSpPr>
              <p:spPr bwMode="auto">
                <a:xfrm>
                  <a:off x="5962" y="-1"/>
                  <a:ext cx="10182" cy="278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pPr algn="ctr" eaLnBrk="0" hangingPunct="0"/>
                  <a:r>
                    <a:rPr kumimoji="0" lang="en-US" altLang="zh-CN" sz="1600">
                      <a:latin typeface="Times New Roman" pitchFamily="18" charset="0"/>
                    </a:rPr>
                    <a:t>b</a:t>
                  </a:r>
                </a:p>
              </p:txBody>
            </p:sp>
            <p:sp>
              <p:nvSpPr>
                <p:cNvPr id="10329" name="Rectangle 68"/>
                <p:cNvSpPr>
                  <a:spLocks noChangeArrowheads="1"/>
                </p:cNvSpPr>
                <p:nvPr/>
              </p:nvSpPr>
              <p:spPr bwMode="auto">
                <a:xfrm>
                  <a:off x="9813" y="4409"/>
                  <a:ext cx="10187" cy="278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pPr algn="ctr" eaLnBrk="0" hangingPunct="0"/>
                  <a:r>
                    <a:rPr kumimoji="0" lang="en-US" altLang="zh-CN" sz="1600">
                      <a:latin typeface="Times New Roman" pitchFamily="18" charset="0"/>
                    </a:rPr>
                    <a:t>2R</a:t>
                  </a:r>
                </a:p>
              </p:txBody>
            </p:sp>
            <p:sp>
              <p:nvSpPr>
                <p:cNvPr id="10330" name="Rectangle 69"/>
                <p:cNvSpPr>
                  <a:spLocks noChangeArrowheads="1"/>
                </p:cNvSpPr>
                <p:nvPr/>
              </p:nvSpPr>
              <p:spPr bwMode="auto">
                <a:xfrm>
                  <a:off x="1" y="132"/>
                  <a:ext cx="10187" cy="278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pPr algn="ctr" eaLnBrk="0" hangingPunct="0"/>
                  <a:r>
                    <a:rPr kumimoji="0" lang="en-US" altLang="zh-CN" sz="1600">
                      <a:latin typeface="Times New Roman" pitchFamily="18" charset="0"/>
                    </a:rPr>
                    <a:t>R</a:t>
                  </a:r>
                </a:p>
              </p:txBody>
            </p:sp>
            <p:sp>
              <p:nvSpPr>
                <p:cNvPr id="10331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7010" y="8108"/>
                  <a:ext cx="2803" cy="216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32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5587" y="10309"/>
                  <a:ext cx="21" cy="423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33" name="Oval 72"/>
                <p:cNvSpPr>
                  <a:spLocks noChangeArrowheads="1"/>
                </p:cNvSpPr>
                <p:nvPr/>
              </p:nvSpPr>
              <p:spPr bwMode="auto">
                <a:xfrm>
                  <a:off x="4816" y="10071"/>
                  <a:ext cx="1329" cy="541"/>
                </a:xfrm>
                <a:prstGeom prst="ellipse">
                  <a:avLst/>
                </a:prstGeom>
                <a:solidFill>
                  <a:srgbClr val="000000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34" name="Line 73"/>
                <p:cNvSpPr>
                  <a:spLocks noChangeShapeType="1"/>
                </p:cNvSpPr>
                <p:nvPr/>
              </p:nvSpPr>
              <p:spPr bwMode="auto">
                <a:xfrm>
                  <a:off x="10490" y="6420"/>
                  <a:ext cx="26" cy="168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35" name="Oval 74"/>
                <p:cNvSpPr>
                  <a:spLocks noChangeArrowheads="1"/>
                </p:cNvSpPr>
                <p:nvPr/>
              </p:nvSpPr>
              <p:spPr bwMode="auto">
                <a:xfrm>
                  <a:off x="9719" y="7804"/>
                  <a:ext cx="1334" cy="541"/>
                </a:xfrm>
                <a:prstGeom prst="ellipse">
                  <a:avLst/>
                </a:prstGeom>
                <a:solidFill>
                  <a:srgbClr val="000000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36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6780" y="2446"/>
                  <a:ext cx="8317" cy="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" name="Group 76"/>
                <p:cNvGrpSpPr>
                  <a:grpSpLocks/>
                </p:cNvGrpSpPr>
                <p:nvPr/>
              </p:nvGrpSpPr>
              <p:grpSpPr bwMode="auto">
                <a:xfrm>
                  <a:off x="9349" y="2493"/>
                  <a:ext cx="2126" cy="3994"/>
                  <a:chOff x="0" y="0"/>
                  <a:chExt cx="20000" cy="20000"/>
                </a:xfrm>
              </p:grpSpPr>
              <p:sp>
                <p:nvSpPr>
                  <p:cNvPr id="10346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0686"/>
                    <a:ext cx="20000" cy="9314"/>
                  </a:xfrm>
                  <a:prstGeom prst="rect">
                    <a:avLst/>
                  </a:prstGeom>
                  <a:noFill/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47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11176" y="0"/>
                    <a:ext cx="245" cy="10971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" name="Group 79"/>
                <p:cNvGrpSpPr>
                  <a:grpSpLocks/>
                </p:cNvGrpSpPr>
                <p:nvPr/>
              </p:nvGrpSpPr>
              <p:grpSpPr bwMode="auto">
                <a:xfrm>
                  <a:off x="9719" y="10071"/>
                  <a:ext cx="1334" cy="1973"/>
                  <a:chOff x="-6" y="0"/>
                  <a:chExt cx="20010" cy="20000"/>
                </a:xfrm>
              </p:grpSpPr>
              <p:sp>
                <p:nvSpPr>
                  <p:cNvPr id="10344" name="Line 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559" y="2413"/>
                    <a:ext cx="390" cy="1758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45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-6" y="0"/>
                    <a:ext cx="20010" cy="548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339" name="Oval 82"/>
                <p:cNvSpPr>
                  <a:spLocks noChangeArrowheads="1"/>
                </p:cNvSpPr>
                <p:nvPr/>
              </p:nvSpPr>
              <p:spPr bwMode="auto">
                <a:xfrm>
                  <a:off x="9745" y="11751"/>
                  <a:ext cx="1053" cy="426"/>
                </a:xfrm>
                <a:prstGeom prst="ellipse">
                  <a:avLst/>
                </a:prstGeom>
                <a:solidFill>
                  <a:srgbClr val="000000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40" name="Oval 83"/>
                <p:cNvSpPr>
                  <a:spLocks noChangeArrowheads="1"/>
                </p:cNvSpPr>
                <p:nvPr/>
              </p:nvSpPr>
              <p:spPr bwMode="auto">
                <a:xfrm>
                  <a:off x="4837" y="14310"/>
                  <a:ext cx="1052" cy="427"/>
                </a:xfrm>
                <a:prstGeom prst="ellipse">
                  <a:avLst/>
                </a:prstGeom>
                <a:solidFill>
                  <a:srgbClr val="000000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41" name="Oval 84"/>
                <p:cNvSpPr>
                  <a:spLocks noChangeArrowheads="1"/>
                </p:cNvSpPr>
                <p:nvPr/>
              </p:nvSpPr>
              <p:spPr bwMode="auto">
                <a:xfrm>
                  <a:off x="10094" y="2218"/>
                  <a:ext cx="1053" cy="427"/>
                </a:xfrm>
                <a:prstGeom prst="ellipse">
                  <a:avLst/>
                </a:prstGeom>
                <a:solidFill>
                  <a:srgbClr val="000000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42" name="Rectangle 85"/>
                <p:cNvSpPr>
                  <a:spLocks noChangeArrowheads="1"/>
                </p:cNvSpPr>
                <p:nvPr/>
              </p:nvSpPr>
              <p:spPr bwMode="auto">
                <a:xfrm>
                  <a:off x="2106" y="2019"/>
                  <a:ext cx="4580" cy="863"/>
                </a:xfrm>
                <a:prstGeom prst="rect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43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8411" y="9693"/>
                  <a:ext cx="26" cy="754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275" name="Rectangle 87"/>
              <p:cNvSpPr>
                <a:spLocks noChangeArrowheads="1"/>
              </p:cNvSpPr>
              <p:nvPr/>
            </p:nvSpPr>
            <p:spPr bwMode="auto">
              <a:xfrm>
                <a:off x="2862" y="2520"/>
                <a:ext cx="563" cy="409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kumimoji="0" lang="en-US" altLang="zh-CN" sz="1600">
                    <a:latin typeface="Times New Roman" pitchFamily="18" charset="0"/>
                  </a:rPr>
                  <a:t>I</a:t>
                </a:r>
                <a:r>
                  <a:rPr kumimoji="0" lang="en-US" altLang="zh-CN" sz="1600" baseline="-25000">
                    <a:latin typeface="Times New Roman" pitchFamily="18" charset="0"/>
                  </a:rPr>
                  <a:t>0</a:t>
                </a:r>
                <a:endParaRPr kumimoji="0" lang="en-US" altLang="zh-CN" sz="1600">
                  <a:latin typeface="Times New Roman" pitchFamily="18" charset="0"/>
                </a:endParaRPr>
              </a:p>
            </p:txBody>
          </p:sp>
          <p:sp>
            <p:nvSpPr>
              <p:cNvPr id="10276" name="Rectangle 88"/>
              <p:cNvSpPr>
                <a:spLocks noChangeArrowheads="1"/>
              </p:cNvSpPr>
              <p:nvPr/>
            </p:nvSpPr>
            <p:spPr bwMode="auto">
              <a:xfrm>
                <a:off x="2513" y="2101"/>
                <a:ext cx="563" cy="41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kumimoji="0" lang="en-US" altLang="zh-CN" sz="1600">
                    <a:latin typeface="Times New Roman" pitchFamily="18" charset="0"/>
                  </a:rPr>
                  <a:t>S0</a:t>
                </a:r>
              </a:p>
            </p:txBody>
          </p:sp>
          <p:sp>
            <p:nvSpPr>
              <p:cNvPr id="10277" name="Rectangle 89"/>
              <p:cNvSpPr>
                <a:spLocks noChangeArrowheads="1"/>
              </p:cNvSpPr>
              <p:nvPr/>
            </p:nvSpPr>
            <p:spPr bwMode="auto">
              <a:xfrm>
                <a:off x="2591" y="3585"/>
                <a:ext cx="563" cy="409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kumimoji="0" lang="en-US" altLang="zh-CN" sz="1600">
                    <a:latin typeface="Times New Roman" pitchFamily="18" charset="0"/>
                  </a:rPr>
                  <a:t>D</a:t>
                </a:r>
                <a:r>
                  <a:rPr kumimoji="0" lang="en-US" altLang="zh-CN" sz="1600" baseline="-25000">
                    <a:latin typeface="Times New Roman" pitchFamily="18" charset="0"/>
                  </a:rPr>
                  <a:t>0</a:t>
                </a:r>
                <a:endParaRPr kumimoji="0" lang="en-US" altLang="zh-CN" sz="1600">
                  <a:latin typeface="Times New Roman" pitchFamily="18" charset="0"/>
                </a:endParaRPr>
              </a:p>
            </p:txBody>
          </p:sp>
          <p:sp>
            <p:nvSpPr>
              <p:cNvPr id="10278" name="Rectangle 90"/>
              <p:cNvSpPr>
                <a:spLocks noChangeArrowheads="1"/>
              </p:cNvSpPr>
              <p:nvPr/>
            </p:nvSpPr>
            <p:spPr bwMode="auto">
              <a:xfrm>
                <a:off x="2726" y="1057"/>
                <a:ext cx="563" cy="41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kumimoji="0" lang="en-US" altLang="zh-CN" sz="16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0279" name="Rectangle 91"/>
              <p:cNvSpPr>
                <a:spLocks noChangeArrowheads="1"/>
              </p:cNvSpPr>
              <p:nvPr/>
            </p:nvSpPr>
            <p:spPr bwMode="auto">
              <a:xfrm>
                <a:off x="3617" y="1704"/>
                <a:ext cx="563" cy="41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kumimoji="0" lang="en-US" altLang="zh-CN" sz="1600">
                    <a:latin typeface="Times New Roman" pitchFamily="18" charset="0"/>
                  </a:rPr>
                  <a:t>2R</a:t>
                </a:r>
              </a:p>
            </p:txBody>
          </p:sp>
          <p:sp>
            <p:nvSpPr>
              <p:cNvPr id="10280" name="Rectangle 92"/>
              <p:cNvSpPr>
                <a:spLocks noChangeArrowheads="1"/>
              </p:cNvSpPr>
              <p:nvPr/>
            </p:nvSpPr>
            <p:spPr bwMode="auto">
              <a:xfrm>
                <a:off x="2940" y="1704"/>
                <a:ext cx="563" cy="41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kumimoji="0" lang="en-US" altLang="zh-CN" sz="1600">
                    <a:latin typeface="Times New Roman" pitchFamily="18" charset="0"/>
                  </a:rPr>
                  <a:t>2R</a:t>
                </a:r>
              </a:p>
            </p:txBody>
          </p:sp>
          <p:sp>
            <p:nvSpPr>
              <p:cNvPr id="10281" name="Rectangle 93"/>
              <p:cNvSpPr>
                <a:spLocks noChangeArrowheads="1"/>
              </p:cNvSpPr>
              <p:nvPr/>
            </p:nvSpPr>
            <p:spPr bwMode="auto">
              <a:xfrm>
                <a:off x="2397" y="1077"/>
                <a:ext cx="563" cy="409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kumimoji="0" lang="en-US" altLang="zh-CN" sz="1600">
                    <a:latin typeface="Times New Roman" pitchFamily="18" charset="0"/>
                  </a:rPr>
                  <a:t>R</a:t>
                </a:r>
              </a:p>
            </p:txBody>
          </p:sp>
          <p:sp>
            <p:nvSpPr>
              <p:cNvPr id="10282" name="Line 94"/>
              <p:cNvSpPr>
                <a:spLocks noChangeShapeType="1"/>
              </p:cNvSpPr>
              <p:nvPr/>
            </p:nvSpPr>
            <p:spPr bwMode="auto">
              <a:xfrm flipV="1">
                <a:off x="2785" y="2247"/>
                <a:ext cx="155" cy="31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3" name="Line 95"/>
              <p:cNvSpPr>
                <a:spLocks noChangeShapeType="1"/>
              </p:cNvSpPr>
              <p:nvPr/>
            </p:nvSpPr>
            <p:spPr bwMode="auto">
              <a:xfrm flipV="1">
                <a:off x="2706" y="2570"/>
                <a:ext cx="1" cy="62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4" name="Oval 96"/>
              <p:cNvSpPr>
                <a:spLocks noChangeArrowheads="1"/>
              </p:cNvSpPr>
              <p:nvPr/>
            </p:nvSpPr>
            <p:spPr bwMode="auto">
              <a:xfrm>
                <a:off x="2663" y="2536"/>
                <a:ext cx="74" cy="80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5" name="Line 97"/>
              <p:cNvSpPr>
                <a:spLocks noChangeShapeType="1"/>
              </p:cNvSpPr>
              <p:nvPr/>
            </p:nvSpPr>
            <p:spPr bwMode="auto">
              <a:xfrm>
                <a:off x="2977" y="2000"/>
                <a:ext cx="1" cy="24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6" name="Oval 98"/>
              <p:cNvSpPr>
                <a:spLocks noChangeArrowheads="1"/>
              </p:cNvSpPr>
              <p:nvPr/>
            </p:nvSpPr>
            <p:spPr bwMode="auto">
              <a:xfrm>
                <a:off x="2934" y="2203"/>
                <a:ext cx="74" cy="79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" name="Group 99"/>
              <p:cNvGrpSpPr>
                <a:grpSpLocks/>
              </p:cNvGrpSpPr>
              <p:nvPr/>
            </p:nvGrpSpPr>
            <p:grpSpPr bwMode="auto">
              <a:xfrm>
                <a:off x="2914" y="1423"/>
                <a:ext cx="117" cy="587"/>
                <a:chOff x="0" y="-1"/>
                <a:chExt cx="20000" cy="20001"/>
              </a:xfrm>
            </p:grpSpPr>
            <p:sp>
              <p:nvSpPr>
                <p:cNvPr id="10323" name="Rectangle 100"/>
                <p:cNvSpPr>
                  <a:spLocks noChangeArrowheads="1"/>
                </p:cNvSpPr>
                <p:nvPr/>
              </p:nvSpPr>
              <p:spPr bwMode="auto">
                <a:xfrm>
                  <a:off x="0" y="10687"/>
                  <a:ext cx="20000" cy="9313"/>
                </a:xfrm>
                <a:prstGeom prst="rect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24" name="Line 101"/>
                <p:cNvSpPr>
                  <a:spLocks noChangeShapeType="1"/>
                </p:cNvSpPr>
                <p:nvPr/>
              </p:nvSpPr>
              <p:spPr bwMode="auto">
                <a:xfrm>
                  <a:off x="11225" y="-1"/>
                  <a:ext cx="246" cy="1097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102"/>
              <p:cNvGrpSpPr>
                <a:grpSpLocks/>
              </p:cNvGrpSpPr>
              <p:nvPr/>
            </p:nvGrpSpPr>
            <p:grpSpPr bwMode="auto">
              <a:xfrm>
                <a:off x="2934" y="2536"/>
                <a:ext cx="74" cy="290"/>
                <a:chOff x="19" y="0"/>
                <a:chExt cx="19968" cy="20000"/>
              </a:xfrm>
            </p:grpSpPr>
            <p:sp>
              <p:nvSpPr>
                <p:cNvPr id="10321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11563" y="2409"/>
                  <a:ext cx="390" cy="1759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22" name="Oval 104"/>
                <p:cNvSpPr>
                  <a:spLocks noChangeArrowheads="1"/>
                </p:cNvSpPr>
                <p:nvPr/>
              </p:nvSpPr>
              <p:spPr bwMode="auto">
                <a:xfrm>
                  <a:off x="19" y="0"/>
                  <a:ext cx="19968" cy="5485"/>
                </a:xfrm>
                <a:prstGeom prst="ellipse">
                  <a:avLst/>
                </a:prstGeom>
                <a:solidFill>
                  <a:srgbClr val="000000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289" name="Oval 105"/>
              <p:cNvSpPr>
                <a:spLocks noChangeArrowheads="1"/>
              </p:cNvSpPr>
              <p:nvPr/>
            </p:nvSpPr>
            <p:spPr bwMode="auto">
              <a:xfrm>
                <a:off x="2936" y="2783"/>
                <a:ext cx="58" cy="62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0" name="Oval 106"/>
              <p:cNvSpPr>
                <a:spLocks noChangeArrowheads="1"/>
              </p:cNvSpPr>
              <p:nvPr/>
            </p:nvSpPr>
            <p:spPr bwMode="auto">
              <a:xfrm>
                <a:off x="2665" y="3159"/>
                <a:ext cx="58" cy="62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1" name="Oval 107"/>
              <p:cNvSpPr>
                <a:spLocks noChangeArrowheads="1"/>
              </p:cNvSpPr>
              <p:nvPr/>
            </p:nvSpPr>
            <p:spPr bwMode="auto">
              <a:xfrm>
                <a:off x="2955" y="1383"/>
                <a:ext cx="58" cy="62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2" name="Rectangle 108"/>
              <p:cNvSpPr>
                <a:spLocks noChangeArrowheads="1"/>
              </p:cNvSpPr>
              <p:nvPr/>
            </p:nvSpPr>
            <p:spPr bwMode="auto">
              <a:xfrm>
                <a:off x="2513" y="1354"/>
                <a:ext cx="254" cy="127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3" name="Line 109"/>
              <p:cNvSpPr>
                <a:spLocks noChangeShapeType="1"/>
              </p:cNvSpPr>
              <p:nvPr/>
            </p:nvSpPr>
            <p:spPr bwMode="auto">
              <a:xfrm flipV="1">
                <a:off x="2862" y="2481"/>
                <a:ext cx="1" cy="11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4" name="Rectangle 110"/>
              <p:cNvSpPr>
                <a:spLocks noChangeArrowheads="1"/>
              </p:cNvSpPr>
              <p:nvPr/>
            </p:nvSpPr>
            <p:spPr bwMode="auto">
              <a:xfrm>
                <a:off x="712" y="2520"/>
                <a:ext cx="563" cy="409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kumimoji="0" lang="en-US" altLang="zh-CN" sz="1600">
                    <a:latin typeface="Times New Roman" pitchFamily="18" charset="0"/>
                  </a:rPr>
                  <a:t>I</a:t>
                </a:r>
                <a:r>
                  <a:rPr kumimoji="0" lang="en-US" altLang="zh-CN" sz="1600" baseline="-25000">
                    <a:latin typeface="Times New Roman" pitchFamily="18" charset="0"/>
                  </a:rPr>
                  <a:t>3</a:t>
                </a:r>
                <a:endParaRPr kumimoji="0" lang="en-US" altLang="zh-CN" sz="1600">
                  <a:latin typeface="Times New Roman" pitchFamily="18" charset="0"/>
                </a:endParaRPr>
              </a:p>
            </p:txBody>
          </p:sp>
          <p:sp>
            <p:nvSpPr>
              <p:cNvPr id="10295" name="Rectangle 111"/>
              <p:cNvSpPr>
                <a:spLocks noChangeArrowheads="1"/>
              </p:cNvSpPr>
              <p:nvPr/>
            </p:nvSpPr>
            <p:spPr bwMode="auto">
              <a:xfrm>
                <a:off x="364" y="2101"/>
                <a:ext cx="563" cy="41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kumimoji="0" lang="en-US" altLang="zh-CN" sz="1600">
                    <a:latin typeface="Times New Roman" pitchFamily="18" charset="0"/>
                  </a:rPr>
                  <a:t>S3</a:t>
                </a:r>
              </a:p>
            </p:txBody>
          </p:sp>
          <p:sp>
            <p:nvSpPr>
              <p:cNvPr id="10296" name="Rectangle 112"/>
              <p:cNvSpPr>
                <a:spLocks noChangeArrowheads="1"/>
              </p:cNvSpPr>
              <p:nvPr/>
            </p:nvSpPr>
            <p:spPr bwMode="auto">
              <a:xfrm>
                <a:off x="441" y="3585"/>
                <a:ext cx="563" cy="409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kumimoji="0" lang="en-US" altLang="zh-CN" sz="1600">
                    <a:latin typeface="Times New Roman" pitchFamily="18" charset="0"/>
                  </a:rPr>
                  <a:t>D</a:t>
                </a:r>
                <a:r>
                  <a:rPr kumimoji="0" lang="en-US" altLang="zh-CN" sz="1600" baseline="-25000">
                    <a:latin typeface="Times New Roman" pitchFamily="18" charset="0"/>
                  </a:rPr>
                  <a:t>3</a:t>
                </a:r>
                <a:endParaRPr kumimoji="0" lang="en-US" altLang="zh-CN" sz="1600">
                  <a:latin typeface="Times New Roman" pitchFamily="18" charset="0"/>
                </a:endParaRPr>
              </a:p>
            </p:txBody>
          </p:sp>
          <p:sp>
            <p:nvSpPr>
              <p:cNvPr id="10297" name="Rectangle 113"/>
              <p:cNvSpPr>
                <a:spLocks noChangeArrowheads="1"/>
              </p:cNvSpPr>
              <p:nvPr/>
            </p:nvSpPr>
            <p:spPr bwMode="auto">
              <a:xfrm>
                <a:off x="577" y="1057"/>
                <a:ext cx="563" cy="41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kumimoji="0" lang="en-US" altLang="zh-CN" sz="160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0298" name="Rectangle 114"/>
              <p:cNvSpPr>
                <a:spLocks noChangeArrowheads="1"/>
              </p:cNvSpPr>
              <p:nvPr/>
            </p:nvSpPr>
            <p:spPr bwMode="auto">
              <a:xfrm>
                <a:off x="790" y="1704"/>
                <a:ext cx="563" cy="41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kumimoji="0" lang="en-US" altLang="zh-CN" sz="1600">
                    <a:latin typeface="Times New Roman" pitchFamily="18" charset="0"/>
                  </a:rPr>
                  <a:t>2R</a:t>
                </a:r>
              </a:p>
            </p:txBody>
          </p:sp>
          <p:sp>
            <p:nvSpPr>
              <p:cNvPr id="10299" name="Rectangle 115"/>
              <p:cNvSpPr>
                <a:spLocks noChangeArrowheads="1"/>
              </p:cNvSpPr>
              <p:nvPr/>
            </p:nvSpPr>
            <p:spPr bwMode="auto">
              <a:xfrm>
                <a:off x="15" y="1518"/>
                <a:ext cx="563" cy="41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kumimoji="0" lang="en-US" altLang="zh-CN" sz="1600">
                    <a:latin typeface="Times New Roman" pitchFamily="18" charset="0"/>
                  </a:rPr>
                  <a:t>V</a:t>
                </a:r>
                <a:r>
                  <a:rPr kumimoji="0" lang="en-US" altLang="zh-CN" sz="1600" baseline="-25000">
                    <a:latin typeface="Times New Roman" pitchFamily="18" charset="0"/>
                  </a:rPr>
                  <a:t>REF</a:t>
                </a:r>
                <a:endParaRPr kumimoji="0" lang="en-US" altLang="zh-CN" sz="1600">
                  <a:latin typeface="Times New Roman" pitchFamily="18" charset="0"/>
                </a:endParaRPr>
              </a:p>
            </p:txBody>
          </p:sp>
          <p:sp>
            <p:nvSpPr>
              <p:cNvPr id="10300" name="Line 116"/>
              <p:cNvSpPr>
                <a:spLocks noChangeShapeType="1"/>
              </p:cNvSpPr>
              <p:nvPr/>
            </p:nvSpPr>
            <p:spPr bwMode="auto">
              <a:xfrm flipV="1">
                <a:off x="635" y="2247"/>
                <a:ext cx="155" cy="31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1" name="Line 117"/>
              <p:cNvSpPr>
                <a:spLocks noChangeShapeType="1"/>
              </p:cNvSpPr>
              <p:nvPr/>
            </p:nvSpPr>
            <p:spPr bwMode="auto">
              <a:xfrm flipV="1">
                <a:off x="556" y="2570"/>
                <a:ext cx="1" cy="62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2" name="Oval 118"/>
              <p:cNvSpPr>
                <a:spLocks noChangeArrowheads="1"/>
              </p:cNvSpPr>
              <p:nvPr/>
            </p:nvSpPr>
            <p:spPr bwMode="auto">
              <a:xfrm>
                <a:off x="513" y="2536"/>
                <a:ext cx="74" cy="80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3" name="Line 119"/>
              <p:cNvSpPr>
                <a:spLocks noChangeShapeType="1"/>
              </p:cNvSpPr>
              <p:nvPr/>
            </p:nvSpPr>
            <p:spPr bwMode="auto">
              <a:xfrm>
                <a:off x="827" y="2000"/>
                <a:ext cx="1" cy="24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4" name="Oval 120"/>
              <p:cNvSpPr>
                <a:spLocks noChangeArrowheads="1"/>
              </p:cNvSpPr>
              <p:nvPr/>
            </p:nvSpPr>
            <p:spPr bwMode="auto">
              <a:xfrm>
                <a:off x="785" y="2203"/>
                <a:ext cx="73" cy="79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5" name="Line 121"/>
              <p:cNvSpPr>
                <a:spLocks noChangeShapeType="1"/>
              </p:cNvSpPr>
              <p:nvPr/>
            </p:nvSpPr>
            <p:spPr bwMode="auto">
              <a:xfrm flipH="1">
                <a:off x="402" y="1416"/>
                <a:ext cx="68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5" name="Group 122"/>
              <p:cNvGrpSpPr>
                <a:grpSpLocks/>
              </p:cNvGrpSpPr>
              <p:nvPr/>
            </p:nvGrpSpPr>
            <p:grpSpPr bwMode="auto">
              <a:xfrm>
                <a:off x="764" y="1423"/>
                <a:ext cx="117" cy="587"/>
                <a:chOff x="0" y="-1"/>
                <a:chExt cx="20000" cy="20001"/>
              </a:xfrm>
            </p:grpSpPr>
            <p:sp>
              <p:nvSpPr>
                <p:cNvPr id="10319" name="Rectangle 123"/>
                <p:cNvSpPr>
                  <a:spLocks noChangeArrowheads="1"/>
                </p:cNvSpPr>
                <p:nvPr/>
              </p:nvSpPr>
              <p:spPr bwMode="auto">
                <a:xfrm>
                  <a:off x="0" y="10687"/>
                  <a:ext cx="20000" cy="9313"/>
                </a:xfrm>
                <a:prstGeom prst="rect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20" name="Line 124"/>
                <p:cNvSpPr>
                  <a:spLocks noChangeShapeType="1"/>
                </p:cNvSpPr>
                <p:nvPr/>
              </p:nvSpPr>
              <p:spPr bwMode="auto">
                <a:xfrm>
                  <a:off x="11176" y="-1"/>
                  <a:ext cx="246" cy="1097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307" name="Line 125"/>
              <p:cNvSpPr>
                <a:spLocks noChangeShapeType="1"/>
              </p:cNvSpPr>
              <p:nvPr/>
            </p:nvSpPr>
            <p:spPr bwMode="auto">
              <a:xfrm flipV="1">
                <a:off x="827" y="2570"/>
                <a:ext cx="1" cy="24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8" name="Oval 126"/>
              <p:cNvSpPr>
                <a:spLocks noChangeArrowheads="1"/>
              </p:cNvSpPr>
              <p:nvPr/>
            </p:nvSpPr>
            <p:spPr bwMode="auto">
              <a:xfrm>
                <a:off x="785" y="2536"/>
                <a:ext cx="73" cy="80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9" name="Oval 127"/>
              <p:cNvSpPr>
                <a:spLocks noChangeArrowheads="1"/>
              </p:cNvSpPr>
              <p:nvPr/>
            </p:nvSpPr>
            <p:spPr bwMode="auto">
              <a:xfrm>
                <a:off x="805" y="1383"/>
                <a:ext cx="58" cy="62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0" name="Line 128"/>
              <p:cNvSpPr>
                <a:spLocks noChangeShapeType="1"/>
              </p:cNvSpPr>
              <p:nvPr/>
            </p:nvSpPr>
            <p:spPr bwMode="auto">
              <a:xfrm flipV="1">
                <a:off x="712" y="2481"/>
                <a:ext cx="2" cy="11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6" name="Group 129"/>
              <p:cNvGrpSpPr>
                <a:grpSpLocks/>
              </p:cNvGrpSpPr>
              <p:nvPr/>
            </p:nvGrpSpPr>
            <p:grpSpPr bwMode="auto">
              <a:xfrm>
                <a:off x="3927" y="2820"/>
                <a:ext cx="388" cy="374"/>
                <a:chOff x="0" y="-102"/>
                <a:chExt cx="20000" cy="20102"/>
              </a:xfrm>
            </p:grpSpPr>
            <p:sp>
              <p:nvSpPr>
                <p:cNvPr id="10317" name="Line 130"/>
                <p:cNvSpPr>
                  <a:spLocks noChangeShapeType="1"/>
                </p:cNvSpPr>
                <p:nvPr/>
              </p:nvSpPr>
              <p:spPr bwMode="auto">
                <a:xfrm>
                  <a:off x="0" y="19927"/>
                  <a:ext cx="20000" cy="7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18" name="Line 131"/>
                <p:cNvSpPr>
                  <a:spLocks noChangeShapeType="1"/>
                </p:cNvSpPr>
                <p:nvPr/>
              </p:nvSpPr>
              <p:spPr bwMode="auto">
                <a:xfrm>
                  <a:off x="0" y="-102"/>
                  <a:ext cx="20000" cy="7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312" name="Oval 132"/>
              <p:cNvSpPr>
                <a:spLocks noChangeArrowheads="1"/>
              </p:cNvSpPr>
              <p:nvPr/>
            </p:nvSpPr>
            <p:spPr bwMode="auto">
              <a:xfrm>
                <a:off x="306" y="1364"/>
                <a:ext cx="109" cy="118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3" name="Line 133"/>
              <p:cNvSpPr>
                <a:spLocks noChangeShapeType="1"/>
              </p:cNvSpPr>
              <p:nvPr/>
            </p:nvSpPr>
            <p:spPr bwMode="auto">
              <a:xfrm>
                <a:off x="3540" y="2203"/>
                <a:ext cx="156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4" name="Oval 134"/>
              <p:cNvSpPr>
                <a:spLocks noChangeArrowheads="1"/>
              </p:cNvSpPr>
              <p:nvPr/>
            </p:nvSpPr>
            <p:spPr bwMode="auto">
              <a:xfrm>
                <a:off x="3807" y="2763"/>
                <a:ext cx="110" cy="119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5" name="Oval 135"/>
              <p:cNvSpPr>
                <a:spLocks noChangeArrowheads="1"/>
              </p:cNvSpPr>
              <p:nvPr/>
            </p:nvSpPr>
            <p:spPr bwMode="auto">
              <a:xfrm>
                <a:off x="3827" y="3140"/>
                <a:ext cx="109" cy="118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6" name="Oval 136"/>
              <p:cNvSpPr>
                <a:spLocks noChangeArrowheads="1"/>
              </p:cNvSpPr>
              <p:nvPr/>
            </p:nvSpPr>
            <p:spPr bwMode="auto">
              <a:xfrm>
                <a:off x="4563" y="2324"/>
                <a:ext cx="109" cy="119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animBg="1" autoUpdateAnimBg="0"/>
      <p:bldP spid="146438" grpId="0" animBg="1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055943E9-8864-4F47-8139-F31B26B965AE}" type="slidenum">
              <a:rPr lang="en-US" altLang="zh-CN" smtClean="0">
                <a:ea typeface="宋体" charset="-122"/>
              </a:rPr>
              <a:pPr/>
              <a:t>104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429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D/A</a:t>
            </a:r>
            <a:r>
              <a:rPr lang="zh-CN" altLang="en-US" sz="3600" smtClean="0"/>
              <a:t>转换器的原理图</a:t>
            </a:r>
            <a:r>
              <a:rPr lang="zh-CN" altLang="en-US" sz="3200" smtClean="0"/>
              <a:t>（</a:t>
            </a:r>
            <a:r>
              <a:rPr lang="en-US" altLang="zh-CN" sz="3200" smtClean="0"/>
              <a:t>4</a:t>
            </a:r>
            <a:r>
              <a:rPr lang="zh-CN" altLang="en-US" sz="3200" smtClean="0"/>
              <a:t>）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751013"/>
            <a:ext cx="8304213" cy="2927350"/>
          </a:xfrm>
          <a:ln>
            <a:solidFill>
              <a:srgbClr val="006600"/>
            </a:solidFill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  <a:tabLst>
                <a:tab pos="952500" algn="l"/>
              </a:tabLst>
            </a:pPr>
            <a:r>
              <a:rPr lang="en-US" altLang="zh-CN" smtClean="0"/>
              <a:t>Iout1</a:t>
            </a:r>
            <a:r>
              <a:rPr lang="zh-CN" altLang="en-US" smtClean="0"/>
              <a:t>＝</a:t>
            </a:r>
            <a:r>
              <a:rPr lang="en-US" altLang="zh-CN" smtClean="0"/>
              <a:t>I</a:t>
            </a:r>
            <a:r>
              <a:rPr lang="en-US" altLang="zh-CN" baseline="-25000" smtClean="0"/>
              <a:t>0</a:t>
            </a:r>
            <a:r>
              <a:rPr lang="zh-CN" altLang="en-US" smtClean="0"/>
              <a:t>＋</a:t>
            </a:r>
            <a:r>
              <a:rPr lang="en-US" altLang="zh-CN" smtClean="0"/>
              <a:t>I</a:t>
            </a:r>
            <a:r>
              <a:rPr lang="en-US" altLang="zh-CN" baseline="-25000" smtClean="0"/>
              <a:t>1</a:t>
            </a:r>
            <a:r>
              <a:rPr lang="zh-CN" altLang="en-US" smtClean="0"/>
              <a:t>＋</a:t>
            </a:r>
            <a:r>
              <a:rPr lang="en-US" altLang="zh-CN" smtClean="0"/>
              <a:t>I</a:t>
            </a:r>
            <a:r>
              <a:rPr lang="en-US" altLang="zh-CN" baseline="-25000" smtClean="0"/>
              <a:t>2</a:t>
            </a:r>
            <a:r>
              <a:rPr lang="zh-CN" altLang="en-US" smtClean="0"/>
              <a:t>＋</a:t>
            </a:r>
            <a:r>
              <a:rPr lang="en-US" altLang="zh-CN" smtClean="0"/>
              <a:t>I</a:t>
            </a:r>
            <a:r>
              <a:rPr lang="en-US" altLang="zh-CN" baseline="-25000" smtClean="0"/>
              <a:t>3</a:t>
            </a:r>
          </a:p>
          <a:p>
            <a:pPr eaLnBrk="1" hangingPunct="1">
              <a:buFont typeface="Wingdings" pitchFamily="2" charset="2"/>
              <a:buNone/>
              <a:tabLst>
                <a:tab pos="952500" algn="l"/>
              </a:tabLst>
            </a:pPr>
            <a:r>
              <a:rPr lang="en-US" altLang="zh-CN" smtClean="0"/>
              <a:t>		</a:t>
            </a:r>
            <a:r>
              <a:rPr lang="zh-CN" altLang="en-US" smtClean="0"/>
              <a:t>＝</a:t>
            </a:r>
            <a:r>
              <a:rPr lang="en-US" altLang="zh-CN" smtClean="0"/>
              <a:t>V</a:t>
            </a:r>
            <a:r>
              <a:rPr lang="en-US" altLang="zh-CN" baseline="-25000" smtClean="0"/>
              <a:t>REF</a:t>
            </a:r>
            <a:r>
              <a:rPr lang="en-US" altLang="zh-CN" smtClean="0"/>
              <a:t>/2R×</a:t>
            </a:r>
            <a:r>
              <a:rPr lang="zh-CN" altLang="en-US" smtClean="0"/>
              <a:t>（</a:t>
            </a:r>
            <a:r>
              <a:rPr lang="en-US" altLang="zh-CN" smtClean="0"/>
              <a:t>1/8</a:t>
            </a:r>
            <a:r>
              <a:rPr lang="zh-CN" altLang="en-US" smtClean="0"/>
              <a:t>＋</a:t>
            </a:r>
            <a:r>
              <a:rPr lang="en-US" altLang="zh-CN" smtClean="0"/>
              <a:t>1/4</a:t>
            </a:r>
            <a:r>
              <a:rPr lang="zh-CN" altLang="en-US" smtClean="0"/>
              <a:t>＋</a:t>
            </a:r>
            <a:r>
              <a:rPr lang="en-US" altLang="zh-CN" smtClean="0"/>
              <a:t>1/2</a:t>
            </a:r>
            <a:r>
              <a:rPr lang="zh-CN" altLang="en-US" smtClean="0"/>
              <a:t>＋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</a:p>
          <a:p>
            <a:pPr eaLnBrk="1" hangingPunct="1">
              <a:buFont typeface="Wingdings" pitchFamily="2" charset="2"/>
              <a:buNone/>
              <a:tabLst>
                <a:tab pos="952500" algn="l"/>
              </a:tabLst>
            </a:pPr>
            <a:r>
              <a:rPr lang="en-US" altLang="zh-CN" smtClean="0"/>
              <a:t>Rfb</a:t>
            </a:r>
            <a:r>
              <a:rPr lang="zh-CN" altLang="en-US" smtClean="0"/>
              <a:t>＝</a:t>
            </a:r>
            <a:r>
              <a:rPr lang="en-US" altLang="zh-CN" smtClean="0"/>
              <a:t>R</a:t>
            </a:r>
          </a:p>
          <a:p>
            <a:pPr eaLnBrk="1" hangingPunct="1">
              <a:buFont typeface="Wingdings" pitchFamily="2" charset="2"/>
              <a:buNone/>
              <a:tabLst>
                <a:tab pos="952500" algn="l"/>
              </a:tabLst>
            </a:pPr>
            <a:r>
              <a:rPr lang="en-US" altLang="zh-CN" smtClean="0"/>
              <a:t>Vout</a:t>
            </a:r>
            <a:r>
              <a:rPr lang="zh-CN" altLang="en-US" smtClean="0"/>
              <a:t>＝－</a:t>
            </a:r>
            <a:r>
              <a:rPr lang="en-US" altLang="zh-CN" smtClean="0"/>
              <a:t>Iout1×Rfb</a:t>
            </a:r>
          </a:p>
          <a:p>
            <a:pPr eaLnBrk="1" hangingPunct="1">
              <a:buFont typeface="Wingdings" pitchFamily="2" charset="2"/>
              <a:buNone/>
              <a:tabLst>
                <a:tab pos="952500" algn="l"/>
              </a:tabLst>
            </a:pPr>
            <a:r>
              <a:rPr lang="en-US" altLang="zh-CN" smtClean="0"/>
              <a:t>		</a:t>
            </a:r>
            <a:r>
              <a:rPr lang="zh-CN" altLang="en-US" smtClean="0"/>
              <a:t>＝－</a:t>
            </a:r>
            <a:r>
              <a:rPr lang="en-US" altLang="zh-CN" smtClean="0"/>
              <a:t>V</a:t>
            </a:r>
            <a:r>
              <a:rPr lang="en-US" altLang="zh-CN" baseline="-25000" smtClean="0"/>
              <a:t>REF</a:t>
            </a:r>
            <a:r>
              <a:rPr lang="en-US" altLang="zh-CN" smtClean="0"/>
              <a:t>×[</a:t>
            </a: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en-US" altLang="zh-CN" baseline="30000" smtClean="0"/>
              <a:t>0</a:t>
            </a:r>
            <a:r>
              <a:rPr lang="zh-CN" altLang="en-US" smtClean="0"/>
              <a:t>＋</a:t>
            </a:r>
            <a:r>
              <a:rPr lang="en-US" altLang="zh-CN" smtClean="0"/>
              <a:t>2</a:t>
            </a:r>
            <a:r>
              <a:rPr lang="en-US" altLang="zh-CN" baseline="30000" smtClean="0"/>
              <a:t>1</a:t>
            </a:r>
            <a:r>
              <a:rPr lang="zh-CN" altLang="en-US" smtClean="0"/>
              <a:t>＋</a:t>
            </a:r>
            <a:r>
              <a:rPr lang="en-US" altLang="zh-CN" smtClean="0"/>
              <a:t>2</a:t>
            </a:r>
            <a:r>
              <a:rPr lang="en-US" altLang="zh-CN" baseline="30000" smtClean="0"/>
              <a:t>2</a:t>
            </a:r>
            <a:r>
              <a:rPr lang="zh-CN" altLang="en-US" smtClean="0"/>
              <a:t>＋</a:t>
            </a:r>
            <a:r>
              <a:rPr lang="en-US" altLang="zh-CN" smtClean="0"/>
              <a:t>2</a:t>
            </a:r>
            <a:r>
              <a:rPr lang="en-US" altLang="zh-CN" baseline="30000" smtClean="0"/>
              <a:t>3</a:t>
            </a:r>
            <a:r>
              <a:rPr lang="zh-CN" altLang="en-US" smtClean="0"/>
              <a:t>）</a:t>
            </a:r>
            <a:r>
              <a:rPr lang="en-US" altLang="zh-CN" smtClean="0"/>
              <a:t>/2</a:t>
            </a:r>
            <a:r>
              <a:rPr lang="en-US" altLang="zh-CN" baseline="30000" smtClean="0"/>
              <a:t>4</a:t>
            </a:r>
            <a:r>
              <a:rPr lang="en-US" altLang="zh-CN" smtClean="0"/>
              <a:t>]</a:t>
            </a:r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460375" y="5605463"/>
            <a:ext cx="5207000" cy="76200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 b="1">
                <a:solidFill>
                  <a:schemeClr val="hlink"/>
                </a:solidFill>
              </a:rPr>
              <a:t>Vout</a:t>
            </a:r>
            <a:r>
              <a:rPr lang="zh-CN" altLang="en-US" sz="3200" b="1">
                <a:solidFill>
                  <a:schemeClr val="hlink"/>
                </a:solidFill>
              </a:rPr>
              <a:t>＝－（</a:t>
            </a:r>
            <a:r>
              <a:rPr lang="en-US" altLang="zh-CN" sz="3200" b="1">
                <a:solidFill>
                  <a:schemeClr val="hlink"/>
                </a:solidFill>
              </a:rPr>
              <a:t>D/2</a:t>
            </a:r>
            <a:r>
              <a:rPr lang="en-US" altLang="zh-CN" sz="3200" b="1" baseline="30000">
                <a:solidFill>
                  <a:schemeClr val="hlink"/>
                </a:solidFill>
              </a:rPr>
              <a:t>n</a:t>
            </a:r>
            <a:r>
              <a:rPr lang="zh-CN" altLang="en-US" sz="3200" b="1">
                <a:solidFill>
                  <a:schemeClr val="hlink"/>
                </a:solidFill>
              </a:rPr>
              <a:t>）</a:t>
            </a:r>
            <a:r>
              <a:rPr lang="en-US" altLang="zh-CN" sz="3200" b="1">
                <a:solidFill>
                  <a:schemeClr val="hlink"/>
                </a:solidFill>
              </a:rPr>
              <a:t>×V</a:t>
            </a:r>
            <a:r>
              <a:rPr lang="en-US" altLang="zh-CN" sz="3200" b="1" baseline="-25000">
                <a:solidFill>
                  <a:schemeClr val="hlink"/>
                </a:solidFill>
              </a:rPr>
              <a:t>REF</a:t>
            </a:r>
          </a:p>
        </p:txBody>
      </p:sp>
      <p:cxnSp>
        <p:nvCxnSpPr>
          <p:cNvPr id="156679" name="AutoShape 7"/>
          <p:cNvCxnSpPr>
            <a:cxnSpLocks noChangeShapeType="1"/>
          </p:cNvCxnSpPr>
          <p:nvPr/>
        </p:nvCxnSpPr>
        <p:spPr bwMode="auto">
          <a:xfrm rot="10800000" flipV="1">
            <a:off x="5659438" y="4702175"/>
            <a:ext cx="2671762" cy="1371600"/>
          </a:xfrm>
          <a:prstGeom prst="curvedConnector3">
            <a:avLst>
              <a:gd name="adj1" fmla="val 49972"/>
            </a:avLst>
          </a:prstGeom>
          <a:noFill/>
          <a:ln w="38100">
            <a:solidFill>
              <a:srgbClr val="006600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animBg="1" autoUpdateAnimBg="0"/>
      <p:bldP spid="156678" grpId="0" animBg="1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DAC0832</a:t>
            </a:r>
            <a:r>
              <a:rPr lang="zh-CN" altLang="en-US" smtClean="0"/>
              <a:t>的内部结构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典型的</a:t>
            </a:r>
            <a:r>
              <a:rPr lang="en-US" altLang="zh-CN" smtClean="0"/>
              <a:t>8</a:t>
            </a:r>
            <a:r>
              <a:rPr lang="zh-CN" altLang="en-US" smtClean="0"/>
              <a:t>位、电流输出型、通用</a:t>
            </a:r>
            <a:r>
              <a:rPr lang="en-US" altLang="zh-CN" smtClean="0"/>
              <a:t>DAC</a:t>
            </a:r>
            <a:r>
              <a:rPr lang="zh-CN" altLang="en-US" smtClean="0"/>
              <a:t>芯片</a:t>
            </a:r>
          </a:p>
        </p:txBody>
      </p:sp>
      <p:grpSp>
        <p:nvGrpSpPr>
          <p:cNvPr id="128004" name="Group 72"/>
          <p:cNvGrpSpPr>
            <a:grpSpLocks/>
          </p:cNvGrpSpPr>
          <p:nvPr/>
        </p:nvGrpSpPr>
        <p:grpSpPr bwMode="auto">
          <a:xfrm>
            <a:off x="315913" y="1628775"/>
            <a:ext cx="8804275" cy="4721225"/>
            <a:chOff x="199" y="1026"/>
            <a:chExt cx="5546" cy="2974"/>
          </a:xfrm>
        </p:grpSpPr>
        <p:sp>
          <p:nvSpPr>
            <p:cNvPr id="128005" name="Rectangle 5"/>
            <p:cNvSpPr>
              <a:spLocks noChangeArrowheads="1"/>
            </p:cNvSpPr>
            <p:nvPr/>
          </p:nvSpPr>
          <p:spPr bwMode="auto">
            <a:xfrm>
              <a:off x="2677" y="2357"/>
              <a:ext cx="483" cy="24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LE2</a:t>
              </a:r>
            </a:p>
          </p:txBody>
        </p:sp>
        <p:sp>
          <p:nvSpPr>
            <p:cNvPr id="128006" name="Rectangle 6"/>
            <p:cNvSpPr>
              <a:spLocks noChangeArrowheads="1"/>
            </p:cNvSpPr>
            <p:nvPr/>
          </p:nvSpPr>
          <p:spPr bwMode="auto">
            <a:xfrm>
              <a:off x="1763" y="2357"/>
              <a:ext cx="484" cy="24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LE1</a:t>
              </a:r>
            </a:p>
          </p:txBody>
        </p:sp>
        <p:sp>
          <p:nvSpPr>
            <p:cNvPr id="128007" name="Rectangle 7"/>
            <p:cNvSpPr>
              <a:spLocks noChangeArrowheads="1"/>
            </p:cNvSpPr>
            <p:nvPr/>
          </p:nvSpPr>
          <p:spPr bwMode="auto">
            <a:xfrm>
              <a:off x="4986" y="1432"/>
              <a:ext cx="501" cy="30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Rfb</a:t>
              </a:r>
            </a:p>
          </p:txBody>
        </p:sp>
        <p:sp>
          <p:nvSpPr>
            <p:cNvPr id="128008" name="Rectangle 8"/>
            <p:cNvSpPr>
              <a:spLocks noChangeArrowheads="1"/>
            </p:cNvSpPr>
            <p:nvPr/>
          </p:nvSpPr>
          <p:spPr bwMode="auto">
            <a:xfrm>
              <a:off x="5055" y="2413"/>
              <a:ext cx="656" cy="30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AGND</a:t>
              </a:r>
            </a:p>
          </p:txBody>
        </p:sp>
        <p:sp>
          <p:nvSpPr>
            <p:cNvPr id="128009" name="Rectangle 9"/>
            <p:cNvSpPr>
              <a:spLocks noChangeArrowheads="1"/>
            </p:cNvSpPr>
            <p:nvPr/>
          </p:nvSpPr>
          <p:spPr bwMode="auto">
            <a:xfrm>
              <a:off x="3113" y="3313"/>
              <a:ext cx="1081" cy="3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DAC0832</a:t>
              </a:r>
            </a:p>
          </p:txBody>
        </p:sp>
        <p:sp>
          <p:nvSpPr>
            <p:cNvPr id="128010" name="Rectangle 10"/>
            <p:cNvSpPr>
              <a:spLocks noChangeArrowheads="1"/>
            </p:cNvSpPr>
            <p:nvPr/>
          </p:nvSpPr>
          <p:spPr bwMode="auto">
            <a:xfrm>
              <a:off x="5055" y="3115"/>
              <a:ext cx="500" cy="24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Vcc</a:t>
              </a:r>
            </a:p>
          </p:txBody>
        </p:sp>
        <p:sp>
          <p:nvSpPr>
            <p:cNvPr id="128011" name="Rectangle 11"/>
            <p:cNvSpPr>
              <a:spLocks noChangeArrowheads="1"/>
            </p:cNvSpPr>
            <p:nvPr/>
          </p:nvSpPr>
          <p:spPr bwMode="auto">
            <a:xfrm>
              <a:off x="436" y="2508"/>
              <a:ext cx="501" cy="30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solidFill>
                    <a:srgbClr val="193C7D"/>
                  </a:solidFill>
                  <a:latin typeface="Times New Roman" pitchFamily="18" charset="0"/>
                </a:rPr>
                <a:t>ILE</a:t>
              </a:r>
            </a:p>
          </p:txBody>
        </p:sp>
        <p:sp>
          <p:nvSpPr>
            <p:cNvPr id="128012" name="Rectangle 12"/>
            <p:cNvSpPr>
              <a:spLocks noChangeArrowheads="1"/>
            </p:cNvSpPr>
            <p:nvPr/>
          </p:nvSpPr>
          <p:spPr bwMode="auto">
            <a:xfrm>
              <a:off x="5020" y="1153"/>
              <a:ext cx="501" cy="30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V</a:t>
              </a:r>
              <a:r>
                <a:rPr lang="en-US" altLang="zh-CN" sz="2400" b="1" baseline="-25000">
                  <a:latin typeface="Times New Roman" pitchFamily="18" charset="0"/>
                </a:rPr>
                <a:t>REF</a:t>
              </a:r>
              <a:endParaRPr lang="en-US" altLang="zh-CN" sz="2400" b="1">
                <a:latin typeface="Times New Roman" pitchFamily="18" charset="0"/>
              </a:endParaRPr>
            </a:p>
          </p:txBody>
        </p:sp>
        <p:sp>
          <p:nvSpPr>
            <p:cNvPr id="128013" name="Rectangle 13"/>
            <p:cNvSpPr>
              <a:spLocks noChangeArrowheads="1"/>
            </p:cNvSpPr>
            <p:nvPr/>
          </p:nvSpPr>
          <p:spPr bwMode="auto">
            <a:xfrm>
              <a:off x="1462" y="1166"/>
              <a:ext cx="561" cy="115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sz="2400" b="1">
                  <a:latin typeface="Times New Roman" pitchFamily="18" charset="0"/>
                </a:rPr>
                <a:t>输入</a:t>
              </a:r>
            </a:p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寄</a:t>
              </a:r>
            </a:p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存</a:t>
              </a:r>
            </a:p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器</a:t>
              </a:r>
            </a:p>
          </p:txBody>
        </p:sp>
        <p:sp>
          <p:nvSpPr>
            <p:cNvPr id="128014" name="Rectangle 14"/>
            <p:cNvSpPr>
              <a:spLocks noChangeArrowheads="1"/>
            </p:cNvSpPr>
            <p:nvPr/>
          </p:nvSpPr>
          <p:spPr bwMode="auto">
            <a:xfrm>
              <a:off x="5089" y="3330"/>
              <a:ext cx="656" cy="30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DGND</a:t>
              </a:r>
            </a:p>
          </p:txBody>
        </p:sp>
        <p:sp>
          <p:nvSpPr>
            <p:cNvPr id="128015" name="Oval 15"/>
            <p:cNvSpPr>
              <a:spLocks noChangeArrowheads="1"/>
            </p:cNvSpPr>
            <p:nvPr/>
          </p:nvSpPr>
          <p:spPr bwMode="auto">
            <a:xfrm>
              <a:off x="4065" y="1846"/>
              <a:ext cx="52" cy="46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16" name="Rectangle 16"/>
            <p:cNvSpPr>
              <a:spLocks noChangeArrowheads="1"/>
            </p:cNvSpPr>
            <p:nvPr/>
          </p:nvSpPr>
          <p:spPr bwMode="auto">
            <a:xfrm>
              <a:off x="199" y="1458"/>
              <a:ext cx="1049" cy="31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solidFill>
                    <a:srgbClr val="193C7D"/>
                  </a:solidFill>
                  <a:latin typeface="Times New Roman" pitchFamily="18" charset="0"/>
                </a:rPr>
                <a:t>DI0</a:t>
              </a:r>
              <a:r>
                <a:rPr lang="zh-CN" altLang="en-US" sz="2400" b="1">
                  <a:solidFill>
                    <a:srgbClr val="193C7D"/>
                  </a:solidFill>
                  <a:latin typeface="Times New Roman" pitchFamily="18" charset="0"/>
                </a:rPr>
                <a:t>～</a:t>
              </a:r>
              <a:r>
                <a:rPr lang="en-US" altLang="zh-CN" sz="2400" b="1">
                  <a:solidFill>
                    <a:srgbClr val="193C7D"/>
                  </a:solidFill>
                  <a:latin typeface="Times New Roman" pitchFamily="18" charset="0"/>
                </a:rPr>
                <a:t>DI7</a:t>
              </a:r>
            </a:p>
          </p:txBody>
        </p:sp>
        <p:sp>
          <p:nvSpPr>
            <p:cNvPr id="128017" name="Oval 17"/>
            <p:cNvSpPr>
              <a:spLocks noChangeArrowheads="1"/>
            </p:cNvSpPr>
            <p:nvPr/>
          </p:nvSpPr>
          <p:spPr bwMode="auto">
            <a:xfrm>
              <a:off x="1312" y="3133"/>
              <a:ext cx="74" cy="5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18" name="Oval 18"/>
            <p:cNvSpPr>
              <a:spLocks noChangeArrowheads="1"/>
            </p:cNvSpPr>
            <p:nvPr/>
          </p:nvSpPr>
          <p:spPr bwMode="auto">
            <a:xfrm>
              <a:off x="1312" y="3335"/>
              <a:ext cx="74" cy="5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19" name="Oval 19"/>
            <p:cNvSpPr>
              <a:spLocks noChangeArrowheads="1"/>
            </p:cNvSpPr>
            <p:nvPr/>
          </p:nvSpPr>
          <p:spPr bwMode="auto">
            <a:xfrm>
              <a:off x="1312" y="3600"/>
              <a:ext cx="74" cy="5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20" name="Oval 20"/>
            <p:cNvSpPr>
              <a:spLocks noChangeArrowheads="1"/>
            </p:cNvSpPr>
            <p:nvPr/>
          </p:nvSpPr>
          <p:spPr bwMode="auto">
            <a:xfrm>
              <a:off x="1312" y="3802"/>
              <a:ext cx="74" cy="5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21" name="Freeform 21"/>
            <p:cNvSpPr>
              <a:spLocks/>
            </p:cNvSpPr>
            <p:nvPr/>
          </p:nvSpPr>
          <p:spPr bwMode="auto">
            <a:xfrm>
              <a:off x="1655" y="2334"/>
              <a:ext cx="93" cy="358"/>
            </a:xfrm>
            <a:custGeom>
              <a:avLst/>
              <a:gdLst>
                <a:gd name="T0" fmla="*/ 19854 w 20000"/>
                <a:gd name="T1" fmla="*/ 0 h 20000"/>
                <a:gd name="T2" fmla="*/ 19854 w 20000"/>
                <a:gd name="T3" fmla="*/ 19942 h 20000"/>
                <a:gd name="T4" fmla="*/ 0 w 20000"/>
                <a:gd name="T5" fmla="*/ 19942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854" y="0"/>
                  </a:moveTo>
                  <a:lnTo>
                    <a:pt x="19854" y="19942"/>
                  </a:lnTo>
                  <a:lnTo>
                    <a:pt x="0" y="1994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22" name="Freeform 22"/>
            <p:cNvSpPr>
              <a:spLocks/>
            </p:cNvSpPr>
            <p:nvPr/>
          </p:nvSpPr>
          <p:spPr bwMode="auto">
            <a:xfrm>
              <a:off x="1655" y="2956"/>
              <a:ext cx="92" cy="313"/>
            </a:xfrm>
            <a:custGeom>
              <a:avLst/>
              <a:gdLst>
                <a:gd name="T0" fmla="*/ 19868 w 20000"/>
                <a:gd name="T1" fmla="*/ 0 h 20000"/>
                <a:gd name="T2" fmla="*/ 19868 w 20000"/>
                <a:gd name="T3" fmla="*/ 19934 h 20000"/>
                <a:gd name="T4" fmla="*/ 0 w 20000"/>
                <a:gd name="T5" fmla="*/ 19934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868" y="0"/>
                  </a:moveTo>
                  <a:lnTo>
                    <a:pt x="19868" y="19934"/>
                  </a:lnTo>
                  <a:lnTo>
                    <a:pt x="0" y="199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23" name="Freeform 23"/>
            <p:cNvSpPr>
              <a:spLocks/>
            </p:cNvSpPr>
            <p:nvPr/>
          </p:nvSpPr>
          <p:spPr bwMode="auto">
            <a:xfrm>
              <a:off x="1246" y="2754"/>
              <a:ext cx="157" cy="203"/>
            </a:xfrm>
            <a:custGeom>
              <a:avLst/>
              <a:gdLst>
                <a:gd name="T0" fmla="*/ 0 w 20000"/>
                <a:gd name="T1" fmla="*/ 19898 h 20000"/>
                <a:gd name="T2" fmla="*/ 0 w 20000"/>
                <a:gd name="T3" fmla="*/ 0 h 20000"/>
                <a:gd name="T4" fmla="*/ 19853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0" y="19898"/>
                  </a:moveTo>
                  <a:lnTo>
                    <a:pt x="0" y="0"/>
                  </a:lnTo>
                  <a:lnTo>
                    <a:pt x="19853" y="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24" name="Line 24"/>
            <p:cNvSpPr>
              <a:spLocks noChangeShapeType="1"/>
            </p:cNvSpPr>
            <p:nvPr/>
          </p:nvSpPr>
          <p:spPr bwMode="auto">
            <a:xfrm>
              <a:off x="1261" y="2957"/>
              <a:ext cx="48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25" name="Freeform 25"/>
            <p:cNvSpPr>
              <a:spLocks/>
            </p:cNvSpPr>
            <p:nvPr/>
          </p:nvSpPr>
          <p:spPr bwMode="auto">
            <a:xfrm>
              <a:off x="1655" y="2318"/>
              <a:ext cx="1006" cy="1414"/>
            </a:xfrm>
            <a:custGeom>
              <a:avLst/>
              <a:gdLst>
                <a:gd name="T0" fmla="*/ 19979 w 20000"/>
                <a:gd name="T1" fmla="*/ 0 h 20000"/>
                <a:gd name="T2" fmla="*/ 19979 w 20000"/>
                <a:gd name="T3" fmla="*/ 19985 h 20000"/>
                <a:gd name="T4" fmla="*/ 0 w 20000"/>
                <a:gd name="T5" fmla="*/ 19985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979" y="0"/>
                  </a:moveTo>
                  <a:lnTo>
                    <a:pt x="19979" y="19985"/>
                  </a:lnTo>
                  <a:lnTo>
                    <a:pt x="0" y="1998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26" name="Line 26"/>
            <p:cNvSpPr>
              <a:spLocks noChangeShapeType="1"/>
            </p:cNvSpPr>
            <p:nvPr/>
          </p:nvSpPr>
          <p:spPr bwMode="auto">
            <a:xfrm>
              <a:off x="2039" y="1734"/>
              <a:ext cx="329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27" name="Rectangle 27"/>
            <p:cNvSpPr>
              <a:spLocks noChangeArrowheads="1"/>
            </p:cNvSpPr>
            <p:nvPr/>
          </p:nvSpPr>
          <p:spPr bwMode="auto">
            <a:xfrm>
              <a:off x="3289" y="1166"/>
              <a:ext cx="561" cy="115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2400" b="1">
                  <a:latin typeface="Times New Roman" pitchFamily="18" charset="0"/>
                </a:rPr>
                <a:t>D/A</a:t>
              </a:r>
            </a:p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转</a:t>
              </a:r>
            </a:p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换</a:t>
              </a:r>
            </a:p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器</a:t>
              </a:r>
            </a:p>
          </p:txBody>
        </p:sp>
        <p:sp>
          <p:nvSpPr>
            <p:cNvPr id="128028" name="Rectangle 28"/>
            <p:cNvSpPr>
              <a:spLocks noChangeArrowheads="1"/>
            </p:cNvSpPr>
            <p:nvPr/>
          </p:nvSpPr>
          <p:spPr bwMode="auto">
            <a:xfrm>
              <a:off x="2376" y="1166"/>
              <a:ext cx="560" cy="115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2400" b="1">
                  <a:latin typeface="Times New Roman" pitchFamily="18" charset="0"/>
                </a:rPr>
                <a:t>DAC</a:t>
              </a:r>
            </a:p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寄</a:t>
              </a:r>
            </a:p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存</a:t>
              </a:r>
            </a:p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器</a:t>
              </a:r>
            </a:p>
          </p:txBody>
        </p:sp>
        <p:sp>
          <p:nvSpPr>
            <p:cNvPr id="128029" name="Line 29"/>
            <p:cNvSpPr>
              <a:spLocks noChangeShapeType="1"/>
            </p:cNvSpPr>
            <p:nvPr/>
          </p:nvSpPr>
          <p:spPr bwMode="auto">
            <a:xfrm>
              <a:off x="2952" y="1734"/>
              <a:ext cx="329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30" name="Rectangle 30"/>
            <p:cNvSpPr>
              <a:spLocks noChangeArrowheads="1"/>
            </p:cNvSpPr>
            <p:nvPr/>
          </p:nvSpPr>
          <p:spPr bwMode="auto">
            <a:xfrm>
              <a:off x="1143" y="1026"/>
              <a:ext cx="3568" cy="2974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31" name="Line 31"/>
            <p:cNvSpPr>
              <a:spLocks noChangeShapeType="1"/>
            </p:cNvSpPr>
            <p:nvPr/>
          </p:nvSpPr>
          <p:spPr bwMode="auto">
            <a:xfrm>
              <a:off x="850" y="2615"/>
              <a:ext cx="55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8032" name="Group 32"/>
            <p:cNvGrpSpPr>
              <a:grpSpLocks/>
            </p:cNvGrpSpPr>
            <p:nvPr/>
          </p:nvGrpSpPr>
          <p:grpSpPr bwMode="auto">
            <a:xfrm>
              <a:off x="848" y="3161"/>
              <a:ext cx="468" cy="201"/>
              <a:chOff x="0" y="59"/>
              <a:chExt cx="20000" cy="19941"/>
            </a:xfrm>
          </p:grpSpPr>
          <p:sp>
            <p:nvSpPr>
              <p:cNvPr id="128063" name="Line 33"/>
              <p:cNvSpPr>
                <a:spLocks noChangeShapeType="1"/>
              </p:cNvSpPr>
              <p:nvPr/>
            </p:nvSpPr>
            <p:spPr bwMode="auto">
              <a:xfrm>
                <a:off x="0" y="19898"/>
                <a:ext cx="20000" cy="10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064" name="Line 34"/>
              <p:cNvSpPr>
                <a:spLocks noChangeShapeType="1"/>
              </p:cNvSpPr>
              <p:nvPr/>
            </p:nvSpPr>
            <p:spPr bwMode="auto">
              <a:xfrm>
                <a:off x="0" y="59"/>
                <a:ext cx="20000" cy="10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8033" name="Line 35"/>
            <p:cNvSpPr>
              <a:spLocks noChangeShapeType="1"/>
            </p:cNvSpPr>
            <p:nvPr/>
          </p:nvSpPr>
          <p:spPr bwMode="auto">
            <a:xfrm>
              <a:off x="848" y="3627"/>
              <a:ext cx="468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34" name="Line 36"/>
            <p:cNvSpPr>
              <a:spLocks noChangeShapeType="1"/>
            </p:cNvSpPr>
            <p:nvPr/>
          </p:nvSpPr>
          <p:spPr bwMode="auto">
            <a:xfrm>
              <a:off x="4700" y="3213"/>
              <a:ext cx="41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8035" name="Group 37"/>
            <p:cNvGrpSpPr>
              <a:grpSpLocks/>
            </p:cNvGrpSpPr>
            <p:nvPr/>
          </p:nvGrpSpPr>
          <p:grpSpPr bwMode="auto">
            <a:xfrm>
              <a:off x="3850" y="1866"/>
              <a:ext cx="1188" cy="266"/>
              <a:chOff x="0" y="-124"/>
              <a:chExt cx="20000" cy="20124"/>
            </a:xfrm>
          </p:grpSpPr>
          <p:sp>
            <p:nvSpPr>
              <p:cNvPr id="128061" name="Line 38"/>
              <p:cNvSpPr>
                <a:spLocks noChangeShapeType="1"/>
              </p:cNvSpPr>
              <p:nvPr/>
            </p:nvSpPr>
            <p:spPr bwMode="auto">
              <a:xfrm>
                <a:off x="0" y="19922"/>
                <a:ext cx="20000" cy="7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062" name="Line 39"/>
              <p:cNvSpPr>
                <a:spLocks noChangeShapeType="1"/>
              </p:cNvSpPr>
              <p:nvPr/>
            </p:nvSpPr>
            <p:spPr bwMode="auto">
              <a:xfrm>
                <a:off x="0" y="-124"/>
                <a:ext cx="20000" cy="7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8036" name="Freeform 40"/>
            <p:cNvSpPr>
              <a:spLocks/>
            </p:cNvSpPr>
            <p:nvPr/>
          </p:nvSpPr>
          <p:spPr bwMode="auto">
            <a:xfrm>
              <a:off x="3573" y="2318"/>
              <a:ext cx="1490" cy="219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9905 h 20000"/>
                <a:gd name="T4" fmla="*/ 19985 w 20000"/>
                <a:gd name="T5" fmla="*/ 19905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0" y="0"/>
                  </a:moveTo>
                  <a:lnTo>
                    <a:pt x="0" y="19905"/>
                  </a:lnTo>
                  <a:lnTo>
                    <a:pt x="19985" y="1990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37" name="Line 41"/>
            <p:cNvSpPr>
              <a:spLocks noChangeShapeType="1"/>
            </p:cNvSpPr>
            <p:nvPr/>
          </p:nvSpPr>
          <p:spPr bwMode="auto">
            <a:xfrm>
              <a:off x="3848" y="1260"/>
              <a:ext cx="119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38" name="Rectangle 42"/>
            <p:cNvSpPr>
              <a:spLocks noChangeArrowheads="1"/>
            </p:cNvSpPr>
            <p:nvPr/>
          </p:nvSpPr>
          <p:spPr bwMode="auto">
            <a:xfrm>
              <a:off x="4331" y="1510"/>
              <a:ext cx="225" cy="94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39" name="Line 43"/>
            <p:cNvSpPr>
              <a:spLocks noChangeShapeType="1"/>
            </p:cNvSpPr>
            <p:nvPr/>
          </p:nvSpPr>
          <p:spPr bwMode="auto">
            <a:xfrm>
              <a:off x="4555" y="1551"/>
              <a:ext cx="46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40" name="Freeform 44"/>
            <p:cNvSpPr>
              <a:spLocks/>
            </p:cNvSpPr>
            <p:nvPr/>
          </p:nvSpPr>
          <p:spPr bwMode="auto">
            <a:xfrm>
              <a:off x="4090" y="1555"/>
              <a:ext cx="242" cy="312"/>
            </a:xfrm>
            <a:custGeom>
              <a:avLst/>
              <a:gdLst>
                <a:gd name="T0" fmla="*/ 0 w 20000"/>
                <a:gd name="T1" fmla="*/ 19934 h 20000"/>
                <a:gd name="T2" fmla="*/ 0 w 20000"/>
                <a:gd name="T3" fmla="*/ 0 h 20000"/>
                <a:gd name="T4" fmla="*/ 19905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0" y="19934"/>
                  </a:moveTo>
                  <a:lnTo>
                    <a:pt x="0" y="0"/>
                  </a:lnTo>
                  <a:lnTo>
                    <a:pt x="19905" y="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41" name="Rectangle 45"/>
            <p:cNvSpPr>
              <a:spLocks noChangeArrowheads="1"/>
            </p:cNvSpPr>
            <p:nvPr/>
          </p:nvSpPr>
          <p:spPr bwMode="auto">
            <a:xfrm>
              <a:off x="5026" y="2035"/>
              <a:ext cx="552" cy="31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Iout2</a:t>
              </a:r>
            </a:p>
          </p:txBody>
        </p:sp>
        <p:sp>
          <p:nvSpPr>
            <p:cNvPr id="128042" name="Rectangle 46"/>
            <p:cNvSpPr>
              <a:spLocks noChangeArrowheads="1"/>
            </p:cNvSpPr>
            <p:nvPr/>
          </p:nvSpPr>
          <p:spPr bwMode="auto">
            <a:xfrm>
              <a:off x="5026" y="1739"/>
              <a:ext cx="552" cy="31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Iout1</a:t>
              </a:r>
            </a:p>
          </p:txBody>
        </p:sp>
        <p:sp>
          <p:nvSpPr>
            <p:cNvPr id="128043" name="Line 47"/>
            <p:cNvSpPr>
              <a:spLocks noChangeShapeType="1"/>
            </p:cNvSpPr>
            <p:nvPr/>
          </p:nvSpPr>
          <p:spPr bwMode="auto">
            <a:xfrm>
              <a:off x="853" y="1733"/>
              <a:ext cx="605" cy="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44" name="Line 48"/>
            <p:cNvSpPr>
              <a:spLocks noChangeShapeType="1"/>
            </p:cNvSpPr>
            <p:nvPr/>
          </p:nvSpPr>
          <p:spPr bwMode="auto">
            <a:xfrm>
              <a:off x="4713" y="3461"/>
              <a:ext cx="41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45" name="Line 49"/>
            <p:cNvSpPr>
              <a:spLocks noChangeShapeType="1"/>
            </p:cNvSpPr>
            <p:nvPr/>
          </p:nvSpPr>
          <p:spPr bwMode="auto">
            <a:xfrm>
              <a:off x="848" y="3827"/>
              <a:ext cx="46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8046" name="Group 50"/>
            <p:cNvGrpSpPr>
              <a:grpSpLocks/>
            </p:cNvGrpSpPr>
            <p:nvPr/>
          </p:nvGrpSpPr>
          <p:grpSpPr bwMode="auto">
            <a:xfrm>
              <a:off x="403" y="3059"/>
              <a:ext cx="535" cy="306"/>
              <a:chOff x="403" y="3115"/>
              <a:chExt cx="535" cy="317"/>
            </a:xfrm>
          </p:grpSpPr>
          <p:sp>
            <p:nvSpPr>
              <p:cNvPr id="128059" name="Rectangle 51"/>
              <p:cNvSpPr>
                <a:spLocks noChangeArrowheads="1"/>
              </p:cNvSpPr>
              <p:nvPr/>
            </p:nvSpPr>
            <p:spPr bwMode="auto">
              <a:xfrm>
                <a:off x="403" y="3115"/>
                <a:ext cx="535" cy="317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eaLnBrk="0" hangingPunct="0"/>
                <a:r>
                  <a:rPr lang="en-US" altLang="zh-CN" sz="2400" b="1">
                    <a:solidFill>
                      <a:srgbClr val="193C7D"/>
                    </a:solidFill>
                    <a:latin typeface="Times New Roman" pitchFamily="18" charset="0"/>
                  </a:rPr>
                  <a:t>CS</a:t>
                </a:r>
              </a:p>
            </p:txBody>
          </p:sp>
          <p:sp>
            <p:nvSpPr>
              <p:cNvPr id="128060" name="Line 52"/>
              <p:cNvSpPr>
                <a:spLocks noChangeShapeType="1"/>
              </p:cNvSpPr>
              <p:nvPr/>
            </p:nvSpPr>
            <p:spPr bwMode="auto">
              <a:xfrm>
                <a:off x="411" y="3122"/>
                <a:ext cx="272" cy="0"/>
              </a:xfrm>
              <a:prstGeom prst="line">
                <a:avLst/>
              </a:prstGeom>
              <a:noFill/>
              <a:ln w="28575">
                <a:solidFill>
                  <a:srgbClr val="193C7D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28047" name="Group 53"/>
            <p:cNvGrpSpPr>
              <a:grpSpLocks/>
            </p:cNvGrpSpPr>
            <p:nvPr/>
          </p:nvGrpSpPr>
          <p:grpSpPr bwMode="auto">
            <a:xfrm>
              <a:off x="328" y="3308"/>
              <a:ext cx="535" cy="306"/>
              <a:chOff x="328" y="3373"/>
              <a:chExt cx="535" cy="317"/>
            </a:xfrm>
          </p:grpSpPr>
          <p:sp>
            <p:nvSpPr>
              <p:cNvPr id="128057" name="Rectangle 54"/>
              <p:cNvSpPr>
                <a:spLocks noChangeArrowheads="1"/>
              </p:cNvSpPr>
              <p:nvPr/>
            </p:nvSpPr>
            <p:spPr bwMode="auto">
              <a:xfrm>
                <a:off x="328" y="3373"/>
                <a:ext cx="535" cy="317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eaLnBrk="0" hangingPunct="0"/>
                <a:r>
                  <a:rPr lang="en-US" altLang="zh-CN" sz="2400" b="1">
                    <a:solidFill>
                      <a:srgbClr val="193C7D"/>
                    </a:solidFill>
                    <a:latin typeface="Times New Roman" pitchFamily="18" charset="0"/>
                  </a:rPr>
                  <a:t>WR1</a:t>
                </a:r>
              </a:p>
            </p:txBody>
          </p:sp>
          <p:sp>
            <p:nvSpPr>
              <p:cNvPr id="128058" name="Line 55"/>
              <p:cNvSpPr>
                <a:spLocks noChangeShapeType="1"/>
              </p:cNvSpPr>
              <p:nvPr/>
            </p:nvSpPr>
            <p:spPr bwMode="auto">
              <a:xfrm>
                <a:off x="336" y="3380"/>
                <a:ext cx="424" cy="0"/>
              </a:xfrm>
              <a:prstGeom prst="line">
                <a:avLst/>
              </a:prstGeom>
              <a:noFill/>
              <a:ln w="28575">
                <a:solidFill>
                  <a:srgbClr val="193C7D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28048" name="Group 56"/>
            <p:cNvGrpSpPr>
              <a:grpSpLocks/>
            </p:cNvGrpSpPr>
            <p:nvPr/>
          </p:nvGrpSpPr>
          <p:grpSpPr bwMode="auto">
            <a:xfrm>
              <a:off x="313" y="3542"/>
              <a:ext cx="535" cy="306"/>
              <a:chOff x="313" y="3616"/>
              <a:chExt cx="535" cy="317"/>
            </a:xfrm>
          </p:grpSpPr>
          <p:sp>
            <p:nvSpPr>
              <p:cNvPr id="128055" name="Rectangle 57"/>
              <p:cNvSpPr>
                <a:spLocks noChangeArrowheads="1"/>
              </p:cNvSpPr>
              <p:nvPr/>
            </p:nvSpPr>
            <p:spPr bwMode="auto">
              <a:xfrm>
                <a:off x="313" y="3616"/>
                <a:ext cx="535" cy="317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eaLnBrk="0" hangingPunct="0"/>
                <a:r>
                  <a:rPr lang="en-US" altLang="zh-CN" sz="2400" b="1">
                    <a:solidFill>
                      <a:srgbClr val="193C7D"/>
                    </a:solidFill>
                    <a:latin typeface="Times New Roman" pitchFamily="18" charset="0"/>
                  </a:rPr>
                  <a:t>WR2</a:t>
                </a:r>
              </a:p>
            </p:txBody>
          </p:sp>
          <p:sp>
            <p:nvSpPr>
              <p:cNvPr id="128056" name="Line 58"/>
              <p:cNvSpPr>
                <a:spLocks noChangeShapeType="1"/>
              </p:cNvSpPr>
              <p:nvPr/>
            </p:nvSpPr>
            <p:spPr bwMode="auto">
              <a:xfrm>
                <a:off x="321" y="3638"/>
                <a:ext cx="439" cy="0"/>
              </a:xfrm>
              <a:prstGeom prst="line">
                <a:avLst/>
              </a:prstGeom>
              <a:noFill/>
              <a:ln w="28575">
                <a:solidFill>
                  <a:srgbClr val="193C7D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28049" name="Group 59"/>
            <p:cNvGrpSpPr>
              <a:grpSpLocks/>
            </p:cNvGrpSpPr>
            <p:nvPr/>
          </p:nvGrpSpPr>
          <p:grpSpPr bwMode="auto">
            <a:xfrm>
              <a:off x="240" y="3790"/>
              <a:ext cx="863" cy="159"/>
              <a:chOff x="240" y="3873"/>
              <a:chExt cx="863" cy="165"/>
            </a:xfrm>
          </p:grpSpPr>
          <p:sp>
            <p:nvSpPr>
              <p:cNvPr id="128053" name="Rectangle 60"/>
              <p:cNvSpPr>
                <a:spLocks noChangeArrowheads="1"/>
              </p:cNvSpPr>
              <p:nvPr/>
            </p:nvSpPr>
            <p:spPr bwMode="auto">
              <a:xfrm>
                <a:off x="240" y="3873"/>
                <a:ext cx="863" cy="16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eaLnBrk="0" hangingPunct="0"/>
                <a:r>
                  <a:rPr lang="en-US" altLang="zh-CN" sz="2400" b="1">
                    <a:solidFill>
                      <a:srgbClr val="193C7D"/>
                    </a:solidFill>
                    <a:latin typeface="Times New Roman" pitchFamily="18" charset="0"/>
                  </a:rPr>
                  <a:t>XFER</a:t>
                </a:r>
              </a:p>
            </p:txBody>
          </p:sp>
          <p:sp>
            <p:nvSpPr>
              <p:cNvPr id="128054" name="Line 61"/>
              <p:cNvSpPr>
                <a:spLocks noChangeShapeType="1"/>
              </p:cNvSpPr>
              <p:nvPr/>
            </p:nvSpPr>
            <p:spPr bwMode="auto">
              <a:xfrm>
                <a:off x="244" y="3895"/>
                <a:ext cx="500" cy="0"/>
              </a:xfrm>
              <a:prstGeom prst="line">
                <a:avLst/>
              </a:prstGeom>
              <a:noFill/>
              <a:ln w="28575">
                <a:solidFill>
                  <a:srgbClr val="193C7D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28050" name="AutoShape 69"/>
            <p:cNvSpPr>
              <a:spLocks noChangeArrowheads="1"/>
            </p:cNvSpPr>
            <p:nvPr/>
          </p:nvSpPr>
          <p:spPr bwMode="auto">
            <a:xfrm>
              <a:off x="1401" y="2544"/>
              <a:ext cx="240" cy="28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51" name="AutoShape 70"/>
            <p:cNvSpPr>
              <a:spLocks noChangeArrowheads="1"/>
            </p:cNvSpPr>
            <p:nvPr/>
          </p:nvSpPr>
          <p:spPr bwMode="auto">
            <a:xfrm>
              <a:off x="1401" y="3072"/>
              <a:ext cx="240" cy="384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52" name="AutoShape 71"/>
            <p:cNvSpPr>
              <a:spLocks noChangeArrowheads="1"/>
            </p:cNvSpPr>
            <p:nvPr/>
          </p:nvSpPr>
          <p:spPr bwMode="auto">
            <a:xfrm>
              <a:off x="1401" y="3525"/>
              <a:ext cx="240" cy="384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DAC0832</a:t>
            </a:r>
            <a:r>
              <a:rPr lang="zh-CN" altLang="en-US" smtClean="0"/>
              <a:t>的数字接口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8305800" cy="3429000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altLang="zh-CN" smtClean="0"/>
              <a:t>8</a:t>
            </a:r>
            <a:r>
              <a:rPr lang="zh-CN" altLang="en-US" smtClean="0"/>
              <a:t>位数字输入端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 smtClean="0">
                <a:solidFill>
                  <a:schemeClr val="tx2"/>
                </a:solidFill>
              </a:rPr>
              <a:t>DI0</a:t>
            </a:r>
            <a:r>
              <a:rPr lang="zh-CN" altLang="en-US" smtClean="0">
                <a:solidFill>
                  <a:schemeClr val="tx2"/>
                </a:solidFill>
              </a:rPr>
              <a:t>～</a:t>
            </a:r>
            <a:r>
              <a:rPr lang="en-US" altLang="zh-CN" smtClean="0">
                <a:solidFill>
                  <a:schemeClr val="tx2"/>
                </a:solidFill>
              </a:rPr>
              <a:t>DI7</a:t>
            </a:r>
            <a:r>
              <a:rPr lang="zh-CN" altLang="en-US" smtClean="0"/>
              <a:t>（</a:t>
            </a:r>
            <a:r>
              <a:rPr lang="en-US" altLang="zh-CN" smtClean="0"/>
              <a:t>DI0</a:t>
            </a:r>
            <a:r>
              <a:rPr lang="zh-CN" altLang="en-US" smtClean="0"/>
              <a:t>为最低位）</a:t>
            </a:r>
          </a:p>
          <a:p>
            <a:pPr eaLnBrk="1" hangingPunct="1">
              <a:lnSpc>
                <a:spcPct val="95000"/>
              </a:lnSpc>
            </a:pPr>
            <a:r>
              <a:rPr lang="zh-CN" altLang="en-US" smtClean="0"/>
              <a:t>输入寄存器（第</a:t>
            </a:r>
            <a:r>
              <a:rPr lang="en-US" altLang="zh-CN" smtClean="0"/>
              <a:t>1</a:t>
            </a:r>
            <a:r>
              <a:rPr lang="zh-CN" altLang="en-US" smtClean="0"/>
              <a:t>级）控制端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 smtClean="0">
                <a:solidFill>
                  <a:schemeClr val="tx2"/>
                </a:solidFill>
              </a:rPr>
              <a:t>ILE</a:t>
            </a:r>
            <a:r>
              <a:rPr lang="zh-CN" altLang="en-US" smtClean="0">
                <a:solidFill>
                  <a:schemeClr val="tx2"/>
                </a:solidFill>
              </a:rPr>
              <a:t>、</a:t>
            </a:r>
            <a:r>
              <a:rPr lang="en-US" altLang="zh-CN" smtClean="0">
                <a:solidFill>
                  <a:schemeClr val="tx2"/>
                </a:solidFill>
              </a:rPr>
              <a:t>CS*</a:t>
            </a:r>
            <a:r>
              <a:rPr lang="zh-CN" altLang="en-US" smtClean="0">
                <a:solidFill>
                  <a:schemeClr val="tx2"/>
                </a:solidFill>
              </a:rPr>
              <a:t>、</a:t>
            </a:r>
            <a:r>
              <a:rPr lang="en-US" altLang="zh-CN" smtClean="0">
                <a:solidFill>
                  <a:schemeClr val="tx2"/>
                </a:solidFill>
              </a:rPr>
              <a:t>WR1*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mtClean="0"/>
              <a:t>DAC</a:t>
            </a:r>
            <a:r>
              <a:rPr lang="zh-CN" altLang="en-US" smtClean="0"/>
              <a:t>寄存器（第</a:t>
            </a:r>
            <a:r>
              <a:rPr lang="en-US" altLang="zh-CN" smtClean="0"/>
              <a:t>2</a:t>
            </a:r>
            <a:r>
              <a:rPr lang="zh-CN" altLang="en-US" smtClean="0"/>
              <a:t>级）控制端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 smtClean="0">
                <a:solidFill>
                  <a:schemeClr val="tx2"/>
                </a:solidFill>
              </a:rPr>
              <a:t>XFER*</a:t>
            </a:r>
            <a:r>
              <a:rPr lang="zh-CN" altLang="en-US" smtClean="0">
                <a:solidFill>
                  <a:schemeClr val="tx2"/>
                </a:solidFill>
              </a:rPr>
              <a:t>、</a:t>
            </a:r>
            <a:r>
              <a:rPr lang="en-US" altLang="zh-CN" smtClean="0">
                <a:solidFill>
                  <a:schemeClr val="tx2"/>
                </a:solidFill>
              </a:rPr>
              <a:t>WR2*</a:t>
            </a:r>
            <a:endParaRPr lang="zh-CN" altLang="en-US" smtClean="0">
              <a:solidFill>
                <a:schemeClr val="tx2"/>
              </a:solidFill>
            </a:endParaRPr>
          </a:p>
        </p:txBody>
      </p:sp>
      <p:grpSp>
        <p:nvGrpSpPr>
          <p:cNvPr id="129028" name="Group 4"/>
          <p:cNvGrpSpPr>
            <a:grpSpLocks/>
          </p:cNvGrpSpPr>
          <p:nvPr/>
        </p:nvGrpSpPr>
        <p:grpSpPr bwMode="auto">
          <a:xfrm>
            <a:off x="684213" y="3965575"/>
            <a:ext cx="7772400" cy="2663825"/>
            <a:chOff x="0" y="1005"/>
            <a:chExt cx="4896" cy="1783"/>
          </a:xfrm>
        </p:grpSpPr>
        <p:sp>
          <p:nvSpPr>
            <p:cNvPr id="129030" name="Rectangle 5"/>
            <p:cNvSpPr>
              <a:spLocks noChangeArrowheads="1"/>
            </p:cNvSpPr>
            <p:nvPr/>
          </p:nvSpPr>
          <p:spPr bwMode="auto">
            <a:xfrm>
              <a:off x="2692" y="2386"/>
              <a:ext cx="483" cy="2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LE2</a:t>
              </a:r>
            </a:p>
          </p:txBody>
        </p:sp>
        <p:sp>
          <p:nvSpPr>
            <p:cNvPr id="129031" name="Rectangle 6"/>
            <p:cNvSpPr>
              <a:spLocks noChangeArrowheads="1"/>
            </p:cNvSpPr>
            <p:nvPr/>
          </p:nvSpPr>
          <p:spPr bwMode="auto">
            <a:xfrm>
              <a:off x="1778" y="2386"/>
              <a:ext cx="484" cy="2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LE1</a:t>
              </a:r>
            </a:p>
          </p:txBody>
        </p:sp>
        <p:sp>
          <p:nvSpPr>
            <p:cNvPr id="129032" name="Rectangle 7"/>
            <p:cNvSpPr>
              <a:spLocks noChangeArrowheads="1"/>
            </p:cNvSpPr>
            <p:nvPr/>
          </p:nvSpPr>
          <p:spPr bwMode="auto">
            <a:xfrm>
              <a:off x="3115" y="2377"/>
              <a:ext cx="1081" cy="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800" b="1">
                  <a:solidFill>
                    <a:schemeClr val="hlink"/>
                  </a:solidFill>
                  <a:latin typeface="Times New Roman" pitchFamily="18" charset="0"/>
                </a:rPr>
                <a:t>DAC0832</a:t>
              </a:r>
            </a:p>
          </p:txBody>
        </p:sp>
        <p:sp>
          <p:nvSpPr>
            <p:cNvPr id="129033" name="Rectangle 8"/>
            <p:cNvSpPr>
              <a:spLocks noChangeArrowheads="1"/>
            </p:cNvSpPr>
            <p:nvPr/>
          </p:nvSpPr>
          <p:spPr bwMode="auto">
            <a:xfrm>
              <a:off x="1477" y="1150"/>
              <a:ext cx="561" cy="1197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sz="2400" b="1">
                  <a:latin typeface="Times New Roman" pitchFamily="18" charset="0"/>
                </a:rPr>
                <a:t>输入</a:t>
              </a:r>
            </a:p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寄</a:t>
              </a:r>
            </a:p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存</a:t>
              </a:r>
            </a:p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器</a:t>
              </a:r>
            </a:p>
          </p:txBody>
        </p:sp>
        <p:sp>
          <p:nvSpPr>
            <p:cNvPr id="129034" name="Rectangle 9"/>
            <p:cNvSpPr>
              <a:spLocks noChangeArrowheads="1"/>
            </p:cNvSpPr>
            <p:nvPr/>
          </p:nvSpPr>
          <p:spPr bwMode="auto">
            <a:xfrm>
              <a:off x="0" y="1477"/>
              <a:ext cx="1049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DI0</a:t>
              </a:r>
              <a:r>
                <a:rPr lang="zh-CN" altLang="en-US" sz="2400" b="1">
                  <a:latin typeface="Times New Roman" pitchFamily="18" charset="0"/>
                </a:rPr>
                <a:t>～</a:t>
              </a:r>
              <a:r>
                <a:rPr lang="en-US" altLang="zh-CN" sz="2400" b="1">
                  <a:latin typeface="Times New Roman" pitchFamily="18" charset="0"/>
                </a:rPr>
                <a:t>DI7</a:t>
              </a:r>
            </a:p>
          </p:txBody>
        </p:sp>
        <p:sp>
          <p:nvSpPr>
            <p:cNvPr id="129035" name="Freeform 10"/>
            <p:cNvSpPr>
              <a:spLocks/>
            </p:cNvSpPr>
            <p:nvPr/>
          </p:nvSpPr>
          <p:spPr bwMode="auto">
            <a:xfrm>
              <a:off x="1712" y="2362"/>
              <a:ext cx="27" cy="281"/>
            </a:xfrm>
            <a:custGeom>
              <a:avLst/>
              <a:gdLst>
                <a:gd name="T0" fmla="*/ 19854 w 20000"/>
                <a:gd name="T1" fmla="*/ 0 h 20000"/>
                <a:gd name="T2" fmla="*/ 19854 w 20000"/>
                <a:gd name="T3" fmla="*/ 19942 h 20000"/>
                <a:gd name="T4" fmla="*/ 0 w 20000"/>
                <a:gd name="T5" fmla="*/ 19942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854" y="0"/>
                  </a:moveTo>
                  <a:lnTo>
                    <a:pt x="19854" y="19942"/>
                  </a:lnTo>
                  <a:lnTo>
                    <a:pt x="0" y="1994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36" name="Freeform 11"/>
            <p:cNvSpPr>
              <a:spLocks/>
            </p:cNvSpPr>
            <p:nvPr/>
          </p:nvSpPr>
          <p:spPr bwMode="auto">
            <a:xfrm>
              <a:off x="2649" y="2346"/>
              <a:ext cx="27" cy="315"/>
            </a:xfrm>
            <a:custGeom>
              <a:avLst/>
              <a:gdLst>
                <a:gd name="T0" fmla="*/ 19979 w 20000"/>
                <a:gd name="T1" fmla="*/ 0 h 20000"/>
                <a:gd name="T2" fmla="*/ 19979 w 20000"/>
                <a:gd name="T3" fmla="*/ 19985 h 20000"/>
                <a:gd name="T4" fmla="*/ 0 w 20000"/>
                <a:gd name="T5" fmla="*/ 19985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979" y="0"/>
                  </a:moveTo>
                  <a:lnTo>
                    <a:pt x="19979" y="19985"/>
                  </a:lnTo>
                  <a:lnTo>
                    <a:pt x="0" y="1998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37" name="Line 12"/>
            <p:cNvSpPr>
              <a:spLocks noChangeShapeType="1"/>
            </p:cNvSpPr>
            <p:nvPr/>
          </p:nvSpPr>
          <p:spPr bwMode="auto">
            <a:xfrm>
              <a:off x="2054" y="1740"/>
              <a:ext cx="329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38" name="Rectangle 13"/>
            <p:cNvSpPr>
              <a:spLocks noChangeArrowheads="1"/>
            </p:cNvSpPr>
            <p:nvPr/>
          </p:nvSpPr>
          <p:spPr bwMode="auto">
            <a:xfrm>
              <a:off x="3304" y="1150"/>
              <a:ext cx="561" cy="1197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2400" b="1">
                  <a:latin typeface="Times New Roman" pitchFamily="18" charset="0"/>
                </a:rPr>
                <a:t>D/A</a:t>
              </a:r>
            </a:p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转</a:t>
              </a:r>
            </a:p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换</a:t>
              </a:r>
            </a:p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器</a:t>
              </a:r>
            </a:p>
          </p:txBody>
        </p:sp>
        <p:sp>
          <p:nvSpPr>
            <p:cNvPr id="129039" name="Rectangle 14"/>
            <p:cNvSpPr>
              <a:spLocks noChangeArrowheads="1"/>
            </p:cNvSpPr>
            <p:nvPr/>
          </p:nvSpPr>
          <p:spPr bwMode="auto">
            <a:xfrm>
              <a:off x="2391" y="1150"/>
              <a:ext cx="560" cy="1197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2400" b="1">
                  <a:latin typeface="Times New Roman" pitchFamily="18" charset="0"/>
                </a:rPr>
                <a:t>DAC</a:t>
              </a:r>
            </a:p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寄</a:t>
              </a:r>
            </a:p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存</a:t>
              </a:r>
            </a:p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器</a:t>
              </a:r>
            </a:p>
          </p:txBody>
        </p:sp>
        <p:sp>
          <p:nvSpPr>
            <p:cNvPr id="129040" name="Line 15"/>
            <p:cNvSpPr>
              <a:spLocks noChangeShapeType="1"/>
            </p:cNvSpPr>
            <p:nvPr/>
          </p:nvSpPr>
          <p:spPr bwMode="auto">
            <a:xfrm>
              <a:off x="2967" y="1740"/>
              <a:ext cx="329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41" name="Rectangle 16"/>
            <p:cNvSpPr>
              <a:spLocks noChangeArrowheads="1"/>
            </p:cNvSpPr>
            <p:nvPr/>
          </p:nvSpPr>
          <p:spPr bwMode="auto">
            <a:xfrm>
              <a:off x="1158" y="1005"/>
              <a:ext cx="3022" cy="1783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42" name="Line 17"/>
            <p:cNvSpPr>
              <a:spLocks noChangeShapeType="1"/>
            </p:cNvSpPr>
            <p:nvPr/>
          </p:nvSpPr>
          <p:spPr bwMode="auto">
            <a:xfrm>
              <a:off x="3866" y="1726"/>
              <a:ext cx="56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43" name="Rectangle 18"/>
            <p:cNvSpPr>
              <a:spLocks noChangeArrowheads="1"/>
            </p:cNvSpPr>
            <p:nvPr/>
          </p:nvSpPr>
          <p:spPr bwMode="auto">
            <a:xfrm>
              <a:off x="4344" y="1745"/>
              <a:ext cx="552" cy="3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Iout1</a:t>
              </a:r>
            </a:p>
          </p:txBody>
        </p:sp>
        <p:sp>
          <p:nvSpPr>
            <p:cNvPr id="129044" name="Line 19"/>
            <p:cNvSpPr>
              <a:spLocks noChangeShapeType="1"/>
            </p:cNvSpPr>
            <p:nvPr/>
          </p:nvSpPr>
          <p:spPr bwMode="auto">
            <a:xfrm>
              <a:off x="868" y="1739"/>
              <a:ext cx="605" cy="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9029" name="Rectangle 20"/>
          <p:cNvSpPr>
            <a:spLocks noChangeArrowheads="1"/>
          </p:cNvSpPr>
          <p:nvPr/>
        </p:nvSpPr>
        <p:spPr bwMode="auto">
          <a:xfrm>
            <a:off x="6388100" y="1295400"/>
            <a:ext cx="2374900" cy="1439863"/>
          </a:xfrm>
          <a:prstGeom prst="rect">
            <a:avLst/>
          </a:prstGeom>
          <a:solidFill>
            <a:schemeClr val="folHlink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buClr>
                <a:srgbClr val="193C7D"/>
              </a:buClr>
              <a:buSzPct val="80000"/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660066"/>
                </a:solidFill>
                <a:latin typeface="宋体" charset="-122"/>
              </a:rPr>
              <a:t>直通方式</a:t>
            </a:r>
          </a:p>
          <a:p>
            <a:pPr marL="342900" indent="-342900" algn="just">
              <a:buClr>
                <a:srgbClr val="193C7D"/>
              </a:buClr>
              <a:buSzPct val="80000"/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660066"/>
                </a:solidFill>
                <a:latin typeface="宋体" charset="-122"/>
              </a:rPr>
              <a:t>单缓冲方式</a:t>
            </a:r>
          </a:p>
          <a:p>
            <a:pPr marL="342900" indent="-342900" algn="just">
              <a:buClr>
                <a:srgbClr val="193C7D"/>
              </a:buClr>
              <a:buSzPct val="80000"/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660066"/>
                </a:solidFill>
                <a:latin typeface="宋体" charset="-122"/>
              </a:rPr>
              <a:t>双缓冲方式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95" name="Rectangle 83"/>
          <p:cNvSpPr>
            <a:spLocks noChangeArrowheads="1"/>
          </p:cNvSpPr>
          <p:nvPr/>
        </p:nvSpPr>
        <p:spPr bwMode="auto">
          <a:xfrm>
            <a:off x="4108450" y="3756025"/>
            <a:ext cx="890588" cy="1851025"/>
          </a:xfrm>
          <a:prstGeom prst="rect">
            <a:avLst/>
          </a:prstGeom>
          <a:solidFill>
            <a:srgbClr val="71FFDA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b="1"/>
          </a:p>
        </p:txBody>
      </p:sp>
      <p:sp>
        <p:nvSpPr>
          <p:cNvPr id="166994" name="Rectangle 82"/>
          <p:cNvSpPr>
            <a:spLocks noChangeArrowheads="1"/>
          </p:cNvSpPr>
          <p:nvPr/>
        </p:nvSpPr>
        <p:spPr bwMode="auto">
          <a:xfrm>
            <a:off x="2665413" y="3756025"/>
            <a:ext cx="890587" cy="1851025"/>
          </a:xfrm>
          <a:prstGeom prst="rect">
            <a:avLst/>
          </a:prstGeom>
          <a:solidFill>
            <a:srgbClr val="85FFDF">
              <a:alpha val="4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b="1">
              <a:solidFill>
                <a:schemeClr val="hlink"/>
              </a:solidFill>
              <a:ea typeface="华文中宋" pitchFamily="2" charset="-122"/>
            </a:endParaRPr>
          </a:p>
        </p:txBody>
      </p:sp>
      <p:sp>
        <p:nvSpPr>
          <p:cNvPr id="194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直通锁存器的工作方式</a:t>
            </a:r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6497638" cy="198913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两级缓冲寄存器都是直通锁存器</a:t>
            </a:r>
          </a:p>
          <a:p>
            <a:pPr lvl="1" eaLnBrk="1" hangingPunct="1"/>
            <a:r>
              <a:rPr lang="en-US" altLang="zh-CN" smtClean="0"/>
              <a:t>LE</a:t>
            </a:r>
            <a:r>
              <a:rPr lang="zh-CN" altLang="en-US" smtClean="0"/>
              <a:t>＝</a:t>
            </a:r>
            <a:r>
              <a:rPr lang="en-US" altLang="zh-CN" smtClean="0"/>
              <a:t>1</a:t>
            </a:r>
            <a:r>
              <a:rPr lang="zh-CN" altLang="en-US" smtClean="0"/>
              <a:t>，直通（输出等于输入）</a:t>
            </a:r>
          </a:p>
          <a:p>
            <a:pPr lvl="1" eaLnBrk="1" hangingPunct="1"/>
            <a:r>
              <a:rPr lang="en-US" altLang="zh-CN" smtClean="0"/>
              <a:t>LE</a:t>
            </a:r>
            <a:r>
              <a:rPr lang="zh-CN" altLang="en-US" smtClean="0"/>
              <a:t>＝</a:t>
            </a:r>
            <a:r>
              <a:rPr lang="en-US" altLang="zh-CN" smtClean="0"/>
              <a:t>0</a:t>
            </a:r>
            <a:r>
              <a:rPr lang="zh-CN" altLang="en-US" smtClean="0"/>
              <a:t>，锁存（输出保持不变）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304800" y="3495675"/>
            <a:ext cx="7772400" cy="2830513"/>
            <a:chOff x="0" y="1005"/>
            <a:chExt cx="4896" cy="1783"/>
          </a:xfrm>
        </p:grpSpPr>
        <p:sp>
          <p:nvSpPr>
            <p:cNvPr id="19465" name="Rectangle 7"/>
            <p:cNvSpPr>
              <a:spLocks noChangeArrowheads="1"/>
            </p:cNvSpPr>
            <p:nvPr/>
          </p:nvSpPr>
          <p:spPr bwMode="auto">
            <a:xfrm>
              <a:off x="2692" y="2386"/>
              <a:ext cx="483" cy="2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LE2</a:t>
              </a:r>
            </a:p>
          </p:txBody>
        </p:sp>
        <p:sp>
          <p:nvSpPr>
            <p:cNvPr id="19466" name="Rectangle 8"/>
            <p:cNvSpPr>
              <a:spLocks noChangeArrowheads="1"/>
            </p:cNvSpPr>
            <p:nvPr/>
          </p:nvSpPr>
          <p:spPr bwMode="auto">
            <a:xfrm>
              <a:off x="1778" y="2386"/>
              <a:ext cx="484" cy="2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LE1</a:t>
              </a:r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3115" y="2377"/>
              <a:ext cx="1081" cy="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800" b="1">
                  <a:solidFill>
                    <a:schemeClr val="hlink"/>
                  </a:solidFill>
                  <a:latin typeface="Times New Roman" pitchFamily="18" charset="0"/>
                </a:rPr>
                <a:t>DAC0832</a:t>
              </a:r>
            </a:p>
          </p:txBody>
        </p:sp>
        <p:sp>
          <p:nvSpPr>
            <p:cNvPr id="19468" name="Rectangle 15"/>
            <p:cNvSpPr>
              <a:spLocks noChangeArrowheads="1"/>
            </p:cNvSpPr>
            <p:nvPr/>
          </p:nvSpPr>
          <p:spPr bwMode="auto">
            <a:xfrm>
              <a:off x="1477" y="1150"/>
              <a:ext cx="561" cy="1197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30000"/>
                </a:lnSpc>
                <a:spcBef>
                  <a:spcPts val="600"/>
                </a:spcBef>
              </a:pPr>
              <a:r>
                <a:rPr kumimoji="0" lang="zh-CN" altLang="en-US" sz="2400" b="1">
                  <a:solidFill>
                    <a:srgbClr val="000066"/>
                  </a:solidFill>
                  <a:latin typeface="Times New Roman" pitchFamily="18" charset="0"/>
                </a:rPr>
                <a:t>输入</a:t>
              </a:r>
            </a:p>
            <a:p>
              <a:pPr algn="ctr" eaLnBrk="0" hangingPunct="0"/>
              <a:r>
                <a:rPr kumimoji="0" lang="zh-CN" altLang="en-US" sz="2400" b="1">
                  <a:solidFill>
                    <a:srgbClr val="000066"/>
                  </a:solidFill>
                  <a:latin typeface="Times New Roman" pitchFamily="18" charset="0"/>
                </a:rPr>
                <a:t>寄</a:t>
              </a:r>
            </a:p>
            <a:p>
              <a:pPr algn="ctr" eaLnBrk="0" hangingPunct="0"/>
              <a:r>
                <a:rPr kumimoji="0" lang="zh-CN" altLang="en-US" sz="2400" b="1">
                  <a:solidFill>
                    <a:srgbClr val="000066"/>
                  </a:solidFill>
                  <a:latin typeface="Times New Roman" pitchFamily="18" charset="0"/>
                </a:rPr>
                <a:t>存</a:t>
              </a:r>
            </a:p>
            <a:p>
              <a:pPr algn="ctr" eaLnBrk="0" hangingPunct="0"/>
              <a:r>
                <a:rPr kumimoji="0" lang="zh-CN" altLang="en-US" sz="2400" b="1">
                  <a:solidFill>
                    <a:srgbClr val="000066"/>
                  </a:solidFill>
                  <a:latin typeface="Times New Roman" pitchFamily="18" charset="0"/>
                </a:rPr>
                <a:t>器</a:t>
              </a:r>
            </a:p>
          </p:txBody>
        </p:sp>
        <p:sp>
          <p:nvSpPr>
            <p:cNvPr id="19469" name="Rectangle 18"/>
            <p:cNvSpPr>
              <a:spLocks noChangeArrowheads="1"/>
            </p:cNvSpPr>
            <p:nvPr/>
          </p:nvSpPr>
          <p:spPr bwMode="auto">
            <a:xfrm>
              <a:off x="0" y="1477"/>
              <a:ext cx="1049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DI0</a:t>
              </a:r>
              <a:r>
                <a:rPr kumimoji="0" lang="zh-CN" altLang="en-US" sz="2400" b="1">
                  <a:latin typeface="Times New Roman" pitchFamily="18" charset="0"/>
                </a:rPr>
                <a:t>～</a:t>
              </a:r>
              <a:r>
                <a:rPr kumimoji="0" lang="en-US" altLang="zh-CN" sz="2400" b="1">
                  <a:latin typeface="Times New Roman" pitchFamily="18" charset="0"/>
                </a:rPr>
                <a:t>DI7</a:t>
              </a:r>
            </a:p>
          </p:txBody>
        </p:sp>
        <p:sp>
          <p:nvSpPr>
            <p:cNvPr id="19470" name="Freeform 40"/>
            <p:cNvSpPr>
              <a:spLocks/>
            </p:cNvSpPr>
            <p:nvPr/>
          </p:nvSpPr>
          <p:spPr bwMode="auto">
            <a:xfrm>
              <a:off x="1712" y="2362"/>
              <a:ext cx="27" cy="28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854" y="0"/>
                  </a:moveTo>
                  <a:lnTo>
                    <a:pt x="19854" y="19942"/>
                  </a:lnTo>
                  <a:lnTo>
                    <a:pt x="0" y="1994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Freeform 44"/>
            <p:cNvSpPr>
              <a:spLocks/>
            </p:cNvSpPr>
            <p:nvPr/>
          </p:nvSpPr>
          <p:spPr bwMode="auto">
            <a:xfrm>
              <a:off x="2649" y="2346"/>
              <a:ext cx="27" cy="31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979" y="0"/>
                  </a:moveTo>
                  <a:lnTo>
                    <a:pt x="19979" y="19985"/>
                  </a:lnTo>
                  <a:lnTo>
                    <a:pt x="0" y="1998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2" name="Line 45"/>
            <p:cNvSpPr>
              <a:spLocks noChangeShapeType="1"/>
            </p:cNvSpPr>
            <p:nvPr/>
          </p:nvSpPr>
          <p:spPr bwMode="auto">
            <a:xfrm>
              <a:off x="2054" y="1740"/>
              <a:ext cx="329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3" name="Rectangle 46"/>
            <p:cNvSpPr>
              <a:spLocks noChangeArrowheads="1"/>
            </p:cNvSpPr>
            <p:nvPr/>
          </p:nvSpPr>
          <p:spPr bwMode="auto">
            <a:xfrm>
              <a:off x="3304" y="1150"/>
              <a:ext cx="561" cy="1197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30000"/>
                </a:lnSpc>
                <a:spcBef>
                  <a:spcPts val="600"/>
                </a:spcBef>
              </a:pPr>
              <a:r>
                <a:rPr kumimoji="0" lang="en-US" altLang="zh-CN" sz="2400" b="1">
                  <a:solidFill>
                    <a:srgbClr val="000066"/>
                  </a:solidFill>
                  <a:latin typeface="Times New Roman" pitchFamily="18" charset="0"/>
                </a:rPr>
                <a:t>D/A</a:t>
              </a:r>
            </a:p>
            <a:p>
              <a:pPr algn="ctr" eaLnBrk="0" hangingPunct="0"/>
              <a:r>
                <a:rPr kumimoji="0" lang="zh-CN" altLang="en-US" sz="2400" b="1">
                  <a:solidFill>
                    <a:srgbClr val="000066"/>
                  </a:solidFill>
                  <a:latin typeface="Times New Roman" pitchFamily="18" charset="0"/>
                </a:rPr>
                <a:t>转</a:t>
              </a:r>
            </a:p>
            <a:p>
              <a:pPr algn="ctr" eaLnBrk="0" hangingPunct="0"/>
              <a:r>
                <a:rPr kumimoji="0" lang="zh-CN" altLang="en-US" sz="2400" b="1">
                  <a:solidFill>
                    <a:srgbClr val="000066"/>
                  </a:solidFill>
                  <a:latin typeface="Times New Roman" pitchFamily="18" charset="0"/>
                </a:rPr>
                <a:t>换</a:t>
              </a:r>
            </a:p>
            <a:p>
              <a:pPr algn="ctr" eaLnBrk="0" hangingPunct="0"/>
              <a:r>
                <a:rPr kumimoji="0" lang="zh-CN" altLang="en-US" sz="2400" b="1">
                  <a:solidFill>
                    <a:srgbClr val="000066"/>
                  </a:solidFill>
                  <a:latin typeface="Times New Roman" pitchFamily="18" charset="0"/>
                </a:rPr>
                <a:t>器</a:t>
              </a:r>
            </a:p>
          </p:txBody>
        </p:sp>
        <p:sp>
          <p:nvSpPr>
            <p:cNvPr id="19474" name="Rectangle 47"/>
            <p:cNvSpPr>
              <a:spLocks noChangeArrowheads="1"/>
            </p:cNvSpPr>
            <p:nvPr/>
          </p:nvSpPr>
          <p:spPr bwMode="auto">
            <a:xfrm>
              <a:off x="2391" y="1150"/>
              <a:ext cx="560" cy="1197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30000"/>
                </a:lnSpc>
                <a:spcBef>
                  <a:spcPts val="600"/>
                </a:spcBef>
              </a:pPr>
              <a:r>
                <a:rPr kumimoji="0" lang="en-US" altLang="zh-CN" sz="2400" b="1">
                  <a:solidFill>
                    <a:srgbClr val="000066"/>
                  </a:solidFill>
                  <a:latin typeface="Times New Roman" pitchFamily="18" charset="0"/>
                </a:rPr>
                <a:t>DAC</a:t>
              </a:r>
            </a:p>
            <a:p>
              <a:pPr algn="ctr" eaLnBrk="0" hangingPunct="0"/>
              <a:r>
                <a:rPr kumimoji="0" lang="zh-CN" altLang="en-US" sz="2400" b="1">
                  <a:solidFill>
                    <a:srgbClr val="000066"/>
                  </a:solidFill>
                  <a:latin typeface="Times New Roman" pitchFamily="18" charset="0"/>
                </a:rPr>
                <a:t>寄</a:t>
              </a:r>
            </a:p>
            <a:p>
              <a:pPr algn="ctr" eaLnBrk="0" hangingPunct="0"/>
              <a:r>
                <a:rPr kumimoji="0" lang="zh-CN" altLang="en-US" sz="2400" b="1">
                  <a:solidFill>
                    <a:srgbClr val="000066"/>
                  </a:solidFill>
                  <a:latin typeface="Times New Roman" pitchFamily="18" charset="0"/>
                </a:rPr>
                <a:t>存</a:t>
              </a:r>
            </a:p>
            <a:p>
              <a:pPr algn="ctr" eaLnBrk="0" hangingPunct="0"/>
              <a:r>
                <a:rPr kumimoji="0" lang="zh-CN" altLang="en-US" sz="2400" b="1">
                  <a:solidFill>
                    <a:srgbClr val="000066"/>
                  </a:solidFill>
                  <a:latin typeface="Times New Roman" pitchFamily="18" charset="0"/>
                </a:rPr>
                <a:t>器</a:t>
              </a:r>
            </a:p>
          </p:txBody>
        </p:sp>
        <p:sp>
          <p:nvSpPr>
            <p:cNvPr id="19475" name="Line 48"/>
            <p:cNvSpPr>
              <a:spLocks noChangeShapeType="1"/>
            </p:cNvSpPr>
            <p:nvPr/>
          </p:nvSpPr>
          <p:spPr bwMode="auto">
            <a:xfrm>
              <a:off x="2967" y="1740"/>
              <a:ext cx="329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Rectangle 49"/>
            <p:cNvSpPr>
              <a:spLocks noChangeArrowheads="1"/>
            </p:cNvSpPr>
            <p:nvPr/>
          </p:nvSpPr>
          <p:spPr bwMode="auto">
            <a:xfrm>
              <a:off x="1158" y="1005"/>
              <a:ext cx="3022" cy="1783"/>
            </a:xfrm>
            <a:prstGeom prst="rect">
              <a:avLst/>
            </a:prstGeom>
            <a:noFill/>
            <a:ln w="28575">
              <a:solidFill>
                <a:srgbClr val="A50021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Line 58"/>
            <p:cNvSpPr>
              <a:spLocks noChangeShapeType="1"/>
            </p:cNvSpPr>
            <p:nvPr/>
          </p:nvSpPr>
          <p:spPr bwMode="auto">
            <a:xfrm>
              <a:off x="3866" y="1726"/>
              <a:ext cx="56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Rectangle 65"/>
            <p:cNvSpPr>
              <a:spLocks noChangeArrowheads="1"/>
            </p:cNvSpPr>
            <p:nvPr/>
          </p:nvSpPr>
          <p:spPr bwMode="auto">
            <a:xfrm>
              <a:off x="4344" y="1745"/>
              <a:ext cx="552" cy="3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Iout1</a:t>
              </a:r>
            </a:p>
          </p:txBody>
        </p:sp>
        <p:sp>
          <p:nvSpPr>
            <p:cNvPr id="19479" name="Line 66"/>
            <p:cNvSpPr>
              <a:spLocks noChangeShapeType="1"/>
            </p:cNvSpPr>
            <p:nvPr/>
          </p:nvSpPr>
          <p:spPr bwMode="auto">
            <a:xfrm>
              <a:off x="868" y="1739"/>
              <a:ext cx="605" cy="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6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6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6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6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6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6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6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6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95" grpId="0" animBg="1"/>
      <p:bldP spid="16699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DAC0832</a:t>
            </a:r>
            <a:r>
              <a:rPr lang="zh-CN" altLang="en-US" sz="3600" smtClean="0"/>
              <a:t>的工作方式：直通方式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1250" y="1752600"/>
            <a:ext cx="7651750" cy="1484313"/>
          </a:xfrm>
        </p:spPr>
        <p:txBody>
          <a:bodyPr/>
          <a:lstStyle/>
          <a:p>
            <a:pPr eaLnBrk="1" hangingPunct="1"/>
            <a:r>
              <a:rPr lang="en-US" altLang="zh-CN" smtClean="0"/>
              <a:t>LE1</a:t>
            </a:r>
            <a:r>
              <a:rPr lang="zh-CN" altLang="en-US" smtClean="0"/>
              <a:t>＝</a:t>
            </a:r>
            <a:r>
              <a:rPr lang="en-US" altLang="zh-CN" smtClean="0"/>
              <a:t>LE2</a:t>
            </a:r>
            <a:r>
              <a:rPr lang="zh-CN" altLang="en-US" smtClean="0"/>
              <a:t>＝</a:t>
            </a:r>
            <a:r>
              <a:rPr lang="en-US" altLang="zh-CN" smtClean="0"/>
              <a:t>1</a:t>
            </a:r>
          </a:p>
          <a:p>
            <a:pPr eaLnBrk="1" hangingPunct="1"/>
            <a:r>
              <a:rPr lang="zh-CN" altLang="en-US" smtClean="0"/>
              <a:t>输入的数字数据直接进入</a:t>
            </a:r>
            <a:r>
              <a:rPr lang="en-US" altLang="zh-CN" smtClean="0"/>
              <a:t>D/A</a:t>
            </a:r>
            <a:r>
              <a:rPr lang="zh-CN" altLang="en-US" smtClean="0"/>
              <a:t>转换器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49250" y="3495675"/>
            <a:ext cx="7772400" cy="2830513"/>
            <a:chOff x="0" y="1005"/>
            <a:chExt cx="4896" cy="1783"/>
          </a:xfrm>
        </p:grpSpPr>
        <p:sp>
          <p:nvSpPr>
            <p:cNvPr id="20488" name="Rectangle 8"/>
            <p:cNvSpPr>
              <a:spLocks noChangeArrowheads="1"/>
            </p:cNvSpPr>
            <p:nvPr/>
          </p:nvSpPr>
          <p:spPr bwMode="auto">
            <a:xfrm>
              <a:off x="2692" y="2386"/>
              <a:ext cx="483" cy="2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LE2</a:t>
              </a:r>
            </a:p>
          </p:txBody>
        </p: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1778" y="2386"/>
              <a:ext cx="484" cy="2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LE1</a:t>
              </a:r>
            </a:p>
          </p:txBody>
        </p:sp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3115" y="2377"/>
              <a:ext cx="1081" cy="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800" b="1">
                  <a:solidFill>
                    <a:schemeClr val="hlink"/>
                  </a:solidFill>
                  <a:latin typeface="Times New Roman" pitchFamily="18" charset="0"/>
                </a:rPr>
                <a:t>DAC0832</a:t>
              </a:r>
            </a:p>
          </p:txBody>
        </p:sp>
        <p:sp>
          <p:nvSpPr>
            <p:cNvPr id="20491" name="Rectangle 11"/>
            <p:cNvSpPr>
              <a:spLocks noChangeArrowheads="1"/>
            </p:cNvSpPr>
            <p:nvPr/>
          </p:nvSpPr>
          <p:spPr bwMode="auto">
            <a:xfrm>
              <a:off x="1477" y="1150"/>
              <a:ext cx="561" cy="1197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30000"/>
                </a:lnSpc>
                <a:spcBef>
                  <a:spcPts val="600"/>
                </a:spcBef>
              </a:pPr>
              <a:r>
                <a:rPr kumimoji="0" lang="zh-CN" altLang="en-US" sz="2400" b="1">
                  <a:latin typeface="Times New Roman" pitchFamily="18" charset="0"/>
                </a:rPr>
                <a:t>输入</a:t>
              </a:r>
            </a:p>
            <a:p>
              <a:pPr algn="ctr" eaLnBrk="0" hangingPunct="0"/>
              <a:r>
                <a:rPr kumimoji="0" lang="zh-CN" altLang="en-US" sz="2400" b="1">
                  <a:latin typeface="Times New Roman" pitchFamily="18" charset="0"/>
                </a:rPr>
                <a:t>寄</a:t>
              </a:r>
            </a:p>
            <a:p>
              <a:pPr algn="ctr" eaLnBrk="0" hangingPunct="0"/>
              <a:r>
                <a:rPr kumimoji="0" lang="zh-CN" altLang="en-US" sz="2400" b="1">
                  <a:latin typeface="Times New Roman" pitchFamily="18" charset="0"/>
                </a:rPr>
                <a:t>存</a:t>
              </a:r>
            </a:p>
            <a:p>
              <a:pPr algn="ctr" eaLnBrk="0" hangingPunct="0"/>
              <a:r>
                <a:rPr kumimoji="0" lang="zh-CN" altLang="en-US" sz="2400" b="1">
                  <a:latin typeface="Times New Roman" pitchFamily="18" charset="0"/>
                </a:rPr>
                <a:t>器</a:t>
              </a:r>
            </a:p>
          </p:txBody>
        </p:sp>
        <p:sp>
          <p:nvSpPr>
            <p:cNvPr id="20492" name="Rectangle 12"/>
            <p:cNvSpPr>
              <a:spLocks noChangeArrowheads="1"/>
            </p:cNvSpPr>
            <p:nvPr/>
          </p:nvSpPr>
          <p:spPr bwMode="auto">
            <a:xfrm>
              <a:off x="0" y="1477"/>
              <a:ext cx="1049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DI0</a:t>
              </a:r>
              <a:r>
                <a:rPr kumimoji="0" lang="zh-CN" altLang="en-US" sz="2400" b="1">
                  <a:latin typeface="Times New Roman" pitchFamily="18" charset="0"/>
                </a:rPr>
                <a:t>～</a:t>
              </a:r>
              <a:r>
                <a:rPr kumimoji="0" lang="en-US" altLang="zh-CN" sz="2400" b="1">
                  <a:latin typeface="Times New Roman" pitchFamily="18" charset="0"/>
                </a:rPr>
                <a:t>DI7</a:t>
              </a:r>
            </a:p>
          </p:txBody>
        </p:sp>
        <p:sp>
          <p:nvSpPr>
            <p:cNvPr id="20493" name="Freeform 13"/>
            <p:cNvSpPr>
              <a:spLocks/>
            </p:cNvSpPr>
            <p:nvPr/>
          </p:nvSpPr>
          <p:spPr bwMode="auto">
            <a:xfrm>
              <a:off x="1712" y="2362"/>
              <a:ext cx="27" cy="28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854" y="0"/>
                  </a:moveTo>
                  <a:lnTo>
                    <a:pt x="19854" y="19942"/>
                  </a:lnTo>
                  <a:lnTo>
                    <a:pt x="0" y="1994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Freeform 14"/>
            <p:cNvSpPr>
              <a:spLocks/>
            </p:cNvSpPr>
            <p:nvPr/>
          </p:nvSpPr>
          <p:spPr bwMode="auto">
            <a:xfrm>
              <a:off x="2649" y="2346"/>
              <a:ext cx="27" cy="31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979" y="0"/>
                  </a:moveTo>
                  <a:lnTo>
                    <a:pt x="19979" y="19985"/>
                  </a:lnTo>
                  <a:lnTo>
                    <a:pt x="0" y="1998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5" name="Line 15"/>
            <p:cNvSpPr>
              <a:spLocks noChangeShapeType="1"/>
            </p:cNvSpPr>
            <p:nvPr/>
          </p:nvSpPr>
          <p:spPr bwMode="auto">
            <a:xfrm>
              <a:off x="2054" y="1740"/>
              <a:ext cx="329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6" name="Rectangle 16"/>
            <p:cNvSpPr>
              <a:spLocks noChangeArrowheads="1"/>
            </p:cNvSpPr>
            <p:nvPr/>
          </p:nvSpPr>
          <p:spPr bwMode="auto">
            <a:xfrm>
              <a:off x="3304" y="1150"/>
              <a:ext cx="561" cy="1197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30000"/>
                </a:lnSpc>
                <a:spcBef>
                  <a:spcPts val="600"/>
                </a:spcBef>
              </a:pPr>
              <a:r>
                <a:rPr kumimoji="0" lang="en-US" altLang="zh-CN" sz="2400" b="1">
                  <a:latin typeface="Times New Roman" pitchFamily="18" charset="0"/>
                </a:rPr>
                <a:t>D/A</a:t>
              </a:r>
            </a:p>
            <a:p>
              <a:pPr algn="ctr" eaLnBrk="0" hangingPunct="0"/>
              <a:r>
                <a:rPr kumimoji="0" lang="zh-CN" altLang="en-US" sz="2400" b="1">
                  <a:latin typeface="Times New Roman" pitchFamily="18" charset="0"/>
                </a:rPr>
                <a:t>转</a:t>
              </a:r>
            </a:p>
            <a:p>
              <a:pPr algn="ctr" eaLnBrk="0" hangingPunct="0"/>
              <a:r>
                <a:rPr kumimoji="0" lang="zh-CN" altLang="en-US" sz="2400" b="1">
                  <a:latin typeface="Times New Roman" pitchFamily="18" charset="0"/>
                </a:rPr>
                <a:t>换</a:t>
              </a:r>
            </a:p>
            <a:p>
              <a:pPr algn="ctr" eaLnBrk="0" hangingPunct="0"/>
              <a:r>
                <a:rPr kumimoji="0" lang="zh-CN" altLang="en-US" sz="2400" b="1">
                  <a:latin typeface="Times New Roman" pitchFamily="18" charset="0"/>
                </a:rPr>
                <a:t>器</a:t>
              </a:r>
            </a:p>
          </p:txBody>
        </p:sp>
        <p:sp>
          <p:nvSpPr>
            <p:cNvPr id="20497" name="Rectangle 17"/>
            <p:cNvSpPr>
              <a:spLocks noChangeArrowheads="1"/>
            </p:cNvSpPr>
            <p:nvPr/>
          </p:nvSpPr>
          <p:spPr bwMode="auto">
            <a:xfrm>
              <a:off x="2391" y="1150"/>
              <a:ext cx="560" cy="1197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30000"/>
                </a:lnSpc>
                <a:spcBef>
                  <a:spcPts val="600"/>
                </a:spcBef>
              </a:pPr>
              <a:r>
                <a:rPr kumimoji="0" lang="en-US" altLang="zh-CN" sz="2400" b="1">
                  <a:latin typeface="Times New Roman" pitchFamily="18" charset="0"/>
                </a:rPr>
                <a:t>DAC</a:t>
              </a:r>
            </a:p>
            <a:p>
              <a:pPr algn="ctr" eaLnBrk="0" hangingPunct="0"/>
              <a:r>
                <a:rPr kumimoji="0" lang="zh-CN" altLang="en-US" sz="2400" b="1">
                  <a:latin typeface="Times New Roman" pitchFamily="18" charset="0"/>
                </a:rPr>
                <a:t>寄</a:t>
              </a:r>
            </a:p>
            <a:p>
              <a:pPr algn="ctr" eaLnBrk="0" hangingPunct="0"/>
              <a:r>
                <a:rPr kumimoji="0" lang="zh-CN" altLang="en-US" sz="2400" b="1">
                  <a:latin typeface="Times New Roman" pitchFamily="18" charset="0"/>
                </a:rPr>
                <a:t>存</a:t>
              </a:r>
            </a:p>
            <a:p>
              <a:pPr algn="ctr" eaLnBrk="0" hangingPunct="0"/>
              <a:r>
                <a:rPr kumimoji="0" lang="zh-CN" altLang="en-US" sz="2400" b="1">
                  <a:latin typeface="Times New Roman" pitchFamily="18" charset="0"/>
                </a:rPr>
                <a:t>器</a:t>
              </a:r>
            </a:p>
          </p:txBody>
        </p:sp>
        <p:sp>
          <p:nvSpPr>
            <p:cNvPr id="20498" name="Line 18"/>
            <p:cNvSpPr>
              <a:spLocks noChangeShapeType="1"/>
            </p:cNvSpPr>
            <p:nvPr/>
          </p:nvSpPr>
          <p:spPr bwMode="auto">
            <a:xfrm>
              <a:off x="2967" y="1740"/>
              <a:ext cx="329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9" name="Rectangle 19"/>
            <p:cNvSpPr>
              <a:spLocks noChangeArrowheads="1"/>
            </p:cNvSpPr>
            <p:nvPr/>
          </p:nvSpPr>
          <p:spPr bwMode="auto">
            <a:xfrm>
              <a:off x="1158" y="1005"/>
              <a:ext cx="3022" cy="1783"/>
            </a:xfrm>
            <a:prstGeom prst="rect">
              <a:avLst/>
            </a:prstGeom>
            <a:noFill/>
            <a:ln w="28575">
              <a:solidFill>
                <a:srgbClr val="A50021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0" name="Line 20"/>
            <p:cNvSpPr>
              <a:spLocks noChangeShapeType="1"/>
            </p:cNvSpPr>
            <p:nvPr/>
          </p:nvSpPr>
          <p:spPr bwMode="auto">
            <a:xfrm>
              <a:off x="3866" y="1726"/>
              <a:ext cx="56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1" name="Rectangle 21"/>
            <p:cNvSpPr>
              <a:spLocks noChangeArrowheads="1"/>
            </p:cNvSpPr>
            <p:nvPr/>
          </p:nvSpPr>
          <p:spPr bwMode="auto">
            <a:xfrm>
              <a:off x="4344" y="1745"/>
              <a:ext cx="552" cy="3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Iout1</a:t>
              </a:r>
            </a:p>
          </p:txBody>
        </p:sp>
        <p:sp>
          <p:nvSpPr>
            <p:cNvPr id="20502" name="Line 22"/>
            <p:cNvSpPr>
              <a:spLocks noChangeShapeType="1"/>
            </p:cNvSpPr>
            <p:nvPr/>
          </p:nvSpPr>
          <p:spPr bwMode="auto">
            <a:xfrm>
              <a:off x="868" y="1739"/>
              <a:ext cx="605" cy="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7961" name="Line 25"/>
          <p:cNvSpPr>
            <a:spLocks noChangeShapeType="1"/>
          </p:cNvSpPr>
          <p:nvPr/>
        </p:nvSpPr>
        <p:spPr bwMode="auto">
          <a:xfrm>
            <a:off x="1768475" y="4670425"/>
            <a:ext cx="3825875" cy="0"/>
          </a:xfrm>
          <a:prstGeom prst="line">
            <a:avLst/>
          </a:prstGeom>
          <a:noFill/>
          <a:ln w="38100">
            <a:solidFill>
              <a:srgbClr val="A5002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rgbClr val="A6ADC0"/>
            </a:outerShdw>
          </a:effec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7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7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7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7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DAC0832</a:t>
            </a:r>
            <a:r>
              <a:rPr lang="zh-CN" altLang="en-US" sz="3600" smtClean="0"/>
              <a:t>的工作方式：单缓冲方式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1250" y="1676400"/>
            <a:ext cx="7651750" cy="1484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LE1</a:t>
            </a:r>
            <a:r>
              <a:rPr lang="zh-CN" altLang="en-US" sz="2800" smtClean="0"/>
              <a:t>＝</a:t>
            </a:r>
            <a:r>
              <a:rPr lang="en-US" altLang="zh-CN" sz="2800" smtClean="0"/>
              <a:t>1</a:t>
            </a:r>
            <a:r>
              <a:rPr lang="zh-CN" altLang="en-US" sz="2800" smtClean="0"/>
              <a:t>，或者</a:t>
            </a:r>
            <a:r>
              <a:rPr lang="en-US" altLang="zh-CN" sz="2800" smtClean="0"/>
              <a:t>LE2</a:t>
            </a:r>
            <a:r>
              <a:rPr lang="zh-CN" altLang="en-US" sz="2800" smtClean="0"/>
              <a:t>＝</a:t>
            </a:r>
            <a:r>
              <a:rPr lang="en-US" altLang="zh-CN" sz="2800" smtClean="0"/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两个寄存器之一始终处于直通状态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另一个寄存器处于受控状态（缓冲状态）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49250" y="3419475"/>
            <a:ext cx="7772400" cy="2830513"/>
            <a:chOff x="0" y="1005"/>
            <a:chExt cx="4896" cy="1783"/>
          </a:xfrm>
        </p:grpSpPr>
        <p:sp>
          <p:nvSpPr>
            <p:cNvPr id="21513" name="Rectangle 8"/>
            <p:cNvSpPr>
              <a:spLocks noChangeArrowheads="1"/>
            </p:cNvSpPr>
            <p:nvPr/>
          </p:nvSpPr>
          <p:spPr bwMode="auto">
            <a:xfrm>
              <a:off x="2692" y="2386"/>
              <a:ext cx="483" cy="2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LE2</a:t>
              </a:r>
            </a:p>
          </p:txBody>
        </p: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1778" y="2386"/>
              <a:ext cx="484" cy="2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LE1</a:t>
              </a:r>
            </a:p>
          </p:txBody>
        </p:sp>
        <p:sp>
          <p:nvSpPr>
            <p:cNvPr id="21515" name="Rectangle 10"/>
            <p:cNvSpPr>
              <a:spLocks noChangeArrowheads="1"/>
            </p:cNvSpPr>
            <p:nvPr/>
          </p:nvSpPr>
          <p:spPr bwMode="auto">
            <a:xfrm>
              <a:off x="3115" y="2377"/>
              <a:ext cx="1081" cy="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800" b="1">
                  <a:solidFill>
                    <a:schemeClr val="hlink"/>
                  </a:solidFill>
                  <a:latin typeface="Times New Roman" pitchFamily="18" charset="0"/>
                </a:rPr>
                <a:t>DAC0832</a:t>
              </a:r>
            </a:p>
          </p:txBody>
        </p:sp>
        <p:sp>
          <p:nvSpPr>
            <p:cNvPr id="21516" name="Rectangle 11"/>
            <p:cNvSpPr>
              <a:spLocks noChangeArrowheads="1"/>
            </p:cNvSpPr>
            <p:nvPr/>
          </p:nvSpPr>
          <p:spPr bwMode="auto">
            <a:xfrm>
              <a:off x="1477" y="1150"/>
              <a:ext cx="561" cy="1197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30000"/>
                </a:lnSpc>
                <a:spcBef>
                  <a:spcPts val="600"/>
                </a:spcBef>
              </a:pPr>
              <a:r>
                <a:rPr kumimoji="0" lang="zh-CN" altLang="en-US" sz="2400" b="1">
                  <a:latin typeface="Times New Roman" pitchFamily="18" charset="0"/>
                </a:rPr>
                <a:t>输入</a:t>
              </a:r>
            </a:p>
            <a:p>
              <a:pPr algn="ctr" eaLnBrk="0" hangingPunct="0"/>
              <a:r>
                <a:rPr kumimoji="0" lang="zh-CN" altLang="en-US" sz="2400" b="1">
                  <a:latin typeface="Times New Roman" pitchFamily="18" charset="0"/>
                </a:rPr>
                <a:t>寄</a:t>
              </a:r>
            </a:p>
            <a:p>
              <a:pPr algn="ctr" eaLnBrk="0" hangingPunct="0"/>
              <a:r>
                <a:rPr kumimoji="0" lang="zh-CN" altLang="en-US" sz="2400" b="1">
                  <a:latin typeface="Times New Roman" pitchFamily="18" charset="0"/>
                </a:rPr>
                <a:t>存</a:t>
              </a:r>
            </a:p>
            <a:p>
              <a:pPr algn="ctr" eaLnBrk="0" hangingPunct="0"/>
              <a:r>
                <a:rPr kumimoji="0" lang="zh-CN" altLang="en-US" sz="2400" b="1">
                  <a:latin typeface="Times New Roman" pitchFamily="18" charset="0"/>
                </a:rPr>
                <a:t>器</a:t>
              </a:r>
            </a:p>
          </p:txBody>
        </p:sp>
        <p:sp>
          <p:nvSpPr>
            <p:cNvPr id="21517" name="Rectangle 12"/>
            <p:cNvSpPr>
              <a:spLocks noChangeArrowheads="1"/>
            </p:cNvSpPr>
            <p:nvPr/>
          </p:nvSpPr>
          <p:spPr bwMode="auto">
            <a:xfrm>
              <a:off x="0" y="1477"/>
              <a:ext cx="1049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DI0</a:t>
              </a:r>
              <a:r>
                <a:rPr kumimoji="0" lang="zh-CN" altLang="en-US" sz="2400" b="1">
                  <a:latin typeface="Times New Roman" pitchFamily="18" charset="0"/>
                </a:rPr>
                <a:t>～</a:t>
              </a:r>
              <a:r>
                <a:rPr kumimoji="0" lang="en-US" altLang="zh-CN" sz="2400" b="1">
                  <a:latin typeface="Times New Roman" pitchFamily="18" charset="0"/>
                </a:rPr>
                <a:t>DI7</a:t>
              </a:r>
            </a:p>
          </p:txBody>
        </p:sp>
        <p:sp>
          <p:nvSpPr>
            <p:cNvPr id="21518" name="Freeform 13"/>
            <p:cNvSpPr>
              <a:spLocks/>
            </p:cNvSpPr>
            <p:nvPr/>
          </p:nvSpPr>
          <p:spPr bwMode="auto">
            <a:xfrm>
              <a:off x="1712" y="2362"/>
              <a:ext cx="27" cy="28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854" y="0"/>
                  </a:moveTo>
                  <a:lnTo>
                    <a:pt x="19854" y="19942"/>
                  </a:lnTo>
                  <a:lnTo>
                    <a:pt x="0" y="1994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9" name="Freeform 14"/>
            <p:cNvSpPr>
              <a:spLocks/>
            </p:cNvSpPr>
            <p:nvPr/>
          </p:nvSpPr>
          <p:spPr bwMode="auto">
            <a:xfrm>
              <a:off x="2649" y="2346"/>
              <a:ext cx="27" cy="31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979" y="0"/>
                  </a:moveTo>
                  <a:lnTo>
                    <a:pt x="19979" y="19985"/>
                  </a:lnTo>
                  <a:lnTo>
                    <a:pt x="0" y="1998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0" name="Line 15"/>
            <p:cNvSpPr>
              <a:spLocks noChangeShapeType="1"/>
            </p:cNvSpPr>
            <p:nvPr/>
          </p:nvSpPr>
          <p:spPr bwMode="auto">
            <a:xfrm>
              <a:off x="2054" y="1740"/>
              <a:ext cx="329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1" name="Rectangle 16"/>
            <p:cNvSpPr>
              <a:spLocks noChangeArrowheads="1"/>
            </p:cNvSpPr>
            <p:nvPr/>
          </p:nvSpPr>
          <p:spPr bwMode="auto">
            <a:xfrm>
              <a:off x="3304" y="1150"/>
              <a:ext cx="561" cy="1197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30000"/>
                </a:lnSpc>
                <a:spcBef>
                  <a:spcPts val="600"/>
                </a:spcBef>
              </a:pPr>
              <a:r>
                <a:rPr kumimoji="0" lang="en-US" altLang="zh-CN" sz="2400" b="1">
                  <a:latin typeface="Times New Roman" pitchFamily="18" charset="0"/>
                </a:rPr>
                <a:t>D/A</a:t>
              </a:r>
            </a:p>
            <a:p>
              <a:pPr algn="ctr" eaLnBrk="0" hangingPunct="0"/>
              <a:r>
                <a:rPr kumimoji="0" lang="zh-CN" altLang="en-US" sz="2400" b="1">
                  <a:latin typeface="Times New Roman" pitchFamily="18" charset="0"/>
                </a:rPr>
                <a:t>转</a:t>
              </a:r>
            </a:p>
            <a:p>
              <a:pPr algn="ctr" eaLnBrk="0" hangingPunct="0"/>
              <a:r>
                <a:rPr kumimoji="0" lang="zh-CN" altLang="en-US" sz="2400" b="1">
                  <a:latin typeface="Times New Roman" pitchFamily="18" charset="0"/>
                </a:rPr>
                <a:t>换</a:t>
              </a:r>
            </a:p>
            <a:p>
              <a:pPr algn="ctr" eaLnBrk="0" hangingPunct="0"/>
              <a:r>
                <a:rPr kumimoji="0" lang="zh-CN" altLang="en-US" sz="2400" b="1">
                  <a:latin typeface="Times New Roman" pitchFamily="18" charset="0"/>
                </a:rPr>
                <a:t>器</a:t>
              </a:r>
            </a:p>
          </p:txBody>
        </p:sp>
        <p:sp>
          <p:nvSpPr>
            <p:cNvPr id="21522" name="Rectangle 17"/>
            <p:cNvSpPr>
              <a:spLocks noChangeArrowheads="1"/>
            </p:cNvSpPr>
            <p:nvPr/>
          </p:nvSpPr>
          <p:spPr bwMode="auto">
            <a:xfrm>
              <a:off x="2391" y="1150"/>
              <a:ext cx="560" cy="1197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30000"/>
                </a:lnSpc>
                <a:spcBef>
                  <a:spcPts val="600"/>
                </a:spcBef>
              </a:pPr>
              <a:r>
                <a:rPr kumimoji="0" lang="en-US" altLang="zh-CN" sz="2400" b="1">
                  <a:latin typeface="Times New Roman" pitchFamily="18" charset="0"/>
                </a:rPr>
                <a:t>DAC</a:t>
              </a:r>
            </a:p>
            <a:p>
              <a:pPr algn="ctr" eaLnBrk="0" hangingPunct="0"/>
              <a:r>
                <a:rPr kumimoji="0" lang="zh-CN" altLang="en-US" sz="2400" b="1">
                  <a:latin typeface="Times New Roman" pitchFamily="18" charset="0"/>
                </a:rPr>
                <a:t>寄</a:t>
              </a:r>
            </a:p>
            <a:p>
              <a:pPr algn="ctr" eaLnBrk="0" hangingPunct="0"/>
              <a:r>
                <a:rPr kumimoji="0" lang="zh-CN" altLang="en-US" sz="2400" b="1">
                  <a:latin typeface="Times New Roman" pitchFamily="18" charset="0"/>
                </a:rPr>
                <a:t>存</a:t>
              </a:r>
            </a:p>
            <a:p>
              <a:pPr algn="ctr" eaLnBrk="0" hangingPunct="0"/>
              <a:r>
                <a:rPr kumimoji="0" lang="zh-CN" altLang="en-US" sz="2400" b="1">
                  <a:latin typeface="Times New Roman" pitchFamily="18" charset="0"/>
                </a:rPr>
                <a:t>器</a:t>
              </a:r>
            </a:p>
          </p:txBody>
        </p:sp>
        <p:sp>
          <p:nvSpPr>
            <p:cNvPr id="21523" name="Line 18"/>
            <p:cNvSpPr>
              <a:spLocks noChangeShapeType="1"/>
            </p:cNvSpPr>
            <p:nvPr/>
          </p:nvSpPr>
          <p:spPr bwMode="auto">
            <a:xfrm>
              <a:off x="2967" y="1740"/>
              <a:ext cx="329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4" name="Rectangle 19"/>
            <p:cNvSpPr>
              <a:spLocks noChangeArrowheads="1"/>
            </p:cNvSpPr>
            <p:nvPr/>
          </p:nvSpPr>
          <p:spPr bwMode="auto">
            <a:xfrm>
              <a:off x="1158" y="1005"/>
              <a:ext cx="3022" cy="1783"/>
            </a:xfrm>
            <a:prstGeom prst="rect">
              <a:avLst/>
            </a:prstGeom>
            <a:noFill/>
            <a:ln w="28575">
              <a:solidFill>
                <a:srgbClr val="A50021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5" name="Line 20"/>
            <p:cNvSpPr>
              <a:spLocks noChangeShapeType="1"/>
            </p:cNvSpPr>
            <p:nvPr/>
          </p:nvSpPr>
          <p:spPr bwMode="auto">
            <a:xfrm>
              <a:off x="3866" y="1726"/>
              <a:ext cx="56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6" name="Rectangle 21"/>
            <p:cNvSpPr>
              <a:spLocks noChangeArrowheads="1"/>
            </p:cNvSpPr>
            <p:nvPr/>
          </p:nvSpPr>
          <p:spPr bwMode="auto">
            <a:xfrm>
              <a:off x="4344" y="1745"/>
              <a:ext cx="552" cy="3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Iout1</a:t>
              </a:r>
            </a:p>
          </p:txBody>
        </p:sp>
        <p:sp>
          <p:nvSpPr>
            <p:cNvPr id="21527" name="Line 22"/>
            <p:cNvSpPr>
              <a:spLocks noChangeShapeType="1"/>
            </p:cNvSpPr>
            <p:nvPr/>
          </p:nvSpPr>
          <p:spPr bwMode="auto">
            <a:xfrm>
              <a:off x="868" y="1739"/>
              <a:ext cx="605" cy="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0009" name="Line 25"/>
          <p:cNvSpPr>
            <a:spLocks noChangeShapeType="1"/>
          </p:cNvSpPr>
          <p:nvPr/>
        </p:nvSpPr>
        <p:spPr bwMode="auto">
          <a:xfrm>
            <a:off x="1743075" y="4632325"/>
            <a:ext cx="2359025" cy="0"/>
          </a:xfrm>
          <a:prstGeom prst="line">
            <a:avLst/>
          </a:prstGeom>
          <a:noFill/>
          <a:ln w="38100">
            <a:solidFill>
              <a:srgbClr val="A5002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rgbClr val="A6ADC0"/>
            </a:outerShdw>
          </a:effec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70010" name="Line 26"/>
          <p:cNvSpPr>
            <a:spLocks noChangeShapeType="1"/>
          </p:cNvSpPr>
          <p:nvPr/>
        </p:nvSpPr>
        <p:spPr bwMode="auto">
          <a:xfrm>
            <a:off x="3609975" y="4530725"/>
            <a:ext cx="1997075" cy="0"/>
          </a:xfrm>
          <a:prstGeom prst="line">
            <a:avLst/>
          </a:prstGeom>
          <a:noFill/>
          <a:ln w="38100">
            <a:solidFill>
              <a:srgbClr val="CC0099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rgbClr val="A6ADC0"/>
            </a:outerShdw>
          </a:effec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定时器方式</a:t>
            </a:r>
            <a:r>
              <a:rPr lang="en-US" altLang="zh-CN" smtClean="0"/>
              <a:t>2</a:t>
            </a:r>
            <a:r>
              <a:rPr lang="zh-CN" altLang="en-US" smtClean="0"/>
              <a:t>：频率发生器（分频器）</a:t>
            </a:r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228600" y="1447800"/>
            <a:ext cx="8839200" cy="4130675"/>
            <a:chOff x="0" y="1119"/>
            <a:chExt cx="5760" cy="2602"/>
          </a:xfrm>
        </p:grpSpPr>
        <p:grpSp>
          <p:nvGrpSpPr>
            <p:cNvPr id="13316" name="Group 4"/>
            <p:cNvGrpSpPr>
              <a:grpSpLocks/>
            </p:cNvGrpSpPr>
            <p:nvPr/>
          </p:nvGrpSpPr>
          <p:grpSpPr bwMode="auto">
            <a:xfrm>
              <a:off x="1884" y="2313"/>
              <a:ext cx="901" cy="1408"/>
              <a:chOff x="3593" y="1706"/>
              <a:chExt cx="901" cy="1156"/>
            </a:xfrm>
          </p:grpSpPr>
          <p:sp>
            <p:nvSpPr>
              <p:cNvPr id="13532" name="Line 5"/>
              <p:cNvSpPr>
                <a:spLocks noChangeShapeType="1"/>
              </p:cNvSpPr>
              <p:nvPr/>
            </p:nvSpPr>
            <p:spPr bwMode="auto">
              <a:xfrm>
                <a:off x="3593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33" name="Line 6"/>
              <p:cNvSpPr>
                <a:spLocks noChangeShapeType="1"/>
              </p:cNvSpPr>
              <p:nvPr/>
            </p:nvSpPr>
            <p:spPr bwMode="auto">
              <a:xfrm>
                <a:off x="3818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34" name="Line 7"/>
              <p:cNvSpPr>
                <a:spLocks noChangeShapeType="1"/>
              </p:cNvSpPr>
              <p:nvPr/>
            </p:nvSpPr>
            <p:spPr bwMode="auto">
              <a:xfrm>
                <a:off x="4031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35" name="Line 8"/>
              <p:cNvSpPr>
                <a:spLocks noChangeShapeType="1"/>
              </p:cNvSpPr>
              <p:nvPr/>
            </p:nvSpPr>
            <p:spPr bwMode="auto">
              <a:xfrm>
                <a:off x="4256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36" name="Line 9"/>
              <p:cNvSpPr>
                <a:spLocks noChangeShapeType="1"/>
              </p:cNvSpPr>
              <p:nvPr/>
            </p:nvSpPr>
            <p:spPr bwMode="auto">
              <a:xfrm>
                <a:off x="4493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17" name="Line 10"/>
            <p:cNvSpPr>
              <a:spLocks noChangeShapeType="1"/>
            </p:cNvSpPr>
            <p:nvPr/>
          </p:nvSpPr>
          <p:spPr bwMode="auto">
            <a:xfrm>
              <a:off x="2777" y="3391"/>
              <a:ext cx="2" cy="2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8" name="Line 11"/>
            <p:cNvSpPr>
              <a:spLocks noChangeShapeType="1"/>
            </p:cNvSpPr>
            <p:nvPr/>
          </p:nvSpPr>
          <p:spPr bwMode="auto">
            <a:xfrm>
              <a:off x="2551" y="3662"/>
              <a:ext cx="23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3319" name="Rectangle 12"/>
            <p:cNvSpPr>
              <a:spLocks noChangeArrowheads="1"/>
            </p:cNvSpPr>
            <p:nvPr/>
          </p:nvSpPr>
          <p:spPr bwMode="auto">
            <a:xfrm>
              <a:off x="2781" y="2936"/>
              <a:ext cx="315" cy="3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320" name="Rectangle 13"/>
            <p:cNvSpPr>
              <a:spLocks noChangeArrowheads="1"/>
            </p:cNvSpPr>
            <p:nvPr/>
          </p:nvSpPr>
          <p:spPr bwMode="auto">
            <a:xfrm>
              <a:off x="2085" y="2936"/>
              <a:ext cx="316" cy="3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3321" name="Rectangle 14"/>
            <p:cNvSpPr>
              <a:spLocks noChangeArrowheads="1"/>
            </p:cNvSpPr>
            <p:nvPr/>
          </p:nvSpPr>
          <p:spPr bwMode="auto">
            <a:xfrm>
              <a:off x="2541" y="2936"/>
              <a:ext cx="316" cy="3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322" name="Rectangle 15"/>
            <p:cNvSpPr>
              <a:spLocks noChangeArrowheads="1"/>
            </p:cNvSpPr>
            <p:nvPr/>
          </p:nvSpPr>
          <p:spPr bwMode="auto">
            <a:xfrm>
              <a:off x="2313" y="2936"/>
              <a:ext cx="316" cy="3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3323" name="Rectangle 16"/>
            <p:cNvSpPr>
              <a:spLocks noChangeArrowheads="1"/>
            </p:cNvSpPr>
            <p:nvPr/>
          </p:nvSpPr>
          <p:spPr bwMode="auto">
            <a:xfrm>
              <a:off x="1857" y="2936"/>
              <a:ext cx="316" cy="3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3324" name="Line 17"/>
            <p:cNvSpPr>
              <a:spLocks noChangeShapeType="1"/>
            </p:cNvSpPr>
            <p:nvPr/>
          </p:nvSpPr>
          <p:spPr bwMode="auto">
            <a:xfrm>
              <a:off x="2549" y="3391"/>
              <a:ext cx="2" cy="2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5" name="Rectangle 18"/>
            <p:cNvSpPr>
              <a:spLocks noChangeArrowheads="1"/>
            </p:cNvSpPr>
            <p:nvPr/>
          </p:nvSpPr>
          <p:spPr bwMode="auto">
            <a:xfrm>
              <a:off x="0" y="2582"/>
              <a:ext cx="702" cy="40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GATE</a:t>
              </a:r>
            </a:p>
          </p:txBody>
        </p:sp>
        <p:sp>
          <p:nvSpPr>
            <p:cNvPr id="13326" name="Rectangle 19"/>
            <p:cNvSpPr>
              <a:spLocks noChangeArrowheads="1"/>
            </p:cNvSpPr>
            <p:nvPr/>
          </p:nvSpPr>
          <p:spPr bwMode="auto">
            <a:xfrm>
              <a:off x="3" y="3334"/>
              <a:ext cx="733" cy="30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OUT</a:t>
              </a:r>
            </a:p>
          </p:txBody>
        </p:sp>
        <p:sp>
          <p:nvSpPr>
            <p:cNvPr id="13327" name="Rectangle 20"/>
            <p:cNvSpPr>
              <a:spLocks noChangeArrowheads="1"/>
            </p:cNvSpPr>
            <p:nvPr/>
          </p:nvSpPr>
          <p:spPr bwMode="auto">
            <a:xfrm>
              <a:off x="120" y="2019"/>
              <a:ext cx="548" cy="32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CLK</a:t>
              </a:r>
            </a:p>
          </p:txBody>
        </p:sp>
        <p:sp>
          <p:nvSpPr>
            <p:cNvPr id="13328" name="Rectangle 21"/>
            <p:cNvSpPr>
              <a:spLocks noChangeArrowheads="1"/>
            </p:cNvSpPr>
            <p:nvPr/>
          </p:nvSpPr>
          <p:spPr bwMode="auto">
            <a:xfrm>
              <a:off x="15" y="1340"/>
              <a:ext cx="607" cy="4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 </a:t>
              </a:r>
            </a:p>
          </p:txBody>
        </p:sp>
        <p:grpSp>
          <p:nvGrpSpPr>
            <p:cNvPr id="13329" name="Group 22"/>
            <p:cNvGrpSpPr>
              <a:grpSpLocks/>
            </p:cNvGrpSpPr>
            <p:nvPr/>
          </p:nvGrpSpPr>
          <p:grpSpPr bwMode="auto">
            <a:xfrm>
              <a:off x="655" y="1999"/>
              <a:ext cx="348" cy="320"/>
              <a:chOff x="3816" y="1152"/>
              <a:chExt cx="348" cy="222"/>
            </a:xfrm>
          </p:grpSpPr>
          <p:sp>
            <p:nvSpPr>
              <p:cNvPr id="13525" name="Line 23"/>
              <p:cNvSpPr>
                <a:spLocks noChangeShapeType="1"/>
              </p:cNvSpPr>
              <p:nvPr/>
            </p:nvSpPr>
            <p:spPr bwMode="auto">
              <a:xfrm>
                <a:off x="3821" y="1157"/>
                <a:ext cx="1" cy="2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26" name="Line 24"/>
              <p:cNvSpPr>
                <a:spLocks noChangeShapeType="1"/>
              </p:cNvSpPr>
              <p:nvPr/>
            </p:nvSpPr>
            <p:spPr bwMode="auto">
              <a:xfrm>
                <a:off x="3941" y="1157"/>
                <a:ext cx="1" cy="2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27" name="Line 25"/>
              <p:cNvSpPr>
                <a:spLocks noChangeShapeType="1"/>
              </p:cNvSpPr>
              <p:nvPr/>
            </p:nvSpPr>
            <p:spPr bwMode="auto">
              <a:xfrm>
                <a:off x="3816" y="1152"/>
                <a:ext cx="1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2700" tIns="12700" rIns="12700" bIns="12700"/>
              <a:lstStyle/>
              <a:p>
                <a:endParaRPr lang="zh-CN" altLang="en-US"/>
              </a:p>
            </p:txBody>
          </p:sp>
          <p:grpSp>
            <p:nvGrpSpPr>
              <p:cNvPr id="13528" name="Group 26"/>
              <p:cNvGrpSpPr>
                <a:grpSpLocks/>
              </p:cNvGrpSpPr>
              <p:nvPr/>
            </p:nvGrpSpPr>
            <p:grpSpPr bwMode="auto">
              <a:xfrm>
                <a:off x="3936" y="1157"/>
                <a:ext cx="120" cy="217"/>
                <a:chOff x="4152" y="1157"/>
                <a:chExt cx="120" cy="217"/>
              </a:xfrm>
            </p:grpSpPr>
            <p:sp>
              <p:nvSpPr>
                <p:cNvPr id="13530" name="Line 27"/>
                <p:cNvSpPr>
                  <a:spLocks noChangeShapeType="1"/>
                </p:cNvSpPr>
                <p:nvPr/>
              </p:nvSpPr>
              <p:spPr bwMode="auto">
                <a:xfrm>
                  <a:off x="4265" y="1157"/>
                  <a:ext cx="1" cy="21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531" name="Line 28"/>
                <p:cNvSpPr>
                  <a:spLocks noChangeShapeType="1"/>
                </p:cNvSpPr>
                <p:nvPr/>
              </p:nvSpPr>
              <p:spPr bwMode="auto">
                <a:xfrm>
                  <a:off x="4152" y="1356"/>
                  <a:ext cx="12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12700" tIns="12700" rIns="12700" bIns="12700"/>
                <a:lstStyle/>
                <a:p>
                  <a:endParaRPr lang="zh-CN" altLang="en-US"/>
                </a:p>
              </p:txBody>
            </p:sp>
          </p:grpSp>
          <p:sp>
            <p:nvSpPr>
              <p:cNvPr id="13529" name="Line 29"/>
              <p:cNvSpPr>
                <a:spLocks noChangeShapeType="1"/>
              </p:cNvSpPr>
              <p:nvPr/>
            </p:nvSpPr>
            <p:spPr bwMode="auto">
              <a:xfrm>
                <a:off x="4044" y="1152"/>
                <a:ext cx="1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2700" tIns="12700" rIns="12700" bIns="12700"/>
              <a:lstStyle/>
              <a:p>
                <a:endParaRPr lang="zh-CN" altLang="en-US"/>
              </a:p>
            </p:txBody>
          </p:sp>
        </p:grpSp>
        <p:sp>
          <p:nvSpPr>
            <p:cNvPr id="13330" name="Line 30"/>
            <p:cNvSpPr>
              <a:spLocks noChangeShapeType="1"/>
            </p:cNvSpPr>
            <p:nvPr/>
          </p:nvSpPr>
          <p:spPr bwMode="auto">
            <a:xfrm>
              <a:off x="916" y="1452"/>
              <a:ext cx="2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1" name="Line 31"/>
            <p:cNvSpPr>
              <a:spLocks noChangeShapeType="1"/>
            </p:cNvSpPr>
            <p:nvPr/>
          </p:nvSpPr>
          <p:spPr bwMode="auto">
            <a:xfrm>
              <a:off x="1121" y="1452"/>
              <a:ext cx="2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2" name="Line 32"/>
            <p:cNvSpPr>
              <a:spLocks noChangeShapeType="1"/>
            </p:cNvSpPr>
            <p:nvPr/>
          </p:nvSpPr>
          <p:spPr bwMode="auto">
            <a:xfrm>
              <a:off x="919" y="1723"/>
              <a:ext cx="21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3333" name="Line 33"/>
            <p:cNvSpPr>
              <a:spLocks noChangeShapeType="1"/>
            </p:cNvSpPr>
            <p:nvPr/>
          </p:nvSpPr>
          <p:spPr bwMode="auto">
            <a:xfrm>
              <a:off x="1124" y="1445"/>
              <a:ext cx="37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grpSp>
          <p:nvGrpSpPr>
            <p:cNvPr id="13334" name="Group 34"/>
            <p:cNvGrpSpPr>
              <a:grpSpLocks/>
            </p:cNvGrpSpPr>
            <p:nvPr/>
          </p:nvGrpSpPr>
          <p:grpSpPr bwMode="auto">
            <a:xfrm>
              <a:off x="991" y="1999"/>
              <a:ext cx="3575" cy="320"/>
              <a:chOff x="2736" y="1260"/>
              <a:chExt cx="3576" cy="222"/>
            </a:xfrm>
          </p:grpSpPr>
          <p:grpSp>
            <p:nvGrpSpPr>
              <p:cNvPr id="13415" name="Group 35"/>
              <p:cNvGrpSpPr>
                <a:grpSpLocks/>
              </p:cNvGrpSpPr>
              <p:nvPr/>
            </p:nvGrpSpPr>
            <p:grpSpPr bwMode="auto">
              <a:xfrm>
                <a:off x="2736" y="1260"/>
                <a:ext cx="1788" cy="222"/>
                <a:chOff x="2736" y="1260"/>
                <a:chExt cx="1788" cy="222"/>
              </a:xfrm>
            </p:grpSpPr>
            <p:grpSp>
              <p:nvGrpSpPr>
                <p:cNvPr id="13471" name="Group 36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900" cy="222"/>
                  <a:chOff x="2736" y="1260"/>
                  <a:chExt cx="900" cy="222"/>
                </a:xfrm>
              </p:grpSpPr>
              <p:grpSp>
                <p:nvGrpSpPr>
                  <p:cNvPr id="13499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13513" name="Group 3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3520" name="Line 3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3521" name="Group 4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3523" name="Line 4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3524" name="Line 4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3522" name="Line 4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3514" name="Group 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3515" name="Line 4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3516" name="Group 4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3518" name="Line 4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3519" name="Line 4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3517" name="Line 4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3500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3180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13501" name="Group 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3508" name="Line 5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3509" name="Group 5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3511" name="Line 5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3512" name="Line 5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3510" name="Line 5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3502" name="Group 5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3503" name="Line 5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3504" name="Group 5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3506" name="Line 6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3507" name="Line 6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3505" name="Line 6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13472" name="Group 63"/>
                <p:cNvGrpSpPr>
                  <a:grpSpLocks/>
                </p:cNvGrpSpPr>
                <p:nvPr/>
              </p:nvGrpSpPr>
              <p:grpSpPr bwMode="auto">
                <a:xfrm>
                  <a:off x="3624" y="1260"/>
                  <a:ext cx="900" cy="222"/>
                  <a:chOff x="2736" y="1260"/>
                  <a:chExt cx="900" cy="222"/>
                </a:xfrm>
              </p:grpSpPr>
              <p:grpSp>
                <p:nvGrpSpPr>
                  <p:cNvPr id="13473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13487" name="Group 6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3494" name="Line 6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3495" name="Group 6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3497" name="Line 6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3498" name="Line 6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3496" name="Line 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3488" name="Group 7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3489" name="Line 7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3490" name="Group 7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3492" name="Line 7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3493" name="Line 7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3491" name="Line 7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3474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3180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13475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3482" name="Line 7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3483" name="Group 8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3485" name="Line 8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3486" name="Line 8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3484" name="Line 8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3476" name="Group 8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3477" name="Line 8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3478" name="Group 8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3480" name="Line 8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3481" name="Line 8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3479" name="Line 8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13416" name="Group 90"/>
              <p:cNvGrpSpPr>
                <a:grpSpLocks/>
              </p:cNvGrpSpPr>
              <p:nvPr/>
            </p:nvGrpSpPr>
            <p:grpSpPr bwMode="auto">
              <a:xfrm>
                <a:off x="4524" y="1260"/>
                <a:ext cx="1788" cy="222"/>
                <a:chOff x="2736" y="1260"/>
                <a:chExt cx="1788" cy="222"/>
              </a:xfrm>
            </p:grpSpPr>
            <p:grpSp>
              <p:nvGrpSpPr>
                <p:cNvPr id="13417" name="Group 91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900" cy="222"/>
                  <a:chOff x="2736" y="1260"/>
                  <a:chExt cx="900" cy="222"/>
                </a:xfrm>
              </p:grpSpPr>
              <p:grpSp>
                <p:nvGrpSpPr>
                  <p:cNvPr id="13445" name="Group 92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13459" name="Group 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3466" name="Line 9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3467" name="Group 9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3469" name="Line 9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3470" name="Line 9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3468" name="Line 9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3460" name="Group 9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3461" name="Line 10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3462" name="Group 10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3464" name="Line 10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3465" name="Line 10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3463" name="Line 10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3446" name="Group 105"/>
                  <p:cNvGrpSpPr>
                    <a:grpSpLocks/>
                  </p:cNvGrpSpPr>
                  <p:nvPr/>
                </p:nvGrpSpPr>
                <p:grpSpPr bwMode="auto">
                  <a:xfrm>
                    <a:off x="3180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13447" name="Group 10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3454" name="Line 10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3455" name="Group 10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3457" name="Line 10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3458" name="Line 11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3456" name="Line 1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3448" name="Group 1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3449" name="Line 11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3450" name="Group 11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3452" name="Line 11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3453" name="Line 11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3451" name="Line 11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13418" name="Group 118"/>
                <p:cNvGrpSpPr>
                  <a:grpSpLocks/>
                </p:cNvGrpSpPr>
                <p:nvPr/>
              </p:nvGrpSpPr>
              <p:grpSpPr bwMode="auto">
                <a:xfrm>
                  <a:off x="3624" y="1260"/>
                  <a:ext cx="900" cy="222"/>
                  <a:chOff x="2736" y="1260"/>
                  <a:chExt cx="900" cy="222"/>
                </a:xfrm>
              </p:grpSpPr>
              <p:grpSp>
                <p:nvGrpSpPr>
                  <p:cNvPr id="13419" name="Group 119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13433" name="Group 1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3440" name="Line 1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3441" name="Group 12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3443" name="Line 12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3444" name="Line 12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3442" name="Line 12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3434" name="Group 1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3435" name="Line 12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3436" name="Group 12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3438" name="Line 12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3439" name="Line 13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3437" name="Line 13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3420" name="Group 132"/>
                  <p:cNvGrpSpPr>
                    <a:grpSpLocks/>
                  </p:cNvGrpSpPr>
                  <p:nvPr/>
                </p:nvGrpSpPr>
                <p:grpSpPr bwMode="auto">
                  <a:xfrm>
                    <a:off x="3180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13421" name="Group 1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3428" name="Line 13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3429" name="Group 13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3431" name="Line 13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3432" name="Line 13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3430" name="Line 13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3422" name="Group 1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3423" name="Line 14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3424" name="Group 14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3426" name="Line 14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3427" name="Line 14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3425" name="Line 14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13335" name="Group 145"/>
            <p:cNvGrpSpPr>
              <a:grpSpLocks/>
            </p:cNvGrpSpPr>
            <p:nvPr/>
          </p:nvGrpSpPr>
          <p:grpSpPr bwMode="auto">
            <a:xfrm>
              <a:off x="4566" y="1999"/>
              <a:ext cx="900" cy="320"/>
              <a:chOff x="2736" y="1260"/>
              <a:chExt cx="900" cy="222"/>
            </a:xfrm>
          </p:grpSpPr>
          <p:grpSp>
            <p:nvGrpSpPr>
              <p:cNvPr id="13389" name="Group 146"/>
              <p:cNvGrpSpPr>
                <a:grpSpLocks/>
              </p:cNvGrpSpPr>
              <p:nvPr/>
            </p:nvGrpSpPr>
            <p:grpSpPr bwMode="auto">
              <a:xfrm>
                <a:off x="2736" y="1260"/>
                <a:ext cx="456" cy="222"/>
                <a:chOff x="2736" y="1260"/>
                <a:chExt cx="456" cy="222"/>
              </a:xfrm>
            </p:grpSpPr>
            <p:grpSp>
              <p:nvGrpSpPr>
                <p:cNvPr id="13403" name="Group 147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228" cy="222"/>
                  <a:chOff x="4356" y="672"/>
                  <a:chExt cx="228" cy="222"/>
                </a:xfrm>
              </p:grpSpPr>
              <p:sp>
                <p:nvSpPr>
                  <p:cNvPr id="13410" name="Line 148"/>
                  <p:cNvSpPr>
                    <a:spLocks noChangeShapeType="1"/>
                  </p:cNvSpPr>
                  <p:nvPr/>
                </p:nvSpPr>
                <p:spPr bwMode="auto">
                  <a:xfrm>
                    <a:off x="4361" y="677"/>
                    <a:ext cx="1" cy="2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3411" name="Group 149"/>
                  <p:cNvGrpSpPr>
                    <a:grpSpLocks/>
                  </p:cNvGrpSpPr>
                  <p:nvPr/>
                </p:nvGrpSpPr>
                <p:grpSpPr bwMode="auto">
                  <a:xfrm>
                    <a:off x="4356" y="677"/>
                    <a:ext cx="120" cy="217"/>
                    <a:chOff x="4152" y="1157"/>
                    <a:chExt cx="120" cy="217"/>
                  </a:xfrm>
                </p:grpSpPr>
                <p:sp>
                  <p:nvSpPr>
                    <p:cNvPr id="13413" name="Line 1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65" y="115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14" name="Line 1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2" y="1356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3412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672"/>
                    <a:ext cx="1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12700" tIns="12700" rIns="12700" bIns="12700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404" name="Group 153"/>
                <p:cNvGrpSpPr>
                  <a:grpSpLocks/>
                </p:cNvGrpSpPr>
                <p:nvPr/>
              </p:nvGrpSpPr>
              <p:grpSpPr bwMode="auto">
                <a:xfrm>
                  <a:off x="2964" y="1260"/>
                  <a:ext cx="228" cy="222"/>
                  <a:chOff x="4356" y="672"/>
                  <a:chExt cx="228" cy="222"/>
                </a:xfrm>
              </p:grpSpPr>
              <p:sp>
                <p:nvSpPr>
                  <p:cNvPr id="13405" name="Line 154"/>
                  <p:cNvSpPr>
                    <a:spLocks noChangeShapeType="1"/>
                  </p:cNvSpPr>
                  <p:nvPr/>
                </p:nvSpPr>
                <p:spPr bwMode="auto">
                  <a:xfrm>
                    <a:off x="4361" y="677"/>
                    <a:ext cx="1" cy="2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3406" name="Group 155"/>
                  <p:cNvGrpSpPr>
                    <a:grpSpLocks/>
                  </p:cNvGrpSpPr>
                  <p:nvPr/>
                </p:nvGrpSpPr>
                <p:grpSpPr bwMode="auto">
                  <a:xfrm>
                    <a:off x="4356" y="677"/>
                    <a:ext cx="120" cy="217"/>
                    <a:chOff x="4152" y="1157"/>
                    <a:chExt cx="120" cy="217"/>
                  </a:xfrm>
                </p:grpSpPr>
                <p:sp>
                  <p:nvSpPr>
                    <p:cNvPr id="13408" name="Line 1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65" y="115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09" name="Line 1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2" y="1356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3407" name="Line 158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672"/>
                    <a:ext cx="1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12700" tIns="12700" rIns="12700" bIns="12700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3390" name="Group 159"/>
              <p:cNvGrpSpPr>
                <a:grpSpLocks/>
              </p:cNvGrpSpPr>
              <p:nvPr/>
            </p:nvGrpSpPr>
            <p:grpSpPr bwMode="auto">
              <a:xfrm>
                <a:off x="3180" y="1260"/>
                <a:ext cx="456" cy="222"/>
                <a:chOff x="2736" y="1260"/>
                <a:chExt cx="456" cy="222"/>
              </a:xfrm>
            </p:grpSpPr>
            <p:grpSp>
              <p:nvGrpSpPr>
                <p:cNvPr id="13391" name="Group 160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228" cy="222"/>
                  <a:chOff x="4356" y="672"/>
                  <a:chExt cx="228" cy="222"/>
                </a:xfrm>
              </p:grpSpPr>
              <p:sp>
                <p:nvSpPr>
                  <p:cNvPr id="13398" name="Line 161"/>
                  <p:cNvSpPr>
                    <a:spLocks noChangeShapeType="1"/>
                  </p:cNvSpPr>
                  <p:nvPr/>
                </p:nvSpPr>
                <p:spPr bwMode="auto">
                  <a:xfrm>
                    <a:off x="4361" y="677"/>
                    <a:ext cx="1" cy="2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3399" name="Group 162"/>
                  <p:cNvGrpSpPr>
                    <a:grpSpLocks/>
                  </p:cNvGrpSpPr>
                  <p:nvPr/>
                </p:nvGrpSpPr>
                <p:grpSpPr bwMode="auto">
                  <a:xfrm>
                    <a:off x="4356" y="677"/>
                    <a:ext cx="120" cy="217"/>
                    <a:chOff x="4152" y="1157"/>
                    <a:chExt cx="120" cy="217"/>
                  </a:xfrm>
                </p:grpSpPr>
                <p:sp>
                  <p:nvSpPr>
                    <p:cNvPr id="13401" name="Line 1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65" y="115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02" name="Line 1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2" y="1356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3400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672"/>
                    <a:ext cx="1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12700" tIns="12700" rIns="12700" bIns="12700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392" name="Group 166"/>
                <p:cNvGrpSpPr>
                  <a:grpSpLocks/>
                </p:cNvGrpSpPr>
                <p:nvPr/>
              </p:nvGrpSpPr>
              <p:grpSpPr bwMode="auto">
                <a:xfrm>
                  <a:off x="2964" y="1260"/>
                  <a:ext cx="228" cy="222"/>
                  <a:chOff x="4356" y="672"/>
                  <a:chExt cx="228" cy="222"/>
                </a:xfrm>
              </p:grpSpPr>
              <p:sp>
                <p:nvSpPr>
                  <p:cNvPr id="1339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4361" y="677"/>
                    <a:ext cx="1" cy="2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3394" name="Group 168"/>
                  <p:cNvGrpSpPr>
                    <a:grpSpLocks/>
                  </p:cNvGrpSpPr>
                  <p:nvPr/>
                </p:nvGrpSpPr>
                <p:grpSpPr bwMode="auto">
                  <a:xfrm>
                    <a:off x="4356" y="677"/>
                    <a:ext cx="120" cy="217"/>
                    <a:chOff x="4152" y="1157"/>
                    <a:chExt cx="120" cy="217"/>
                  </a:xfrm>
                </p:grpSpPr>
                <p:sp>
                  <p:nvSpPr>
                    <p:cNvPr id="13396" name="Line 1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65" y="115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397" name="Line 1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2" y="1356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3395" name="Line 171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672"/>
                    <a:ext cx="1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12700" tIns="12700" rIns="12700" bIns="12700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3336" name="Line 172"/>
            <p:cNvSpPr>
              <a:spLocks noChangeShapeType="1"/>
            </p:cNvSpPr>
            <p:nvPr/>
          </p:nvSpPr>
          <p:spPr bwMode="auto">
            <a:xfrm>
              <a:off x="608" y="1445"/>
              <a:ext cx="32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3337" name="Line 173"/>
            <p:cNvSpPr>
              <a:spLocks noChangeShapeType="1"/>
            </p:cNvSpPr>
            <p:nvPr/>
          </p:nvSpPr>
          <p:spPr bwMode="auto">
            <a:xfrm>
              <a:off x="1492" y="1452"/>
              <a:ext cx="2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8" name="Line 174"/>
            <p:cNvSpPr>
              <a:spLocks noChangeShapeType="1"/>
            </p:cNvSpPr>
            <p:nvPr/>
          </p:nvSpPr>
          <p:spPr bwMode="auto">
            <a:xfrm>
              <a:off x="1697" y="1452"/>
              <a:ext cx="2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9" name="Line 175"/>
            <p:cNvSpPr>
              <a:spLocks noChangeShapeType="1"/>
            </p:cNvSpPr>
            <p:nvPr/>
          </p:nvSpPr>
          <p:spPr bwMode="auto">
            <a:xfrm>
              <a:off x="1495" y="1723"/>
              <a:ext cx="21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3340" name="Line 176"/>
            <p:cNvSpPr>
              <a:spLocks noChangeShapeType="1"/>
            </p:cNvSpPr>
            <p:nvPr/>
          </p:nvSpPr>
          <p:spPr bwMode="auto">
            <a:xfrm>
              <a:off x="1700" y="1445"/>
              <a:ext cx="110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3341" name="Line 177"/>
            <p:cNvSpPr>
              <a:spLocks noChangeShapeType="1"/>
            </p:cNvSpPr>
            <p:nvPr/>
          </p:nvSpPr>
          <p:spPr bwMode="auto">
            <a:xfrm>
              <a:off x="1168" y="3391"/>
              <a:ext cx="2" cy="2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2" name="Line 178"/>
            <p:cNvSpPr>
              <a:spLocks noChangeShapeType="1"/>
            </p:cNvSpPr>
            <p:nvPr/>
          </p:nvSpPr>
          <p:spPr bwMode="auto">
            <a:xfrm>
              <a:off x="560" y="3383"/>
              <a:ext cx="611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3343" name="Line 179"/>
            <p:cNvSpPr>
              <a:spLocks noChangeShapeType="1"/>
            </p:cNvSpPr>
            <p:nvPr/>
          </p:nvSpPr>
          <p:spPr bwMode="auto">
            <a:xfrm>
              <a:off x="536" y="3660"/>
              <a:ext cx="611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3344" name="Line 180"/>
            <p:cNvSpPr>
              <a:spLocks noChangeShapeType="1"/>
            </p:cNvSpPr>
            <p:nvPr/>
          </p:nvSpPr>
          <p:spPr bwMode="auto">
            <a:xfrm>
              <a:off x="2792" y="3383"/>
              <a:ext cx="65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3345" name="Rectangle 181"/>
            <p:cNvSpPr>
              <a:spLocks noChangeArrowheads="1"/>
            </p:cNvSpPr>
            <p:nvPr/>
          </p:nvSpPr>
          <p:spPr bwMode="auto">
            <a:xfrm>
              <a:off x="1449" y="1154"/>
              <a:ext cx="316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3346" name="Rectangle 182"/>
            <p:cNvSpPr>
              <a:spLocks noChangeArrowheads="1"/>
            </p:cNvSpPr>
            <p:nvPr/>
          </p:nvSpPr>
          <p:spPr bwMode="auto">
            <a:xfrm>
              <a:off x="753" y="1119"/>
              <a:ext cx="616" cy="3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方式</a:t>
              </a:r>
              <a:r>
                <a:rPr lang="en-US" altLang="zh-CN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3347" name="Line 183"/>
            <p:cNvSpPr>
              <a:spLocks noChangeShapeType="1"/>
            </p:cNvSpPr>
            <p:nvPr/>
          </p:nvSpPr>
          <p:spPr bwMode="auto">
            <a:xfrm>
              <a:off x="3663" y="3391"/>
              <a:ext cx="2" cy="2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8" name="Line 184"/>
            <p:cNvSpPr>
              <a:spLocks noChangeShapeType="1"/>
            </p:cNvSpPr>
            <p:nvPr/>
          </p:nvSpPr>
          <p:spPr bwMode="auto">
            <a:xfrm>
              <a:off x="656" y="2639"/>
              <a:ext cx="496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3349" name="Line 185"/>
            <p:cNvSpPr>
              <a:spLocks noChangeShapeType="1"/>
            </p:cNvSpPr>
            <p:nvPr/>
          </p:nvSpPr>
          <p:spPr bwMode="auto">
            <a:xfrm>
              <a:off x="1183" y="3385"/>
              <a:ext cx="136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3350" name="Line 186"/>
            <p:cNvSpPr>
              <a:spLocks noChangeShapeType="1"/>
            </p:cNvSpPr>
            <p:nvPr/>
          </p:nvSpPr>
          <p:spPr bwMode="auto">
            <a:xfrm>
              <a:off x="3008" y="2313"/>
              <a:ext cx="1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1" name="Line 187"/>
            <p:cNvSpPr>
              <a:spLocks noChangeShapeType="1"/>
            </p:cNvSpPr>
            <p:nvPr/>
          </p:nvSpPr>
          <p:spPr bwMode="auto">
            <a:xfrm>
              <a:off x="3221" y="2313"/>
              <a:ext cx="1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2" name="Line 188"/>
            <p:cNvSpPr>
              <a:spLocks noChangeShapeType="1"/>
            </p:cNvSpPr>
            <p:nvPr/>
          </p:nvSpPr>
          <p:spPr bwMode="auto">
            <a:xfrm>
              <a:off x="3446" y="2313"/>
              <a:ext cx="1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Line 189"/>
            <p:cNvSpPr>
              <a:spLocks noChangeShapeType="1"/>
            </p:cNvSpPr>
            <p:nvPr/>
          </p:nvSpPr>
          <p:spPr bwMode="auto">
            <a:xfrm>
              <a:off x="3671" y="2313"/>
              <a:ext cx="1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Line 190"/>
            <p:cNvSpPr>
              <a:spLocks noChangeShapeType="1"/>
            </p:cNvSpPr>
            <p:nvPr/>
          </p:nvSpPr>
          <p:spPr bwMode="auto">
            <a:xfrm>
              <a:off x="3462" y="3662"/>
              <a:ext cx="21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3355" name="Rectangle 191"/>
            <p:cNvSpPr>
              <a:spLocks noChangeArrowheads="1"/>
            </p:cNvSpPr>
            <p:nvPr/>
          </p:nvSpPr>
          <p:spPr bwMode="auto">
            <a:xfrm>
              <a:off x="3656" y="2659"/>
              <a:ext cx="316" cy="3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356" name="Rectangle 192"/>
            <p:cNvSpPr>
              <a:spLocks noChangeArrowheads="1"/>
            </p:cNvSpPr>
            <p:nvPr/>
          </p:nvSpPr>
          <p:spPr bwMode="auto">
            <a:xfrm>
              <a:off x="2960" y="2659"/>
              <a:ext cx="316" cy="3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3357" name="Rectangle 193"/>
            <p:cNvSpPr>
              <a:spLocks noChangeArrowheads="1"/>
            </p:cNvSpPr>
            <p:nvPr/>
          </p:nvSpPr>
          <p:spPr bwMode="auto">
            <a:xfrm>
              <a:off x="3416" y="2659"/>
              <a:ext cx="316" cy="3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358" name="Rectangle 194"/>
            <p:cNvSpPr>
              <a:spLocks noChangeArrowheads="1"/>
            </p:cNvSpPr>
            <p:nvPr/>
          </p:nvSpPr>
          <p:spPr bwMode="auto">
            <a:xfrm>
              <a:off x="3188" y="2659"/>
              <a:ext cx="316" cy="3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3359" name="Rectangle 195"/>
            <p:cNvSpPr>
              <a:spLocks noChangeArrowheads="1"/>
            </p:cNvSpPr>
            <p:nvPr/>
          </p:nvSpPr>
          <p:spPr bwMode="auto">
            <a:xfrm>
              <a:off x="2733" y="2659"/>
              <a:ext cx="315" cy="3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3360" name="Line 196"/>
            <p:cNvSpPr>
              <a:spLocks noChangeShapeType="1"/>
            </p:cNvSpPr>
            <p:nvPr/>
          </p:nvSpPr>
          <p:spPr bwMode="auto">
            <a:xfrm>
              <a:off x="3448" y="3391"/>
              <a:ext cx="2" cy="2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1" name="Line 197"/>
            <p:cNvSpPr>
              <a:spLocks noChangeShapeType="1"/>
            </p:cNvSpPr>
            <p:nvPr/>
          </p:nvSpPr>
          <p:spPr bwMode="auto">
            <a:xfrm>
              <a:off x="3896" y="2296"/>
              <a:ext cx="1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2" name="Line 198"/>
            <p:cNvSpPr>
              <a:spLocks noChangeShapeType="1"/>
            </p:cNvSpPr>
            <p:nvPr/>
          </p:nvSpPr>
          <p:spPr bwMode="auto">
            <a:xfrm>
              <a:off x="4109" y="2296"/>
              <a:ext cx="1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3" name="Line 199"/>
            <p:cNvSpPr>
              <a:spLocks noChangeShapeType="1"/>
            </p:cNvSpPr>
            <p:nvPr/>
          </p:nvSpPr>
          <p:spPr bwMode="auto">
            <a:xfrm>
              <a:off x="4334" y="2296"/>
              <a:ext cx="1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4" name="Line 200"/>
            <p:cNvSpPr>
              <a:spLocks noChangeShapeType="1"/>
            </p:cNvSpPr>
            <p:nvPr/>
          </p:nvSpPr>
          <p:spPr bwMode="auto">
            <a:xfrm>
              <a:off x="4571" y="2296"/>
              <a:ext cx="1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5" name="Line 201"/>
            <p:cNvSpPr>
              <a:spLocks noChangeShapeType="1"/>
            </p:cNvSpPr>
            <p:nvPr/>
          </p:nvSpPr>
          <p:spPr bwMode="auto">
            <a:xfrm>
              <a:off x="4564" y="3373"/>
              <a:ext cx="2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6" name="Line 202"/>
            <p:cNvSpPr>
              <a:spLocks noChangeShapeType="1"/>
            </p:cNvSpPr>
            <p:nvPr/>
          </p:nvSpPr>
          <p:spPr bwMode="auto">
            <a:xfrm>
              <a:off x="4338" y="3662"/>
              <a:ext cx="23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3367" name="Rectangle 203"/>
            <p:cNvSpPr>
              <a:spLocks noChangeArrowheads="1"/>
            </p:cNvSpPr>
            <p:nvPr/>
          </p:nvSpPr>
          <p:spPr bwMode="auto">
            <a:xfrm>
              <a:off x="4568" y="2919"/>
              <a:ext cx="316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368" name="Rectangle 204"/>
            <p:cNvSpPr>
              <a:spLocks noChangeArrowheads="1"/>
            </p:cNvSpPr>
            <p:nvPr/>
          </p:nvSpPr>
          <p:spPr bwMode="auto">
            <a:xfrm>
              <a:off x="3872" y="2919"/>
              <a:ext cx="316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3369" name="Rectangle 205"/>
            <p:cNvSpPr>
              <a:spLocks noChangeArrowheads="1"/>
            </p:cNvSpPr>
            <p:nvPr/>
          </p:nvSpPr>
          <p:spPr bwMode="auto">
            <a:xfrm>
              <a:off x="4328" y="2919"/>
              <a:ext cx="316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370" name="Rectangle 206"/>
            <p:cNvSpPr>
              <a:spLocks noChangeArrowheads="1"/>
            </p:cNvSpPr>
            <p:nvPr/>
          </p:nvSpPr>
          <p:spPr bwMode="auto">
            <a:xfrm>
              <a:off x="4100" y="2919"/>
              <a:ext cx="316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3371" name="Rectangle 207"/>
            <p:cNvSpPr>
              <a:spLocks noChangeArrowheads="1"/>
            </p:cNvSpPr>
            <p:nvPr/>
          </p:nvSpPr>
          <p:spPr bwMode="auto">
            <a:xfrm>
              <a:off x="3644" y="2919"/>
              <a:ext cx="316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3372" name="Line 208"/>
            <p:cNvSpPr>
              <a:spLocks noChangeShapeType="1"/>
            </p:cNvSpPr>
            <p:nvPr/>
          </p:nvSpPr>
          <p:spPr bwMode="auto">
            <a:xfrm>
              <a:off x="4336" y="3373"/>
              <a:ext cx="2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3" name="Line 209"/>
            <p:cNvSpPr>
              <a:spLocks noChangeShapeType="1"/>
            </p:cNvSpPr>
            <p:nvPr/>
          </p:nvSpPr>
          <p:spPr bwMode="auto">
            <a:xfrm>
              <a:off x="4567" y="3383"/>
              <a:ext cx="65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3374" name="Line 210"/>
            <p:cNvSpPr>
              <a:spLocks noChangeShapeType="1"/>
            </p:cNvSpPr>
            <p:nvPr/>
          </p:nvSpPr>
          <p:spPr bwMode="auto">
            <a:xfrm>
              <a:off x="5451" y="3373"/>
              <a:ext cx="2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5" name="Line 211"/>
            <p:cNvSpPr>
              <a:spLocks noChangeShapeType="1"/>
            </p:cNvSpPr>
            <p:nvPr/>
          </p:nvSpPr>
          <p:spPr bwMode="auto">
            <a:xfrm>
              <a:off x="4796" y="2296"/>
              <a:ext cx="1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6" name="Line 212"/>
            <p:cNvSpPr>
              <a:spLocks noChangeShapeType="1"/>
            </p:cNvSpPr>
            <p:nvPr/>
          </p:nvSpPr>
          <p:spPr bwMode="auto">
            <a:xfrm>
              <a:off x="5009" y="2296"/>
              <a:ext cx="1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7" name="Line 213"/>
            <p:cNvSpPr>
              <a:spLocks noChangeShapeType="1"/>
            </p:cNvSpPr>
            <p:nvPr/>
          </p:nvSpPr>
          <p:spPr bwMode="auto">
            <a:xfrm>
              <a:off x="5234" y="2296"/>
              <a:ext cx="1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8" name="Line 214"/>
            <p:cNvSpPr>
              <a:spLocks noChangeShapeType="1"/>
            </p:cNvSpPr>
            <p:nvPr/>
          </p:nvSpPr>
          <p:spPr bwMode="auto">
            <a:xfrm>
              <a:off x="5459" y="2296"/>
              <a:ext cx="1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9" name="Line 215"/>
            <p:cNvSpPr>
              <a:spLocks noChangeShapeType="1"/>
            </p:cNvSpPr>
            <p:nvPr/>
          </p:nvSpPr>
          <p:spPr bwMode="auto">
            <a:xfrm>
              <a:off x="5250" y="3662"/>
              <a:ext cx="21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3380" name="Rectangle 216"/>
            <p:cNvSpPr>
              <a:spLocks noChangeArrowheads="1"/>
            </p:cNvSpPr>
            <p:nvPr/>
          </p:nvSpPr>
          <p:spPr bwMode="auto">
            <a:xfrm>
              <a:off x="5444" y="2642"/>
              <a:ext cx="316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381" name="Rectangle 217"/>
            <p:cNvSpPr>
              <a:spLocks noChangeArrowheads="1"/>
            </p:cNvSpPr>
            <p:nvPr/>
          </p:nvSpPr>
          <p:spPr bwMode="auto">
            <a:xfrm>
              <a:off x="4748" y="2642"/>
              <a:ext cx="316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3382" name="Rectangle 218"/>
            <p:cNvSpPr>
              <a:spLocks noChangeArrowheads="1"/>
            </p:cNvSpPr>
            <p:nvPr/>
          </p:nvSpPr>
          <p:spPr bwMode="auto">
            <a:xfrm>
              <a:off x="5204" y="2642"/>
              <a:ext cx="316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383" name="Rectangle 219"/>
            <p:cNvSpPr>
              <a:spLocks noChangeArrowheads="1"/>
            </p:cNvSpPr>
            <p:nvPr/>
          </p:nvSpPr>
          <p:spPr bwMode="auto">
            <a:xfrm>
              <a:off x="4976" y="2642"/>
              <a:ext cx="316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3384" name="Rectangle 220"/>
            <p:cNvSpPr>
              <a:spLocks noChangeArrowheads="1"/>
            </p:cNvSpPr>
            <p:nvPr/>
          </p:nvSpPr>
          <p:spPr bwMode="auto">
            <a:xfrm>
              <a:off x="4520" y="2642"/>
              <a:ext cx="316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3385" name="Line 221"/>
            <p:cNvSpPr>
              <a:spLocks noChangeShapeType="1"/>
            </p:cNvSpPr>
            <p:nvPr/>
          </p:nvSpPr>
          <p:spPr bwMode="auto">
            <a:xfrm>
              <a:off x="5236" y="3373"/>
              <a:ext cx="2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6" name="Line 222"/>
            <p:cNvSpPr>
              <a:spLocks noChangeShapeType="1"/>
            </p:cNvSpPr>
            <p:nvPr/>
          </p:nvSpPr>
          <p:spPr bwMode="auto">
            <a:xfrm>
              <a:off x="3679" y="3383"/>
              <a:ext cx="65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3387" name="Rectangle 223"/>
            <p:cNvSpPr>
              <a:spLocks noChangeArrowheads="1"/>
            </p:cNvSpPr>
            <p:nvPr/>
          </p:nvSpPr>
          <p:spPr bwMode="auto">
            <a:xfrm>
              <a:off x="77" y="1475"/>
              <a:ext cx="536" cy="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WR</a:t>
              </a:r>
            </a:p>
          </p:txBody>
        </p:sp>
        <p:sp>
          <p:nvSpPr>
            <p:cNvPr id="13388" name="Line 224"/>
            <p:cNvSpPr>
              <a:spLocks noChangeShapeType="1"/>
            </p:cNvSpPr>
            <p:nvPr/>
          </p:nvSpPr>
          <p:spPr bwMode="auto">
            <a:xfrm>
              <a:off x="168" y="1484"/>
              <a:ext cx="32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DAC0832</a:t>
            </a:r>
            <a:r>
              <a:rPr lang="zh-CN" altLang="en-US" sz="3600" smtClean="0"/>
              <a:t>的工作方式：双缓冲方式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1250" y="1752600"/>
            <a:ext cx="7651750" cy="1484313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两个寄存器都处于受控（缓冲）状态</a:t>
            </a:r>
          </a:p>
          <a:p>
            <a:pPr eaLnBrk="1" hangingPunct="1"/>
            <a:r>
              <a:rPr lang="zh-CN" altLang="en-US" sz="2800" smtClean="0"/>
              <a:t>能够对一个数据进行</a:t>
            </a:r>
            <a:r>
              <a:rPr lang="en-US" altLang="zh-CN" sz="2800" smtClean="0"/>
              <a:t>D/A</a:t>
            </a:r>
            <a:r>
              <a:rPr lang="zh-CN" altLang="en-US" sz="2800" smtClean="0"/>
              <a:t>转换的同时输入另一个数据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49250" y="3495675"/>
            <a:ext cx="7772400" cy="2830513"/>
            <a:chOff x="0" y="1005"/>
            <a:chExt cx="4896" cy="1783"/>
          </a:xfrm>
        </p:grpSpPr>
        <p:sp>
          <p:nvSpPr>
            <p:cNvPr id="22538" name="Rectangle 8"/>
            <p:cNvSpPr>
              <a:spLocks noChangeArrowheads="1"/>
            </p:cNvSpPr>
            <p:nvPr/>
          </p:nvSpPr>
          <p:spPr bwMode="auto">
            <a:xfrm>
              <a:off x="2692" y="2386"/>
              <a:ext cx="483" cy="2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LE2</a:t>
              </a:r>
            </a:p>
          </p:txBody>
        </p:sp>
        <p:sp>
          <p:nvSpPr>
            <p:cNvPr id="22539" name="Rectangle 9"/>
            <p:cNvSpPr>
              <a:spLocks noChangeArrowheads="1"/>
            </p:cNvSpPr>
            <p:nvPr/>
          </p:nvSpPr>
          <p:spPr bwMode="auto">
            <a:xfrm>
              <a:off x="1778" y="2386"/>
              <a:ext cx="484" cy="2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LE1</a:t>
              </a:r>
            </a:p>
          </p:txBody>
        </p:sp>
        <p:sp>
          <p:nvSpPr>
            <p:cNvPr id="22540" name="Rectangle 10"/>
            <p:cNvSpPr>
              <a:spLocks noChangeArrowheads="1"/>
            </p:cNvSpPr>
            <p:nvPr/>
          </p:nvSpPr>
          <p:spPr bwMode="auto">
            <a:xfrm>
              <a:off x="3115" y="2377"/>
              <a:ext cx="1081" cy="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800" b="1">
                  <a:solidFill>
                    <a:schemeClr val="hlink"/>
                  </a:solidFill>
                  <a:latin typeface="Times New Roman" pitchFamily="18" charset="0"/>
                </a:rPr>
                <a:t>DAC0832</a:t>
              </a:r>
            </a:p>
          </p:txBody>
        </p:sp>
        <p:sp>
          <p:nvSpPr>
            <p:cNvPr id="22541" name="Rectangle 11"/>
            <p:cNvSpPr>
              <a:spLocks noChangeArrowheads="1"/>
            </p:cNvSpPr>
            <p:nvPr/>
          </p:nvSpPr>
          <p:spPr bwMode="auto">
            <a:xfrm>
              <a:off x="1477" y="1150"/>
              <a:ext cx="561" cy="1197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30000"/>
                </a:lnSpc>
                <a:spcBef>
                  <a:spcPts val="600"/>
                </a:spcBef>
              </a:pPr>
              <a:r>
                <a:rPr kumimoji="0" lang="zh-CN" altLang="en-US" sz="2400" b="1">
                  <a:latin typeface="Times New Roman" pitchFamily="18" charset="0"/>
                </a:rPr>
                <a:t>输入</a:t>
              </a:r>
            </a:p>
            <a:p>
              <a:pPr algn="ctr" eaLnBrk="0" hangingPunct="0"/>
              <a:r>
                <a:rPr kumimoji="0" lang="zh-CN" altLang="en-US" sz="2400" b="1">
                  <a:latin typeface="Times New Roman" pitchFamily="18" charset="0"/>
                </a:rPr>
                <a:t>寄</a:t>
              </a:r>
            </a:p>
            <a:p>
              <a:pPr algn="ctr" eaLnBrk="0" hangingPunct="0"/>
              <a:r>
                <a:rPr kumimoji="0" lang="zh-CN" altLang="en-US" sz="2400" b="1">
                  <a:latin typeface="Times New Roman" pitchFamily="18" charset="0"/>
                </a:rPr>
                <a:t>存</a:t>
              </a:r>
            </a:p>
            <a:p>
              <a:pPr algn="ctr" eaLnBrk="0" hangingPunct="0"/>
              <a:r>
                <a:rPr kumimoji="0" lang="zh-CN" altLang="en-US" sz="2400" b="1">
                  <a:latin typeface="Times New Roman" pitchFamily="18" charset="0"/>
                </a:rPr>
                <a:t>器</a:t>
              </a:r>
            </a:p>
          </p:txBody>
        </p:sp>
        <p:sp>
          <p:nvSpPr>
            <p:cNvPr id="22542" name="Rectangle 12"/>
            <p:cNvSpPr>
              <a:spLocks noChangeArrowheads="1"/>
            </p:cNvSpPr>
            <p:nvPr/>
          </p:nvSpPr>
          <p:spPr bwMode="auto">
            <a:xfrm>
              <a:off x="0" y="1477"/>
              <a:ext cx="1049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DI0</a:t>
              </a:r>
              <a:r>
                <a:rPr kumimoji="0" lang="zh-CN" altLang="en-US" sz="2400" b="1">
                  <a:latin typeface="Times New Roman" pitchFamily="18" charset="0"/>
                </a:rPr>
                <a:t>～</a:t>
              </a:r>
              <a:r>
                <a:rPr kumimoji="0" lang="en-US" altLang="zh-CN" sz="2400" b="1">
                  <a:latin typeface="Times New Roman" pitchFamily="18" charset="0"/>
                </a:rPr>
                <a:t>DI7</a:t>
              </a:r>
            </a:p>
          </p:txBody>
        </p:sp>
        <p:sp>
          <p:nvSpPr>
            <p:cNvPr id="22543" name="Freeform 13"/>
            <p:cNvSpPr>
              <a:spLocks/>
            </p:cNvSpPr>
            <p:nvPr/>
          </p:nvSpPr>
          <p:spPr bwMode="auto">
            <a:xfrm>
              <a:off x="1712" y="2362"/>
              <a:ext cx="27" cy="28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854" y="0"/>
                  </a:moveTo>
                  <a:lnTo>
                    <a:pt x="19854" y="19942"/>
                  </a:lnTo>
                  <a:lnTo>
                    <a:pt x="0" y="1994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4" name="Freeform 14"/>
            <p:cNvSpPr>
              <a:spLocks/>
            </p:cNvSpPr>
            <p:nvPr/>
          </p:nvSpPr>
          <p:spPr bwMode="auto">
            <a:xfrm>
              <a:off x="2649" y="2346"/>
              <a:ext cx="27" cy="31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979" y="0"/>
                  </a:moveTo>
                  <a:lnTo>
                    <a:pt x="19979" y="19985"/>
                  </a:lnTo>
                  <a:lnTo>
                    <a:pt x="0" y="1998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5" name="Line 15"/>
            <p:cNvSpPr>
              <a:spLocks noChangeShapeType="1"/>
            </p:cNvSpPr>
            <p:nvPr/>
          </p:nvSpPr>
          <p:spPr bwMode="auto">
            <a:xfrm>
              <a:off x="2054" y="1740"/>
              <a:ext cx="329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6" name="Rectangle 16"/>
            <p:cNvSpPr>
              <a:spLocks noChangeArrowheads="1"/>
            </p:cNvSpPr>
            <p:nvPr/>
          </p:nvSpPr>
          <p:spPr bwMode="auto">
            <a:xfrm>
              <a:off x="3304" y="1150"/>
              <a:ext cx="561" cy="1197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30000"/>
                </a:lnSpc>
                <a:spcBef>
                  <a:spcPts val="600"/>
                </a:spcBef>
              </a:pPr>
              <a:r>
                <a:rPr kumimoji="0" lang="en-US" altLang="zh-CN" sz="2400" b="1">
                  <a:latin typeface="Times New Roman" pitchFamily="18" charset="0"/>
                </a:rPr>
                <a:t>D/A</a:t>
              </a:r>
            </a:p>
            <a:p>
              <a:pPr algn="ctr" eaLnBrk="0" hangingPunct="0"/>
              <a:r>
                <a:rPr kumimoji="0" lang="zh-CN" altLang="en-US" sz="2400" b="1">
                  <a:latin typeface="Times New Roman" pitchFamily="18" charset="0"/>
                </a:rPr>
                <a:t>转</a:t>
              </a:r>
            </a:p>
            <a:p>
              <a:pPr algn="ctr" eaLnBrk="0" hangingPunct="0"/>
              <a:r>
                <a:rPr kumimoji="0" lang="zh-CN" altLang="en-US" sz="2400" b="1">
                  <a:latin typeface="Times New Roman" pitchFamily="18" charset="0"/>
                </a:rPr>
                <a:t>换</a:t>
              </a:r>
            </a:p>
            <a:p>
              <a:pPr algn="ctr" eaLnBrk="0" hangingPunct="0"/>
              <a:r>
                <a:rPr kumimoji="0" lang="zh-CN" altLang="en-US" sz="2400" b="1">
                  <a:latin typeface="Times New Roman" pitchFamily="18" charset="0"/>
                </a:rPr>
                <a:t>器</a:t>
              </a:r>
            </a:p>
          </p:txBody>
        </p:sp>
        <p:sp>
          <p:nvSpPr>
            <p:cNvPr id="22547" name="Rectangle 17"/>
            <p:cNvSpPr>
              <a:spLocks noChangeArrowheads="1"/>
            </p:cNvSpPr>
            <p:nvPr/>
          </p:nvSpPr>
          <p:spPr bwMode="auto">
            <a:xfrm>
              <a:off x="2391" y="1150"/>
              <a:ext cx="560" cy="1197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30000"/>
                </a:lnSpc>
                <a:spcBef>
                  <a:spcPts val="600"/>
                </a:spcBef>
              </a:pPr>
              <a:r>
                <a:rPr kumimoji="0" lang="en-US" altLang="zh-CN" sz="2400" b="1">
                  <a:latin typeface="Times New Roman" pitchFamily="18" charset="0"/>
                </a:rPr>
                <a:t>DAC</a:t>
              </a:r>
            </a:p>
            <a:p>
              <a:pPr algn="ctr" eaLnBrk="0" hangingPunct="0"/>
              <a:r>
                <a:rPr kumimoji="0" lang="zh-CN" altLang="en-US" sz="2400" b="1">
                  <a:latin typeface="Times New Roman" pitchFamily="18" charset="0"/>
                </a:rPr>
                <a:t>寄</a:t>
              </a:r>
            </a:p>
            <a:p>
              <a:pPr algn="ctr" eaLnBrk="0" hangingPunct="0"/>
              <a:r>
                <a:rPr kumimoji="0" lang="zh-CN" altLang="en-US" sz="2400" b="1">
                  <a:latin typeface="Times New Roman" pitchFamily="18" charset="0"/>
                </a:rPr>
                <a:t>存</a:t>
              </a:r>
            </a:p>
            <a:p>
              <a:pPr algn="ctr" eaLnBrk="0" hangingPunct="0"/>
              <a:r>
                <a:rPr kumimoji="0" lang="zh-CN" altLang="en-US" sz="2400" b="1">
                  <a:latin typeface="Times New Roman" pitchFamily="18" charset="0"/>
                </a:rPr>
                <a:t>器</a:t>
              </a:r>
            </a:p>
          </p:txBody>
        </p:sp>
        <p:sp>
          <p:nvSpPr>
            <p:cNvPr id="22548" name="Line 18"/>
            <p:cNvSpPr>
              <a:spLocks noChangeShapeType="1"/>
            </p:cNvSpPr>
            <p:nvPr/>
          </p:nvSpPr>
          <p:spPr bwMode="auto">
            <a:xfrm>
              <a:off x="2967" y="1740"/>
              <a:ext cx="329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9" name="Rectangle 19"/>
            <p:cNvSpPr>
              <a:spLocks noChangeArrowheads="1"/>
            </p:cNvSpPr>
            <p:nvPr/>
          </p:nvSpPr>
          <p:spPr bwMode="auto">
            <a:xfrm>
              <a:off x="1158" y="1005"/>
              <a:ext cx="3022" cy="1783"/>
            </a:xfrm>
            <a:prstGeom prst="rect">
              <a:avLst/>
            </a:prstGeom>
            <a:noFill/>
            <a:ln w="28575">
              <a:solidFill>
                <a:srgbClr val="A50021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0" name="Line 20"/>
            <p:cNvSpPr>
              <a:spLocks noChangeShapeType="1"/>
            </p:cNvSpPr>
            <p:nvPr/>
          </p:nvSpPr>
          <p:spPr bwMode="auto">
            <a:xfrm>
              <a:off x="3866" y="1726"/>
              <a:ext cx="56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1" name="Rectangle 21"/>
            <p:cNvSpPr>
              <a:spLocks noChangeArrowheads="1"/>
            </p:cNvSpPr>
            <p:nvPr/>
          </p:nvSpPr>
          <p:spPr bwMode="auto">
            <a:xfrm>
              <a:off x="4344" y="1745"/>
              <a:ext cx="552" cy="3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Iout1</a:t>
              </a:r>
            </a:p>
          </p:txBody>
        </p:sp>
        <p:sp>
          <p:nvSpPr>
            <p:cNvPr id="22552" name="Line 22"/>
            <p:cNvSpPr>
              <a:spLocks noChangeShapeType="1"/>
            </p:cNvSpPr>
            <p:nvPr/>
          </p:nvSpPr>
          <p:spPr bwMode="auto">
            <a:xfrm>
              <a:off x="868" y="1739"/>
              <a:ext cx="605" cy="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1033" name="Line 25"/>
          <p:cNvSpPr>
            <a:spLocks noChangeShapeType="1"/>
          </p:cNvSpPr>
          <p:nvPr/>
        </p:nvSpPr>
        <p:spPr bwMode="auto">
          <a:xfrm>
            <a:off x="1768475" y="4670425"/>
            <a:ext cx="939800" cy="0"/>
          </a:xfrm>
          <a:prstGeom prst="line">
            <a:avLst/>
          </a:prstGeom>
          <a:noFill/>
          <a:ln w="38100">
            <a:solidFill>
              <a:srgbClr val="A5002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rgbClr val="A6ADC0"/>
            </a:outerShdw>
          </a:effec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71034" name="Line 26"/>
          <p:cNvSpPr>
            <a:spLocks noChangeShapeType="1"/>
          </p:cNvSpPr>
          <p:nvPr/>
        </p:nvSpPr>
        <p:spPr bwMode="auto">
          <a:xfrm>
            <a:off x="3573463" y="4670425"/>
            <a:ext cx="579437" cy="0"/>
          </a:xfrm>
          <a:prstGeom prst="line">
            <a:avLst/>
          </a:prstGeom>
          <a:noFill/>
          <a:ln w="38100">
            <a:solidFill>
              <a:srgbClr val="A5002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rgbClr val="A6ADC0"/>
            </a:outerShdw>
          </a:effec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71035" name="Line 27"/>
          <p:cNvSpPr>
            <a:spLocks noChangeShapeType="1"/>
          </p:cNvSpPr>
          <p:nvPr/>
        </p:nvSpPr>
        <p:spPr bwMode="auto">
          <a:xfrm>
            <a:off x="5040313" y="4670425"/>
            <a:ext cx="579437" cy="0"/>
          </a:xfrm>
          <a:prstGeom prst="line">
            <a:avLst/>
          </a:prstGeom>
          <a:noFill/>
          <a:ln w="38100">
            <a:solidFill>
              <a:srgbClr val="A5002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rgbClr val="A6ADC0"/>
            </a:outerShdw>
          </a:effec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0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0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 DAC0832</a:t>
            </a:r>
            <a:r>
              <a:rPr lang="zh-CN" altLang="en-US" smtClean="0"/>
              <a:t>的模拟输出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2"/>
                </a:solidFill>
              </a:rPr>
              <a:t>Iout1</a:t>
            </a:r>
            <a:r>
              <a:rPr lang="zh-CN" altLang="en-US" smtClean="0">
                <a:solidFill>
                  <a:schemeClr val="tx2"/>
                </a:solidFill>
              </a:rPr>
              <a:t>、</a:t>
            </a:r>
            <a:r>
              <a:rPr lang="en-US" altLang="zh-CN" smtClean="0">
                <a:solidFill>
                  <a:schemeClr val="tx2"/>
                </a:solidFill>
              </a:rPr>
              <a:t>Iout2</a:t>
            </a:r>
            <a:r>
              <a:rPr lang="en-US" altLang="zh-CN" smtClean="0"/>
              <a:t>——</a:t>
            </a:r>
            <a:r>
              <a:rPr lang="zh-CN" altLang="en-US" smtClean="0"/>
              <a:t>电流输出端</a:t>
            </a:r>
          </a:p>
          <a:p>
            <a:pPr eaLnBrk="1" hangingPunct="1"/>
            <a:r>
              <a:rPr lang="en-US" altLang="zh-CN" smtClean="0">
                <a:solidFill>
                  <a:schemeClr val="tx2"/>
                </a:solidFill>
              </a:rPr>
              <a:t>Rfb</a:t>
            </a:r>
            <a:r>
              <a:rPr lang="en-US" altLang="zh-CN" smtClean="0"/>
              <a:t>——</a:t>
            </a:r>
            <a:r>
              <a:rPr lang="zh-CN" altLang="en-US" smtClean="0"/>
              <a:t>反馈电阻引出端（电阻在芯片内）</a:t>
            </a:r>
          </a:p>
          <a:p>
            <a:pPr eaLnBrk="1" hangingPunct="1"/>
            <a:r>
              <a:rPr lang="en-US" altLang="zh-CN" smtClean="0">
                <a:solidFill>
                  <a:schemeClr val="tx2"/>
                </a:solidFill>
              </a:rPr>
              <a:t>V</a:t>
            </a:r>
            <a:r>
              <a:rPr lang="en-US" altLang="zh-CN" baseline="-25000" smtClean="0">
                <a:solidFill>
                  <a:schemeClr val="tx2"/>
                </a:solidFill>
              </a:rPr>
              <a:t>REF</a:t>
            </a:r>
            <a:r>
              <a:rPr lang="en-US" altLang="zh-CN" smtClean="0"/>
              <a:t>——</a:t>
            </a:r>
            <a:r>
              <a:rPr lang="zh-CN" altLang="en-US" smtClean="0"/>
              <a:t>参考电压输入端</a:t>
            </a:r>
          </a:p>
          <a:p>
            <a:pPr lvl="1" eaLnBrk="1" hangingPunct="1"/>
            <a:r>
              <a:rPr lang="zh-CN" altLang="en-US" smtClean="0"/>
              <a:t>＋</a:t>
            </a:r>
            <a:r>
              <a:rPr lang="en-US" altLang="zh-CN" smtClean="0"/>
              <a:t>10V</a:t>
            </a:r>
            <a:r>
              <a:rPr lang="zh-CN" altLang="en-US" smtClean="0"/>
              <a:t>～－</a:t>
            </a:r>
            <a:r>
              <a:rPr lang="en-US" altLang="zh-CN" smtClean="0"/>
              <a:t>10V</a:t>
            </a:r>
          </a:p>
          <a:p>
            <a:pPr eaLnBrk="1" hangingPunct="1"/>
            <a:r>
              <a:rPr lang="en-US" altLang="zh-CN" smtClean="0">
                <a:solidFill>
                  <a:schemeClr val="tx2"/>
                </a:solidFill>
              </a:rPr>
              <a:t>AGND</a:t>
            </a:r>
            <a:r>
              <a:rPr lang="en-US" altLang="zh-CN" smtClean="0"/>
              <a:t>——</a:t>
            </a:r>
            <a:r>
              <a:rPr lang="zh-CN" altLang="en-US" smtClean="0"/>
              <a:t>模拟信号地</a:t>
            </a:r>
          </a:p>
          <a:p>
            <a:pPr eaLnBrk="1" hangingPunct="1"/>
            <a:r>
              <a:rPr lang="en-US" altLang="zh-CN" smtClean="0">
                <a:solidFill>
                  <a:schemeClr val="tx2"/>
                </a:solidFill>
              </a:rPr>
              <a:t>V</a:t>
            </a:r>
            <a:r>
              <a:rPr lang="en-US" altLang="zh-CN" baseline="-25000" smtClean="0">
                <a:solidFill>
                  <a:schemeClr val="tx2"/>
                </a:solidFill>
              </a:rPr>
              <a:t>CC</a:t>
            </a:r>
            <a:r>
              <a:rPr lang="en-US" altLang="zh-CN" smtClean="0"/>
              <a:t>——</a:t>
            </a:r>
            <a:r>
              <a:rPr lang="zh-CN" altLang="en-US" smtClean="0"/>
              <a:t>电源电压输入端</a:t>
            </a:r>
          </a:p>
          <a:p>
            <a:pPr lvl="1" eaLnBrk="1" hangingPunct="1"/>
            <a:r>
              <a:rPr lang="zh-CN" altLang="en-US" smtClean="0"/>
              <a:t>＋</a:t>
            </a:r>
            <a:r>
              <a:rPr lang="en-US" altLang="zh-CN" smtClean="0"/>
              <a:t>5V</a:t>
            </a:r>
            <a:r>
              <a:rPr lang="zh-CN" altLang="en-US" smtClean="0"/>
              <a:t>～＋</a:t>
            </a:r>
            <a:r>
              <a:rPr lang="en-US" altLang="zh-CN" smtClean="0"/>
              <a:t>15V</a:t>
            </a:r>
          </a:p>
          <a:p>
            <a:pPr eaLnBrk="1" hangingPunct="1"/>
            <a:r>
              <a:rPr lang="en-US" altLang="zh-CN" smtClean="0">
                <a:solidFill>
                  <a:schemeClr val="tx2"/>
                </a:solidFill>
              </a:rPr>
              <a:t>DGND</a:t>
            </a:r>
            <a:r>
              <a:rPr lang="en-US" altLang="zh-CN" smtClean="0"/>
              <a:t>——</a:t>
            </a:r>
            <a:r>
              <a:rPr lang="zh-CN" altLang="en-US" smtClean="0"/>
              <a:t>数字信号地</a:t>
            </a:r>
          </a:p>
        </p:txBody>
      </p:sp>
      <p:grpSp>
        <p:nvGrpSpPr>
          <p:cNvPr id="130052" name="Group 4"/>
          <p:cNvGrpSpPr>
            <a:grpSpLocks/>
          </p:cNvGrpSpPr>
          <p:nvPr/>
        </p:nvGrpSpPr>
        <p:grpSpPr bwMode="auto">
          <a:xfrm>
            <a:off x="5410200" y="3124200"/>
            <a:ext cx="306388" cy="460375"/>
            <a:chOff x="703" y="2205"/>
            <a:chExt cx="193" cy="290"/>
          </a:xfrm>
        </p:grpSpPr>
        <p:sp>
          <p:nvSpPr>
            <p:cNvPr id="130056" name="Line 5"/>
            <p:cNvSpPr>
              <a:spLocks noChangeShapeType="1"/>
            </p:cNvSpPr>
            <p:nvPr/>
          </p:nvSpPr>
          <p:spPr bwMode="auto">
            <a:xfrm>
              <a:off x="805" y="2205"/>
              <a:ext cx="1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0057" name="Group 6"/>
            <p:cNvGrpSpPr>
              <a:grpSpLocks/>
            </p:cNvGrpSpPr>
            <p:nvPr/>
          </p:nvGrpSpPr>
          <p:grpSpPr bwMode="auto">
            <a:xfrm>
              <a:off x="703" y="2341"/>
              <a:ext cx="193" cy="154"/>
              <a:chOff x="1" y="0"/>
              <a:chExt cx="19999" cy="20000"/>
            </a:xfrm>
          </p:grpSpPr>
          <p:sp>
            <p:nvSpPr>
              <p:cNvPr id="130058" name="Line 7"/>
              <p:cNvSpPr>
                <a:spLocks noChangeShapeType="1"/>
              </p:cNvSpPr>
              <p:nvPr/>
            </p:nvSpPr>
            <p:spPr bwMode="auto">
              <a:xfrm flipH="1">
                <a:off x="9694" y="0"/>
                <a:ext cx="10306" cy="20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59" name="Line 8"/>
              <p:cNvSpPr>
                <a:spLocks noChangeShapeType="1"/>
              </p:cNvSpPr>
              <p:nvPr/>
            </p:nvSpPr>
            <p:spPr bwMode="auto">
              <a:xfrm>
                <a:off x="1" y="0"/>
                <a:ext cx="10288" cy="20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60" name="Line 9"/>
              <p:cNvSpPr>
                <a:spLocks noChangeShapeType="1"/>
              </p:cNvSpPr>
              <p:nvPr/>
            </p:nvSpPr>
            <p:spPr bwMode="auto">
              <a:xfrm flipH="1">
                <a:off x="145" y="0"/>
                <a:ext cx="19855" cy="15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0053" name="Group 16"/>
          <p:cNvGrpSpPr>
            <a:grpSpLocks/>
          </p:cNvGrpSpPr>
          <p:nvPr/>
        </p:nvGrpSpPr>
        <p:grpSpPr bwMode="auto">
          <a:xfrm>
            <a:off x="5334000" y="4876800"/>
            <a:ext cx="304800" cy="217488"/>
            <a:chOff x="4465" y="3024"/>
            <a:chExt cx="192" cy="137"/>
          </a:xfrm>
        </p:grpSpPr>
        <p:sp>
          <p:nvSpPr>
            <p:cNvPr id="130054" name="Line 11"/>
            <p:cNvSpPr>
              <a:spLocks noChangeShapeType="1"/>
            </p:cNvSpPr>
            <p:nvPr/>
          </p:nvSpPr>
          <p:spPr bwMode="auto">
            <a:xfrm>
              <a:off x="4566" y="3024"/>
              <a:ext cx="1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055" name="Line 15"/>
            <p:cNvSpPr>
              <a:spLocks noChangeShapeType="1"/>
            </p:cNvSpPr>
            <p:nvPr/>
          </p:nvSpPr>
          <p:spPr bwMode="auto">
            <a:xfrm flipH="1">
              <a:off x="4465" y="3160"/>
              <a:ext cx="192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单极性电压输出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5600" y="3335338"/>
            <a:ext cx="6019800" cy="3294062"/>
          </a:xfrm>
          <a:ln>
            <a:solidFill>
              <a:srgbClr val="006600"/>
            </a:solidFill>
          </a:ln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smtClean="0"/>
              <a:t>设 </a:t>
            </a:r>
            <a:r>
              <a:rPr lang="en-US" altLang="zh-CN" sz="2800" smtClean="0"/>
              <a:t>V</a:t>
            </a:r>
            <a:r>
              <a:rPr lang="en-US" altLang="zh-CN" sz="2800" baseline="-25000" smtClean="0"/>
              <a:t>REF</a:t>
            </a:r>
            <a:r>
              <a:rPr lang="zh-CN" altLang="en-US" sz="2800" smtClean="0"/>
              <a:t>＝</a:t>
            </a:r>
            <a:r>
              <a:rPr lang="en-US" altLang="zh-CN" sz="2800" smtClean="0"/>
              <a:t>5V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 sz="2800" smtClean="0"/>
              <a:t>D</a:t>
            </a:r>
            <a:r>
              <a:rPr lang="zh-CN" altLang="en-US" sz="2800" smtClean="0"/>
              <a:t>＝</a:t>
            </a:r>
            <a:r>
              <a:rPr lang="en-US" altLang="zh-CN" sz="2800" smtClean="0"/>
              <a:t>FFH</a:t>
            </a:r>
            <a:r>
              <a:rPr lang="zh-CN" altLang="en-US" sz="2800" smtClean="0"/>
              <a:t>＝</a:t>
            </a:r>
            <a:r>
              <a:rPr lang="en-US" altLang="zh-CN" sz="2800" smtClean="0"/>
              <a:t>255</a:t>
            </a:r>
            <a:r>
              <a:rPr lang="zh-CN" altLang="en-US" sz="2800" smtClean="0"/>
              <a:t>时，最大输出电压：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smtClean="0">
                <a:solidFill>
                  <a:srgbClr val="193C7D"/>
                </a:solidFill>
              </a:rPr>
              <a:t>Vmax</a:t>
            </a:r>
            <a:r>
              <a:rPr lang="zh-CN" altLang="en-US" sz="2800" smtClean="0">
                <a:solidFill>
                  <a:srgbClr val="193C7D"/>
                </a:solidFill>
              </a:rPr>
              <a:t>＝</a:t>
            </a:r>
            <a:r>
              <a:rPr lang="en-US" altLang="zh-CN" sz="2800" smtClean="0">
                <a:solidFill>
                  <a:srgbClr val="193C7D"/>
                </a:solidFill>
              </a:rPr>
              <a:t>-(255/256)×5V</a:t>
            </a:r>
            <a:r>
              <a:rPr lang="zh-CN" altLang="en-US" sz="2800" smtClean="0">
                <a:solidFill>
                  <a:srgbClr val="193C7D"/>
                </a:solidFill>
              </a:rPr>
              <a:t>＝</a:t>
            </a:r>
            <a:r>
              <a:rPr lang="en-US" altLang="zh-CN" sz="2800" smtClean="0">
                <a:solidFill>
                  <a:srgbClr val="193C7D"/>
                </a:solidFill>
              </a:rPr>
              <a:t>-4.98V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 sz="2800" smtClean="0"/>
              <a:t>D</a:t>
            </a:r>
            <a:r>
              <a:rPr lang="zh-CN" altLang="en-US" sz="2800" smtClean="0"/>
              <a:t>＝</a:t>
            </a:r>
            <a:r>
              <a:rPr lang="en-US" altLang="zh-CN" sz="2800" smtClean="0"/>
              <a:t>00H</a:t>
            </a:r>
            <a:r>
              <a:rPr lang="zh-CN" altLang="en-US" sz="2800" smtClean="0"/>
              <a:t>时，最小输出电压：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smtClean="0">
                <a:solidFill>
                  <a:srgbClr val="193C7D"/>
                </a:solidFill>
              </a:rPr>
              <a:t>Vmin</a:t>
            </a:r>
            <a:r>
              <a:rPr lang="zh-CN" altLang="en-US" sz="2800" smtClean="0">
                <a:solidFill>
                  <a:srgbClr val="193C7D"/>
                </a:solidFill>
              </a:rPr>
              <a:t>＝</a:t>
            </a:r>
            <a:r>
              <a:rPr lang="en-US" altLang="zh-CN" sz="2800" smtClean="0">
                <a:solidFill>
                  <a:srgbClr val="193C7D"/>
                </a:solidFill>
              </a:rPr>
              <a:t>-(0/256)×5V</a:t>
            </a:r>
            <a:r>
              <a:rPr lang="zh-CN" altLang="en-US" sz="2800" smtClean="0">
                <a:solidFill>
                  <a:srgbClr val="193C7D"/>
                </a:solidFill>
              </a:rPr>
              <a:t>＝</a:t>
            </a:r>
            <a:r>
              <a:rPr lang="en-US" altLang="zh-CN" sz="2800" smtClean="0">
                <a:solidFill>
                  <a:srgbClr val="193C7D"/>
                </a:solidFill>
              </a:rPr>
              <a:t>0V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 sz="2800" smtClean="0"/>
              <a:t>D</a:t>
            </a:r>
            <a:r>
              <a:rPr lang="zh-CN" altLang="en-US" sz="2800" smtClean="0"/>
              <a:t>＝</a:t>
            </a:r>
            <a:r>
              <a:rPr lang="en-US" altLang="zh-CN" sz="2800" smtClean="0"/>
              <a:t>01H</a:t>
            </a:r>
            <a:r>
              <a:rPr lang="zh-CN" altLang="en-US" sz="2800" smtClean="0"/>
              <a:t>时，一个最低有效位电压：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smtClean="0">
                <a:solidFill>
                  <a:srgbClr val="193C7D"/>
                </a:solidFill>
              </a:rPr>
              <a:t>V</a:t>
            </a:r>
            <a:r>
              <a:rPr lang="en-US" altLang="zh-CN" sz="2000" smtClean="0">
                <a:solidFill>
                  <a:srgbClr val="193C7D"/>
                </a:solidFill>
              </a:rPr>
              <a:t>LSB</a:t>
            </a:r>
            <a:r>
              <a:rPr lang="zh-CN" altLang="en-US" sz="2800" smtClean="0">
                <a:solidFill>
                  <a:srgbClr val="193C7D"/>
                </a:solidFill>
              </a:rPr>
              <a:t>＝</a:t>
            </a:r>
            <a:r>
              <a:rPr lang="en-US" altLang="zh-CN" sz="2800" smtClean="0">
                <a:solidFill>
                  <a:srgbClr val="193C7D"/>
                </a:solidFill>
              </a:rPr>
              <a:t>-(1/256)×5V</a:t>
            </a:r>
            <a:r>
              <a:rPr lang="zh-CN" altLang="en-US" sz="2800" smtClean="0">
                <a:solidFill>
                  <a:srgbClr val="193C7D"/>
                </a:solidFill>
              </a:rPr>
              <a:t>＝</a:t>
            </a:r>
            <a:r>
              <a:rPr lang="en-US" altLang="zh-CN" sz="2800" smtClean="0">
                <a:solidFill>
                  <a:srgbClr val="193C7D"/>
                </a:solidFill>
              </a:rPr>
              <a:t>-0.02V</a:t>
            </a:r>
            <a:endParaRPr lang="zh-CN" altLang="en-US" sz="2800" smtClean="0">
              <a:solidFill>
                <a:srgbClr val="193C7D"/>
              </a:solidFill>
            </a:endParaRPr>
          </a:p>
        </p:txBody>
      </p:sp>
      <p:grpSp>
        <p:nvGrpSpPr>
          <p:cNvPr id="131076" name="Group 4"/>
          <p:cNvGrpSpPr>
            <a:grpSpLocks/>
          </p:cNvGrpSpPr>
          <p:nvPr/>
        </p:nvGrpSpPr>
        <p:grpSpPr bwMode="auto">
          <a:xfrm>
            <a:off x="417513" y="949325"/>
            <a:ext cx="5373687" cy="3011488"/>
            <a:chOff x="68" y="598"/>
            <a:chExt cx="3385" cy="1897"/>
          </a:xfrm>
        </p:grpSpPr>
        <p:sp>
          <p:nvSpPr>
            <p:cNvPr id="131078" name="Rectangle 5"/>
            <p:cNvSpPr>
              <a:spLocks noChangeArrowheads="1"/>
            </p:cNvSpPr>
            <p:nvPr/>
          </p:nvSpPr>
          <p:spPr bwMode="auto">
            <a:xfrm>
              <a:off x="772" y="1036"/>
              <a:ext cx="622" cy="33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Rfb</a:t>
              </a:r>
            </a:p>
          </p:txBody>
        </p:sp>
        <p:sp>
          <p:nvSpPr>
            <p:cNvPr id="131079" name="Rectangle 6"/>
            <p:cNvSpPr>
              <a:spLocks noChangeArrowheads="1"/>
            </p:cNvSpPr>
            <p:nvPr/>
          </p:nvSpPr>
          <p:spPr bwMode="auto">
            <a:xfrm>
              <a:off x="705" y="1662"/>
              <a:ext cx="685" cy="3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Iout2</a:t>
              </a:r>
            </a:p>
          </p:txBody>
        </p:sp>
        <p:sp>
          <p:nvSpPr>
            <p:cNvPr id="131080" name="Rectangle 7"/>
            <p:cNvSpPr>
              <a:spLocks noChangeArrowheads="1"/>
            </p:cNvSpPr>
            <p:nvPr/>
          </p:nvSpPr>
          <p:spPr bwMode="auto">
            <a:xfrm>
              <a:off x="705" y="1335"/>
              <a:ext cx="685" cy="3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Iout1</a:t>
              </a:r>
            </a:p>
          </p:txBody>
        </p:sp>
        <p:sp>
          <p:nvSpPr>
            <p:cNvPr id="131081" name="Rectangle 8"/>
            <p:cNvSpPr>
              <a:spLocks noChangeArrowheads="1"/>
            </p:cNvSpPr>
            <p:nvPr/>
          </p:nvSpPr>
          <p:spPr bwMode="auto">
            <a:xfrm>
              <a:off x="2767" y="1636"/>
              <a:ext cx="686" cy="3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Vout</a:t>
              </a:r>
            </a:p>
          </p:txBody>
        </p:sp>
        <p:sp>
          <p:nvSpPr>
            <p:cNvPr id="131082" name="Line 9"/>
            <p:cNvSpPr>
              <a:spLocks noChangeShapeType="1"/>
            </p:cNvSpPr>
            <p:nvPr/>
          </p:nvSpPr>
          <p:spPr bwMode="auto">
            <a:xfrm>
              <a:off x="68" y="1266"/>
              <a:ext cx="26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83" name="Rectangle 10"/>
            <p:cNvSpPr>
              <a:spLocks noChangeArrowheads="1"/>
            </p:cNvSpPr>
            <p:nvPr/>
          </p:nvSpPr>
          <p:spPr bwMode="auto">
            <a:xfrm>
              <a:off x="1841" y="1658"/>
              <a:ext cx="247" cy="34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 eaLnBrk="0" hangingPunct="0"/>
              <a:r>
                <a:rPr lang="en-US" altLang="zh-CN" sz="2400" b="1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31084" name="Rectangle 11"/>
            <p:cNvSpPr>
              <a:spLocks noChangeArrowheads="1"/>
            </p:cNvSpPr>
            <p:nvPr/>
          </p:nvSpPr>
          <p:spPr bwMode="auto">
            <a:xfrm>
              <a:off x="1820" y="1230"/>
              <a:ext cx="213" cy="38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 eaLnBrk="0" hangingPunct="0"/>
              <a:r>
                <a:rPr lang="en-US" altLang="zh-CN" sz="2400" b="1">
                  <a:latin typeface="Times New Roman" pitchFamily="18" charset="0"/>
                </a:rPr>
                <a:t>_</a:t>
              </a:r>
            </a:p>
          </p:txBody>
        </p:sp>
        <p:grpSp>
          <p:nvGrpSpPr>
            <p:cNvPr id="131085" name="Group 12"/>
            <p:cNvGrpSpPr>
              <a:grpSpLocks/>
            </p:cNvGrpSpPr>
            <p:nvPr/>
          </p:nvGrpSpPr>
          <p:grpSpPr bwMode="auto">
            <a:xfrm>
              <a:off x="1756" y="1207"/>
              <a:ext cx="835" cy="756"/>
              <a:chOff x="0" y="0"/>
              <a:chExt cx="20000" cy="20000"/>
            </a:xfrm>
          </p:grpSpPr>
          <p:sp>
            <p:nvSpPr>
              <p:cNvPr id="131113" name="Line 13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15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14" name="Line 14"/>
              <p:cNvSpPr>
                <a:spLocks noChangeShapeType="1"/>
              </p:cNvSpPr>
              <p:nvPr/>
            </p:nvSpPr>
            <p:spPr bwMode="auto">
              <a:xfrm flipV="1">
                <a:off x="0" y="9576"/>
                <a:ext cx="20000" cy="1015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15" name="Line 15"/>
              <p:cNvSpPr>
                <a:spLocks noChangeShapeType="1"/>
              </p:cNvSpPr>
              <p:nvPr/>
            </p:nvSpPr>
            <p:spPr bwMode="auto">
              <a:xfrm>
                <a:off x="0" y="0"/>
                <a:ext cx="33" cy="20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1086" name="Group 16"/>
            <p:cNvGrpSpPr>
              <a:grpSpLocks/>
            </p:cNvGrpSpPr>
            <p:nvPr/>
          </p:nvGrpSpPr>
          <p:grpSpPr bwMode="auto">
            <a:xfrm>
              <a:off x="1283" y="1437"/>
              <a:ext cx="474" cy="307"/>
              <a:chOff x="0" y="-62"/>
              <a:chExt cx="20000" cy="20062"/>
            </a:xfrm>
          </p:grpSpPr>
          <p:sp>
            <p:nvSpPr>
              <p:cNvPr id="131111" name="Line 17"/>
              <p:cNvSpPr>
                <a:spLocks noChangeShapeType="1"/>
              </p:cNvSpPr>
              <p:nvPr/>
            </p:nvSpPr>
            <p:spPr bwMode="auto">
              <a:xfrm>
                <a:off x="0" y="19931"/>
                <a:ext cx="20000" cy="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12" name="Line 18"/>
              <p:cNvSpPr>
                <a:spLocks noChangeShapeType="1"/>
              </p:cNvSpPr>
              <p:nvPr/>
            </p:nvSpPr>
            <p:spPr bwMode="auto">
              <a:xfrm>
                <a:off x="0" y="-62"/>
                <a:ext cx="20000" cy="7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1087" name="Group 19"/>
            <p:cNvGrpSpPr>
              <a:grpSpLocks/>
            </p:cNvGrpSpPr>
            <p:nvPr/>
          </p:nvGrpSpPr>
          <p:grpSpPr bwMode="auto">
            <a:xfrm>
              <a:off x="1430" y="1744"/>
              <a:ext cx="193" cy="307"/>
              <a:chOff x="1430" y="1744"/>
              <a:chExt cx="193" cy="307"/>
            </a:xfrm>
          </p:grpSpPr>
          <p:sp>
            <p:nvSpPr>
              <p:cNvPr id="131106" name="Line 20"/>
              <p:cNvSpPr>
                <a:spLocks noChangeShapeType="1"/>
              </p:cNvSpPr>
              <p:nvPr/>
            </p:nvSpPr>
            <p:spPr bwMode="auto">
              <a:xfrm>
                <a:off x="1532" y="1744"/>
                <a:ext cx="1" cy="1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1107" name="Group 21"/>
              <p:cNvGrpSpPr>
                <a:grpSpLocks/>
              </p:cNvGrpSpPr>
              <p:nvPr/>
            </p:nvGrpSpPr>
            <p:grpSpPr bwMode="auto">
              <a:xfrm>
                <a:off x="1430" y="1897"/>
                <a:ext cx="193" cy="154"/>
                <a:chOff x="1" y="0"/>
                <a:chExt cx="19999" cy="20000"/>
              </a:xfrm>
            </p:grpSpPr>
            <p:sp>
              <p:nvSpPr>
                <p:cNvPr id="131108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9694" y="0"/>
                  <a:ext cx="10306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1109" name="Line 23"/>
                <p:cNvSpPr>
                  <a:spLocks noChangeShapeType="1"/>
                </p:cNvSpPr>
                <p:nvPr/>
              </p:nvSpPr>
              <p:spPr bwMode="auto">
                <a:xfrm>
                  <a:off x="1" y="0"/>
                  <a:ext cx="10288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1110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145" y="0"/>
                  <a:ext cx="19855" cy="15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1088" name="Oval 25"/>
            <p:cNvSpPr>
              <a:spLocks noChangeArrowheads="1"/>
            </p:cNvSpPr>
            <p:nvPr/>
          </p:nvSpPr>
          <p:spPr bwMode="auto">
            <a:xfrm>
              <a:off x="1500" y="1724"/>
              <a:ext cx="64" cy="52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89" name="Line 26"/>
            <p:cNvSpPr>
              <a:spLocks noChangeShapeType="1"/>
            </p:cNvSpPr>
            <p:nvPr/>
          </p:nvSpPr>
          <p:spPr bwMode="auto">
            <a:xfrm>
              <a:off x="2589" y="1584"/>
              <a:ext cx="51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90" name="Freeform 27"/>
            <p:cNvSpPr>
              <a:spLocks/>
            </p:cNvSpPr>
            <p:nvPr/>
          </p:nvSpPr>
          <p:spPr bwMode="auto">
            <a:xfrm>
              <a:off x="1286" y="1137"/>
              <a:ext cx="1450" cy="433"/>
            </a:xfrm>
            <a:custGeom>
              <a:avLst/>
              <a:gdLst>
                <a:gd name="T0" fmla="*/ 19980 w 20000"/>
                <a:gd name="T1" fmla="*/ 19958 h 20000"/>
                <a:gd name="T2" fmla="*/ 19980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980" y="19958"/>
                  </a:moveTo>
                  <a:lnTo>
                    <a:pt x="19980" y="0"/>
                  </a:lnTo>
                  <a:lnTo>
                    <a:pt x="0" y="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91" name="Oval 28"/>
            <p:cNvSpPr>
              <a:spLocks noChangeArrowheads="1"/>
            </p:cNvSpPr>
            <p:nvPr/>
          </p:nvSpPr>
          <p:spPr bwMode="auto">
            <a:xfrm>
              <a:off x="2706" y="1561"/>
              <a:ext cx="64" cy="51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92" name="Rectangle 29"/>
            <p:cNvSpPr>
              <a:spLocks noChangeArrowheads="1"/>
            </p:cNvSpPr>
            <p:nvPr/>
          </p:nvSpPr>
          <p:spPr bwMode="auto">
            <a:xfrm>
              <a:off x="452" y="1933"/>
              <a:ext cx="813" cy="33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AGND</a:t>
              </a:r>
            </a:p>
          </p:txBody>
        </p:sp>
        <p:sp>
          <p:nvSpPr>
            <p:cNvPr id="131093" name="Rectangle 30"/>
            <p:cNvSpPr>
              <a:spLocks noChangeArrowheads="1"/>
            </p:cNvSpPr>
            <p:nvPr/>
          </p:nvSpPr>
          <p:spPr bwMode="auto">
            <a:xfrm>
              <a:off x="1884" y="1509"/>
              <a:ext cx="502" cy="20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1094" name="Rectangle 31"/>
            <p:cNvSpPr>
              <a:spLocks noChangeArrowheads="1"/>
            </p:cNvSpPr>
            <p:nvPr/>
          </p:nvSpPr>
          <p:spPr bwMode="auto">
            <a:xfrm>
              <a:off x="206" y="1164"/>
              <a:ext cx="621" cy="33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DI</a:t>
              </a:r>
            </a:p>
          </p:txBody>
        </p:sp>
        <p:sp>
          <p:nvSpPr>
            <p:cNvPr id="131095" name="Rectangle 32"/>
            <p:cNvSpPr>
              <a:spLocks noChangeArrowheads="1"/>
            </p:cNvSpPr>
            <p:nvPr/>
          </p:nvSpPr>
          <p:spPr bwMode="auto">
            <a:xfrm>
              <a:off x="537" y="778"/>
              <a:ext cx="621" cy="33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V</a:t>
              </a:r>
              <a:r>
                <a:rPr lang="en-US" altLang="zh-CN" sz="2400" b="1" baseline="-25000">
                  <a:latin typeface="Times New Roman" pitchFamily="18" charset="0"/>
                </a:rPr>
                <a:t>REF</a:t>
              </a:r>
              <a:endParaRPr lang="en-US" altLang="zh-CN" sz="2400" b="1">
                <a:latin typeface="Times New Roman" pitchFamily="18" charset="0"/>
              </a:endParaRPr>
            </a:p>
          </p:txBody>
        </p:sp>
        <p:sp>
          <p:nvSpPr>
            <p:cNvPr id="131096" name="Oval 33"/>
            <p:cNvSpPr>
              <a:spLocks noChangeArrowheads="1"/>
            </p:cNvSpPr>
            <p:nvPr/>
          </p:nvSpPr>
          <p:spPr bwMode="auto">
            <a:xfrm>
              <a:off x="3077" y="1559"/>
              <a:ext cx="91" cy="6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97" name="Rectangle 34"/>
            <p:cNvSpPr>
              <a:spLocks noChangeArrowheads="1"/>
            </p:cNvSpPr>
            <p:nvPr/>
          </p:nvSpPr>
          <p:spPr bwMode="auto">
            <a:xfrm>
              <a:off x="344" y="776"/>
              <a:ext cx="943" cy="1429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1098" name="Group 35"/>
            <p:cNvGrpSpPr>
              <a:grpSpLocks/>
            </p:cNvGrpSpPr>
            <p:nvPr/>
          </p:nvGrpSpPr>
          <p:grpSpPr bwMode="auto">
            <a:xfrm>
              <a:off x="703" y="2205"/>
              <a:ext cx="193" cy="290"/>
              <a:chOff x="703" y="2205"/>
              <a:chExt cx="193" cy="290"/>
            </a:xfrm>
          </p:grpSpPr>
          <p:sp>
            <p:nvSpPr>
              <p:cNvPr id="131101" name="Line 36"/>
              <p:cNvSpPr>
                <a:spLocks noChangeShapeType="1"/>
              </p:cNvSpPr>
              <p:nvPr/>
            </p:nvSpPr>
            <p:spPr bwMode="auto">
              <a:xfrm>
                <a:off x="805" y="2205"/>
                <a:ext cx="1" cy="13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1102" name="Group 37"/>
              <p:cNvGrpSpPr>
                <a:grpSpLocks/>
              </p:cNvGrpSpPr>
              <p:nvPr/>
            </p:nvGrpSpPr>
            <p:grpSpPr bwMode="auto">
              <a:xfrm>
                <a:off x="703" y="2341"/>
                <a:ext cx="193" cy="154"/>
                <a:chOff x="1" y="0"/>
                <a:chExt cx="19999" cy="20000"/>
              </a:xfrm>
            </p:grpSpPr>
            <p:sp>
              <p:nvSpPr>
                <p:cNvPr id="131103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9694" y="0"/>
                  <a:ext cx="10306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1104" name="Line 39"/>
                <p:cNvSpPr>
                  <a:spLocks noChangeShapeType="1"/>
                </p:cNvSpPr>
                <p:nvPr/>
              </p:nvSpPr>
              <p:spPr bwMode="auto">
                <a:xfrm>
                  <a:off x="1" y="0"/>
                  <a:ext cx="10288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1105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145" y="0"/>
                  <a:ext cx="19855" cy="15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1099" name="Line 41"/>
            <p:cNvSpPr>
              <a:spLocks noChangeShapeType="1"/>
            </p:cNvSpPr>
            <p:nvPr/>
          </p:nvSpPr>
          <p:spPr bwMode="auto">
            <a:xfrm flipV="1">
              <a:off x="836" y="618"/>
              <a:ext cx="1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00" name="Oval 42"/>
            <p:cNvSpPr>
              <a:spLocks noChangeArrowheads="1"/>
            </p:cNvSpPr>
            <p:nvPr/>
          </p:nvSpPr>
          <p:spPr bwMode="auto">
            <a:xfrm>
              <a:off x="789" y="598"/>
              <a:ext cx="82" cy="65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077" name="Rectangle 43"/>
          <p:cNvSpPr>
            <a:spLocks noChangeArrowheads="1"/>
          </p:cNvSpPr>
          <p:nvPr/>
        </p:nvSpPr>
        <p:spPr bwMode="auto">
          <a:xfrm>
            <a:off x="4427538" y="981075"/>
            <a:ext cx="4321175" cy="571500"/>
          </a:xfrm>
          <a:prstGeom prst="rect">
            <a:avLst/>
          </a:prstGeom>
          <a:solidFill>
            <a:schemeClr val="folHlink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800" b="1">
                <a:solidFill>
                  <a:srgbClr val="193C7D"/>
                </a:solidFill>
                <a:latin typeface="Tahoma" pitchFamily="34" charset="0"/>
              </a:rPr>
              <a:t>Vout</a:t>
            </a:r>
            <a:r>
              <a:rPr kumimoji="1" lang="zh-CN" altLang="en-US" sz="2800" b="1">
                <a:solidFill>
                  <a:srgbClr val="193C7D"/>
                </a:solidFill>
                <a:latin typeface="Tahoma" pitchFamily="34" charset="0"/>
              </a:rPr>
              <a:t>＝－</a:t>
            </a:r>
            <a:r>
              <a:rPr kumimoji="1" lang="en-US" altLang="zh-CN" sz="2800" b="1">
                <a:solidFill>
                  <a:srgbClr val="193C7D"/>
                </a:solidFill>
                <a:latin typeface="Tahoma" pitchFamily="34" charset="0"/>
              </a:rPr>
              <a:t>(D/2</a:t>
            </a:r>
            <a:r>
              <a:rPr kumimoji="1" lang="en-US" altLang="zh-CN" sz="2800" b="1" baseline="30000">
                <a:solidFill>
                  <a:srgbClr val="193C7D"/>
                </a:solidFill>
                <a:latin typeface="Tahoma" pitchFamily="34" charset="0"/>
              </a:rPr>
              <a:t>n</a:t>
            </a:r>
            <a:r>
              <a:rPr kumimoji="1" lang="en-US" altLang="zh-CN" sz="2800" b="1">
                <a:solidFill>
                  <a:srgbClr val="193C7D"/>
                </a:solidFill>
                <a:latin typeface="Tahoma" pitchFamily="34" charset="0"/>
              </a:rPr>
              <a:t>)×V</a:t>
            </a:r>
            <a:r>
              <a:rPr kumimoji="1" lang="en-US" altLang="zh-CN" sz="2800" b="1" baseline="-25000">
                <a:solidFill>
                  <a:srgbClr val="193C7D"/>
                </a:solidFill>
                <a:latin typeface="Tahoma" pitchFamily="34" charset="0"/>
              </a:rPr>
              <a:t>REF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双极性电压输出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9988" y="4716463"/>
            <a:ext cx="5991225" cy="1612900"/>
          </a:xfrm>
          <a:ln>
            <a:solidFill>
              <a:srgbClr val="006600"/>
            </a:solidFill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smtClean="0">
                <a:solidFill>
                  <a:srgbClr val="193C7D"/>
                </a:solidFill>
              </a:rPr>
              <a:t>Vmax</a:t>
            </a:r>
            <a:r>
              <a:rPr lang="zh-CN" altLang="en-US" sz="2800" smtClean="0">
                <a:solidFill>
                  <a:srgbClr val="193C7D"/>
                </a:solidFill>
              </a:rPr>
              <a:t>＝</a:t>
            </a:r>
            <a:r>
              <a:rPr lang="en-US" altLang="zh-CN" sz="2800" smtClean="0">
                <a:solidFill>
                  <a:srgbClr val="193C7D"/>
                </a:solidFill>
              </a:rPr>
              <a:t>[(255-128)/128]×5V</a:t>
            </a:r>
            <a:r>
              <a:rPr lang="zh-CN" altLang="en-US" sz="2800" smtClean="0">
                <a:solidFill>
                  <a:srgbClr val="193C7D"/>
                </a:solidFill>
              </a:rPr>
              <a:t>＝</a:t>
            </a:r>
            <a:r>
              <a:rPr lang="en-US" altLang="zh-CN" sz="2800" smtClean="0">
                <a:solidFill>
                  <a:srgbClr val="193C7D"/>
                </a:solidFill>
              </a:rPr>
              <a:t>4.96V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>
                <a:solidFill>
                  <a:srgbClr val="193C7D"/>
                </a:solidFill>
              </a:rPr>
              <a:t>Vmin</a:t>
            </a:r>
            <a:r>
              <a:rPr lang="zh-CN" altLang="en-US" sz="2800" smtClean="0">
                <a:solidFill>
                  <a:srgbClr val="193C7D"/>
                </a:solidFill>
              </a:rPr>
              <a:t>＝</a:t>
            </a:r>
            <a:r>
              <a:rPr lang="en-US" altLang="zh-CN" sz="2800" smtClean="0">
                <a:solidFill>
                  <a:srgbClr val="193C7D"/>
                </a:solidFill>
              </a:rPr>
              <a:t>[(0-128)/128]×5V</a:t>
            </a:r>
            <a:r>
              <a:rPr lang="zh-CN" altLang="en-US" sz="2800" smtClean="0">
                <a:solidFill>
                  <a:srgbClr val="193C7D"/>
                </a:solidFill>
              </a:rPr>
              <a:t>＝</a:t>
            </a:r>
            <a:r>
              <a:rPr lang="en-US" altLang="zh-CN" sz="2800" smtClean="0">
                <a:solidFill>
                  <a:srgbClr val="193C7D"/>
                </a:solidFill>
              </a:rPr>
              <a:t>-5V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>
                <a:solidFill>
                  <a:srgbClr val="193C7D"/>
                </a:solidFill>
              </a:rPr>
              <a:t>V</a:t>
            </a:r>
            <a:r>
              <a:rPr lang="en-US" altLang="zh-CN" sz="2000" smtClean="0">
                <a:solidFill>
                  <a:srgbClr val="193C7D"/>
                </a:solidFill>
              </a:rPr>
              <a:t>LSB</a:t>
            </a:r>
            <a:r>
              <a:rPr lang="zh-CN" altLang="en-US" sz="2800" smtClean="0">
                <a:solidFill>
                  <a:srgbClr val="193C7D"/>
                </a:solidFill>
              </a:rPr>
              <a:t>＝</a:t>
            </a:r>
            <a:r>
              <a:rPr lang="en-US" altLang="zh-CN" sz="2800" smtClean="0">
                <a:solidFill>
                  <a:srgbClr val="193C7D"/>
                </a:solidFill>
              </a:rPr>
              <a:t>[(129-128/128]×5V</a:t>
            </a:r>
            <a:r>
              <a:rPr lang="zh-CN" altLang="en-US" sz="2800" smtClean="0">
                <a:solidFill>
                  <a:srgbClr val="193C7D"/>
                </a:solidFill>
              </a:rPr>
              <a:t>＝</a:t>
            </a:r>
            <a:r>
              <a:rPr lang="en-US" altLang="zh-CN" sz="2800" smtClean="0">
                <a:solidFill>
                  <a:srgbClr val="193C7D"/>
                </a:solidFill>
              </a:rPr>
              <a:t>0.04V</a:t>
            </a:r>
            <a:endParaRPr lang="zh-CN" altLang="en-US" sz="2800" smtClean="0">
              <a:solidFill>
                <a:srgbClr val="193C7D"/>
              </a:solidFill>
            </a:endParaRPr>
          </a:p>
        </p:txBody>
      </p:sp>
      <p:grpSp>
        <p:nvGrpSpPr>
          <p:cNvPr id="132100" name="Group 4"/>
          <p:cNvGrpSpPr>
            <a:grpSpLocks/>
          </p:cNvGrpSpPr>
          <p:nvPr/>
        </p:nvGrpSpPr>
        <p:grpSpPr bwMode="auto">
          <a:xfrm>
            <a:off x="511175" y="762000"/>
            <a:ext cx="7489825" cy="3457575"/>
            <a:chOff x="247" y="1147"/>
            <a:chExt cx="4999" cy="2794"/>
          </a:xfrm>
        </p:grpSpPr>
        <p:sp>
          <p:nvSpPr>
            <p:cNvPr id="132102" name="Oval 5"/>
            <p:cNvSpPr>
              <a:spLocks noChangeArrowheads="1"/>
            </p:cNvSpPr>
            <p:nvPr/>
          </p:nvSpPr>
          <p:spPr bwMode="auto">
            <a:xfrm>
              <a:off x="3520" y="2772"/>
              <a:ext cx="57" cy="6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03" name="Oval 6"/>
            <p:cNvSpPr>
              <a:spLocks noChangeArrowheads="1"/>
            </p:cNvSpPr>
            <p:nvPr/>
          </p:nvSpPr>
          <p:spPr bwMode="auto">
            <a:xfrm>
              <a:off x="3520" y="1515"/>
              <a:ext cx="57" cy="6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04" name="Rectangle 7"/>
            <p:cNvSpPr>
              <a:spLocks noChangeArrowheads="1"/>
            </p:cNvSpPr>
            <p:nvPr/>
          </p:nvSpPr>
          <p:spPr bwMode="auto">
            <a:xfrm>
              <a:off x="2743" y="2404"/>
              <a:ext cx="934" cy="3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R</a:t>
              </a:r>
              <a:r>
                <a:rPr lang="en-US" altLang="zh-CN" sz="2400" b="1" baseline="-25000">
                  <a:latin typeface="Times New Roman" pitchFamily="18" charset="0"/>
                </a:rPr>
                <a:t>1</a:t>
              </a:r>
              <a:r>
                <a:rPr lang="zh-CN" altLang="en-US" sz="2400" b="1">
                  <a:latin typeface="Times New Roman" pitchFamily="18" charset="0"/>
                </a:rPr>
                <a:t>（</a:t>
              </a:r>
              <a:r>
                <a:rPr lang="en-US" altLang="zh-CN" sz="2400" b="1">
                  <a:latin typeface="Times New Roman" pitchFamily="18" charset="0"/>
                </a:rPr>
                <a:t>R</a:t>
              </a:r>
              <a:r>
                <a:rPr lang="zh-CN" altLang="en-US" sz="2400" b="1">
                  <a:latin typeface="Times New Roman" pitchFamily="18" charset="0"/>
                </a:rPr>
                <a:t>）</a:t>
              </a:r>
            </a:p>
          </p:txBody>
        </p:sp>
        <p:sp>
          <p:nvSpPr>
            <p:cNvPr id="132105" name="Rectangle 8"/>
            <p:cNvSpPr>
              <a:spLocks noChangeArrowheads="1"/>
            </p:cNvSpPr>
            <p:nvPr/>
          </p:nvSpPr>
          <p:spPr bwMode="auto">
            <a:xfrm>
              <a:off x="3505" y="1147"/>
              <a:ext cx="935" cy="3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R</a:t>
              </a:r>
              <a:r>
                <a:rPr lang="en-US" altLang="zh-CN" sz="2400" b="1" baseline="-25000">
                  <a:latin typeface="Times New Roman" pitchFamily="18" charset="0"/>
                </a:rPr>
                <a:t>3</a:t>
              </a:r>
              <a:r>
                <a:rPr lang="zh-CN" altLang="en-US" sz="2400" b="1">
                  <a:latin typeface="Times New Roman" pitchFamily="18" charset="0"/>
                </a:rPr>
                <a:t>（</a:t>
              </a:r>
              <a:r>
                <a:rPr lang="en-US" altLang="zh-CN" sz="2400" b="1">
                  <a:latin typeface="Times New Roman" pitchFamily="18" charset="0"/>
                </a:rPr>
                <a:t>2R</a:t>
              </a:r>
              <a:r>
                <a:rPr lang="zh-CN" altLang="en-US" sz="2400" b="1">
                  <a:latin typeface="Times New Roman" pitchFamily="18" charset="0"/>
                </a:rPr>
                <a:t>）</a:t>
              </a:r>
            </a:p>
          </p:txBody>
        </p:sp>
        <p:sp>
          <p:nvSpPr>
            <p:cNvPr id="132106" name="Rectangle 9"/>
            <p:cNvSpPr>
              <a:spLocks noChangeArrowheads="1"/>
            </p:cNvSpPr>
            <p:nvPr/>
          </p:nvSpPr>
          <p:spPr bwMode="auto">
            <a:xfrm>
              <a:off x="2686" y="1147"/>
              <a:ext cx="934" cy="3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R</a:t>
              </a:r>
              <a:r>
                <a:rPr lang="en-US" altLang="zh-CN" sz="2400" b="1" baseline="-25000">
                  <a:latin typeface="Times New Roman" pitchFamily="18" charset="0"/>
                </a:rPr>
                <a:t>2</a:t>
              </a:r>
              <a:r>
                <a:rPr lang="zh-CN" altLang="en-US" sz="2400" b="1">
                  <a:latin typeface="Times New Roman" pitchFamily="18" charset="0"/>
                </a:rPr>
                <a:t>（</a:t>
              </a:r>
              <a:r>
                <a:rPr lang="en-US" altLang="zh-CN" sz="2400" b="1">
                  <a:latin typeface="Times New Roman" pitchFamily="18" charset="0"/>
                </a:rPr>
                <a:t>2R</a:t>
              </a:r>
              <a:r>
                <a:rPr lang="zh-CN" altLang="en-US" sz="2400" b="1">
                  <a:latin typeface="Times New Roman" pitchFamily="18" charset="0"/>
                </a:rPr>
                <a:t>）</a:t>
              </a:r>
            </a:p>
          </p:txBody>
        </p:sp>
        <p:sp>
          <p:nvSpPr>
            <p:cNvPr id="132107" name="Rectangle 10"/>
            <p:cNvSpPr>
              <a:spLocks noChangeArrowheads="1"/>
            </p:cNvSpPr>
            <p:nvPr/>
          </p:nvSpPr>
          <p:spPr bwMode="auto">
            <a:xfrm>
              <a:off x="3048" y="2723"/>
              <a:ext cx="248" cy="12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08" name="Rectangle 11"/>
            <p:cNvSpPr>
              <a:spLocks noChangeArrowheads="1"/>
            </p:cNvSpPr>
            <p:nvPr/>
          </p:nvSpPr>
          <p:spPr bwMode="auto">
            <a:xfrm>
              <a:off x="971" y="2007"/>
              <a:ext cx="554" cy="3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Rfb</a:t>
              </a:r>
            </a:p>
          </p:txBody>
        </p:sp>
        <p:sp>
          <p:nvSpPr>
            <p:cNvPr id="132109" name="Rectangle 12"/>
            <p:cNvSpPr>
              <a:spLocks noChangeArrowheads="1"/>
            </p:cNvSpPr>
            <p:nvPr/>
          </p:nvSpPr>
          <p:spPr bwMode="auto">
            <a:xfrm>
              <a:off x="901" y="2817"/>
              <a:ext cx="611" cy="4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Iout2</a:t>
              </a:r>
            </a:p>
          </p:txBody>
        </p:sp>
        <p:sp>
          <p:nvSpPr>
            <p:cNvPr id="132110" name="Rectangle 13"/>
            <p:cNvSpPr>
              <a:spLocks noChangeArrowheads="1"/>
            </p:cNvSpPr>
            <p:nvPr/>
          </p:nvSpPr>
          <p:spPr bwMode="auto">
            <a:xfrm>
              <a:off x="901" y="2438"/>
              <a:ext cx="611" cy="4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Iout1</a:t>
              </a:r>
            </a:p>
          </p:txBody>
        </p:sp>
        <p:sp>
          <p:nvSpPr>
            <p:cNvPr id="132111" name="Line 14"/>
            <p:cNvSpPr>
              <a:spLocks noChangeShapeType="1"/>
            </p:cNvSpPr>
            <p:nvPr/>
          </p:nvSpPr>
          <p:spPr bwMode="auto">
            <a:xfrm>
              <a:off x="247" y="2273"/>
              <a:ext cx="316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12" name="Rectangle 15"/>
            <p:cNvSpPr>
              <a:spLocks noChangeArrowheads="1"/>
            </p:cNvSpPr>
            <p:nvPr/>
          </p:nvSpPr>
          <p:spPr bwMode="auto">
            <a:xfrm>
              <a:off x="685" y="3242"/>
              <a:ext cx="725" cy="39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AGND</a:t>
              </a:r>
            </a:p>
          </p:txBody>
        </p:sp>
        <p:sp>
          <p:nvSpPr>
            <p:cNvPr id="132113" name="Rectangle 16"/>
            <p:cNvSpPr>
              <a:spLocks noChangeArrowheads="1"/>
            </p:cNvSpPr>
            <p:nvPr/>
          </p:nvSpPr>
          <p:spPr bwMode="auto">
            <a:xfrm>
              <a:off x="495" y="2143"/>
              <a:ext cx="553" cy="3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DI</a:t>
              </a:r>
            </a:p>
          </p:txBody>
        </p:sp>
        <p:sp>
          <p:nvSpPr>
            <p:cNvPr id="132114" name="Rectangle 17"/>
            <p:cNvSpPr>
              <a:spLocks noChangeArrowheads="1"/>
            </p:cNvSpPr>
            <p:nvPr/>
          </p:nvSpPr>
          <p:spPr bwMode="auto">
            <a:xfrm>
              <a:off x="761" y="1708"/>
              <a:ext cx="554" cy="3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V</a:t>
              </a:r>
              <a:r>
                <a:rPr lang="en-US" altLang="zh-CN" sz="2400" b="1" baseline="-25000">
                  <a:latin typeface="Times New Roman" pitchFamily="18" charset="0"/>
                </a:rPr>
                <a:t>REF</a:t>
              </a:r>
              <a:endParaRPr lang="en-US" altLang="zh-CN" sz="2400" b="1">
                <a:latin typeface="Times New Roman" pitchFamily="18" charset="0"/>
              </a:endParaRPr>
            </a:p>
          </p:txBody>
        </p:sp>
        <p:sp>
          <p:nvSpPr>
            <p:cNvPr id="132115" name="Rectangle 18"/>
            <p:cNvSpPr>
              <a:spLocks noChangeArrowheads="1"/>
            </p:cNvSpPr>
            <p:nvPr/>
          </p:nvSpPr>
          <p:spPr bwMode="auto">
            <a:xfrm>
              <a:off x="2616" y="2840"/>
              <a:ext cx="611" cy="40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Vout1</a:t>
              </a:r>
            </a:p>
          </p:txBody>
        </p:sp>
        <p:sp>
          <p:nvSpPr>
            <p:cNvPr id="132116" name="Rectangle 19"/>
            <p:cNvSpPr>
              <a:spLocks noChangeArrowheads="1"/>
            </p:cNvSpPr>
            <p:nvPr/>
          </p:nvSpPr>
          <p:spPr bwMode="auto">
            <a:xfrm>
              <a:off x="1904" y="2848"/>
              <a:ext cx="307" cy="56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 eaLnBrk="0" hangingPunct="0"/>
              <a:r>
                <a:rPr lang="en-US" altLang="zh-CN" sz="2400" b="1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32117" name="Rectangle 20"/>
            <p:cNvSpPr>
              <a:spLocks noChangeArrowheads="1"/>
            </p:cNvSpPr>
            <p:nvPr/>
          </p:nvSpPr>
          <p:spPr bwMode="auto">
            <a:xfrm>
              <a:off x="1885" y="2351"/>
              <a:ext cx="306" cy="56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 eaLnBrk="0" hangingPunct="0"/>
              <a:r>
                <a:rPr lang="en-US" altLang="zh-CN" sz="2400" b="1">
                  <a:latin typeface="Times New Roman" pitchFamily="18" charset="0"/>
                </a:rPr>
                <a:t>_</a:t>
              </a:r>
            </a:p>
          </p:txBody>
        </p:sp>
        <p:grpSp>
          <p:nvGrpSpPr>
            <p:cNvPr id="132118" name="Group 21"/>
            <p:cNvGrpSpPr>
              <a:grpSpLocks/>
            </p:cNvGrpSpPr>
            <p:nvPr/>
          </p:nvGrpSpPr>
          <p:grpSpPr bwMode="auto">
            <a:xfrm>
              <a:off x="1847" y="2335"/>
              <a:ext cx="745" cy="878"/>
              <a:chOff x="0" y="0"/>
              <a:chExt cx="20000" cy="19999"/>
            </a:xfrm>
          </p:grpSpPr>
          <p:sp>
            <p:nvSpPr>
              <p:cNvPr id="132165" name="Line 22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15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66" name="Line 23"/>
              <p:cNvSpPr>
                <a:spLocks noChangeShapeType="1"/>
              </p:cNvSpPr>
              <p:nvPr/>
            </p:nvSpPr>
            <p:spPr bwMode="auto">
              <a:xfrm flipV="1">
                <a:off x="0" y="9574"/>
                <a:ext cx="20000" cy="1015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67" name="Line 24"/>
              <p:cNvSpPr>
                <a:spLocks noChangeShapeType="1"/>
              </p:cNvSpPr>
              <p:nvPr/>
            </p:nvSpPr>
            <p:spPr bwMode="auto">
              <a:xfrm>
                <a:off x="0" y="0"/>
                <a:ext cx="34" cy="1999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2119" name="Group 25"/>
            <p:cNvGrpSpPr>
              <a:grpSpLocks/>
            </p:cNvGrpSpPr>
            <p:nvPr/>
          </p:nvGrpSpPr>
          <p:grpSpPr bwMode="auto">
            <a:xfrm>
              <a:off x="1426" y="2607"/>
              <a:ext cx="423" cy="357"/>
              <a:chOff x="0" y="59"/>
              <a:chExt cx="20000" cy="19941"/>
            </a:xfrm>
          </p:grpSpPr>
          <p:sp>
            <p:nvSpPr>
              <p:cNvPr id="132163" name="Line 26"/>
              <p:cNvSpPr>
                <a:spLocks noChangeShapeType="1"/>
              </p:cNvSpPr>
              <p:nvPr/>
            </p:nvSpPr>
            <p:spPr bwMode="auto">
              <a:xfrm>
                <a:off x="0" y="19932"/>
                <a:ext cx="20000" cy="6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64" name="Line 27"/>
              <p:cNvSpPr>
                <a:spLocks noChangeShapeType="1"/>
              </p:cNvSpPr>
              <p:nvPr/>
            </p:nvSpPr>
            <p:spPr bwMode="auto">
              <a:xfrm>
                <a:off x="0" y="59"/>
                <a:ext cx="20000" cy="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2120" name="Group 28"/>
            <p:cNvGrpSpPr>
              <a:grpSpLocks/>
            </p:cNvGrpSpPr>
            <p:nvPr/>
          </p:nvGrpSpPr>
          <p:grpSpPr bwMode="auto">
            <a:xfrm>
              <a:off x="1581" y="2964"/>
              <a:ext cx="172" cy="418"/>
              <a:chOff x="-47" y="0"/>
              <a:chExt cx="20119" cy="20000"/>
            </a:xfrm>
          </p:grpSpPr>
          <p:sp>
            <p:nvSpPr>
              <p:cNvPr id="132158" name="Line 29"/>
              <p:cNvSpPr>
                <a:spLocks noChangeShapeType="1"/>
              </p:cNvSpPr>
              <p:nvPr/>
            </p:nvSpPr>
            <p:spPr bwMode="auto">
              <a:xfrm>
                <a:off x="7808" y="0"/>
                <a:ext cx="146" cy="1193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2159" name="Group 30"/>
              <p:cNvGrpSpPr>
                <a:grpSpLocks/>
              </p:cNvGrpSpPr>
              <p:nvPr/>
            </p:nvGrpSpPr>
            <p:grpSpPr bwMode="auto">
              <a:xfrm>
                <a:off x="-47" y="11494"/>
                <a:ext cx="20119" cy="8506"/>
                <a:chOff x="-1" y="0"/>
                <a:chExt cx="20001" cy="20000"/>
              </a:xfrm>
            </p:grpSpPr>
            <p:sp>
              <p:nvSpPr>
                <p:cNvPr id="132160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9695" y="0"/>
                  <a:ext cx="10305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161" name="Line 32"/>
                <p:cNvSpPr>
                  <a:spLocks noChangeShapeType="1"/>
                </p:cNvSpPr>
                <p:nvPr/>
              </p:nvSpPr>
              <p:spPr bwMode="auto">
                <a:xfrm>
                  <a:off x="-1" y="0"/>
                  <a:ext cx="10305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162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144" y="0"/>
                  <a:ext cx="19856" cy="15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2121" name="Oval 34"/>
            <p:cNvSpPr>
              <a:spLocks noChangeArrowheads="1"/>
            </p:cNvSpPr>
            <p:nvPr/>
          </p:nvSpPr>
          <p:spPr bwMode="auto">
            <a:xfrm>
              <a:off x="1635" y="2940"/>
              <a:ext cx="57" cy="5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22" name="Line 35"/>
            <p:cNvSpPr>
              <a:spLocks noChangeShapeType="1"/>
            </p:cNvSpPr>
            <p:nvPr/>
          </p:nvSpPr>
          <p:spPr bwMode="auto">
            <a:xfrm>
              <a:off x="2590" y="2777"/>
              <a:ext cx="459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23" name="Freeform 36"/>
            <p:cNvSpPr>
              <a:spLocks/>
            </p:cNvSpPr>
            <p:nvPr/>
          </p:nvSpPr>
          <p:spPr bwMode="auto">
            <a:xfrm>
              <a:off x="1428" y="2123"/>
              <a:ext cx="1293" cy="640"/>
            </a:xfrm>
            <a:custGeom>
              <a:avLst/>
              <a:gdLst>
                <a:gd name="T0" fmla="*/ 19980 w 20000"/>
                <a:gd name="T1" fmla="*/ 19958 h 20000"/>
                <a:gd name="T2" fmla="*/ 19980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980" y="19958"/>
                  </a:moveTo>
                  <a:lnTo>
                    <a:pt x="19980" y="0"/>
                  </a:lnTo>
                  <a:lnTo>
                    <a:pt x="0" y="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24" name="Oval 37"/>
            <p:cNvSpPr>
              <a:spLocks noChangeArrowheads="1"/>
            </p:cNvSpPr>
            <p:nvPr/>
          </p:nvSpPr>
          <p:spPr bwMode="auto">
            <a:xfrm>
              <a:off x="2702" y="2740"/>
              <a:ext cx="57" cy="6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25" name="Rectangle 38"/>
            <p:cNvSpPr>
              <a:spLocks noChangeArrowheads="1"/>
            </p:cNvSpPr>
            <p:nvPr/>
          </p:nvSpPr>
          <p:spPr bwMode="auto">
            <a:xfrm>
              <a:off x="1885" y="2677"/>
              <a:ext cx="554" cy="3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A1</a:t>
              </a:r>
            </a:p>
          </p:txBody>
        </p:sp>
        <p:sp>
          <p:nvSpPr>
            <p:cNvPr id="132126" name="Rectangle 39"/>
            <p:cNvSpPr>
              <a:spLocks noChangeArrowheads="1"/>
            </p:cNvSpPr>
            <p:nvPr/>
          </p:nvSpPr>
          <p:spPr bwMode="auto">
            <a:xfrm>
              <a:off x="590" y="1706"/>
              <a:ext cx="839" cy="181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2127" name="Group 40"/>
            <p:cNvGrpSpPr>
              <a:grpSpLocks/>
            </p:cNvGrpSpPr>
            <p:nvPr/>
          </p:nvGrpSpPr>
          <p:grpSpPr bwMode="auto">
            <a:xfrm>
              <a:off x="933" y="3522"/>
              <a:ext cx="173" cy="419"/>
              <a:chOff x="-47" y="0"/>
              <a:chExt cx="20119" cy="20000"/>
            </a:xfrm>
          </p:grpSpPr>
          <p:sp>
            <p:nvSpPr>
              <p:cNvPr id="132153" name="Line 41"/>
              <p:cNvSpPr>
                <a:spLocks noChangeShapeType="1"/>
              </p:cNvSpPr>
              <p:nvPr/>
            </p:nvSpPr>
            <p:spPr bwMode="auto">
              <a:xfrm>
                <a:off x="7808" y="0"/>
                <a:ext cx="146" cy="1193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2154" name="Group 42"/>
              <p:cNvGrpSpPr>
                <a:grpSpLocks/>
              </p:cNvGrpSpPr>
              <p:nvPr/>
            </p:nvGrpSpPr>
            <p:grpSpPr bwMode="auto">
              <a:xfrm>
                <a:off x="-47" y="11491"/>
                <a:ext cx="20119" cy="8509"/>
                <a:chOff x="-1" y="2"/>
                <a:chExt cx="20001" cy="19998"/>
              </a:xfrm>
            </p:grpSpPr>
            <p:sp>
              <p:nvSpPr>
                <p:cNvPr id="132155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9695" y="2"/>
                  <a:ext cx="10305" cy="1999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156" name="Line 44"/>
                <p:cNvSpPr>
                  <a:spLocks noChangeShapeType="1"/>
                </p:cNvSpPr>
                <p:nvPr/>
              </p:nvSpPr>
              <p:spPr bwMode="auto">
                <a:xfrm>
                  <a:off x="-1" y="2"/>
                  <a:ext cx="10305" cy="1999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157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144" y="2"/>
                  <a:ext cx="19856" cy="15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2128" name="Line 46"/>
            <p:cNvSpPr>
              <a:spLocks noChangeShapeType="1"/>
            </p:cNvSpPr>
            <p:nvPr/>
          </p:nvSpPr>
          <p:spPr bwMode="auto">
            <a:xfrm flipV="1">
              <a:off x="1028" y="1305"/>
              <a:ext cx="1" cy="38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29" name="Oval 47"/>
            <p:cNvSpPr>
              <a:spLocks noChangeArrowheads="1"/>
            </p:cNvSpPr>
            <p:nvPr/>
          </p:nvSpPr>
          <p:spPr bwMode="auto">
            <a:xfrm>
              <a:off x="986" y="1296"/>
              <a:ext cx="73" cy="76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30" name="Rectangle 48"/>
            <p:cNvSpPr>
              <a:spLocks noChangeArrowheads="1"/>
            </p:cNvSpPr>
            <p:nvPr/>
          </p:nvSpPr>
          <p:spPr bwMode="auto">
            <a:xfrm>
              <a:off x="4635" y="3039"/>
              <a:ext cx="611" cy="4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Vout2</a:t>
              </a:r>
            </a:p>
          </p:txBody>
        </p:sp>
        <p:sp>
          <p:nvSpPr>
            <p:cNvPr id="132131" name="Rectangle 49"/>
            <p:cNvSpPr>
              <a:spLocks noChangeArrowheads="1"/>
            </p:cNvSpPr>
            <p:nvPr/>
          </p:nvSpPr>
          <p:spPr bwMode="auto">
            <a:xfrm>
              <a:off x="3805" y="3048"/>
              <a:ext cx="307" cy="5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 eaLnBrk="0" hangingPunct="0"/>
              <a:r>
                <a:rPr lang="en-US" altLang="zh-CN" sz="2400" b="1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32132" name="Rectangle 50"/>
            <p:cNvSpPr>
              <a:spLocks noChangeArrowheads="1"/>
            </p:cNvSpPr>
            <p:nvPr/>
          </p:nvSpPr>
          <p:spPr bwMode="auto">
            <a:xfrm>
              <a:off x="3786" y="2551"/>
              <a:ext cx="307" cy="5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 eaLnBrk="0" hangingPunct="0"/>
              <a:r>
                <a:rPr lang="en-US" altLang="zh-CN" sz="2400" b="1">
                  <a:latin typeface="Times New Roman" pitchFamily="18" charset="0"/>
                </a:rPr>
                <a:t>_</a:t>
              </a:r>
            </a:p>
          </p:txBody>
        </p:sp>
        <p:grpSp>
          <p:nvGrpSpPr>
            <p:cNvPr id="132133" name="Group 51"/>
            <p:cNvGrpSpPr>
              <a:grpSpLocks/>
            </p:cNvGrpSpPr>
            <p:nvPr/>
          </p:nvGrpSpPr>
          <p:grpSpPr bwMode="auto">
            <a:xfrm>
              <a:off x="3733" y="2535"/>
              <a:ext cx="745" cy="877"/>
              <a:chOff x="0" y="0"/>
              <a:chExt cx="20000" cy="19999"/>
            </a:xfrm>
          </p:grpSpPr>
          <p:sp>
            <p:nvSpPr>
              <p:cNvPr id="132150" name="Line 52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15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51" name="Line 53"/>
              <p:cNvSpPr>
                <a:spLocks noChangeShapeType="1"/>
              </p:cNvSpPr>
              <p:nvPr/>
            </p:nvSpPr>
            <p:spPr bwMode="auto">
              <a:xfrm flipV="1">
                <a:off x="0" y="9574"/>
                <a:ext cx="20000" cy="1015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52" name="Line 54"/>
              <p:cNvSpPr>
                <a:spLocks noChangeShapeType="1"/>
              </p:cNvSpPr>
              <p:nvPr/>
            </p:nvSpPr>
            <p:spPr bwMode="auto">
              <a:xfrm>
                <a:off x="0" y="0"/>
                <a:ext cx="34" cy="1999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2134" name="Line 55"/>
            <p:cNvSpPr>
              <a:spLocks noChangeShapeType="1"/>
            </p:cNvSpPr>
            <p:nvPr/>
          </p:nvSpPr>
          <p:spPr bwMode="auto">
            <a:xfrm>
              <a:off x="3312" y="2807"/>
              <a:ext cx="42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2135" name="Group 56"/>
            <p:cNvGrpSpPr>
              <a:grpSpLocks/>
            </p:cNvGrpSpPr>
            <p:nvPr/>
          </p:nvGrpSpPr>
          <p:grpSpPr bwMode="auto">
            <a:xfrm>
              <a:off x="3467" y="3404"/>
              <a:ext cx="172" cy="178"/>
              <a:chOff x="0" y="0"/>
              <a:chExt cx="20000" cy="20000"/>
            </a:xfrm>
          </p:grpSpPr>
          <p:sp>
            <p:nvSpPr>
              <p:cNvPr id="132147" name="Line 57"/>
              <p:cNvSpPr>
                <a:spLocks noChangeShapeType="1"/>
              </p:cNvSpPr>
              <p:nvPr/>
            </p:nvSpPr>
            <p:spPr bwMode="auto">
              <a:xfrm flipH="1">
                <a:off x="9695" y="0"/>
                <a:ext cx="10305" cy="20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48" name="Line 5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0276" cy="20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49" name="Line 59"/>
              <p:cNvSpPr>
                <a:spLocks noChangeShapeType="1"/>
              </p:cNvSpPr>
              <p:nvPr/>
            </p:nvSpPr>
            <p:spPr bwMode="auto">
              <a:xfrm flipH="1">
                <a:off x="145" y="0"/>
                <a:ext cx="19855" cy="1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2136" name="Line 60"/>
            <p:cNvSpPr>
              <a:spLocks noChangeShapeType="1"/>
            </p:cNvSpPr>
            <p:nvPr/>
          </p:nvSpPr>
          <p:spPr bwMode="auto">
            <a:xfrm>
              <a:off x="4476" y="2977"/>
              <a:ext cx="45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37" name="Freeform 61"/>
            <p:cNvSpPr>
              <a:spLocks/>
            </p:cNvSpPr>
            <p:nvPr/>
          </p:nvSpPr>
          <p:spPr bwMode="auto">
            <a:xfrm>
              <a:off x="4076" y="1545"/>
              <a:ext cx="530" cy="1416"/>
            </a:xfrm>
            <a:custGeom>
              <a:avLst/>
              <a:gdLst>
                <a:gd name="T0" fmla="*/ 19952 w 20000"/>
                <a:gd name="T1" fmla="*/ 19981 h 20000"/>
                <a:gd name="T2" fmla="*/ 19952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952" y="19981"/>
                  </a:moveTo>
                  <a:lnTo>
                    <a:pt x="19952" y="0"/>
                  </a:lnTo>
                  <a:lnTo>
                    <a:pt x="0" y="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38" name="Oval 62"/>
            <p:cNvSpPr>
              <a:spLocks noChangeArrowheads="1"/>
            </p:cNvSpPr>
            <p:nvPr/>
          </p:nvSpPr>
          <p:spPr bwMode="auto">
            <a:xfrm>
              <a:off x="4588" y="2940"/>
              <a:ext cx="57" cy="5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39" name="Rectangle 63"/>
            <p:cNvSpPr>
              <a:spLocks noChangeArrowheads="1"/>
            </p:cNvSpPr>
            <p:nvPr/>
          </p:nvSpPr>
          <p:spPr bwMode="auto">
            <a:xfrm>
              <a:off x="3771" y="2861"/>
              <a:ext cx="554" cy="3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A2</a:t>
              </a:r>
            </a:p>
          </p:txBody>
        </p:sp>
        <p:sp>
          <p:nvSpPr>
            <p:cNvPr id="132140" name="Oval 64"/>
            <p:cNvSpPr>
              <a:spLocks noChangeArrowheads="1"/>
            </p:cNvSpPr>
            <p:nvPr/>
          </p:nvSpPr>
          <p:spPr bwMode="auto">
            <a:xfrm>
              <a:off x="4911" y="2948"/>
              <a:ext cx="81" cy="7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41" name="Freeform 65"/>
            <p:cNvSpPr>
              <a:spLocks/>
            </p:cNvSpPr>
            <p:nvPr/>
          </p:nvSpPr>
          <p:spPr bwMode="auto">
            <a:xfrm>
              <a:off x="3562" y="3160"/>
              <a:ext cx="173" cy="241"/>
            </a:xfrm>
            <a:custGeom>
              <a:avLst/>
              <a:gdLst>
                <a:gd name="T0" fmla="*/ 0 w 20000"/>
                <a:gd name="T1" fmla="*/ 19890 h 20000"/>
                <a:gd name="T2" fmla="*/ 0 w 20000"/>
                <a:gd name="T3" fmla="*/ 0 h 20000"/>
                <a:gd name="T4" fmla="*/ 19853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0" y="19890"/>
                  </a:moveTo>
                  <a:lnTo>
                    <a:pt x="0" y="0"/>
                  </a:lnTo>
                  <a:lnTo>
                    <a:pt x="19853" y="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42" name="Line 66"/>
            <p:cNvSpPr>
              <a:spLocks noChangeShapeType="1"/>
            </p:cNvSpPr>
            <p:nvPr/>
          </p:nvSpPr>
          <p:spPr bwMode="auto">
            <a:xfrm>
              <a:off x="3562" y="1545"/>
              <a:ext cx="1" cy="125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43" name="Rectangle 67"/>
            <p:cNvSpPr>
              <a:spLocks noChangeArrowheads="1"/>
            </p:cNvSpPr>
            <p:nvPr/>
          </p:nvSpPr>
          <p:spPr bwMode="auto">
            <a:xfrm>
              <a:off x="3829" y="1486"/>
              <a:ext cx="249" cy="12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44" name="Line 68"/>
            <p:cNvSpPr>
              <a:spLocks noChangeShapeType="1"/>
            </p:cNvSpPr>
            <p:nvPr/>
          </p:nvSpPr>
          <p:spPr bwMode="auto">
            <a:xfrm>
              <a:off x="3238" y="1538"/>
              <a:ext cx="59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45" name="Rectangle 69"/>
            <p:cNvSpPr>
              <a:spLocks noChangeArrowheads="1"/>
            </p:cNvSpPr>
            <p:nvPr/>
          </p:nvSpPr>
          <p:spPr bwMode="auto">
            <a:xfrm>
              <a:off x="2971" y="1486"/>
              <a:ext cx="249" cy="12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46" name="Line 70"/>
            <p:cNvSpPr>
              <a:spLocks noChangeShapeType="1"/>
            </p:cNvSpPr>
            <p:nvPr/>
          </p:nvSpPr>
          <p:spPr bwMode="auto">
            <a:xfrm>
              <a:off x="1028" y="1538"/>
              <a:ext cx="195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2101" name="Rectangle 71"/>
          <p:cNvSpPr>
            <a:spLocks noChangeArrowheads="1"/>
          </p:cNvSpPr>
          <p:nvPr/>
        </p:nvSpPr>
        <p:spPr bwMode="auto">
          <a:xfrm>
            <a:off x="2195513" y="4076700"/>
            <a:ext cx="6337300" cy="571500"/>
          </a:xfrm>
          <a:prstGeom prst="rect">
            <a:avLst/>
          </a:prstGeom>
          <a:solidFill>
            <a:schemeClr val="folHlink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800" b="1">
                <a:solidFill>
                  <a:srgbClr val="193C7D"/>
                </a:solidFill>
                <a:latin typeface="Tahoma" pitchFamily="34" charset="0"/>
              </a:rPr>
              <a:t>Vout</a:t>
            </a:r>
            <a:r>
              <a:rPr kumimoji="1" lang="zh-CN" altLang="en-US" sz="2800" b="1">
                <a:solidFill>
                  <a:srgbClr val="193C7D"/>
                </a:solidFill>
                <a:latin typeface="Tahoma" pitchFamily="34" charset="0"/>
              </a:rPr>
              <a:t>＝</a:t>
            </a:r>
            <a:r>
              <a:rPr kumimoji="1" lang="en-US" altLang="zh-CN" sz="2800" b="1">
                <a:solidFill>
                  <a:srgbClr val="193C7D"/>
                </a:solidFill>
                <a:latin typeface="Tahoma" pitchFamily="34" charset="0"/>
              </a:rPr>
              <a:t>[(D</a:t>
            </a:r>
            <a:r>
              <a:rPr kumimoji="1" lang="zh-CN" altLang="en-US" sz="2800" b="1">
                <a:solidFill>
                  <a:srgbClr val="193C7D"/>
                </a:solidFill>
                <a:latin typeface="Tahoma" pitchFamily="34" charset="0"/>
              </a:rPr>
              <a:t>－</a:t>
            </a:r>
            <a:r>
              <a:rPr kumimoji="1" lang="en-US" altLang="zh-CN" sz="2800" b="1">
                <a:solidFill>
                  <a:srgbClr val="193C7D"/>
                </a:solidFill>
                <a:latin typeface="Tahoma" pitchFamily="34" charset="0"/>
              </a:rPr>
              <a:t>2</a:t>
            </a:r>
            <a:r>
              <a:rPr kumimoji="1" lang="en-US" altLang="zh-CN" sz="2800" b="1" baseline="30000">
                <a:solidFill>
                  <a:srgbClr val="193C7D"/>
                </a:solidFill>
                <a:latin typeface="Tahoma" pitchFamily="34" charset="0"/>
              </a:rPr>
              <a:t>n-1</a:t>
            </a:r>
            <a:r>
              <a:rPr kumimoji="1" lang="en-US" altLang="zh-CN" sz="2800" b="1">
                <a:solidFill>
                  <a:srgbClr val="193C7D"/>
                </a:solidFill>
                <a:latin typeface="Tahoma" pitchFamily="34" charset="0"/>
              </a:rPr>
              <a:t>)/2</a:t>
            </a:r>
            <a:r>
              <a:rPr kumimoji="1" lang="en-US" altLang="zh-CN" sz="2800" b="1" baseline="30000">
                <a:solidFill>
                  <a:srgbClr val="193C7D"/>
                </a:solidFill>
                <a:latin typeface="Tahoma" pitchFamily="34" charset="0"/>
              </a:rPr>
              <a:t>n-1</a:t>
            </a:r>
            <a:r>
              <a:rPr kumimoji="1" lang="en-US" altLang="zh-CN" sz="2800" b="1">
                <a:solidFill>
                  <a:srgbClr val="193C7D"/>
                </a:solidFill>
                <a:latin typeface="Tahoma" pitchFamily="34" charset="0"/>
              </a:rPr>
              <a:t>]×V</a:t>
            </a:r>
            <a:r>
              <a:rPr kumimoji="1" lang="en-US" altLang="zh-CN" sz="2800" b="1" baseline="-25000">
                <a:solidFill>
                  <a:srgbClr val="193C7D"/>
                </a:solidFill>
                <a:latin typeface="Tahoma" pitchFamily="34" charset="0"/>
              </a:rPr>
              <a:t>REF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4. </a:t>
            </a:r>
            <a:r>
              <a:rPr lang="zh-CN" altLang="en-US" sz="3600" smtClean="0"/>
              <a:t>地线的连接</a:t>
            </a: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815975" y="1911350"/>
            <a:ext cx="6983413" cy="2800350"/>
            <a:chOff x="514" y="1204"/>
            <a:chExt cx="4399" cy="1764"/>
          </a:xfrm>
        </p:grpSpPr>
        <p:sp>
          <p:nvSpPr>
            <p:cNvPr id="29711" name="Rectangle 7"/>
            <p:cNvSpPr>
              <a:spLocks noChangeArrowheads="1"/>
            </p:cNvSpPr>
            <p:nvPr/>
          </p:nvSpPr>
          <p:spPr bwMode="auto">
            <a:xfrm>
              <a:off x="3949" y="2652"/>
              <a:ext cx="643" cy="31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DGND</a:t>
              </a:r>
            </a:p>
          </p:txBody>
        </p:sp>
        <p:sp>
          <p:nvSpPr>
            <p:cNvPr id="29712" name="Rectangle 8"/>
            <p:cNvSpPr>
              <a:spLocks noChangeArrowheads="1"/>
            </p:cNvSpPr>
            <p:nvPr/>
          </p:nvSpPr>
          <p:spPr bwMode="auto">
            <a:xfrm>
              <a:off x="1012" y="2620"/>
              <a:ext cx="642" cy="31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AGND</a:t>
              </a:r>
            </a:p>
          </p:txBody>
        </p:sp>
        <p:sp>
          <p:nvSpPr>
            <p:cNvPr id="29713" name="Rectangle 10"/>
            <p:cNvSpPr>
              <a:spLocks noChangeArrowheads="1"/>
            </p:cNvSpPr>
            <p:nvPr/>
          </p:nvSpPr>
          <p:spPr bwMode="auto">
            <a:xfrm>
              <a:off x="514" y="1204"/>
              <a:ext cx="904" cy="30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zh-CN" altLang="en-US" sz="2400" b="1">
                  <a:latin typeface="Times New Roman" pitchFamily="18" charset="0"/>
                </a:rPr>
                <a:t>模拟电路</a:t>
              </a:r>
            </a:p>
          </p:txBody>
        </p:sp>
        <p:sp>
          <p:nvSpPr>
            <p:cNvPr id="29714" name="Line 13"/>
            <p:cNvSpPr>
              <a:spLocks noChangeShapeType="1"/>
            </p:cNvSpPr>
            <p:nvPr/>
          </p:nvSpPr>
          <p:spPr bwMode="auto">
            <a:xfrm>
              <a:off x="936" y="1509"/>
              <a:ext cx="1" cy="2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876" y="1703"/>
              <a:ext cx="154" cy="144"/>
              <a:chOff x="0" y="0"/>
              <a:chExt cx="20000" cy="20000"/>
            </a:xfrm>
          </p:grpSpPr>
          <p:sp>
            <p:nvSpPr>
              <p:cNvPr id="29757" name="Line 15"/>
              <p:cNvSpPr>
                <a:spLocks noChangeShapeType="1"/>
              </p:cNvSpPr>
              <p:nvPr/>
            </p:nvSpPr>
            <p:spPr bwMode="auto">
              <a:xfrm flipH="1">
                <a:off x="9714" y="0"/>
                <a:ext cx="10286" cy="20000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58" name="Line 16"/>
              <p:cNvSpPr>
                <a:spLocks noChangeShapeType="1"/>
              </p:cNvSpPr>
              <p:nvPr/>
            </p:nvSpPr>
            <p:spPr bwMode="auto">
              <a:xfrm>
                <a:off x="0" y="0"/>
                <a:ext cx="10292" cy="20000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59" name="Line 17"/>
              <p:cNvSpPr>
                <a:spLocks noChangeShapeType="1"/>
              </p:cNvSpPr>
              <p:nvPr/>
            </p:nvSpPr>
            <p:spPr bwMode="auto">
              <a:xfrm flipH="1">
                <a:off x="148" y="0"/>
                <a:ext cx="19852" cy="148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16" name="Oval 18"/>
            <p:cNvSpPr>
              <a:spLocks noChangeArrowheads="1"/>
            </p:cNvSpPr>
            <p:nvPr/>
          </p:nvSpPr>
          <p:spPr bwMode="auto">
            <a:xfrm>
              <a:off x="907" y="1580"/>
              <a:ext cx="50" cy="4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7" name="Rectangle 19"/>
            <p:cNvSpPr>
              <a:spLocks noChangeArrowheads="1"/>
            </p:cNvSpPr>
            <p:nvPr/>
          </p:nvSpPr>
          <p:spPr bwMode="auto">
            <a:xfrm>
              <a:off x="4009" y="1204"/>
              <a:ext cx="904" cy="30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zh-CN" altLang="en-US" sz="2400" b="1">
                  <a:latin typeface="Times New Roman" pitchFamily="18" charset="0"/>
                </a:rPr>
                <a:t>数字电路</a:t>
              </a:r>
            </a:p>
          </p:txBody>
        </p:sp>
        <p:sp>
          <p:nvSpPr>
            <p:cNvPr id="29718" name="Line 20"/>
            <p:cNvSpPr>
              <a:spLocks noChangeShapeType="1"/>
            </p:cNvSpPr>
            <p:nvPr/>
          </p:nvSpPr>
          <p:spPr bwMode="auto">
            <a:xfrm flipV="1">
              <a:off x="4439" y="1509"/>
              <a:ext cx="1" cy="41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9" name="Oval 21"/>
            <p:cNvSpPr>
              <a:spLocks noChangeArrowheads="1"/>
            </p:cNvSpPr>
            <p:nvPr/>
          </p:nvSpPr>
          <p:spPr bwMode="auto">
            <a:xfrm>
              <a:off x="4402" y="1789"/>
              <a:ext cx="51" cy="4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0" name="Line 22"/>
            <p:cNvSpPr>
              <a:spLocks noChangeShapeType="1"/>
            </p:cNvSpPr>
            <p:nvPr/>
          </p:nvSpPr>
          <p:spPr bwMode="auto">
            <a:xfrm>
              <a:off x="4372" y="1927"/>
              <a:ext cx="136" cy="1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1" name="Rectangle 23"/>
            <p:cNvSpPr>
              <a:spLocks noChangeArrowheads="1"/>
            </p:cNvSpPr>
            <p:nvPr/>
          </p:nvSpPr>
          <p:spPr bwMode="auto">
            <a:xfrm>
              <a:off x="1696" y="1204"/>
              <a:ext cx="904" cy="30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ADC</a:t>
              </a:r>
            </a:p>
          </p:txBody>
        </p:sp>
        <p:sp>
          <p:nvSpPr>
            <p:cNvPr id="29722" name="Line 25"/>
            <p:cNvSpPr>
              <a:spLocks noChangeShapeType="1"/>
            </p:cNvSpPr>
            <p:nvPr/>
          </p:nvSpPr>
          <p:spPr bwMode="auto">
            <a:xfrm>
              <a:off x="1882" y="1509"/>
              <a:ext cx="1" cy="2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1822" y="1703"/>
              <a:ext cx="153" cy="144"/>
              <a:chOff x="0" y="0"/>
              <a:chExt cx="20000" cy="20000"/>
            </a:xfrm>
          </p:grpSpPr>
          <p:sp>
            <p:nvSpPr>
              <p:cNvPr id="29754" name="Line 27"/>
              <p:cNvSpPr>
                <a:spLocks noChangeShapeType="1"/>
              </p:cNvSpPr>
              <p:nvPr/>
            </p:nvSpPr>
            <p:spPr bwMode="auto">
              <a:xfrm flipH="1">
                <a:off x="9714" y="0"/>
                <a:ext cx="10286" cy="20000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55" name="Line 2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0286" cy="20000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56" name="Line 29"/>
              <p:cNvSpPr>
                <a:spLocks noChangeShapeType="1"/>
              </p:cNvSpPr>
              <p:nvPr/>
            </p:nvSpPr>
            <p:spPr bwMode="auto">
              <a:xfrm flipH="1">
                <a:off x="148" y="0"/>
                <a:ext cx="19852" cy="14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24" name="Oval 30"/>
            <p:cNvSpPr>
              <a:spLocks noChangeArrowheads="1"/>
            </p:cNvSpPr>
            <p:nvPr/>
          </p:nvSpPr>
          <p:spPr bwMode="auto">
            <a:xfrm>
              <a:off x="1852" y="1580"/>
              <a:ext cx="51" cy="4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5" name="Line 31"/>
            <p:cNvSpPr>
              <a:spLocks noChangeShapeType="1"/>
            </p:cNvSpPr>
            <p:nvPr/>
          </p:nvSpPr>
          <p:spPr bwMode="auto">
            <a:xfrm flipV="1">
              <a:off x="2379" y="1509"/>
              <a:ext cx="1" cy="41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6" name="Oval 32"/>
            <p:cNvSpPr>
              <a:spLocks noChangeArrowheads="1"/>
            </p:cNvSpPr>
            <p:nvPr/>
          </p:nvSpPr>
          <p:spPr bwMode="auto">
            <a:xfrm>
              <a:off x="2342" y="1789"/>
              <a:ext cx="51" cy="4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7" name="Line 33"/>
            <p:cNvSpPr>
              <a:spLocks noChangeShapeType="1"/>
            </p:cNvSpPr>
            <p:nvPr/>
          </p:nvSpPr>
          <p:spPr bwMode="auto">
            <a:xfrm>
              <a:off x="2312" y="1927"/>
              <a:ext cx="136" cy="1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8" name="Rectangle 34"/>
            <p:cNvSpPr>
              <a:spLocks noChangeArrowheads="1"/>
            </p:cNvSpPr>
            <p:nvPr/>
          </p:nvSpPr>
          <p:spPr bwMode="auto">
            <a:xfrm>
              <a:off x="2743" y="1204"/>
              <a:ext cx="904" cy="30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DAC</a:t>
              </a:r>
            </a:p>
          </p:txBody>
        </p:sp>
        <p:sp>
          <p:nvSpPr>
            <p:cNvPr id="29729" name="Line 35"/>
            <p:cNvSpPr>
              <a:spLocks noChangeShapeType="1"/>
            </p:cNvSpPr>
            <p:nvPr/>
          </p:nvSpPr>
          <p:spPr bwMode="auto">
            <a:xfrm>
              <a:off x="2928" y="1508"/>
              <a:ext cx="2" cy="3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2869" y="1897"/>
              <a:ext cx="153" cy="143"/>
              <a:chOff x="1" y="0"/>
              <a:chExt cx="19999" cy="20000"/>
            </a:xfrm>
          </p:grpSpPr>
          <p:sp>
            <p:nvSpPr>
              <p:cNvPr id="29751" name="Line 37"/>
              <p:cNvSpPr>
                <a:spLocks noChangeShapeType="1"/>
              </p:cNvSpPr>
              <p:nvPr/>
            </p:nvSpPr>
            <p:spPr bwMode="auto">
              <a:xfrm flipH="1">
                <a:off x="9713" y="0"/>
                <a:ext cx="10287" cy="20000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52" name="Line 38"/>
              <p:cNvSpPr>
                <a:spLocks noChangeShapeType="1"/>
              </p:cNvSpPr>
              <p:nvPr/>
            </p:nvSpPr>
            <p:spPr bwMode="auto">
              <a:xfrm>
                <a:off x="1" y="0"/>
                <a:ext cx="10287" cy="20000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53" name="Line 39"/>
              <p:cNvSpPr>
                <a:spLocks noChangeShapeType="1"/>
              </p:cNvSpPr>
              <p:nvPr/>
            </p:nvSpPr>
            <p:spPr bwMode="auto">
              <a:xfrm flipH="1">
                <a:off x="145" y="0"/>
                <a:ext cx="19855" cy="145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31" name="Oval 40"/>
            <p:cNvSpPr>
              <a:spLocks noChangeArrowheads="1"/>
            </p:cNvSpPr>
            <p:nvPr/>
          </p:nvSpPr>
          <p:spPr bwMode="auto">
            <a:xfrm>
              <a:off x="2899" y="1580"/>
              <a:ext cx="51" cy="4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2" name="Line 41"/>
            <p:cNvSpPr>
              <a:spLocks noChangeShapeType="1"/>
            </p:cNvSpPr>
            <p:nvPr/>
          </p:nvSpPr>
          <p:spPr bwMode="auto">
            <a:xfrm flipV="1">
              <a:off x="3426" y="1509"/>
              <a:ext cx="1" cy="41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3" name="Oval 42"/>
            <p:cNvSpPr>
              <a:spLocks noChangeArrowheads="1"/>
            </p:cNvSpPr>
            <p:nvPr/>
          </p:nvSpPr>
          <p:spPr bwMode="auto">
            <a:xfrm>
              <a:off x="3389" y="1789"/>
              <a:ext cx="51" cy="4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4" name="Line 43"/>
            <p:cNvSpPr>
              <a:spLocks noChangeShapeType="1"/>
            </p:cNvSpPr>
            <p:nvPr/>
          </p:nvSpPr>
          <p:spPr bwMode="auto">
            <a:xfrm>
              <a:off x="3358" y="1927"/>
              <a:ext cx="137" cy="1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5" name="Freeform 44"/>
            <p:cNvSpPr>
              <a:spLocks/>
            </p:cNvSpPr>
            <p:nvPr/>
          </p:nvSpPr>
          <p:spPr bwMode="auto">
            <a:xfrm>
              <a:off x="674" y="1597"/>
              <a:ext cx="2266" cy="1038"/>
            </a:xfrm>
            <a:custGeom>
              <a:avLst/>
              <a:gdLst>
                <a:gd name="T0" fmla="*/ 29 w 20000"/>
                <a:gd name="T1" fmla="*/ 0 h 20000"/>
                <a:gd name="T2" fmla="*/ 0 w 20000"/>
                <a:gd name="T3" fmla="*/ 0 h 20000"/>
                <a:gd name="T4" fmla="*/ 0 w 20000"/>
                <a:gd name="T5" fmla="*/ 3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990" y="0"/>
                  </a:moveTo>
                  <a:lnTo>
                    <a:pt x="0" y="0"/>
                  </a:lnTo>
                  <a:lnTo>
                    <a:pt x="0" y="1997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6" name="Rectangle 46"/>
            <p:cNvSpPr>
              <a:spLocks noChangeArrowheads="1"/>
            </p:cNvSpPr>
            <p:nvPr/>
          </p:nvSpPr>
          <p:spPr bwMode="auto">
            <a:xfrm>
              <a:off x="1291" y="2219"/>
              <a:ext cx="904" cy="30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zh-CN" altLang="en-US" sz="2400" b="1">
                  <a:latin typeface="Times New Roman" pitchFamily="18" charset="0"/>
                </a:rPr>
                <a:t>模拟电路</a:t>
              </a:r>
            </a:p>
          </p:txBody>
        </p:sp>
        <p:sp>
          <p:nvSpPr>
            <p:cNvPr id="29737" name="Line 49"/>
            <p:cNvSpPr>
              <a:spLocks noChangeShapeType="1"/>
            </p:cNvSpPr>
            <p:nvPr/>
          </p:nvSpPr>
          <p:spPr bwMode="auto">
            <a:xfrm>
              <a:off x="1713" y="2524"/>
              <a:ext cx="1" cy="2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50"/>
            <p:cNvGrpSpPr>
              <a:grpSpLocks/>
            </p:cNvGrpSpPr>
            <p:nvPr/>
          </p:nvGrpSpPr>
          <p:grpSpPr bwMode="auto">
            <a:xfrm>
              <a:off x="1653" y="2718"/>
              <a:ext cx="154" cy="144"/>
              <a:chOff x="1" y="0"/>
              <a:chExt cx="19999" cy="20000"/>
            </a:xfrm>
          </p:grpSpPr>
          <p:sp>
            <p:nvSpPr>
              <p:cNvPr id="29748" name="Line 51"/>
              <p:cNvSpPr>
                <a:spLocks noChangeShapeType="1"/>
              </p:cNvSpPr>
              <p:nvPr/>
            </p:nvSpPr>
            <p:spPr bwMode="auto">
              <a:xfrm flipH="1">
                <a:off x="9714" y="0"/>
                <a:ext cx="10286" cy="20000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49" name="Line 52"/>
              <p:cNvSpPr>
                <a:spLocks noChangeShapeType="1"/>
              </p:cNvSpPr>
              <p:nvPr/>
            </p:nvSpPr>
            <p:spPr bwMode="auto">
              <a:xfrm>
                <a:off x="1" y="0"/>
                <a:ext cx="10316" cy="20000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50" name="Line 53"/>
              <p:cNvSpPr>
                <a:spLocks noChangeShapeType="1"/>
              </p:cNvSpPr>
              <p:nvPr/>
            </p:nvSpPr>
            <p:spPr bwMode="auto">
              <a:xfrm flipH="1">
                <a:off x="149" y="0"/>
                <a:ext cx="19851" cy="160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39" name="Oval 54"/>
            <p:cNvSpPr>
              <a:spLocks noChangeArrowheads="1"/>
            </p:cNvSpPr>
            <p:nvPr/>
          </p:nvSpPr>
          <p:spPr bwMode="auto">
            <a:xfrm>
              <a:off x="1684" y="2595"/>
              <a:ext cx="51" cy="4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0" name="Rectangle 55"/>
            <p:cNvSpPr>
              <a:spLocks noChangeArrowheads="1"/>
            </p:cNvSpPr>
            <p:nvPr/>
          </p:nvSpPr>
          <p:spPr bwMode="auto">
            <a:xfrm>
              <a:off x="3418" y="2219"/>
              <a:ext cx="904" cy="30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zh-CN" altLang="en-US" sz="2400" b="1">
                  <a:latin typeface="Times New Roman" pitchFamily="18" charset="0"/>
                </a:rPr>
                <a:t>数字电路</a:t>
              </a:r>
            </a:p>
          </p:txBody>
        </p:sp>
        <p:sp>
          <p:nvSpPr>
            <p:cNvPr id="29741" name="Line 56"/>
            <p:cNvSpPr>
              <a:spLocks noChangeShapeType="1"/>
            </p:cNvSpPr>
            <p:nvPr/>
          </p:nvSpPr>
          <p:spPr bwMode="auto">
            <a:xfrm flipV="1">
              <a:off x="3848" y="2524"/>
              <a:ext cx="1" cy="3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2" name="Oval 57"/>
            <p:cNvSpPr>
              <a:spLocks noChangeArrowheads="1"/>
            </p:cNvSpPr>
            <p:nvPr/>
          </p:nvSpPr>
          <p:spPr bwMode="auto">
            <a:xfrm>
              <a:off x="3811" y="2627"/>
              <a:ext cx="51" cy="4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3" name="Line 58"/>
            <p:cNvSpPr>
              <a:spLocks noChangeShapeType="1"/>
            </p:cNvSpPr>
            <p:nvPr/>
          </p:nvSpPr>
          <p:spPr bwMode="auto">
            <a:xfrm>
              <a:off x="3781" y="2812"/>
              <a:ext cx="136" cy="1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4" name="Line 59"/>
            <p:cNvSpPr>
              <a:spLocks noChangeShapeType="1"/>
            </p:cNvSpPr>
            <p:nvPr/>
          </p:nvSpPr>
          <p:spPr bwMode="auto">
            <a:xfrm flipH="1">
              <a:off x="674" y="2627"/>
              <a:ext cx="104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5" name="Freeform 60"/>
            <p:cNvSpPr>
              <a:spLocks/>
            </p:cNvSpPr>
            <p:nvPr/>
          </p:nvSpPr>
          <p:spPr bwMode="auto">
            <a:xfrm>
              <a:off x="2362" y="1806"/>
              <a:ext cx="2266" cy="862"/>
            </a:xfrm>
            <a:custGeom>
              <a:avLst/>
              <a:gdLst>
                <a:gd name="T0" fmla="*/ 0 w 20000"/>
                <a:gd name="T1" fmla="*/ 0 h 20000"/>
                <a:gd name="T2" fmla="*/ 29 w 20000"/>
                <a:gd name="T3" fmla="*/ 0 h 20000"/>
                <a:gd name="T4" fmla="*/ 29 w 20000"/>
                <a:gd name="T5" fmla="*/ 2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0" y="0"/>
                  </a:moveTo>
                  <a:lnTo>
                    <a:pt x="19990" y="0"/>
                  </a:lnTo>
                  <a:lnTo>
                    <a:pt x="19990" y="1997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6" name="Line 61"/>
            <p:cNvSpPr>
              <a:spLocks noChangeShapeType="1"/>
            </p:cNvSpPr>
            <p:nvPr/>
          </p:nvSpPr>
          <p:spPr bwMode="auto">
            <a:xfrm>
              <a:off x="3850" y="2659"/>
              <a:ext cx="77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7" name="Line 62"/>
            <p:cNvSpPr>
              <a:spLocks noChangeShapeType="1"/>
            </p:cNvSpPr>
            <p:nvPr/>
          </p:nvSpPr>
          <p:spPr bwMode="auto">
            <a:xfrm>
              <a:off x="2895" y="1617"/>
              <a:ext cx="519" cy="204"/>
            </a:xfrm>
            <a:prstGeom prst="line">
              <a:avLst/>
            </a:prstGeom>
            <a:noFill/>
            <a:ln w="57150">
              <a:solidFill>
                <a:srgbClr val="A5002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71"/>
          <p:cNvGrpSpPr>
            <a:grpSpLocks/>
          </p:cNvGrpSpPr>
          <p:nvPr/>
        </p:nvGrpSpPr>
        <p:grpSpPr bwMode="auto">
          <a:xfrm>
            <a:off x="863600" y="2959100"/>
            <a:ext cx="1411288" cy="3009900"/>
            <a:chOff x="544" y="1864"/>
            <a:chExt cx="889" cy="1896"/>
          </a:xfrm>
        </p:grpSpPr>
        <p:sp>
          <p:nvSpPr>
            <p:cNvPr id="165953" name="Text Box 65"/>
            <p:cNvSpPr txBox="1">
              <a:spLocks noChangeArrowheads="1"/>
            </p:cNvSpPr>
            <p:nvPr/>
          </p:nvSpPr>
          <p:spPr bwMode="auto">
            <a:xfrm>
              <a:off x="639" y="3424"/>
              <a:ext cx="7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模拟地</a:t>
              </a:r>
            </a:p>
          </p:txBody>
        </p:sp>
        <p:sp>
          <p:nvSpPr>
            <p:cNvPr id="29710" name="Freeform 66"/>
            <p:cNvSpPr>
              <a:spLocks/>
            </p:cNvSpPr>
            <p:nvPr/>
          </p:nvSpPr>
          <p:spPr bwMode="auto">
            <a:xfrm>
              <a:off x="544" y="1864"/>
              <a:ext cx="834" cy="1896"/>
            </a:xfrm>
            <a:custGeom>
              <a:avLst/>
              <a:gdLst>
                <a:gd name="T0" fmla="*/ 381 w 834"/>
                <a:gd name="T1" fmla="*/ 0 h 1896"/>
                <a:gd name="T2" fmla="*/ 0 w 834"/>
                <a:gd name="T3" fmla="*/ 1896 h 1896"/>
                <a:gd name="T4" fmla="*/ 834 w 834"/>
                <a:gd name="T5" fmla="*/ 1896 h 1896"/>
                <a:gd name="T6" fmla="*/ 0 60000 65536"/>
                <a:gd name="T7" fmla="*/ 0 60000 65536"/>
                <a:gd name="T8" fmla="*/ 0 60000 65536"/>
                <a:gd name="T9" fmla="*/ 0 w 834"/>
                <a:gd name="T10" fmla="*/ 0 h 1896"/>
                <a:gd name="T11" fmla="*/ 834 w 834"/>
                <a:gd name="T12" fmla="*/ 1896 h 18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4" h="1896">
                  <a:moveTo>
                    <a:pt x="381" y="0"/>
                  </a:moveTo>
                  <a:lnTo>
                    <a:pt x="0" y="1896"/>
                  </a:lnTo>
                  <a:lnTo>
                    <a:pt x="834" y="1896"/>
                  </a:lnTo>
                </a:path>
              </a:pathLst>
            </a:custGeom>
            <a:noFill/>
            <a:ln w="28575" cap="flat" cmpd="sng">
              <a:solidFill>
                <a:srgbClr val="A5002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73"/>
          <p:cNvGrpSpPr>
            <a:grpSpLocks/>
          </p:cNvGrpSpPr>
          <p:nvPr/>
        </p:nvGrpSpPr>
        <p:grpSpPr bwMode="auto">
          <a:xfrm>
            <a:off x="6551613" y="3152775"/>
            <a:ext cx="1363662" cy="2705100"/>
            <a:chOff x="4127" y="1986"/>
            <a:chExt cx="859" cy="1704"/>
          </a:xfrm>
        </p:grpSpPr>
        <p:sp>
          <p:nvSpPr>
            <p:cNvPr id="165955" name="Text Box 67"/>
            <p:cNvSpPr txBox="1">
              <a:spLocks noChangeArrowheads="1"/>
            </p:cNvSpPr>
            <p:nvPr/>
          </p:nvSpPr>
          <p:spPr bwMode="auto">
            <a:xfrm>
              <a:off x="4127" y="3363"/>
              <a:ext cx="7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数字地</a:t>
              </a:r>
            </a:p>
          </p:txBody>
        </p:sp>
        <p:sp>
          <p:nvSpPr>
            <p:cNvPr id="29708" name="Freeform 68"/>
            <p:cNvSpPr>
              <a:spLocks/>
            </p:cNvSpPr>
            <p:nvPr/>
          </p:nvSpPr>
          <p:spPr bwMode="auto">
            <a:xfrm>
              <a:off x="4152" y="1986"/>
              <a:ext cx="834" cy="1698"/>
            </a:xfrm>
            <a:custGeom>
              <a:avLst/>
              <a:gdLst>
                <a:gd name="T0" fmla="*/ 335 w 834"/>
                <a:gd name="T1" fmla="*/ 0 h 1698"/>
                <a:gd name="T2" fmla="*/ 834 w 834"/>
                <a:gd name="T3" fmla="*/ 1698 h 1698"/>
                <a:gd name="T4" fmla="*/ 0 w 834"/>
                <a:gd name="T5" fmla="*/ 1698 h 1698"/>
                <a:gd name="T6" fmla="*/ 0 60000 65536"/>
                <a:gd name="T7" fmla="*/ 0 60000 65536"/>
                <a:gd name="T8" fmla="*/ 0 60000 65536"/>
                <a:gd name="T9" fmla="*/ 0 w 834"/>
                <a:gd name="T10" fmla="*/ 0 h 1698"/>
                <a:gd name="T11" fmla="*/ 834 w 834"/>
                <a:gd name="T12" fmla="*/ 1698 h 16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4" h="1698">
                  <a:moveTo>
                    <a:pt x="335" y="0"/>
                  </a:moveTo>
                  <a:lnTo>
                    <a:pt x="834" y="1698"/>
                  </a:lnTo>
                  <a:lnTo>
                    <a:pt x="0" y="1698"/>
                  </a:lnTo>
                </a:path>
              </a:pathLst>
            </a:custGeom>
            <a:noFill/>
            <a:ln w="28575" cap="flat" cmpd="sng">
              <a:solidFill>
                <a:srgbClr val="A5002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72"/>
          <p:cNvGrpSpPr>
            <a:grpSpLocks/>
          </p:cNvGrpSpPr>
          <p:nvPr/>
        </p:nvGrpSpPr>
        <p:grpSpPr bwMode="auto">
          <a:xfrm>
            <a:off x="2959100" y="2743200"/>
            <a:ext cx="2597150" cy="3009900"/>
            <a:chOff x="1864" y="1728"/>
            <a:chExt cx="1636" cy="1896"/>
          </a:xfrm>
        </p:grpSpPr>
        <p:sp>
          <p:nvSpPr>
            <p:cNvPr id="165957" name="Text Box 69"/>
            <p:cNvSpPr txBox="1">
              <a:spLocks noChangeArrowheads="1"/>
            </p:cNvSpPr>
            <p:nvPr/>
          </p:nvSpPr>
          <p:spPr bwMode="auto">
            <a:xfrm>
              <a:off x="2170" y="3288"/>
              <a:ext cx="12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公共接地点</a:t>
              </a:r>
            </a:p>
          </p:txBody>
        </p:sp>
        <p:sp>
          <p:nvSpPr>
            <p:cNvPr id="29706" name="Freeform 70"/>
            <p:cNvSpPr>
              <a:spLocks/>
            </p:cNvSpPr>
            <p:nvPr/>
          </p:nvSpPr>
          <p:spPr bwMode="auto">
            <a:xfrm>
              <a:off x="1864" y="1728"/>
              <a:ext cx="1636" cy="1896"/>
            </a:xfrm>
            <a:custGeom>
              <a:avLst/>
              <a:gdLst>
                <a:gd name="T0" fmla="*/ 1183 w 1636"/>
                <a:gd name="T1" fmla="*/ 0 h 1896"/>
                <a:gd name="T2" fmla="*/ 0 w 1636"/>
                <a:gd name="T3" fmla="*/ 1895 h 1896"/>
                <a:gd name="T4" fmla="*/ 1636 w 1636"/>
                <a:gd name="T5" fmla="*/ 1896 h 1896"/>
                <a:gd name="T6" fmla="*/ 0 60000 65536"/>
                <a:gd name="T7" fmla="*/ 0 60000 65536"/>
                <a:gd name="T8" fmla="*/ 0 60000 65536"/>
                <a:gd name="T9" fmla="*/ 0 w 1636"/>
                <a:gd name="T10" fmla="*/ 0 h 1896"/>
                <a:gd name="T11" fmla="*/ 1636 w 1636"/>
                <a:gd name="T12" fmla="*/ 1896 h 18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6" h="1896">
                  <a:moveTo>
                    <a:pt x="1183" y="0"/>
                  </a:moveTo>
                  <a:lnTo>
                    <a:pt x="0" y="1895"/>
                  </a:lnTo>
                  <a:lnTo>
                    <a:pt x="1636" y="1896"/>
                  </a:lnTo>
                </a:path>
              </a:pathLst>
            </a:custGeom>
            <a:noFill/>
            <a:ln w="28575" cap="flat" cmpd="sng">
              <a:solidFill>
                <a:srgbClr val="A5002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 DAC</a:t>
            </a:r>
            <a:r>
              <a:rPr lang="zh-CN" altLang="en-US" smtClean="0"/>
              <a:t>芯片与主机的连接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DAC</a:t>
            </a:r>
            <a:r>
              <a:rPr lang="zh-CN" altLang="en-US" smtClean="0"/>
              <a:t>芯片相当于一个“输出设备”</a:t>
            </a:r>
          </a:p>
          <a:p>
            <a:pPr eaLnBrk="1" hangingPunct="1"/>
            <a:r>
              <a:rPr lang="zh-CN" altLang="en-US" smtClean="0"/>
              <a:t>至少需要一级锁存器作为接口电路</a:t>
            </a:r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5219700" y="4652963"/>
            <a:ext cx="2736850" cy="1512887"/>
          </a:xfrm>
          <a:prstGeom prst="rect">
            <a:avLst/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/>
          <a:lstStyle/>
          <a:p>
            <a:pPr marL="342900" indent="-247650" algn="just"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193C7D"/>
                </a:solidFill>
                <a:latin typeface="宋体" charset="-122"/>
              </a:rPr>
              <a:t>mov al,</a:t>
            </a:r>
            <a:r>
              <a:rPr lang="en-US" altLang="zh-CN" sz="2800" b="1">
                <a:solidFill>
                  <a:schemeClr val="tx2"/>
                </a:solidFill>
                <a:latin typeface="宋体" charset="-122"/>
              </a:rPr>
              <a:t>buf</a:t>
            </a:r>
          </a:p>
          <a:p>
            <a:pPr marL="342900" indent="-247650" algn="just"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193C7D"/>
                </a:solidFill>
                <a:latin typeface="宋体" charset="-122"/>
              </a:rPr>
              <a:t>mov dx,</a:t>
            </a:r>
            <a:r>
              <a:rPr lang="en-US" altLang="zh-CN" sz="2800" b="1">
                <a:solidFill>
                  <a:schemeClr val="tx2"/>
                </a:solidFill>
                <a:latin typeface="宋体" charset="-122"/>
              </a:rPr>
              <a:t>portd</a:t>
            </a:r>
          </a:p>
          <a:p>
            <a:pPr marL="342900" indent="-247650" algn="just"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latin typeface="宋体" charset="-122"/>
              </a:rPr>
              <a:t>out dx,al</a:t>
            </a:r>
          </a:p>
        </p:txBody>
      </p:sp>
      <p:grpSp>
        <p:nvGrpSpPr>
          <p:cNvPr id="133125" name="Group 52"/>
          <p:cNvGrpSpPr>
            <a:grpSpLocks/>
          </p:cNvGrpSpPr>
          <p:nvPr/>
        </p:nvGrpSpPr>
        <p:grpSpPr bwMode="auto">
          <a:xfrm>
            <a:off x="539750" y="2420938"/>
            <a:ext cx="7564438" cy="3079750"/>
            <a:chOff x="340" y="1525"/>
            <a:chExt cx="4765" cy="1940"/>
          </a:xfrm>
        </p:grpSpPr>
        <p:sp>
          <p:nvSpPr>
            <p:cNvPr id="133126" name="Rectangle 6"/>
            <p:cNvSpPr>
              <a:spLocks noChangeArrowheads="1"/>
            </p:cNvSpPr>
            <p:nvPr/>
          </p:nvSpPr>
          <p:spPr bwMode="auto">
            <a:xfrm>
              <a:off x="2678" y="1525"/>
              <a:ext cx="605" cy="9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27" name="Rectangle 7"/>
            <p:cNvSpPr>
              <a:spLocks noChangeArrowheads="1"/>
            </p:cNvSpPr>
            <p:nvPr/>
          </p:nvSpPr>
          <p:spPr bwMode="auto">
            <a:xfrm>
              <a:off x="931" y="3162"/>
              <a:ext cx="688" cy="30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译码</a:t>
              </a:r>
            </a:p>
          </p:txBody>
        </p:sp>
        <p:sp>
          <p:nvSpPr>
            <p:cNvPr id="133128" name="Rectangle 8"/>
            <p:cNvSpPr>
              <a:spLocks noChangeArrowheads="1"/>
            </p:cNvSpPr>
            <p:nvPr/>
          </p:nvSpPr>
          <p:spPr bwMode="auto">
            <a:xfrm>
              <a:off x="340" y="3011"/>
              <a:ext cx="698" cy="27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AB</a:t>
              </a:r>
            </a:p>
          </p:txBody>
        </p:sp>
        <p:sp>
          <p:nvSpPr>
            <p:cNvPr id="133129" name="Rectangle 9"/>
            <p:cNvSpPr>
              <a:spLocks noChangeArrowheads="1"/>
            </p:cNvSpPr>
            <p:nvPr/>
          </p:nvSpPr>
          <p:spPr bwMode="auto">
            <a:xfrm>
              <a:off x="390" y="1898"/>
              <a:ext cx="969" cy="27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D0</a:t>
              </a:r>
              <a:r>
                <a:rPr lang="zh-CN" altLang="en-US" sz="2400" b="1">
                  <a:latin typeface="Times New Roman" pitchFamily="18" charset="0"/>
                </a:rPr>
                <a:t>～</a:t>
              </a:r>
              <a:r>
                <a:rPr lang="en-US" altLang="zh-CN" sz="2400" b="1">
                  <a:latin typeface="Times New Roman" pitchFamily="18" charset="0"/>
                </a:rPr>
                <a:t>D7</a:t>
              </a:r>
              <a:endParaRPr lang="en-US" altLang="zh-CN" sz="2000" b="1">
                <a:latin typeface="Times New Roman" pitchFamily="18" charset="0"/>
              </a:endParaRPr>
            </a:p>
          </p:txBody>
        </p:sp>
        <p:sp>
          <p:nvSpPr>
            <p:cNvPr id="133130" name="Rectangle 10"/>
            <p:cNvSpPr>
              <a:spLocks noChangeArrowheads="1"/>
            </p:cNvSpPr>
            <p:nvPr/>
          </p:nvSpPr>
          <p:spPr bwMode="auto">
            <a:xfrm>
              <a:off x="1682" y="2279"/>
              <a:ext cx="653" cy="3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CLK</a:t>
              </a:r>
            </a:p>
          </p:txBody>
        </p:sp>
        <p:sp>
          <p:nvSpPr>
            <p:cNvPr id="133131" name="Rectangle 11"/>
            <p:cNvSpPr>
              <a:spLocks noChangeArrowheads="1"/>
            </p:cNvSpPr>
            <p:nvPr/>
          </p:nvSpPr>
          <p:spPr bwMode="auto">
            <a:xfrm>
              <a:off x="2653" y="1809"/>
              <a:ext cx="731" cy="32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DAC</a:t>
              </a:r>
            </a:p>
          </p:txBody>
        </p:sp>
        <p:sp>
          <p:nvSpPr>
            <p:cNvPr id="133132" name="Line 12"/>
            <p:cNvSpPr>
              <a:spLocks noChangeShapeType="1"/>
            </p:cNvSpPr>
            <p:nvPr/>
          </p:nvSpPr>
          <p:spPr bwMode="auto">
            <a:xfrm>
              <a:off x="1114" y="2694"/>
              <a:ext cx="356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33" name="Rectangle 13"/>
            <p:cNvSpPr>
              <a:spLocks noChangeArrowheads="1"/>
            </p:cNvSpPr>
            <p:nvPr/>
          </p:nvSpPr>
          <p:spPr bwMode="auto">
            <a:xfrm>
              <a:off x="4484" y="2279"/>
              <a:ext cx="621" cy="32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Vout</a:t>
              </a:r>
            </a:p>
          </p:txBody>
        </p:sp>
        <p:sp>
          <p:nvSpPr>
            <p:cNvPr id="133134" name="Line 14"/>
            <p:cNvSpPr>
              <a:spLocks noChangeShapeType="1"/>
            </p:cNvSpPr>
            <p:nvPr/>
          </p:nvSpPr>
          <p:spPr bwMode="auto">
            <a:xfrm>
              <a:off x="2361" y="2009"/>
              <a:ext cx="321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35" name="Rectangle 15"/>
            <p:cNvSpPr>
              <a:spLocks noChangeArrowheads="1"/>
            </p:cNvSpPr>
            <p:nvPr/>
          </p:nvSpPr>
          <p:spPr bwMode="auto">
            <a:xfrm>
              <a:off x="3766" y="2201"/>
              <a:ext cx="311" cy="4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 eaLnBrk="0" hangingPunct="0"/>
              <a:r>
                <a:rPr lang="en-US" altLang="zh-CN" sz="2400" b="1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33136" name="Rectangle 16"/>
            <p:cNvSpPr>
              <a:spLocks noChangeArrowheads="1"/>
            </p:cNvSpPr>
            <p:nvPr/>
          </p:nvSpPr>
          <p:spPr bwMode="auto">
            <a:xfrm>
              <a:off x="3746" y="1805"/>
              <a:ext cx="311" cy="45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 eaLnBrk="0" hangingPunct="0"/>
              <a:r>
                <a:rPr lang="en-US" altLang="zh-CN" sz="2400" b="1">
                  <a:latin typeface="Times New Roman" pitchFamily="18" charset="0"/>
                </a:rPr>
                <a:t>_</a:t>
              </a:r>
            </a:p>
          </p:txBody>
        </p:sp>
        <p:grpSp>
          <p:nvGrpSpPr>
            <p:cNvPr id="133137" name="Group 17"/>
            <p:cNvGrpSpPr>
              <a:grpSpLocks/>
            </p:cNvGrpSpPr>
            <p:nvPr/>
          </p:nvGrpSpPr>
          <p:grpSpPr bwMode="auto">
            <a:xfrm>
              <a:off x="3708" y="1876"/>
              <a:ext cx="756" cy="698"/>
              <a:chOff x="0" y="0"/>
              <a:chExt cx="20000" cy="20000"/>
            </a:xfrm>
          </p:grpSpPr>
          <p:sp>
            <p:nvSpPr>
              <p:cNvPr id="133166" name="Line 18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1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67" name="Line 19"/>
              <p:cNvSpPr>
                <a:spLocks noChangeShapeType="1"/>
              </p:cNvSpPr>
              <p:nvPr/>
            </p:nvSpPr>
            <p:spPr bwMode="auto">
              <a:xfrm flipV="1">
                <a:off x="0" y="9578"/>
                <a:ext cx="20000" cy="1015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68" name="Line 20"/>
              <p:cNvSpPr>
                <a:spLocks noChangeShapeType="1"/>
              </p:cNvSpPr>
              <p:nvPr/>
            </p:nvSpPr>
            <p:spPr bwMode="auto">
              <a:xfrm>
                <a:off x="0" y="0"/>
                <a:ext cx="35" cy="20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3138" name="Group 21"/>
            <p:cNvGrpSpPr>
              <a:grpSpLocks/>
            </p:cNvGrpSpPr>
            <p:nvPr/>
          </p:nvGrpSpPr>
          <p:grpSpPr bwMode="auto">
            <a:xfrm>
              <a:off x="3279" y="2068"/>
              <a:ext cx="430" cy="284"/>
              <a:chOff x="0" y="77"/>
              <a:chExt cx="20000" cy="19923"/>
            </a:xfrm>
          </p:grpSpPr>
          <p:sp>
            <p:nvSpPr>
              <p:cNvPr id="133164" name="Line 22"/>
              <p:cNvSpPr>
                <a:spLocks noChangeShapeType="1"/>
              </p:cNvSpPr>
              <p:nvPr/>
            </p:nvSpPr>
            <p:spPr bwMode="auto">
              <a:xfrm>
                <a:off x="0" y="19925"/>
                <a:ext cx="20000" cy="7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65" name="Line 23"/>
              <p:cNvSpPr>
                <a:spLocks noChangeShapeType="1"/>
              </p:cNvSpPr>
              <p:nvPr/>
            </p:nvSpPr>
            <p:spPr bwMode="auto">
              <a:xfrm>
                <a:off x="0" y="77"/>
                <a:ext cx="20000" cy="7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3139" name="Group 24"/>
            <p:cNvGrpSpPr>
              <a:grpSpLocks/>
            </p:cNvGrpSpPr>
            <p:nvPr/>
          </p:nvGrpSpPr>
          <p:grpSpPr bwMode="auto">
            <a:xfrm>
              <a:off x="3437" y="2352"/>
              <a:ext cx="175" cy="333"/>
              <a:chOff x="-9" y="0"/>
              <a:chExt cx="20023" cy="20001"/>
            </a:xfrm>
          </p:grpSpPr>
          <p:sp>
            <p:nvSpPr>
              <p:cNvPr id="133159" name="Line 25"/>
              <p:cNvSpPr>
                <a:spLocks noChangeShapeType="1"/>
              </p:cNvSpPr>
              <p:nvPr/>
            </p:nvSpPr>
            <p:spPr bwMode="auto">
              <a:xfrm>
                <a:off x="7813" y="0"/>
                <a:ext cx="151" cy="1193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3160" name="Group 26"/>
              <p:cNvGrpSpPr>
                <a:grpSpLocks/>
              </p:cNvGrpSpPr>
              <p:nvPr/>
            </p:nvGrpSpPr>
            <p:grpSpPr bwMode="auto">
              <a:xfrm>
                <a:off x="-9" y="11492"/>
                <a:ext cx="20023" cy="8509"/>
                <a:chOff x="0" y="2"/>
                <a:chExt cx="20000" cy="19998"/>
              </a:xfrm>
            </p:grpSpPr>
            <p:sp>
              <p:nvSpPr>
                <p:cNvPr id="133161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9714" y="2"/>
                  <a:ext cx="10286" cy="1999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162" name="Line 28"/>
                <p:cNvSpPr>
                  <a:spLocks noChangeShapeType="1"/>
                </p:cNvSpPr>
                <p:nvPr/>
              </p:nvSpPr>
              <p:spPr bwMode="auto">
                <a:xfrm>
                  <a:off x="0" y="2"/>
                  <a:ext cx="10317" cy="1999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163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151" y="2"/>
                  <a:ext cx="19849" cy="15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3140" name="Oval 30"/>
            <p:cNvSpPr>
              <a:spLocks noChangeArrowheads="1"/>
            </p:cNvSpPr>
            <p:nvPr/>
          </p:nvSpPr>
          <p:spPr bwMode="auto">
            <a:xfrm>
              <a:off x="3472" y="2333"/>
              <a:ext cx="58" cy="4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41" name="Line 31"/>
            <p:cNvSpPr>
              <a:spLocks noChangeShapeType="1"/>
            </p:cNvSpPr>
            <p:nvPr/>
          </p:nvSpPr>
          <p:spPr bwMode="auto">
            <a:xfrm>
              <a:off x="4472" y="2217"/>
              <a:ext cx="34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42" name="Freeform 32"/>
            <p:cNvSpPr>
              <a:spLocks/>
            </p:cNvSpPr>
            <p:nvPr/>
          </p:nvSpPr>
          <p:spPr bwMode="auto">
            <a:xfrm>
              <a:off x="3282" y="1684"/>
              <a:ext cx="1313" cy="508"/>
            </a:xfrm>
            <a:custGeom>
              <a:avLst/>
              <a:gdLst>
                <a:gd name="T0" fmla="*/ 19980 w 20000"/>
                <a:gd name="T1" fmla="*/ 19958 h 20000"/>
                <a:gd name="T2" fmla="*/ 19980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980" y="19958"/>
                  </a:moveTo>
                  <a:lnTo>
                    <a:pt x="19980" y="0"/>
                  </a:lnTo>
                  <a:lnTo>
                    <a:pt x="0" y="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43" name="Oval 33"/>
            <p:cNvSpPr>
              <a:spLocks noChangeArrowheads="1"/>
            </p:cNvSpPr>
            <p:nvPr/>
          </p:nvSpPr>
          <p:spPr bwMode="auto">
            <a:xfrm>
              <a:off x="4561" y="2197"/>
              <a:ext cx="58" cy="4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44" name="Rectangle 34"/>
            <p:cNvSpPr>
              <a:spLocks noChangeArrowheads="1"/>
            </p:cNvSpPr>
            <p:nvPr/>
          </p:nvSpPr>
          <p:spPr bwMode="auto">
            <a:xfrm>
              <a:off x="3746" y="2064"/>
              <a:ext cx="563" cy="31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3145" name="Oval 35"/>
            <p:cNvSpPr>
              <a:spLocks noChangeArrowheads="1"/>
            </p:cNvSpPr>
            <p:nvPr/>
          </p:nvSpPr>
          <p:spPr bwMode="auto">
            <a:xfrm>
              <a:off x="4804" y="2181"/>
              <a:ext cx="83" cy="84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46" name="Rectangle 36"/>
            <p:cNvSpPr>
              <a:spLocks noChangeArrowheads="1"/>
            </p:cNvSpPr>
            <p:nvPr/>
          </p:nvSpPr>
          <p:spPr bwMode="auto">
            <a:xfrm>
              <a:off x="1682" y="1809"/>
              <a:ext cx="730" cy="32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LS273</a:t>
              </a:r>
            </a:p>
          </p:txBody>
        </p:sp>
        <p:sp>
          <p:nvSpPr>
            <p:cNvPr id="133147" name="Line 37"/>
            <p:cNvSpPr>
              <a:spLocks noChangeShapeType="1"/>
            </p:cNvSpPr>
            <p:nvPr/>
          </p:nvSpPr>
          <p:spPr bwMode="auto">
            <a:xfrm>
              <a:off x="1281" y="2009"/>
              <a:ext cx="321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48" name="Rectangle 38"/>
            <p:cNvSpPr>
              <a:spLocks noChangeArrowheads="1"/>
            </p:cNvSpPr>
            <p:nvPr/>
          </p:nvSpPr>
          <p:spPr bwMode="auto">
            <a:xfrm>
              <a:off x="1614" y="1525"/>
              <a:ext cx="744" cy="984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49" name="Oval 39"/>
            <p:cNvSpPr>
              <a:spLocks noChangeArrowheads="1"/>
            </p:cNvSpPr>
            <p:nvPr/>
          </p:nvSpPr>
          <p:spPr bwMode="auto">
            <a:xfrm>
              <a:off x="1781" y="2767"/>
              <a:ext cx="57" cy="5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50" name="Oval 40"/>
            <p:cNvSpPr>
              <a:spLocks noChangeArrowheads="1"/>
            </p:cNvSpPr>
            <p:nvPr/>
          </p:nvSpPr>
          <p:spPr bwMode="auto">
            <a:xfrm>
              <a:off x="1459" y="2672"/>
              <a:ext cx="57" cy="5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51" name="Oval 41"/>
            <p:cNvSpPr>
              <a:spLocks noChangeArrowheads="1"/>
            </p:cNvSpPr>
            <p:nvPr/>
          </p:nvSpPr>
          <p:spPr bwMode="auto">
            <a:xfrm>
              <a:off x="1459" y="2878"/>
              <a:ext cx="57" cy="5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52" name="Freeform 42"/>
            <p:cNvSpPr>
              <a:spLocks/>
            </p:cNvSpPr>
            <p:nvPr/>
          </p:nvSpPr>
          <p:spPr bwMode="auto">
            <a:xfrm>
              <a:off x="1278" y="2905"/>
              <a:ext cx="195" cy="255"/>
            </a:xfrm>
            <a:custGeom>
              <a:avLst/>
              <a:gdLst>
                <a:gd name="T0" fmla="*/ 0 w 20000"/>
                <a:gd name="T1" fmla="*/ 19917 h 20000"/>
                <a:gd name="T2" fmla="*/ 0 w 20000"/>
                <a:gd name="T3" fmla="*/ 0 h 20000"/>
                <a:gd name="T4" fmla="*/ 19868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0" y="19917"/>
                  </a:moveTo>
                  <a:lnTo>
                    <a:pt x="0" y="0"/>
                  </a:lnTo>
                  <a:lnTo>
                    <a:pt x="19868" y="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53" name="Freeform 43"/>
            <p:cNvSpPr>
              <a:spLocks/>
            </p:cNvSpPr>
            <p:nvPr/>
          </p:nvSpPr>
          <p:spPr bwMode="auto">
            <a:xfrm>
              <a:off x="1850" y="2508"/>
              <a:ext cx="136" cy="287"/>
            </a:xfrm>
            <a:custGeom>
              <a:avLst/>
              <a:gdLst>
                <a:gd name="T0" fmla="*/ 19811 w 20000"/>
                <a:gd name="T1" fmla="*/ 0 h 20000"/>
                <a:gd name="T2" fmla="*/ 19811 w 20000"/>
                <a:gd name="T3" fmla="*/ 19926 h 20000"/>
                <a:gd name="T4" fmla="*/ 0 w 20000"/>
                <a:gd name="T5" fmla="*/ 19926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811" y="0"/>
                  </a:moveTo>
                  <a:lnTo>
                    <a:pt x="19811" y="19926"/>
                  </a:lnTo>
                  <a:lnTo>
                    <a:pt x="0" y="19926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54" name="Line 44"/>
            <p:cNvSpPr>
              <a:spLocks noChangeShapeType="1"/>
            </p:cNvSpPr>
            <p:nvPr/>
          </p:nvSpPr>
          <p:spPr bwMode="auto">
            <a:xfrm>
              <a:off x="650" y="3310"/>
              <a:ext cx="272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3155" name="Group 45"/>
            <p:cNvGrpSpPr>
              <a:grpSpLocks/>
            </p:cNvGrpSpPr>
            <p:nvPr/>
          </p:nvGrpSpPr>
          <p:grpSpPr bwMode="auto">
            <a:xfrm>
              <a:off x="495" y="2581"/>
              <a:ext cx="601" cy="311"/>
              <a:chOff x="494" y="2189"/>
              <a:chExt cx="601" cy="311"/>
            </a:xfrm>
          </p:grpSpPr>
          <p:sp>
            <p:nvSpPr>
              <p:cNvPr id="133157" name="Rectangle 46"/>
              <p:cNvSpPr>
                <a:spLocks noChangeArrowheads="1"/>
              </p:cNvSpPr>
              <p:nvPr/>
            </p:nvSpPr>
            <p:spPr bwMode="auto">
              <a:xfrm>
                <a:off x="494" y="2189"/>
                <a:ext cx="601" cy="31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eaLnBrk="0" hangingPunct="0"/>
                <a:r>
                  <a:rPr lang="zh-CN" altLang="en-US" sz="2400" b="1">
                    <a:latin typeface="Times New Roman" pitchFamily="18" charset="0"/>
                  </a:rPr>
                  <a:t> </a:t>
                </a:r>
                <a:r>
                  <a:rPr lang="en-US" altLang="zh-CN" sz="2400" b="1">
                    <a:latin typeface="Times New Roman" pitchFamily="18" charset="0"/>
                  </a:rPr>
                  <a:t>IOW</a:t>
                </a:r>
              </a:p>
            </p:txBody>
          </p:sp>
          <p:sp>
            <p:nvSpPr>
              <p:cNvPr id="133158" name="Line 47"/>
              <p:cNvSpPr>
                <a:spLocks noChangeShapeType="1"/>
              </p:cNvSpPr>
              <p:nvPr/>
            </p:nvSpPr>
            <p:spPr bwMode="auto">
              <a:xfrm>
                <a:off x="552" y="2196"/>
                <a:ext cx="432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156" name="AutoShape 50"/>
            <p:cNvSpPr>
              <a:spLocks noChangeArrowheads="1"/>
            </p:cNvSpPr>
            <p:nvPr/>
          </p:nvSpPr>
          <p:spPr bwMode="auto">
            <a:xfrm>
              <a:off x="1528" y="2600"/>
              <a:ext cx="240" cy="384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2. </a:t>
            </a:r>
            <a:r>
              <a:rPr lang="zh-CN" altLang="en-US" sz="3600" smtClean="0"/>
              <a:t>主机位数小于</a:t>
            </a:r>
            <a:r>
              <a:rPr lang="en-US" altLang="zh-CN" sz="3600" smtClean="0"/>
              <a:t>DAC</a:t>
            </a:r>
            <a:r>
              <a:rPr lang="zh-CN" altLang="en-US" sz="3600" smtClean="0"/>
              <a:t>芯片的连接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96213" cy="2879725"/>
          </a:xfrm>
        </p:spPr>
        <p:txBody>
          <a:bodyPr/>
          <a:lstStyle/>
          <a:p>
            <a:pPr eaLnBrk="1" hangingPunct="1"/>
            <a:r>
              <a:rPr lang="zh-CN" altLang="en-US" smtClean="0"/>
              <a:t>数字数据需要多次输出</a:t>
            </a:r>
          </a:p>
          <a:p>
            <a:pPr eaLnBrk="1" hangingPunct="1"/>
            <a:r>
              <a:rPr lang="zh-CN" altLang="en-US" smtClean="0"/>
              <a:t>接口电路也需要多个（级）锁存器保存多次输出的数据</a:t>
            </a:r>
          </a:p>
          <a:p>
            <a:pPr eaLnBrk="1" hangingPunct="1"/>
            <a:r>
              <a:rPr lang="zh-CN" altLang="en-US" smtClean="0"/>
              <a:t>并需要同时将完整的数字量提供给</a:t>
            </a:r>
            <a:r>
              <a:rPr lang="en-US" altLang="zh-CN" smtClean="0"/>
              <a:t>DAC</a:t>
            </a:r>
            <a:r>
              <a:rPr lang="zh-CN" altLang="en-US" smtClean="0"/>
              <a:t>转换器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082675" y="4621213"/>
            <a:ext cx="1878013" cy="1419225"/>
            <a:chOff x="682" y="2987"/>
            <a:chExt cx="1183" cy="894"/>
          </a:xfrm>
        </p:grpSpPr>
        <p:sp>
          <p:nvSpPr>
            <p:cNvPr id="178182" name="Rectangle 6"/>
            <p:cNvSpPr>
              <a:spLocks noChangeArrowheads="1"/>
            </p:cNvSpPr>
            <p:nvPr/>
          </p:nvSpPr>
          <p:spPr bwMode="auto">
            <a:xfrm>
              <a:off x="682" y="2987"/>
              <a:ext cx="592" cy="8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CPU</a:t>
              </a:r>
            </a:p>
          </p:txBody>
        </p:sp>
        <p:sp>
          <p:nvSpPr>
            <p:cNvPr id="178184" name="AutoShape 8"/>
            <p:cNvSpPr>
              <a:spLocks noChangeArrowheads="1"/>
            </p:cNvSpPr>
            <p:nvPr/>
          </p:nvSpPr>
          <p:spPr bwMode="auto">
            <a:xfrm>
              <a:off x="1274" y="3214"/>
              <a:ext cx="591" cy="440"/>
            </a:xfrm>
            <a:prstGeom prst="rightArrow">
              <a:avLst>
                <a:gd name="adj1" fmla="val 50000"/>
                <a:gd name="adj2" fmla="val 3358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270500" y="4356100"/>
            <a:ext cx="2046288" cy="1757363"/>
            <a:chOff x="2653" y="2835"/>
            <a:chExt cx="1289" cy="1107"/>
          </a:xfrm>
        </p:grpSpPr>
        <p:sp>
          <p:nvSpPr>
            <p:cNvPr id="178183" name="Rectangle 7"/>
            <p:cNvSpPr>
              <a:spLocks noChangeArrowheads="1"/>
            </p:cNvSpPr>
            <p:nvPr/>
          </p:nvSpPr>
          <p:spPr bwMode="auto">
            <a:xfrm>
              <a:off x="3350" y="2835"/>
              <a:ext cx="592" cy="1107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DAC</a:t>
              </a:r>
            </a:p>
          </p:txBody>
        </p:sp>
        <p:sp>
          <p:nvSpPr>
            <p:cNvPr id="33804" name="AutoShape 10"/>
            <p:cNvSpPr>
              <a:spLocks noChangeArrowheads="1"/>
            </p:cNvSpPr>
            <p:nvPr/>
          </p:nvSpPr>
          <p:spPr bwMode="auto">
            <a:xfrm>
              <a:off x="2653" y="3137"/>
              <a:ext cx="697" cy="621"/>
            </a:xfrm>
            <a:prstGeom prst="notchedRightArrow">
              <a:avLst>
                <a:gd name="adj1" fmla="val 50000"/>
                <a:gd name="adj2" fmla="val 28060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155950" y="5102225"/>
            <a:ext cx="2108200" cy="457200"/>
            <a:chOff x="1988" y="3214"/>
            <a:chExt cx="1328" cy="288"/>
          </a:xfrm>
        </p:grpSpPr>
        <p:sp>
          <p:nvSpPr>
            <p:cNvPr id="33801" name="Text Box 13"/>
            <p:cNvSpPr txBox="1">
              <a:spLocks noChangeArrowheads="1"/>
            </p:cNvSpPr>
            <p:nvPr/>
          </p:nvSpPr>
          <p:spPr bwMode="auto">
            <a:xfrm>
              <a:off x="1988" y="3214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8</a:t>
              </a:r>
              <a:r>
                <a:rPr lang="zh-CN" altLang="en-US" sz="2400" b="1"/>
                <a:t>位</a:t>
              </a:r>
            </a:p>
          </p:txBody>
        </p:sp>
        <p:sp>
          <p:nvSpPr>
            <p:cNvPr id="33802" name="Text Box 14"/>
            <p:cNvSpPr txBox="1">
              <a:spLocks noChangeArrowheads="1"/>
            </p:cNvSpPr>
            <p:nvPr/>
          </p:nvSpPr>
          <p:spPr bwMode="auto">
            <a:xfrm>
              <a:off x="2762" y="3214"/>
              <a:ext cx="5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b="1"/>
                <a:t>12</a:t>
              </a:r>
              <a:r>
                <a:rPr lang="zh-CN" altLang="en-US" sz="2400" b="1"/>
                <a:t>位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 autoUpdateAnimBg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两级锁存电路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28600" y="1633538"/>
            <a:ext cx="9144000" cy="4176712"/>
            <a:chOff x="0" y="1029"/>
            <a:chExt cx="5760" cy="2631"/>
          </a:xfrm>
        </p:grpSpPr>
        <p:sp>
          <p:nvSpPr>
            <p:cNvPr id="34832" name="Rectangle 16"/>
            <p:cNvSpPr>
              <a:spLocks noChangeArrowheads="1"/>
            </p:cNvSpPr>
            <p:nvPr/>
          </p:nvSpPr>
          <p:spPr bwMode="auto">
            <a:xfrm>
              <a:off x="4725" y="1680"/>
              <a:ext cx="1035" cy="2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zh-CN" altLang="en-US" sz="2400" b="1">
                  <a:latin typeface="Times New Roman" pitchFamily="18" charset="0"/>
                </a:rPr>
                <a:t>模拟输出</a:t>
              </a:r>
            </a:p>
          </p:txBody>
        </p:sp>
        <p:sp>
          <p:nvSpPr>
            <p:cNvPr id="34833" name="Rectangle 17"/>
            <p:cNvSpPr>
              <a:spLocks noChangeArrowheads="1"/>
            </p:cNvSpPr>
            <p:nvPr/>
          </p:nvSpPr>
          <p:spPr bwMode="auto">
            <a:xfrm>
              <a:off x="4081" y="1041"/>
              <a:ext cx="672" cy="1349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endParaRPr kumimoji="0" lang="en-US" altLang="zh-CN" sz="2400" b="1">
                <a:latin typeface="Times New Roman" pitchFamily="18" charset="0"/>
              </a:endParaRPr>
            </a:p>
            <a:p>
              <a:pPr algn="ctr" eaLnBrk="0" hangingPunct="0"/>
              <a:endParaRPr kumimoji="0" lang="en-US" altLang="zh-CN" sz="2400" b="1">
                <a:latin typeface="Times New Roman" pitchFamily="18" charset="0"/>
              </a:endParaRPr>
            </a:p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12</a:t>
              </a:r>
              <a:r>
                <a:rPr kumimoji="0" lang="zh-CN" altLang="en-US" sz="2400" b="1">
                  <a:latin typeface="Times New Roman" pitchFamily="18" charset="0"/>
                </a:rPr>
                <a:t>位</a:t>
              </a:r>
            </a:p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DAC</a:t>
              </a:r>
            </a:p>
          </p:txBody>
        </p:sp>
        <p:sp>
          <p:nvSpPr>
            <p:cNvPr id="34834" name="Rectangle 18"/>
            <p:cNvSpPr>
              <a:spLocks noChangeArrowheads="1"/>
            </p:cNvSpPr>
            <p:nvPr/>
          </p:nvSpPr>
          <p:spPr bwMode="auto">
            <a:xfrm>
              <a:off x="35" y="3407"/>
              <a:ext cx="1970" cy="2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zh-CN" altLang="en-US" sz="2400" b="1">
                  <a:latin typeface="Times New Roman" pitchFamily="18" charset="0"/>
                </a:rPr>
                <a:t>第</a:t>
              </a:r>
              <a:r>
                <a:rPr kumimoji="0" lang="en-US" altLang="zh-CN" sz="2400" b="1">
                  <a:latin typeface="Times New Roman" pitchFamily="18" charset="0"/>
                </a:rPr>
                <a:t>2</a:t>
              </a:r>
              <a:r>
                <a:rPr kumimoji="0" lang="zh-CN" altLang="en-US" sz="2400" b="1">
                  <a:latin typeface="Times New Roman" pitchFamily="18" charset="0"/>
                </a:rPr>
                <a:t>级</a:t>
              </a:r>
              <a:r>
                <a:rPr kumimoji="0" lang="en-US" altLang="zh-CN" sz="2400" b="1">
                  <a:latin typeface="Times New Roman" pitchFamily="18" charset="0"/>
                </a:rPr>
                <a:t>12</a:t>
              </a:r>
              <a:r>
                <a:rPr kumimoji="0" lang="zh-CN" altLang="en-US" sz="2400" b="1">
                  <a:latin typeface="Times New Roman" pitchFamily="18" charset="0"/>
                </a:rPr>
                <a:t>位锁存控制</a:t>
              </a:r>
            </a:p>
          </p:txBody>
        </p:sp>
        <p:sp>
          <p:nvSpPr>
            <p:cNvPr id="34835" name="Rectangle 19"/>
            <p:cNvSpPr>
              <a:spLocks noChangeArrowheads="1"/>
            </p:cNvSpPr>
            <p:nvPr/>
          </p:nvSpPr>
          <p:spPr bwMode="auto">
            <a:xfrm>
              <a:off x="4" y="3006"/>
              <a:ext cx="1970" cy="2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zh-CN" altLang="en-US" sz="2400" b="1">
                  <a:latin typeface="Times New Roman" pitchFamily="18" charset="0"/>
                </a:rPr>
                <a:t>第</a:t>
              </a:r>
              <a:r>
                <a:rPr kumimoji="0" lang="en-US" altLang="zh-CN" sz="2400" b="1">
                  <a:latin typeface="Times New Roman" pitchFamily="18" charset="0"/>
                </a:rPr>
                <a:t>1</a:t>
              </a:r>
              <a:r>
                <a:rPr kumimoji="0" lang="zh-CN" altLang="en-US" sz="2400" b="1">
                  <a:latin typeface="Times New Roman" pitchFamily="18" charset="0"/>
                </a:rPr>
                <a:t>级低</a:t>
              </a:r>
              <a:r>
                <a:rPr kumimoji="0" lang="en-US" altLang="zh-CN" sz="2400" b="1">
                  <a:latin typeface="Times New Roman" pitchFamily="18" charset="0"/>
                </a:rPr>
                <a:t>8</a:t>
              </a:r>
              <a:r>
                <a:rPr kumimoji="0" lang="zh-CN" altLang="en-US" sz="2400" b="1">
                  <a:latin typeface="Times New Roman" pitchFamily="18" charset="0"/>
                </a:rPr>
                <a:t>位锁存控制</a:t>
              </a:r>
            </a:p>
          </p:txBody>
        </p:sp>
        <p:sp>
          <p:nvSpPr>
            <p:cNvPr id="34836" name="Rectangle 20"/>
            <p:cNvSpPr>
              <a:spLocks noChangeArrowheads="1"/>
            </p:cNvSpPr>
            <p:nvPr/>
          </p:nvSpPr>
          <p:spPr bwMode="auto">
            <a:xfrm>
              <a:off x="0" y="2689"/>
              <a:ext cx="1970" cy="2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zh-CN" altLang="en-US" sz="2400" b="1">
                  <a:latin typeface="Times New Roman" pitchFamily="18" charset="0"/>
                </a:rPr>
                <a:t>第</a:t>
              </a:r>
              <a:r>
                <a:rPr kumimoji="0" lang="en-US" altLang="zh-CN" sz="2400" b="1">
                  <a:latin typeface="Times New Roman" pitchFamily="18" charset="0"/>
                </a:rPr>
                <a:t>1</a:t>
              </a:r>
              <a:r>
                <a:rPr kumimoji="0" lang="zh-CN" altLang="en-US" sz="2400" b="1">
                  <a:latin typeface="Times New Roman" pitchFamily="18" charset="0"/>
                </a:rPr>
                <a:t>级高</a:t>
              </a:r>
              <a:r>
                <a:rPr kumimoji="0" lang="en-US" altLang="zh-CN" sz="2400" b="1">
                  <a:latin typeface="Times New Roman" pitchFamily="18" charset="0"/>
                </a:rPr>
                <a:t>4</a:t>
              </a:r>
              <a:r>
                <a:rPr kumimoji="0" lang="zh-CN" altLang="en-US" sz="2400" b="1">
                  <a:latin typeface="Times New Roman" pitchFamily="18" charset="0"/>
                </a:rPr>
                <a:t>位锁存控制</a:t>
              </a:r>
            </a:p>
          </p:txBody>
        </p:sp>
        <p:sp>
          <p:nvSpPr>
            <p:cNvPr id="34837" name="Rectangle 21"/>
            <p:cNvSpPr>
              <a:spLocks noChangeArrowheads="1"/>
            </p:cNvSpPr>
            <p:nvPr/>
          </p:nvSpPr>
          <p:spPr bwMode="auto">
            <a:xfrm>
              <a:off x="105" y="2026"/>
              <a:ext cx="742" cy="31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D</a:t>
              </a:r>
              <a:r>
                <a:rPr kumimoji="0" lang="en-US" altLang="zh-CN" sz="2400" b="1" baseline="-25000">
                  <a:latin typeface="Times New Roman" pitchFamily="18" charset="0"/>
                </a:rPr>
                <a:t>0</a:t>
              </a:r>
              <a:r>
                <a:rPr kumimoji="0" lang="zh-CN" altLang="en-US" sz="2400" b="1">
                  <a:latin typeface="Times New Roman" pitchFamily="18" charset="0"/>
                </a:rPr>
                <a:t>～</a:t>
              </a:r>
              <a:r>
                <a:rPr kumimoji="0" lang="en-US" altLang="zh-CN" sz="2400" b="1">
                  <a:latin typeface="Times New Roman" pitchFamily="18" charset="0"/>
                </a:rPr>
                <a:t>D</a:t>
              </a:r>
              <a:r>
                <a:rPr kumimoji="0" lang="en-US" altLang="zh-CN" sz="2400" b="1" baseline="-25000">
                  <a:latin typeface="Times New Roman" pitchFamily="18" charset="0"/>
                </a:rPr>
                <a:t>7</a:t>
              </a:r>
              <a:endParaRPr kumimoji="0" lang="en-US" altLang="zh-CN" sz="2400" b="1">
                <a:latin typeface="Times New Roman" pitchFamily="18" charset="0"/>
              </a:endParaRPr>
            </a:p>
          </p:txBody>
        </p:sp>
        <p:sp>
          <p:nvSpPr>
            <p:cNvPr id="34838" name="Rectangle 22"/>
            <p:cNvSpPr>
              <a:spLocks noChangeArrowheads="1"/>
            </p:cNvSpPr>
            <p:nvPr/>
          </p:nvSpPr>
          <p:spPr bwMode="auto">
            <a:xfrm>
              <a:off x="1714" y="1045"/>
              <a:ext cx="780" cy="52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4</a:t>
              </a:r>
              <a:r>
                <a:rPr kumimoji="0" lang="zh-CN" altLang="en-US" sz="2400" b="1">
                  <a:latin typeface="Times New Roman" pitchFamily="18" charset="0"/>
                </a:rPr>
                <a:t>位</a:t>
              </a:r>
            </a:p>
            <a:p>
              <a:pPr algn="ctr" eaLnBrk="0" hangingPunct="0"/>
              <a:r>
                <a:rPr kumimoji="0" lang="zh-CN" altLang="en-US" sz="2400" b="1">
                  <a:latin typeface="Times New Roman" pitchFamily="18" charset="0"/>
                </a:rPr>
                <a:t>锁存器</a:t>
              </a:r>
            </a:p>
          </p:txBody>
        </p:sp>
        <p:sp>
          <p:nvSpPr>
            <p:cNvPr id="34839" name="Line 23"/>
            <p:cNvSpPr>
              <a:spLocks noChangeShapeType="1"/>
            </p:cNvSpPr>
            <p:nvPr/>
          </p:nvSpPr>
          <p:spPr bwMode="auto">
            <a:xfrm>
              <a:off x="2542" y="1287"/>
              <a:ext cx="43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0" name="Rectangle 24"/>
            <p:cNvSpPr>
              <a:spLocks noChangeArrowheads="1"/>
            </p:cNvSpPr>
            <p:nvPr/>
          </p:nvSpPr>
          <p:spPr bwMode="auto">
            <a:xfrm>
              <a:off x="2981" y="1029"/>
              <a:ext cx="781" cy="52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4</a:t>
              </a:r>
              <a:r>
                <a:rPr kumimoji="0" lang="zh-CN" altLang="en-US" sz="2400" b="1">
                  <a:latin typeface="Times New Roman" pitchFamily="18" charset="0"/>
                </a:rPr>
                <a:t>位</a:t>
              </a:r>
            </a:p>
            <a:p>
              <a:pPr algn="ctr" eaLnBrk="0" hangingPunct="0"/>
              <a:r>
                <a:rPr kumimoji="0" lang="zh-CN" altLang="en-US" sz="2400" b="1">
                  <a:latin typeface="Times New Roman" pitchFamily="18" charset="0"/>
                </a:rPr>
                <a:t>锁存器</a:t>
              </a:r>
            </a:p>
          </p:txBody>
        </p:sp>
        <p:sp>
          <p:nvSpPr>
            <p:cNvPr id="34841" name="Line 25"/>
            <p:cNvSpPr>
              <a:spLocks noChangeShapeType="1"/>
            </p:cNvSpPr>
            <p:nvPr/>
          </p:nvSpPr>
          <p:spPr bwMode="auto">
            <a:xfrm>
              <a:off x="3762" y="1271"/>
              <a:ext cx="294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2" name="Rectangle 26"/>
            <p:cNvSpPr>
              <a:spLocks noChangeArrowheads="1"/>
            </p:cNvSpPr>
            <p:nvPr/>
          </p:nvSpPr>
          <p:spPr bwMode="auto">
            <a:xfrm>
              <a:off x="1714" y="1886"/>
              <a:ext cx="780" cy="52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8</a:t>
              </a:r>
              <a:r>
                <a:rPr kumimoji="0" lang="zh-CN" altLang="en-US" sz="2400" b="1">
                  <a:latin typeface="Times New Roman" pitchFamily="18" charset="0"/>
                </a:rPr>
                <a:t>位</a:t>
              </a:r>
            </a:p>
            <a:p>
              <a:pPr algn="ctr" eaLnBrk="0" hangingPunct="0"/>
              <a:r>
                <a:rPr kumimoji="0" lang="zh-CN" altLang="en-US" sz="2400" b="1">
                  <a:latin typeface="Times New Roman" pitchFamily="18" charset="0"/>
                </a:rPr>
                <a:t>锁存器</a:t>
              </a:r>
            </a:p>
          </p:txBody>
        </p:sp>
        <p:sp>
          <p:nvSpPr>
            <p:cNvPr id="34843" name="Line 27"/>
            <p:cNvSpPr>
              <a:spLocks noChangeShapeType="1"/>
            </p:cNvSpPr>
            <p:nvPr/>
          </p:nvSpPr>
          <p:spPr bwMode="auto">
            <a:xfrm>
              <a:off x="2542" y="2128"/>
              <a:ext cx="43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4" name="Rectangle 28"/>
            <p:cNvSpPr>
              <a:spLocks noChangeArrowheads="1"/>
            </p:cNvSpPr>
            <p:nvPr/>
          </p:nvSpPr>
          <p:spPr bwMode="auto">
            <a:xfrm>
              <a:off x="2981" y="1870"/>
              <a:ext cx="781" cy="52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8</a:t>
              </a:r>
              <a:r>
                <a:rPr kumimoji="0" lang="zh-CN" altLang="en-US" sz="2400" b="1">
                  <a:latin typeface="Times New Roman" pitchFamily="18" charset="0"/>
                </a:rPr>
                <a:t>位</a:t>
              </a:r>
            </a:p>
            <a:p>
              <a:pPr algn="ctr" eaLnBrk="0" hangingPunct="0"/>
              <a:r>
                <a:rPr kumimoji="0" lang="zh-CN" altLang="en-US" sz="2400" b="1">
                  <a:latin typeface="Times New Roman" pitchFamily="18" charset="0"/>
                </a:rPr>
                <a:t>锁存器</a:t>
              </a:r>
            </a:p>
          </p:txBody>
        </p:sp>
        <p:sp>
          <p:nvSpPr>
            <p:cNvPr id="34845" name="Line 29"/>
            <p:cNvSpPr>
              <a:spLocks noChangeShapeType="1"/>
            </p:cNvSpPr>
            <p:nvPr/>
          </p:nvSpPr>
          <p:spPr bwMode="auto">
            <a:xfrm>
              <a:off x="3778" y="2112"/>
              <a:ext cx="294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6" name="Line 30"/>
            <p:cNvSpPr>
              <a:spLocks noChangeShapeType="1"/>
            </p:cNvSpPr>
            <p:nvPr/>
          </p:nvSpPr>
          <p:spPr bwMode="auto">
            <a:xfrm>
              <a:off x="862" y="2133"/>
              <a:ext cx="85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7" name="Freeform 31"/>
            <p:cNvSpPr>
              <a:spLocks/>
            </p:cNvSpPr>
            <p:nvPr/>
          </p:nvSpPr>
          <p:spPr bwMode="auto">
            <a:xfrm>
              <a:off x="1177" y="1311"/>
              <a:ext cx="529" cy="795"/>
            </a:xfrm>
            <a:custGeom>
              <a:avLst/>
              <a:gdLst>
                <a:gd name="T0" fmla="*/ 0 w 20000"/>
                <a:gd name="T1" fmla="*/ 1 h 20000"/>
                <a:gd name="T2" fmla="*/ 0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0" y="19973"/>
                  </a:moveTo>
                  <a:lnTo>
                    <a:pt x="0" y="0"/>
                  </a:lnTo>
                  <a:lnTo>
                    <a:pt x="19951" y="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8" name="Freeform 32"/>
            <p:cNvSpPr>
              <a:spLocks/>
            </p:cNvSpPr>
            <p:nvPr/>
          </p:nvSpPr>
          <p:spPr bwMode="auto">
            <a:xfrm>
              <a:off x="1431" y="1565"/>
              <a:ext cx="664" cy="128"/>
            </a:xfrm>
            <a:custGeom>
              <a:avLst/>
              <a:gdLst>
                <a:gd name="T0" fmla="*/ 1 w 20000"/>
                <a:gd name="T1" fmla="*/ 0 h 20000"/>
                <a:gd name="T2" fmla="*/ 1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961" y="0"/>
                  </a:moveTo>
                  <a:lnTo>
                    <a:pt x="19961" y="19835"/>
                  </a:lnTo>
                  <a:lnTo>
                    <a:pt x="0" y="1983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9" name="Freeform 33"/>
            <p:cNvSpPr>
              <a:spLocks/>
            </p:cNvSpPr>
            <p:nvPr/>
          </p:nvSpPr>
          <p:spPr bwMode="auto">
            <a:xfrm>
              <a:off x="2718" y="1549"/>
              <a:ext cx="664" cy="128"/>
            </a:xfrm>
            <a:custGeom>
              <a:avLst/>
              <a:gdLst>
                <a:gd name="T0" fmla="*/ 1 w 20000"/>
                <a:gd name="T1" fmla="*/ 0 h 20000"/>
                <a:gd name="T2" fmla="*/ 1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961" y="0"/>
                  </a:moveTo>
                  <a:lnTo>
                    <a:pt x="19961" y="19835"/>
                  </a:lnTo>
                  <a:lnTo>
                    <a:pt x="0" y="1983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0" name="Freeform 34"/>
            <p:cNvSpPr>
              <a:spLocks/>
            </p:cNvSpPr>
            <p:nvPr/>
          </p:nvSpPr>
          <p:spPr bwMode="auto">
            <a:xfrm>
              <a:off x="2737" y="2390"/>
              <a:ext cx="664" cy="128"/>
            </a:xfrm>
            <a:custGeom>
              <a:avLst/>
              <a:gdLst>
                <a:gd name="T0" fmla="*/ 1 w 20000"/>
                <a:gd name="T1" fmla="*/ 0 h 20000"/>
                <a:gd name="T2" fmla="*/ 1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961" y="0"/>
                  </a:moveTo>
                  <a:lnTo>
                    <a:pt x="19961" y="19835"/>
                  </a:lnTo>
                  <a:lnTo>
                    <a:pt x="0" y="1983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1" name="Freeform 35"/>
            <p:cNvSpPr>
              <a:spLocks/>
            </p:cNvSpPr>
            <p:nvPr/>
          </p:nvSpPr>
          <p:spPr bwMode="auto">
            <a:xfrm>
              <a:off x="788" y="1692"/>
              <a:ext cx="664" cy="993"/>
            </a:xfrm>
            <a:custGeom>
              <a:avLst/>
              <a:gdLst>
                <a:gd name="T0" fmla="*/ 1 w 20000"/>
                <a:gd name="T1" fmla="*/ 0 h 20000"/>
                <a:gd name="T2" fmla="*/ 1 w 20000"/>
                <a:gd name="T3" fmla="*/ 2 h 20000"/>
                <a:gd name="T4" fmla="*/ 0 w 20000"/>
                <a:gd name="T5" fmla="*/ 2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961" y="0"/>
                  </a:moveTo>
                  <a:lnTo>
                    <a:pt x="19961" y="19979"/>
                  </a:lnTo>
                  <a:lnTo>
                    <a:pt x="0" y="1997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2" name="Freeform 36"/>
            <p:cNvSpPr>
              <a:spLocks/>
            </p:cNvSpPr>
            <p:nvPr/>
          </p:nvSpPr>
          <p:spPr bwMode="auto">
            <a:xfrm>
              <a:off x="807" y="2406"/>
              <a:ext cx="1306" cy="604"/>
            </a:xfrm>
            <a:custGeom>
              <a:avLst/>
              <a:gdLst>
                <a:gd name="T0" fmla="*/ 6 w 20000"/>
                <a:gd name="T1" fmla="*/ 0 h 20000"/>
                <a:gd name="T2" fmla="*/ 6 w 20000"/>
                <a:gd name="T3" fmla="*/ 1 h 20000"/>
                <a:gd name="T4" fmla="*/ 0 w 20000"/>
                <a:gd name="T5" fmla="*/ 1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980" y="0"/>
                  </a:moveTo>
                  <a:lnTo>
                    <a:pt x="19980" y="19965"/>
                  </a:lnTo>
                  <a:lnTo>
                    <a:pt x="0" y="1996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3" name="Freeform 37"/>
            <p:cNvSpPr>
              <a:spLocks/>
            </p:cNvSpPr>
            <p:nvPr/>
          </p:nvSpPr>
          <p:spPr bwMode="auto">
            <a:xfrm>
              <a:off x="788" y="1676"/>
              <a:ext cx="1948" cy="1714"/>
            </a:xfrm>
            <a:custGeom>
              <a:avLst/>
              <a:gdLst>
                <a:gd name="T0" fmla="*/ 19 w 20000"/>
                <a:gd name="T1" fmla="*/ 0 h 20000"/>
                <a:gd name="T2" fmla="*/ 19 w 20000"/>
                <a:gd name="T3" fmla="*/ 13 h 20000"/>
                <a:gd name="T4" fmla="*/ 0 w 20000"/>
                <a:gd name="T5" fmla="*/ 13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987" y="0"/>
                  </a:moveTo>
                  <a:lnTo>
                    <a:pt x="19987" y="19988"/>
                  </a:lnTo>
                  <a:lnTo>
                    <a:pt x="0" y="1998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4" name="Oval 38"/>
            <p:cNvSpPr>
              <a:spLocks noChangeArrowheads="1"/>
            </p:cNvSpPr>
            <p:nvPr/>
          </p:nvSpPr>
          <p:spPr bwMode="auto">
            <a:xfrm>
              <a:off x="2714" y="2493"/>
              <a:ext cx="58" cy="4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5" name="Line 39"/>
            <p:cNvSpPr>
              <a:spLocks noChangeShapeType="1"/>
            </p:cNvSpPr>
            <p:nvPr/>
          </p:nvSpPr>
          <p:spPr bwMode="auto">
            <a:xfrm flipH="1">
              <a:off x="4761" y="1643"/>
              <a:ext cx="43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0265" name="Oval 41"/>
          <p:cNvSpPr>
            <a:spLocks noChangeArrowheads="1"/>
          </p:cNvSpPr>
          <p:nvPr/>
        </p:nvSpPr>
        <p:spPr bwMode="auto">
          <a:xfrm>
            <a:off x="4438650" y="1011238"/>
            <a:ext cx="2190750" cy="3657600"/>
          </a:xfrm>
          <a:prstGeom prst="ellipse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4319588" y="5438775"/>
            <a:ext cx="3325812" cy="876300"/>
            <a:chOff x="2819" y="3319"/>
            <a:chExt cx="2095" cy="552"/>
          </a:xfrm>
        </p:grpSpPr>
        <p:sp>
          <p:nvSpPr>
            <p:cNvPr id="34830" name="Text Box 42"/>
            <p:cNvSpPr txBox="1">
              <a:spLocks noChangeArrowheads="1"/>
            </p:cNvSpPr>
            <p:nvPr/>
          </p:nvSpPr>
          <p:spPr bwMode="auto">
            <a:xfrm>
              <a:off x="2990" y="3544"/>
              <a:ext cx="19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6600"/>
                  </a:solidFill>
                </a:rPr>
                <a:t>由同一个信号控制</a:t>
              </a:r>
            </a:p>
          </p:txBody>
        </p:sp>
        <p:sp>
          <p:nvSpPr>
            <p:cNvPr id="34831" name="Line 43"/>
            <p:cNvSpPr>
              <a:spLocks noChangeShapeType="1"/>
            </p:cNvSpPr>
            <p:nvPr/>
          </p:nvSpPr>
          <p:spPr bwMode="auto">
            <a:xfrm flipH="1" flipV="1">
              <a:off x="2819" y="3319"/>
              <a:ext cx="258" cy="258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5762625" y="4643438"/>
            <a:ext cx="2843213" cy="923925"/>
            <a:chOff x="3758" y="2804"/>
            <a:chExt cx="1791" cy="582"/>
          </a:xfrm>
        </p:grpSpPr>
        <p:sp>
          <p:nvSpPr>
            <p:cNvPr id="34828" name="Line 44"/>
            <p:cNvSpPr>
              <a:spLocks noChangeShapeType="1"/>
            </p:cNvSpPr>
            <p:nvPr/>
          </p:nvSpPr>
          <p:spPr bwMode="auto">
            <a:xfrm flipH="1" flipV="1">
              <a:off x="3758" y="2804"/>
              <a:ext cx="258" cy="258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29" name="Text Box 45"/>
            <p:cNvSpPr txBox="1">
              <a:spLocks noChangeArrowheads="1"/>
            </p:cNvSpPr>
            <p:nvPr/>
          </p:nvSpPr>
          <p:spPr bwMode="auto">
            <a:xfrm>
              <a:off x="3851" y="3059"/>
              <a:ext cx="16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6600"/>
                  </a:solidFill>
                </a:rPr>
                <a:t>关键的一级锁存</a:t>
              </a:r>
            </a:p>
          </p:txBody>
        </p: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1631950" y="3584575"/>
            <a:ext cx="2336800" cy="2922588"/>
            <a:chOff x="884" y="2258"/>
            <a:chExt cx="1472" cy="1841"/>
          </a:xfrm>
        </p:grpSpPr>
        <p:sp>
          <p:nvSpPr>
            <p:cNvPr id="34826" name="Text Box 49"/>
            <p:cNvSpPr txBox="1">
              <a:spLocks noChangeArrowheads="1"/>
            </p:cNvSpPr>
            <p:nvPr/>
          </p:nvSpPr>
          <p:spPr bwMode="auto">
            <a:xfrm>
              <a:off x="884" y="3772"/>
              <a:ext cx="14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6600"/>
                  </a:solidFill>
                </a:rPr>
                <a:t>无需输出数据</a:t>
              </a:r>
            </a:p>
          </p:txBody>
        </p:sp>
        <p:sp>
          <p:nvSpPr>
            <p:cNvPr id="34827" name="Line 50"/>
            <p:cNvSpPr>
              <a:spLocks noChangeShapeType="1"/>
            </p:cNvSpPr>
            <p:nvPr/>
          </p:nvSpPr>
          <p:spPr bwMode="auto">
            <a:xfrm flipH="1" flipV="1">
              <a:off x="925" y="2258"/>
              <a:ext cx="46" cy="1547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6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简化的两级锁存电路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58750" y="1633538"/>
            <a:ext cx="9137650" cy="4224337"/>
            <a:chOff x="4" y="1029"/>
            <a:chExt cx="5756" cy="2661"/>
          </a:xfrm>
        </p:grpSpPr>
        <p:sp>
          <p:nvSpPr>
            <p:cNvPr id="35857" name="Rectangle 6"/>
            <p:cNvSpPr>
              <a:spLocks noChangeArrowheads="1"/>
            </p:cNvSpPr>
            <p:nvPr/>
          </p:nvSpPr>
          <p:spPr bwMode="auto">
            <a:xfrm>
              <a:off x="4725" y="1680"/>
              <a:ext cx="1035" cy="2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zh-CN" altLang="en-US" sz="2400" b="1">
                  <a:latin typeface="Times New Roman" pitchFamily="18" charset="0"/>
                </a:rPr>
                <a:t>模拟输出</a:t>
              </a:r>
            </a:p>
          </p:txBody>
        </p:sp>
        <p:sp>
          <p:nvSpPr>
            <p:cNvPr id="35858" name="Rectangle 7"/>
            <p:cNvSpPr>
              <a:spLocks noChangeArrowheads="1"/>
            </p:cNvSpPr>
            <p:nvPr/>
          </p:nvSpPr>
          <p:spPr bwMode="auto">
            <a:xfrm>
              <a:off x="4081" y="1041"/>
              <a:ext cx="672" cy="1349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endParaRPr kumimoji="0" lang="en-US" altLang="zh-CN" sz="2400" b="1">
                <a:latin typeface="Times New Roman" pitchFamily="18" charset="0"/>
              </a:endParaRPr>
            </a:p>
            <a:p>
              <a:pPr algn="ctr" eaLnBrk="0" hangingPunct="0"/>
              <a:endParaRPr kumimoji="0" lang="en-US" altLang="zh-CN" sz="2400" b="1">
                <a:latin typeface="Times New Roman" pitchFamily="18" charset="0"/>
              </a:endParaRPr>
            </a:p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12</a:t>
              </a:r>
              <a:r>
                <a:rPr kumimoji="0" lang="zh-CN" altLang="en-US" sz="2400" b="1">
                  <a:latin typeface="Times New Roman" pitchFamily="18" charset="0"/>
                </a:rPr>
                <a:t>位</a:t>
              </a:r>
            </a:p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DAC</a:t>
              </a:r>
            </a:p>
          </p:txBody>
        </p:sp>
        <p:sp>
          <p:nvSpPr>
            <p:cNvPr id="35859" name="Rectangle 8"/>
            <p:cNvSpPr>
              <a:spLocks noChangeArrowheads="1"/>
            </p:cNvSpPr>
            <p:nvPr/>
          </p:nvSpPr>
          <p:spPr bwMode="auto">
            <a:xfrm>
              <a:off x="35" y="3437"/>
              <a:ext cx="1970" cy="2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zh-CN" altLang="en-US" sz="2400" b="1">
                  <a:latin typeface="Times New Roman" pitchFamily="18" charset="0"/>
                </a:rPr>
                <a:t>第</a:t>
              </a:r>
              <a:r>
                <a:rPr kumimoji="0" lang="en-US" altLang="zh-CN" sz="2400" b="1">
                  <a:latin typeface="Times New Roman" pitchFamily="18" charset="0"/>
                </a:rPr>
                <a:t>2</a:t>
              </a:r>
              <a:r>
                <a:rPr kumimoji="0" lang="zh-CN" altLang="en-US" sz="2400" b="1">
                  <a:latin typeface="Times New Roman" pitchFamily="18" charset="0"/>
                </a:rPr>
                <a:t>级</a:t>
              </a:r>
              <a:r>
                <a:rPr kumimoji="0" lang="en-US" altLang="zh-CN" sz="2400" b="1">
                  <a:latin typeface="Times New Roman" pitchFamily="18" charset="0"/>
                </a:rPr>
                <a:t>12</a:t>
              </a:r>
              <a:r>
                <a:rPr kumimoji="0" lang="zh-CN" altLang="en-US" sz="2400" b="1">
                  <a:latin typeface="Times New Roman" pitchFamily="18" charset="0"/>
                </a:rPr>
                <a:t>位锁存控制</a:t>
              </a:r>
            </a:p>
          </p:txBody>
        </p:sp>
        <p:sp>
          <p:nvSpPr>
            <p:cNvPr id="35860" name="Rectangle 9"/>
            <p:cNvSpPr>
              <a:spLocks noChangeArrowheads="1"/>
            </p:cNvSpPr>
            <p:nvPr/>
          </p:nvSpPr>
          <p:spPr bwMode="auto">
            <a:xfrm>
              <a:off x="4" y="3036"/>
              <a:ext cx="1970" cy="2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zh-CN" altLang="en-US" sz="2400" b="1">
                  <a:latin typeface="Times New Roman" pitchFamily="18" charset="0"/>
                </a:rPr>
                <a:t>第</a:t>
              </a:r>
              <a:r>
                <a:rPr kumimoji="0" lang="en-US" altLang="zh-CN" sz="2400" b="1">
                  <a:latin typeface="Times New Roman" pitchFamily="18" charset="0"/>
                </a:rPr>
                <a:t>1</a:t>
              </a:r>
              <a:r>
                <a:rPr kumimoji="0" lang="zh-CN" altLang="en-US" sz="2400" b="1">
                  <a:latin typeface="Times New Roman" pitchFamily="18" charset="0"/>
                </a:rPr>
                <a:t>级低</a:t>
              </a:r>
              <a:r>
                <a:rPr kumimoji="0" lang="en-US" altLang="zh-CN" sz="2400" b="1">
                  <a:latin typeface="Times New Roman" pitchFamily="18" charset="0"/>
                </a:rPr>
                <a:t>8</a:t>
              </a:r>
              <a:r>
                <a:rPr kumimoji="0" lang="zh-CN" altLang="en-US" sz="2400" b="1">
                  <a:latin typeface="Times New Roman" pitchFamily="18" charset="0"/>
                </a:rPr>
                <a:t>位锁存控制</a:t>
              </a:r>
            </a:p>
          </p:txBody>
        </p:sp>
        <p:sp>
          <p:nvSpPr>
            <p:cNvPr id="35861" name="Rectangle 11"/>
            <p:cNvSpPr>
              <a:spLocks noChangeArrowheads="1"/>
            </p:cNvSpPr>
            <p:nvPr/>
          </p:nvSpPr>
          <p:spPr bwMode="auto">
            <a:xfrm>
              <a:off x="105" y="2026"/>
              <a:ext cx="742" cy="31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D</a:t>
              </a:r>
              <a:r>
                <a:rPr kumimoji="0" lang="en-US" altLang="zh-CN" sz="2400" b="1" baseline="-25000">
                  <a:latin typeface="Times New Roman" pitchFamily="18" charset="0"/>
                </a:rPr>
                <a:t>0</a:t>
              </a:r>
              <a:r>
                <a:rPr kumimoji="0" lang="zh-CN" altLang="en-US" sz="2400" b="1">
                  <a:latin typeface="Times New Roman" pitchFamily="18" charset="0"/>
                </a:rPr>
                <a:t>～</a:t>
              </a:r>
              <a:r>
                <a:rPr kumimoji="0" lang="en-US" altLang="zh-CN" sz="2400" b="1">
                  <a:latin typeface="Times New Roman" pitchFamily="18" charset="0"/>
                </a:rPr>
                <a:t>D</a:t>
              </a:r>
              <a:r>
                <a:rPr kumimoji="0" lang="en-US" altLang="zh-CN" sz="2400" b="1" baseline="-25000">
                  <a:latin typeface="Times New Roman" pitchFamily="18" charset="0"/>
                </a:rPr>
                <a:t>7</a:t>
              </a:r>
              <a:endParaRPr kumimoji="0" lang="en-US" altLang="zh-CN" sz="2400" b="1">
                <a:latin typeface="Times New Roman" pitchFamily="18" charset="0"/>
              </a:endParaRPr>
            </a:p>
          </p:txBody>
        </p:sp>
        <p:sp>
          <p:nvSpPr>
            <p:cNvPr id="35862" name="Rectangle 14"/>
            <p:cNvSpPr>
              <a:spLocks noChangeArrowheads="1"/>
            </p:cNvSpPr>
            <p:nvPr/>
          </p:nvSpPr>
          <p:spPr bwMode="auto">
            <a:xfrm>
              <a:off x="2981" y="1029"/>
              <a:ext cx="781" cy="52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4</a:t>
              </a:r>
              <a:r>
                <a:rPr kumimoji="0" lang="zh-CN" altLang="en-US" sz="2400" b="1">
                  <a:latin typeface="Times New Roman" pitchFamily="18" charset="0"/>
                </a:rPr>
                <a:t>位</a:t>
              </a:r>
            </a:p>
            <a:p>
              <a:pPr algn="ctr" eaLnBrk="0" hangingPunct="0"/>
              <a:r>
                <a:rPr kumimoji="0" lang="zh-CN" altLang="en-US" sz="2400" b="1">
                  <a:latin typeface="Times New Roman" pitchFamily="18" charset="0"/>
                </a:rPr>
                <a:t>锁存器</a:t>
              </a:r>
            </a:p>
          </p:txBody>
        </p:sp>
        <p:sp>
          <p:nvSpPr>
            <p:cNvPr id="35863" name="Line 15"/>
            <p:cNvSpPr>
              <a:spLocks noChangeShapeType="1"/>
            </p:cNvSpPr>
            <p:nvPr/>
          </p:nvSpPr>
          <p:spPr bwMode="auto">
            <a:xfrm>
              <a:off x="3762" y="1271"/>
              <a:ext cx="294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4" name="Rectangle 16"/>
            <p:cNvSpPr>
              <a:spLocks noChangeArrowheads="1"/>
            </p:cNvSpPr>
            <p:nvPr/>
          </p:nvSpPr>
          <p:spPr bwMode="auto">
            <a:xfrm>
              <a:off x="1714" y="1886"/>
              <a:ext cx="780" cy="52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8</a:t>
              </a:r>
              <a:r>
                <a:rPr kumimoji="0" lang="zh-CN" altLang="en-US" sz="2400" b="1">
                  <a:latin typeface="Times New Roman" pitchFamily="18" charset="0"/>
                </a:rPr>
                <a:t>位</a:t>
              </a:r>
            </a:p>
            <a:p>
              <a:pPr algn="ctr" eaLnBrk="0" hangingPunct="0"/>
              <a:r>
                <a:rPr kumimoji="0" lang="zh-CN" altLang="en-US" sz="2400" b="1">
                  <a:latin typeface="Times New Roman" pitchFamily="18" charset="0"/>
                </a:rPr>
                <a:t>锁存器</a:t>
              </a:r>
            </a:p>
          </p:txBody>
        </p:sp>
        <p:sp>
          <p:nvSpPr>
            <p:cNvPr id="35865" name="Line 17"/>
            <p:cNvSpPr>
              <a:spLocks noChangeShapeType="1"/>
            </p:cNvSpPr>
            <p:nvPr/>
          </p:nvSpPr>
          <p:spPr bwMode="auto">
            <a:xfrm>
              <a:off x="2542" y="2128"/>
              <a:ext cx="43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6" name="Rectangle 18"/>
            <p:cNvSpPr>
              <a:spLocks noChangeArrowheads="1"/>
            </p:cNvSpPr>
            <p:nvPr/>
          </p:nvSpPr>
          <p:spPr bwMode="auto">
            <a:xfrm>
              <a:off x="2981" y="1870"/>
              <a:ext cx="781" cy="52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latin typeface="Times New Roman" pitchFamily="18" charset="0"/>
                </a:rPr>
                <a:t>8</a:t>
              </a:r>
              <a:r>
                <a:rPr kumimoji="0" lang="zh-CN" altLang="en-US" sz="2400" b="1">
                  <a:latin typeface="Times New Roman" pitchFamily="18" charset="0"/>
                </a:rPr>
                <a:t>位</a:t>
              </a:r>
            </a:p>
            <a:p>
              <a:pPr algn="ctr" eaLnBrk="0" hangingPunct="0"/>
              <a:r>
                <a:rPr kumimoji="0" lang="zh-CN" altLang="en-US" sz="2400" b="1">
                  <a:latin typeface="Times New Roman" pitchFamily="18" charset="0"/>
                </a:rPr>
                <a:t>锁存器</a:t>
              </a:r>
            </a:p>
          </p:txBody>
        </p:sp>
        <p:sp>
          <p:nvSpPr>
            <p:cNvPr id="35867" name="Line 19"/>
            <p:cNvSpPr>
              <a:spLocks noChangeShapeType="1"/>
            </p:cNvSpPr>
            <p:nvPr/>
          </p:nvSpPr>
          <p:spPr bwMode="auto">
            <a:xfrm>
              <a:off x="3778" y="2112"/>
              <a:ext cx="294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Line 20"/>
            <p:cNvSpPr>
              <a:spLocks noChangeShapeType="1"/>
            </p:cNvSpPr>
            <p:nvPr/>
          </p:nvSpPr>
          <p:spPr bwMode="auto">
            <a:xfrm>
              <a:off x="862" y="2133"/>
              <a:ext cx="85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9" name="Freeform 21"/>
            <p:cNvSpPr>
              <a:spLocks/>
            </p:cNvSpPr>
            <p:nvPr/>
          </p:nvSpPr>
          <p:spPr bwMode="auto">
            <a:xfrm>
              <a:off x="1192" y="1296"/>
              <a:ext cx="1787" cy="826"/>
            </a:xfrm>
            <a:custGeom>
              <a:avLst/>
              <a:gdLst>
                <a:gd name="T0" fmla="*/ 0 w 20000"/>
                <a:gd name="T1" fmla="*/ 1 h 20000"/>
                <a:gd name="T2" fmla="*/ 0 w 20000"/>
                <a:gd name="T3" fmla="*/ 0 h 20000"/>
                <a:gd name="T4" fmla="*/ 14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0" y="19973"/>
                  </a:moveTo>
                  <a:lnTo>
                    <a:pt x="0" y="0"/>
                  </a:lnTo>
                  <a:lnTo>
                    <a:pt x="19951" y="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0" name="Freeform 23"/>
            <p:cNvSpPr>
              <a:spLocks/>
            </p:cNvSpPr>
            <p:nvPr/>
          </p:nvSpPr>
          <p:spPr bwMode="auto">
            <a:xfrm>
              <a:off x="2718" y="1549"/>
              <a:ext cx="664" cy="128"/>
            </a:xfrm>
            <a:custGeom>
              <a:avLst/>
              <a:gdLst>
                <a:gd name="T0" fmla="*/ 1 w 20000"/>
                <a:gd name="T1" fmla="*/ 0 h 20000"/>
                <a:gd name="T2" fmla="*/ 1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961" y="0"/>
                  </a:moveTo>
                  <a:lnTo>
                    <a:pt x="19961" y="19835"/>
                  </a:lnTo>
                  <a:lnTo>
                    <a:pt x="0" y="1983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1" name="Freeform 24"/>
            <p:cNvSpPr>
              <a:spLocks/>
            </p:cNvSpPr>
            <p:nvPr/>
          </p:nvSpPr>
          <p:spPr bwMode="auto">
            <a:xfrm>
              <a:off x="2737" y="2390"/>
              <a:ext cx="664" cy="128"/>
            </a:xfrm>
            <a:custGeom>
              <a:avLst/>
              <a:gdLst>
                <a:gd name="T0" fmla="*/ 1 w 20000"/>
                <a:gd name="T1" fmla="*/ 0 h 20000"/>
                <a:gd name="T2" fmla="*/ 1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961" y="0"/>
                  </a:moveTo>
                  <a:lnTo>
                    <a:pt x="19961" y="19835"/>
                  </a:lnTo>
                  <a:lnTo>
                    <a:pt x="0" y="1983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2" name="Freeform 26"/>
            <p:cNvSpPr>
              <a:spLocks/>
            </p:cNvSpPr>
            <p:nvPr/>
          </p:nvSpPr>
          <p:spPr bwMode="auto">
            <a:xfrm>
              <a:off x="807" y="2406"/>
              <a:ext cx="1306" cy="604"/>
            </a:xfrm>
            <a:custGeom>
              <a:avLst/>
              <a:gdLst>
                <a:gd name="T0" fmla="*/ 6 w 20000"/>
                <a:gd name="T1" fmla="*/ 0 h 20000"/>
                <a:gd name="T2" fmla="*/ 6 w 20000"/>
                <a:gd name="T3" fmla="*/ 1 h 20000"/>
                <a:gd name="T4" fmla="*/ 0 w 20000"/>
                <a:gd name="T5" fmla="*/ 1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980" y="0"/>
                  </a:moveTo>
                  <a:lnTo>
                    <a:pt x="19980" y="19965"/>
                  </a:lnTo>
                  <a:lnTo>
                    <a:pt x="0" y="1996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3" name="Freeform 27"/>
            <p:cNvSpPr>
              <a:spLocks/>
            </p:cNvSpPr>
            <p:nvPr/>
          </p:nvSpPr>
          <p:spPr bwMode="auto">
            <a:xfrm>
              <a:off x="788" y="1676"/>
              <a:ext cx="1948" cy="1714"/>
            </a:xfrm>
            <a:custGeom>
              <a:avLst/>
              <a:gdLst>
                <a:gd name="T0" fmla="*/ 19 w 20000"/>
                <a:gd name="T1" fmla="*/ 0 h 20000"/>
                <a:gd name="T2" fmla="*/ 19 w 20000"/>
                <a:gd name="T3" fmla="*/ 13 h 20000"/>
                <a:gd name="T4" fmla="*/ 0 w 20000"/>
                <a:gd name="T5" fmla="*/ 13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987" y="0"/>
                  </a:moveTo>
                  <a:lnTo>
                    <a:pt x="19987" y="19988"/>
                  </a:lnTo>
                  <a:lnTo>
                    <a:pt x="0" y="1998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4" name="Oval 28"/>
            <p:cNvSpPr>
              <a:spLocks noChangeArrowheads="1"/>
            </p:cNvSpPr>
            <p:nvPr/>
          </p:nvSpPr>
          <p:spPr bwMode="auto">
            <a:xfrm>
              <a:off x="2714" y="2493"/>
              <a:ext cx="58" cy="4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5" name="Line 29"/>
            <p:cNvSpPr>
              <a:spLocks noChangeShapeType="1"/>
            </p:cNvSpPr>
            <p:nvPr/>
          </p:nvSpPr>
          <p:spPr bwMode="auto">
            <a:xfrm flipH="1">
              <a:off x="4761" y="1643"/>
              <a:ext cx="43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1278" name="Oval 30"/>
          <p:cNvSpPr>
            <a:spLocks noChangeArrowheads="1"/>
          </p:cNvSpPr>
          <p:nvPr/>
        </p:nvSpPr>
        <p:spPr bwMode="auto">
          <a:xfrm>
            <a:off x="4362450" y="1011238"/>
            <a:ext cx="2190750" cy="3657600"/>
          </a:xfrm>
          <a:prstGeom prst="ellipse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243388" y="5438775"/>
            <a:ext cx="3300412" cy="876300"/>
            <a:chOff x="2819" y="3319"/>
            <a:chExt cx="2079" cy="552"/>
          </a:xfrm>
        </p:grpSpPr>
        <p:sp>
          <p:nvSpPr>
            <p:cNvPr id="35855" name="Text Box 32"/>
            <p:cNvSpPr txBox="1">
              <a:spLocks noChangeArrowheads="1"/>
            </p:cNvSpPr>
            <p:nvPr/>
          </p:nvSpPr>
          <p:spPr bwMode="auto">
            <a:xfrm>
              <a:off x="2990" y="3544"/>
              <a:ext cx="19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3300"/>
                  </a:solidFill>
                </a:rPr>
                <a:t>由同一个信号控制</a:t>
              </a:r>
            </a:p>
          </p:txBody>
        </p:sp>
        <p:sp>
          <p:nvSpPr>
            <p:cNvPr id="35856" name="Line 33"/>
            <p:cNvSpPr>
              <a:spLocks noChangeShapeType="1"/>
            </p:cNvSpPr>
            <p:nvPr/>
          </p:nvSpPr>
          <p:spPr bwMode="auto">
            <a:xfrm flipH="1" flipV="1">
              <a:off x="2819" y="3319"/>
              <a:ext cx="258" cy="258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5686425" y="4643438"/>
            <a:ext cx="2820988" cy="923925"/>
            <a:chOff x="3758" y="2804"/>
            <a:chExt cx="1777" cy="582"/>
          </a:xfrm>
        </p:grpSpPr>
        <p:sp>
          <p:nvSpPr>
            <p:cNvPr id="35853" name="Line 35"/>
            <p:cNvSpPr>
              <a:spLocks noChangeShapeType="1"/>
            </p:cNvSpPr>
            <p:nvPr/>
          </p:nvSpPr>
          <p:spPr bwMode="auto">
            <a:xfrm flipH="1" flipV="1">
              <a:off x="3758" y="2804"/>
              <a:ext cx="258" cy="258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54" name="Text Box 36"/>
            <p:cNvSpPr txBox="1">
              <a:spLocks noChangeArrowheads="1"/>
            </p:cNvSpPr>
            <p:nvPr/>
          </p:nvSpPr>
          <p:spPr bwMode="auto">
            <a:xfrm>
              <a:off x="3851" y="3059"/>
              <a:ext cx="16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3300"/>
                  </a:solidFill>
                </a:rPr>
                <a:t>关键的一级锁存</a:t>
              </a: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977900" y="3535363"/>
            <a:ext cx="3255963" cy="2984500"/>
            <a:chOff x="520" y="2227"/>
            <a:chExt cx="2051" cy="1880"/>
          </a:xfrm>
        </p:grpSpPr>
        <p:sp>
          <p:nvSpPr>
            <p:cNvPr id="35851" name="Text Box 38"/>
            <p:cNvSpPr txBox="1">
              <a:spLocks noChangeArrowheads="1"/>
            </p:cNvSpPr>
            <p:nvPr/>
          </p:nvSpPr>
          <p:spPr bwMode="auto">
            <a:xfrm>
              <a:off x="520" y="3780"/>
              <a:ext cx="20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3300"/>
                  </a:solidFill>
                </a:rPr>
                <a:t>需要输出高</a:t>
              </a:r>
              <a:r>
                <a:rPr lang="en-US" altLang="zh-CN" sz="2800" b="1">
                  <a:solidFill>
                    <a:srgbClr val="003300"/>
                  </a:solidFill>
                </a:rPr>
                <a:t>4</a:t>
              </a:r>
              <a:r>
                <a:rPr lang="zh-CN" altLang="en-US" sz="2800" b="1">
                  <a:solidFill>
                    <a:srgbClr val="003300"/>
                  </a:solidFill>
                </a:rPr>
                <a:t>位数据</a:t>
              </a:r>
            </a:p>
          </p:txBody>
        </p:sp>
        <p:sp>
          <p:nvSpPr>
            <p:cNvPr id="35852" name="Line 39"/>
            <p:cNvSpPr>
              <a:spLocks noChangeShapeType="1"/>
            </p:cNvSpPr>
            <p:nvPr/>
          </p:nvSpPr>
          <p:spPr bwMode="auto">
            <a:xfrm flipV="1">
              <a:off x="607" y="2227"/>
              <a:ext cx="394" cy="1578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1290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5173663" y="1463675"/>
            <a:ext cx="3392487" cy="3843338"/>
          </a:xfrm>
          <a:solidFill>
            <a:schemeClr val="bg1"/>
          </a:solidFill>
          <a:ln w="38100" cmpd="dbl">
            <a:solidFill>
              <a:srgbClr val="A50021"/>
            </a:solidFill>
          </a:ln>
          <a:effectLst>
            <a:prstShdw prst="shdw17" dist="17961" dir="2700000">
              <a:srgbClr val="630014"/>
            </a:prstShdw>
          </a:effectLst>
        </p:spPr>
        <p:txBody>
          <a:bodyPr/>
          <a:lstStyle/>
          <a:p>
            <a:pPr indent="-247650" eaLnBrk="1" hangingPunct="1">
              <a:buFont typeface="Wingdings" pitchFamily="2" charset="2"/>
              <a:buNone/>
            </a:pPr>
            <a:r>
              <a:rPr lang="en-US" altLang="zh-CN" smtClean="0"/>
              <a:t>mov dx,</a:t>
            </a:r>
            <a:r>
              <a:rPr lang="en-US" altLang="zh-CN" smtClean="0">
                <a:solidFill>
                  <a:schemeClr val="folHlink"/>
                </a:solidFill>
              </a:rPr>
              <a:t>port1</a:t>
            </a:r>
          </a:p>
          <a:p>
            <a:pPr indent="-247650" eaLnBrk="1" hangingPunct="1">
              <a:buFont typeface="Wingdings" pitchFamily="2" charset="2"/>
              <a:buNone/>
            </a:pPr>
            <a:r>
              <a:rPr lang="en-US" altLang="zh-CN" smtClean="0"/>
              <a:t>mov al,</a:t>
            </a:r>
            <a:r>
              <a:rPr lang="en-US" altLang="zh-CN" smtClean="0">
                <a:solidFill>
                  <a:schemeClr val="folHlink"/>
                </a:solidFill>
              </a:rPr>
              <a:t>bl</a:t>
            </a:r>
          </a:p>
          <a:p>
            <a:pPr indent="-247650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chemeClr val="folHlink"/>
                </a:solidFill>
              </a:rPr>
              <a:t>out dx,al</a:t>
            </a:r>
          </a:p>
          <a:p>
            <a:pPr indent="-247650" eaLnBrk="1" hangingPunct="1">
              <a:buFont typeface="Wingdings" pitchFamily="2" charset="2"/>
              <a:buNone/>
            </a:pPr>
            <a:r>
              <a:rPr lang="en-US" altLang="zh-CN" smtClean="0"/>
              <a:t>mov dx,</a:t>
            </a:r>
            <a:r>
              <a:rPr lang="en-US" altLang="zh-CN" smtClean="0">
                <a:solidFill>
                  <a:schemeClr val="folHlink"/>
                </a:solidFill>
              </a:rPr>
              <a:t>port2</a:t>
            </a:r>
          </a:p>
          <a:p>
            <a:pPr indent="-247650" eaLnBrk="1" hangingPunct="1">
              <a:buFont typeface="Wingdings" pitchFamily="2" charset="2"/>
              <a:buNone/>
            </a:pPr>
            <a:r>
              <a:rPr lang="en-US" altLang="zh-CN" smtClean="0"/>
              <a:t>mov al,</a:t>
            </a:r>
            <a:r>
              <a:rPr lang="en-US" altLang="zh-CN" smtClean="0">
                <a:solidFill>
                  <a:schemeClr val="folHlink"/>
                </a:solidFill>
              </a:rPr>
              <a:t>bh</a:t>
            </a:r>
          </a:p>
          <a:p>
            <a:pPr indent="-247650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chemeClr val="folHlink"/>
                </a:solidFill>
              </a:rPr>
              <a:t>out dx,al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78" grpId="0" animBg="1"/>
      <p:bldP spid="181290" grpId="0" animBg="1" autoUpdateAnimBg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8.4.3 A/D</a:t>
            </a:r>
            <a:r>
              <a:rPr lang="zh-CN" altLang="en-US" smtClean="0"/>
              <a:t>转换器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A/D</a:t>
            </a:r>
            <a:r>
              <a:rPr lang="zh-CN" altLang="en-US" smtClean="0"/>
              <a:t>转换器（</a:t>
            </a:r>
            <a:r>
              <a:rPr lang="en-US" altLang="zh-CN" smtClean="0"/>
              <a:t>ADC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将模拟量（电压或电流）转换成为数字量</a:t>
            </a:r>
          </a:p>
          <a:p>
            <a:pPr eaLnBrk="1" hangingPunct="1"/>
            <a:r>
              <a:rPr lang="en-US" altLang="zh-CN" smtClean="0"/>
              <a:t>ADC</a:t>
            </a:r>
            <a:r>
              <a:rPr lang="zh-CN" altLang="en-US" smtClean="0"/>
              <a:t>芯片主要以模拟到数字转换技术区别</a:t>
            </a:r>
          </a:p>
          <a:p>
            <a:pPr eaLnBrk="1" hangingPunct="1"/>
            <a:r>
              <a:rPr lang="zh-CN" altLang="en-US" smtClean="0"/>
              <a:t>有些</a:t>
            </a:r>
            <a:r>
              <a:rPr lang="en-US" altLang="zh-CN" smtClean="0"/>
              <a:t>ADC</a:t>
            </a:r>
            <a:r>
              <a:rPr lang="zh-CN" altLang="en-US" smtClean="0"/>
              <a:t>芯片不仅具有</a:t>
            </a:r>
            <a:r>
              <a:rPr lang="en-US" altLang="zh-CN" smtClean="0"/>
              <a:t>A/D</a:t>
            </a:r>
            <a:r>
              <a:rPr lang="zh-CN" altLang="en-US" smtClean="0"/>
              <a:t>转换的基本功能，还包含内部放大器和三态输出锁存器</a:t>
            </a:r>
          </a:p>
          <a:p>
            <a:pPr eaLnBrk="1" hangingPunct="1"/>
            <a:r>
              <a:rPr lang="zh-CN" altLang="en-US" smtClean="0"/>
              <a:t>有的还包括多路开关、采样保持器等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定时器方式</a:t>
            </a:r>
            <a:r>
              <a:rPr lang="en-US" altLang="zh-CN" smtClean="0"/>
              <a:t>3</a:t>
            </a:r>
            <a:r>
              <a:rPr lang="zh-CN" altLang="en-US" smtClean="0"/>
              <a:t>：方波发生器</a:t>
            </a:r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328613" y="1412875"/>
            <a:ext cx="8815387" cy="3721100"/>
            <a:chOff x="15" y="1419"/>
            <a:chExt cx="5760" cy="2344"/>
          </a:xfrm>
        </p:grpSpPr>
        <p:grpSp>
          <p:nvGrpSpPr>
            <p:cNvPr id="14340" name="Group 4"/>
            <p:cNvGrpSpPr>
              <a:grpSpLocks/>
            </p:cNvGrpSpPr>
            <p:nvPr/>
          </p:nvGrpSpPr>
          <p:grpSpPr bwMode="auto">
            <a:xfrm>
              <a:off x="1899" y="2495"/>
              <a:ext cx="901" cy="1268"/>
              <a:chOff x="3593" y="1706"/>
              <a:chExt cx="901" cy="1156"/>
            </a:xfrm>
          </p:grpSpPr>
          <p:sp>
            <p:nvSpPr>
              <p:cNvPr id="14556" name="Line 5"/>
              <p:cNvSpPr>
                <a:spLocks noChangeShapeType="1"/>
              </p:cNvSpPr>
              <p:nvPr/>
            </p:nvSpPr>
            <p:spPr bwMode="auto">
              <a:xfrm>
                <a:off x="3593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57" name="Line 6"/>
              <p:cNvSpPr>
                <a:spLocks noChangeShapeType="1"/>
              </p:cNvSpPr>
              <p:nvPr/>
            </p:nvSpPr>
            <p:spPr bwMode="auto">
              <a:xfrm>
                <a:off x="3818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58" name="Line 7"/>
              <p:cNvSpPr>
                <a:spLocks noChangeShapeType="1"/>
              </p:cNvSpPr>
              <p:nvPr/>
            </p:nvSpPr>
            <p:spPr bwMode="auto">
              <a:xfrm>
                <a:off x="4031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59" name="Line 8"/>
              <p:cNvSpPr>
                <a:spLocks noChangeShapeType="1"/>
              </p:cNvSpPr>
              <p:nvPr/>
            </p:nvSpPr>
            <p:spPr bwMode="auto">
              <a:xfrm>
                <a:off x="4256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60" name="Line 9"/>
              <p:cNvSpPr>
                <a:spLocks noChangeShapeType="1"/>
              </p:cNvSpPr>
              <p:nvPr/>
            </p:nvSpPr>
            <p:spPr bwMode="auto">
              <a:xfrm>
                <a:off x="4493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41" name="Line 10"/>
            <p:cNvSpPr>
              <a:spLocks noChangeShapeType="1"/>
            </p:cNvSpPr>
            <p:nvPr/>
          </p:nvSpPr>
          <p:spPr bwMode="auto">
            <a:xfrm>
              <a:off x="2792" y="3465"/>
              <a:ext cx="2" cy="2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2" name="Line 11"/>
            <p:cNvSpPr>
              <a:spLocks noChangeShapeType="1"/>
            </p:cNvSpPr>
            <p:nvPr/>
          </p:nvSpPr>
          <p:spPr bwMode="auto">
            <a:xfrm>
              <a:off x="2326" y="3710"/>
              <a:ext cx="47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4343" name="Rectangle 12"/>
            <p:cNvSpPr>
              <a:spLocks noChangeArrowheads="1"/>
            </p:cNvSpPr>
            <p:nvPr/>
          </p:nvSpPr>
          <p:spPr bwMode="auto">
            <a:xfrm>
              <a:off x="2796" y="3056"/>
              <a:ext cx="315" cy="29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endParaRPr lang="en-US" altLang="zh-CN" sz="2400" b="1">
                <a:latin typeface="Times New Roman" pitchFamily="18" charset="0"/>
              </a:endParaRPr>
            </a:p>
          </p:txBody>
        </p:sp>
        <p:sp>
          <p:nvSpPr>
            <p:cNvPr id="14344" name="Rectangle 13"/>
            <p:cNvSpPr>
              <a:spLocks noChangeArrowheads="1"/>
            </p:cNvSpPr>
            <p:nvPr/>
          </p:nvSpPr>
          <p:spPr bwMode="auto">
            <a:xfrm>
              <a:off x="2100" y="3056"/>
              <a:ext cx="316" cy="29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4345" name="Rectangle 14"/>
            <p:cNvSpPr>
              <a:spLocks noChangeArrowheads="1"/>
            </p:cNvSpPr>
            <p:nvPr/>
          </p:nvSpPr>
          <p:spPr bwMode="auto">
            <a:xfrm>
              <a:off x="2556" y="3056"/>
              <a:ext cx="316" cy="29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4346" name="Rectangle 15"/>
            <p:cNvSpPr>
              <a:spLocks noChangeArrowheads="1"/>
            </p:cNvSpPr>
            <p:nvPr/>
          </p:nvSpPr>
          <p:spPr bwMode="auto">
            <a:xfrm>
              <a:off x="2328" y="3056"/>
              <a:ext cx="316" cy="29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4347" name="Rectangle 16"/>
            <p:cNvSpPr>
              <a:spLocks noChangeArrowheads="1"/>
            </p:cNvSpPr>
            <p:nvPr/>
          </p:nvSpPr>
          <p:spPr bwMode="auto">
            <a:xfrm>
              <a:off x="1872" y="3056"/>
              <a:ext cx="316" cy="29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4348" name="Line 17"/>
            <p:cNvSpPr>
              <a:spLocks noChangeShapeType="1"/>
            </p:cNvSpPr>
            <p:nvPr/>
          </p:nvSpPr>
          <p:spPr bwMode="auto">
            <a:xfrm>
              <a:off x="2336" y="3465"/>
              <a:ext cx="2" cy="2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Rectangle 18"/>
            <p:cNvSpPr>
              <a:spLocks noChangeArrowheads="1"/>
            </p:cNvSpPr>
            <p:nvPr/>
          </p:nvSpPr>
          <p:spPr bwMode="auto">
            <a:xfrm>
              <a:off x="15" y="2737"/>
              <a:ext cx="668" cy="36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GATE</a:t>
              </a:r>
            </a:p>
          </p:txBody>
        </p:sp>
        <p:sp>
          <p:nvSpPr>
            <p:cNvPr id="14350" name="Rectangle 19"/>
            <p:cNvSpPr>
              <a:spLocks noChangeArrowheads="1"/>
            </p:cNvSpPr>
            <p:nvPr/>
          </p:nvSpPr>
          <p:spPr bwMode="auto">
            <a:xfrm>
              <a:off x="18" y="3415"/>
              <a:ext cx="697" cy="2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OUT</a:t>
              </a:r>
            </a:p>
          </p:txBody>
        </p:sp>
        <p:sp>
          <p:nvSpPr>
            <p:cNvPr id="14351" name="Rectangle 20"/>
            <p:cNvSpPr>
              <a:spLocks noChangeArrowheads="1"/>
            </p:cNvSpPr>
            <p:nvPr/>
          </p:nvSpPr>
          <p:spPr bwMode="auto">
            <a:xfrm>
              <a:off x="135" y="2230"/>
              <a:ext cx="521" cy="29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CLK</a:t>
              </a:r>
            </a:p>
          </p:txBody>
        </p:sp>
        <p:sp>
          <p:nvSpPr>
            <p:cNvPr id="14352" name="Rectangle 21"/>
            <p:cNvSpPr>
              <a:spLocks noChangeArrowheads="1"/>
            </p:cNvSpPr>
            <p:nvPr/>
          </p:nvSpPr>
          <p:spPr bwMode="auto">
            <a:xfrm>
              <a:off x="30" y="1618"/>
              <a:ext cx="607" cy="41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 </a:t>
              </a:r>
            </a:p>
          </p:txBody>
        </p:sp>
        <p:grpSp>
          <p:nvGrpSpPr>
            <p:cNvPr id="14353" name="Group 22"/>
            <p:cNvGrpSpPr>
              <a:grpSpLocks/>
            </p:cNvGrpSpPr>
            <p:nvPr/>
          </p:nvGrpSpPr>
          <p:grpSpPr bwMode="auto">
            <a:xfrm>
              <a:off x="670" y="2212"/>
              <a:ext cx="348" cy="288"/>
              <a:chOff x="3816" y="1152"/>
              <a:chExt cx="348" cy="222"/>
            </a:xfrm>
          </p:grpSpPr>
          <p:sp>
            <p:nvSpPr>
              <p:cNvPr id="14549" name="Line 23"/>
              <p:cNvSpPr>
                <a:spLocks noChangeShapeType="1"/>
              </p:cNvSpPr>
              <p:nvPr/>
            </p:nvSpPr>
            <p:spPr bwMode="auto">
              <a:xfrm>
                <a:off x="3821" y="1157"/>
                <a:ext cx="1" cy="2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50" name="Line 24"/>
              <p:cNvSpPr>
                <a:spLocks noChangeShapeType="1"/>
              </p:cNvSpPr>
              <p:nvPr/>
            </p:nvSpPr>
            <p:spPr bwMode="auto">
              <a:xfrm>
                <a:off x="3941" y="1157"/>
                <a:ext cx="1" cy="2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51" name="Line 25"/>
              <p:cNvSpPr>
                <a:spLocks noChangeShapeType="1"/>
              </p:cNvSpPr>
              <p:nvPr/>
            </p:nvSpPr>
            <p:spPr bwMode="auto">
              <a:xfrm>
                <a:off x="3816" y="1152"/>
                <a:ext cx="1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2700" tIns="12700" rIns="12700" bIns="12700"/>
              <a:lstStyle/>
              <a:p>
                <a:endParaRPr lang="zh-CN" altLang="en-US"/>
              </a:p>
            </p:txBody>
          </p:sp>
          <p:grpSp>
            <p:nvGrpSpPr>
              <p:cNvPr id="14552" name="Group 26"/>
              <p:cNvGrpSpPr>
                <a:grpSpLocks/>
              </p:cNvGrpSpPr>
              <p:nvPr/>
            </p:nvGrpSpPr>
            <p:grpSpPr bwMode="auto">
              <a:xfrm>
                <a:off x="3936" y="1157"/>
                <a:ext cx="120" cy="217"/>
                <a:chOff x="4152" y="1157"/>
                <a:chExt cx="120" cy="217"/>
              </a:xfrm>
            </p:grpSpPr>
            <p:sp>
              <p:nvSpPr>
                <p:cNvPr id="14554" name="Line 27"/>
                <p:cNvSpPr>
                  <a:spLocks noChangeShapeType="1"/>
                </p:cNvSpPr>
                <p:nvPr/>
              </p:nvSpPr>
              <p:spPr bwMode="auto">
                <a:xfrm>
                  <a:off x="4265" y="1157"/>
                  <a:ext cx="1" cy="21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55" name="Line 28"/>
                <p:cNvSpPr>
                  <a:spLocks noChangeShapeType="1"/>
                </p:cNvSpPr>
                <p:nvPr/>
              </p:nvSpPr>
              <p:spPr bwMode="auto">
                <a:xfrm>
                  <a:off x="4152" y="1356"/>
                  <a:ext cx="12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12700" tIns="12700" rIns="12700" bIns="12700"/>
                <a:lstStyle/>
                <a:p>
                  <a:endParaRPr lang="zh-CN" altLang="en-US"/>
                </a:p>
              </p:txBody>
            </p:sp>
          </p:grpSp>
          <p:sp>
            <p:nvSpPr>
              <p:cNvPr id="14553" name="Line 29"/>
              <p:cNvSpPr>
                <a:spLocks noChangeShapeType="1"/>
              </p:cNvSpPr>
              <p:nvPr/>
            </p:nvSpPr>
            <p:spPr bwMode="auto">
              <a:xfrm>
                <a:off x="4044" y="1152"/>
                <a:ext cx="1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2700" tIns="12700" rIns="12700" bIns="12700"/>
              <a:lstStyle/>
              <a:p>
                <a:endParaRPr lang="zh-CN" altLang="en-US"/>
              </a:p>
            </p:txBody>
          </p:sp>
        </p:grpSp>
        <p:sp>
          <p:nvSpPr>
            <p:cNvPr id="14354" name="Line 30"/>
            <p:cNvSpPr>
              <a:spLocks noChangeShapeType="1"/>
            </p:cNvSpPr>
            <p:nvPr/>
          </p:nvSpPr>
          <p:spPr bwMode="auto">
            <a:xfrm>
              <a:off x="931" y="1719"/>
              <a:ext cx="2" cy="2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5" name="Line 31"/>
            <p:cNvSpPr>
              <a:spLocks noChangeShapeType="1"/>
            </p:cNvSpPr>
            <p:nvPr/>
          </p:nvSpPr>
          <p:spPr bwMode="auto">
            <a:xfrm>
              <a:off x="1136" y="1719"/>
              <a:ext cx="2" cy="2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6" name="Line 32"/>
            <p:cNvSpPr>
              <a:spLocks noChangeShapeType="1"/>
            </p:cNvSpPr>
            <p:nvPr/>
          </p:nvSpPr>
          <p:spPr bwMode="auto">
            <a:xfrm>
              <a:off x="934" y="1963"/>
              <a:ext cx="21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4357" name="Line 33"/>
            <p:cNvSpPr>
              <a:spLocks noChangeShapeType="1"/>
            </p:cNvSpPr>
            <p:nvPr/>
          </p:nvSpPr>
          <p:spPr bwMode="auto">
            <a:xfrm>
              <a:off x="1139" y="1713"/>
              <a:ext cx="37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grpSp>
          <p:nvGrpSpPr>
            <p:cNvPr id="14358" name="Group 34"/>
            <p:cNvGrpSpPr>
              <a:grpSpLocks/>
            </p:cNvGrpSpPr>
            <p:nvPr/>
          </p:nvGrpSpPr>
          <p:grpSpPr bwMode="auto">
            <a:xfrm>
              <a:off x="1006" y="2212"/>
              <a:ext cx="3575" cy="288"/>
              <a:chOff x="2736" y="1260"/>
              <a:chExt cx="3576" cy="222"/>
            </a:xfrm>
          </p:grpSpPr>
          <p:grpSp>
            <p:nvGrpSpPr>
              <p:cNvPr id="14439" name="Group 35"/>
              <p:cNvGrpSpPr>
                <a:grpSpLocks/>
              </p:cNvGrpSpPr>
              <p:nvPr/>
            </p:nvGrpSpPr>
            <p:grpSpPr bwMode="auto">
              <a:xfrm>
                <a:off x="2736" y="1260"/>
                <a:ext cx="1788" cy="222"/>
                <a:chOff x="2736" y="1260"/>
                <a:chExt cx="1788" cy="222"/>
              </a:xfrm>
            </p:grpSpPr>
            <p:grpSp>
              <p:nvGrpSpPr>
                <p:cNvPr id="14495" name="Group 36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900" cy="222"/>
                  <a:chOff x="2736" y="1260"/>
                  <a:chExt cx="900" cy="222"/>
                </a:xfrm>
              </p:grpSpPr>
              <p:grpSp>
                <p:nvGrpSpPr>
                  <p:cNvPr id="14523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14537" name="Group 3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4544" name="Line 3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4545" name="Group 4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4547" name="Line 4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4548" name="Line 4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4546" name="Line 4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4538" name="Group 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4539" name="Line 4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4540" name="Group 4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4542" name="Line 4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4543" name="Line 4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4541" name="Line 4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4524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3180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14525" name="Group 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4532" name="Line 5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4533" name="Group 5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4535" name="Line 5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4536" name="Line 5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4534" name="Line 5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4526" name="Group 5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4527" name="Line 5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4528" name="Group 5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4530" name="Line 6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4531" name="Line 6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4529" name="Line 6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14496" name="Group 63"/>
                <p:cNvGrpSpPr>
                  <a:grpSpLocks/>
                </p:cNvGrpSpPr>
                <p:nvPr/>
              </p:nvGrpSpPr>
              <p:grpSpPr bwMode="auto">
                <a:xfrm>
                  <a:off x="3624" y="1260"/>
                  <a:ext cx="900" cy="222"/>
                  <a:chOff x="2736" y="1260"/>
                  <a:chExt cx="900" cy="222"/>
                </a:xfrm>
              </p:grpSpPr>
              <p:grpSp>
                <p:nvGrpSpPr>
                  <p:cNvPr id="14497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14511" name="Group 6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4518" name="Line 6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4519" name="Group 6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4521" name="Line 6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4522" name="Line 6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4520" name="Line 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4512" name="Group 7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4513" name="Line 7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4514" name="Group 7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4516" name="Line 7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4517" name="Line 7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4515" name="Line 7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4498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3180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14499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4506" name="Line 7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4507" name="Group 8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4509" name="Line 8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4510" name="Line 8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4508" name="Line 8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4500" name="Group 8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4501" name="Line 8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4502" name="Group 8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4504" name="Line 8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4505" name="Line 8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4503" name="Line 8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14440" name="Group 90"/>
              <p:cNvGrpSpPr>
                <a:grpSpLocks/>
              </p:cNvGrpSpPr>
              <p:nvPr/>
            </p:nvGrpSpPr>
            <p:grpSpPr bwMode="auto">
              <a:xfrm>
                <a:off x="4524" y="1260"/>
                <a:ext cx="1788" cy="222"/>
                <a:chOff x="2736" y="1260"/>
                <a:chExt cx="1788" cy="222"/>
              </a:xfrm>
            </p:grpSpPr>
            <p:grpSp>
              <p:nvGrpSpPr>
                <p:cNvPr id="14441" name="Group 91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900" cy="222"/>
                  <a:chOff x="2736" y="1260"/>
                  <a:chExt cx="900" cy="222"/>
                </a:xfrm>
              </p:grpSpPr>
              <p:grpSp>
                <p:nvGrpSpPr>
                  <p:cNvPr id="14469" name="Group 92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14483" name="Group 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4490" name="Line 9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4491" name="Group 9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4493" name="Line 9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4494" name="Line 9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4492" name="Line 9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4484" name="Group 9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4485" name="Line 10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4486" name="Group 10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4488" name="Line 10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4489" name="Line 10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4487" name="Line 10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4470" name="Group 105"/>
                  <p:cNvGrpSpPr>
                    <a:grpSpLocks/>
                  </p:cNvGrpSpPr>
                  <p:nvPr/>
                </p:nvGrpSpPr>
                <p:grpSpPr bwMode="auto">
                  <a:xfrm>
                    <a:off x="3180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14471" name="Group 10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4478" name="Line 10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4479" name="Group 10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4481" name="Line 10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4482" name="Line 11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4480" name="Line 1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4472" name="Group 1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4473" name="Line 11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4474" name="Group 11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4476" name="Line 11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4477" name="Line 11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4475" name="Line 11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14442" name="Group 118"/>
                <p:cNvGrpSpPr>
                  <a:grpSpLocks/>
                </p:cNvGrpSpPr>
                <p:nvPr/>
              </p:nvGrpSpPr>
              <p:grpSpPr bwMode="auto">
                <a:xfrm>
                  <a:off x="3624" y="1260"/>
                  <a:ext cx="900" cy="222"/>
                  <a:chOff x="2736" y="1260"/>
                  <a:chExt cx="900" cy="222"/>
                </a:xfrm>
              </p:grpSpPr>
              <p:grpSp>
                <p:nvGrpSpPr>
                  <p:cNvPr id="14443" name="Group 119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14457" name="Group 1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4464" name="Line 1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4465" name="Group 12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4467" name="Line 12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4468" name="Line 12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4466" name="Line 12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4458" name="Group 1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4459" name="Line 12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4460" name="Group 12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4462" name="Line 12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4463" name="Line 13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4461" name="Line 13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4444" name="Group 132"/>
                  <p:cNvGrpSpPr>
                    <a:grpSpLocks/>
                  </p:cNvGrpSpPr>
                  <p:nvPr/>
                </p:nvGrpSpPr>
                <p:grpSpPr bwMode="auto">
                  <a:xfrm>
                    <a:off x="3180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14445" name="Group 1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4452" name="Line 13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4453" name="Group 13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4455" name="Line 13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4456" name="Line 13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4454" name="Line 13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4446" name="Group 1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4447" name="Line 14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4448" name="Group 14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4450" name="Line 14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4451" name="Line 14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4449" name="Line 14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14359" name="Group 145"/>
            <p:cNvGrpSpPr>
              <a:grpSpLocks/>
            </p:cNvGrpSpPr>
            <p:nvPr/>
          </p:nvGrpSpPr>
          <p:grpSpPr bwMode="auto">
            <a:xfrm>
              <a:off x="4581" y="2212"/>
              <a:ext cx="900" cy="288"/>
              <a:chOff x="2736" y="1260"/>
              <a:chExt cx="900" cy="222"/>
            </a:xfrm>
          </p:grpSpPr>
          <p:grpSp>
            <p:nvGrpSpPr>
              <p:cNvPr id="14413" name="Group 146"/>
              <p:cNvGrpSpPr>
                <a:grpSpLocks/>
              </p:cNvGrpSpPr>
              <p:nvPr/>
            </p:nvGrpSpPr>
            <p:grpSpPr bwMode="auto">
              <a:xfrm>
                <a:off x="2736" y="1260"/>
                <a:ext cx="456" cy="222"/>
                <a:chOff x="2736" y="1260"/>
                <a:chExt cx="456" cy="222"/>
              </a:xfrm>
            </p:grpSpPr>
            <p:grpSp>
              <p:nvGrpSpPr>
                <p:cNvPr id="14427" name="Group 147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228" cy="222"/>
                  <a:chOff x="4356" y="672"/>
                  <a:chExt cx="228" cy="222"/>
                </a:xfrm>
              </p:grpSpPr>
              <p:sp>
                <p:nvSpPr>
                  <p:cNvPr id="14434" name="Line 148"/>
                  <p:cNvSpPr>
                    <a:spLocks noChangeShapeType="1"/>
                  </p:cNvSpPr>
                  <p:nvPr/>
                </p:nvSpPr>
                <p:spPr bwMode="auto">
                  <a:xfrm>
                    <a:off x="4361" y="677"/>
                    <a:ext cx="1" cy="2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4435" name="Group 149"/>
                  <p:cNvGrpSpPr>
                    <a:grpSpLocks/>
                  </p:cNvGrpSpPr>
                  <p:nvPr/>
                </p:nvGrpSpPr>
                <p:grpSpPr bwMode="auto">
                  <a:xfrm>
                    <a:off x="4356" y="677"/>
                    <a:ext cx="120" cy="217"/>
                    <a:chOff x="4152" y="1157"/>
                    <a:chExt cx="120" cy="217"/>
                  </a:xfrm>
                </p:grpSpPr>
                <p:sp>
                  <p:nvSpPr>
                    <p:cNvPr id="14437" name="Line 1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65" y="115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438" name="Line 1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2" y="1356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4436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672"/>
                    <a:ext cx="1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12700" tIns="12700" rIns="12700" bIns="12700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428" name="Group 153"/>
                <p:cNvGrpSpPr>
                  <a:grpSpLocks/>
                </p:cNvGrpSpPr>
                <p:nvPr/>
              </p:nvGrpSpPr>
              <p:grpSpPr bwMode="auto">
                <a:xfrm>
                  <a:off x="2964" y="1260"/>
                  <a:ext cx="228" cy="222"/>
                  <a:chOff x="4356" y="672"/>
                  <a:chExt cx="228" cy="222"/>
                </a:xfrm>
              </p:grpSpPr>
              <p:sp>
                <p:nvSpPr>
                  <p:cNvPr id="14429" name="Line 154"/>
                  <p:cNvSpPr>
                    <a:spLocks noChangeShapeType="1"/>
                  </p:cNvSpPr>
                  <p:nvPr/>
                </p:nvSpPr>
                <p:spPr bwMode="auto">
                  <a:xfrm>
                    <a:off x="4361" y="677"/>
                    <a:ext cx="1" cy="2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4430" name="Group 155"/>
                  <p:cNvGrpSpPr>
                    <a:grpSpLocks/>
                  </p:cNvGrpSpPr>
                  <p:nvPr/>
                </p:nvGrpSpPr>
                <p:grpSpPr bwMode="auto">
                  <a:xfrm>
                    <a:off x="4356" y="677"/>
                    <a:ext cx="120" cy="217"/>
                    <a:chOff x="4152" y="1157"/>
                    <a:chExt cx="120" cy="217"/>
                  </a:xfrm>
                </p:grpSpPr>
                <p:sp>
                  <p:nvSpPr>
                    <p:cNvPr id="14432" name="Line 1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65" y="115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433" name="Line 1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2" y="1356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4431" name="Line 158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672"/>
                    <a:ext cx="1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12700" tIns="12700" rIns="12700" bIns="12700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4414" name="Group 159"/>
              <p:cNvGrpSpPr>
                <a:grpSpLocks/>
              </p:cNvGrpSpPr>
              <p:nvPr/>
            </p:nvGrpSpPr>
            <p:grpSpPr bwMode="auto">
              <a:xfrm>
                <a:off x="3180" y="1260"/>
                <a:ext cx="456" cy="222"/>
                <a:chOff x="2736" y="1260"/>
                <a:chExt cx="456" cy="222"/>
              </a:xfrm>
            </p:grpSpPr>
            <p:grpSp>
              <p:nvGrpSpPr>
                <p:cNvPr id="14415" name="Group 160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228" cy="222"/>
                  <a:chOff x="4356" y="672"/>
                  <a:chExt cx="228" cy="222"/>
                </a:xfrm>
              </p:grpSpPr>
              <p:sp>
                <p:nvSpPr>
                  <p:cNvPr id="14422" name="Line 161"/>
                  <p:cNvSpPr>
                    <a:spLocks noChangeShapeType="1"/>
                  </p:cNvSpPr>
                  <p:nvPr/>
                </p:nvSpPr>
                <p:spPr bwMode="auto">
                  <a:xfrm>
                    <a:off x="4361" y="677"/>
                    <a:ext cx="1" cy="2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4423" name="Group 162"/>
                  <p:cNvGrpSpPr>
                    <a:grpSpLocks/>
                  </p:cNvGrpSpPr>
                  <p:nvPr/>
                </p:nvGrpSpPr>
                <p:grpSpPr bwMode="auto">
                  <a:xfrm>
                    <a:off x="4356" y="677"/>
                    <a:ext cx="120" cy="217"/>
                    <a:chOff x="4152" y="1157"/>
                    <a:chExt cx="120" cy="217"/>
                  </a:xfrm>
                </p:grpSpPr>
                <p:sp>
                  <p:nvSpPr>
                    <p:cNvPr id="14425" name="Line 1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65" y="115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426" name="Line 1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2" y="1356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4424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672"/>
                    <a:ext cx="1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12700" tIns="12700" rIns="12700" bIns="12700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416" name="Group 166"/>
                <p:cNvGrpSpPr>
                  <a:grpSpLocks/>
                </p:cNvGrpSpPr>
                <p:nvPr/>
              </p:nvGrpSpPr>
              <p:grpSpPr bwMode="auto">
                <a:xfrm>
                  <a:off x="2964" y="1260"/>
                  <a:ext cx="228" cy="222"/>
                  <a:chOff x="4356" y="672"/>
                  <a:chExt cx="228" cy="222"/>
                </a:xfrm>
              </p:grpSpPr>
              <p:sp>
                <p:nvSpPr>
                  <p:cNvPr id="14417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4361" y="677"/>
                    <a:ext cx="1" cy="2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4418" name="Group 168"/>
                  <p:cNvGrpSpPr>
                    <a:grpSpLocks/>
                  </p:cNvGrpSpPr>
                  <p:nvPr/>
                </p:nvGrpSpPr>
                <p:grpSpPr bwMode="auto">
                  <a:xfrm>
                    <a:off x="4356" y="677"/>
                    <a:ext cx="120" cy="217"/>
                    <a:chOff x="4152" y="1157"/>
                    <a:chExt cx="120" cy="217"/>
                  </a:xfrm>
                </p:grpSpPr>
                <p:sp>
                  <p:nvSpPr>
                    <p:cNvPr id="14420" name="Line 1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65" y="115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421" name="Line 1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2" y="1356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4419" name="Line 171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672"/>
                    <a:ext cx="1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12700" tIns="12700" rIns="12700" bIns="12700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4360" name="Line 172"/>
            <p:cNvSpPr>
              <a:spLocks noChangeShapeType="1"/>
            </p:cNvSpPr>
            <p:nvPr/>
          </p:nvSpPr>
          <p:spPr bwMode="auto">
            <a:xfrm>
              <a:off x="623" y="1713"/>
              <a:ext cx="32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4361" name="Line 173"/>
            <p:cNvSpPr>
              <a:spLocks noChangeShapeType="1"/>
            </p:cNvSpPr>
            <p:nvPr/>
          </p:nvSpPr>
          <p:spPr bwMode="auto">
            <a:xfrm>
              <a:off x="1507" y="1719"/>
              <a:ext cx="2" cy="2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" name="Line 174"/>
            <p:cNvSpPr>
              <a:spLocks noChangeShapeType="1"/>
            </p:cNvSpPr>
            <p:nvPr/>
          </p:nvSpPr>
          <p:spPr bwMode="auto">
            <a:xfrm>
              <a:off x="1712" y="1719"/>
              <a:ext cx="2" cy="2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Line 175"/>
            <p:cNvSpPr>
              <a:spLocks noChangeShapeType="1"/>
            </p:cNvSpPr>
            <p:nvPr/>
          </p:nvSpPr>
          <p:spPr bwMode="auto">
            <a:xfrm>
              <a:off x="1510" y="1963"/>
              <a:ext cx="21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4364" name="Line 176"/>
            <p:cNvSpPr>
              <a:spLocks noChangeShapeType="1"/>
            </p:cNvSpPr>
            <p:nvPr/>
          </p:nvSpPr>
          <p:spPr bwMode="auto">
            <a:xfrm>
              <a:off x="1715" y="1713"/>
              <a:ext cx="110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4365" name="Line 177"/>
            <p:cNvSpPr>
              <a:spLocks noChangeShapeType="1"/>
            </p:cNvSpPr>
            <p:nvPr/>
          </p:nvSpPr>
          <p:spPr bwMode="auto">
            <a:xfrm>
              <a:off x="1183" y="3465"/>
              <a:ext cx="2" cy="2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6" name="Line 178"/>
            <p:cNvSpPr>
              <a:spLocks noChangeShapeType="1"/>
            </p:cNvSpPr>
            <p:nvPr/>
          </p:nvSpPr>
          <p:spPr bwMode="auto">
            <a:xfrm>
              <a:off x="575" y="3459"/>
              <a:ext cx="611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4367" name="Line 179"/>
            <p:cNvSpPr>
              <a:spLocks noChangeShapeType="1"/>
            </p:cNvSpPr>
            <p:nvPr/>
          </p:nvSpPr>
          <p:spPr bwMode="auto">
            <a:xfrm>
              <a:off x="551" y="3708"/>
              <a:ext cx="611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4368" name="Line 180"/>
            <p:cNvSpPr>
              <a:spLocks noChangeShapeType="1"/>
            </p:cNvSpPr>
            <p:nvPr/>
          </p:nvSpPr>
          <p:spPr bwMode="auto">
            <a:xfrm>
              <a:off x="2807" y="3459"/>
              <a:ext cx="43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4369" name="Rectangle 181"/>
            <p:cNvSpPr>
              <a:spLocks noChangeArrowheads="1"/>
            </p:cNvSpPr>
            <p:nvPr/>
          </p:nvSpPr>
          <p:spPr bwMode="auto">
            <a:xfrm>
              <a:off x="1464" y="1450"/>
              <a:ext cx="316" cy="29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4370" name="Rectangle 182"/>
            <p:cNvSpPr>
              <a:spLocks noChangeArrowheads="1"/>
            </p:cNvSpPr>
            <p:nvPr/>
          </p:nvSpPr>
          <p:spPr bwMode="auto">
            <a:xfrm>
              <a:off x="768" y="1419"/>
              <a:ext cx="616" cy="28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方式</a:t>
              </a:r>
              <a:r>
                <a:rPr lang="en-US" altLang="zh-CN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4371" name="Line 183"/>
            <p:cNvSpPr>
              <a:spLocks noChangeShapeType="1"/>
            </p:cNvSpPr>
            <p:nvPr/>
          </p:nvSpPr>
          <p:spPr bwMode="auto">
            <a:xfrm>
              <a:off x="3678" y="3465"/>
              <a:ext cx="2" cy="2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Line 184"/>
            <p:cNvSpPr>
              <a:spLocks noChangeShapeType="1"/>
            </p:cNvSpPr>
            <p:nvPr/>
          </p:nvSpPr>
          <p:spPr bwMode="auto">
            <a:xfrm>
              <a:off x="671" y="2788"/>
              <a:ext cx="496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4373" name="Line 185"/>
            <p:cNvSpPr>
              <a:spLocks noChangeShapeType="1"/>
            </p:cNvSpPr>
            <p:nvPr/>
          </p:nvSpPr>
          <p:spPr bwMode="auto">
            <a:xfrm>
              <a:off x="1198" y="3460"/>
              <a:ext cx="115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4374" name="Line 186"/>
            <p:cNvSpPr>
              <a:spLocks noChangeShapeType="1"/>
            </p:cNvSpPr>
            <p:nvPr/>
          </p:nvSpPr>
          <p:spPr bwMode="auto">
            <a:xfrm>
              <a:off x="3023" y="2495"/>
              <a:ext cx="1" cy="12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5" name="Line 187"/>
            <p:cNvSpPr>
              <a:spLocks noChangeShapeType="1"/>
            </p:cNvSpPr>
            <p:nvPr/>
          </p:nvSpPr>
          <p:spPr bwMode="auto">
            <a:xfrm>
              <a:off x="3236" y="2495"/>
              <a:ext cx="1" cy="12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Line 188"/>
            <p:cNvSpPr>
              <a:spLocks noChangeShapeType="1"/>
            </p:cNvSpPr>
            <p:nvPr/>
          </p:nvSpPr>
          <p:spPr bwMode="auto">
            <a:xfrm>
              <a:off x="3461" y="2495"/>
              <a:ext cx="1" cy="12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" name="Line 189"/>
            <p:cNvSpPr>
              <a:spLocks noChangeShapeType="1"/>
            </p:cNvSpPr>
            <p:nvPr/>
          </p:nvSpPr>
          <p:spPr bwMode="auto">
            <a:xfrm>
              <a:off x="3686" y="2495"/>
              <a:ext cx="1" cy="12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8" name="Line 190"/>
            <p:cNvSpPr>
              <a:spLocks noChangeShapeType="1"/>
            </p:cNvSpPr>
            <p:nvPr/>
          </p:nvSpPr>
          <p:spPr bwMode="auto">
            <a:xfrm>
              <a:off x="3237" y="3710"/>
              <a:ext cx="45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4379" name="Rectangle 191"/>
            <p:cNvSpPr>
              <a:spLocks noChangeArrowheads="1"/>
            </p:cNvSpPr>
            <p:nvPr/>
          </p:nvSpPr>
          <p:spPr bwMode="auto">
            <a:xfrm>
              <a:off x="3671" y="2807"/>
              <a:ext cx="316" cy="29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endParaRPr lang="en-US" altLang="zh-CN" sz="2400" b="1">
                <a:latin typeface="Times New Roman" pitchFamily="18" charset="0"/>
              </a:endParaRPr>
            </a:p>
          </p:txBody>
        </p:sp>
        <p:sp>
          <p:nvSpPr>
            <p:cNvPr id="14380" name="Rectangle 192"/>
            <p:cNvSpPr>
              <a:spLocks noChangeArrowheads="1"/>
            </p:cNvSpPr>
            <p:nvPr/>
          </p:nvSpPr>
          <p:spPr bwMode="auto">
            <a:xfrm>
              <a:off x="2975" y="2807"/>
              <a:ext cx="316" cy="29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4381" name="Rectangle 193"/>
            <p:cNvSpPr>
              <a:spLocks noChangeArrowheads="1"/>
            </p:cNvSpPr>
            <p:nvPr/>
          </p:nvSpPr>
          <p:spPr bwMode="auto">
            <a:xfrm>
              <a:off x="3431" y="2807"/>
              <a:ext cx="316" cy="29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4382" name="Rectangle 194"/>
            <p:cNvSpPr>
              <a:spLocks noChangeArrowheads="1"/>
            </p:cNvSpPr>
            <p:nvPr/>
          </p:nvSpPr>
          <p:spPr bwMode="auto">
            <a:xfrm>
              <a:off x="3203" y="2807"/>
              <a:ext cx="316" cy="29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4383" name="Rectangle 195"/>
            <p:cNvSpPr>
              <a:spLocks noChangeArrowheads="1"/>
            </p:cNvSpPr>
            <p:nvPr/>
          </p:nvSpPr>
          <p:spPr bwMode="auto">
            <a:xfrm>
              <a:off x="2748" y="2807"/>
              <a:ext cx="315" cy="29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4384" name="Line 196"/>
            <p:cNvSpPr>
              <a:spLocks noChangeShapeType="1"/>
            </p:cNvSpPr>
            <p:nvPr/>
          </p:nvSpPr>
          <p:spPr bwMode="auto">
            <a:xfrm>
              <a:off x="3235" y="3465"/>
              <a:ext cx="2" cy="2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5" name="Line 197"/>
            <p:cNvSpPr>
              <a:spLocks noChangeShapeType="1"/>
            </p:cNvSpPr>
            <p:nvPr/>
          </p:nvSpPr>
          <p:spPr bwMode="auto">
            <a:xfrm>
              <a:off x="3911" y="2479"/>
              <a:ext cx="1" cy="12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6" name="Line 198"/>
            <p:cNvSpPr>
              <a:spLocks noChangeShapeType="1"/>
            </p:cNvSpPr>
            <p:nvPr/>
          </p:nvSpPr>
          <p:spPr bwMode="auto">
            <a:xfrm>
              <a:off x="4124" y="2479"/>
              <a:ext cx="1" cy="12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7" name="Line 199"/>
            <p:cNvSpPr>
              <a:spLocks noChangeShapeType="1"/>
            </p:cNvSpPr>
            <p:nvPr/>
          </p:nvSpPr>
          <p:spPr bwMode="auto">
            <a:xfrm>
              <a:off x="4349" y="2479"/>
              <a:ext cx="1" cy="12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8" name="Line 200"/>
            <p:cNvSpPr>
              <a:spLocks noChangeShapeType="1"/>
            </p:cNvSpPr>
            <p:nvPr/>
          </p:nvSpPr>
          <p:spPr bwMode="auto">
            <a:xfrm>
              <a:off x="4586" y="2479"/>
              <a:ext cx="1" cy="12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9" name="Line 201"/>
            <p:cNvSpPr>
              <a:spLocks noChangeShapeType="1"/>
            </p:cNvSpPr>
            <p:nvPr/>
          </p:nvSpPr>
          <p:spPr bwMode="auto">
            <a:xfrm>
              <a:off x="4579" y="3450"/>
              <a:ext cx="2" cy="2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0" name="Line 202"/>
            <p:cNvSpPr>
              <a:spLocks noChangeShapeType="1"/>
            </p:cNvSpPr>
            <p:nvPr/>
          </p:nvSpPr>
          <p:spPr bwMode="auto">
            <a:xfrm>
              <a:off x="4101" y="3710"/>
              <a:ext cx="49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4391" name="Rectangle 203"/>
            <p:cNvSpPr>
              <a:spLocks noChangeArrowheads="1"/>
            </p:cNvSpPr>
            <p:nvPr/>
          </p:nvSpPr>
          <p:spPr bwMode="auto">
            <a:xfrm>
              <a:off x="4583" y="3041"/>
              <a:ext cx="316" cy="29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endParaRPr lang="en-US" altLang="zh-CN" sz="2400" b="1">
                <a:latin typeface="Times New Roman" pitchFamily="18" charset="0"/>
              </a:endParaRPr>
            </a:p>
          </p:txBody>
        </p:sp>
        <p:sp>
          <p:nvSpPr>
            <p:cNvPr id="14392" name="Rectangle 204"/>
            <p:cNvSpPr>
              <a:spLocks noChangeArrowheads="1"/>
            </p:cNvSpPr>
            <p:nvPr/>
          </p:nvSpPr>
          <p:spPr bwMode="auto">
            <a:xfrm>
              <a:off x="3887" y="3041"/>
              <a:ext cx="316" cy="29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4393" name="Rectangle 205"/>
            <p:cNvSpPr>
              <a:spLocks noChangeArrowheads="1"/>
            </p:cNvSpPr>
            <p:nvPr/>
          </p:nvSpPr>
          <p:spPr bwMode="auto">
            <a:xfrm>
              <a:off x="4343" y="3041"/>
              <a:ext cx="316" cy="29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4394" name="Rectangle 206"/>
            <p:cNvSpPr>
              <a:spLocks noChangeArrowheads="1"/>
            </p:cNvSpPr>
            <p:nvPr/>
          </p:nvSpPr>
          <p:spPr bwMode="auto">
            <a:xfrm>
              <a:off x="4115" y="3041"/>
              <a:ext cx="316" cy="29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4395" name="Rectangle 207"/>
            <p:cNvSpPr>
              <a:spLocks noChangeArrowheads="1"/>
            </p:cNvSpPr>
            <p:nvPr/>
          </p:nvSpPr>
          <p:spPr bwMode="auto">
            <a:xfrm>
              <a:off x="3659" y="3041"/>
              <a:ext cx="316" cy="29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4396" name="Line 208"/>
            <p:cNvSpPr>
              <a:spLocks noChangeShapeType="1"/>
            </p:cNvSpPr>
            <p:nvPr/>
          </p:nvSpPr>
          <p:spPr bwMode="auto">
            <a:xfrm>
              <a:off x="4123" y="3450"/>
              <a:ext cx="2" cy="2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7" name="Line 209"/>
            <p:cNvSpPr>
              <a:spLocks noChangeShapeType="1"/>
            </p:cNvSpPr>
            <p:nvPr/>
          </p:nvSpPr>
          <p:spPr bwMode="auto">
            <a:xfrm>
              <a:off x="4594" y="3459"/>
              <a:ext cx="41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4398" name="Line 210"/>
            <p:cNvSpPr>
              <a:spLocks noChangeShapeType="1"/>
            </p:cNvSpPr>
            <p:nvPr/>
          </p:nvSpPr>
          <p:spPr bwMode="auto">
            <a:xfrm>
              <a:off x="5466" y="3450"/>
              <a:ext cx="2" cy="2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9" name="Line 211"/>
            <p:cNvSpPr>
              <a:spLocks noChangeShapeType="1"/>
            </p:cNvSpPr>
            <p:nvPr/>
          </p:nvSpPr>
          <p:spPr bwMode="auto">
            <a:xfrm>
              <a:off x="4811" y="2479"/>
              <a:ext cx="1" cy="12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0" name="Line 212"/>
            <p:cNvSpPr>
              <a:spLocks noChangeShapeType="1"/>
            </p:cNvSpPr>
            <p:nvPr/>
          </p:nvSpPr>
          <p:spPr bwMode="auto">
            <a:xfrm>
              <a:off x="5024" y="2479"/>
              <a:ext cx="1" cy="12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1" name="Line 213"/>
            <p:cNvSpPr>
              <a:spLocks noChangeShapeType="1"/>
            </p:cNvSpPr>
            <p:nvPr/>
          </p:nvSpPr>
          <p:spPr bwMode="auto">
            <a:xfrm>
              <a:off x="5249" y="2479"/>
              <a:ext cx="1" cy="12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2" name="Line 214"/>
            <p:cNvSpPr>
              <a:spLocks noChangeShapeType="1"/>
            </p:cNvSpPr>
            <p:nvPr/>
          </p:nvSpPr>
          <p:spPr bwMode="auto">
            <a:xfrm>
              <a:off x="5474" y="2479"/>
              <a:ext cx="1" cy="12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3" name="Line 215"/>
            <p:cNvSpPr>
              <a:spLocks noChangeShapeType="1"/>
            </p:cNvSpPr>
            <p:nvPr/>
          </p:nvSpPr>
          <p:spPr bwMode="auto">
            <a:xfrm>
              <a:off x="5025" y="3710"/>
              <a:ext cx="45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4404" name="Rectangle 216"/>
            <p:cNvSpPr>
              <a:spLocks noChangeArrowheads="1"/>
            </p:cNvSpPr>
            <p:nvPr/>
          </p:nvSpPr>
          <p:spPr bwMode="auto">
            <a:xfrm>
              <a:off x="5459" y="2791"/>
              <a:ext cx="316" cy="29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endParaRPr lang="en-US" altLang="zh-CN" sz="2400" b="1">
                <a:latin typeface="Times New Roman" pitchFamily="18" charset="0"/>
              </a:endParaRPr>
            </a:p>
          </p:txBody>
        </p:sp>
        <p:sp>
          <p:nvSpPr>
            <p:cNvPr id="14405" name="Rectangle 217"/>
            <p:cNvSpPr>
              <a:spLocks noChangeArrowheads="1"/>
            </p:cNvSpPr>
            <p:nvPr/>
          </p:nvSpPr>
          <p:spPr bwMode="auto">
            <a:xfrm>
              <a:off x="4763" y="2791"/>
              <a:ext cx="316" cy="29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4406" name="Rectangle 218"/>
            <p:cNvSpPr>
              <a:spLocks noChangeArrowheads="1"/>
            </p:cNvSpPr>
            <p:nvPr/>
          </p:nvSpPr>
          <p:spPr bwMode="auto">
            <a:xfrm>
              <a:off x="5219" y="2791"/>
              <a:ext cx="316" cy="29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4407" name="Rectangle 219"/>
            <p:cNvSpPr>
              <a:spLocks noChangeArrowheads="1"/>
            </p:cNvSpPr>
            <p:nvPr/>
          </p:nvSpPr>
          <p:spPr bwMode="auto">
            <a:xfrm>
              <a:off x="4991" y="2791"/>
              <a:ext cx="316" cy="29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4408" name="Rectangle 220"/>
            <p:cNvSpPr>
              <a:spLocks noChangeArrowheads="1"/>
            </p:cNvSpPr>
            <p:nvPr/>
          </p:nvSpPr>
          <p:spPr bwMode="auto">
            <a:xfrm>
              <a:off x="4535" y="2791"/>
              <a:ext cx="316" cy="29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4409" name="Line 221"/>
            <p:cNvSpPr>
              <a:spLocks noChangeShapeType="1"/>
            </p:cNvSpPr>
            <p:nvPr/>
          </p:nvSpPr>
          <p:spPr bwMode="auto">
            <a:xfrm>
              <a:off x="5023" y="3450"/>
              <a:ext cx="2" cy="2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0" name="Line 222"/>
            <p:cNvSpPr>
              <a:spLocks noChangeShapeType="1"/>
            </p:cNvSpPr>
            <p:nvPr/>
          </p:nvSpPr>
          <p:spPr bwMode="auto">
            <a:xfrm>
              <a:off x="3694" y="3459"/>
              <a:ext cx="43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4411" name="Rectangle 223"/>
            <p:cNvSpPr>
              <a:spLocks noChangeArrowheads="1"/>
            </p:cNvSpPr>
            <p:nvPr/>
          </p:nvSpPr>
          <p:spPr bwMode="auto">
            <a:xfrm>
              <a:off x="107" y="1733"/>
              <a:ext cx="536" cy="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WR</a:t>
              </a:r>
            </a:p>
          </p:txBody>
        </p:sp>
        <p:sp>
          <p:nvSpPr>
            <p:cNvPr id="14412" name="Line 224"/>
            <p:cNvSpPr>
              <a:spLocks noChangeShapeType="1"/>
            </p:cNvSpPr>
            <p:nvPr/>
          </p:nvSpPr>
          <p:spPr bwMode="auto">
            <a:xfrm>
              <a:off x="198" y="1742"/>
              <a:ext cx="32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1.  </a:t>
            </a:r>
            <a:r>
              <a:rPr lang="zh-CN" altLang="en-US" sz="3600" smtClean="0"/>
              <a:t>计数器式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2050" y="382588"/>
            <a:ext cx="3489325" cy="933450"/>
          </a:xfrm>
          <a:solidFill>
            <a:srgbClr val="66FFFF"/>
          </a:solidFill>
          <a:ln w="28575">
            <a:solidFill>
              <a:srgbClr val="006600"/>
            </a:solidFill>
          </a:ln>
          <a:effectLst>
            <a:outerShdw dist="35921" dir="2700000" algn="ctr" rotWithShape="0">
              <a:srgbClr val="A50021"/>
            </a:outerShdw>
          </a:effectLst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smtClean="0">
                <a:solidFill>
                  <a:schemeClr val="folHlink"/>
                </a:solidFill>
              </a:rPr>
              <a:t>以最低位为增减量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smtClean="0">
                <a:solidFill>
                  <a:schemeClr val="folHlink"/>
                </a:solidFill>
              </a:rPr>
              <a:t>单位的逐步计数法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909638" y="1651000"/>
            <a:ext cx="7378700" cy="4702175"/>
            <a:chOff x="573" y="1040"/>
            <a:chExt cx="4648" cy="2962"/>
          </a:xfrm>
        </p:grpSpPr>
        <p:sp>
          <p:nvSpPr>
            <p:cNvPr id="45063" name="Line 7"/>
            <p:cNvSpPr>
              <a:spLocks noChangeShapeType="1"/>
            </p:cNvSpPr>
            <p:nvPr/>
          </p:nvSpPr>
          <p:spPr bwMode="auto">
            <a:xfrm flipH="1">
              <a:off x="2012" y="1210"/>
              <a:ext cx="167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4" name="Freeform 8"/>
            <p:cNvSpPr>
              <a:spLocks/>
            </p:cNvSpPr>
            <p:nvPr/>
          </p:nvSpPr>
          <p:spPr bwMode="auto">
            <a:xfrm>
              <a:off x="2004" y="1040"/>
              <a:ext cx="1859" cy="842"/>
            </a:xfrm>
            <a:custGeom>
              <a:avLst/>
              <a:gdLst>
                <a:gd name="T0" fmla="*/ 16 w 20000"/>
                <a:gd name="T1" fmla="*/ 1 h 20000"/>
                <a:gd name="T2" fmla="*/ 0 w 20000"/>
                <a:gd name="T3" fmla="*/ 1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979" y="19971"/>
                  </a:moveTo>
                  <a:lnTo>
                    <a:pt x="0" y="19971"/>
                  </a:lnTo>
                  <a:lnTo>
                    <a:pt x="0" y="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2018" y="1169"/>
              <a:ext cx="1238" cy="713"/>
              <a:chOff x="3" y="0"/>
              <a:chExt cx="19997" cy="20230"/>
            </a:xfrm>
          </p:grpSpPr>
          <p:sp>
            <p:nvSpPr>
              <p:cNvPr id="45106" name="Line 10"/>
              <p:cNvSpPr>
                <a:spLocks noChangeShapeType="1"/>
              </p:cNvSpPr>
              <p:nvPr/>
            </p:nvSpPr>
            <p:spPr bwMode="auto">
              <a:xfrm flipH="1">
                <a:off x="16678" y="0"/>
                <a:ext cx="3322" cy="3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07" name="Freeform 11"/>
              <p:cNvSpPr>
                <a:spLocks/>
              </p:cNvSpPr>
              <p:nvPr/>
            </p:nvSpPr>
            <p:spPr bwMode="auto">
              <a:xfrm>
                <a:off x="2520" y="14385"/>
                <a:ext cx="2526" cy="2905"/>
              </a:xfrm>
              <a:custGeom>
                <a:avLst/>
                <a:gdLst>
                  <a:gd name="T0" fmla="*/ 40 w 20000"/>
                  <a:gd name="T1" fmla="*/ 0 h 20000"/>
                  <a:gd name="T2" fmla="*/ 40 w 20000"/>
                  <a:gd name="T3" fmla="*/ 61 h 20000"/>
                  <a:gd name="T4" fmla="*/ 0 w 20000"/>
                  <a:gd name="T5" fmla="*/ 61 h 20000"/>
                  <a:gd name="T6" fmla="*/ 0 60000 65536"/>
                  <a:gd name="T7" fmla="*/ 0 60000 65536"/>
                  <a:gd name="T8" fmla="*/ 0 60000 65536"/>
                  <a:gd name="T9" fmla="*/ 0 w 20000"/>
                  <a:gd name="T10" fmla="*/ 0 h 20000"/>
                  <a:gd name="T11" fmla="*/ 20000 w 20000"/>
                  <a:gd name="T12" fmla="*/ 20000 h 200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000" h="20000">
                    <a:moveTo>
                      <a:pt x="19753" y="0"/>
                    </a:moveTo>
                    <a:lnTo>
                      <a:pt x="19753" y="19759"/>
                    </a:lnTo>
                    <a:lnTo>
                      <a:pt x="0" y="19759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08" name="Freeform 12"/>
              <p:cNvSpPr>
                <a:spLocks/>
              </p:cNvSpPr>
              <p:nvPr/>
            </p:nvSpPr>
            <p:spPr bwMode="auto">
              <a:xfrm>
                <a:off x="3" y="17325"/>
                <a:ext cx="2517" cy="2905"/>
              </a:xfrm>
              <a:custGeom>
                <a:avLst/>
                <a:gdLst>
                  <a:gd name="T0" fmla="*/ 39 w 20000"/>
                  <a:gd name="T1" fmla="*/ 0 h 20000"/>
                  <a:gd name="T2" fmla="*/ 39 w 20000"/>
                  <a:gd name="T3" fmla="*/ 61 h 20000"/>
                  <a:gd name="T4" fmla="*/ 0 w 20000"/>
                  <a:gd name="T5" fmla="*/ 61 h 20000"/>
                  <a:gd name="T6" fmla="*/ 0 60000 65536"/>
                  <a:gd name="T7" fmla="*/ 0 60000 65536"/>
                  <a:gd name="T8" fmla="*/ 0 60000 65536"/>
                  <a:gd name="T9" fmla="*/ 0 w 20000"/>
                  <a:gd name="T10" fmla="*/ 0 h 20000"/>
                  <a:gd name="T11" fmla="*/ 20000 w 20000"/>
                  <a:gd name="T12" fmla="*/ 20000 h 200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000" h="20000">
                    <a:moveTo>
                      <a:pt x="19753" y="0"/>
                    </a:moveTo>
                    <a:lnTo>
                      <a:pt x="19753" y="19759"/>
                    </a:lnTo>
                    <a:lnTo>
                      <a:pt x="0" y="19759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>
                <a:off x="4794" y="8645"/>
                <a:ext cx="5034" cy="5775"/>
                <a:chOff x="0" y="0"/>
                <a:chExt cx="20000" cy="20001"/>
              </a:xfrm>
            </p:grpSpPr>
            <p:sp>
              <p:nvSpPr>
                <p:cNvPr id="45113" name="Freeform 14"/>
                <p:cNvSpPr>
                  <a:spLocks/>
                </p:cNvSpPr>
                <p:nvPr/>
              </p:nvSpPr>
              <p:spPr bwMode="auto">
                <a:xfrm>
                  <a:off x="10000" y="0"/>
                  <a:ext cx="10000" cy="10061"/>
                </a:xfrm>
                <a:custGeom>
                  <a:avLst/>
                  <a:gdLst>
                    <a:gd name="T0" fmla="*/ 2470 w 20000"/>
                    <a:gd name="T1" fmla="*/ 0 h 20000"/>
                    <a:gd name="T2" fmla="*/ 2470 w 20000"/>
                    <a:gd name="T3" fmla="*/ 2515 h 20000"/>
                    <a:gd name="T4" fmla="*/ 0 w 20000"/>
                    <a:gd name="T5" fmla="*/ 2515 h 20000"/>
                    <a:gd name="T6" fmla="*/ 0 60000 65536"/>
                    <a:gd name="T7" fmla="*/ 0 60000 65536"/>
                    <a:gd name="T8" fmla="*/ 0 60000 65536"/>
                    <a:gd name="T9" fmla="*/ 0 w 20000"/>
                    <a:gd name="T10" fmla="*/ 0 h 20000"/>
                    <a:gd name="T11" fmla="*/ 20000 w 20000"/>
                    <a:gd name="T12" fmla="*/ 20000 h 200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0000" h="20000">
                      <a:moveTo>
                        <a:pt x="19753" y="0"/>
                      </a:moveTo>
                      <a:lnTo>
                        <a:pt x="19753" y="19759"/>
                      </a:lnTo>
                      <a:lnTo>
                        <a:pt x="0" y="19759"/>
                      </a:lnTo>
                    </a:path>
                  </a:pathLst>
                </a:cu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14" name="Freeform 15"/>
                <p:cNvSpPr>
                  <a:spLocks/>
                </p:cNvSpPr>
                <p:nvPr/>
              </p:nvSpPr>
              <p:spPr bwMode="auto">
                <a:xfrm>
                  <a:off x="0" y="9940"/>
                  <a:ext cx="10000" cy="10061"/>
                </a:xfrm>
                <a:custGeom>
                  <a:avLst/>
                  <a:gdLst>
                    <a:gd name="T0" fmla="*/ 2470 w 20000"/>
                    <a:gd name="T1" fmla="*/ 0 h 20000"/>
                    <a:gd name="T2" fmla="*/ 2470 w 20000"/>
                    <a:gd name="T3" fmla="*/ 2515 h 20000"/>
                    <a:gd name="T4" fmla="*/ 0 w 20000"/>
                    <a:gd name="T5" fmla="*/ 2515 h 20000"/>
                    <a:gd name="T6" fmla="*/ 0 60000 65536"/>
                    <a:gd name="T7" fmla="*/ 0 60000 65536"/>
                    <a:gd name="T8" fmla="*/ 0 60000 65536"/>
                    <a:gd name="T9" fmla="*/ 0 w 20000"/>
                    <a:gd name="T10" fmla="*/ 0 h 20000"/>
                    <a:gd name="T11" fmla="*/ 20000 w 20000"/>
                    <a:gd name="T12" fmla="*/ 20000 h 200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0000" h="20000">
                      <a:moveTo>
                        <a:pt x="19753" y="0"/>
                      </a:moveTo>
                      <a:lnTo>
                        <a:pt x="19753" y="19759"/>
                      </a:lnTo>
                      <a:lnTo>
                        <a:pt x="0" y="19759"/>
                      </a:lnTo>
                    </a:path>
                  </a:pathLst>
                </a:cu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5110" name="Freeform 16"/>
              <p:cNvSpPr>
                <a:spLocks/>
              </p:cNvSpPr>
              <p:nvPr/>
            </p:nvSpPr>
            <p:spPr bwMode="auto">
              <a:xfrm>
                <a:off x="12317" y="2870"/>
                <a:ext cx="2518" cy="2905"/>
              </a:xfrm>
              <a:custGeom>
                <a:avLst/>
                <a:gdLst>
                  <a:gd name="T0" fmla="*/ 39 w 20000"/>
                  <a:gd name="T1" fmla="*/ 0 h 20000"/>
                  <a:gd name="T2" fmla="*/ 39 w 20000"/>
                  <a:gd name="T3" fmla="*/ 61 h 20000"/>
                  <a:gd name="T4" fmla="*/ 0 w 20000"/>
                  <a:gd name="T5" fmla="*/ 61 h 20000"/>
                  <a:gd name="T6" fmla="*/ 0 60000 65536"/>
                  <a:gd name="T7" fmla="*/ 0 60000 65536"/>
                  <a:gd name="T8" fmla="*/ 0 60000 65536"/>
                  <a:gd name="T9" fmla="*/ 0 w 20000"/>
                  <a:gd name="T10" fmla="*/ 0 h 20000"/>
                  <a:gd name="T11" fmla="*/ 20000 w 20000"/>
                  <a:gd name="T12" fmla="*/ 20000 h 200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000" h="20000">
                    <a:moveTo>
                      <a:pt x="19753" y="0"/>
                    </a:moveTo>
                    <a:lnTo>
                      <a:pt x="19753" y="19759"/>
                    </a:lnTo>
                    <a:lnTo>
                      <a:pt x="0" y="19759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1" name="Freeform 17"/>
              <p:cNvSpPr>
                <a:spLocks/>
              </p:cNvSpPr>
              <p:nvPr/>
            </p:nvSpPr>
            <p:spPr bwMode="auto">
              <a:xfrm>
                <a:off x="9828" y="5705"/>
                <a:ext cx="2527" cy="2905"/>
              </a:xfrm>
              <a:custGeom>
                <a:avLst/>
                <a:gdLst>
                  <a:gd name="T0" fmla="*/ 40 w 20000"/>
                  <a:gd name="T1" fmla="*/ 0 h 20000"/>
                  <a:gd name="T2" fmla="*/ 40 w 20000"/>
                  <a:gd name="T3" fmla="*/ 61 h 20000"/>
                  <a:gd name="T4" fmla="*/ 0 w 20000"/>
                  <a:gd name="T5" fmla="*/ 61 h 20000"/>
                  <a:gd name="T6" fmla="*/ 0 60000 65536"/>
                  <a:gd name="T7" fmla="*/ 0 60000 65536"/>
                  <a:gd name="T8" fmla="*/ 0 60000 65536"/>
                  <a:gd name="T9" fmla="*/ 0 w 20000"/>
                  <a:gd name="T10" fmla="*/ 0 h 20000"/>
                  <a:gd name="T11" fmla="*/ 20000 w 20000"/>
                  <a:gd name="T12" fmla="*/ 20000 h 200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000" h="20000">
                    <a:moveTo>
                      <a:pt x="19753" y="0"/>
                    </a:moveTo>
                    <a:lnTo>
                      <a:pt x="19753" y="19759"/>
                    </a:lnTo>
                    <a:lnTo>
                      <a:pt x="0" y="19759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2" name="Freeform 18"/>
              <p:cNvSpPr>
                <a:spLocks/>
              </p:cNvSpPr>
              <p:nvPr/>
            </p:nvSpPr>
            <p:spPr bwMode="auto">
              <a:xfrm>
                <a:off x="14189" y="35"/>
                <a:ext cx="2517" cy="2905"/>
              </a:xfrm>
              <a:custGeom>
                <a:avLst/>
                <a:gdLst>
                  <a:gd name="T0" fmla="*/ 39 w 20000"/>
                  <a:gd name="T1" fmla="*/ 0 h 20000"/>
                  <a:gd name="T2" fmla="*/ 39 w 20000"/>
                  <a:gd name="T3" fmla="*/ 61 h 20000"/>
                  <a:gd name="T4" fmla="*/ 0 w 20000"/>
                  <a:gd name="T5" fmla="*/ 61 h 20000"/>
                  <a:gd name="T6" fmla="*/ 0 60000 65536"/>
                  <a:gd name="T7" fmla="*/ 0 60000 65536"/>
                  <a:gd name="T8" fmla="*/ 0 60000 65536"/>
                  <a:gd name="T9" fmla="*/ 0 w 20000"/>
                  <a:gd name="T10" fmla="*/ 0 h 20000"/>
                  <a:gd name="T11" fmla="*/ 20000 w 20000"/>
                  <a:gd name="T12" fmla="*/ 20000 h 200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000" h="20000">
                    <a:moveTo>
                      <a:pt x="19753" y="0"/>
                    </a:moveTo>
                    <a:lnTo>
                      <a:pt x="19753" y="19759"/>
                    </a:lnTo>
                    <a:lnTo>
                      <a:pt x="0" y="19759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066" name="Rectangle 19"/>
            <p:cNvSpPr>
              <a:spLocks noChangeArrowheads="1"/>
            </p:cNvSpPr>
            <p:nvPr/>
          </p:nvSpPr>
          <p:spPr bwMode="auto">
            <a:xfrm>
              <a:off x="573" y="3519"/>
              <a:ext cx="921" cy="48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zh-CN" altLang="en-US" sz="2400" b="1">
                  <a:solidFill>
                    <a:schemeClr val="hlink"/>
                  </a:solidFill>
                  <a:latin typeface="Times New Roman" pitchFamily="18" charset="0"/>
                </a:rPr>
                <a:t>时钟</a:t>
              </a:r>
            </a:p>
            <a:p>
              <a:pPr algn="ctr" eaLnBrk="0" hangingPunct="0"/>
              <a:r>
                <a:rPr kumimoji="0" lang="zh-CN" altLang="en-US" sz="2400" b="1">
                  <a:solidFill>
                    <a:schemeClr val="hlink"/>
                  </a:solidFill>
                  <a:latin typeface="Times New Roman" pitchFamily="18" charset="0"/>
                </a:rPr>
                <a:t>复位</a:t>
              </a:r>
            </a:p>
          </p:txBody>
        </p:sp>
        <p:sp>
          <p:nvSpPr>
            <p:cNvPr id="45067" name="Rectangle 20"/>
            <p:cNvSpPr>
              <a:spLocks noChangeArrowheads="1"/>
            </p:cNvSpPr>
            <p:nvPr/>
          </p:nvSpPr>
          <p:spPr bwMode="auto">
            <a:xfrm>
              <a:off x="3925" y="3165"/>
              <a:ext cx="1296" cy="26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zh-CN" altLang="en-US" sz="2400" b="1">
                  <a:solidFill>
                    <a:schemeClr val="hlink"/>
                  </a:solidFill>
                  <a:latin typeface="Times New Roman" pitchFamily="18" charset="0"/>
                </a:rPr>
                <a:t>数字输出</a:t>
              </a:r>
            </a:p>
          </p:txBody>
        </p:sp>
        <p:sp>
          <p:nvSpPr>
            <p:cNvPr id="45068" name="Rectangle 21"/>
            <p:cNvSpPr>
              <a:spLocks noChangeArrowheads="1"/>
            </p:cNvSpPr>
            <p:nvPr/>
          </p:nvSpPr>
          <p:spPr bwMode="auto">
            <a:xfrm>
              <a:off x="2827" y="2036"/>
              <a:ext cx="1296" cy="26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zh-CN" altLang="en-US" sz="2400" b="1">
                  <a:solidFill>
                    <a:schemeClr val="hlink"/>
                  </a:solidFill>
                  <a:latin typeface="Times New Roman" pitchFamily="18" charset="0"/>
                </a:rPr>
                <a:t>比较器</a:t>
              </a:r>
            </a:p>
          </p:txBody>
        </p:sp>
        <p:sp>
          <p:nvSpPr>
            <p:cNvPr id="45069" name="Rectangle 22"/>
            <p:cNvSpPr>
              <a:spLocks noChangeArrowheads="1"/>
            </p:cNvSpPr>
            <p:nvPr/>
          </p:nvSpPr>
          <p:spPr bwMode="auto">
            <a:xfrm>
              <a:off x="978" y="2073"/>
              <a:ext cx="1296" cy="26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zh-CN" altLang="en-US" sz="2400" b="1">
                  <a:solidFill>
                    <a:schemeClr val="hlink"/>
                  </a:solidFill>
                  <a:latin typeface="Times New Roman" pitchFamily="18" charset="0"/>
                </a:rPr>
                <a:t>模拟输入</a:t>
              </a:r>
            </a:p>
          </p:txBody>
        </p:sp>
        <p:sp>
          <p:nvSpPr>
            <p:cNvPr id="45070" name="Rectangle 23"/>
            <p:cNvSpPr>
              <a:spLocks noChangeArrowheads="1"/>
            </p:cNvSpPr>
            <p:nvPr/>
          </p:nvSpPr>
          <p:spPr bwMode="auto">
            <a:xfrm>
              <a:off x="1629" y="3528"/>
              <a:ext cx="1454" cy="419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spcBef>
                  <a:spcPts val="300"/>
                </a:spcBef>
              </a:pPr>
              <a:r>
                <a:rPr kumimoji="0" lang="zh-CN" altLang="en-US" sz="2400" b="1">
                  <a:solidFill>
                    <a:schemeClr val="hlink"/>
                  </a:solidFill>
                  <a:latin typeface="Times New Roman" pitchFamily="18" charset="0"/>
                </a:rPr>
                <a:t>计数器</a:t>
              </a:r>
            </a:p>
          </p:txBody>
        </p:sp>
        <p:sp>
          <p:nvSpPr>
            <p:cNvPr id="45071" name="Rectangle 24"/>
            <p:cNvSpPr>
              <a:spLocks noChangeArrowheads="1"/>
            </p:cNvSpPr>
            <p:nvPr/>
          </p:nvSpPr>
          <p:spPr bwMode="auto">
            <a:xfrm>
              <a:off x="1657" y="2768"/>
              <a:ext cx="1455" cy="289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solidFill>
                    <a:schemeClr val="hlink"/>
                  </a:solidFill>
                  <a:latin typeface="Times New Roman" pitchFamily="18" charset="0"/>
                </a:rPr>
                <a:t>D/A</a:t>
              </a:r>
              <a:r>
                <a:rPr kumimoji="0" lang="zh-CN" altLang="en-US" sz="2400" b="1">
                  <a:solidFill>
                    <a:schemeClr val="hlink"/>
                  </a:solidFill>
                  <a:latin typeface="Times New Roman" pitchFamily="18" charset="0"/>
                </a:rPr>
                <a:t>转换器</a:t>
              </a:r>
            </a:p>
          </p:txBody>
        </p:sp>
        <p:sp>
          <p:nvSpPr>
            <p:cNvPr id="45072" name="Line 25"/>
            <p:cNvSpPr>
              <a:spLocks noChangeShapeType="1"/>
            </p:cNvSpPr>
            <p:nvPr/>
          </p:nvSpPr>
          <p:spPr bwMode="auto">
            <a:xfrm>
              <a:off x="1492" y="2309"/>
              <a:ext cx="119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3" name="Line 28"/>
            <p:cNvSpPr>
              <a:spLocks noChangeShapeType="1"/>
            </p:cNvSpPr>
            <p:nvPr/>
          </p:nvSpPr>
          <p:spPr bwMode="auto">
            <a:xfrm>
              <a:off x="2682" y="2137"/>
              <a:ext cx="416" cy="2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4" name="Line 29"/>
            <p:cNvSpPr>
              <a:spLocks noChangeShapeType="1"/>
            </p:cNvSpPr>
            <p:nvPr/>
          </p:nvSpPr>
          <p:spPr bwMode="auto">
            <a:xfrm flipV="1">
              <a:off x="2682" y="2379"/>
              <a:ext cx="416" cy="2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5" name="Line 30"/>
            <p:cNvSpPr>
              <a:spLocks noChangeShapeType="1"/>
            </p:cNvSpPr>
            <p:nvPr/>
          </p:nvSpPr>
          <p:spPr bwMode="auto">
            <a:xfrm>
              <a:off x="2682" y="2146"/>
              <a:ext cx="1" cy="48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" name="Group 31"/>
            <p:cNvGrpSpPr>
              <a:grpSpLocks/>
            </p:cNvGrpSpPr>
            <p:nvPr/>
          </p:nvGrpSpPr>
          <p:grpSpPr bwMode="auto">
            <a:xfrm>
              <a:off x="2704" y="2286"/>
              <a:ext cx="129" cy="188"/>
              <a:chOff x="0" y="1"/>
              <a:chExt cx="20000" cy="19999"/>
            </a:xfrm>
          </p:grpSpPr>
          <p:sp>
            <p:nvSpPr>
              <p:cNvPr id="45102" name="Line 32"/>
              <p:cNvSpPr>
                <a:spLocks noChangeShapeType="1"/>
              </p:cNvSpPr>
              <p:nvPr/>
            </p:nvSpPr>
            <p:spPr bwMode="auto">
              <a:xfrm flipH="1">
                <a:off x="0" y="19871"/>
                <a:ext cx="20000" cy="12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" name="Group 33"/>
              <p:cNvGrpSpPr>
                <a:grpSpLocks/>
              </p:cNvGrpSpPr>
              <p:nvPr/>
            </p:nvGrpSpPr>
            <p:grpSpPr bwMode="auto">
              <a:xfrm>
                <a:off x="0" y="1"/>
                <a:ext cx="20000" cy="11502"/>
                <a:chOff x="0" y="-22"/>
                <a:chExt cx="20000" cy="20041"/>
              </a:xfrm>
            </p:grpSpPr>
            <p:sp>
              <p:nvSpPr>
                <p:cNvPr id="45104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0" y="9772"/>
                  <a:ext cx="20000" cy="23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05" name="Line 35"/>
                <p:cNvSpPr>
                  <a:spLocks noChangeShapeType="1"/>
                </p:cNvSpPr>
                <p:nvPr/>
              </p:nvSpPr>
              <p:spPr bwMode="auto">
                <a:xfrm>
                  <a:off x="9998" y="-22"/>
                  <a:ext cx="206" cy="2004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077" name="Freeform 36"/>
            <p:cNvSpPr>
              <a:spLocks/>
            </p:cNvSpPr>
            <p:nvPr/>
          </p:nvSpPr>
          <p:spPr bwMode="auto">
            <a:xfrm>
              <a:off x="2388" y="2466"/>
              <a:ext cx="296" cy="29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0" y="19917"/>
                  </a:moveTo>
                  <a:lnTo>
                    <a:pt x="0" y="0"/>
                  </a:lnTo>
                  <a:lnTo>
                    <a:pt x="19870" y="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" name="Group 37"/>
            <p:cNvGrpSpPr>
              <a:grpSpLocks/>
            </p:cNvGrpSpPr>
            <p:nvPr/>
          </p:nvGrpSpPr>
          <p:grpSpPr bwMode="auto">
            <a:xfrm>
              <a:off x="1873" y="3061"/>
              <a:ext cx="977" cy="479"/>
              <a:chOff x="0" y="0"/>
              <a:chExt cx="19800" cy="20000"/>
            </a:xfrm>
          </p:grpSpPr>
          <p:grpSp>
            <p:nvGrpSpPr>
              <p:cNvPr id="8" name="Group 38"/>
              <p:cNvGrpSpPr>
                <a:grpSpLocks/>
              </p:cNvGrpSpPr>
              <p:nvPr/>
            </p:nvGrpSpPr>
            <p:grpSpPr bwMode="auto">
              <a:xfrm>
                <a:off x="0" y="0"/>
                <a:ext cx="6604" cy="20000"/>
                <a:chOff x="0" y="0"/>
                <a:chExt cx="19812" cy="20000"/>
              </a:xfrm>
            </p:grpSpPr>
            <p:sp>
              <p:nvSpPr>
                <p:cNvPr id="45100" name="Line 3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141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01" name="Line 40"/>
                <p:cNvSpPr>
                  <a:spLocks noChangeShapeType="1"/>
                </p:cNvSpPr>
                <p:nvPr/>
              </p:nvSpPr>
              <p:spPr bwMode="auto">
                <a:xfrm>
                  <a:off x="19671" y="0"/>
                  <a:ext cx="141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41"/>
              <p:cNvGrpSpPr>
                <a:grpSpLocks/>
              </p:cNvGrpSpPr>
              <p:nvPr/>
            </p:nvGrpSpPr>
            <p:grpSpPr bwMode="auto">
              <a:xfrm>
                <a:off x="13196" y="0"/>
                <a:ext cx="6604" cy="20000"/>
                <a:chOff x="0" y="0"/>
                <a:chExt cx="19953" cy="20000"/>
              </a:xfrm>
            </p:grpSpPr>
            <p:sp>
              <p:nvSpPr>
                <p:cNvPr id="45098" name="Line 42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142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99" name="Line 43"/>
                <p:cNvSpPr>
                  <a:spLocks noChangeShapeType="1"/>
                </p:cNvSpPr>
                <p:nvPr/>
              </p:nvSpPr>
              <p:spPr bwMode="auto">
                <a:xfrm>
                  <a:off x="19847" y="0"/>
                  <a:ext cx="106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079" name="Line 44"/>
            <p:cNvSpPr>
              <a:spLocks noChangeShapeType="1"/>
            </p:cNvSpPr>
            <p:nvPr/>
          </p:nvSpPr>
          <p:spPr bwMode="auto">
            <a:xfrm>
              <a:off x="2850" y="3446"/>
              <a:ext cx="98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0" name="Line 45"/>
            <p:cNvSpPr>
              <a:spLocks noChangeShapeType="1"/>
            </p:cNvSpPr>
            <p:nvPr/>
          </p:nvSpPr>
          <p:spPr bwMode="auto">
            <a:xfrm>
              <a:off x="2532" y="3356"/>
              <a:ext cx="130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1" name="Line 46"/>
            <p:cNvSpPr>
              <a:spLocks noChangeShapeType="1"/>
            </p:cNvSpPr>
            <p:nvPr/>
          </p:nvSpPr>
          <p:spPr bwMode="auto">
            <a:xfrm>
              <a:off x="2185" y="3265"/>
              <a:ext cx="164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2" name="Line 47"/>
            <p:cNvSpPr>
              <a:spLocks noChangeShapeType="1"/>
            </p:cNvSpPr>
            <p:nvPr/>
          </p:nvSpPr>
          <p:spPr bwMode="auto">
            <a:xfrm>
              <a:off x="1867" y="3175"/>
              <a:ext cx="196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3" name="Freeform 48"/>
            <p:cNvSpPr>
              <a:spLocks/>
            </p:cNvSpPr>
            <p:nvPr/>
          </p:nvSpPr>
          <p:spPr bwMode="auto">
            <a:xfrm>
              <a:off x="3098" y="2392"/>
              <a:ext cx="296" cy="1370"/>
            </a:xfrm>
            <a:custGeom>
              <a:avLst/>
              <a:gdLst>
                <a:gd name="T0" fmla="*/ 0 w 20000"/>
                <a:gd name="T1" fmla="*/ 6 h 20000"/>
                <a:gd name="T2" fmla="*/ 0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853" y="19982"/>
                  </a:moveTo>
                  <a:lnTo>
                    <a:pt x="19853" y="0"/>
                  </a:lnTo>
                  <a:lnTo>
                    <a:pt x="0" y="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" name="Group 49"/>
            <p:cNvGrpSpPr>
              <a:grpSpLocks/>
            </p:cNvGrpSpPr>
            <p:nvPr/>
          </p:nvGrpSpPr>
          <p:grpSpPr bwMode="auto">
            <a:xfrm>
              <a:off x="1261" y="3638"/>
              <a:ext cx="385" cy="215"/>
              <a:chOff x="0" y="-10"/>
              <a:chExt cx="20000" cy="20010"/>
            </a:xfrm>
          </p:grpSpPr>
          <p:sp>
            <p:nvSpPr>
              <p:cNvPr id="45094" name="Line 50"/>
              <p:cNvSpPr>
                <a:spLocks noChangeShapeType="1"/>
              </p:cNvSpPr>
              <p:nvPr/>
            </p:nvSpPr>
            <p:spPr bwMode="auto">
              <a:xfrm>
                <a:off x="0" y="19885"/>
                <a:ext cx="20000" cy="1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95" name="Line 51"/>
              <p:cNvSpPr>
                <a:spLocks noChangeShapeType="1"/>
              </p:cNvSpPr>
              <p:nvPr/>
            </p:nvSpPr>
            <p:spPr bwMode="auto">
              <a:xfrm>
                <a:off x="0" y="-10"/>
                <a:ext cx="20000" cy="1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085" name="Oval 52"/>
            <p:cNvSpPr>
              <a:spLocks noChangeArrowheads="1"/>
            </p:cNvSpPr>
            <p:nvPr/>
          </p:nvSpPr>
          <p:spPr bwMode="auto">
            <a:xfrm>
              <a:off x="1839" y="3144"/>
              <a:ext cx="86" cy="55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6" name="Oval 53"/>
            <p:cNvSpPr>
              <a:spLocks noChangeArrowheads="1"/>
            </p:cNvSpPr>
            <p:nvPr/>
          </p:nvSpPr>
          <p:spPr bwMode="auto">
            <a:xfrm>
              <a:off x="2127" y="3218"/>
              <a:ext cx="87" cy="55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7" name="Oval 54"/>
            <p:cNvSpPr>
              <a:spLocks noChangeArrowheads="1"/>
            </p:cNvSpPr>
            <p:nvPr/>
          </p:nvSpPr>
          <p:spPr bwMode="auto">
            <a:xfrm>
              <a:off x="2503" y="3310"/>
              <a:ext cx="87" cy="56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8" name="Oval 55"/>
            <p:cNvSpPr>
              <a:spLocks noChangeArrowheads="1"/>
            </p:cNvSpPr>
            <p:nvPr/>
          </p:nvSpPr>
          <p:spPr bwMode="auto">
            <a:xfrm>
              <a:off x="2792" y="3403"/>
              <a:ext cx="87" cy="55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" name="Group 56"/>
            <p:cNvGrpSpPr>
              <a:grpSpLocks/>
            </p:cNvGrpSpPr>
            <p:nvPr/>
          </p:nvGrpSpPr>
          <p:grpSpPr bwMode="auto">
            <a:xfrm>
              <a:off x="3370" y="2739"/>
              <a:ext cx="1851" cy="263"/>
              <a:chOff x="-1" y="0"/>
              <a:chExt cx="20001" cy="20000"/>
            </a:xfrm>
          </p:grpSpPr>
          <p:sp>
            <p:nvSpPr>
              <p:cNvPr id="45091" name="Rectangle 57"/>
              <p:cNvSpPr>
                <a:spLocks noChangeArrowheads="1"/>
              </p:cNvSpPr>
              <p:nvPr/>
            </p:nvSpPr>
            <p:spPr bwMode="auto">
              <a:xfrm>
                <a:off x="5992" y="0"/>
                <a:ext cx="14008" cy="2000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kumimoji="0" lang="zh-CN" altLang="en-US" sz="2400" b="1">
                    <a:solidFill>
                      <a:schemeClr val="hlink"/>
                    </a:solidFill>
                    <a:latin typeface="Times New Roman" pitchFamily="18" charset="0"/>
                  </a:rPr>
                  <a:t>转换结束</a:t>
                </a:r>
              </a:p>
            </p:txBody>
          </p:sp>
          <p:sp>
            <p:nvSpPr>
              <p:cNvPr id="45092" name="Oval 58"/>
              <p:cNvSpPr>
                <a:spLocks noChangeArrowheads="1"/>
              </p:cNvSpPr>
              <p:nvPr/>
            </p:nvSpPr>
            <p:spPr bwMode="auto">
              <a:xfrm>
                <a:off x="-1" y="8263"/>
                <a:ext cx="940" cy="4225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93" name="Line 59"/>
              <p:cNvSpPr>
                <a:spLocks noChangeShapeType="1"/>
              </p:cNvSpPr>
              <p:nvPr/>
            </p:nvSpPr>
            <p:spPr bwMode="auto">
              <a:xfrm>
                <a:off x="1001" y="11362"/>
                <a:ext cx="4327" cy="9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090" name="Line 60"/>
            <p:cNvSpPr>
              <a:spLocks noChangeShapeType="1"/>
            </p:cNvSpPr>
            <p:nvPr/>
          </p:nvSpPr>
          <p:spPr bwMode="auto">
            <a:xfrm flipH="1">
              <a:off x="3087" y="3765"/>
              <a:ext cx="34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 A/D</a:t>
            </a:r>
            <a:r>
              <a:rPr lang="zh-CN" altLang="en-US" smtClean="0"/>
              <a:t>转换原理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逐次逼近式</a:t>
            </a:r>
            <a:r>
              <a:rPr lang="en-US" altLang="zh-CN" smtClean="0"/>
              <a:t>A/D</a:t>
            </a:r>
            <a:r>
              <a:rPr lang="zh-CN" altLang="en-US" smtClean="0"/>
              <a:t>转换原理</a:t>
            </a: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从最高位开始的逐位试探法</a:t>
            </a:r>
          </a:p>
        </p:txBody>
      </p:sp>
      <p:grpSp>
        <p:nvGrpSpPr>
          <p:cNvPr id="135172" name="Group 48"/>
          <p:cNvGrpSpPr>
            <a:grpSpLocks/>
          </p:cNvGrpSpPr>
          <p:nvPr/>
        </p:nvGrpSpPr>
        <p:grpSpPr bwMode="auto">
          <a:xfrm>
            <a:off x="812800" y="2233613"/>
            <a:ext cx="7645400" cy="3709987"/>
            <a:chOff x="432" y="1248"/>
            <a:chExt cx="4816" cy="2337"/>
          </a:xfrm>
        </p:grpSpPr>
        <p:sp>
          <p:nvSpPr>
            <p:cNvPr id="135173" name="Line 5"/>
            <p:cNvSpPr>
              <a:spLocks noChangeShapeType="1"/>
            </p:cNvSpPr>
            <p:nvPr/>
          </p:nvSpPr>
          <p:spPr bwMode="auto">
            <a:xfrm flipH="1">
              <a:off x="4039" y="1428"/>
              <a:ext cx="110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74" name="Freeform 6"/>
            <p:cNvSpPr>
              <a:spLocks/>
            </p:cNvSpPr>
            <p:nvPr/>
          </p:nvSpPr>
          <p:spPr bwMode="auto">
            <a:xfrm>
              <a:off x="4032" y="1248"/>
              <a:ext cx="1216" cy="807"/>
            </a:xfrm>
            <a:custGeom>
              <a:avLst/>
              <a:gdLst>
                <a:gd name="T0" fmla="*/ 19971 w 20000"/>
                <a:gd name="T1" fmla="*/ 19971 h 20000"/>
                <a:gd name="T2" fmla="*/ 0 w 20000"/>
                <a:gd name="T3" fmla="*/ 19971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971" y="19971"/>
                  </a:moveTo>
                  <a:lnTo>
                    <a:pt x="0" y="19971"/>
                  </a:lnTo>
                  <a:lnTo>
                    <a:pt x="0" y="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5175" name="Group 7"/>
            <p:cNvGrpSpPr>
              <a:grpSpLocks/>
            </p:cNvGrpSpPr>
            <p:nvPr/>
          </p:nvGrpSpPr>
          <p:grpSpPr bwMode="auto">
            <a:xfrm>
              <a:off x="4232" y="1407"/>
              <a:ext cx="442" cy="662"/>
              <a:chOff x="1" y="0"/>
              <a:chExt cx="19998" cy="20000"/>
            </a:xfrm>
          </p:grpSpPr>
          <p:sp>
            <p:nvSpPr>
              <p:cNvPr id="135213" name="Freeform 8"/>
              <p:cNvSpPr>
                <a:spLocks/>
              </p:cNvSpPr>
              <p:nvPr/>
            </p:nvSpPr>
            <p:spPr bwMode="auto">
              <a:xfrm>
                <a:off x="7138" y="3143"/>
                <a:ext cx="7283" cy="6000"/>
              </a:xfrm>
              <a:custGeom>
                <a:avLst/>
                <a:gdLst>
                  <a:gd name="T0" fmla="*/ 0 w 20000"/>
                  <a:gd name="T1" fmla="*/ 19881 h 20000"/>
                  <a:gd name="T2" fmla="*/ 0 w 20000"/>
                  <a:gd name="T3" fmla="*/ 0 h 20000"/>
                  <a:gd name="T4" fmla="*/ 19778 w 20000"/>
                  <a:gd name="T5" fmla="*/ 0 h 20000"/>
                  <a:gd name="T6" fmla="*/ 0 60000 65536"/>
                  <a:gd name="T7" fmla="*/ 0 60000 65536"/>
                  <a:gd name="T8" fmla="*/ 0 60000 65536"/>
                  <a:gd name="T9" fmla="*/ 0 w 20000"/>
                  <a:gd name="T10" fmla="*/ 0 h 20000"/>
                  <a:gd name="T11" fmla="*/ 20000 w 20000"/>
                  <a:gd name="T12" fmla="*/ 20000 h 200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000" h="20000">
                    <a:moveTo>
                      <a:pt x="0" y="19881"/>
                    </a:moveTo>
                    <a:lnTo>
                      <a:pt x="0" y="0"/>
                    </a:lnTo>
                    <a:lnTo>
                      <a:pt x="19778" y="0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214" name="Freeform 9"/>
              <p:cNvSpPr>
                <a:spLocks/>
              </p:cNvSpPr>
              <p:nvPr/>
            </p:nvSpPr>
            <p:spPr bwMode="auto">
              <a:xfrm>
                <a:off x="1" y="9143"/>
                <a:ext cx="7868" cy="10857"/>
              </a:xfrm>
              <a:custGeom>
                <a:avLst/>
                <a:gdLst>
                  <a:gd name="T0" fmla="*/ 0 w 20000"/>
                  <a:gd name="T1" fmla="*/ 19934 h 20000"/>
                  <a:gd name="T2" fmla="*/ 0 w 20000"/>
                  <a:gd name="T3" fmla="*/ 0 h 20000"/>
                  <a:gd name="T4" fmla="*/ 19794 w 20000"/>
                  <a:gd name="T5" fmla="*/ 0 h 20000"/>
                  <a:gd name="T6" fmla="*/ 0 60000 65536"/>
                  <a:gd name="T7" fmla="*/ 0 60000 65536"/>
                  <a:gd name="T8" fmla="*/ 0 60000 65536"/>
                  <a:gd name="T9" fmla="*/ 0 w 20000"/>
                  <a:gd name="T10" fmla="*/ 0 h 20000"/>
                  <a:gd name="T11" fmla="*/ 20000 w 20000"/>
                  <a:gd name="T12" fmla="*/ 20000 h 200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000" h="20000">
                    <a:moveTo>
                      <a:pt x="0" y="19934"/>
                    </a:moveTo>
                    <a:lnTo>
                      <a:pt x="0" y="0"/>
                    </a:lnTo>
                    <a:lnTo>
                      <a:pt x="19794" y="0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215" name="Freeform 10"/>
              <p:cNvSpPr>
                <a:spLocks/>
              </p:cNvSpPr>
              <p:nvPr/>
            </p:nvSpPr>
            <p:spPr bwMode="auto">
              <a:xfrm>
                <a:off x="13447" y="0"/>
                <a:ext cx="6552" cy="3393"/>
              </a:xfrm>
              <a:custGeom>
                <a:avLst/>
                <a:gdLst>
                  <a:gd name="T0" fmla="*/ 0 w 20000"/>
                  <a:gd name="T1" fmla="*/ 19789 h 20000"/>
                  <a:gd name="T2" fmla="*/ 0 w 20000"/>
                  <a:gd name="T3" fmla="*/ 0 h 20000"/>
                  <a:gd name="T4" fmla="*/ 19753 w 20000"/>
                  <a:gd name="T5" fmla="*/ 0 h 20000"/>
                  <a:gd name="T6" fmla="*/ 0 60000 65536"/>
                  <a:gd name="T7" fmla="*/ 0 60000 65536"/>
                  <a:gd name="T8" fmla="*/ 0 60000 65536"/>
                  <a:gd name="T9" fmla="*/ 0 w 20000"/>
                  <a:gd name="T10" fmla="*/ 0 h 20000"/>
                  <a:gd name="T11" fmla="*/ 20000 w 20000"/>
                  <a:gd name="T12" fmla="*/ 20000 h 200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000" h="20000">
                    <a:moveTo>
                      <a:pt x="0" y="19789"/>
                    </a:moveTo>
                    <a:lnTo>
                      <a:pt x="0" y="0"/>
                    </a:lnTo>
                    <a:lnTo>
                      <a:pt x="19753" y="0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5176" name="Rectangle 11"/>
            <p:cNvSpPr>
              <a:spLocks noChangeArrowheads="1"/>
            </p:cNvSpPr>
            <p:nvPr/>
          </p:nvSpPr>
          <p:spPr bwMode="auto">
            <a:xfrm>
              <a:off x="432" y="3122"/>
              <a:ext cx="855" cy="46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时钟</a:t>
              </a:r>
            </a:p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复位</a:t>
              </a:r>
            </a:p>
          </p:txBody>
        </p:sp>
        <p:sp>
          <p:nvSpPr>
            <p:cNvPr id="135177" name="Rectangle 12"/>
            <p:cNvSpPr>
              <a:spLocks noChangeArrowheads="1"/>
            </p:cNvSpPr>
            <p:nvPr/>
          </p:nvSpPr>
          <p:spPr bwMode="auto">
            <a:xfrm>
              <a:off x="3543" y="2783"/>
              <a:ext cx="1203" cy="25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数字输出</a:t>
              </a:r>
            </a:p>
          </p:txBody>
        </p:sp>
        <p:sp>
          <p:nvSpPr>
            <p:cNvPr id="135178" name="Rectangle 13"/>
            <p:cNvSpPr>
              <a:spLocks noChangeArrowheads="1"/>
            </p:cNvSpPr>
            <p:nvPr/>
          </p:nvSpPr>
          <p:spPr bwMode="auto">
            <a:xfrm>
              <a:off x="3543" y="3298"/>
              <a:ext cx="1203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转换结束</a:t>
              </a:r>
            </a:p>
          </p:txBody>
        </p:sp>
        <p:sp>
          <p:nvSpPr>
            <p:cNvPr id="135179" name="Rectangle 14"/>
            <p:cNvSpPr>
              <a:spLocks noChangeArrowheads="1"/>
            </p:cNvSpPr>
            <p:nvPr/>
          </p:nvSpPr>
          <p:spPr bwMode="auto">
            <a:xfrm>
              <a:off x="2524" y="1702"/>
              <a:ext cx="1203" cy="25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比较器</a:t>
              </a:r>
            </a:p>
          </p:txBody>
        </p:sp>
        <p:sp>
          <p:nvSpPr>
            <p:cNvPr id="135180" name="Rectangle 15"/>
            <p:cNvSpPr>
              <a:spLocks noChangeArrowheads="1"/>
            </p:cNvSpPr>
            <p:nvPr/>
          </p:nvSpPr>
          <p:spPr bwMode="auto">
            <a:xfrm>
              <a:off x="807" y="1680"/>
              <a:ext cx="1204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模拟输入</a:t>
              </a:r>
            </a:p>
          </p:txBody>
        </p:sp>
        <p:sp>
          <p:nvSpPr>
            <p:cNvPr id="135181" name="Rectangle 16"/>
            <p:cNvSpPr>
              <a:spLocks noChangeArrowheads="1"/>
            </p:cNvSpPr>
            <p:nvPr/>
          </p:nvSpPr>
          <p:spPr bwMode="auto">
            <a:xfrm>
              <a:off x="1412" y="3131"/>
              <a:ext cx="1350" cy="40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spcBef>
                  <a:spcPts val="300"/>
                </a:spcBef>
              </a:pPr>
              <a:r>
                <a:rPr lang="zh-CN" altLang="en-US" sz="2400" b="1">
                  <a:latin typeface="Times New Roman" pitchFamily="18" charset="0"/>
                </a:rPr>
                <a:t>寄存器</a:t>
              </a:r>
            </a:p>
          </p:txBody>
        </p:sp>
        <p:sp>
          <p:nvSpPr>
            <p:cNvPr id="135182" name="Rectangle 17"/>
            <p:cNvSpPr>
              <a:spLocks noChangeArrowheads="1"/>
            </p:cNvSpPr>
            <p:nvPr/>
          </p:nvSpPr>
          <p:spPr bwMode="auto">
            <a:xfrm>
              <a:off x="1439" y="2402"/>
              <a:ext cx="1349" cy="27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D/A</a:t>
              </a:r>
              <a:r>
                <a:rPr lang="zh-CN" altLang="en-US" sz="2400" b="1">
                  <a:latin typeface="Times New Roman" pitchFamily="18" charset="0"/>
                </a:rPr>
                <a:t>转换器</a:t>
              </a:r>
            </a:p>
          </p:txBody>
        </p:sp>
        <p:sp>
          <p:nvSpPr>
            <p:cNvPr id="135183" name="Line 18"/>
            <p:cNvSpPr>
              <a:spLocks noChangeShapeType="1"/>
            </p:cNvSpPr>
            <p:nvPr/>
          </p:nvSpPr>
          <p:spPr bwMode="auto">
            <a:xfrm>
              <a:off x="1285" y="1963"/>
              <a:ext cx="110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84" name="Line 19"/>
            <p:cNvSpPr>
              <a:spLocks noChangeShapeType="1"/>
            </p:cNvSpPr>
            <p:nvPr/>
          </p:nvSpPr>
          <p:spPr bwMode="auto">
            <a:xfrm>
              <a:off x="2380" y="1795"/>
              <a:ext cx="506" cy="24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85" name="Line 20"/>
            <p:cNvSpPr>
              <a:spLocks noChangeShapeType="1"/>
            </p:cNvSpPr>
            <p:nvPr/>
          </p:nvSpPr>
          <p:spPr bwMode="auto">
            <a:xfrm flipV="1">
              <a:off x="2380" y="2024"/>
              <a:ext cx="506" cy="24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86" name="Line 21"/>
            <p:cNvSpPr>
              <a:spLocks noChangeShapeType="1"/>
            </p:cNvSpPr>
            <p:nvPr/>
          </p:nvSpPr>
          <p:spPr bwMode="auto">
            <a:xfrm>
              <a:off x="2390" y="1793"/>
              <a:ext cx="2" cy="47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87" name="Line 22"/>
            <p:cNvSpPr>
              <a:spLocks noChangeShapeType="1"/>
            </p:cNvSpPr>
            <p:nvPr/>
          </p:nvSpPr>
          <p:spPr bwMode="auto">
            <a:xfrm flipH="1">
              <a:off x="2417" y="2120"/>
              <a:ext cx="15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5188" name="Group 23"/>
            <p:cNvGrpSpPr>
              <a:grpSpLocks/>
            </p:cNvGrpSpPr>
            <p:nvPr/>
          </p:nvGrpSpPr>
          <p:grpSpPr bwMode="auto">
            <a:xfrm>
              <a:off x="2417" y="1940"/>
              <a:ext cx="157" cy="104"/>
              <a:chOff x="0" y="-22"/>
              <a:chExt cx="20000" cy="20041"/>
            </a:xfrm>
          </p:grpSpPr>
          <p:sp>
            <p:nvSpPr>
              <p:cNvPr id="135211" name="Line 24"/>
              <p:cNvSpPr>
                <a:spLocks noChangeShapeType="1"/>
              </p:cNvSpPr>
              <p:nvPr/>
            </p:nvSpPr>
            <p:spPr bwMode="auto">
              <a:xfrm flipH="1">
                <a:off x="0" y="9772"/>
                <a:ext cx="20000" cy="23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212" name="Line 25"/>
              <p:cNvSpPr>
                <a:spLocks noChangeShapeType="1"/>
              </p:cNvSpPr>
              <p:nvPr/>
            </p:nvSpPr>
            <p:spPr bwMode="auto">
              <a:xfrm>
                <a:off x="10000" y="-22"/>
                <a:ext cx="206" cy="2004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5189" name="Freeform 26"/>
            <p:cNvSpPr>
              <a:spLocks/>
            </p:cNvSpPr>
            <p:nvPr/>
          </p:nvSpPr>
          <p:spPr bwMode="auto">
            <a:xfrm>
              <a:off x="2116" y="2113"/>
              <a:ext cx="275" cy="285"/>
            </a:xfrm>
            <a:custGeom>
              <a:avLst/>
              <a:gdLst>
                <a:gd name="T0" fmla="*/ 0 w 20000"/>
                <a:gd name="T1" fmla="*/ 19917 h 20000"/>
                <a:gd name="T2" fmla="*/ 0 w 20000"/>
                <a:gd name="T3" fmla="*/ 0 h 20000"/>
                <a:gd name="T4" fmla="*/ 1987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0" y="19917"/>
                  </a:moveTo>
                  <a:lnTo>
                    <a:pt x="0" y="0"/>
                  </a:lnTo>
                  <a:lnTo>
                    <a:pt x="19870" y="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5190" name="Group 27"/>
            <p:cNvGrpSpPr>
              <a:grpSpLocks/>
            </p:cNvGrpSpPr>
            <p:nvPr/>
          </p:nvGrpSpPr>
          <p:grpSpPr bwMode="auto">
            <a:xfrm>
              <a:off x="1639" y="2684"/>
              <a:ext cx="906" cy="458"/>
              <a:chOff x="0" y="0"/>
              <a:chExt cx="19800" cy="20000"/>
            </a:xfrm>
          </p:grpSpPr>
          <p:grpSp>
            <p:nvGrpSpPr>
              <p:cNvPr id="135205" name="Group 28"/>
              <p:cNvGrpSpPr>
                <a:grpSpLocks/>
              </p:cNvGrpSpPr>
              <p:nvPr/>
            </p:nvGrpSpPr>
            <p:grpSpPr bwMode="auto">
              <a:xfrm>
                <a:off x="0" y="0"/>
                <a:ext cx="6604" cy="20000"/>
                <a:chOff x="0" y="0"/>
                <a:chExt cx="19812" cy="20000"/>
              </a:xfrm>
            </p:grpSpPr>
            <p:sp>
              <p:nvSpPr>
                <p:cNvPr id="135209" name="Line 2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141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5210" name="Line 30"/>
                <p:cNvSpPr>
                  <a:spLocks noChangeShapeType="1"/>
                </p:cNvSpPr>
                <p:nvPr/>
              </p:nvSpPr>
              <p:spPr bwMode="auto">
                <a:xfrm>
                  <a:off x="19704" y="0"/>
                  <a:ext cx="108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206" name="Group 31"/>
              <p:cNvGrpSpPr>
                <a:grpSpLocks/>
              </p:cNvGrpSpPr>
              <p:nvPr/>
            </p:nvGrpSpPr>
            <p:grpSpPr bwMode="auto">
              <a:xfrm>
                <a:off x="13208" y="0"/>
                <a:ext cx="6592" cy="20000"/>
                <a:chOff x="0" y="0"/>
                <a:chExt cx="19964" cy="20000"/>
              </a:xfrm>
            </p:grpSpPr>
            <p:sp>
              <p:nvSpPr>
                <p:cNvPr id="135207" name="Line 32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106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5208" name="Line 33"/>
                <p:cNvSpPr>
                  <a:spLocks noChangeShapeType="1"/>
                </p:cNvSpPr>
                <p:nvPr/>
              </p:nvSpPr>
              <p:spPr bwMode="auto">
                <a:xfrm>
                  <a:off x="19858" y="0"/>
                  <a:ext cx="106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5191" name="Line 34"/>
            <p:cNvSpPr>
              <a:spLocks noChangeShapeType="1"/>
            </p:cNvSpPr>
            <p:nvPr/>
          </p:nvSpPr>
          <p:spPr bwMode="auto">
            <a:xfrm>
              <a:off x="2545" y="3052"/>
              <a:ext cx="91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92" name="Line 35"/>
            <p:cNvSpPr>
              <a:spLocks noChangeShapeType="1"/>
            </p:cNvSpPr>
            <p:nvPr/>
          </p:nvSpPr>
          <p:spPr bwMode="auto">
            <a:xfrm>
              <a:off x="2250" y="2966"/>
              <a:ext cx="120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93" name="Line 36"/>
            <p:cNvSpPr>
              <a:spLocks noChangeShapeType="1"/>
            </p:cNvSpPr>
            <p:nvPr/>
          </p:nvSpPr>
          <p:spPr bwMode="auto">
            <a:xfrm>
              <a:off x="1928" y="2878"/>
              <a:ext cx="1531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94" name="Line 37"/>
            <p:cNvSpPr>
              <a:spLocks noChangeShapeType="1"/>
            </p:cNvSpPr>
            <p:nvPr/>
          </p:nvSpPr>
          <p:spPr bwMode="auto">
            <a:xfrm>
              <a:off x="1633" y="2792"/>
              <a:ext cx="182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95" name="Freeform 38"/>
            <p:cNvSpPr>
              <a:spLocks/>
            </p:cNvSpPr>
            <p:nvPr/>
          </p:nvSpPr>
          <p:spPr bwMode="auto">
            <a:xfrm>
              <a:off x="2850" y="2030"/>
              <a:ext cx="243" cy="1211"/>
            </a:xfrm>
            <a:custGeom>
              <a:avLst/>
              <a:gdLst>
                <a:gd name="T0" fmla="*/ 19853 w 20000"/>
                <a:gd name="T1" fmla="*/ 19980 h 20000"/>
                <a:gd name="T2" fmla="*/ 19853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853" y="19980"/>
                  </a:moveTo>
                  <a:lnTo>
                    <a:pt x="19853" y="0"/>
                  </a:lnTo>
                  <a:lnTo>
                    <a:pt x="0" y="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5196" name="Group 39"/>
            <p:cNvGrpSpPr>
              <a:grpSpLocks/>
            </p:cNvGrpSpPr>
            <p:nvPr/>
          </p:nvGrpSpPr>
          <p:grpSpPr bwMode="auto">
            <a:xfrm>
              <a:off x="1070" y="3236"/>
              <a:ext cx="358" cy="206"/>
              <a:chOff x="0" y="-10"/>
              <a:chExt cx="20000" cy="20010"/>
            </a:xfrm>
          </p:grpSpPr>
          <p:sp>
            <p:nvSpPr>
              <p:cNvPr id="135203" name="Line 40"/>
              <p:cNvSpPr>
                <a:spLocks noChangeShapeType="1"/>
              </p:cNvSpPr>
              <p:nvPr/>
            </p:nvSpPr>
            <p:spPr bwMode="auto">
              <a:xfrm>
                <a:off x="0" y="19885"/>
                <a:ext cx="20000" cy="1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204" name="Line 41"/>
              <p:cNvSpPr>
                <a:spLocks noChangeShapeType="1"/>
              </p:cNvSpPr>
              <p:nvPr/>
            </p:nvSpPr>
            <p:spPr bwMode="auto">
              <a:xfrm>
                <a:off x="0" y="-10"/>
                <a:ext cx="20000" cy="1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5197" name="Oval 42"/>
            <p:cNvSpPr>
              <a:spLocks noChangeArrowheads="1"/>
            </p:cNvSpPr>
            <p:nvPr/>
          </p:nvSpPr>
          <p:spPr bwMode="auto">
            <a:xfrm>
              <a:off x="1607" y="2763"/>
              <a:ext cx="52" cy="53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98" name="Oval 43"/>
            <p:cNvSpPr>
              <a:spLocks noChangeArrowheads="1"/>
            </p:cNvSpPr>
            <p:nvPr/>
          </p:nvSpPr>
          <p:spPr bwMode="auto">
            <a:xfrm>
              <a:off x="1905" y="2854"/>
              <a:ext cx="52" cy="53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99" name="Oval 44"/>
            <p:cNvSpPr>
              <a:spLocks noChangeArrowheads="1"/>
            </p:cNvSpPr>
            <p:nvPr/>
          </p:nvSpPr>
          <p:spPr bwMode="auto">
            <a:xfrm>
              <a:off x="2213" y="2942"/>
              <a:ext cx="52" cy="53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00" name="Oval 45"/>
            <p:cNvSpPr>
              <a:spLocks noChangeArrowheads="1"/>
            </p:cNvSpPr>
            <p:nvPr/>
          </p:nvSpPr>
          <p:spPr bwMode="auto">
            <a:xfrm>
              <a:off x="2512" y="3021"/>
              <a:ext cx="52" cy="53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01" name="Line 46"/>
            <p:cNvSpPr>
              <a:spLocks noChangeShapeType="1"/>
            </p:cNvSpPr>
            <p:nvPr/>
          </p:nvSpPr>
          <p:spPr bwMode="auto">
            <a:xfrm>
              <a:off x="2765" y="3422"/>
              <a:ext cx="64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02" name="Line 47"/>
            <p:cNvSpPr>
              <a:spLocks noChangeShapeType="1"/>
            </p:cNvSpPr>
            <p:nvPr/>
          </p:nvSpPr>
          <p:spPr bwMode="auto">
            <a:xfrm flipH="1">
              <a:off x="2765" y="3234"/>
              <a:ext cx="31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-76200"/>
            <a:ext cx="7793038" cy="838200"/>
          </a:xfrm>
        </p:spPr>
        <p:txBody>
          <a:bodyPr/>
          <a:lstStyle/>
          <a:p>
            <a:pPr eaLnBrk="1" hangingPunct="1"/>
            <a:r>
              <a:rPr lang="zh-CN" altLang="en-US" sz="3600" dirty="0" smtClean="0"/>
              <a:t>并行式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1875" y="2403475"/>
            <a:ext cx="1204913" cy="3340100"/>
          </a:xfrm>
          <a:solidFill>
            <a:srgbClr val="66FFFF"/>
          </a:solidFill>
          <a:ln w="28575">
            <a:solidFill>
              <a:srgbClr val="006600"/>
            </a:solidFill>
          </a:ln>
          <a:effectLst>
            <a:outerShdw dist="35921" dir="2700000" algn="ctr" rotWithShape="0">
              <a:srgbClr val="A50021"/>
            </a:outerShdw>
          </a:effectLst>
        </p:spPr>
        <p:txBody>
          <a:bodyPr vert="eaVert"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chemeClr val="folHlink"/>
                </a:solidFill>
              </a:rPr>
              <a:t>速度快成本高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chemeClr val="folHlink"/>
                </a:solidFill>
              </a:rPr>
              <a:t>直接比较法</a:t>
            </a:r>
          </a:p>
        </p:txBody>
      </p:sp>
      <p:grpSp>
        <p:nvGrpSpPr>
          <p:cNvPr id="2" name="Group 192"/>
          <p:cNvGrpSpPr>
            <a:grpSpLocks/>
          </p:cNvGrpSpPr>
          <p:nvPr/>
        </p:nvGrpSpPr>
        <p:grpSpPr bwMode="auto">
          <a:xfrm>
            <a:off x="3397250" y="450850"/>
            <a:ext cx="5556250" cy="6080125"/>
            <a:chOff x="2140" y="284"/>
            <a:chExt cx="3500" cy="3830"/>
          </a:xfrm>
        </p:grpSpPr>
        <p:sp>
          <p:nvSpPr>
            <p:cNvPr id="48135" name="Rectangle 6"/>
            <p:cNvSpPr>
              <a:spLocks noChangeArrowheads="1"/>
            </p:cNvSpPr>
            <p:nvPr/>
          </p:nvSpPr>
          <p:spPr bwMode="auto">
            <a:xfrm>
              <a:off x="4201" y="955"/>
              <a:ext cx="443" cy="2917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endParaRPr kumimoji="0" lang="en-US" altLang="zh-CN" sz="2400" b="1">
                <a:solidFill>
                  <a:schemeClr val="hlink"/>
                </a:solidFill>
                <a:latin typeface="Times New Roman" pitchFamily="18" charset="0"/>
              </a:endParaRPr>
            </a:p>
            <a:p>
              <a:pPr algn="ctr" eaLnBrk="0" hangingPunct="0"/>
              <a:endParaRPr kumimoji="0" lang="en-US" altLang="zh-CN" sz="2400" b="1">
                <a:solidFill>
                  <a:schemeClr val="hlink"/>
                </a:solidFill>
                <a:latin typeface="Times New Roman" pitchFamily="18" charset="0"/>
              </a:endParaRPr>
            </a:p>
            <a:p>
              <a:pPr algn="ctr" eaLnBrk="0" hangingPunct="0"/>
              <a:endParaRPr kumimoji="0" lang="en-US" altLang="zh-CN" sz="2400" b="1">
                <a:solidFill>
                  <a:schemeClr val="hlink"/>
                </a:solidFill>
                <a:latin typeface="Times New Roman" pitchFamily="18" charset="0"/>
              </a:endParaRPr>
            </a:p>
            <a:p>
              <a:pPr algn="ctr" eaLnBrk="0" hangingPunct="0"/>
              <a:endParaRPr kumimoji="0" lang="en-US" altLang="zh-CN" sz="2400" b="1">
                <a:solidFill>
                  <a:schemeClr val="hlink"/>
                </a:solidFill>
                <a:latin typeface="Times New Roman" pitchFamily="18" charset="0"/>
              </a:endParaRPr>
            </a:p>
            <a:p>
              <a:pPr algn="ctr" eaLnBrk="0" hangingPunct="0"/>
              <a:r>
                <a:rPr kumimoji="0" lang="zh-CN" altLang="en-US" sz="2400" b="1">
                  <a:solidFill>
                    <a:schemeClr val="hlink"/>
                  </a:solidFill>
                  <a:latin typeface="Times New Roman" pitchFamily="18" charset="0"/>
                </a:rPr>
                <a:t>编</a:t>
              </a:r>
            </a:p>
            <a:p>
              <a:pPr algn="ctr" eaLnBrk="0" hangingPunct="0"/>
              <a:endParaRPr kumimoji="0" lang="zh-CN" altLang="en-US" sz="2400" b="1">
                <a:solidFill>
                  <a:schemeClr val="hlink"/>
                </a:solidFill>
                <a:latin typeface="Times New Roman" pitchFamily="18" charset="0"/>
              </a:endParaRPr>
            </a:p>
            <a:p>
              <a:pPr algn="ctr" eaLnBrk="0" hangingPunct="0"/>
              <a:r>
                <a:rPr kumimoji="0" lang="zh-CN" altLang="en-US" sz="2400" b="1">
                  <a:solidFill>
                    <a:schemeClr val="hlink"/>
                  </a:solidFill>
                  <a:latin typeface="Times New Roman" pitchFamily="18" charset="0"/>
                </a:rPr>
                <a:t>码</a:t>
              </a:r>
            </a:p>
            <a:p>
              <a:pPr algn="ctr" eaLnBrk="0" hangingPunct="0"/>
              <a:endParaRPr kumimoji="0" lang="zh-CN" altLang="en-US" sz="2400" b="1">
                <a:solidFill>
                  <a:schemeClr val="hlink"/>
                </a:solidFill>
                <a:latin typeface="Times New Roman" pitchFamily="18" charset="0"/>
              </a:endParaRPr>
            </a:p>
            <a:p>
              <a:pPr algn="ctr" eaLnBrk="0" hangingPunct="0"/>
              <a:r>
                <a:rPr kumimoji="0" lang="zh-CN" altLang="en-US" sz="2400" b="1">
                  <a:solidFill>
                    <a:schemeClr val="hlink"/>
                  </a:solidFill>
                  <a:latin typeface="Times New Roman" pitchFamily="18" charset="0"/>
                </a:rPr>
                <a:t>电</a:t>
              </a:r>
            </a:p>
            <a:p>
              <a:pPr algn="ctr" eaLnBrk="0" hangingPunct="0"/>
              <a:endParaRPr kumimoji="0" lang="zh-CN" altLang="en-US" sz="2400" b="1">
                <a:solidFill>
                  <a:schemeClr val="hlink"/>
                </a:solidFill>
                <a:latin typeface="Times New Roman" pitchFamily="18" charset="0"/>
              </a:endParaRPr>
            </a:p>
            <a:p>
              <a:pPr algn="ctr" eaLnBrk="0" hangingPunct="0"/>
              <a:r>
                <a:rPr kumimoji="0" lang="zh-CN" altLang="en-US" sz="2400" b="1">
                  <a:solidFill>
                    <a:schemeClr val="hlink"/>
                  </a:solidFill>
                  <a:latin typeface="Times New Roman" pitchFamily="18" charset="0"/>
                </a:rPr>
                <a:t>路</a:t>
              </a:r>
            </a:p>
          </p:txBody>
        </p:sp>
        <p:sp>
          <p:nvSpPr>
            <p:cNvPr id="48136" name="Rectangle 7"/>
            <p:cNvSpPr>
              <a:spLocks noChangeArrowheads="1"/>
            </p:cNvSpPr>
            <p:nvPr/>
          </p:nvSpPr>
          <p:spPr bwMode="auto">
            <a:xfrm>
              <a:off x="2140" y="844"/>
              <a:ext cx="667" cy="24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solidFill>
                    <a:schemeClr val="hlink"/>
                  </a:solidFill>
                  <a:latin typeface="Times New Roman" pitchFamily="18" charset="0"/>
                </a:rPr>
                <a:t>Vin</a:t>
              </a:r>
            </a:p>
          </p:txBody>
        </p:sp>
        <p:sp>
          <p:nvSpPr>
            <p:cNvPr id="48137" name="Rectangle 8"/>
            <p:cNvSpPr>
              <a:spLocks noChangeArrowheads="1"/>
            </p:cNvSpPr>
            <p:nvPr/>
          </p:nvSpPr>
          <p:spPr bwMode="auto">
            <a:xfrm>
              <a:off x="3063" y="284"/>
              <a:ext cx="605" cy="29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solidFill>
                    <a:schemeClr val="hlink"/>
                  </a:solidFill>
                  <a:latin typeface="Times New Roman" pitchFamily="18" charset="0"/>
                </a:rPr>
                <a:t>V</a:t>
              </a:r>
              <a:r>
                <a:rPr kumimoji="0" lang="en-US" altLang="zh-CN" sz="2400" b="1" baseline="-25000">
                  <a:solidFill>
                    <a:schemeClr val="hlink"/>
                  </a:solidFill>
                  <a:latin typeface="Times New Roman" pitchFamily="18" charset="0"/>
                </a:rPr>
                <a:t>REF</a:t>
              </a:r>
              <a:endParaRPr kumimoji="0" lang="en-US" altLang="zh-CN" sz="2400" b="1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48138" name="Oval 9"/>
            <p:cNvSpPr>
              <a:spLocks noChangeArrowheads="1"/>
            </p:cNvSpPr>
            <p:nvPr/>
          </p:nvSpPr>
          <p:spPr bwMode="auto">
            <a:xfrm>
              <a:off x="2938" y="337"/>
              <a:ext cx="63" cy="46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9" name="Rectangle 10"/>
            <p:cNvSpPr>
              <a:spLocks noChangeArrowheads="1"/>
            </p:cNvSpPr>
            <p:nvPr/>
          </p:nvSpPr>
          <p:spPr bwMode="auto">
            <a:xfrm>
              <a:off x="4706" y="2520"/>
              <a:ext cx="934" cy="21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zh-CN" altLang="en-US" sz="2400" b="1">
                  <a:solidFill>
                    <a:schemeClr val="hlink"/>
                  </a:solidFill>
                  <a:latin typeface="Times New Roman" pitchFamily="18" charset="0"/>
                </a:rPr>
                <a:t>数字输出</a:t>
              </a:r>
            </a:p>
          </p:txBody>
        </p:sp>
        <p:sp>
          <p:nvSpPr>
            <p:cNvPr id="48140" name="Rectangle 11"/>
            <p:cNvSpPr>
              <a:spLocks noChangeArrowheads="1"/>
            </p:cNvSpPr>
            <p:nvPr/>
          </p:nvSpPr>
          <p:spPr bwMode="auto">
            <a:xfrm>
              <a:off x="3357" y="642"/>
              <a:ext cx="934" cy="21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zh-CN" altLang="en-US" sz="2400" b="1">
                  <a:solidFill>
                    <a:schemeClr val="hlink"/>
                  </a:solidFill>
                  <a:latin typeface="Times New Roman" pitchFamily="18" charset="0"/>
                </a:rPr>
                <a:t>比较器</a:t>
              </a:r>
            </a:p>
          </p:txBody>
        </p:sp>
        <p:sp>
          <p:nvSpPr>
            <p:cNvPr id="48141" name="Line 12"/>
            <p:cNvSpPr>
              <a:spLocks noChangeShapeType="1"/>
            </p:cNvSpPr>
            <p:nvPr/>
          </p:nvSpPr>
          <p:spPr bwMode="auto">
            <a:xfrm>
              <a:off x="2984" y="3912"/>
              <a:ext cx="3" cy="2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2" name="Rectangle 13"/>
            <p:cNvSpPr>
              <a:spLocks noChangeArrowheads="1"/>
            </p:cNvSpPr>
            <p:nvPr/>
          </p:nvSpPr>
          <p:spPr bwMode="auto">
            <a:xfrm>
              <a:off x="2935" y="547"/>
              <a:ext cx="90" cy="17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3" name="Line 14"/>
            <p:cNvSpPr>
              <a:spLocks noChangeShapeType="1"/>
            </p:cNvSpPr>
            <p:nvPr/>
          </p:nvSpPr>
          <p:spPr bwMode="auto">
            <a:xfrm>
              <a:off x="2987" y="352"/>
              <a:ext cx="0" cy="2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4" name="Rectangle 15"/>
            <p:cNvSpPr>
              <a:spLocks noChangeArrowheads="1"/>
            </p:cNvSpPr>
            <p:nvPr/>
          </p:nvSpPr>
          <p:spPr bwMode="auto">
            <a:xfrm>
              <a:off x="2506" y="1147"/>
              <a:ext cx="606" cy="24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solidFill>
                    <a:schemeClr val="hlink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48145" name="Line 16"/>
            <p:cNvSpPr>
              <a:spLocks noChangeShapeType="1"/>
            </p:cNvSpPr>
            <p:nvPr/>
          </p:nvSpPr>
          <p:spPr bwMode="auto">
            <a:xfrm flipH="1">
              <a:off x="3001" y="1028"/>
              <a:ext cx="56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6" name="Line 17"/>
            <p:cNvSpPr>
              <a:spLocks noChangeShapeType="1"/>
            </p:cNvSpPr>
            <p:nvPr/>
          </p:nvSpPr>
          <p:spPr bwMode="auto">
            <a:xfrm flipH="1">
              <a:off x="3354" y="1137"/>
              <a:ext cx="21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167"/>
            <p:cNvGrpSpPr>
              <a:grpSpLocks/>
            </p:cNvGrpSpPr>
            <p:nvPr/>
          </p:nvGrpSpPr>
          <p:grpSpPr bwMode="auto">
            <a:xfrm>
              <a:off x="3565" y="899"/>
              <a:ext cx="351" cy="391"/>
              <a:chOff x="3565" y="899"/>
              <a:chExt cx="351" cy="391"/>
            </a:xfrm>
          </p:grpSpPr>
          <p:sp>
            <p:nvSpPr>
              <p:cNvPr id="48266" name="Line 19"/>
              <p:cNvSpPr>
                <a:spLocks noChangeShapeType="1"/>
              </p:cNvSpPr>
              <p:nvPr/>
            </p:nvSpPr>
            <p:spPr bwMode="auto">
              <a:xfrm flipV="1">
                <a:off x="3565" y="1091"/>
                <a:ext cx="351" cy="19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67" name="Line 20"/>
              <p:cNvSpPr>
                <a:spLocks noChangeShapeType="1"/>
              </p:cNvSpPr>
              <p:nvPr/>
            </p:nvSpPr>
            <p:spPr bwMode="auto">
              <a:xfrm>
                <a:off x="3565" y="912"/>
                <a:ext cx="343" cy="18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68" name="Line 21"/>
              <p:cNvSpPr>
                <a:spLocks noChangeShapeType="1"/>
              </p:cNvSpPr>
              <p:nvPr/>
            </p:nvSpPr>
            <p:spPr bwMode="auto">
              <a:xfrm flipV="1">
                <a:off x="3565" y="899"/>
                <a:ext cx="1" cy="37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3586" y="1021"/>
              <a:ext cx="124" cy="154"/>
              <a:chOff x="0" y="0"/>
              <a:chExt cx="20000" cy="20043"/>
            </a:xfrm>
          </p:grpSpPr>
          <p:sp>
            <p:nvSpPr>
              <p:cNvPr id="48262" name="Line 23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0000" cy="13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" name="Group 24"/>
              <p:cNvGrpSpPr>
                <a:grpSpLocks/>
              </p:cNvGrpSpPr>
              <p:nvPr/>
            </p:nvGrpSpPr>
            <p:grpSpPr bwMode="auto">
              <a:xfrm>
                <a:off x="0" y="8515"/>
                <a:ext cx="20000" cy="11528"/>
                <a:chOff x="0" y="12"/>
                <a:chExt cx="20000" cy="19976"/>
              </a:xfrm>
            </p:grpSpPr>
            <p:sp>
              <p:nvSpPr>
                <p:cNvPr id="48264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0" y="10000"/>
                  <a:ext cx="20000" cy="22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265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0000" y="12"/>
                  <a:ext cx="205" cy="1997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8149" name="Oval 27"/>
            <p:cNvSpPr>
              <a:spLocks noChangeArrowheads="1"/>
            </p:cNvSpPr>
            <p:nvPr/>
          </p:nvSpPr>
          <p:spPr bwMode="auto">
            <a:xfrm>
              <a:off x="3354" y="1109"/>
              <a:ext cx="62" cy="45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0" name="Oval 28"/>
            <p:cNvSpPr>
              <a:spLocks noChangeArrowheads="1"/>
            </p:cNvSpPr>
            <p:nvPr/>
          </p:nvSpPr>
          <p:spPr bwMode="auto">
            <a:xfrm>
              <a:off x="2959" y="987"/>
              <a:ext cx="63" cy="46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1" name="Rectangle 29"/>
            <p:cNvSpPr>
              <a:spLocks noChangeArrowheads="1"/>
            </p:cNvSpPr>
            <p:nvPr/>
          </p:nvSpPr>
          <p:spPr bwMode="auto">
            <a:xfrm>
              <a:off x="2935" y="1167"/>
              <a:ext cx="90" cy="17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2" name="Line 30"/>
            <p:cNvSpPr>
              <a:spLocks noChangeShapeType="1"/>
            </p:cNvSpPr>
            <p:nvPr/>
          </p:nvSpPr>
          <p:spPr bwMode="auto">
            <a:xfrm>
              <a:off x="2987" y="721"/>
              <a:ext cx="0" cy="45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3" name="Line 31"/>
            <p:cNvSpPr>
              <a:spLocks noChangeShapeType="1"/>
            </p:cNvSpPr>
            <p:nvPr/>
          </p:nvSpPr>
          <p:spPr bwMode="auto">
            <a:xfrm flipH="1">
              <a:off x="3893" y="1104"/>
              <a:ext cx="29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4" name="Rectangle 32"/>
            <p:cNvSpPr>
              <a:spLocks noChangeArrowheads="1"/>
            </p:cNvSpPr>
            <p:nvPr/>
          </p:nvSpPr>
          <p:spPr bwMode="auto">
            <a:xfrm>
              <a:off x="2506" y="1571"/>
              <a:ext cx="606" cy="24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solidFill>
                    <a:schemeClr val="hlink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48155" name="Line 33"/>
            <p:cNvSpPr>
              <a:spLocks noChangeShapeType="1"/>
            </p:cNvSpPr>
            <p:nvPr/>
          </p:nvSpPr>
          <p:spPr bwMode="auto">
            <a:xfrm flipH="1">
              <a:off x="3001" y="1452"/>
              <a:ext cx="56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6" name="Line 34"/>
            <p:cNvSpPr>
              <a:spLocks noChangeShapeType="1"/>
            </p:cNvSpPr>
            <p:nvPr/>
          </p:nvSpPr>
          <p:spPr bwMode="auto">
            <a:xfrm flipH="1">
              <a:off x="3354" y="1561"/>
              <a:ext cx="21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39"/>
            <p:cNvGrpSpPr>
              <a:grpSpLocks/>
            </p:cNvGrpSpPr>
            <p:nvPr/>
          </p:nvGrpSpPr>
          <p:grpSpPr bwMode="auto">
            <a:xfrm>
              <a:off x="3586" y="1445"/>
              <a:ext cx="124" cy="153"/>
              <a:chOff x="0" y="0"/>
              <a:chExt cx="20000" cy="20043"/>
            </a:xfrm>
          </p:grpSpPr>
          <p:sp>
            <p:nvSpPr>
              <p:cNvPr id="48258" name="Line 40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0000" cy="13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" name="Group 41"/>
              <p:cNvGrpSpPr>
                <a:grpSpLocks/>
              </p:cNvGrpSpPr>
              <p:nvPr/>
            </p:nvGrpSpPr>
            <p:grpSpPr bwMode="auto">
              <a:xfrm>
                <a:off x="0" y="8515"/>
                <a:ext cx="20000" cy="11528"/>
                <a:chOff x="0" y="12"/>
                <a:chExt cx="20000" cy="19976"/>
              </a:xfrm>
            </p:grpSpPr>
            <p:sp>
              <p:nvSpPr>
                <p:cNvPr id="48260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0" y="10000"/>
                  <a:ext cx="20000" cy="22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261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10000" y="12"/>
                  <a:ext cx="205" cy="1997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8158" name="Oval 44"/>
            <p:cNvSpPr>
              <a:spLocks noChangeArrowheads="1"/>
            </p:cNvSpPr>
            <p:nvPr/>
          </p:nvSpPr>
          <p:spPr bwMode="auto">
            <a:xfrm>
              <a:off x="3354" y="1533"/>
              <a:ext cx="62" cy="45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9" name="Oval 45"/>
            <p:cNvSpPr>
              <a:spLocks noChangeArrowheads="1"/>
            </p:cNvSpPr>
            <p:nvPr/>
          </p:nvSpPr>
          <p:spPr bwMode="auto">
            <a:xfrm>
              <a:off x="2959" y="1412"/>
              <a:ext cx="63" cy="45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0" name="Rectangle 46"/>
            <p:cNvSpPr>
              <a:spLocks noChangeArrowheads="1"/>
            </p:cNvSpPr>
            <p:nvPr/>
          </p:nvSpPr>
          <p:spPr bwMode="auto">
            <a:xfrm>
              <a:off x="2935" y="1591"/>
              <a:ext cx="90" cy="17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1" name="Line 47"/>
            <p:cNvSpPr>
              <a:spLocks noChangeShapeType="1"/>
            </p:cNvSpPr>
            <p:nvPr/>
          </p:nvSpPr>
          <p:spPr bwMode="auto">
            <a:xfrm>
              <a:off x="2987" y="1356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2" name="Line 48"/>
            <p:cNvSpPr>
              <a:spLocks noChangeShapeType="1"/>
            </p:cNvSpPr>
            <p:nvPr/>
          </p:nvSpPr>
          <p:spPr bwMode="auto">
            <a:xfrm flipH="1">
              <a:off x="3893" y="1528"/>
              <a:ext cx="29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3" name="Rectangle 49"/>
            <p:cNvSpPr>
              <a:spLocks noChangeArrowheads="1"/>
            </p:cNvSpPr>
            <p:nvPr/>
          </p:nvSpPr>
          <p:spPr bwMode="auto">
            <a:xfrm>
              <a:off x="2506" y="1994"/>
              <a:ext cx="606" cy="2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solidFill>
                    <a:schemeClr val="hlink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48164" name="Line 50"/>
            <p:cNvSpPr>
              <a:spLocks noChangeShapeType="1"/>
            </p:cNvSpPr>
            <p:nvPr/>
          </p:nvSpPr>
          <p:spPr bwMode="auto">
            <a:xfrm flipH="1">
              <a:off x="3001" y="1876"/>
              <a:ext cx="56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5" name="Line 51"/>
            <p:cNvSpPr>
              <a:spLocks noChangeShapeType="1"/>
            </p:cNvSpPr>
            <p:nvPr/>
          </p:nvSpPr>
          <p:spPr bwMode="auto">
            <a:xfrm flipH="1">
              <a:off x="3354" y="1984"/>
              <a:ext cx="21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56"/>
            <p:cNvGrpSpPr>
              <a:grpSpLocks/>
            </p:cNvGrpSpPr>
            <p:nvPr/>
          </p:nvGrpSpPr>
          <p:grpSpPr bwMode="auto">
            <a:xfrm>
              <a:off x="3586" y="1868"/>
              <a:ext cx="124" cy="155"/>
              <a:chOff x="0" y="0"/>
              <a:chExt cx="20000" cy="20043"/>
            </a:xfrm>
          </p:grpSpPr>
          <p:sp>
            <p:nvSpPr>
              <p:cNvPr id="48254" name="Line 57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0000" cy="13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" name="Group 58"/>
              <p:cNvGrpSpPr>
                <a:grpSpLocks/>
              </p:cNvGrpSpPr>
              <p:nvPr/>
            </p:nvGrpSpPr>
            <p:grpSpPr bwMode="auto">
              <a:xfrm>
                <a:off x="0" y="8515"/>
                <a:ext cx="20000" cy="11528"/>
                <a:chOff x="0" y="12"/>
                <a:chExt cx="20000" cy="19976"/>
              </a:xfrm>
            </p:grpSpPr>
            <p:sp>
              <p:nvSpPr>
                <p:cNvPr id="48256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0" y="10000"/>
                  <a:ext cx="20000" cy="22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257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10000" y="12"/>
                  <a:ext cx="205" cy="1997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8167" name="Oval 61"/>
            <p:cNvSpPr>
              <a:spLocks noChangeArrowheads="1"/>
            </p:cNvSpPr>
            <p:nvPr/>
          </p:nvSpPr>
          <p:spPr bwMode="auto">
            <a:xfrm>
              <a:off x="3354" y="1957"/>
              <a:ext cx="62" cy="46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8" name="Oval 62"/>
            <p:cNvSpPr>
              <a:spLocks noChangeArrowheads="1"/>
            </p:cNvSpPr>
            <p:nvPr/>
          </p:nvSpPr>
          <p:spPr bwMode="auto">
            <a:xfrm>
              <a:off x="2959" y="1836"/>
              <a:ext cx="63" cy="45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9" name="Rectangle 63"/>
            <p:cNvSpPr>
              <a:spLocks noChangeArrowheads="1"/>
            </p:cNvSpPr>
            <p:nvPr/>
          </p:nvSpPr>
          <p:spPr bwMode="auto">
            <a:xfrm>
              <a:off x="2935" y="2015"/>
              <a:ext cx="90" cy="17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0" name="Line 64"/>
            <p:cNvSpPr>
              <a:spLocks noChangeShapeType="1"/>
            </p:cNvSpPr>
            <p:nvPr/>
          </p:nvSpPr>
          <p:spPr bwMode="auto">
            <a:xfrm>
              <a:off x="2987" y="1765"/>
              <a:ext cx="0" cy="25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1" name="Line 65"/>
            <p:cNvSpPr>
              <a:spLocks noChangeShapeType="1"/>
            </p:cNvSpPr>
            <p:nvPr/>
          </p:nvSpPr>
          <p:spPr bwMode="auto">
            <a:xfrm flipH="1">
              <a:off x="3893" y="1952"/>
              <a:ext cx="29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2" name="Rectangle 66"/>
            <p:cNvSpPr>
              <a:spLocks noChangeArrowheads="1"/>
            </p:cNvSpPr>
            <p:nvPr/>
          </p:nvSpPr>
          <p:spPr bwMode="auto">
            <a:xfrm>
              <a:off x="2506" y="2419"/>
              <a:ext cx="606" cy="24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solidFill>
                    <a:schemeClr val="hlink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48173" name="Line 67"/>
            <p:cNvSpPr>
              <a:spLocks noChangeShapeType="1"/>
            </p:cNvSpPr>
            <p:nvPr/>
          </p:nvSpPr>
          <p:spPr bwMode="auto">
            <a:xfrm flipH="1">
              <a:off x="3001" y="2300"/>
              <a:ext cx="56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4" name="Line 68"/>
            <p:cNvSpPr>
              <a:spLocks noChangeShapeType="1"/>
            </p:cNvSpPr>
            <p:nvPr/>
          </p:nvSpPr>
          <p:spPr bwMode="auto">
            <a:xfrm flipH="1">
              <a:off x="3354" y="2409"/>
              <a:ext cx="21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" name="Group 73"/>
            <p:cNvGrpSpPr>
              <a:grpSpLocks/>
            </p:cNvGrpSpPr>
            <p:nvPr/>
          </p:nvGrpSpPr>
          <p:grpSpPr bwMode="auto">
            <a:xfrm>
              <a:off x="3586" y="2293"/>
              <a:ext cx="124" cy="153"/>
              <a:chOff x="0" y="0"/>
              <a:chExt cx="20000" cy="20043"/>
            </a:xfrm>
          </p:grpSpPr>
          <p:sp>
            <p:nvSpPr>
              <p:cNvPr id="48250" name="Line 74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0000" cy="13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" name="Group 75"/>
              <p:cNvGrpSpPr>
                <a:grpSpLocks/>
              </p:cNvGrpSpPr>
              <p:nvPr/>
            </p:nvGrpSpPr>
            <p:grpSpPr bwMode="auto">
              <a:xfrm>
                <a:off x="0" y="8515"/>
                <a:ext cx="20000" cy="11528"/>
                <a:chOff x="0" y="12"/>
                <a:chExt cx="20000" cy="19976"/>
              </a:xfrm>
            </p:grpSpPr>
            <p:sp>
              <p:nvSpPr>
                <p:cNvPr id="48252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0" y="10000"/>
                  <a:ext cx="20000" cy="22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253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10000" y="12"/>
                  <a:ext cx="205" cy="1997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8176" name="Oval 78"/>
            <p:cNvSpPr>
              <a:spLocks noChangeArrowheads="1"/>
            </p:cNvSpPr>
            <p:nvPr/>
          </p:nvSpPr>
          <p:spPr bwMode="auto">
            <a:xfrm>
              <a:off x="3354" y="2380"/>
              <a:ext cx="62" cy="46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7" name="Oval 79"/>
            <p:cNvSpPr>
              <a:spLocks noChangeArrowheads="1"/>
            </p:cNvSpPr>
            <p:nvPr/>
          </p:nvSpPr>
          <p:spPr bwMode="auto">
            <a:xfrm>
              <a:off x="2959" y="2259"/>
              <a:ext cx="63" cy="46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8" name="Rectangle 80"/>
            <p:cNvSpPr>
              <a:spLocks noChangeArrowheads="1"/>
            </p:cNvSpPr>
            <p:nvPr/>
          </p:nvSpPr>
          <p:spPr bwMode="auto">
            <a:xfrm>
              <a:off x="2935" y="2438"/>
              <a:ext cx="90" cy="17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9" name="Line 81"/>
            <p:cNvSpPr>
              <a:spLocks noChangeShapeType="1"/>
            </p:cNvSpPr>
            <p:nvPr/>
          </p:nvSpPr>
          <p:spPr bwMode="auto">
            <a:xfrm>
              <a:off x="2987" y="2204"/>
              <a:ext cx="0" cy="23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0" name="Line 82"/>
            <p:cNvSpPr>
              <a:spLocks noChangeShapeType="1"/>
            </p:cNvSpPr>
            <p:nvPr/>
          </p:nvSpPr>
          <p:spPr bwMode="auto">
            <a:xfrm flipH="1">
              <a:off x="3893" y="2375"/>
              <a:ext cx="29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1" name="Rectangle 83"/>
            <p:cNvSpPr>
              <a:spLocks noChangeArrowheads="1"/>
            </p:cNvSpPr>
            <p:nvPr/>
          </p:nvSpPr>
          <p:spPr bwMode="auto">
            <a:xfrm>
              <a:off x="2506" y="2858"/>
              <a:ext cx="606" cy="24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solidFill>
                    <a:schemeClr val="hlink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48182" name="Line 84"/>
            <p:cNvSpPr>
              <a:spLocks noChangeShapeType="1"/>
            </p:cNvSpPr>
            <p:nvPr/>
          </p:nvSpPr>
          <p:spPr bwMode="auto">
            <a:xfrm flipH="1">
              <a:off x="3001" y="2739"/>
              <a:ext cx="56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3" name="Line 85"/>
            <p:cNvSpPr>
              <a:spLocks noChangeShapeType="1"/>
            </p:cNvSpPr>
            <p:nvPr/>
          </p:nvSpPr>
          <p:spPr bwMode="auto">
            <a:xfrm flipH="1">
              <a:off x="3354" y="2848"/>
              <a:ext cx="21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90"/>
            <p:cNvGrpSpPr>
              <a:grpSpLocks/>
            </p:cNvGrpSpPr>
            <p:nvPr/>
          </p:nvGrpSpPr>
          <p:grpSpPr bwMode="auto">
            <a:xfrm>
              <a:off x="3586" y="2731"/>
              <a:ext cx="124" cy="154"/>
              <a:chOff x="0" y="0"/>
              <a:chExt cx="20000" cy="20043"/>
            </a:xfrm>
          </p:grpSpPr>
          <p:sp>
            <p:nvSpPr>
              <p:cNvPr id="48246" name="Line 91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0000" cy="13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" name="Group 92"/>
              <p:cNvGrpSpPr>
                <a:grpSpLocks/>
              </p:cNvGrpSpPr>
              <p:nvPr/>
            </p:nvGrpSpPr>
            <p:grpSpPr bwMode="auto">
              <a:xfrm>
                <a:off x="0" y="8515"/>
                <a:ext cx="20000" cy="11528"/>
                <a:chOff x="0" y="12"/>
                <a:chExt cx="20000" cy="19976"/>
              </a:xfrm>
            </p:grpSpPr>
            <p:sp>
              <p:nvSpPr>
                <p:cNvPr id="48248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0" y="10000"/>
                  <a:ext cx="20000" cy="22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249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10000" y="12"/>
                  <a:ext cx="205" cy="1997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8185" name="Oval 95"/>
            <p:cNvSpPr>
              <a:spLocks noChangeArrowheads="1"/>
            </p:cNvSpPr>
            <p:nvPr/>
          </p:nvSpPr>
          <p:spPr bwMode="auto">
            <a:xfrm>
              <a:off x="3354" y="2820"/>
              <a:ext cx="62" cy="45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6" name="Oval 96"/>
            <p:cNvSpPr>
              <a:spLocks noChangeArrowheads="1"/>
            </p:cNvSpPr>
            <p:nvPr/>
          </p:nvSpPr>
          <p:spPr bwMode="auto">
            <a:xfrm>
              <a:off x="2959" y="2699"/>
              <a:ext cx="63" cy="45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7" name="Rectangle 97"/>
            <p:cNvSpPr>
              <a:spLocks noChangeArrowheads="1"/>
            </p:cNvSpPr>
            <p:nvPr/>
          </p:nvSpPr>
          <p:spPr bwMode="auto">
            <a:xfrm>
              <a:off x="2935" y="2878"/>
              <a:ext cx="90" cy="17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8" name="Line 98"/>
            <p:cNvSpPr>
              <a:spLocks noChangeShapeType="1"/>
            </p:cNvSpPr>
            <p:nvPr/>
          </p:nvSpPr>
          <p:spPr bwMode="auto">
            <a:xfrm>
              <a:off x="2987" y="2628"/>
              <a:ext cx="0" cy="25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9" name="Line 99"/>
            <p:cNvSpPr>
              <a:spLocks noChangeShapeType="1"/>
            </p:cNvSpPr>
            <p:nvPr/>
          </p:nvSpPr>
          <p:spPr bwMode="auto">
            <a:xfrm flipH="1">
              <a:off x="3893" y="2815"/>
              <a:ext cx="29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0" name="Rectangle 100"/>
            <p:cNvSpPr>
              <a:spLocks noChangeArrowheads="1"/>
            </p:cNvSpPr>
            <p:nvPr/>
          </p:nvSpPr>
          <p:spPr bwMode="auto">
            <a:xfrm>
              <a:off x="2506" y="3281"/>
              <a:ext cx="606" cy="2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solidFill>
                    <a:schemeClr val="hlink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48191" name="Line 101"/>
            <p:cNvSpPr>
              <a:spLocks noChangeShapeType="1"/>
            </p:cNvSpPr>
            <p:nvPr/>
          </p:nvSpPr>
          <p:spPr bwMode="auto">
            <a:xfrm flipH="1">
              <a:off x="3001" y="3163"/>
              <a:ext cx="56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2" name="Line 102"/>
            <p:cNvSpPr>
              <a:spLocks noChangeShapeType="1"/>
            </p:cNvSpPr>
            <p:nvPr/>
          </p:nvSpPr>
          <p:spPr bwMode="auto">
            <a:xfrm flipH="1">
              <a:off x="3354" y="3271"/>
              <a:ext cx="21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" name="Group 107"/>
            <p:cNvGrpSpPr>
              <a:grpSpLocks/>
            </p:cNvGrpSpPr>
            <p:nvPr/>
          </p:nvGrpSpPr>
          <p:grpSpPr bwMode="auto">
            <a:xfrm>
              <a:off x="3586" y="3155"/>
              <a:ext cx="124" cy="154"/>
              <a:chOff x="0" y="0"/>
              <a:chExt cx="20000" cy="20043"/>
            </a:xfrm>
          </p:grpSpPr>
          <p:sp>
            <p:nvSpPr>
              <p:cNvPr id="48242" name="Line 108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0000" cy="13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5" name="Group 109"/>
              <p:cNvGrpSpPr>
                <a:grpSpLocks/>
              </p:cNvGrpSpPr>
              <p:nvPr/>
            </p:nvGrpSpPr>
            <p:grpSpPr bwMode="auto">
              <a:xfrm>
                <a:off x="0" y="8515"/>
                <a:ext cx="20000" cy="11528"/>
                <a:chOff x="0" y="12"/>
                <a:chExt cx="20000" cy="19976"/>
              </a:xfrm>
            </p:grpSpPr>
            <p:sp>
              <p:nvSpPr>
                <p:cNvPr id="48244" name="Line 110"/>
                <p:cNvSpPr>
                  <a:spLocks noChangeShapeType="1"/>
                </p:cNvSpPr>
                <p:nvPr/>
              </p:nvSpPr>
              <p:spPr bwMode="auto">
                <a:xfrm flipH="1">
                  <a:off x="0" y="10000"/>
                  <a:ext cx="20000" cy="22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245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10000" y="12"/>
                  <a:ext cx="205" cy="1997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8194" name="Oval 112"/>
            <p:cNvSpPr>
              <a:spLocks noChangeArrowheads="1"/>
            </p:cNvSpPr>
            <p:nvPr/>
          </p:nvSpPr>
          <p:spPr bwMode="auto">
            <a:xfrm>
              <a:off x="3354" y="3244"/>
              <a:ext cx="62" cy="45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5" name="Oval 113"/>
            <p:cNvSpPr>
              <a:spLocks noChangeArrowheads="1"/>
            </p:cNvSpPr>
            <p:nvPr/>
          </p:nvSpPr>
          <p:spPr bwMode="auto">
            <a:xfrm>
              <a:off x="2959" y="3122"/>
              <a:ext cx="63" cy="46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6" name="Rectangle 114"/>
            <p:cNvSpPr>
              <a:spLocks noChangeArrowheads="1"/>
            </p:cNvSpPr>
            <p:nvPr/>
          </p:nvSpPr>
          <p:spPr bwMode="auto">
            <a:xfrm>
              <a:off x="2935" y="3302"/>
              <a:ext cx="90" cy="17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7" name="Line 115"/>
            <p:cNvSpPr>
              <a:spLocks noChangeShapeType="1"/>
            </p:cNvSpPr>
            <p:nvPr/>
          </p:nvSpPr>
          <p:spPr bwMode="auto">
            <a:xfrm>
              <a:off x="2987" y="3067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8" name="Line 116"/>
            <p:cNvSpPr>
              <a:spLocks noChangeShapeType="1"/>
            </p:cNvSpPr>
            <p:nvPr/>
          </p:nvSpPr>
          <p:spPr bwMode="auto">
            <a:xfrm flipH="1">
              <a:off x="3893" y="3238"/>
              <a:ext cx="29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9" name="Rectangle 117"/>
            <p:cNvSpPr>
              <a:spLocks noChangeArrowheads="1"/>
            </p:cNvSpPr>
            <p:nvPr/>
          </p:nvSpPr>
          <p:spPr bwMode="auto">
            <a:xfrm>
              <a:off x="2486" y="542"/>
              <a:ext cx="606" cy="24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solidFill>
                    <a:schemeClr val="hlink"/>
                  </a:solidFill>
                  <a:latin typeface="Times New Roman" pitchFamily="18" charset="0"/>
                </a:rPr>
                <a:t>R/2</a:t>
              </a:r>
            </a:p>
          </p:txBody>
        </p:sp>
        <p:sp>
          <p:nvSpPr>
            <p:cNvPr id="48200" name="Rectangle 118"/>
            <p:cNvSpPr>
              <a:spLocks noChangeArrowheads="1"/>
            </p:cNvSpPr>
            <p:nvPr/>
          </p:nvSpPr>
          <p:spPr bwMode="auto">
            <a:xfrm>
              <a:off x="2506" y="3720"/>
              <a:ext cx="606" cy="24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solidFill>
                    <a:schemeClr val="hlink"/>
                  </a:solidFill>
                  <a:latin typeface="Times New Roman" pitchFamily="18" charset="0"/>
                </a:rPr>
                <a:t>R/2</a:t>
              </a:r>
            </a:p>
          </p:txBody>
        </p:sp>
        <p:sp>
          <p:nvSpPr>
            <p:cNvPr id="48201" name="Line 119"/>
            <p:cNvSpPr>
              <a:spLocks noChangeShapeType="1"/>
            </p:cNvSpPr>
            <p:nvPr/>
          </p:nvSpPr>
          <p:spPr bwMode="auto">
            <a:xfrm flipH="1">
              <a:off x="3001" y="3602"/>
              <a:ext cx="56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2" name="Line 120"/>
            <p:cNvSpPr>
              <a:spLocks noChangeShapeType="1"/>
            </p:cNvSpPr>
            <p:nvPr/>
          </p:nvSpPr>
          <p:spPr bwMode="auto">
            <a:xfrm flipH="1">
              <a:off x="3354" y="3710"/>
              <a:ext cx="21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" name="Group 125"/>
            <p:cNvGrpSpPr>
              <a:grpSpLocks/>
            </p:cNvGrpSpPr>
            <p:nvPr/>
          </p:nvGrpSpPr>
          <p:grpSpPr bwMode="auto">
            <a:xfrm>
              <a:off x="3586" y="3594"/>
              <a:ext cx="124" cy="155"/>
              <a:chOff x="0" y="0"/>
              <a:chExt cx="20000" cy="20043"/>
            </a:xfrm>
          </p:grpSpPr>
          <p:sp>
            <p:nvSpPr>
              <p:cNvPr id="48238" name="Line 12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0000" cy="13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7" name="Group 127"/>
              <p:cNvGrpSpPr>
                <a:grpSpLocks/>
              </p:cNvGrpSpPr>
              <p:nvPr/>
            </p:nvGrpSpPr>
            <p:grpSpPr bwMode="auto">
              <a:xfrm>
                <a:off x="0" y="8515"/>
                <a:ext cx="20000" cy="11528"/>
                <a:chOff x="0" y="12"/>
                <a:chExt cx="20000" cy="19976"/>
              </a:xfrm>
            </p:grpSpPr>
            <p:sp>
              <p:nvSpPr>
                <p:cNvPr id="48240" name="Line 128"/>
                <p:cNvSpPr>
                  <a:spLocks noChangeShapeType="1"/>
                </p:cNvSpPr>
                <p:nvPr/>
              </p:nvSpPr>
              <p:spPr bwMode="auto">
                <a:xfrm flipH="1">
                  <a:off x="0" y="10000"/>
                  <a:ext cx="20000" cy="22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241" name="Line 129"/>
                <p:cNvSpPr>
                  <a:spLocks noChangeShapeType="1"/>
                </p:cNvSpPr>
                <p:nvPr/>
              </p:nvSpPr>
              <p:spPr bwMode="auto">
                <a:xfrm flipV="1">
                  <a:off x="10000" y="12"/>
                  <a:ext cx="205" cy="1997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8204" name="Oval 130"/>
            <p:cNvSpPr>
              <a:spLocks noChangeArrowheads="1"/>
            </p:cNvSpPr>
            <p:nvPr/>
          </p:nvSpPr>
          <p:spPr bwMode="auto">
            <a:xfrm>
              <a:off x="2959" y="3561"/>
              <a:ext cx="63" cy="46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5" name="Rectangle 131"/>
            <p:cNvSpPr>
              <a:spLocks noChangeArrowheads="1"/>
            </p:cNvSpPr>
            <p:nvPr/>
          </p:nvSpPr>
          <p:spPr bwMode="auto">
            <a:xfrm>
              <a:off x="2935" y="3740"/>
              <a:ext cx="90" cy="17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6" name="Line 132"/>
            <p:cNvSpPr>
              <a:spLocks noChangeShapeType="1"/>
            </p:cNvSpPr>
            <p:nvPr/>
          </p:nvSpPr>
          <p:spPr bwMode="auto">
            <a:xfrm>
              <a:off x="2987" y="3476"/>
              <a:ext cx="0" cy="26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7" name="Line 133"/>
            <p:cNvSpPr>
              <a:spLocks noChangeShapeType="1"/>
            </p:cNvSpPr>
            <p:nvPr/>
          </p:nvSpPr>
          <p:spPr bwMode="auto">
            <a:xfrm flipH="1">
              <a:off x="3893" y="3677"/>
              <a:ext cx="29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8" name="Line 134"/>
            <p:cNvSpPr>
              <a:spLocks noChangeShapeType="1"/>
            </p:cNvSpPr>
            <p:nvPr/>
          </p:nvSpPr>
          <p:spPr bwMode="auto">
            <a:xfrm>
              <a:off x="3369" y="842"/>
              <a:ext cx="4" cy="28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9" name="Line 135"/>
            <p:cNvSpPr>
              <a:spLocks noChangeShapeType="1"/>
            </p:cNvSpPr>
            <p:nvPr/>
          </p:nvSpPr>
          <p:spPr bwMode="auto">
            <a:xfrm>
              <a:off x="2399" y="842"/>
              <a:ext cx="979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0" name="Line 136"/>
            <p:cNvSpPr>
              <a:spLocks noChangeShapeType="1"/>
            </p:cNvSpPr>
            <p:nvPr/>
          </p:nvSpPr>
          <p:spPr bwMode="auto">
            <a:xfrm>
              <a:off x="2901" y="4097"/>
              <a:ext cx="170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1" name="Line 137"/>
            <p:cNvSpPr>
              <a:spLocks noChangeShapeType="1"/>
            </p:cNvSpPr>
            <p:nvPr/>
          </p:nvSpPr>
          <p:spPr bwMode="auto">
            <a:xfrm>
              <a:off x="4644" y="2482"/>
              <a:ext cx="4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2" name="Line 138"/>
            <p:cNvSpPr>
              <a:spLocks noChangeShapeType="1"/>
            </p:cNvSpPr>
            <p:nvPr/>
          </p:nvSpPr>
          <p:spPr bwMode="auto">
            <a:xfrm>
              <a:off x="4644" y="2375"/>
              <a:ext cx="4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3" name="Line 139"/>
            <p:cNvSpPr>
              <a:spLocks noChangeShapeType="1"/>
            </p:cNvSpPr>
            <p:nvPr/>
          </p:nvSpPr>
          <p:spPr bwMode="auto">
            <a:xfrm>
              <a:off x="4644" y="2269"/>
              <a:ext cx="436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" name="Group 168"/>
            <p:cNvGrpSpPr>
              <a:grpSpLocks/>
            </p:cNvGrpSpPr>
            <p:nvPr/>
          </p:nvGrpSpPr>
          <p:grpSpPr bwMode="auto">
            <a:xfrm>
              <a:off x="3572" y="1327"/>
              <a:ext cx="351" cy="391"/>
              <a:chOff x="3565" y="899"/>
              <a:chExt cx="351" cy="391"/>
            </a:xfrm>
          </p:grpSpPr>
          <p:sp>
            <p:nvSpPr>
              <p:cNvPr id="48235" name="Line 169"/>
              <p:cNvSpPr>
                <a:spLocks noChangeShapeType="1"/>
              </p:cNvSpPr>
              <p:nvPr/>
            </p:nvSpPr>
            <p:spPr bwMode="auto">
              <a:xfrm flipV="1">
                <a:off x="3565" y="1091"/>
                <a:ext cx="351" cy="19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36" name="Line 170"/>
              <p:cNvSpPr>
                <a:spLocks noChangeShapeType="1"/>
              </p:cNvSpPr>
              <p:nvPr/>
            </p:nvSpPr>
            <p:spPr bwMode="auto">
              <a:xfrm>
                <a:off x="3565" y="912"/>
                <a:ext cx="343" cy="18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37" name="Line 171"/>
              <p:cNvSpPr>
                <a:spLocks noChangeShapeType="1"/>
              </p:cNvSpPr>
              <p:nvPr/>
            </p:nvSpPr>
            <p:spPr bwMode="auto">
              <a:xfrm flipV="1">
                <a:off x="3565" y="899"/>
                <a:ext cx="1" cy="37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" name="Group 172"/>
            <p:cNvGrpSpPr>
              <a:grpSpLocks/>
            </p:cNvGrpSpPr>
            <p:nvPr/>
          </p:nvGrpSpPr>
          <p:grpSpPr bwMode="auto">
            <a:xfrm>
              <a:off x="3571" y="1756"/>
              <a:ext cx="351" cy="391"/>
              <a:chOff x="3565" y="899"/>
              <a:chExt cx="351" cy="391"/>
            </a:xfrm>
          </p:grpSpPr>
          <p:sp>
            <p:nvSpPr>
              <p:cNvPr id="48232" name="Line 173"/>
              <p:cNvSpPr>
                <a:spLocks noChangeShapeType="1"/>
              </p:cNvSpPr>
              <p:nvPr/>
            </p:nvSpPr>
            <p:spPr bwMode="auto">
              <a:xfrm flipV="1">
                <a:off x="3565" y="1091"/>
                <a:ext cx="351" cy="19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33" name="Line 174"/>
              <p:cNvSpPr>
                <a:spLocks noChangeShapeType="1"/>
              </p:cNvSpPr>
              <p:nvPr/>
            </p:nvSpPr>
            <p:spPr bwMode="auto">
              <a:xfrm>
                <a:off x="3565" y="912"/>
                <a:ext cx="343" cy="18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34" name="Line 175"/>
              <p:cNvSpPr>
                <a:spLocks noChangeShapeType="1"/>
              </p:cNvSpPr>
              <p:nvPr/>
            </p:nvSpPr>
            <p:spPr bwMode="auto">
              <a:xfrm flipV="1">
                <a:off x="3565" y="899"/>
                <a:ext cx="1" cy="37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" name="Group 176"/>
            <p:cNvGrpSpPr>
              <a:grpSpLocks/>
            </p:cNvGrpSpPr>
            <p:nvPr/>
          </p:nvGrpSpPr>
          <p:grpSpPr bwMode="auto">
            <a:xfrm>
              <a:off x="3563" y="3477"/>
              <a:ext cx="351" cy="391"/>
              <a:chOff x="3565" y="899"/>
              <a:chExt cx="351" cy="391"/>
            </a:xfrm>
          </p:grpSpPr>
          <p:sp>
            <p:nvSpPr>
              <p:cNvPr id="48229" name="Line 177"/>
              <p:cNvSpPr>
                <a:spLocks noChangeShapeType="1"/>
              </p:cNvSpPr>
              <p:nvPr/>
            </p:nvSpPr>
            <p:spPr bwMode="auto">
              <a:xfrm flipV="1">
                <a:off x="3565" y="1091"/>
                <a:ext cx="351" cy="19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30" name="Line 178"/>
              <p:cNvSpPr>
                <a:spLocks noChangeShapeType="1"/>
              </p:cNvSpPr>
              <p:nvPr/>
            </p:nvSpPr>
            <p:spPr bwMode="auto">
              <a:xfrm>
                <a:off x="3565" y="912"/>
                <a:ext cx="343" cy="18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31" name="Line 179"/>
              <p:cNvSpPr>
                <a:spLocks noChangeShapeType="1"/>
              </p:cNvSpPr>
              <p:nvPr/>
            </p:nvSpPr>
            <p:spPr bwMode="auto">
              <a:xfrm flipV="1">
                <a:off x="3565" y="899"/>
                <a:ext cx="1" cy="37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" name="Group 180"/>
            <p:cNvGrpSpPr>
              <a:grpSpLocks/>
            </p:cNvGrpSpPr>
            <p:nvPr/>
          </p:nvGrpSpPr>
          <p:grpSpPr bwMode="auto">
            <a:xfrm>
              <a:off x="3562" y="3037"/>
              <a:ext cx="351" cy="391"/>
              <a:chOff x="3565" y="899"/>
              <a:chExt cx="351" cy="391"/>
            </a:xfrm>
          </p:grpSpPr>
          <p:sp>
            <p:nvSpPr>
              <p:cNvPr id="48226" name="Line 181"/>
              <p:cNvSpPr>
                <a:spLocks noChangeShapeType="1"/>
              </p:cNvSpPr>
              <p:nvPr/>
            </p:nvSpPr>
            <p:spPr bwMode="auto">
              <a:xfrm flipV="1">
                <a:off x="3565" y="1091"/>
                <a:ext cx="351" cy="19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27" name="Line 182"/>
              <p:cNvSpPr>
                <a:spLocks noChangeShapeType="1"/>
              </p:cNvSpPr>
              <p:nvPr/>
            </p:nvSpPr>
            <p:spPr bwMode="auto">
              <a:xfrm>
                <a:off x="3565" y="912"/>
                <a:ext cx="343" cy="18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28" name="Line 183"/>
              <p:cNvSpPr>
                <a:spLocks noChangeShapeType="1"/>
              </p:cNvSpPr>
              <p:nvPr/>
            </p:nvSpPr>
            <p:spPr bwMode="auto">
              <a:xfrm flipV="1">
                <a:off x="3565" y="899"/>
                <a:ext cx="1" cy="37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" name="Group 184"/>
            <p:cNvGrpSpPr>
              <a:grpSpLocks/>
            </p:cNvGrpSpPr>
            <p:nvPr/>
          </p:nvGrpSpPr>
          <p:grpSpPr bwMode="auto">
            <a:xfrm>
              <a:off x="3569" y="2623"/>
              <a:ext cx="351" cy="391"/>
              <a:chOff x="3565" y="899"/>
              <a:chExt cx="351" cy="391"/>
            </a:xfrm>
          </p:grpSpPr>
          <p:sp>
            <p:nvSpPr>
              <p:cNvPr id="48223" name="Line 185"/>
              <p:cNvSpPr>
                <a:spLocks noChangeShapeType="1"/>
              </p:cNvSpPr>
              <p:nvPr/>
            </p:nvSpPr>
            <p:spPr bwMode="auto">
              <a:xfrm flipV="1">
                <a:off x="3565" y="1091"/>
                <a:ext cx="351" cy="19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24" name="Line 186"/>
              <p:cNvSpPr>
                <a:spLocks noChangeShapeType="1"/>
              </p:cNvSpPr>
              <p:nvPr/>
            </p:nvSpPr>
            <p:spPr bwMode="auto">
              <a:xfrm>
                <a:off x="3565" y="912"/>
                <a:ext cx="343" cy="18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25" name="Line 187"/>
              <p:cNvSpPr>
                <a:spLocks noChangeShapeType="1"/>
              </p:cNvSpPr>
              <p:nvPr/>
            </p:nvSpPr>
            <p:spPr bwMode="auto">
              <a:xfrm flipV="1">
                <a:off x="3565" y="899"/>
                <a:ext cx="1" cy="37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" name="Group 188"/>
            <p:cNvGrpSpPr>
              <a:grpSpLocks/>
            </p:cNvGrpSpPr>
            <p:nvPr/>
          </p:nvGrpSpPr>
          <p:grpSpPr bwMode="auto">
            <a:xfrm>
              <a:off x="3568" y="2174"/>
              <a:ext cx="351" cy="391"/>
              <a:chOff x="3565" y="899"/>
              <a:chExt cx="351" cy="391"/>
            </a:xfrm>
          </p:grpSpPr>
          <p:sp>
            <p:nvSpPr>
              <p:cNvPr id="48220" name="Line 189"/>
              <p:cNvSpPr>
                <a:spLocks noChangeShapeType="1"/>
              </p:cNvSpPr>
              <p:nvPr/>
            </p:nvSpPr>
            <p:spPr bwMode="auto">
              <a:xfrm flipV="1">
                <a:off x="3565" y="1091"/>
                <a:ext cx="351" cy="19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21" name="Line 190"/>
              <p:cNvSpPr>
                <a:spLocks noChangeShapeType="1"/>
              </p:cNvSpPr>
              <p:nvPr/>
            </p:nvSpPr>
            <p:spPr bwMode="auto">
              <a:xfrm>
                <a:off x="3565" y="912"/>
                <a:ext cx="343" cy="18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22" name="Line 191"/>
              <p:cNvSpPr>
                <a:spLocks noChangeShapeType="1"/>
              </p:cNvSpPr>
              <p:nvPr/>
            </p:nvSpPr>
            <p:spPr bwMode="auto">
              <a:xfrm flipV="1">
                <a:off x="3565" y="899"/>
                <a:ext cx="1" cy="37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>
          <a:xfrm>
            <a:off x="601663" y="0"/>
            <a:ext cx="7793037" cy="8382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A/D</a:t>
            </a:r>
            <a:r>
              <a:rPr lang="zh-CN" altLang="en-US" dirty="0" smtClean="0"/>
              <a:t>转换器的性能指标</a:t>
            </a:r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1373188" y="4017963"/>
            <a:ext cx="6096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如：		</a:t>
            </a:r>
            <a:r>
              <a:rPr lang="en-US" altLang="zh-CN" sz="28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ICL7109 	33  ms 	</a:t>
            </a:r>
          </a:p>
          <a:p>
            <a:pPr>
              <a:spcBef>
                <a:spcPct val="20000"/>
              </a:spcBef>
            </a:pPr>
            <a:r>
              <a:rPr lang="en-US" altLang="zh-CN" sz="28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		</a:t>
            </a:r>
            <a:r>
              <a:rPr lang="en-US" altLang="zh-CN" sz="28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ADC0809 	100 μs</a:t>
            </a:r>
            <a:r>
              <a:rPr lang="en-US" altLang="zh-CN" sz="28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 	</a:t>
            </a:r>
          </a:p>
          <a:p>
            <a:pPr>
              <a:spcBef>
                <a:spcPct val="20000"/>
              </a:spcBef>
            </a:pPr>
            <a:r>
              <a:rPr lang="en-US" altLang="zh-CN" sz="28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 		AD570 	25 μs 	      </a:t>
            </a:r>
          </a:p>
          <a:p>
            <a:pPr>
              <a:spcBef>
                <a:spcPct val="20000"/>
              </a:spcBef>
            </a:pPr>
            <a:r>
              <a:rPr lang="en-US" altLang="zh-CN" sz="28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		AD1674 	10 </a:t>
            </a:r>
            <a:r>
              <a:rPr lang="el-GR" altLang="zh-CN" sz="28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μ</a:t>
            </a:r>
            <a:r>
              <a:rPr lang="en-US" altLang="zh-CN" sz="28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s</a:t>
            </a:r>
          </a:p>
        </p:txBody>
      </p:sp>
      <p:sp>
        <p:nvSpPr>
          <p:cNvPr id="50182" name="Rectangle 8"/>
          <p:cNvSpPr>
            <a:spLocks noChangeArrowheads="1"/>
          </p:cNvSpPr>
          <p:nvPr/>
        </p:nvSpPr>
        <p:spPr bwMode="auto">
          <a:xfrm>
            <a:off x="366713" y="1370013"/>
            <a:ext cx="8621712" cy="233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⒈</a:t>
            </a:r>
            <a: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分辨率		对模拟输入信号的分辨能力</a:t>
            </a:r>
          </a:p>
          <a:p>
            <a:pPr>
              <a:spcBef>
                <a:spcPct val="20000"/>
              </a:spcBef>
            </a:pPr>
            <a: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⒉转换精度	一般指二进制数据的位数</a:t>
            </a:r>
          </a:p>
          <a:p>
            <a:pPr>
              <a:spcBef>
                <a:spcPct val="20000"/>
              </a:spcBef>
            </a:pPr>
            <a: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⒊量化误差	</a:t>
            </a:r>
            <a:r>
              <a:rPr lang="zh-CN" altLang="en-US" sz="28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指量化结果和被量化模拟量的差值</a:t>
            </a:r>
          </a:p>
          <a:p>
            <a:pPr>
              <a:spcBef>
                <a:spcPct val="20000"/>
              </a:spcBef>
            </a:pPr>
            <a: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⒋转换时间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ADC0809</a:t>
            </a:r>
            <a:r>
              <a:rPr lang="zh-CN" altLang="en-US" smtClean="0"/>
              <a:t>的内部结构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8305800" cy="5127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zh-CN" sz="2800" smtClean="0">
                <a:solidFill>
                  <a:srgbClr val="193C7D"/>
                </a:solidFill>
              </a:rPr>
              <a:t>8</a:t>
            </a:r>
            <a:r>
              <a:rPr lang="zh-CN" altLang="en-US" sz="2800" smtClean="0">
                <a:solidFill>
                  <a:srgbClr val="193C7D"/>
                </a:solidFill>
              </a:rPr>
              <a:t>位逐次逼近式</a:t>
            </a:r>
            <a:r>
              <a:rPr lang="en-US" altLang="zh-CN" sz="2800" smtClean="0">
                <a:solidFill>
                  <a:srgbClr val="193C7D"/>
                </a:solidFill>
              </a:rPr>
              <a:t>ADC</a:t>
            </a:r>
            <a:r>
              <a:rPr lang="zh-CN" altLang="en-US" sz="2800" smtClean="0">
                <a:solidFill>
                  <a:srgbClr val="193C7D"/>
                </a:solidFill>
              </a:rPr>
              <a:t>，多路开关和三态锁存缓冲器</a:t>
            </a:r>
          </a:p>
        </p:txBody>
      </p:sp>
      <p:grpSp>
        <p:nvGrpSpPr>
          <p:cNvPr id="136196" name="Group 4"/>
          <p:cNvGrpSpPr>
            <a:grpSpLocks/>
          </p:cNvGrpSpPr>
          <p:nvPr/>
        </p:nvGrpSpPr>
        <p:grpSpPr bwMode="auto">
          <a:xfrm>
            <a:off x="255588" y="1412875"/>
            <a:ext cx="8964612" cy="5159375"/>
            <a:chOff x="113" y="890"/>
            <a:chExt cx="5647" cy="3250"/>
          </a:xfrm>
        </p:grpSpPr>
        <p:sp>
          <p:nvSpPr>
            <p:cNvPr id="136197" name="Rectangle 5"/>
            <p:cNvSpPr>
              <a:spLocks noChangeArrowheads="1"/>
            </p:cNvSpPr>
            <p:nvPr/>
          </p:nvSpPr>
          <p:spPr bwMode="auto">
            <a:xfrm>
              <a:off x="3906" y="3422"/>
              <a:ext cx="1046" cy="32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ADC0809</a:t>
              </a:r>
            </a:p>
          </p:txBody>
        </p:sp>
        <p:sp>
          <p:nvSpPr>
            <p:cNvPr id="136198" name="Rectangle 6"/>
            <p:cNvSpPr>
              <a:spLocks noChangeArrowheads="1"/>
            </p:cNvSpPr>
            <p:nvPr/>
          </p:nvSpPr>
          <p:spPr bwMode="auto">
            <a:xfrm>
              <a:off x="1067" y="2672"/>
              <a:ext cx="934" cy="599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40000"/>
                </a:lnSpc>
              </a:pPr>
              <a:r>
                <a:rPr lang="zh-CN" altLang="en-US" sz="2400" b="1">
                  <a:latin typeface="Times New Roman" pitchFamily="18" charset="0"/>
                </a:rPr>
                <a:t>地址锁存</a:t>
              </a:r>
            </a:p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和译码</a:t>
              </a:r>
            </a:p>
          </p:txBody>
        </p:sp>
        <p:sp>
          <p:nvSpPr>
            <p:cNvPr id="136199" name="Rectangle 7"/>
            <p:cNvSpPr>
              <a:spLocks noChangeArrowheads="1"/>
            </p:cNvSpPr>
            <p:nvPr/>
          </p:nvSpPr>
          <p:spPr bwMode="auto">
            <a:xfrm>
              <a:off x="5334" y="3122"/>
              <a:ext cx="368" cy="33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000" b="1">
                  <a:latin typeface="Times New Roman" pitchFamily="18" charset="0"/>
                </a:rPr>
                <a:t>OE</a:t>
              </a:r>
            </a:p>
          </p:txBody>
        </p:sp>
        <p:sp>
          <p:nvSpPr>
            <p:cNvPr id="136200" name="Rectangle 8"/>
            <p:cNvSpPr>
              <a:spLocks noChangeArrowheads="1"/>
            </p:cNvSpPr>
            <p:nvPr/>
          </p:nvSpPr>
          <p:spPr bwMode="auto">
            <a:xfrm>
              <a:off x="1200" y="1295"/>
              <a:ext cx="734" cy="1175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endParaRPr lang="zh-CN" altLang="en-US" sz="2400" b="1">
                <a:latin typeface="Times New Roman" pitchFamily="18" charset="0"/>
              </a:endParaRPr>
            </a:p>
            <a:p>
              <a:pPr algn="ctr" eaLnBrk="0" hangingPunct="0">
                <a:spcBef>
                  <a:spcPts val="200"/>
                </a:spcBef>
              </a:pPr>
              <a:r>
                <a:rPr lang="zh-CN" altLang="en-US" sz="2400" b="1">
                  <a:latin typeface="Times New Roman" pitchFamily="18" charset="0"/>
                </a:rPr>
                <a:t>通道</a:t>
              </a:r>
            </a:p>
            <a:p>
              <a:pPr algn="ctr" eaLnBrk="0" hangingPunct="0">
                <a:spcBef>
                  <a:spcPts val="200"/>
                </a:spcBef>
              </a:pPr>
              <a:r>
                <a:rPr lang="zh-CN" altLang="en-US" sz="2400" b="1">
                  <a:latin typeface="Times New Roman" pitchFamily="18" charset="0"/>
                </a:rPr>
                <a:t>选择</a:t>
              </a:r>
            </a:p>
            <a:p>
              <a:pPr algn="ctr" eaLnBrk="0" hangingPunct="0">
                <a:spcBef>
                  <a:spcPts val="200"/>
                </a:spcBef>
              </a:pPr>
              <a:r>
                <a:rPr lang="zh-CN" altLang="en-US" sz="2400" b="1">
                  <a:latin typeface="Times New Roman" pitchFamily="18" charset="0"/>
                </a:rPr>
                <a:t>开关</a:t>
              </a:r>
            </a:p>
          </p:txBody>
        </p:sp>
        <p:sp>
          <p:nvSpPr>
            <p:cNvPr id="136201" name="Rectangle 9"/>
            <p:cNvSpPr>
              <a:spLocks noChangeArrowheads="1"/>
            </p:cNvSpPr>
            <p:nvPr/>
          </p:nvSpPr>
          <p:spPr bwMode="auto">
            <a:xfrm>
              <a:off x="113" y="2705"/>
              <a:ext cx="656" cy="5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000" b="1">
                  <a:latin typeface="Times New Roman" pitchFamily="18" charset="0"/>
                </a:rPr>
                <a:t>ADDA</a:t>
              </a:r>
            </a:p>
            <a:p>
              <a:pPr algn="ctr" eaLnBrk="0" hangingPunct="0"/>
              <a:r>
                <a:rPr lang="en-US" altLang="zh-CN" sz="2000" b="1">
                  <a:latin typeface="Times New Roman" pitchFamily="18" charset="0"/>
                </a:rPr>
                <a:t>ADDB</a:t>
              </a:r>
            </a:p>
            <a:p>
              <a:pPr algn="ctr" eaLnBrk="0" hangingPunct="0"/>
              <a:r>
                <a:rPr lang="en-US" altLang="zh-CN" sz="2000" b="1">
                  <a:latin typeface="Times New Roman" pitchFamily="18" charset="0"/>
                </a:rPr>
                <a:t>ADDC</a:t>
              </a:r>
            </a:p>
          </p:txBody>
        </p:sp>
        <p:grpSp>
          <p:nvGrpSpPr>
            <p:cNvPr id="136202" name="Group 10"/>
            <p:cNvGrpSpPr>
              <a:grpSpLocks/>
            </p:cNvGrpSpPr>
            <p:nvPr/>
          </p:nvGrpSpPr>
          <p:grpSpPr bwMode="auto">
            <a:xfrm>
              <a:off x="500" y="1362"/>
              <a:ext cx="701" cy="1029"/>
              <a:chOff x="0" y="225"/>
              <a:chExt cx="20000" cy="19775"/>
            </a:xfrm>
          </p:grpSpPr>
          <p:grpSp>
            <p:nvGrpSpPr>
              <p:cNvPr id="136262" name="Group 11"/>
              <p:cNvGrpSpPr>
                <a:grpSpLocks/>
              </p:cNvGrpSpPr>
              <p:nvPr/>
            </p:nvGrpSpPr>
            <p:grpSpPr bwMode="auto">
              <a:xfrm>
                <a:off x="0" y="11525"/>
                <a:ext cx="20000" cy="8475"/>
                <a:chOff x="0" y="224"/>
                <a:chExt cx="20000" cy="19776"/>
              </a:xfrm>
            </p:grpSpPr>
            <p:grpSp>
              <p:nvGrpSpPr>
                <p:cNvPr id="136269" name="Group 12"/>
                <p:cNvGrpSpPr>
                  <a:grpSpLocks/>
                </p:cNvGrpSpPr>
                <p:nvPr/>
              </p:nvGrpSpPr>
              <p:grpSpPr bwMode="auto">
                <a:xfrm>
                  <a:off x="0" y="13408"/>
                  <a:ext cx="20000" cy="6592"/>
                  <a:chOff x="0" y="224"/>
                  <a:chExt cx="20000" cy="19776"/>
                </a:xfrm>
              </p:grpSpPr>
              <p:sp>
                <p:nvSpPr>
                  <p:cNvPr id="136273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0" y="19853"/>
                    <a:ext cx="20000" cy="14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274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0" y="224"/>
                    <a:ext cx="20000" cy="14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6270" name="Group 15"/>
                <p:cNvGrpSpPr>
                  <a:grpSpLocks/>
                </p:cNvGrpSpPr>
                <p:nvPr/>
              </p:nvGrpSpPr>
              <p:grpSpPr bwMode="auto">
                <a:xfrm>
                  <a:off x="0" y="224"/>
                  <a:ext cx="20000" cy="6592"/>
                  <a:chOff x="0" y="-45"/>
                  <a:chExt cx="20000" cy="20045"/>
                </a:xfrm>
              </p:grpSpPr>
              <p:sp>
                <p:nvSpPr>
                  <p:cNvPr id="136271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0" y="19851"/>
                    <a:ext cx="20000" cy="149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272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0" y="-45"/>
                    <a:ext cx="20000" cy="149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36263" name="Group 18"/>
              <p:cNvGrpSpPr>
                <a:grpSpLocks/>
              </p:cNvGrpSpPr>
              <p:nvPr/>
            </p:nvGrpSpPr>
            <p:grpSpPr bwMode="auto">
              <a:xfrm>
                <a:off x="0" y="5875"/>
                <a:ext cx="20000" cy="2804"/>
                <a:chOff x="0" y="-29"/>
                <a:chExt cx="20000" cy="20029"/>
              </a:xfrm>
            </p:grpSpPr>
            <p:sp>
              <p:nvSpPr>
                <p:cNvPr id="136267" name="Line 19"/>
                <p:cNvSpPr>
                  <a:spLocks noChangeShapeType="1"/>
                </p:cNvSpPr>
                <p:nvPr/>
              </p:nvSpPr>
              <p:spPr bwMode="auto">
                <a:xfrm>
                  <a:off x="0" y="19850"/>
                  <a:ext cx="20000" cy="15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6268" name="Line 20"/>
                <p:cNvSpPr>
                  <a:spLocks noChangeShapeType="1"/>
                </p:cNvSpPr>
                <p:nvPr/>
              </p:nvSpPr>
              <p:spPr bwMode="auto">
                <a:xfrm>
                  <a:off x="0" y="-29"/>
                  <a:ext cx="20000" cy="15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264" name="Group 21"/>
              <p:cNvGrpSpPr>
                <a:grpSpLocks/>
              </p:cNvGrpSpPr>
              <p:nvPr/>
            </p:nvGrpSpPr>
            <p:grpSpPr bwMode="auto">
              <a:xfrm>
                <a:off x="0" y="225"/>
                <a:ext cx="20000" cy="2825"/>
                <a:chOff x="0" y="-44"/>
                <a:chExt cx="20000" cy="20044"/>
              </a:xfrm>
            </p:grpSpPr>
            <p:sp>
              <p:nvSpPr>
                <p:cNvPr id="136265" name="Line 22"/>
                <p:cNvSpPr>
                  <a:spLocks noChangeShapeType="1"/>
                </p:cNvSpPr>
                <p:nvPr/>
              </p:nvSpPr>
              <p:spPr bwMode="auto">
                <a:xfrm>
                  <a:off x="0" y="19851"/>
                  <a:ext cx="20000" cy="14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6266" name="Line 23"/>
                <p:cNvSpPr>
                  <a:spLocks noChangeShapeType="1"/>
                </p:cNvSpPr>
                <p:nvPr/>
              </p:nvSpPr>
              <p:spPr bwMode="auto">
                <a:xfrm>
                  <a:off x="0" y="-44"/>
                  <a:ext cx="20000" cy="14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6203" name="Rectangle 24"/>
            <p:cNvSpPr>
              <a:spLocks noChangeArrowheads="1"/>
            </p:cNvSpPr>
            <p:nvPr/>
          </p:nvSpPr>
          <p:spPr bwMode="auto">
            <a:xfrm>
              <a:off x="166" y="1288"/>
              <a:ext cx="401" cy="127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altLang="zh-CN" b="1">
                  <a:latin typeface="Times New Roman" pitchFamily="18" charset="0"/>
                </a:rPr>
                <a:t>1N0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altLang="zh-CN" b="1">
                  <a:latin typeface="Times New Roman" pitchFamily="18" charset="0"/>
                </a:rPr>
                <a:t>IN1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altLang="zh-CN" b="1">
                  <a:latin typeface="Times New Roman" pitchFamily="18" charset="0"/>
                </a:rPr>
                <a:t>IN2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altLang="zh-CN" b="1">
                  <a:latin typeface="Times New Roman" pitchFamily="18" charset="0"/>
                </a:rPr>
                <a:t>IN3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altLang="zh-CN" b="1">
                  <a:latin typeface="Times New Roman" pitchFamily="18" charset="0"/>
                </a:rPr>
                <a:t>IN4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altLang="zh-CN" b="1">
                  <a:latin typeface="Times New Roman" pitchFamily="18" charset="0"/>
                </a:rPr>
                <a:t>IN5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altLang="zh-CN" b="1">
                  <a:latin typeface="Times New Roman" pitchFamily="18" charset="0"/>
                </a:rPr>
                <a:t>IN6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altLang="zh-CN" b="1">
                  <a:latin typeface="Times New Roman" pitchFamily="18" charset="0"/>
                </a:rPr>
                <a:t>IN7</a:t>
              </a:r>
            </a:p>
          </p:txBody>
        </p:sp>
        <p:sp>
          <p:nvSpPr>
            <p:cNvPr id="136204" name="Rectangle 25"/>
            <p:cNvSpPr>
              <a:spLocks noChangeArrowheads="1"/>
            </p:cNvSpPr>
            <p:nvPr/>
          </p:nvSpPr>
          <p:spPr bwMode="auto">
            <a:xfrm>
              <a:off x="4083" y="1715"/>
              <a:ext cx="652" cy="122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70000"/>
                </a:lnSpc>
                <a:spcBef>
                  <a:spcPts val="600"/>
                </a:spcBef>
              </a:pPr>
              <a:r>
                <a:rPr lang="en-US" altLang="zh-CN" sz="2400" b="1">
                  <a:latin typeface="Times New Roman" pitchFamily="18" charset="0"/>
                </a:rPr>
                <a:t>8</a:t>
              </a:r>
              <a:r>
                <a:rPr lang="zh-CN" altLang="en-US" sz="2400" b="1">
                  <a:latin typeface="Times New Roman" pitchFamily="18" charset="0"/>
                </a:rPr>
                <a:t>位</a:t>
              </a:r>
            </a:p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三态</a:t>
              </a:r>
            </a:p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锁存</a:t>
              </a:r>
            </a:p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缓冲器</a:t>
              </a:r>
            </a:p>
          </p:txBody>
        </p:sp>
        <p:sp>
          <p:nvSpPr>
            <p:cNvPr id="136205" name="Line 26"/>
            <p:cNvSpPr>
              <a:spLocks noChangeShapeType="1"/>
            </p:cNvSpPr>
            <p:nvPr/>
          </p:nvSpPr>
          <p:spPr bwMode="auto">
            <a:xfrm>
              <a:off x="3308" y="2232"/>
              <a:ext cx="1" cy="3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06" name="Rectangle 27"/>
            <p:cNvSpPr>
              <a:spLocks noChangeArrowheads="1"/>
            </p:cNvSpPr>
            <p:nvPr/>
          </p:nvSpPr>
          <p:spPr bwMode="auto">
            <a:xfrm>
              <a:off x="833" y="1152"/>
              <a:ext cx="4252" cy="2626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07" name="Freeform 28"/>
            <p:cNvSpPr>
              <a:spLocks/>
            </p:cNvSpPr>
            <p:nvPr/>
          </p:nvSpPr>
          <p:spPr bwMode="auto">
            <a:xfrm>
              <a:off x="2133" y="2057"/>
              <a:ext cx="85" cy="659"/>
            </a:xfrm>
            <a:custGeom>
              <a:avLst/>
              <a:gdLst>
                <a:gd name="T0" fmla="*/ 0 w 20000"/>
                <a:gd name="T1" fmla="*/ 19968 h 20000"/>
                <a:gd name="T2" fmla="*/ 0 w 20000"/>
                <a:gd name="T3" fmla="*/ 0 h 20000"/>
                <a:gd name="T4" fmla="*/ 19737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0" y="19968"/>
                  </a:moveTo>
                  <a:lnTo>
                    <a:pt x="0" y="0"/>
                  </a:lnTo>
                  <a:lnTo>
                    <a:pt x="19737" y="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08" name="Freeform 29"/>
            <p:cNvSpPr>
              <a:spLocks/>
            </p:cNvSpPr>
            <p:nvPr/>
          </p:nvSpPr>
          <p:spPr bwMode="auto">
            <a:xfrm>
              <a:off x="591" y="3275"/>
              <a:ext cx="926" cy="203"/>
            </a:xfrm>
            <a:custGeom>
              <a:avLst/>
              <a:gdLst>
                <a:gd name="T0" fmla="*/ 19977 w 20000"/>
                <a:gd name="T1" fmla="*/ 0 h 20000"/>
                <a:gd name="T2" fmla="*/ 19977 w 20000"/>
                <a:gd name="T3" fmla="*/ 19902 h 20000"/>
                <a:gd name="T4" fmla="*/ 0 w 20000"/>
                <a:gd name="T5" fmla="*/ 19902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977" y="0"/>
                  </a:moveTo>
                  <a:lnTo>
                    <a:pt x="19977" y="19902"/>
                  </a:lnTo>
                  <a:lnTo>
                    <a:pt x="0" y="1990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6209" name="Group 30"/>
            <p:cNvGrpSpPr>
              <a:grpSpLocks/>
            </p:cNvGrpSpPr>
            <p:nvPr/>
          </p:nvGrpSpPr>
          <p:grpSpPr bwMode="auto">
            <a:xfrm>
              <a:off x="3017" y="890"/>
              <a:ext cx="584" cy="393"/>
              <a:chOff x="0" y="0"/>
              <a:chExt cx="20018" cy="20000"/>
            </a:xfrm>
          </p:grpSpPr>
          <p:sp>
            <p:nvSpPr>
              <p:cNvPr id="136260" name="Line 31"/>
              <p:cNvSpPr>
                <a:spLocks noChangeShapeType="1"/>
              </p:cNvSpPr>
              <p:nvPr/>
            </p:nvSpPr>
            <p:spPr bwMode="auto">
              <a:xfrm>
                <a:off x="0" y="0"/>
                <a:ext cx="41" cy="20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61" name="Line 32"/>
              <p:cNvSpPr>
                <a:spLocks noChangeShapeType="1"/>
              </p:cNvSpPr>
              <p:nvPr/>
            </p:nvSpPr>
            <p:spPr bwMode="auto">
              <a:xfrm>
                <a:off x="19988" y="0"/>
                <a:ext cx="30" cy="20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6210" name="Group 33"/>
            <p:cNvGrpSpPr>
              <a:grpSpLocks/>
            </p:cNvGrpSpPr>
            <p:nvPr/>
          </p:nvGrpSpPr>
          <p:grpSpPr bwMode="auto">
            <a:xfrm>
              <a:off x="666" y="2797"/>
              <a:ext cx="402" cy="371"/>
              <a:chOff x="1562" y="3186"/>
              <a:chExt cx="481" cy="279"/>
            </a:xfrm>
          </p:grpSpPr>
          <p:sp>
            <p:nvSpPr>
              <p:cNvPr id="136257" name="Line 34"/>
              <p:cNvSpPr>
                <a:spLocks noChangeShapeType="1"/>
              </p:cNvSpPr>
              <p:nvPr/>
            </p:nvSpPr>
            <p:spPr bwMode="auto">
              <a:xfrm>
                <a:off x="1562" y="3464"/>
                <a:ext cx="48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58" name="Line 35"/>
              <p:cNvSpPr>
                <a:spLocks noChangeShapeType="1"/>
              </p:cNvSpPr>
              <p:nvPr/>
            </p:nvSpPr>
            <p:spPr bwMode="auto">
              <a:xfrm>
                <a:off x="1562" y="3326"/>
                <a:ext cx="48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59" name="Line 36"/>
              <p:cNvSpPr>
                <a:spLocks noChangeShapeType="1"/>
              </p:cNvSpPr>
              <p:nvPr/>
            </p:nvSpPr>
            <p:spPr bwMode="auto">
              <a:xfrm>
                <a:off x="1562" y="3186"/>
                <a:ext cx="48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6211" name="Rectangle 37"/>
            <p:cNvSpPr>
              <a:spLocks noChangeArrowheads="1"/>
            </p:cNvSpPr>
            <p:nvPr/>
          </p:nvSpPr>
          <p:spPr bwMode="auto">
            <a:xfrm>
              <a:off x="2834" y="2577"/>
              <a:ext cx="934" cy="30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10000"/>
                </a:lnSpc>
              </a:pPr>
              <a:r>
                <a:rPr lang="en-US" altLang="zh-CN" sz="2400" b="1">
                  <a:latin typeface="Times New Roman" pitchFamily="18" charset="0"/>
                </a:rPr>
                <a:t>DAC</a:t>
              </a:r>
            </a:p>
          </p:txBody>
        </p:sp>
        <p:sp>
          <p:nvSpPr>
            <p:cNvPr id="136212" name="Rectangle 38"/>
            <p:cNvSpPr>
              <a:spLocks noChangeArrowheads="1"/>
            </p:cNvSpPr>
            <p:nvPr/>
          </p:nvSpPr>
          <p:spPr bwMode="auto">
            <a:xfrm>
              <a:off x="852" y="3792"/>
              <a:ext cx="535" cy="32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000" b="1">
                  <a:latin typeface="Times New Roman" pitchFamily="18" charset="0"/>
                </a:rPr>
                <a:t>Vcc</a:t>
              </a:r>
            </a:p>
          </p:txBody>
        </p:sp>
        <p:sp>
          <p:nvSpPr>
            <p:cNvPr id="136213" name="Rectangle 39"/>
            <p:cNvSpPr>
              <a:spLocks noChangeArrowheads="1"/>
            </p:cNvSpPr>
            <p:nvPr/>
          </p:nvSpPr>
          <p:spPr bwMode="auto">
            <a:xfrm>
              <a:off x="2137" y="2180"/>
              <a:ext cx="635" cy="3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000" b="1">
                  <a:latin typeface="Times New Roman" pitchFamily="18" charset="0"/>
                </a:rPr>
                <a:t>比较器</a:t>
              </a:r>
            </a:p>
          </p:txBody>
        </p:sp>
        <p:sp>
          <p:nvSpPr>
            <p:cNvPr id="136214" name="Rectangle 40"/>
            <p:cNvSpPr>
              <a:spLocks noChangeArrowheads="1"/>
            </p:cNvSpPr>
            <p:nvPr/>
          </p:nvSpPr>
          <p:spPr bwMode="auto">
            <a:xfrm>
              <a:off x="2304" y="901"/>
              <a:ext cx="752" cy="31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000" b="1">
                  <a:latin typeface="Times New Roman" pitchFamily="18" charset="0"/>
                </a:rPr>
                <a:t>CLOCK</a:t>
              </a:r>
            </a:p>
          </p:txBody>
        </p:sp>
        <p:sp>
          <p:nvSpPr>
            <p:cNvPr id="136215" name="Rectangle 41"/>
            <p:cNvSpPr>
              <a:spLocks noChangeArrowheads="1"/>
            </p:cNvSpPr>
            <p:nvPr/>
          </p:nvSpPr>
          <p:spPr bwMode="auto">
            <a:xfrm>
              <a:off x="3597" y="895"/>
              <a:ext cx="752" cy="3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000" b="1">
                  <a:latin typeface="Times New Roman" pitchFamily="18" charset="0"/>
                </a:rPr>
                <a:t>START</a:t>
              </a:r>
            </a:p>
          </p:txBody>
        </p:sp>
        <p:sp>
          <p:nvSpPr>
            <p:cNvPr id="136216" name="Rectangle 42"/>
            <p:cNvSpPr>
              <a:spLocks noChangeArrowheads="1"/>
            </p:cNvSpPr>
            <p:nvPr/>
          </p:nvSpPr>
          <p:spPr bwMode="auto">
            <a:xfrm>
              <a:off x="1820" y="3797"/>
              <a:ext cx="634" cy="31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000" b="1">
                  <a:latin typeface="Times New Roman" pitchFamily="18" charset="0"/>
                </a:rPr>
                <a:t>GND</a:t>
              </a:r>
            </a:p>
          </p:txBody>
        </p:sp>
        <p:sp>
          <p:nvSpPr>
            <p:cNvPr id="136217" name="Rectangle 43"/>
            <p:cNvSpPr>
              <a:spLocks noChangeArrowheads="1"/>
            </p:cNvSpPr>
            <p:nvPr/>
          </p:nvSpPr>
          <p:spPr bwMode="auto">
            <a:xfrm>
              <a:off x="2186" y="3797"/>
              <a:ext cx="815" cy="31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000" b="1">
                  <a:latin typeface="Times New Roman" pitchFamily="18" charset="0"/>
                </a:rPr>
                <a:t>V</a:t>
              </a:r>
              <a:r>
                <a:rPr lang="en-US" altLang="zh-CN" sz="2000" b="1" baseline="-25000">
                  <a:latin typeface="Times New Roman" pitchFamily="18" charset="0"/>
                </a:rPr>
                <a:t>REF(+)</a:t>
              </a:r>
              <a:endParaRPr lang="en-US" altLang="zh-CN" sz="2000" b="1">
                <a:latin typeface="Times New Roman" pitchFamily="18" charset="0"/>
              </a:endParaRPr>
            </a:p>
          </p:txBody>
        </p:sp>
        <p:sp>
          <p:nvSpPr>
            <p:cNvPr id="136218" name="Rectangle 44"/>
            <p:cNvSpPr>
              <a:spLocks noChangeArrowheads="1"/>
            </p:cNvSpPr>
            <p:nvPr/>
          </p:nvSpPr>
          <p:spPr bwMode="auto">
            <a:xfrm>
              <a:off x="3654" y="3829"/>
              <a:ext cx="796" cy="31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000" b="1">
                  <a:latin typeface="Times New Roman" pitchFamily="18" charset="0"/>
                </a:rPr>
                <a:t>V</a:t>
              </a:r>
              <a:r>
                <a:rPr lang="en-US" altLang="zh-CN" sz="2000" b="1" baseline="-25000">
                  <a:latin typeface="Times New Roman" pitchFamily="18" charset="0"/>
                </a:rPr>
                <a:t>REF(-)</a:t>
              </a:r>
              <a:endParaRPr lang="en-US" altLang="zh-CN" sz="2000" b="1">
                <a:latin typeface="Times New Roman" pitchFamily="18" charset="0"/>
              </a:endParaRPr>
            </a:p>
          </p:txBody>
        </p:sp>
        <p:sp>
          <p:nvSpPr>
            <p:cNvPr id="136219" name="Rectangle 45"/>
            <p:cNvSpPr>
              <a:spLocks noChangeArrowheads="1"/>
            </p:cNvSpPr>
            <p:nvPr/>
          </p:nvSpPr>
          <p:spPr bwMode="auto">
            <a:xfrm>
              <a:off x="163" y="3364"/>
              <a:ext cx="560" cy="3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000" b="1">
                  <a:latin typeface="Times New Roman" pitchFamily="18" charset="0"/>
                </a:rPr>
                <a:t>ALE</a:t>
              </a:r>
            </a:p>
          </p:txBody>
        </p:sp>
        <p:sp>
          <p:nvSpPr>
            <p:cNvPr id="136220" name="Line 46"/>
            <p:cNvSpPr>
              <a:spLocks noChangeShapeType="1"/>
            </p:cNvSpPr>
            <p:nvPr/>
          </p:nvSpPr>
          <p:spPr bwMode="auto">
            <a:xfrm flipV="1">
              <a:off x="1536" y="2479"/>
              <a:ext cx="1" cy="1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6221" name="Group 47"/>
            <p:cNvGrpSpPr>
              <a:grpSpLocks/>
            </p:cNvGrpSpPr>
            <p:nvPr/>
          </p:nvGrpSpPr>
          <p:grpSpPr bwMode="auto">
            <a:xfrm>
              <a:off x="1937" y="1278"/>
              <a:ext cx="1947" cy="946"/>
              <a:chOff x="1937" y="1278"/>
              <a:chExt cx="1947" cy="946"/>
            </a:xfrm>
          </p:grpSpPr>
          <p:sp>
            <p:nvSpPr>
              <p:cNvPr id="136249" name="Line 48"/>
              <p:cNvSpPr>
                <a:spLocks noChangeShapeType="1"/>
              </p:cNvSpPr>
              <p:nvPr/>
            </p:nvSpPr>
            <p:spPr bwMode="auto">
              <a:xfrm>
                <a:off x="2483" y="1982"/>
                <a:ext cx="268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50" name="Rectangle 49"/>
              <p:cNvSpPr>
                <a:spLocks noChangeArrowheads="1"/>
              </p:cNvSpPr>
              <p:nvPr/>
            </p:nvSpPr>
            <p:spPr bwMode="auto">
              <a:xfrm>
                <a:off x="2746" y="1737"/>
                <a:ext cx="1138" cy="487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lang="zh-CN" altLang="en-US" sz="2400" b="1">
                    <a:latin typeface="Times New Roman" pitchFamily="18" charset="0"/>
                  </a:rPr>
                  <a:t>逐次逼近</a:t>
                </a:r>
              </a:p>
              <a:p>
                <a:pPr algn="ctr" eaLnBrk="0" hangingPunct="0"/>
                <a:r>
                  <a:rPr lang="zh-CN" altLang="en-US" sz="2400" b="1">
                    <a:latin typeface="Times New Roman" pitchFamily="18" charset="0"/>
                  </a:rPr>
                  <a:t>寄存器</a:t>
                </a:r>
                <a:r>
                  <a:rPr lang="en-US" altLang="zh-CN" sz="2400" b="1">
                    <a:latin typeface="Times New Roman" pitchFamily="18" charset="0"/>
                  </a:rPr>
                  <a:t>SAR</a:t>
                </a:r>
              </a:p>
            </p:txBody>
          </p:sp>
          <p:sp>
            <p:nvSpPr>
              <p:cNvPr id="136251" name="Rectangle 50"/>
              <p:cNvSpPr>
                <a:spLocks noChangeArrowheads="1"/>
              </p:cNvSpPr>
              <p:nvPr/>
            </p:nvSpPr>
            <p:spPr bwMode="auto">
              <a:xfrm>
                <a:off x="2779" y="1278"/>
                <a:ext cx="1072" cy="30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 eaLnBrk="0" hangingPunct="0">
                  <a:lnSpc>
                    <a:spcPct val="110000"/>
                  </a:lnSpc>
                </a:pPr>
                <a:r>
                  <a:rPr lang="zh-CN" altLang="en-US" sz="2400" b="1">
                    <a:latin typeface="Times New Roman" pitchFamily="18" charset="0"/>
                  </a:rPr>
                  <a:t>定时和控制</a:t>
                </a:r>
              </a:p>
            </p:txBody>
          </p:sp>
          <p:grpSp>
            <p:nvGrpSpPr>
              <p:cNvPr id="136252" name="Group 51"/>
              <p:cNvGrpSpPr>
                <a:grpSpLocks/>
              </p:cNvGrpSpPr>
              <p:nvPr/>
            </p:nvGrpSpPr>
            <p:grpSpPr bwMode="auto">
              <a:xfrm>
                <a:off x="2194" y="1772"/>
                <a:ext cx="314" cy="416"/>
                <a:chOff x="2194" y="1772"/>
                <a:chExt cx="314" cy="416"/>
              </a:xfrm>
            </p:grpSpPr>
            <p:sp>
              <p:nvSpPr>
                <p:cNvPr id="136254" name="Line 52"/>
                <p:cNvSpPr>
                  <a:spLocks noChangeShapeType="1"/>
                </p:cNvSpPr>
                <p:nvPr/>
              </p:nvSpPr>
              <p:spPr bwMode="auto">
                <a:xfrm>
                  <a:off x="2194" y="1772"/>
                  <a:ext cx="314" cy="21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6255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2194" y="1971"/>
                  <a:ext cx="314" cy="21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6256" name="Line 54"/>
                <p:cNvSpPr>
                  <a:spLocks noChangeShapeType="1"/>
                </p:cNvSpPr>
                <p:nvPr/>
              </p:nvSpPr>
              <p:spPr bwMode="auto">
                <a:xfrm>
                  <a:off x="2204" y="1786"/>
                  <a:ext cx="1" cy="39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6253" name="Line 55"/>
              <p:cNvSpPr>
                <a:spLocks noChangeShapeType="1"/>
              </p:cNvSpPr>
              <p:nvPr/>
            </p:nvSpPr>
            <p:spPr bwMode="auto">
              <a:xfrm>
                <a:off x="1937" y="1871"/>
                <a:ext cx="257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6222" name="Line 56"/>
            <p:cNvSpPr>
              <a:spLocks noChangeShapeType="1"/>
            </p:cNvSpPr>
            <p:nvPr/>
          </p:nvSpPr>
          <p:spPr bwMode="auto">
            <a:xfrm>
              <a:off x="2133" y="2712"/>
              <a:ext cx="694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23" name="Freeform 57"/>
            <p:cNvSpPr>
              <a:spLocks/>
            </p:cNvSpPr>
            <p:nvPr/>
          </p:nvSpPr>
          <p:spPr bwMode="auto">
            <a:xfrm>
              <a:off x="2367" y="1430"/>
              <a:ext cx="413" cy="444"/>
            </a:xfrm>
            <a:custGeom>
              <a:avLst/>
              <a:gdLst>
                <a:gd name="T0" fmla="*/ 0 w 20000"/>
                <a:gd name="T1" fmla="*/ 19952 h 20000"/>
                <a:gd name="T2" fmla="*/ 0 w 20000"/>
                <a:gd name="T3" fmla="*/ 0 h 20000"/>
                <a:gd name="T4" fmla="*/ 19946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0" y="19952"/>
                  </a:moveTo>
                  <a:lnTo>
                    <a:pt x="0" y="0"/>
                  </a:lnTo>
                  <a:lnTo>
                    <a:pt x="19946" y="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24" name="Line 58"/>
            <p:cNvSpPr>
              <a:spLocks noChangeShapeType="1"/>
            </p:cNvSpPr>
            <p:nvPr/>
          </p:nvSpPr>
          <p:spPr bwMode="auto">
            <a:xfrm>
              <a:off x="3329" y="2345"/>
              <a:ext cx="72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6225" name="Group 59"/>
            <p:cNvGrpSpPr>
              <a:grpSpLocks/>
            </p:cNvGrpSpPr>
            <p:nvPr/>
          </p:nvGrpSpPr>
          <p:grpSpPr bwMode="auto">
            <a:xfrm>
              <a:off x="4733" y="1806"/>
              <a:ext cx="462" cy="1029"/>
              <a:chOff x="0" y="-342"/>
              <a:chExt cx="20000" cy="20342"/>
            </a:xfrm>
          </p:grpSpPr>
          <p:grpSp>
            <p:nvGrpSpPr>
              <p:cNvPr id="136236" name="Group 60"/>
              <p:cNvGrpSpPr>
                <a:grpSpLocks/>
              </p:cNvGrpSpPr>
              <p:nvPr/>
            </p:nvGrpSpPr>
            <p:grpSpPr bwMode="auto">
              <a:xfrm>
                <a:off x="0" y="11282"/>
                <a:ext cx="20000" cy="8718"/>
                <a:chOff x="0" y="-343"/>
                <a:chExt cx="20000" cy="20343"/>
              </a:xfrm>
            </p:grpSpPr>
            <p:grpSp>
              <p:nvGrpSpPr>
                <p:cNvPr id="136243" name="Group 61"/>
                <p:cNvGrpSpPr>
                  <a:grpSpLocks/>
                </p:cNvGrpSpPr>
                <p:nvPr/>
              </p:nvGrpSpPr>
              <p:grpSpPr bwMode="auto">
                <a:xfrm>
                  <a:off x="0" y="13219"/>
                  <a:ext cx="20000" cy="6781"/>
                  <a:chOff x="0" y="-343"/>
                  <a:chExt cx="20000" cy="20343"/>
                </a:xfrm>
              </p:grpSpPr>
              <p:sp>
                <p:nvSpPr>
                  <p:cNvPr id="136247" name="Line 6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0" y="19874"/>
                    <a:ext cx="20000" cy="126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248" name="Line 6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0" y="-343"/>
                    <a:ext cx="20000" cy="156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6244" name="Group 64"/>
                <p:cNvGrpSpPr>
                  <a:grpSpLocks/>
                </p:cNvGrpSpPr>
                <p:nvPr/>
              </p:nvGrpSpPr>
              <p:grpSpPr bwMode="auto">
                <a:xfrm>
                  <a:off x="0" y="-343"/>
                  <a:ext cx="20000" cy="6781"/>
                  <a:chOff x="0" y="-20"/>
                  <a:chExt cx="20000" cy="20020"/>
                </a:xfrm>
              </p:grpSpPr>
              <p:sp>
                <p:nvSpPr>
                  <p:cNvPr id="136245" name="Line 6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0" y="19876"/>
                    <a:ext cx="20000" cy="12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246" name="Line 6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0" y="-20"/>
                    <a:ext cx="20000" cy="15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36237" name="Group 67"/>
              <p:cNvGrpSpPr>
                <a:grpSpLocks/>
              </p:cNvGrpSpPr>
              <p:nvPr/>
            </p:nvGrpSpPr>
            <p:grpSpPr bwMode="auto">
              <a:xfrm>
                <a:off x="0" y="5470"/>
                <a:ext cx="20000" cy="2884"/>
                <a:chOff x="0" y="-28"/>
                <a:chExt cx="20000" cy="20028"/>
              </a:xfrm>
            </p:grpSpPr>
            <p:sp>
              <p:nvSpPr>
                <p:cNvPr id="136241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0" y="19875"/>
                  <a:ext cx="20000" cy="12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6242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0" y="-28"/>
                  <a:ext cx="20000" cy="15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238" name="Group 70"/>
              <p:cNvGrpSpPr>
                <a:grpSpLocks/>
              </p:cNvGrpSpPr>
              <p:nvPr/>
            </p:nvGrpSpPr>
            <p:grpSpPr bwMode="auto">
              <a:xfrm>
                <a:off x="0" y="-342"/>
                <a:ext cx="20000" cy="2906"/>
                <a:chOff x="0" y="54"/>
                <a:chExt cx="20000" cy="19946"/>
              </a:xfrm>
            </p:grpSpPr>
            <p:sp>
              <p:nvSpPr>
                <p:cNvPr id="136239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0" y="19849"/>
                  <a:ext cx="20000" cy="15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6240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0" y="54"/>
                  <a:ext cx="20000" cy="15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6226" name="Rectangle 73"/>
            <p:cNvSpPr>
              <a:spLocks noChangeArrowheads="1"/>
            </p:cNvSpPr>
            <p:nvPr/>
          </p:nvSpPr>
          <p:spPr bwMode="auto">
            <a:xfrm>
              <a:off x="5234" y="1733"/>
              <a:ext cx="401" cy="127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1600" b="1">
                  <a:latin typeface="Times New Roman" pitchFamily="18" charset="0"/>
                </a:rPr>
                <a:t>D0</a:t>
              </a:r>
            </a:p>
            <a:p>
              <a:pPr algn="ctr" eaLnBrk="0" hangingPunct="0"/>
              <a:r>
                <a:rPr lang="en-US" altLang="zh-CN" sz="1600" b="1">
                  <a:latin typeface="Times New Roman" pitchFamily="18" charset="0"/>
                </a:rPr>
                <a:t>D1</a:t>
              </a:r>
            </a:p>
            <a:p>
              <a:pPr algn="ctr" eaLnBrk="0" hangingPunct="0"/>
              <a:r>
                <a:rPr lang="en-US" altLang="zh-CN" sz="1600" b="1">
                  <a:latin typeface="Times New Roman" pitchFamily="18" charset="0"/>
                </a:rPr>
                <a:t>D2</a:t>
              </a:r>
            </a:p>
            <a:p>
              <a:pPr algn="ctr" eaLnBrk="0" hangingPunct="0"/>
              <a:r>
                <a:rPr lang="en-US" altLang="zh-CN" sz="1600" b="1">
                  <a:latin typeface="Times New Roman" pitchFamily="18" charset="0"/>
                </a:rPr>
                <a:t>D3</a:t>
              </a:r>
            </a:p>
            <a:p>
              <a:pPr algn="ctr" eaLnBrk="0" hangingPunct="0"/>
              <a:r>
                <a:rPr lang="en-US" altLang="zh-CN" sz="1600" b="1">
                  <a:latin typeface="Times New Roman" pitchFamily="18" charset="0"/>
                </a:rPr>
                <a:t>D4</a:t>
              </a:r>
            </a:p>
            <a:p>
              <a:pPr algn="ctr" eaLnBrk="0" hangingPunct="0"/>
              <a:r>
                <a:rPr lang="en-US" altLang="zh-CN" sz="1600" b="1">
                  <a:latin typeface="Times New Roman" pitchFamily="18" charset="0"/>
                </a:rPr>
                <a:t>D5</a:t>
              </a:r>
            </a:p>
            <a:p>
              <a:pPr algn="ctr" eaLnBrk="0" hangingPunct="0"/>
              <a:r>
                <a:rPr lang="en-US" altLang="zh-CN" sz="1600" b="1">
                  <a:latin typeface="Times New Roman" pitchFamily="18" charset="0"/>
                </a:rPr>
                <a:t>D6</a:t>
              </a:r>
            </a:p>
            <a:p>
              <a:pPr algn="ctr" eaLnBrk="0" hangingPunct="0"/>
              <a:r>
                <a:rPr lang="en-US" altLang="zh-CN" sz="1600" b="1">
                  <a:latin typeface="Times New Roman" pitchFamily="18" charset="0"/>
                </a:rPr>
                <a:t>D7</a:t>
              </a:r>
            </a:p>
          </p:txBody>
        </p:sp>
        <p:sp>
          <p:nvSpPr>
            <p:cNvPr id="136227" name="Line 74"/>
            <p:cNvSpPr>
              <a:spLocks noChangeShapeType="1"/>
            </p:cNvSpPr>
            <p:nvPr/>
          </p:nvSpPr>
          <p:spPr bwMode="auto">
            <a:xfrm>
              <a:off x="3853" y="1427"/>
              <a:ext cx="1385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28" name="Freeform 75"/>
            <p:cNvSpPr>
              <a:spLocks/>
            </p:cNvSpPr>
            <p:nvPr/>
          </p:nvSpPr>
          <p:spPr bwMode="auto">
            <a:xfrm>
              <a:off x="4417" y="2936"/>
              <a:ext cx="813" cy="30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9930 h 20000"/>
                <a:gd name="T4" fmla="*/ 19978 w 20000"/>
                <a:gd name="T5" fmla="*/ 1993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0" y="0"/>
                  </a:moveTo>
                  <a:lnTo>
                    <a:pt x="0" y="19930"/>
                  </a:lnTo>
                  <a:lnTo>
                    <a:pt x="19978" y="1993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6229" name="Group 76"/>
            <p:cNvGrpSpPr>
              <a:grpSpLocks/>
            </p:cNvGrpSpPr>
            <p:nvPr/>
          </p:nvGrpSpPr>
          <p:grpSpPr bwMode="auto">
            <a:xfrm>
              <a:off x="3001" y="2873"/>
              <a:ext cx="584" cy="1115"/>
              <a:chOff x="0" y="0"/>
              <a:chExt cx="20181" cy="20000"/>
            </a:xfrm>
          </p:grpSpPr>
          <p:sp>
            <p:nvSpPr>
              <p:cNvPr id="136234" name="Line 77"/>
              <p:cNvSpPr>
                <a:spLocks noChangeShapeType="1"/>
              </p:cNvSpPr>
              <p:nvPr/>
            </p:nvSpPr>
            <p:spPr bwMode="auto">
              <a:xfrm>
                <a:off x="0" y="0"/>
                <a:ext cx="31" cy="20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35" name="Line 78"/>
              <p:cNvSpPr>
                <a:spLocks noChangeShapeType="1"/>
              </p:cNvSpPr>
              <p:nvPr/>
            </p:nvSpPr>
            <p:spPr bwMode="auto">
              <a:xfrm>
                <a:off x="20140" y="0"/>
                <a:ext cx="41" cy="20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6230" name="Group 79"/>
            <p:cNvGrpSpPr>
              <a:grpSpLocks/>
            </p:cNvGrpSpPr>
            <p:nvPr/>
          </p:nvGrpSpPr>
          <p:grpSpPr bwMode="auto">
            <a:xfrm>
              <a:off x="1283" y="3777"/>
              <a:ext cx="602" cy="258"/>
              <a:chOff x="0" y="0"/>
              <a:chExt cx="20090" cy="20000"/>
            </a:xfrm>
          </p:grpSpPr>
          <p:sp>
            <p:nvSpPr>
              <p:cNvPr id="136232" name="Line 80"/>
              <p:cNvSpPr>
                <a:spLocks noChangeShapeType="1"/>
              </p:cNvSpPr>
              <p:nvPr/>
            </p:nvSpPr>
            <p:spPr bwMode="auto">
              <a:xfrm>
                <a:off x="0" y="0"/>
                <a:ext cx="40" cy="20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33" name="Line 81"/>
              <p:cNvSpPr>
                <a:spLocks noChangeShapeType="1"/>
              </p:cNvSpPr>
              <p:nvPr/>
            </p:nvSpPr>
            <p:spPr bwMode="auto">
              <a:xfrm>
                <a:off x="20050" y="0"/>
                <a:ext cx="40" cy="20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6231" name="Rectangle 82"/>
            <p:cNvSpPr>
              <a:spLocks noChangeArrowheads="1"/>
            </p:cNvSpPr>
            <p:nvPr/>
          </p:nvSpPr>
          <p:spPr bwMode="auto">
            <a:xfrm>
              <a:off x="5171" y="1201"/>
              <a:ext cx="589" cy="313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000" b="1">
                  <a:latin typeface="Times New Roman" pitchFamily="18" charset="0"/>
                </a:rPr>
                <a:t>EOC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ADC0809</a:t>
            </a:r>
            <a:r>
              <a:rPr lang="zh-CN" altLang="en-US" smtClean="0"/>
              <a:t>的模拟输入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660066"/>
              </a:buClr>
              <a:buFont typeface="Wingdings" pitchFamily="2" charset="2"/>
              <a:buChar char="ü"/>
            </a:pPr>
            <a:r>
              <a:rPr lang="en-US" altLang="zh-CN" smtClean="0">
                <a:solidFill>
                  <a:schemeClr val="tx2"/>
                </a:solidFill>
              </a:rPr>
              <a:t>IN0</a:t>
            </a:r>
            <a:r>
              <a:rPr lang="zh-CN" altLang="en-US" smtClean="0">
                <a:solidFill>
                  <a:schemeClr val="tx2"/>
                </a:solidFill>
                <a:latin typeface="Times New Roman" pitchFamily="18" charset="0"/>
              </a:rPr>
              <a:t>～</a:t>
            </a:r>
            <a:r>
              <a:rPr lang="en-US" altLang="zh-CN" smtClean="0">
                <a:solidFill>
                  <a:schemeClr val="tx2"/>
                </a:solidFill>
              </a:rPr>
              <a:t>IN7</a:t>
            </a:r>
            <a:r>
              <a:rPr lang="zh-CN" altLang="en-US" smtClean="0"/>
              <a:t>：</a:t>
            </a:r>
            <a:r>
              <a:rPr lang="en-US" altLang="zh-CN" smtClean="0"/>
              <a:t>8</a:t>
            </a:r>
            <a:r>
              <a:rPr lang="zh-CN" altLang="en-US" smtClean="0">
                <a:latin typeface="Times New Roman" pitchFamily="18" charset="0"/>
              </a:rPr>
              <a:t>个模拟电压输入端</a:t>
            </a:r>
          </a:p>
          <a:p>
            <a:pPr eaLnBrk="1" hangingPunct="1">
              <a:buClr>
                <a:srgbClr val="660066"/>
              </a:buClr>
              <a:buFont typeface="Wingdings" pitchFamily="2" charset="2"/>
              <a:buChar char="ü"/>
            </a:pPr>
            <a:r>
              <a:rPr lang="en-US" altLang="zh-CN" smtClean="0">
                <a:solidFill>
                  <a:schemeClr val="tx2"/>
                </a:solidFill>
              </a:rPr>
              <a:t>ADDA</a:t>
            </a:r>
            <a:r>
              <a:rPr lang="zh-CN" altLang="en-US" smtClean="0">
                <a:solidFill>
                  <a:schemeClr val="tx2"/>
                </a:solidFill>
                <a:latin typeface="Times New Roman" pitchFamily="18" charset="0"/>
              </a:rPr>
              <a:t>、</a:t>
            </a:r>
            <a:r>
              <a:rPr lang="en-US" altLang="zh-CN" smtClean="0">
                <a:solidFill>
                  <a:schemeClr val="tx2"/>
                </a:solidFill>
              </a:rPr>
              <a:t>ADDB</a:t>
            </a:r>
            <a:r>
              <a:rPr lang="zh-CN" altLang="en-US" smtClean="0">
                <a:solidFill>
                  <a:schemeClr val="tx2"/>
                </a:solidFill>
                <a:latin typeface="Times New Roman" pitchFamily="18" charset="0"/>
              </a:rPr>
              <a:t>、</a:t>
            </a:r>
            <a:r>
              <a:rPr lang="en-US" altLang="zh-CN" smtClean="0">
                <a:solidFill>
                  <a:schemeClr val="tx2"/>
                </a:solidFill>
              </a:rPr>
              <a:t>ADDC</a:t>
            </a:r>
            <a:r>
              <a:rPr lang="zh-CN" altLang="en-US" smtClean="0"/>
              <a:t>：</a:t>
            </a:r>
            <a:r>
              <a:rPr lang="en-US" altLang="zh-CN" smtClean="0"/>
              <a:t>3</a:t>
            </a:r>
            <a:r>
              <a:rPr lang="zh-CN" altLang="en-US" smtClean="0">
                <a:latin typeface="Times New Roman" pitchFamily="18" charset="0"/>
              </a:rPr>
              <a:t>个地址输入线</a:t>
            </a:r>
          </a:p>
          <a:p>
            <a:pPr eaLnBrk="1" hangingPunct="1">
              <a:buClr>
                <a:srgbClr val="660066"/>
              </a:buClr>
              <a:buFont typeface="Wingdings" pitchFamily="2" charset="2"/>
              <a:buChar char="ü"/>
            </a:pPr>
            <a:r>
              <a:rPr lang="en-US" altLang="zh-CN" smtClean="0">
                <a:solidFill>
                  <a:schemeClr val="tx2"/>
                </a:solidFill>
              </a:rPr>
              <a:t>ALE</a:t>
            </a:r>
            <a:r>
              <a:rPr lang="zh-CN" altLang="en-US" smtClean="0"/>
              <a:t>：</a:t>
            </a:r>
            <a:r>
              <a:rPr lang="zh-CN" altLang="en-US" smtClean="0">
                <a:latin typeface="Times New Roman" pitchFamily="18" charset="0"/>
              </a:rPr>
              <a:t>地址锁存允许信号</a:t>
            </a:r>
            <a:endParaRPr lang="zh-CN" altLang="en-US" smtClean="0"/>
          </a:p>
          <a:p>
            <a:pPr eaLnBrk="1" hangingPunct="1"/>
            <a:r>
              <a:rPr lang="zh-CN" altLang="en-US" smtClean="0">
                <a:latin typeface="Times New Roman" pitchFamily="18" charset="0"/>
              </a:rPr>
              <a:t>提供一个</a:t>
            </a:r>
            <a:r>
              <a:rPr lang="en-US" altLang="zh-CN" smtClean="0"/>
              <a:t>8</a:t>
            </a:r>
            <a:r>
              <a:rPr lang="zh-CN" altLang="en-US" smtClean="0">
                <a:latin typeface="Times New Roman" pitchFamily="18" charset="0"/>
              </a:rPr>
              <a:t>通道的多路开关和寻址逻辑</a:t>
            </a:r>
          </a:p>
          <a:p>
            <a:pPr eaLnBrk="1" hangingPunct="1"/>
            <a:r>
              <a:rPr lang="en-US" altLang="zh-CN" smtClean="0"/>
              <a:t>ALE</a:t>
            </a:r>
            <a:r>
              <a:rPr lang="zh-CN" altLang="en-US" smtClean="0">
                <a:latin typeface="Times New Roman" pitchFamily="18" charset="0"/>
              </a:rPr>
              <a:t>的上升沿用于锁存</a:t>
            </a:r>
            <a:r>
              <a:rPr lang="en-US" altLang="zh-CN" smtClean="0"/>
              <a:t>3</a:t>
            </a:r>
            <a:r>
              <a:rPr lang="zh-CN" altLang="en-US" smtClean="0">
                <a:latin typeface="Times New Roman" pitchFamily="18" charset="0"/>
              </a:rPr>
              <a:t>个地址输入的状态</a:t>
            </a:r>
          </a:p>
          <a:p>
            <a:pPr eaLnBrk="1" hangingPunct="1"/>
            <a:r>
              <a:rPr lang="zh-CN" altLang="en-US" smtClean="0">
                <a:latin typeface="Times New Roman" pitchFamily="18" charset="0"/>
              </a:rPr>
              <a:t>译码器从</a:t>
            </a:r>
            <a:r>
              <a:rPr lang="en-US" altLang="zh-CN" smtClean="0">
                <a:latin typeface="Times New Roman" pitchFamily="18" charset="0"/>
              </a:rPr>
              <a:t>8</a:t>
            </a:r>
            <a:r>
              <a:rPr lang="zh-CN" altLang="en-US" smtClean="0">
                <a:latin typeface="Times New Roman" pitchFamily="18" charset="0"/>
              </a:rPr>
              <a:t>个选择一个模拟输入进行</a:t>
            </a:r>
            <a:r>
              <a:rPr lang="en-US" altLang="zh-CN" smtClean="0"/>
              <a:t>A/D</a:t>
            </a:r>
            <a:r>
              <a:rPr lang="zh-CN" altLang="en-US" smtClean="0">
                <a:latin typeface="Times New Roman" pitchFamily="18" charset="0"/>
              </a:rPr>
              <a:t>转换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 ADC0809</a:t>
            </a:r>
            <a:r>
              <a:rPr lang="zh-CN" altLang="en-US" smtClean="0"/>
              <a:t>的转换时序</a:t>
            </a:r>
          </a:p>
        </p:txBody>
      </p:sp>
      <p:grpSp>
        <p:nvGrpSpPr>
          <p:cNvPr id="138243" name="Group 4"/>
          <p:cNvGrpSpPr>
            <a:grpSpLocks/>
          </p:cNvGrpSpPr>
          <p:nvPr/>
        </p:nvGrpSpPr>
        <p:grpSpPr bwMode="auto">
          <a:xfrm>
            <a:off x="-47625" y="893763"/>
            <a:ext cx="9144000" cy="5487987"/>
            <a:chOff x="-30" y="563"/>
            <a:chExt cx="5760" cy="3457"/>
          </a:xfrm>
        </p:grpSpPr>
        <p:sp>
          <p:nvSpPr>
            <p:cNvPr id="138247" name="Rectangle 5"/>
            <p:cNvSpPr>
              <a:spLocks noChangeArrowheads="1"/>
            </p:cNvSpPr>
            <p:nvPr/>
          </p:nvSpPr>
          <p:spPr bwMode="auto">
            <a:xfrm>
              <a:off x="252" y="2895"/>
              <a:ext cx="921" cy="32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solidFill>
                    <a:srgbClr val="006600"/>
                  </a:solidFill>
                  <a:latin typeface="Times New Roman" pitchFamily="18" charset="0"/>
                </a:rPr>
                <a:t>D0</a:t>
              </a:r>
              <a:r>
                <a:rPr lang="zh-CN" altLang="en-US" sz="2400" b="1">
                  <a:solidFill>
                    <a:srgbClr val="006600"/>
                  </a:solidFill>
                  <a:latin typeface="Times New Roman" pitchFamily="18" charset="0"/>
                </a:rPr>
                <a:t>～</a:t>
              </a:r>
              <a:r>
                <a:rPr lang="en-US" altLang="zh-CN" sz="2400" b="1">
                  <a:solidFill>
                    <a:srgbClr val="006600"/>
                  </a:solidFill>
                  <a:latin typeface="Times New Roman" pitchFamily="18" charset="0"/>
                </a:rPr>
                <a:t>D7</a:t>
              </a:r>
            </a:p>
          </p:txBody>
        </p:sp>
        <p:sp>
          <p:nvSpPr>
            <p:cNvPr id="138248" name="Rectangle 6"/>
            <p:cNvSpPr>
              <a:spLocks noChangeArrowheads="1"/>
            </p:cNvSpPr>
            <p:nvPr/>
          </p:nvSpPr>
          <p:spPr bwMode="auto">
            <a:xfrm>
              <a:off x="367" y="2517"/>
              <a:ext cx="726" cy="32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solidFill>
                    <a:srgbClr val="006600"/>
                  </a:solidFill>
                  <a:latin typeface="Times New Roman" pitchFamily="18" charset="0"/>
                </a:rPr>
                <a:t>OE</a:t>
              </a:r>
            </a:p>
          </p:txBody>
        </p:sp>
        <p:sp>
          <p:nvSpPr>
            <p:cNvPr id="138249" name="Rectangle 7"/>
            <p:cNvSpPr>
              <a:spLocks noChangeArrowheads="1"/>
            </p:cNvSpPr>
            <p:nvPr/>
          </p:nvSpPr>
          <p:spPr bwMode="auto">
            <a:xfrm>
              <a:off x="424" y="2072"/>
              <a:ext cx="726" cy="32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solidFill>
                    <a:srgbClr val="193C7D"/>
                  </a:solidFill>
                  <a:latin typeface="Times New Roman" pitchFamily="18" charset="0"/>
                </a:rPr>
                <a:t>EOC</a:t>
              </a:r>
            </a:p>
          </p:txBody>
        </p:sp>
        <p:sp>
          <p:nvSpPr>
            <p:cNvPr id="138250" name="Rectangle 8"/>
            <p:cNvSpPr>
              <a:spLocks noChangeArrowheads="1"/>
            </p:cNvSpPr>
            <p:nvPr/>
          </p:nvSpPr>
          <p:spPr bwMode="auto">
            <a:xfrm>
              <a:off x="27" y="1213"/>
              <a:ext cx="1241" cy="32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solidFill>
                    <a:srgbClr val="193C7D"/>
                  </a:solidFill>
                  <a:latin typeface="Times New Roman" pitchFamily="18" charset="0"/>
                </a:rPr>
                <a:t>START</a:t>
              </a:r>
              <a:r>
                <a:rPr lang="en-US" altLang="zh-CN" sz="2400" b="1">
                  <a:solidFill>
                    <a:srgbClr val="006600"/>
                  </a:solidFill>
                  <a:latin typeface="Times New Roman" pitchFamily="18" charset="0"/>
                </a:rPr>
                <a:t>/ALE</a:t>
              </a:r>
            </a:p>
          </p:txBody>
        </p:sp>
        <p:sp>
          <p:nvSpPr>
            <p:cNvPr id="138251" name="Rectangle 9"/>
            <p:cNvSpPr>
              <a:spLocks noChangeArrowheads="1"/>
            </p:cNvSpPr>
            <p:nvPr/>
          </p:nvSpPr>
          <p:spPr bwMode="auto">
            <a:xfrm>
              <a:off x="-30" y="1655"/>
              <a:ext cx="1241" cy="32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ADDA/B/C</a:t>
              </a:r>
            </a:p>
          </p:txBody>
        </p:sp>
        <p:sp>
          <p:nvSpPr>
            <p:cNvPr id="138252" name="Rectangle 10"/>
            <p:cNvSpPr>
              <a:spLocks noChangeArrowheads="1"/>
            </p:cNvSpPr>
            <p:nvPr/>
          </p:nvSpPr>
          <p:spPr bwMode="auto">
            <a:xfrm>
              <a:off x="4737" y="2919"/>
              <a:ext cx="726" cy="19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000" b="1">
                  <a:solidFill>
                    <a:srgbClr val="006600"/>
                  </a:solidFill>
                  <a:latin typeface="Times New Roman" pitchFamily="18" charset="0"/>
                </a:rPr>
                <a:t>DATA</a:t>
              </a:r>
            </a:p>
          </p:txBody>
        </p:sp>
        <p:sp>
          <p:nvSpPr>
            <p:cNvPr id="138253" name="Line 11"/>
            <p:cNvSpPr>
              <a:spLocks noChangeShapeType="1"/>
            </p:cNvSpPr>
            <p:nvPr/>
          </p:nvSpPr>
          <p:spPr bwMode="auto">
            <a:xfrm flipH="1">
              <a:off x="1171" y="3362"/>
              <a:ext cx="62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54" name="Line 12"/>
            <p:cNvSpPr>
              <a:spLocks noChangeShapeType="1"/>
            </p:cNvSpPr>
            <p:nvPr/>
          </p:nvSpPr>
          <p:spPr bwMode="auto">
            <a:xfrm>
              <a:off x="1705" y="1893"/>
              <a:ext cx="34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55" name="Line 13"/>
            <p:cNvSpPr>
              <a:spLocks noChangeShapeType="1"/>
            </p:cNvSpPr>
            <p:nvPr/>
          </p:nvSpPr>
          <p:spPr bwMode="auto">
            <a:xfrm>
              <a:off x="1705" y="1663"/>
              <a:ext cx="34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56" name="Line 14"/>
            <p:cNvSpPr>
              <a:spLocks noChangeShapeType="1"/>
            </p:cNvSpPr>
            <p:nvPr/>
          </p:nvSpPr>
          <p:spPr bwMode="auto">
            <a:xfrm>
              <a:off x="1105" y="1893"/>
              <a:ext cx="34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57" name="Line 15"/>
            <p:cNvSpPr>
              <a:spLocks noChangeShapeType="1"/>
            </p:cNvSpPr>
            <p:nvPr/>
          </p:nvSpPr>
          <p:spPr bwMode="auto">
            <a:xfrm>
              <a:off x="1125" y="1663"/>
              <a:ext cx="34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8258" name="Group 16"/>
            <p:cNvGrpSpPr>
              <a:grpSpLocks/>
            </p:cNvGrpSpPr>
            <p:nvPr/>
          </p:nvGrpSpPr>
          <p:grpSpPr bwMode="auto">
            <a:xfrm>
              <a:off x="2296" y="1650"/>
              <a:ext cx="3377" cy="234"/>
              <a:chOff x="0" y="-89"/>
              <a:chExt cx="20000" cy="20089"/>
            </a:xfrm>
          </p:grpSpPr>
          <p:sp>
            <p:nvSpPr>
              <p:cNvPr id="138303" name="Line 17"/>
              <p:cNvSpPr>
                <a:spLocks noChangeShapeType="1"/>
              </p:cNvSpPr>
              <p:nvPr/>
            </p:nvSpPr>
            <p:spPr bwMode="auto">
              <a:xfrm>
                <a:off x="0" y="19906"/>
                <a:ext cx="20000" cy="9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304" name="Line 18"/>
              <p:cNvSpPr>
                <a:spLocks noChangeShapeType="1"/>
              </p:cNvSpPr>
              <p:nvPr/>
            </p:nvSpPr>
            <p:spPr bwMode="auto">
              <a:xfrm>
                <a:off x="0" y="-89"/>
                <a:ext cx="20000" cy="10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8259" name="Group 19"/>
            <p:cNvGrpSpPr>
              <a:grpSpLocks/>
            </p:cNvGrpSpPr>
            <p:nvPr/>
          </p:nvGrpSpPr>
          <p:grpSpPr bwMode="auto">
            <a:xfrm>
              <a:off x="2030" y="1645"/>
              <a:ext cx="280" cy="254"/>
              <a:chOff x="2030" y="1645"/>
              <a:chExt cx="280" cy="254"/>
            </a:xfrm>
          </p:grpSpPr>
          <p:sp>
            <p:nvSpPr>
              <p:cNvPr id="138301" name="Line 20"/>
              <p:cNvSpPr>
                <a:spLocks noChangeShapeType="1"/>
              </p:cNvSpPr>
              <p:nvPr/>
            </p:nvSpPr>
            <p:spPr bwMode="auto">
              <a:xfrm flipH="1">
                <a:off x="2030" y="1645"/>
                <a:ext cx="276" cy="2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302" name="Line 21"/>
              <p:cNvSpPr>
                <a:spLocks noChangeShapeType="1"/>
              </p:cNvSpPr>
              <p:nvPr/>
            </p:nvSpPr>
            <p:spPr bwMode="auto">
              <a:xfrm flipH="1" flipV="1">
                <a:off x="2058" y="1655"/>
                <a:ext cx="252" cy="23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8260" name="Freeform 22"/>
            <p:cNvSpPr>
              <a:spLocks/>
            </p:cNvSpPr>
            <p:nvPr/>
          </p:nvSpPr>
          <p:spPr bwMode="auto">
            <a:xfrm>
              <a:off x="1820" y="1193"/>
              <a:ext cx="544" cy="248"/>
            </a:xfrm>
            <a:custGeom>
              <a:avLst/>
              <a:gdLst>
                <a:gd name="T0" fmla="*/ 0 w 20000"/>
                <a:gd name="T1" fmla="*/ 19912 h 20000"/>
                <a:gd name="T2" fmla="*/ 0 w 20000"/>
                <a:gd name="T3" fmla="*/ 0 h 20000"/>
                <a:gd name="T4" fmla="*/ 19953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0" y="19912"/>
                  </a:moveTo>
                  <a:lnTo>
                    <a:pt x="0" y="0"/>
                  </a:lnTo>
                  <a:lnTo>
                    <a:pt x="19953" y="0"/>
                  </a:lnTo>
                </a:path>
              </a:pathLst>
            </a:custGeom>
            <a:noFill/>
            <a:ln w="28575" cap="flat">
              <a:solidFill>
                <a:srgbClr val="193C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61" name="Freeform 23"/>
            <p:cNvSpPr>
              <a:spLocks/>
            </p:cNvSpPr>
            <p:nvPr/>
          </p:nvSpPr>
          <p:spPr bwMode="auto">
            <a:xfrm>
              <a:off x="2356" y="1194"/>
              <a:ext cx="3317" cy="24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9912 h 20000"/>
                <a:gd name="T4" fmla="*/ 19992 w 20000"/>
                <a:gd name="T5" fmla="*/ 19912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0" y="0"/>
                  </a:moveTo>
                  <a:lnTo>
                    <a:pt x="0" y="19912"/>
                  </a:lnTo>
                  <a:lnTo>
                    <a:pt x="19992" y="19912"/>
                  </a:lnTo>
                </a:path>
              </a:pathLst>
            </a:custGeom>
            <a:noFill/>
            <a:ln w="28575" cap="flat">
              <a:solidFill>
                <a:srgbClr val="193C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62" name="Line 24"/>
            <p:cNvSpPr>
              <a:spLocks noChangeShapeType="1"/>
            </p:cNvSpPr>
            <p:nvPr/>
          </p:nvSpPr>
          <p:spPr bwMode="auto">
            <a:xfrm>
              <a:off x="1114" y="1440"/>
              <a:ext cx="707" cy="1"/>
            </a:xfrm>
            <a:prstGeom prst="line">
              <a:avLst/>
            </a:prstGeom>
            <a:noFill/>
            <a:ln w="28575">
              <a:solidFill>
                <a:srgbClr val="193C7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63" name="Freeform 25"/>
            <p:cNvSpPr>
              <a:spLocks/>
            </p:cNvSpPr>
            <p:nvPr/>
          </p:nvSpPr>
          <p:spPr bwMode="auto">
            <a:xfrm>
              <a:off x="1972" y="2079"/>
              <a:ext cx="942" cy="24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9912 h 20000"/>
                <a:gd name="T4" fmla="*/ 19973 w 20000"/>
                <a:gd name="T5" fmla="*/ 19912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0" y="0"/>
                  </a:moveTo>
                  <a:lnTo>
                    <a:pt x="0" y="19912"/>
                  </a:lnTo>
                  <a:lnTo>
                    <a:pt x="19973" y="19912"/>
                  </a:lnTo>
                </a:path>
              </a:pathLst>
            </a:custGeom>
            <a:noFill/>
            <a:ln w="28575" cap="flat">
              <a:solidFill>
                <a:srgbClr val="193C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64" name="Freeform 26"/>
            <p:cNvSpPr>
              <a:spLocks/>
            </p:cNvSpPr>
            <p:nvPr/>
          </p:nvSpPr>
          <p:spPr bwMode="auto">
            <a:xfrm>
              <a:off x="2909" y="2080"/>
              <a:ext cx="1582" cy="24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9912 h 20000"/>
                <a:gd name="T4" fmla="*/ 19984 w 20000"/>
                <a:gd name="T5" fmla="*/ 19912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0" y="0"/>
                  </a:moveTo>
                  <a:lnTo>
                    <a:pt x="0" y="19912"/>
                  </a:lnTo>
                  <a:lnTo>
                    <a:pt x="19984" y="19912"/>
                  </a:lnTo>
                </a:path>
              </a:pathLst>
            </a:custGeom>
            <a:noFill/>
            <a:ln w="28575" cap="flat">
              <a:solidFill>
                <a:srgbClr val="193C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65" name="Line 27"/>
            <p:cNvSpPr>
              <a:spLocks noChangeShapeType="1"/>
            </p:cNvSpPr>
            <p:nvPr/>
          </p:nvSpPr>
          <p:spPr bwMode="auto">
            <a:xfrm>
              <a:off x="1171" y="2080"/>
              <a:ext cx="1737" cy="2"/>
            </a:xfrm>
            <a:prstGeom prst="line">
              <a:avLst/>
            </a:prstGeom>
            <a:noFill/>
            <a:ln w="28575">
              <a:solidFill>
                <a:srgbClr val="193C7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66" name="Freeform 28"/>
            <p:cNvSpPr>
              <a:spLocks/>
            </p:cNvSpPr>
            <p:nvPr/>
          </p:nvSpPr>
          <p:spPr bwMode="auto">
            <a:xfrm>
              <a:off x="4473" y="2080"/>
              <a:ext cx="1257" cy="248"/>
            </a:xfrm>
            <a:custGeom>
              <a:avLst/>
              <a:gdLst>
                <a:gd name="T0" fmla="*/ 0 w 20000"/>
                <a:gd name="T1" fmla="*/ 19912 h 20000"/>
                <a:gd name="T2" fmla="*/ 0 w 20000"/>
                <a:gd name="T3" fmla="*/ 0 h 20000"/>
                <a:gd name="T4" fmla="*/ 1998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0" y="19912"/>
                  </a:moveTo>
                  <a:lnTo>
                    <a:pt x="0" y="0"/>
                  </a:lnTo>
                  <a:lnTo>
                    <a:pt x="19980" y="0"/>
                  </a:lnTo>
                </a:path>
              </a:pathLst>
            </a:custGeom>
            <a:noFill/>
            <a:ln w="28575" cap="flat">
              <a:solidFill>
                <a:srgbClr val="193C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67" name="Line 29"/>
            <p:cNvSpPr>
              <a:spLocks noChangeShapeType="1"/>
            </p:cNvSpPr>
            <p:nvPr/>
          </p:nvSpPr>
          <p:spPr bwMode="auto">
            <a:xfrm>
              <a:off x="1818" y="1457"/>
              <a:ext cx="2" cy="25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68" name="Line 30"/>
            <p:cNvSpPr>
              <a:spLocks noChangeShapeType="1"/>
            </p:cNvSpPr>
            <p:nvPr/>
          </p:nvSpPr>
          <p:spPr bwMode="auto">
            <a:xfrm>
              <a:off x="2350" y="1457"/>
              <a:ext cx="1" cy="20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69" name="Line 31"/>
            <p:cNvSpPr>
              <a:spLocks noChangeShapeType="1"/>
            </p:cNvSpPr>
            <p:nvPr/>
          </p:nvSpPr>
          <p:spPr bwMode="auto">
            <a:xfrm>
              <a:off x="2905" y="2326"/>
              <a:ext cx="2" cy="167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70" name="Line 32"/>
            <p:cNvSpPr>
              <a:spLocks noChangeShapeType="1"/>
            </p:cNvSpPr>
            <p:nvPr/>
          </p:nvSpPr>
          <p:spPr bwMode="auto">
            <a:xfrm>
              <a:off x="4468" y="2326"/>
              <a:ext cx="1" cy="120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71" name="Freeform 33"/>
            <p:cNvSpPr>
              <a:spLocks/>
            </p:cNvSpPr>
            <p:nvPr/>
          </p:nvSpPr>
          <p:spPr bwMode="auto">
            <a:xfrm>
              <a:off x="4783" y="2475"/>
              <a:ext cx="544" cy="248"/>
            </a:xfrm>
            <a:custGeom>
              <a:avLst/>
              <a:gdLst>
                <a:gd name="T0" fmla="*/ 19953 w 20000"/>
                <a:gd name="T1" fmla="*/ 19912 h 20000"/>
                <a:gd name="T2" fmla="*/ 19953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953" y="19912"/>
                  </a:moveTo>
                  <a:lnTo>
                    <a:pt x="19953" y="0"/>
                  </a:lnTo>
                  <a:lnTo>
                    <a:pt x="0" y="0"/>
                  </a:lnTo>
                </a:path>
              </a:pathLst>
            </a:custGeom>
            <a:noFill/>
            <a:ln w="28575" cap="flat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72" name="Freeform 34"/>
            <p:cNvSpPr>
              <a:spLocks/>
            </p:cNvSpPr>
            <p:nvPr/>
          </p:nvSpPr>
          <p:spPr bwMode="auto">
            <a:xfrm>
              <a:off x="1114" y="2476"/>
              <a:ext cx="3677" cy="248"/>
            </a:xfrm>
            <a:custGeom>
              <a:avLst/>
              <a:gdLst>
                <a:gd name="T0" fmla="*/ 19993 w 20000"/>
                <a:gd name="T1" fmla="*/ 0 h 20000"/>
                <a:gd name="T2" fmla="*/ 19993 w 20000"/>
                <a:gd name="T3" fmla="*/ 19912 h 20000"/>
                <a:gd name="T4" fmla="*/ 0 w 20000"/>
                <a:gd name="T5" fmla="*/ 19912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993" y="0"/>
                  </a:moveTo>
                  <a:lnTo>
                    <a:pt x="19993" y="19912"/>
                  </a:lnTo>
                  <a:lnTo>
                    <a:pt x="0" y="19912"/>
                  </a:lnTo>
                </a:path>
              </a:pathLst>
            </a:custGeom>
            <a:noFill/>
            <a:ln w="28575" cap="flat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73" name="Line 35"/>
            <p:cNvSpPr>
              <a:spLocks noChangeShapeType="1"/>
            </p:cNvSpPr>
            <p:nvPr/>
          </p:nvSpPr>
          <p:spPr bwMode="auto">
            <a:xfrm flipH="1">
              <a:off x="5326" y="2721"/>
              <a:ext cx="366" cy="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74" name="Line 36"/>
            <p:cNvSpPr>
              <a:spLocks noChangeShapeType="1"/>
            </p:cNvSpPr>
            <p:nvPr/>
          </p:nvSpPr>
          <p:spPr bwMode="auto">
            <a:xfrm>
              <a:off x="4830" y="3116"/>
              <a:ext cx="519" cy="1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75" name="Line 37"/>
            <p:cNvSpPr>
              <a:spLocks noChangeShapeType="1"/>
            </p:cNvSpPr>
            <p:nvPr/>
          </p:nvSpPr>
          <p:spPr bwMode="auto">
            <a:xfrm>
              <a:off x="4830" y="2896"/>
              <a:ext cx="519" cy="1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8276" name="Group 38"/>
            <p:cNvGrpSpPr>
              <a:grpSpLocks/>
            </p:cNvGrpSpPr>
            <p:nvPr/>
          </p:nvGrpSpPr>
          <p:grpSpPr bwMode="auto">
            <a:xfrm>
              <a:off x="4699" y="2897"/>
              <a:ext cx="135" cy="230"/>
              <a:chOff x="4699" y="3291"/>
              <a:chExt cx="135" cy="230"/>
            </a:xfrm>
          </p:grpSpPr>
          <p:sp>
            <p:nvSpPr>
              <p:cNvPr id="138299" name="Line 39"/>
              <p:cNvSpPr>
                <a:spLocks noChangeShapeType="1"/>
              </p:cNvSpPr>
              <p:nvPr/>
            </p:nvSpPr>
            <p:spPr bwMode="auto">
              <a:xfrm flipH="1">
                <a:off x="4699" y="3291"/>
                <a:ext cx="135" cy="124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300" name="Line 40"/>
              <p:cNvSpPr>
                <a:spLocks noChangeShapeType="1"/>
              </p:cNvSpPr>
              <p:nvPr/>
            </p:nvSpPr>
            <p:spPr bwMode="auto">
              <a:xfrm flipH="1" flipV="1">
                <a:off x="4699" y="3397"/>
                <a:ext cx="135" cy="124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8277" name="Line 41"/>
            <p:cNvSpPr>
              <a:spLocks noChangeShapeType="1"/>
            </p:cNvSpPr>
            <p:nvPr/>
          </p:nvSpPr>
          <p:spPr bwMode="auto">
            <a:xfrm flipH="1">
              <a:off x="1152" y="3007"/>
              <a:ext cx="3539" cy="1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78" name="Line 42"/>
            <p:cNvSpPr>
              <a:spLocks noChangeShapeType="1"/>
            </p:cNvSpPr>
            <p:nvPr/>
          </p:nvSpPr>
          <p:spPr bwMode="auto">
            <a:xfrm>
              <a:off x="5459" y="3007"/>
              <a:ext cx="252" cy="1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79" name="Line 43"/>
            <p:cNvSpPr>
              <a:spLocks noChangeShapeType="1"/>
            </p:cNvSpPr>
            <p:nvPr/>
          </p:nvSpPr>
          <p:spPr bwMode="auto">
            <a:xfrm>
              <a:off x="1839" y="3361"/>
              <a:ext cx="49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80" name="Rectangle 44"/>
            <p:cNvSpPr>
              <a:spLocks noChangeArrowheads="1"/>
            </p:cNvSpPr>
            <p:nvPr/>
          </p:nvSpPr>
          <p:spPr bwMode="auto">
            <a:xfrm>
              <a:off x="3078" y="3124"/>
              <a:ext cx="1222" cy="28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100</a:t>
              </a:r>
              <a:r>
                <a:rPr lang="en-US" altLang="zh-CN" sz="2400" b="1">
                  <a:latin typeface="Times New Roman" pitchFamily="18" charset="0"/>
                  <a:sym typeface="Symbol" pitchFamily="18" charset="2"/>
                </a:rPr>
                <a:t></a:t>
              </a:r>
              <a:r>
                <a:rPr lang="en-US" altLang="zh-CN" sz="2400" b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38281" name="Rectangle 45"/>
            <p:cNvSpPr>
              <a:spLocks noChangeArrowheads="1"/>
            </p:cNvSpPr>
            <p:nvPr/>
          </p:nvSpPr>
          <p:spPr bwMode="auto">
            <a:xfrm>
              <a:off x="2029" y="3489"/>
              <a:ext cx="764" cy="48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2</a:t>
              </a:r>
              <a:r>
                <a:rPr lang="en-US" altLang="zh-CN" sz="2400" b="1">
                  <a:latin typeface="Times New Roman" pitchFamily="18" charset="0"/>
                  <a:sym typeface="Symbol" pitchFamily="18" charset="2"/>
                </a:rPr>
                <a:t></a:t>
              </a:r>
              <a:r>
                <a:rPr lang="en-US" altLang="zh-CN" sz="2400" b="1">
                  <a:latin typeface="Times New Roman" pitchFamily="18" charset="0"/>
                </a:rPr>
                <a:t>s+8T</a:t>
              </a:r>
            </a:p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(</a:t>
              </a:r>
              <a:r>
                <a:rPr lang="zh-CN" altLang="en-US" sz="2400" b="1">
                  <a:latin typeface="Times New Roman" pitchFamily="18" charset="0"/>
                </a:rPr>
                <a:t>最大</a:t>
              </a:r>
              <a:r>
                <a:rPr lang="en-US" altLang="zh-CN" sz="2400" b="1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138282" name="Rectangle 46"/>
            <p:cNvSpPr>
              <a:spLocks noChangeArrowheads="1"/>
            </p:cNvSpPr>
            <p:nvPr/>
          </p:nvSpPr>
          <p:spPr bwMode="auto">
            <a:xfrm>
              <a:off x="1114" y="3124"/>
              <a:ext cx="764" cy="48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200ns</a:t>
              </a:r>
            </a:p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(</a:t>
              </a:r>
              <a:r>
                <a:rPr lang="zh-CN" altLang="en-US" sz="2400" b="1">
                  <a:latin typeface="Times New Roman" pitchFamily="18" charset="0"/>
                </a:rPr>
                <a:t>最小</a:t>
              </a:r>
              <a:r>
                <a:rPr lang="en-US" altLang="zh-CN" sz="2400" b="1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138283" name="Line 47"/>
            <p:cNvSpPr>
              <a:spLocks noChangeShapeType="1"/>
            </p:cNvSpPr>
            <p:nvPr/>
          </p:nvSpPr>
          <p:spPr bwMode="auto">
            <a:xfrm>
              <a:off x="1839" y="3723"/>
              <a:ext cx="105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84" name="Line 48"/>
            <p:cNvSpPr>
              <a:spLocks noChangeShapeType="1"/>
            </p:cNvSpPr>
            <p:nvPr/>
          </p:nvSpPr>
          <p:spPr bwMode="auto">
            <a:xfrm>
              <a:off x="2360" y="3361"/>
              <a:ext cx="213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8285" name="Group 49"/>
            <p:cNvGrpSpPr>
              <a:grpSpLocks/>
            </p:cNvGrpSpPr>
            <p:nvPr/>
          </p:nvGrpSpPr>
          <p:grpSpPr bwMode="auto">
            <a:xfrm>
              <a:off x="41" y="563"/>
              <a:ext cx="1856" cy="987"/>
              <a:chOff x="41" y="563"/>
              <a:chExt cx="1856" cy="987"/>
            </a:xfrm>
          </p:grpSpPr>
          <p:sp>
            <p:nvSpPr>
              <p:cNvPr id="138296" name="Oval 50"/>
              <p:cNvSpPr>
                <a:spLocks noChangeArrowheads="1"/>
              </p:cNvSpPr>
              <p:nvPr/>
            </p:nvSpPr>
            <p:spPr bwMode="auto">
              <a:xfrm>
                <a:off x="41" y="1126"/>
                <a:ext cx="819" cy="424"/>
              </a:xfrm>
              <a:prstGeom prst="ellipse">
                <a:avLst/>
              </a:prstGeom>
              <a:noFill/>
              <a:ln w="19050">
                <a:solidFill>
                  <a:srgbClr val="66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8297" name="Line 51"/>
              <p:cNvSpPr>
                <a:spLocks noChangeShapeType="1"/>
              </p:cNvSpPr>
              <p:nvPr/>
            </p:nvSpPr>
            <p:spPr bwMode="auto">
              <a:xfrm flipH="1">
                <a:off x="476" y="890"/>
                <a:ext cx="70" cy="236"/>
              </a:xfrm>
              <a:prstGeom prst="line">
                <a:avLst/>
              </a:prstGeom>
              <a:noFill/>
              <a:ln w="19050">
                <a:solidFill>
                  <a:srgbClr val="660066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8298" name="Text Box 52"/>
              <p:cNvSpPr txBox="1">
                <a:spLocks noChangeArrowheads="1"/>
              </p:cNvSpPr>
              <p:nvPr/>
            </p:nvSpPr>
            <p:spPr bwMode="auto">
              <a:xfrm>
                <a:off x="431" y="563"/>
                <a:ext cx="146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800" b="1">
                    <a:solidFill>
                      <a:srgbClr val="193C7D"/>
                    </a:solidFill>
                    <a:latin typeface="Tahoma" pitchFamily="34" charset="0"/>
                  </a:rPr>
                  <a:t>转换启动信号</a:t>
                </a:r>
              </a:p>
            </p:txBody>
          </p:sp>
        </p:grpSp>
        <p:grpSp>
          <p:nvGrpSpPr>
            <p:cNvPr id="138286" name="Group 53"/>
            <p:cNvGrpSpPr>
              <a:grpSpLocks/>
            </p:cNvGrpSpPr>
            <p:nvPr/>
          </p:nvGrpSpPr>
          <p:grpSpPr bwMode="auto">
            <a:xfrm>
              <a:off x="378" y="826"/>
              <a:ext cx="2607" cy="1606"/>
              <a:chOff x="378" y="799"/>
              <a:chExt cx="2607" cy="1606"/>
            </a:xfrm>
          </p:grpSpPr>
          <p:sp>
            <p:nvSpPr>
              <p:cNvPr id="138293" name="Oval 54"/>
              <p:cNvSpPr>
                <a:spLocks noChangeArrowheads="1"/>
              </p:cNvSpPr>
              <p:nvPr/>
            </p:nvSpPr>
            <p:spPr bwMode="auto">
              <a:xfrm>
                <a:off x="378" y="1981"/>
                <a:ext cx="819" cy="424"/>
              </a:xfrm>
              <a:prstGeom prst="ellipse">
                <a:avLst/>
              </a:prstGeom>
              <a:noFill/>
              <a:ln w="19050">
                <a:solidFill>
                  <a:srgbClr val="66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8294" name="Line 55"/>
              <p:cNvSpPr>
                <a:spLocks noChangeShapeType="1"/>
              </p:cNvSpPr>
              <p:nvPr/>
            </p:nvSpPr>
            <p:spPr bwMode="auto">
              <a:xfrm flipH="1">
                <a:off x="1060" y="1162"/>
                <a:ext cx="595" cy="864"/>
              </a:xfrm>
              <a:prstGeom prst="line">
                <a:avLst/>
              </a:prstGeom>
              <a:noFill/>
              <a:ln w="19050">
                <a:solidFill>
                  <a:srgbClr val="660066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8295" name="Text Box 56"/>
              <p:cNvSpPr txBox="1">
                <a:spLocks noChangeArrowheads="1"/>
              </p:cNvSpPr>
              <p:nvPr/>
            </p:nvSpPr>
            <p:spPr bwMode="auto">
              <a:xfrm>
                <a:off x="1519" y="799"/>
                <a:ext cx="146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800" b="1">
                    <a:solidFill>
                      <a:srgbClr val="193C7D"/>
                    </a:solidFill>
                    <a:latin typeface="Tahoma" pitchFamily="34" charset="0"/>
                  </a:rPr>
                  <a:t>转换结束信号</a:t>
                </a:r>
              </a:p>
            </p:txBody>
          </p:sp>
        </p:grpSp>
        <p:grpSp>
          <p:nvGrpSpPr>
            <p:cNvPr id="138287" name="Group 57"/>
            <p:cNvGrpSpPr>
              <a:grpSpLocks/>
            </p:cNvGrpSpPr>
            <p:nvPr/>
          </p:nvGrpSpPr>
          <p:grpSpPr bwMode="auto">
            <a:xfrm>
              <a:off x="1443" y="1650"/>
              <a:ext cx="280" cy="254"/>
              <a:chOff x="2030" y="1645"/>
              <a:chExt cx="280" cy="254"/>
            </a:xfrm>
          </p:grpSpPr>
          <p:sp>
            <p:nvSpPr>
              <p:cNvPr id="138291" name="Line 58"/>
              <p:cNvSpPr>
                <a:spLocks noChangeShapeType="1"/>
              </p:cNvSpPr>
              <p:nvPr/>
            </p:nvSpPr>
            <p:spPr bwMode="auto">
              <a:xfrm flipH="1">
                <a:off x="2030" y="1645"/>
                <a:ext cx="276" cy="2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92" name="Line 59"/>
              <p:cNvSpPr>
                <a:spLocks noChangeShapeType="1"/>
              </p:cNvSpPr>
              <p:nvPr/>
            </p:nvSpPr>
            <p:spPr bwMode="auto">
              <a:xfrm flipH="1" flipV="1">
                <a:off x="2058" y="1655"/>
                <a:ext cx="252" cy="23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8288" name="Group 60"/>
            <p:cNvGrpSpPr>
              <a:grpSpLocks/>
            </p:cNvGrpSpPr>
            <p:nvPr/>
          </p:nvGrpSpPr>
          <p:grpSpPr bwMode="auto">
            <a:xfrm flipH="1">
              <a:off x="5346" y="2897"/>
              <a:ext cx="135" cy="230"/>
              <a:chOff x="4699" y="3291"/>
              <a:chExt cx="135" cy="230"/>
            </a:xfrm>
          </p:grpSpPr>
          <p:sp>
            <p:nvSpPr>
              <p:cNvPr id="138289" name="Line 61"/>
              <p:cNvSpPr>
                <a:spLocks noChangeShapeType="1"/>
              </p:cNvSpPr>
              <p:nvPr/>
            </p:nvSpPr>
            <p:spPr bwMode="auto">
              <a:xfrm flipH="1">
                <a:off x="4699" y="3291"/>
                <a:ext cx="135" cy="124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90" name="Line 62"/>
              <p:cNvSpPr>
                <a:spLocks noChangeShapeType="1"/>
              </p:cNvSpPr>
              <p:nvPr/>
            </p:nvSpPr>
            <p:spPr bwMode="auto">
              <a:xfrm flipH="1" flipV="1">
                <a:off x="4699" y="3397"/>
                <a:ext cx="135" cy="124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8244" name="Group 63"/>
          <p:cNvGrpSpPr>
            <a:grpSpLocks/>
          </p:cNvGrpSpPr>
          <p:nvPr/>
        </p:nvGrpSpPr>
        <p:grpSpPr bwMode="auto">
          <a:xfrm>
            <a:off x="381000" y="609600"/>
            <a:ext cx="8305800" cy="182563"/>
            <a:chOff x="240" y="893"/>
            <a:chExt cx="5232" cy="115"/>
          </a:xfrm>
        </p:grpSpPr>
        <p:sp>
          <p:nvSpPr>
            <p:cNvPr id="138245" name="Rectangle 64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38246" name="Line 65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 ADC0809</a:t>
            </a:r>
            <a:r>
              <a:rPr lang="zh-CN" altLang="en-US" smtClean="0"/>
              <a:t>的数字输出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8305800" cy="14478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itchFamily="18" charset="0"/>
              </a:rPr>
              <a:t>输出允许信号</a:t>
            </a:r>
            <a:r>
              <a:rPr lang="en-US" altLang="zh-CN" smtClean="0">
                <a:solidFill>
                  <a:schemeClr val="tx2"/>
                </a:solidFill>
              </a:rPr>
              <a:t>OE</a:t>
            </a:r>
            <a:r>
              <a:rPr lang="zh-CN" altLang="en-US" smtClean="0">
                <a:solidFill>
                  <a:schemeClr val="tx2"/>
                </a:solidFill>
                <a:latin typeface="Times New Roman" pitchFamily="18" charset="0"/>
              </a:rPr>
              <a:t>高电平</a:t>
            </a:r>
            <a:r>
              <a:rPr lang="zh-CN" altLang="en-US" smtClean="0">
                <a:latin typeface="Times New Roman" pitchFamily="18" charset="0"/>
              </a:rPr>
              <a:t>有效</a:t>
            </a:r>
          </a:p>
          <a:p>
            <a:pPr eaLnBrk="1" hangingPunct="1"/>
            <a:r>
              <a:rPr lang="zh-CN" altLang="en-US" smtClean="0">
                <a:latin typeface="Times New Roman" pitchFamily="18" charset="0"/>
              </a:rPr>
              <a:t>将三态锁存缓冲器的数字量从</a:t>
            </a:r>
            <a:r>
              <a:rPr lang="en-US" altLang="zh-CN" smtClean="0">
                <a:solidFill>
                  <a:schemeClr val="tx2"/>
                </a:solidFill>
              </a:rPr>
              <a:t>D0</a:t>
            </a:r>
            <a:r>
              <a:rPr lang="zh-CN" altLang="en-US" smtClean="0">
                <a:solidFill>
                  <a:schemeClr val="tx2"/>
                </a:solidFill>
                <a:latin typeface="Times New Roman" pitchFamily="18" charset="0"/>
              </a:rPr>
              <a:t>～</a:t>
            </a:r>
            <a:r>
              <a:rPr lang="en-US" altLang="zh-CN" smtClean="0">
                <a:solidFill>
                  <a:schemeClr val="tx2"/>
                </a:solidFill>
              </a:rPr>
              <a:t>D7</a:t>
            </a:r>
            <a:r>
              <a:rPr lang="zh-CN" altLang="en-US" smtClean="0">
                <a:solidFill>
                  <a:schemeClr val="tx2"/>
                </a:solidFill>
                <a:latin typeface="Times New Roman" pitchFamily="18" charset="0"/>
              </a:rPr>
              <a:t>输出</a:t>
            </a:r>
            <a:endParaRPr lang="zh-CN" altLang="en-US" smtClean="0">
              <a:solidFill>
                <a:schemeClr val="tx2"/>
              </a:solidFill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070100" y="2349500"/>
          <a:ext cx="4641850" cy="1430338"/>
        </p:xfrm>
        <a:graphic>
          <a:graphicData uri="http://schemas.openxmlformats.org/presentationml/2006/ole">
            <p:oleObj spid="_x0000_s1026" name="公式" r:id="rId3" imgW="1523880" imgH="469800" progId="Equations">
              <p:embed/>
            </p:oleObj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07988" y="4148138"/>
            <a:ext cx="8431212" cy="194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  <a:tabLst>
                <a:tab pos="1143000" algn="l"/>
                <a:tab pos="1524000" algn="l"/>
              </a:tabLst>
            </a:pPr>
            <a:r>
              <a:rPr lang="zh-CN" altLang="en-US" sz="3200" b="1">
                <a:latin typeface="Times New Roman" pitchFamily="18" charset="0"/>
              </a:rPr>
              <a:t>基准电压</a:t>
            </a:r>
            <a:r>
              <a:rPr lang="en-US" altLang="zh-CN" sz="3200" b="1">
                <a:latin typeface="Times New Roman" pitchFamily="18" charset="0"/>
              </a:rPr>
              <a:t>V</a:t>
            </a:r>
            <a:r>
              <a:rPr lang="en-US" altLang="zh-CN" sz="3200" b="1" baseline="-30000">
                <a:latin typeface="Times New Roman" pitchFamily="18" charset="0"/>
              </a:rPr>
              <a:t>REF(+)</a:t>
            </a:r>
            <a:r>
              <a:rPr lang="zh-CN" altLang="en-US" sz="3200" b="1">
                <a:latin typeface="Times New Roman" pitchFamily="18" charset="0"/>
              </a:rPr>
              <a:t>＝</a:t>
            </a:r>
            <a:r>
              <a:rPr lang="en-US" altLang="zh-CN" sz="3200" b="1">
                <a:latin typeface="Times New Roman" pitchFamily="18" charset="0"/>
              </a:rPr>
              <a:t>5V</a:t>
            </a:r>
            <a:r>
              <a:rPr lang="zh-CN" altLang="en-US" sz="3200" b="1">
                <a:latin typeface="Times New Roman" pitchFamily="18" charset="0"/>
              </a:rPr>
              <a:t>，</a:t>
            </a:r>
            <a:r>
              <a:rPr lang="en-US" altLang="zh-CN" sz="3200" b="1">
                <a:latin typeface="Times New Roman" pitchFamily="18" charset="0"/>
              </a:rPr>
              <a:t>V</a:t>
            </a:r>
            <a:r>
              <a:rPr lang="en-US" altLang="zh-CN" sz="3200" b="1" baseline="-30000">
                <a:latin typeface="Times New Roman" pitchFamily="18" charset="0"/>
              </a:rPr>
              <a:t>REF(</a:t>
            </a:r>
            <a:r>
              <a:rPr lang="zh-CN" altLang="en-US" sz="3200" b="1" baseline="-30000">
                <a:latin typeface="Times New Roman" pitchFamily="18" charset="0"/>
              </a:rPr>
              <a:t>－</a:t>
            </a:r>
            <a:r>
              <a:rPr lang="en-US" altLang="zh-CN" sz="3200" b="1" baseline="-30000">
                <a:latin typeface="Times New Roman" pitchFamily="18" charset="0"/>
              </a:rPr>
              <a:t>)</a:t>
            </a:r>
            <a:r>
              <a:rPr lang="zh-CN" altLang="en-US" sz="3200" b="1">
                <a:latin typeface="Times New Roman" pitchFamily="18" charset="0"/>
              </a:rPr>
              <a:t>＝</a:t>
            </a:r>
            <a:r>
              <a:rPr lang="en-US" altLang="zh-CN" sz="3200" b="1">
                <a:latin typeface="Times New Roman" pitchFamily="18" charset="0"/>
              </a:rPr>
              <a:t>0V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  <a:tabLst>
                <a:tab pos="1143000" algn="l"/>
                <a:tab pos="1524000" algn="l"/>
              </a:tabLst>
            </a:pPr>
            <a:r>
              <a:rPr lang="zh-CN" altLang="en-US" sz="3200" b="1">
                <a:latin typeface="Times New Roman" pitchFamily="18" charset="0"/>
              </a:rPr>
              <a:t>输入模拟电压</a:t>
            </a:r>
            <a:r>
              <a:rPr lang="en-US" altLang="zh-CN" sz="3200" b="1">
                <a:latin typeface="Times New Roman" pitchFamily="18" charset="0"/>
              </a:rPr>
              <a:t>V</a:t>
            </a:r>
            <a:r>
              <a:rPr lang="en-US" altLang="zh-CN" sz="3200" b="1" baseline="-30000">
                <a:latin typeface="Times New Roman" pitchFamily="18" charset="0"/>
              </a:rPr>
              <a:t>in</a:t>
            </a:r>
            <a:r>
              <a:rPr lang="zh-CN" altLang="en-US" sz="3200" b="1">
                <a:latin typeface="Times New Roman" pitchFamily="18" charset="0"/>
              </a:rPr>
              <a:t>＝</a:t>
            </a:r>
            <a:r>
              <a:rPr lang="en-US" altLang="zh-CN" sz="3200" b="1">
                <a:latin typeface="Times New Roman" pitchFamily="18" charset="0"/>
              </a:rPr>
              <a:t>1.5V</a:t>
            </a:r>
          </a:p>
          <a:p>
            <a:pPr marL="342900" indent="-342900" algn="just">
              <a:spcBef>
                <a:spcPct val="40000"/>
              </a:spcBef>
              <a:buClr>
                <a:schemeClr val="folHlink"/>
              </a:buClr>
              <a:buFont typeface="Wingdings" pitchFamily="2" charset="2"/>
              <a:buNone/>
              <a:tabLst>
                <a:tab pos="1143000" algn="l"/>
                <a:tab pos="1524000" algn="l"/>
              </a:tabLst>
            </a:pPr>
            <a:r>
              <a:rPr lang="en-US" altLang="zh-CN" sz="3200" b="1">
                <a:solidFill>
                  <a:srgbClr val="0000CC"/>
                </a:solidFill>
                <a:latin typeface="Times New Roman" pitchFamily="18" charset="0"/>
              </a:rPr>
              <a:t>	</a:t>
            </a:r>
            <a:r>
              <a:rPr lang="en-US" altLang="zh-CN" sz="3200" b="1">
                <a:solidFill>
                  <a:srgbClr val="193C7D"/>
                </a:solidFill>
                <a:latin typeface="Times New Roman" pitchFamily="18" charset="0"/>
              </a:rPr>
              <a:t>N</a:t>
            </a:r>
            <a:r>
              <a:rPr lang="zh-CN" altLang="en-US" sz="3200" b="1">
                <a:solidFill>
                  <a:srgbClr val="193C7D"/>
                </a:solidFill>
                <a:latin typeface="Times New Roman" pitchFamily="18" charset="0"/>
              </a:rPr>
              <a:t>＝</a:t>
            </a:r>
            <a:r>
              <a:rPr lang="en-US" altLang="zh-CN" sz="3200" b="1">
                <a:solidFill>
                  <a:srgbClr val="193C7D"/>
                </a:solidFill>
                <a:latin typeface="Times New Roman" pitchFamily="18" charset="0"/>
              </a:rPr>
              <a:t>(1.5</a:t>
            </a:r>
            <a:r>
              <a:rPr lang="zh-CN" altLang="en-US" sz="3200" b="1">
                <a:solidFill>
                  <a:srgbClr val="193C7D"/>
                </a:solidFill>
                <a:latin typeface="Times New Roman" pitchFamily="18" charset="0"/>
              </a:rPr>
              <a:t>－</a:t>
            </a:r>
            <a:r>
              <a:rPr lang="en-US" altLang="zh-CN" sz="3200" b="1">
                <a:solidFill>
                  <a:srgbClr val="193C7D"/>
                </a:solidFill>
                <a:latin typeface="Times New Roman" pitchFamily="18" charset="0"/>
              </a:rPr>
              <a:t>0)÷(5</a:t>
            </a:r>
            <a:r>
              <a:rPr lang="zh-CN" altLang="en-US" sz="3200" b="1">
                <a:solidFill>
                  <a:srgbClr val="193C7D"/>
                </a:solidFill>
                <a:latin typeface="Times New Roman" pitchFamily="18" charset="0"/>
              </a:rPr>
              <a:t>－</a:t>
            </a:r>
            <a:r>
              <a:rPr lang="en-US" altLang="zh-CN" sz="3200" b="1">
                <a:solidFill>
                  <a:srgbClr val="193C7D"/>
                </a:solidFill>
                <a:latin typeface="Times New Roman" pitchFamily="18" charset="0"/>
              </a:rPr>
              <a:t>0)×256</a:t>
            </a:r>
            <a:r>
              <a:rPr lang="zh-CN" altLang="en-US" sz="3200" b="1">
                <a:solidFill>
                  <a:srgbClr val="193C7D"/>
                </a:solidFill>
                <a:latin typeface="Times New Roman" pitchFamily="18" charset="0"/>
              </a:rPr>
              <a:t>＝</a:t>
            </a:r>
            <a:r>
              <a:rPr lang="en-US" altLang="zh-CN" sz="3200" b="1">
                <a:solidFill>
                  <a:srgbClr val="193C7D"/>
                </a:solidFill>
                <a:latin typeface="Times New Roman" pitchFamily="18" charset="0"/>
              </a:rPr>
              <a:t>76.8≈77</a:t>
            </a:r>
            <a:r>
              <a:rPr lang="zh-CN" altLang="en-US" sz="3200" b="1">
                <a:solidFill>
                  <a:srgbClr val="193C7D"/>
                </a:solidFill>
                <a:latin typeface="Times New Roman" pitchFamily="18" charset="0"/>
              </a:rPr>
              <a:t>＝</a:t>
            </a:r>
            <a:r>
              <a:rPr lang="en-US" altLang="zh-CN" sz="3200" b="1">
                <a:solidFill>
                  <a:srgbClr val="193C7D"/>
                </a:solidFill>
                <a:latin typeface="Times New Roman" pitchFamily="18" charset="0"/>
              </a:rPr>
              <a:t>4DH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单极性转换示例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851025"/>
            <a:ext cx="7651750" cy="4083050"/>
          </a:xfrm>
        </p:spPr>
        <p:txBody>
          <a:bodyPr/>
          <a:lstStyle/>
          <a:p>
            <a:pPr eaLnBrk="1" hangingPunct="1">
              <a:tabLst>
                <a:tab pos="1143000" algn="l"/>
                <a:tab pos="1524000" algn="l"/>
              </a:tabLst>
            </a:pPr>
            <a:r>
              <a:rPr lang="zh-CN" altLang="en-US" smtClean="0">
                <a:latin typeface="Times New Roman" pitchFamily="18" charset="0"/>
              </a:rPr>
              <a:t>基准电压</a:t>
            </a:r>
            <a:r>
              <a:rPr lang="en-US" altLang="zh-CN" smtClean="0">
                <a:latin typeface="Times New Roman" pitchFamily="18" charset="0"/>
              </a:rPr>
              <a:t>V</a:t>
            </a:r>
            <a:r>
              <a:rPr lang="en-US" altLang="zh-CN" baseline="-30000" smtClean="0">
                <a:latin typeface="Times New Roman" pitchFamily="18" charset="0"/>
              </a:rPr>
              <a:t>REF(+)</a:t>
            </a:r>
            <a:r>
              <a:rPr lang="zh-CN" altLang="en-US" smtClean="0">
                <a:latin typeface="Times New Roman" pitchFamily="18" charset="0"/>
              </a:rPr>
              <a:t>＝</a:t>
            </a:r>
            <a:r>
              <a:rPr lang="en-US" altLang="zh-CN" smtClean="0">
                <a:latin typeface="Times New Roman" pitchFamily="18" charset="0"/>
              </a:rPr>
              <a:t>5V</a:t>
            </a:r>
            <a:r>
              <a:rPr lang="zh-CN" altLang="en-US" smtClean="0">
                <a:latin typeface="Times New Roman" pitchFamily="18" charset="0"/>
              </a:rPr>
              <a:t>，</a:t>
            </a:r>
            <a:r>
              <a:rPr lang="en-US" altLang="zh-CN" smtClean="0">
                <a:latin typeface="Times New Roman" pitchFamily="18" charset="0"/>
              </a:rPr>
              <a:t>V</a:t>
            </a:r>
            <a:r>
              <a:rPr lang="en-US" altLang="zh-CN" baseline="-30000" smtClean="0">
                <a:latin typeface="Times New Roman" pitchFamily="18" charset="0"/>
              </a:rPr>
              <a:t>REF(</a:t>
            </a:r>
            <a:r>
              <a:rPr lang="zh-CN" altLang="en-US" baseline="-30000" smtClean="0">
                <a:latin typeface="Times New Roman" pitchFamily="18" charset="0"/>
              </a:rPr>
              <a:t>－</a:t>
            </a:r>
            <a:r>
              <a:rPr lang="en-US" altLang="zh-CN" baseline="-30000" smtClean="0">
                <a:latin typeface="Times New Roman" pitchFamily="18" charset="0"/>
              </a:rPr>
              <a:t>)</a:t>
            </a:r>
            <a:r>
              <a:rPr lang="zh-CN" altLang="en-US" smtClean="0">
                <a:latin typeface="Times New Roman" pitchFamily="18" charset="0"/>
              </a:rPr>
              <a:t>＝</a:t>
            </a:r>
            <a:r>
              <a:rPr lang="en-US" altLang="zh-CN" smtClean="0">
                <a:latin typeface="Times New Roman" pitchFamily="18" charset="0"/>
              </a:rPr>
              <a:t>0V</a:t>
            </a:r>
          </a:p>
          <a:p>
            <a:pPr eaLnBrk="1" hangingPunct="1">
              <a:tabLst>
                <a:tab pos="1143000" algn="l"/>
                <a:tab pos="1524000" algn="l"/>
              </a:tabLst>
            </a:pPr>
            <a:r>
              <a:rPr lang="zh-CN" altLang="en-US" smtClean="0">
                <a:latin typeface="Times New Roman" pitchFamily="18" charset="0"/>
              </a:rPr>
              <a:t>输入模拟电压</a:t>
            </a:r>
            <a:r>
              <a:rPr lang="en-US" altLang="zh-CN" smtClean="0">
                <a:latin typeface="Times New Roman" pitchFamily="18" charset="0"/>
              </a:rPr>
              <a:t>V</a:t>
            </a:r>
            <a:r>
              <a:rPr lang="en-US" altLang="zh-CN" baseline="-30000" smtClean="0">
                <a:latin typeface="Times New Roman" pitchFamily="18" charset="0"/>
              </a:rPr>
              <a:t>in</a:t>
            </a:r>
            <a:r>
              <a:rPr lang="zh-CN" altLang="en-US" smtClean="0">
                <a:latin typeface="Times New Roman" pitchFamily="18" charset="0"/>
              </a:rPr>
              <a:t>＝</a:t>
            </a:r>
            <a:r>
              <a:rPr lang="en-US" altLang="zh-CN" smtClean="0">
                <a:latin typeface="Times New Roman" pitchFamily="18" charset="0"/>
              </a:rPr>
              <a:t>1.5V</a:t>
            </a:r>
          </a:p>
          <a:p>
            <a:pPr eaLnBrk="1" hangingPunct="1">
              <a:lnSpc>
                <a:spcPct val="240000"/>
              </a:lnSpc>
              <a:buFont typeface="Wingdings" pitchFamily="2" charset="2"/>
              <a:buNone/>
              <a:tabLst>
                <a:tab pos="1143000" algn="l"/>
                <a:tab pos="1524000" algn="l"/>
              </a:tabLst>
            </a:pPr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		N </a:t>
            </a:r>
            <a:r>
              <a:rPr lang="zh-CN" altLang="en-US" smtClean="0">
                <a:solidFill>
                  <a:schemeClr val="hlink"/>
                </a:solidFill>
                <a:latin typeface="Times New Roman" pitchFamily="18" charset="0"/>
              </a:rPr>
              <a:t>＝（</a:t>
            </a:r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1.5</a:t>
            </a:r>
            <a:r>
              <a:rPr lang="zh-CN" altLang="en-US" smtClean="0">
                <a:solidFill>
                  <a:schemeClr val="hlink"/>
                </a:solidFill>
                <a:latin typeface="Times New Roman" pitchFamily="18" charset="0"/>
              </a:rPr>
              <a:t>－</a:t>
            </a:r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lang="zh-CN" altLang="en-US" smtClean="0">
                <a:solidFill>
                  <a:schemeClr val="hlink"/>
                </a:solidFill>
                <a:latin typeface="Times New Roman" pitchFamily="18" charset="0"/>
              </a:rPr>
              <a:t>）</a:t>
            </a:r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÷</a:t>
            </a:r>
            <a:r>
              <a:rPr lang="zh-CN" altLang="en-US" smtClean="0">
                <a:solidFill>
                  <a:schemeClr val="hlink"/>
                </a:solidFill>
                <a:latin typeface="Times New Roman" pitchFamily="18" charset="0"/>
              </a:rPr>
              <a:t>（</a:t>
            </a:r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5</a:t>
            </a:r>
            <a:r>
              <a:rPr lang="zh-CN" altLang="en-US" smtClean="0">
                <a:solidFill>
                  <a:schemeClr val="hlink"/>
                </a:solidFill>
                <a:latin typeface="Times New Roman" pitchFamily="18" charset="0"/>
              </a:rPr>
              <a:t>－</a:t>
            </a:r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lang="zh-CN" altLang="en-US" smtClean="0">
                <a:solidFill>
                  <a:schemeClr val="hlink"/>
                </a:solidFill>
                <a:latin typeface="Times New Roman" pitchFamily="18" charset="0"/>
              </a:rPr>
              <a:t>）</a:t>
            </a:r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×256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  <a:tabLst>
                <a:tab pos="1143000" algn="l"/>
                <a:tab pos="1524000" algn="l"/>
              </a:tabLst>
            </a:pPr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			</a:t>
            </a:r>
            <a:r>
              <a:rPr lang="zh-CN" altLang="en-US" smtClean="0">
                <a:solidFill>
                  <a:schemeClr val="hlink"/>
                </a:solidFill>
                <a:latin typeface="Times New Roman" pitchFamily="18" charset="0"/>
              </a:rPr>
              <a:t>＝</a:t>
            </a:r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76.8≈77</a:t>
            </a:r>
            <a:r>
              <a:rPr lang="zh-CN" altLang="en-US" smtClean="0">
                <a:solidFill>
                  <a:schemeClr val="hlink"/>
                </a:solidFill>
                <a:latin typeface="Times New Roman" pitchFamily="18" charset="0"/>
              </a:rPr>
              <a:t>＝</a:t>
            </a:r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4DH</a:t>
            </a:r>
          </a:p>
        </p:txBody>
      </p:sp>
      <p:graphicFrame>
        <p:nvGraphicFramePr>
          <p:cNvPr id="3074" name="Object 7"/>
          <p:cNvGraphicFramePr>
            <a:graphicFrameLocks noChangeAspect="1"/>
          </p:cNvGraphicFramePr>
          <p:nvPr/>
        </p:nvGraphicFramePr>
        <p:xfrm>
          <a:off x="5808663" y="377825"/>
          <a:ext cx="3041650" cy="930275"/>
        </p:xfrm>
        <a:graphic>
          <a:graphicData uri="http://schemas.openxmlformats.org/presentationml/2006/ole">
            <p:oleObj spid="_x0000_s156674" name="Equation" r:id="rId3" imgW="2021400" imgH="596520" progId="Equations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双极性转换示例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851025"/>
            <a:ext cx="7651750" cy="4083050"/>
          </a:xfrm>
        </p:spPr>
        <p:txBody>
          <a:bodyPr/>
          <a:lstStyle/>
          <a:p>
            <a:pPr eaLnBrk="1" hangingPunct="1">
              <a:tabLst>
                <a:tab pos="1143000" algn="l"/>
                <a:tab pos="1524000" algn="l"/>
              </a:tabLst>
            </a:pPr>
            <a:r>
              <a:rPr lang="zh-CN" altLang="en-US" smtClean="0">
                <a:latin typeface="Times New Roman" pitchFamily="18" charset="0"/>
              </a:rPr>
              <a:t>基准电压</a:t>
            </a:r>
            <a:r>
              <a:rPr lang="en-US" altLang="zh-CN" smtClean="0">
                <a:latin typeface="Times New Roman" pitchFamily="18" charset="0"/>
              </a:rPr>
              <a:t>V</a:t>
            </a:r>
            <a:r>
              <a:rPr lang="en-US" altLang="zh-CN" baseline="-30000" smtClean="0">
                <a:latin typeface="Times New Roman" pitchFamily="18" charset="0"/>
              </a:rPr>
              <a:t>REF(+)</a:t>
            </a:r>
            <a:r>
              <a:rPr lang="zh-CN" altLang="en-US" smtClean="0">
                <a:latin typeface="Times New Roman" pitchFamily="18" charset="0"/>
              </a:rPr>
              <a:t>＝＋</a:t>
            </a:r>
            <a:r>
              <a:rPr lang="en-US" altLang="zh-CN" smtClean="0">
                <a:latin typeface="Times New Roman" pitchFamily="18" charset="0"/>
              </a:rPr>
              <a:t>5V</a:t>
            </a:r>
            <a:r>
              <a:rPr lang="zh-CN" altLang="en-US" smtClean="0">
                <a:latin typeface="Times New Roman" pitchFamily="18" charset="0"/>
              </a:rPr>
              <a:t>，</a:t>
            </a:r>
            <a:r>
              <a:rPr lang="en-US" altLang="zh-CN" smtClean="0">
                <a:latin typeface="Times New Roman" pitchFamily="18" charset="0"/>
              </a:rPr>
              <a:t>V</a:t>
            </a:r>
            <a:r>
              <a:rPr lang="en-US" altLang="zh-CN" baseline="-30000" smtClean="0">
                <a:latin typeface="Times New Roman" pitchFamily="18" charset="0"/>
              </a:rPr>
              <a:t>REF(</a:t>
            </a:r>
            <a:r>
              <a:rPr lang="zh-CN" altLang="en-US" baseline="-30000" smtClean="0">
                <a:latin typeface="Times New Roman" pitchFamily="18" charset="0"/>
              </a:rPr>
              <a:t>－</a:t>
            </a:r>
            <a:r>
              <a:rPr lang="en-US" altLang="zh-CN" baseline="-30000" smtClean="0">
                <a:latin typeface="Times New Roman" pitchFamily="18" charset="0"/>
              </a:rPr>
              <a:t>)</a:t>
            </a:r>
            <a:r>
              <a:rPr lang="zh-CN" altLang="en-US" smtClean="0">
                <a:latin typeface="Times New Roman" pitchFamily="18" charset="0"/>
              </a:rPr>
              <a:t>＝－</a:t>
            </a:r>
            <a:r>
              <a:rPr lang="en-US" altLang="zh-CN" smtClean="0">
                <a:latin typeface="Times New Roman" pitchFamily="18" charset="0"/>
              </a:rPr>
              <a:t>5V</a:t>
            </a:r>
          </a:p>
          <a:p>
            <a:pPr eaLnBrk="1" hangingPunct="1">
              <a:tabLst>
                <a:tab pos="1143000" algn="l"/>
                <a:tab pos="1524000" algn="l"/>
              </a:tabLst>
            </a:pPr>
            <a:r>
              <a:rPr lang="zh-CN" altLang="en-US" smtClean="0">
                <a:latin typeface="Times New Roman" pitchFamily="18" charset="0"/>
              </a:rPr>
              <a:t>输入模拟电压</a:t>
            </a:r>
            <a:r>
              <a:rPr lang="en-US" altLang="zh-CN" smtClean="0">
                <a:latin typeface="Times New Roman" pitchFamily="18" charset="0"/>
              </a:rPr>
              <a:t>V</a:t>
            </a:r>
            <a:r>
              <a:rPr lang="en-US" altLang="zh-CN" baseline="-30000" smtClean="0">
                <a:latin typeface="Times New Roman" pitchFamily="18" charset="0"/>
              </a:rPr>
              <a:t>in</a:t>
            </a:r>
            <a:r>
              <a:rPr lang="zh-CN" altLang="en-US" smtClean="0">
                <a:latin typeface="Times New Roman" pitchFamily="18" charset="0"/>
              </a:rPr>
              <a:t>＝－</a:t>
            </a:r>
            <a:r>
              <a:rPr lang="en-US" altLang="zh-CN" smtClean="0">
                <a:latin typeface="Times New Roman" pitchFamily="18" charset="0"/>
              </a:rPr>
              <a:t>1.5V</a:t>
            </a:r>
          </a:p>
          <a:p>
            <a:pPr eaLnBrk="1" hangingPunct="1">
              <a:lnSpc>
                <a:spcPct val="240000"/>
              </a:lnSpc>
              <a:buFont typeface="Wingdings" pitchFamily="2" charset="2"/>
              <a:buNone/>
              <a:tabLst>
                <a:tab pos="1143000" algn="l"/>
                <a:tab pos="1524000" algn="l"/>
              </a:tabLst>
            </a:pPr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		N </a:t>
            </a:r>
            <a:r>
              <a:rPr lang="zh-CN" altLang="en-US" smtClean="0">
                <a:solidFill>
                  <a:schemeClr val="hlink"/>
                </a:solidFill>
                <a:latin typeface="Times New Roman" pitchFamily="18" charset="0"/>
              </a:rPr>
              <a:t>＝（－</a:t>
            </a:r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1.5</a:t>
            </a:r>
            <a:r>
              <a:rPr lang="zh-CN" altLang="en-US" smtClean="0">
                <a:solidFill>
                  <a:schemeClr val="hlink"/>
                </a:solidFill>
                <a:latin typeface="Times New Roman" pitchFamily="18" charset="0"/>
              </a:rPr>
              <a:t>＋</a:t>
            </a:r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5</a:t>
            </a:r>
            <a:r>
              <a:rPr lang="zh-CN" altLang="en-US" smtClean="0">
                <a:solidFill>
                  <a:schemeClr val="hlink"/>
                </a:solidFill>
                <a:latin typeface="Times New Roman" pitchFamily="18" charset="0"/>
              </a:rPr>
              <a:t>）</a:t>
            </a:r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÷</a:t>
            </a:r>
            <a:r>
              <a:rPr lang="zh-CN" altLang="en-US" smtClean="0">
                <a:solidFill>
                  <a:schemeClr val="hlink"/>
                </a:solidFill>
                <a:latin typeface="Times New Roman" pitchFamily="18" charset="0"/>
              </a:rPr>
              <a:t>（</a:t>
            </a:r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5</a:t>
            </a:r>
            <a:r>
              <a:rPr lang="zh-CN" altLang="en-US" smtClean="0">
                <a:solidFill>
                  <a:schemeClr val="hlink"/>
                </a:solidFill>
                <a:latin typeface="Times New Roman" pitchFamily="18" charset="0"/>
              </a:rPr>
              <a:t>＋</a:t>
            </a:r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5</a:t>
            </a:r>
            <a:r>
              <a:rPr lang="zh-CN" altLang="en-US" smtClean="0">
                <a:solidFill>
                  <a:schemeClr val="hlink"/>
                </a:solidFill>
                <a:latin typeface="Times New Roman" pitchFamily="18" charset="0"/>
              </a:rPr>
              <a:t>）</a:t>
            </a:r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×256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  <a:tabLst>
                <a:tab pos="1143000" algn="l"/>
                <a:tab pos="1524000" algn="l"/>
              </a:tabLst>
            </a:pPr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			</a:t>
            </a:r>
            <a:r>
              <a:rPr lang="zh-CN" altLang="en-US" smtClean="0">
                <a:solidFill>
                  <a:schemeClr val="hlink"/>
                </a:solidFill>
                <a:latin typeface="Times New Roman" pitchFamily="18" charset="0"/>
              </a:rPr>
              <a:t>＝</a:t>
            </a:r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89.6≈90</a:t>
            </a:r>
            <a:r>
              <a:rPr lang="zh-CN" altLang="en-US" smtClean="0">
                <a:solidFill>
                  <a:schemeClr val="hlink"/>
                </a:solidFill>
                <a:latin typeface="Times New Roman" pitchFamily="18" charset="0"/>
              </a:rPr>
              <a:t>＝</a:t>
            </a:r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5AH</a:t>
            </a:r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5808663" y="377825"/>
          <a:ext cx="3041650" cy="930275"/>
        </p:xfrm>
        <a:graphic>
          <a:graphicData uri="http://schemas.openxmlformats.org/presentationml/2006/ole">
            <p:oleObj spid="_x0000_s157698" name="Equation" r:id="rId3" imgW="2021400" imgH="596520" progId="Equations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定时器方式</a:t>
            </a:r>
            <a:r>
              <a:rPr lang="en-US" altLang="zh-CN" smtClean="0"/>
              <a:t>4</a:t>
            </a:r>
            <a:r>
              <a:rPr lang="zh-CN" altLang="en-US" smtClean="0"/>
              <a:t>：软件触发选通信号</a:t>
            </a:r>
          </a:p>
        </p:txBody>
      </p:sp>
      <p:grpSp>
        <p:nvGrpSpPr>
          <p:cNvPr id="15363" name="Group 216"/>
          <p:cNvGrpSpPr>
            <a:grpSpLocks/>
          </p:cNvGrpSpPr>
          <p:nvPr/>
        </p:nvGrpSpPr>
        <p:grpSpPr bwMode="auto">
          <a:xfrm>
            <a:off x="381000" y="1916113"/>
            <a:ext cx="8686800" cy="3255962"/>
            <a:chOff x="240" y="1207"/>
            <a:chExt cx="5472" cy="2051"/>
          </a:xfrm>
        </p:grpSpPr>
        <p:sp>
          <p:nvSpPr>
            <p:cNvPr id="15364" name="Rectangle 4"/>
            <p:cNvSpPr>
              <a:spLocks noChangeArrowheads="1"/>
            </p:cNvSpPr>
            <p:nvPr/>
          </p:nvSpPr>
          <p:spPr bwMode="auto">
            <a:xfrm>
              <a:off x="240" y="2237"/>
              <a:ext cx="768" cy="2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GATE</a:t>
              </a:r>
            </a:p>
          </p:txBody>
        </p:sp>
        <p:sp>
          <p:nvSpPr>
            <p:cNvPr id="15365" name="Rectangle 5"/>
            <p:cNvSpPr>
              <a:spLocks noChangeArrowheads="1"/>
            </p:cNvSpPr>
            <p:nvPr/>
          </p:nvSpPr>
          <p:spPr bwMode="auto">
            <a:xfrm>
              <a:off x="243" y="2949"/>
              <a:ext cx="572" cy="21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OUT</a:t>
              </a:r>
            </a:p>
          </p:txBody>
        </p:sp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288" y="1841"/>
              <a:ext cx="648" cy="22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CLK</a:t>
              </a:r>
            </a:p>
          </p:txBody>
        </p:sp>
        <p:grpSp>
          <p:nvGrpSpPr>
            <p:cNvPr id="15367" name="Group 7"/>
            <p:cNvGrpSpPr>
              <a:grpSpLocks/>
            </p:cNvGrpSpPr>
            <p:nvPr/>
          </p:nvGrpSpPr>
          <p:grpSpPr bwMode="auto">
            <a:xfrm>
              <a:off x="896" y="1826"/>
              <a:ext cx="347" cy="226"/>
              <a:chOff x="3816" y="1152"/>
              <a:chExt cx="348" cy="222"/>
            </a:xfrm>
          </p:grpSpPr>
          <p:sp>
            <p:nvSpPr>
              <p:cNvPr id="15568" name="Line 8"/>
              <p:cNvSpPr>
                <a:spLocks noChangeShapeType="1"/>
              </p:cNvSpPr>
              <p:nvPr/>
            </p:nvSpPr>
            <p:spPr bwMode="auto">
              <a:xfrm>
                <a:off x="3821" y="1157"/>
                <a:ext cx="1" cy="2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9" name="Line 9"/>
              <p:cNvSpPr>
                <a:spLocks noChangeShapeType="1"/>
              </p:cNvSpPr>
              <p:nvPr/>
            </p:nvSpPr>
            <p:spPr bwMode="auto">
              <a:xfrm>
                <a:off x="3941" y="1157"/>
                <a:ext cx="1" cy="2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0" name="Line 10"/>
              <p:cNvSpPr>
                <a:spLocks noChangeShapeType="1"/>
              </p:cNvSpPr>
              <p:nvPr/>
            </p:nvSpPr>
            <p:spPr bwMode="auto">
              <a:xfrm>
                <a:off x="3816" y="1152"/>
                <a:ext cx="1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2700" tIns="12700" rIns="12700" bIns="12700"/>
              <a:lstStyle/>
              <a:p>
                <a:endParaRPr lang="zh-CN" altLang="en-US"/>
              </a:p>
            </p:txBody>
          </p:sp>
          <p:grpSp>
            <p:nvGrpSpPr>
              <p:cNvPr id="15571" name="Group 11"/>
              <p:cNvGrpSpPr>
                <a:grpSpLocks/>
              </p:cNvGrpSpPr>
              <p:nvPr/>
            </p:nvGrpSpPr>
            <p:grpSpPr bwMode="auto">
              <a:xfrm>
                <a:off x="3936" y="1157"/>
                <a:ext cx="120" cy="217"/>
                <a:chOff x="4152" y="1157"/>
                <a:chExt cx="120" cy="217"/>
              </a:xfrm>
            </p:grpSpPr>
            <p:sp>
              <p:nvSpPr>
                <p:cNvPr id="15573" name="Line 12"/>
                <p:cNvSpPr>
                  <a:spLocks noChangeShapeType="1"/>
                </p:cNvSpPr>
                <p:nvPr/>
              </p:nvSpPr>
              <p:spPr bwMode="auto">
                <a:xfrm>
                  <a:off x="4265" y="1157"/>
                  <a:ext cx="1" cy="21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74" name="Line 13"/>
                <p:cNvSpPr>
                  <a:spLocks noChangeShapeType="1"/>
                </p:cNvSpPr>
                <p:nvPr/>
              </p:nvSpPr>
              <p:spPr bwMode="auto">
                <a:xfrm>
                  <a:off x="4152" y="1356"/>
                  <a:ext cx="12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12700" tIns="12700" rIns="12700" bIns="12700"/>
                <a:lstStyle/>
                <a:p>
                  <a:endParaRPr lang="zh-CN" altLang="en-US"/>
                </a:p>
              </p:txBody>
            </p:sp>
          </p:grpSp>
          <p:sp>
            <p:nvSpPr>
              <p:cNvPr id="15572" name="Line 14"/>
              <p:cNvSpPr>
                <a:spLocks noChangeShapeType="1"/>
              </p:cNvSpPr>
              <p:nvPr/>
            </p:nvSpPr>
            <p:spPr bwMode="auto">
              <a:xfrm>
                <a:off x="4044" y="1152"/>
                <a:ext cx="1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2700" tIns="12700" rIns="12700" bIns="12700"/>
              <a:lstStyle/>
              <a:p>
                <a:endParaRPr lang="zh-CN" altLang="en-US"/>
              </a:p>
            </p:txBody>
          </p:sp>
        </p:grpSp>
        <p:sp>
          <p:nvSpPr>
            <p:cNvPr id="15368" name="Line 15"/>
            <p:cNvSpPr>
              <a:spLocks noChangeShapeType="1"/>
            </p:cNvSpPr>
            <p:nvPr/>
          </p:nvSpPr>
          <p:spPr bwMode="auto">
            <a:xfrm>
              <a:off x="1156" y="1442"/>
              <a:ext cx="3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9" name="Line 16"/>
            <p:cNvSpPr>
              <a:spLocks noChangeShapeType="1"/>
            </p:cNvSpPr>
            <p:nvPr/>
          </p:nvSpPr>
          <p:spPr bwMode="auto">
            <a:xfrm>
              <a:off x="1362" y="1442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0" name="Line 17"/>
            <p:cNvSpPr>
              <a:spLocks noChangeShapeType="1"/>
            </p:cNvSpPr>
            <p:nvPr/>
          </p:nvSpPr>
          <p:spPr bwMode="auto">
            <a:xfrm>
              <a:off x="1160" y="1632"/>
              <a:ext cx="21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5371" name="Line 18"/>
            <p:cNvSpPr>
              <a:spLocks noChangeShapeType="1"/>
            </p:cNvSpPr>
            <p:nvPr/>
          </p:nvSpPr>
          <p:spPr bwMode="auto">
            <a:xfrm>
              <a:off x="1365" y="1436"/>
              <a:ext cx="37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grpSp>
          <p:nvGrpSpPr>
            <p:cNvPr id="15372" name="Group 19"/>
            <p:cNvGrpSpPr>
              <a:grpSpLocks/>
            </p:cNvGrpSpPr>
            <p:nvPr/>
          </p:nvGrpSpPr>
          <p:grpSpPr bwMode="auto">
            <a:xfrm>
              <a:off x="1232" y="1826"/>
              <a:ext cx="3579" cy="226"/>
              <a:chOff x="2736" y="1260"/>
              <a:chExt cx="3576" cy="222"/>
            </a:xfrm>
          </p:grpSpPr>
          <p:grpSp>
            <p:nvGrpSpPr>
              <p:cNvPr id="15458" name="Group 20"/>
              <p:cNvGrpSpPr>
                <a:grpSpLocks/>
              </p:cNvGrpSpPr>
              <p:nvPr/>
            </p:nvGrpSpPr>
            <p:grpSpPr bwMode="auto">
              <a:xfrm>
                <a:off x="2736" y="1260"/>
                <a:ext cx="1788" cy="222"/>
                <a:chOff x="2736" y="1260"/>
                <a:chExt cx="1788" cy="222"/>
              </a:xfrm>
            </p:grpSpPr>
            <p:grpSp>
              <p:nvGrpSpPr>
                <p:cNvPr id="15514" name="Group 21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900" cy="222"/>
                  <a:chOff x="2736" y="1260"/>
                  <a:chExt cx="900" cy="222"/>
                </a:xfrm>
              </p:grpSpPr>
              <p:grpSp>
                <p:nvGrpSpPr>
                  <p:cNvPr id="15542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15556" name="Group 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5563" name="Line 2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5564" name="Group 2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5566" name="Line 2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5567" name="Line 2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5565" name="Line 2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5557" name="Group 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5558" name="Line 3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5559" name="Group 3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5561" name="Line 3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5562" name="Line 3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5560" name="Line 3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5543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3180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15544" name="Group 3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5551" name="Line 3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5552" name="Group 3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5554" name="Line 3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5555" name="Line 4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5553" name="Line 4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5545" name="Group 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5546" name="Line 4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5547" name="Group 4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5549" name="Line 4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5550" name="Line 4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5548" name="Line 4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15515" name="Group 48"/>
                <p:cNvGrpSpPr>
                  <a:grpSpLocks/>
                </p:cNvGrpSpPr>
                <p:nvPr/>
              </p:nvGrpSpPr>
              <p:grpSpPr bwMode="auto">
                <a:xfrm>
                  <a:off x="3624" y="1260"/>
                  <a:ext cx="900" cy="222"/>
                  <a:chOff x="2736" y="1260"/>
                  <a:chExt cx="900" cy="222"/>
                </a:xfrm>
              </p:grpSpPr>
              <p:grpSp>
                <p:nvGrpSpPr>
                  <p:cNvPr id="15516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15530" name="Group 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5537" name="Line 5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5538" name="Group 5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5540" name="Line 5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5541" name="Line 5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5539" name="Line 5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5531" name="Group 5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5532" name="Line 5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5533" name="Group 5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5535" name="Line 5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5536" name="Line 6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5534" name="Line 6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5517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3180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15518" name="Group 6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5525" name="Line 6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5526" name="Group 6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5528" name="Line 6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5529" name="Line 6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5527" name="Line 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5519" name="Group 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5520" name="Line 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5521" name="Group 7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5523" name="Line 7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5524" name="Line 7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5522" name="Line 7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15459" name="Group 75"/>
              <p:cNvGrpSpPr>
                <a:grpSpLocks/>
              </p:cNvGrpSpPr>
              <p:nvPr/>
            </p:nvGrpSpPr>
            <p:grpSpPr bwMode="auto">
              <a:xfrm>
                <a:off x="4524" y="1260"/>
                <a:ext cx="1788" cy="222"/>
                <a:chOff x="2736" y="1260"/>
                <a:chExt cx="1788" cy="222"/>
              </a:xfrm>
            </p:grpSpPr>
            <p:grpSp>
              <p:nvGrpSpPr>
                <p:cNvPr id="15460" name="Group 76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900" cy="222"/>
                  <a:chOff x="2736" y="1260"/>
                  <a:chExt cx="900" cy="222"/>
                </a:xfrm>
              </p:grpSpPr>
              <p:grpSp>
                <p:nvGrpSpPr>
                  <p:cNvPr id="15488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15502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5509" name="Line 7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5510" name="Group 8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5512" name="Line 8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5513" name="Line 8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5511" name="Line 8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5503" name="Group 8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5504" name="Line 8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5505" name="Group 8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5507" name="Line 8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5508" name="Line 8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5506" name="Line 8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5489" name="Group 90"/>
                  <p:cNvGrpSpPr>
                    <a:grpSpLocks/>
                  </p:cNvGrpSpPr>
                  <p:nvPr/>
                </p:nvGrpSpPr>
                <p:grpSpPr bwMode="auto">
                  <a:xfrm>
                    <a:off x="3180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15490" name="Group 9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5497" name="Line 9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5498" name="Group 9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5500" name="Line 9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5501" name="Line 9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5499" name="Line 9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5491" name="Group 9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5492" name="Line 9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5493" name="Group 9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5495" name="Line 10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5496" name="Line 10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5494" name="Line 10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15461" name="Group 103"/>
                <p:cNvGrpSpPr>
                  <a:grpSpLocks/>
                </p:cNvGrpSpPr>
                <p:nvPr/>
              </p:nvGrpSpPr>
              <p:grpSpPr bwMode="auto">
                <a:xfrm>
                  <a:off x="3624" y="1260"/>
                  <a:ext cx="900" cy="222"/>
                  <a:chOff x="2736" y="1260"/>
                  <a:chExt cx="900" cy="222"/>
                </a:xfrm>
              </p:grpSpPr>
              <p:grpSp>
                <p:nvGrpSpPr>
                  <p:cNvPr id="15462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15476" name="Group 10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5483" name="Line 10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5484" name="Group 10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5486" name="Line 10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5487" name="Line 10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5485" name="Line 11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5477" name="Group 1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5478" name="Line 11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5479" name="Group 11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5481" name="Line 11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5482" name="Line 11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5480" name="Line 11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5463" name="Group 117"/>
                  <p:cNvGrpSpPr>
                    <a:grpSpLocks/>
                  </p:cNvGrpSpPr>
                  <p:nvPr/>
                </p:nvGrpSpPr>
                <p:grpSpPr bwMode="auto">
                  <a:xfrm>
                    <a:off x="3180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15464" name="Group 1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5471" name="Line 11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5472" name="Group 1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5474" name="Line 12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5475" name="Line 12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5473" name="Line 12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5465" name="Group 1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5466" name="Line 12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5467" name="Group 12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5469" name="Line 12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5470" name="Line 12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546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15373" name="Group 130"/>
            <p:cNvGrpSpPr>
              <a:grpSpLocks/>
            </p:cNvGrpSpPr>
            <p:nvPr/>
          </p:nvGrpSpPr>
          <p:grpSpPr bwMode="auto">
            <a:xfrm>
              <a:off x="4811" y="1826"/>
              <a:ext cx="901" cy="226"/>
              <a:chOff x="2736" y="1260"/>
              <a:chExt cx="900" cy="222"/>
            </a:xfrm>
          </p:grpSpPr>
          <p:grpSp>
            <p:nvGrpSpPr>
              <p:cNvPr id="15432" name="Group 131"/>
              <p:cNvGrpSpPr>
                <a:grpSpLocks/>
              </p:cNvGrpSpPr>
              <p:nvPr/>
            </p:nvGrpSpPr>
            <p:grpSpPr bwMode="auto">
              <a:xfrm>
                <a:off x="2736" y="1260"/>
                <a:ext cx="456" cy="222"/>
                <a:chOff x="2736" y="1260"/>
                <a:chExt cx="456" cy="222"/>
              </a:xfrm>
            </p:grpSpPr>
            <p:grpSp>
              <p:nvGrpSpPr>
                <p:cNvPr id="15446" name="Group 132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228" cy="222"/>
                  <a:chOff x="4356" y="672"/>
                  <a:chExt cx="228" cy="222"/>
                </a:xfrm>
              </p:grpSpPr>
              <p:sp>
                <p:nvSpPr>
                  <p:cNvPr id="15453" name="Line 133"/>
                  <p:cNvSpPr>
                    <a:spLocks noChangeShapeType="1"/>
                  </p:cNvSpPr>
                  <p:nvPr/>
                </p:nvSpPr>
                <p:spPr bwMode="auto">
                  <a:xfrm>
                    <a:off x="4361" y="677"/>
                    <a:ext cx="1" cy="2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5454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4356" y="677"/>
                    <a:ext cx="120" cy="217"/>
                    <a:chOff x="4152" y="1157"/>
                    <a:chExt cx="120" cy="217"/>
                  </a:xfrm>
                </p:grpSpPr>
                <p:sp>
                  <p:nvSpPr>
                    <p:cNvPr id="15456" name="Line 1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65" y="115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57" name="Line 1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2" y="1356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5455" name="Line 137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672"/>
                    <a:ext cx="1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12700" tIns="12700" rIns="12700" bIns="12700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447" name="Group 138"/>
                <p:cNvGrpSpPr>
                  <a:grpSpLocks/>
                </p:cNvGrpSpPr>
                <p:nvPr/>
              </p:nvGrpSpPr>
              <p:grpSpPr bwMode="auto">
                <a:xfrm>
                  <a:off x="2964" y="1260"/>
                  <a:ext cx="228" cy="222"/>
                  <a:chOff x="4356" y="672"/>
                  <a:chExt cx="228" cy="222"/>
                </a:xfrm>
              </p:grpSpPr>
              <p:sp>
                <p:nvSpPr>
                  <p:cNvPr id="15448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4361" y="677"/>
                    <a:ext cx="1" cy="2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5449" name="Group 140"/>
                  <p:cNvGrpSpPr>
                    <a:grpSpLocks/>
                  </p:cNvGrpSpPr>
                  <p:nvPr/>
                </p:nvGrpSpPr>
                <p:grpSpPr bwMode="auto">
                  <a:xfrm>
                    <a:off x="4356" y="677"/>
                    <a:ext cx="120" cy="217"/>
                    <a:chOff x="4152" y="1157"/>
                    <a:chExt cx="120" cy="217"/>
                  </a:xfrm>
                </p:grpSpPr>
                <p:sp>
                  <p:nvSpPr>
                    <p:cNvPr id="15451" name="Line 1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65" y="115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52" name="Line 1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2" y="1356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5450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672"/>
                    <a:ext cx="1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12700" tIns="12700" rIns="12700" bIns="12700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5433" name="Group 144"/>
              <p:cNvGrpSpPr>
                <a:grpSpLocks/>
              </p:cNvGrpSpPr>
              <p:nvPr/>
            </p:nvGrpSpPr>
            <p:grpSpPr bwMode="auto">
              <a:xfrm>
                <a:off x="3180" y="1260"/>
                <a:ext cx="456" cy="222"/>
                <a:chOff x="2736" y="1260"/>
                <a:chExt cx="456" cy="222"/>
              </a:xfrm>
            </p:grpSpPr>
            <p:grpSp>
              <p:nvGrpSpPr>
                <p:cNvPr id="15434" name="Group 145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228" cy="222"/>
                  <a:chOff x="4356" y="672"/>
                  <a:chExt cx="228" cy="222"/>
                </a:xfrm>
              </p:grpSpPr>
              <p:sp>
                <p:nvSpPr>
                  <p:cNvPr id="15441" name="Line 146"/>
                  <p:cNvSpPr>
                    <a:spLocks noChangeShapeType="1"/>
                  </p:cNvSpPr>
                  <p:nvPr/>
                </p:nvSpPr>
                <p:spPr bwMode="auto">
                  <a:xfrm>
                    <a:off x="4361" y="677"/>
                    <a:ext cx="1" cy="2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5442" name="Group 147"/>
                  <p:cNvGrpSpPr>
                    <a:grpSpLocks/>
                  </p:cNvGrpSpPr>
                  <p:nvPr/>
                </p:nvGrpSpPr>
                <p:grpSpPr bwMode="auto">
                  <a:xfrm>
                    <a:off x="4356" y="677"/>
                    <a:ext cx="120" cy="217"/>
                    <a:chOff x="4152" y="1157"/>
                    <a:chExt cx="120" cy="217"/>
                  </a:xfrm>
                </p:grpSpPr>
                <p:sp>
                  <p:nvSpPr>
                    <p:cNvPr id="15444" name="Line 1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65" y="115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45" name="Line 1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2" y="1356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5443" name="Line 150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672"/>
                    <a:ext cx="1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12700" tIns="12700" rIns="12700" bIns="12700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435" name="Group 151"/>
                <p:cNvGrpSpPr>
                  <a:grpSpLocks/>
                </p:cNvGrpSpPr>
                <p:nvPr/>
              </p:nvGrpSpPr>
              <p:grpSpPr bwMode="auto">
                <a:xfrm>
                  <a:off x="2964" y="1260"/>
                  <a:ext cx="228" cy="222"/>
                  <a:chOff x="4356" y="672"/>
                  <a:chExt cx="228" cy="222"/>
                </a:xfrm>
              </p:grpSpPr>
              <p:sp>
                <p:nvSpPr>
                  <p:cNvPr id="15436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4361" y="677"/>
                    <a:ext cx="1" cy="2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5437" name="Group 153"/>
                  <p:cNvGrpSpPr>
                    <a:grpSpLocks/>
                  </p:cNvGrpSpPr>
                  <p:nvPr/>
                </p:nvGrpSpPr>
                <p:grpSpPr bwMode="auto">
                  <a:xfrm>
                    <a:off x="4356" y="677"/>
                    <a:ext cx="120" cy="217"/>
                    <a:chOff x="4152" y="1157"/>
                    <a:chExt cx="120" cy="217"/>
                  </a:xfrm>
                </p:grpSpPr>
                <p:sp>
                  <p:nvSpPr>
                    <p:cNvPr id="15439" name="Line 1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65" y="115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40" name="Line 1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2" y="1356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5438" name="Line 156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672"/>
                    <a:ext cx="1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12700" tIns="12700" rIns="12700" bIns="12700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5374" name="Line 157"/>
            <p:cNvSpPr>
              <a:spLocks noChangeShapeType="1"/>
            </p:cNvSpPr>
            <p:nvPr/>
          </p:nvSpPr>
          <p:spPr bwMode="auto">
            <a:xfrm>
              <a:off x="849" y="1436"/>
              <a:ext cx="32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5375" name="Line 158"/>
            <p:cNvSpPr>
              <a:spLocks noChangeShapeType="1"/>
            </p:cNvSpPr>
            <p:nvPr/>
          </p:nvSpPr>
          <p:spPr bwMode="auto">
            <a:xfrm>
              <a:off x="1733" y="1442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Line 159"/>
            <p:cNvSpPr>
              <a:spLocks noChangeShapeType="1"/>
            </p:cNvSpPr>
            <p:nvPr/>
          </p:nvSpPr>
          <p:spPr bwMode="auto">
            <a:xfrm>
              <a:off x="1938" y="1442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7" name="Line 160"/>
            <p:cNvSpPr>
              <a:spLocks noChangeShapeType="1"/>
            </p:cNvSpPr>
            <p:nvPr/>
          </p:nvSpPr>
          <p:spPr bwMode="auto">
            <a:xfrm>
              <a:off x="1736" y="1632"/>
              <a:ext cx="21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5378" name="Line 161"/>
            <p:cNvSpPr>
              <a:spLocks noChangeShapeType="1"/>
            </p:cNvSpPr>
            <p:nvPr/>
          </p:nvSpPr>
          <p:spPr bwMode="auto">
            <a:xfrm>
              <a:off x="1941" y="1436"/>
              <a:ext cx="154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grpSp>
          <p:nvGrpSpPr>
            <p:cNvPr id="15379" name="Group 162"/>
            <p:cNvGrpSpPr>
              <a:grpSpLocks/>
            </p:cNvGrpSpPr>
            <p:nvPr/>
          </p:nvGrpSpPr>
          <p:grpSpPr bwMode="auto">
            <a:xfrm>
              <a:off x="2126" y="2048"/>
              <a:ext cx="902" cy="1210"/>
              <a:chOff x="3593" y="1706"/>
              <a:chExt cx="901" cy="1156"/>
            </a:xfrm>
          </p:grpSpPr>
          <p:sp>
            <p:nvSpPr>
              <p:cNvPr id="15427" name="Line 163"/>
              <p:cNvSpPr>
                <a:spLocks noChangeShapeType="1"/>
              </p:cNvSpPr>
              <p:nvPr/>
            </p:nvSpPr>
            <p:spPr bwMode="auto">
              <a:xfrm>
                <a:off x="3593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8" name="Line 164"/>
              <p:cNvSpPr>
                <a:spLocks noChangeShapeType="1"/>
              </p:cNvSpPr>
              <p:nvPr/>
            </p:nvSpPr>
            <p:spPr bwMode="auto">
              <a:xfrm>
                <a:off x="3818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9" name="Line 165"/>
              <p:cNvSpPr>
                <a:spLocks noChangeShapeType="1"/>
              </p:cNvSpPr>
              <p:nvPr/>
            </p:nvSpPr>
            <p:spPr bwMode="auto">
              <a:xfrm>
                <a:off x="4031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0" name="Line 166"/>
              <p:cNvSpPr>
                <a:spLocks noChangeShapeType="1"/>
              </p:cNvSpPr>
              <p:nvPr/>
            </p:nvSpPr>
            <p:spPr bwMode="auto">
              <a:xfrm>
                <a:off x="4256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1" name="Line 167"/>
              <p:cNvSpPr>
                <a:spLocks noChangeShapeType="1"/>
              </p:cNvSpPr>
              <p:nvPr/>
            </p:nvSpPr>
            <p:spPr bwMode="auto">
              <a:xfrm>
                <a:off x="4493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380" name="Line 168"/>
            <p:cNvSpPr>
              <a:spLocks noChangeShapeType="1"/>
            </p:cNvSpPr>
            <p:nvPr/>
          </p:nvSpPr>
          <p:spPr bwMode="auto">
            <a:xfrm>
              <a:off x="1397" y="2989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" name="Line 169"/>
            <p:cNvSpPr>
              <a:spLocks noChangeShapeType="1"/>
            </p:cNvSpPr>
            <p:nvPr/>
          </p:nvSpPr>
          <p:spPr bwMode="auto">
            <a:xfrm>
              <a:off x="3247" y="2989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2" name="Line 170"/>
            <p:cNvSpPr>
              <a:spLocks noChangeShapeType="1"/>
            </p:cNvSpPr>
            <p:nvPr/>
          </p:nvSpPr>
          <p:spPr bwMode="auto">
            <a:xfrm>
              <a:off x="3034" y="3180"/>
              <a:ext cx="21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5383" name="Line 171"/>
            <p:cNvSpPr>
              <a:spLocks noChangeShapeType="1"/>
            </p:cNvSpPr>
            <p:nvPr/>
          </p:nvSpPr>
          <p:spPr bwMode="auto">
            <a:xfrm>
              <a:off x="800" y="2984"/>
              <a:ext cx="612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5384" name="Line 172"/>
            <p:cNvSpPr>
              <a:spLocks noChangeShapeType="1"/>
            </p:cNvSpPr>
            <p:nvPr/>
          </p:nvSpPr>
          <p:spPr bwMode="auto">
            <a:xfrm>
              <a:off x="776" y="3179"/>
              <a:ext cx="612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5385" name="Line 173"/>
            <p:cNvSpPr>
              <a:spLocks noChangeShapeType="1"/>
            </p:cNvSpPr>
            <p:nvPr/>
          </p:nvSpPr>
          <p:spPr bwMode="auto">
            <a:xfrm>
              <a:off x="3250" y="2984"/>
              <a:ext cx="199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5386" name="Rectangle 174"/>
            <p:cNvSpPr>
              <a:spLocks noChangeArrowheads="1"/>
            </p:cNvSpPr>
            <p:nvPr/>
          </p:nvSpPr>
          <p:spPr bwMode="auto">
            <a:xfrm>
              <a:off x="3000" y="2669"/>
              <a:ext cx="316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5387" name="Rectangle 175"/>
            <p:cNvSpPr>
              <a:spLocks noChangeArrowheads="1"/>
            </p:cNvSpPr>
            <p:nvPr/>
          </p:nvSpPr>
          <p:spPr bwMode="auto">
            <a:xfrm>
              <a:off x="2303" y="2669"/>
              <a:ext cx="316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5388" name="Rectangle 176"/>
            <p:cNvSpPr>
              <a:spLocks noChangeArrowheads="1"/>
            </p:cNvSpPr>
            <p:nvPr/>
          </p:nvSpPr>
          <p:spPr bwMode="auto">
            <a:xfrm>
              <a:off x="2760" y="2669"/>
              <a:ext cx="315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389" name="Rectangle 177"/>
            <p:cNvSpPr>
              <a:spLocks noChangeArrowheads="1"/>
            </p:cNvSpPr>
            <p:nvPr/>
          </p:nvSpPr>
          <p:spPr bwMode="auto">
            <a:xfrm>
              <a:off x="2531" y="2669"/>
              <a:ext cx="317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5390" name="Rectangle 178"/>
            <p:cNvSpPr>
              <a:spLocks noChangeArrowheads="1"/>
            </p:cNvSpPr>
            <p:nvPr/>
          </p:nvSpPr>
          <p:spPr bwMode="auto">
            <a:xfrm>
              <a:off x="2075" y="2669"/>
              <a:ext cx="316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5391" name="Rectangle 179"/>
            <p:cNvSpPr>
              <a:spLocks noChangeArrowheads="1"/>
            </p:cNvSpPr>
            <p:nvPr/>
          </p:nvSpPr>
          <p:spPr bwMode="auto">
            <a:xfrm>
              <a:off x="1690" y="1231"/>
              <a:ext cx="317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5392" name="Rectangle 180"/>
            <p:cNvSpPr>
              <a:spLocks noChangeArrowheads="1"/>
            </p:cNvSpPr>
            <p:nvPr/>
          </p:nvSpPr>
          <p:spPr bwMode="auto">
            <a:xfrm>
              <a:off x="994" y="1207"/>
              <a:ext cx="616" cy="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方式</a:t>
              </a:r>
              <a:r>
                <a:rPr lang="en-US" altLang="zh-CN" sz="2400" b="1">
                  <a:latin typeface="Times New Roman" pitchFamily="18" charset="0"/>
                </a:rPr>
                <a:t>4</a:t>
              </a:r>
            </a:p>
          </p:txBody>
        </p:sp>
        <p:grpSp>
          <p:nvGrpSpPr>
            <p:cNvPr id="15393" name="Group 181"/>
            <p:cNvGrpSpPr>
              <a:grpSpLocks/>
            </p:cNvGrpSpPr>
            <p:nvPr/>
          </p:nvGrpSpPr>
          <p:grpSpPr bwMode="auto">
            <a:xfrm>
              <a:off x="3915" y="2048"/>
              <a:ext cx="902" cy="1186"/>
              <a:chOff x="3593" y="1706"/>
              <a:chExt cx="901" cy="1156"/>
            </a:xfrm>
          </p:grpSpPr>
          <p:sp>
            <p:nvSpPr>
              <p:cNvPr id="15422" name="Line 182"/>
              <p:cNvSpPr>
                <a:spLocks noChangeShapeType="1"/>
              </p:cNvSpPr>
              <p:nvPr/>
            </p:nvSpPr>
            <p:spPr bwMode="auto">
              <a:xfrm>
                <a:off x="3593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3" name="Line 183"/>
              <p:cNvSpPr>
                <a:spLocks noChangeShapeType="1"/>
              </p:cNvSpPr>
              <p:nvPr/>
            </p:nvSpPr>
            <p:spPr bwMode="auto">
              <a:xfrm>
                <a:off x="3818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4" name="Line 184"/>
              <p:cNvSpPr>
                <a:spLocks noChangeShapeType="1"/>
              </p:cNvSpPr>
              <p:nvPr/>
            </p:nvSpPr>
            <p:spPr bwMode="auto">
              <a:xfrm>
                <a:off x="4031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5" name="Line 185"/>
              <p:cNvSpPr>
                <a:spLocks noChangeShapeType="1"/>
              </p:cNvSpPr>
              <p:nvPr/>
            </p:nvSpPr>
            <p:spPr bwMode="auto">
              <a:xfrm>
                <a:off x="4256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6" name="Line 186"/>
              <p:cNvSpPr>
                <a:spLocks noChangeShapeType="1"/>
              </p:cNvSpPr>
              <p:nvPr/>
            </p:nvSpPr>
            <p:spPr bwMode="auto">
              <a:xfrm>
                <a:off x="4493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394" name="Line 187"/>
            <p:cNvSpPr>
              <a:spLocks noChangeShapeType="1"/>
            </p:cNvSpPr>
            <p:nvPr/>
          </p:nvSpPr>
          <p:spPr bwMode="auto">
            <a:xfrm>
              <a:off x="5253" y="2989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5" name="Rectangle 188"/>
            <p:cNvSpPr>
              <a:spLocks noChangeArrowheads="1"/>
            </p:cNvSpPr>
            <p:nvPr/>
          </p:nvSpPr>
          <p:spPr bwMode="auto">
            <a:xfrm>
              <a:off x="4789" y="2657"/>
              <a:ext cx="316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5396" name="Rectangle 189"/>
            <p:cNvSpPr>
              <a:spLocks noChangeArrowheads="1"/>
            </p:cNvSpPr>
            <p:nvPr/>
          </p:nvSpPr>
          <p:spPr bwMode="auto">
            <a:xfrm>
              <a:off x="4092" y="2657"/>
              <a:ext cx="317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2</a:t>
              </a:r>
            </a:p>
            <a:p>
              <a:pPr algn="ctr" eaLnBrk="0" hangingPunct="0"/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15397" name="Rectangle 190"/>
            <p:cNvSpPr>
              <a:spLocks noChangeArrowheads="1"/>
            </p:cNvSpPr>
            <p:nvPr/>
          </p:nvSpPr>
          <p:spPr bwMode="auto">
            <a:xfrm>
              <a:off x="4549" y="2657"/>
              <a:ext cx="316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5398" name="Rectangle 191"/>
            <p:cNvSpPr>
              <a:spLocks noChangeArrowheads="1"/>
            </p:cNvSpPr>
            <p:nvPr/>
          </p:nvSpPr>
          <p:spPr bwMode="auto">
            <a:xfrm>
              <a:off x="3865" y="2657"/>
              <a:ext cx="315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3</a:t>
              </a:r>
            </a:p>
            <a:p>
              <a:pPr algn="ctr" eaLnBrk="0" hangingPunct="0"/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15399" name="Line 192"/>
            <p:cNvSpPr>
              <a:spLocks noChangeShapeType="1"/>
            </p:cNvSpPr>
            <p:nvPr/>
          </p:nvSpPr>
          <p:spPr bwMode="auto">
            <a:xfrm>
              <a:off x="3487" y="1442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0" name="Line 193"/>
            <p:cNvSpPr>
              <a:spLocks noChangeShapeType="1"/>
            </p:cNvSpPr>
            <p:nvPr/>
          </p:nvSpPr>
          <p:spPr bwMode="auto">
            <a:xfrm>
              <a:off x="3693" y="1442"/>
              <a:ext cx="1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1" name="Line 194"/>
            <p:cNvSpPr>
              <a:spLocks noChangeShapeType="1"/>
            </p:cNvSpPr>
            <p:nvPr/>
          </p:nvSpPr>
          <p:spPr bwMode="auto">
            <a:xfrm>
              <a:off x="3490" y="1632"/>
              <a:ext cx="21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5402" name="Line 195"/>
            <p:cNvSpPr>
              <a:spLocks noChangeShapeType="1"/>
            </p:cNvSpPr>
            <p:nvPr/>
          </p:nvSpPr>
          <p:spPr bwMode="auto">
            <a:xfrm>
              <a:off x="3695" y="1436"/>
              <a:ext cx="154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5403" name="Rectangle 196"/>
            <p:cNvSpPr>
              <a:spLocks noChangeArrowheads="1"/>
            </p:cNvSpPr>
            <p:nvPr/>
          </p:nvSpPr>
          <p:spPr bwMode="auto">
            <a:xfrm>
              <a:off x="3444" y="1219"/>
              <a:ext cx="316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5404" name="Line 197"/>
            <p:cNvSpPr>
              <a:spLocks noChangeShapeType="1"/>
            </p:cNvSpPr>
            <p:nvPr/>
          </p:nvSpPr>
          <p:spPr bwMode="auto">
            <a:xfrm>
              <a:off x="5481" y="2989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5" name="Line 198"/>
            <p:cNvSpPr>
              <a:spLocks noChangeShapeType="1"/>
            </p:cNvSpPr>
            <p:nvPr/>
          </p:nvSpPr>
          <p:spPr bwMode="auto">
            <a:xfrm>
              <a:off x="5244" y="3180"/>
              <a:ext cx="23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5406" name="Line 199"/>
            <p:cNvSpPr>
              <a:spLocks noChangeShapeType="1"/>
            </p:cNvSpPr>
            <p:nvPr/>
          </p:nvSpPr>
          <p:spPr bwMode="auto">
            <a:xfrm>
              <a:off x="5485" y="2984"/>
              <a:ext cx="21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5407" name="Line 200"/>
            <p:cNvSpPr>
              <a:spLocks noChangeShapeType="1"/>
            </p:cNvSpPr>
            <p:nvPr/>
          </p:nvSpPr>
          <p:spPr bwMode="auto">
            <a:xfrm>
              <a:off x="4244" y="2282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8" name="Line 201"/>
            <p:cNvSpPr>
              <a:spLocks noChangeShapeType="1"/>
            </p:cNvSpPr>
            <p:nvPr/>
          </p:nvSpPr>
          <p:spPr bwMode="auto">
            <a:xfrm>
              <a:off x="4449" y="2282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9" name="Line 202"/>
            <p:cNvSpPr>
              <a:spLocks noChangeShapeType="1"/>
            </p:cNvSpPr>
            <p:nvPr/>
          </p:nvSpPr>
          <p:spPr bwMode="auto">
            <a:xfrm>
              <a:off x="4247" y="2473"/>
              <a:ext cx="21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5410" name="Line 203"/>
            <p:cNvSpPr>
              <a:spLocks noChangeShapeType="1"/>
            </p:cNvSpPr>
            <p:nvPr/>
          </p:nvSpPr>
          <p:spPr bwMode="auto">
            <a:xfrm>
              <a:off x="4464" y="2277"/>
              <a:ext cx="111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5411" name="Line 204"/>
            <p:cNvSpPr>
              <a:spLocks noChangeShapeType="1"/>
            </p:cNvSpPr>
            <p:nvPr/>
          </p:nvSpPr>
          <p:spPr bwMode="auto">
            <a:xfrm>
              <a:off x="824" y="2277"/>
              <a:ext cx="342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5412" name="Line 205"/>
            <p:cNvSpPr>
              <a:spLocks noChangeShapeType="1"/>
            </p:cNvSpPr>
            <p:nvPr/>
          </p:nvSpPr>
          <p:spPr bwMode="auto">
            <a:xfrm>
              <a:off x="1412" y="2985"/>
              <a:ext cx="160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5413" name="Line 206"/>
            <p:cNvSpPr>
              <a:spLocks noChangeShapeType="1"/>
            </p:cNvSpPr>
            <p:nvPr/>
          </p:nvSpPr>
          <p:spPr bwMode="auto">
            <a:xfrm>
              <a:off x="3019" y="2989"/>
              <a:ext cx="3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4" name="Line 207"/>
            <p:cNvSpPr>
              <a:spLocks noChangeShapeType="1"/>
            </p:cNvSpPr>
            <p:nvPr/>
          </p:nvSpPr>
          <p:spPr bwMode="auto">
            <a:xfrm>
              <a:off x="5044" y="2036"/>
              <a:ext cx="1" cy="11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5" name="Line 208"/>
            <p:cNvSpPr>
              <a:spLocks noChangeShapeType="1"/>
            </p:cNvSpPr>
            <p:nvPr/>
          </p:nvSpPr>
          <p:spPr bwMode="auto">
            <a:xfrm>
              <a:off x="5257" y="2036"/>
              <a:ext cx="1" cy="11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6" name="Rectangle 209"/>
            <p:cNvSpPr>
              <a:spLocks noChangeArrowheads="1"/>
            </p:cNvSpPr>
            <p:nvPr/>
          </p:nvSpPr>
          <p:spPr bwMode="auto">
            <a:xfrm>
              <a:off x="5041" y="2657"/>
              <a:ext cx="317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417" name="Rectangle 210"/>
            <p:cNvSpPr>
              <a:spLocks noChangeArrowheads="1"/>
            </p:cNvSpPr>
            <p:nvPr/>
          </p:nvSpPr>
          <p:spPr bwMode="auto">
            <a:xfrm>
              <a:off x="5234" y="2657"/>
              <a:ext cx="315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5418" name="Line 211"/>
            <p:cNvSpPr>
              <a:spLocks noChangeShapeType="1"/>
            </p:cNvSpPr>
            <p:nvPr/>
          </p:nvSpPr>
          <p:spPr bwMode="auto">
            <a:xfrm>
              <a:off x="3251" y="2036"/>
              <a:ext cx="2" cy="11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9" name="Line 212"/>
            <p:cNvSpPr>
              <a:spLocks noChangeShapeType="1"/>
            </p:cNvSpPr>
            <p:nvPr/>
          </p:nvSpPr>
          <p:spPr bwMode="auto">
            <a:xfrm>
              <a:off x="5486" y="2036"/>
              <a:ext cx="1" cy="11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0" name="Rectangle 213"/>
            <p:cNvSpPr>
              <a:spLocks noChangeArrowheads="1"/>
            </p:cNvSpPr>
            <p:nvPr/>
          </p:nvSpPr>
          <p:spPr bwMode="auto">
            <a:xfrm>
              <a:off x="358" y="1450"/>
              <a:ext cx="519" cy="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WR</a:t>
              </a:r>
            </a:p>
          </p:txBody>
        </p:sp>
        <p:sp>
          <p:nvSpPr>
            <p:cNvPr id="15421" name="Line 214"/>
            <p:cNvSpPr>
              <a:spLocks noChangeShapeType="1"/>
            </p:cNvSpPr>
            <p:nvPr/>
          </p:nvSpPr>
          <p:spPr bwMode="auto">
            <a:xfrm>
              <a:off x="446" y="1459"/>
              <a:ext cx="31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 ADC</a:t>
            </a:r>
            <a:r>
              <a:rPr lang="zh-CN" altLang="en-US" smtClean="0"/>
              <a:t>芯片与主机的连接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ADC</a:t>
            </a:r>
            <a:r>
              <a:rPr lang="zh-CN" altLang="en-US" smtClean="0"/>
              <a:t>芯片相当于“输入设备”</a:t>
            </a:r>
          </a:p>
          <a:p>
            <a:pPr eaLnBrk="1" hangingPunct="1"/>
            <a:r>
              <a:rPr lang="zh-CN" altLang="en-US" smtClean="0"/>
              <a:t>需要接口电路提供数据缓冲器</a:t>
            </a:r>
          </a:p>
          <a:p>
            <a:pPr eaLnBrk="1" hangingPunct="1"/>
            <a:r>
              <a:rPr lang="zh-CN" altLang="en-US" smtClean="0"/>
              <a:t>转换开始需要启动信号</a:t>
            </a:r>
          </a:p>
          <a:p>
            <a:pPr lvl="1" eaLnBrk="1" hangingPunct="1"/>
            <a:r>
              <a:rPr lang="zh-CN" altLang="en-US" smtClean="0"/>
              <a:t>软件编程或硬件定时产生脉冲信号或电平信号</a:t>
            </a:r>
          </a:p>
          <a:p>
            <a:pPr eaLnBrk="1" hangingPunct="1"/>
            <a:r>
              <a:rPr lang="zh-CN" altLang="en-US" smtClean="0"/>
              <a:t>转换结束输出结束信号</a:t>
            </a:r>
          </a:p>
          <a:p>
            <a:pPr lvl="1" eaLnBrk="1" hangingPunct="1"/>
            <a:r>
              <a:rPr lang="zh-CN" altLang="en-US" smtClean="0"/>
              <a:t>主机获知转换是否结束，进行数据输入</a:t>
            </a:r>
          </a:p>
          <a:p>
            <a:pPr lvl="1" eaLnBrk="1" hangingPunct="1"/>
            <a:r>
              <a:rPr lang="zh-CN" altLang="en-US" smtClean="0">
                <a:solidFill>
                  <a:schemeClr val="tx2"/>
                </a:solidFill>
                <a:latin typeface="Times New Roman" pitchFamily="18" charset="0"/>
              </a:rPr>
              <a:t>查询方式</a:t>
            </a:r>
            <a:r>
              <a:rPr lang="zh-CN" altLang="en-US" smtClean="0">
                <a:latin typeface="Times New Roman" pitchFamily="18" charset="0"/>
              </a:rPr>
              <a:t>：把结束信号作为状态信号</a:t>
            </a:r>
          </a:p>
          <a:p>
            <a:pPr lvl="1" eaLnBrk="1" hangingPunct="1"/>
            <a:r>
              <a:rPr lang="zh-CN" altLang="en-US" smtClean="0">
                <a:solidFill>
                  <a:schemeClr val="tx2"/>
                </a:solidFill>
                <a:latin typeface="Times New Roman" pitchFamily="18" charset="0"/>
              </a:rPr>
              <a:t>中断方式</a:t>
            </a:r>
            <a:r>
              <a:rPr lang="zh-CN" altLang="en-US" smtClean="0">
                <a:latin typeface="Times New Roman" pitchFamily="18" charset="0"/>
              </a:rPr>
              <a:t>：把结束信号作为中断请求信号</a:t>
            </a:r>
          </a:p>
          <a:p>
            <a:pPr lvl="1" eaLnBrk="1" hangingPunct="1"/>
            <a:r>
              <a:rPr lang="zh-CN" altLang="en-US" smtClean="0">
                <a:solidFill>
                  <a:schemeClr val="tx2"/>
                </a:solidFill>
                <a:latin typeface="Times New Roman" pitchFamily="18" charset="0"/>
              </a:rPr>
              <a:t>延时方式</a:t>
            </a:r>
            <a:r>
              <a:rPr lang="zh-CN" altLang="en-US" smtClean="0">
                <a:latin typeface="Times New Roman" pitchFamily="18" charset="0"/>
              </a:rPr>
              <a:t>：不使用转换结束信号</a:t>
            </a:r>
          </a:p>
          <a:p>
            <a:pPr lvl="1" eaLnBrk="1" hangingPunct="1"/>
            <a:r>
              <a:rPr lang="en-US" altLang="zh-CN" smtClean="0">
                <a:solidFill>
                  <a:schemeClr val="tx2"/>
                </a:solidFill>
              </a:rPr>
              <a:t>DMA</a:t>
            </a:r>
            <a:r>
              <a:rPr lang="zh-CN" altLang="en-US" smtClean="0">
                <a:solidFill>
                  <a:schemeClr val="tx2"/>
                </a:solidFill>
                <a:latin typeface="Times New Roman" pitchFamily="18" charset="0"/>
              </a:rPr>
              <a:t>方式</a:t>
            </a:r>
            <a:r>
              <a:rPr lang="zh-CN" altLang="en-US" smtClean="0">
                <a:latin typeface="Times New Roman" pitchFamily="18" charset="0"/>
              </a:rPr>
              <a:t>：把结束信号作为</a:t>
            </a:r>
            <a:r>
              <a:rPr lang="en-US" altLang="zh-CN" smtClean="0"/>
              <a:t>DMA</a:t>
            </a:r>
            <a:r>
              <a:rPr lang="zh-CN" altLang="en-US" smtClean="0">
                <a:latin typeface="Times New Roman" pitchFamily="18" charset="0"/>
              </a:rPr>
              <a:t>请求信号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6. ADC</a:t>
            </a:r>
            <a:r>
              <a:rPr lang="zh-CN" altLang="en-US" smtClean="0"/>
              <a:t>芯片的应用：中断方式</a:t>
            </a:r>
          </a:p>
        </p:txBody>
      </p:sp>
      <p:grpSp>
        <p:nvGrpSpPr>
          <p:cNvPr id="140291" name="Group 81"/>
          <p:cNvGrpSpPr>
            <a:grpSpLocks/>
          </p:cNvGrpSpPr>
          <p:nvPr/>
        </p:nvGrpSpPr>
        <p:grpSpPr bwMode="auto">
          <a:xfrm>
            <a:off x="323850" y="836613"/>
            <a:ext cx="8820150" cy="5613400"/>
            <a:chOff x="204" y="527"/>
            <a:chExt cx="5556" cy="3536"/>
          </a:xfrm>
        </p:grpSpPr>
        <p:sp>
          <p:nvSpPr>
            <p:cNvPr id="140292" name="Rectangle 5"/>
            <p:cNvSpPr>
              <a:spLocks noChangeArrowheads="1"/>
            </p:cNvSpPr>
            <p:nvPr/>
          </p:nvSpPr>
          <p:spPr bwMode="auto">
            <a:xfrm>
              <a:off x="563" y="1313"/>
              <a:ext cx="726" cy="37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D0</a:t>
              </a:r>
              <a:r>
                <a:rPr lang="zh-CN" altLang="en-US" sz="2400" b="1">
                  <a:latin typeface="Times New Roman" pitchFamily="18" charset="0"/>
                </a:rPr>
                <a:t>～</a:t>
              </a:r>
              <a:r>
                <a:rPr lang="en-US" altLang="zh-CN" sz="2400" b="1">
                  <a:latin typeface="Times New Roman" pitchFamily="18" charset="0"/>
                </a:rPr>
                <a:t>D7</a:t>
              </a:r>
              <a:endParaRPr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0293" name="Rectangle 6"/>
            <p:cNvSpPr>
              <a:spLocks noChangeArrowheads="1"/>
            </p:cNvSpPr>
            <p:nvPr/>
          </p:nvSpPr>
          <p:spPr bwMode="auto">
            <a:xfrm>
              <a:off x="1774" y="1847"/>
              <a:ext cx="650" cy="26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220h</a:t>
              </a:r>
            </a:p>
          </p:txBody>
        </p:sp>
        <p:sp>
          <p:nvSpPr>
            <p:cNvPr id="140294" name="Rectangle 7"/>
            <p:cNvSpPr>
              <a:spLocks noChangeArrowheads="1"/>
            </p:cNvSpPr>
            <p:nvPr/>
          </p:nvSpPr>
          <p:spPr bwMode="auto">
            <a:xfrm>
              <a:off x="494" y="2965"/>
              <a:ext cx="737" cy="41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IRQ2</a:t>
              </a:r>
              <a:endParaRPr lang="en-US" altLang="zh-CN" sz="20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40295" name="Line 8"/>
            <p:cNvSpPr>
              <a:spLocks noChangeShapeType="1"/>
            </p:cNvSpPr>
            <p:nvPr/>
          </p:nvSpPr>
          <p:spPr bwMode="auto">
            <a:xfrm flipH="1">
              <a:off x="1336" y="1428"/>
              <a:ext cx="1657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296" name="Rectangle 9"/>
            <p:cNvSpPr>
              <a:spLocks noChangeArrowheads="1"/>
            </p:cNvSpPr>
            <p:nvPr/>
          </p:nvSpPr>
          <p:spPr bwMode="auto">
            <a:xfrm>
              <a:off x="204" y="2033"/>
              <a:ext cx="725" cy="37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A0</a:t>
              </a:r>
              <a:r>
                <a:rPr lang="zh-CN" altLang="en-US" sz="2400" b="1">
                  <a:latin typeface="Times New Roman" pitchFamily="18" charset="0"/>
                </a:rPr>
                <a:t>～</a:t>
              </a:r>
              <a:r>
                <a:rPr lang="en-US" altLang="zh-CN" sz="2400" b="1">
                  <a:latin typeface="Times New Roman" pitchFamily="18" charset="0"/>
                </a:rPr>
                <a:t>A9</a:t>
              </a:r>
              <a:endParaRPr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0297" name="Rectangle 10"/>
            <p:cNvSpPr>
              <a:spLocks noChangeArrowheads="1"/>
            </p:cNvSpPr>
            <p:nvPr/>
          </p:nvSpPr>
          <p:spPr bwMode="auto">
            <a:xfrm>
              <a:off x="1248" y="2049"/>
              <a:ext cx="620" cy="339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译码</a:t>
              </a:r>
            </a:p>
          </p:txBody>
        </p:sp>
        <p:sp>
          <p:nvSpPr>
            <p:cNvPr id="140298" name="Oval 11"/>
            <p:cNvSpPr>
              <a:spLocks noChangeArrowheads="1"/>
            </p:cNvSpPr>
            <p:nvPr/>
          </p:nvSpPr>
          <p:spPr bwMode="auto">
            <a:xfrm>
              <a:off x="2264" y="2196"/>
              <a:ext cx="57" cy="5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299" name="Oval 12"/>
            <p:cNvSpPr>
              <a:spLocks noChangeArrowheads="1"/>
            </p:cNvSpPr>
            <p:nvPr/>
          </p:nvSpPr>
          <p:spPr bwMode="auto">
            <a:xfrm>
              <a:off x="2491" y="1805"/>
              <a:ext cx="81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00" name="Oval 13"/>
            <p:cNvSpPr>
              <a:spLocks noChangeArrowheads="1"/>
            </p:cNvSpPr>
            <p:nvPr/>
          </p:nvSpPr>
          <p:spPr bwMode="auto">
            <a:xfrm>
              <a:off x="2491" y="2051"/>
              <a:ext cx="81" cy="6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01" name="Oval 14"/>
            <p:cNvSpPr>
              <a:spLocks noChangeArrowheads="1"/>
            </p:cNvSpPr>
            <p:nvPr/>
          </p:nvSpPr>
          <p:spPr bwMode="auto">
            <a:xfrm>
              <a:off x="2491" y="2318"/>
              <a:ext cx="81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02" name="Oval 15"/>
            <p:cNvSpPr>
              <a:spLocks noChangeArrowheads="1"/>
            </p:cNvSpPr>
            <p:nvPr/>
          </p:nvSpPr>
          <p:spPr bwMode="auto">
            <a:xfrm>
              <a:off x="2491" y="2565"/>
              <a:ext cx="81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0303" name="Group 16"/>
            <p:cNvGrpSpPr>
              <a:grpSpLocks/>
            </p:cNvGrpSpPr>
            <p:nvPr/>
          </p:nvGrpSpPr>
          <p:grpSpPr bwMode="auto">
            <a:xfrm>
              <a:off x="2835" y="1970"/>
              <a:ext cx="164" cy="515"/>
              <a:chOff x="0" y="0"/>
              <a:chExt cx="20000" cy="19817"/>
            </a:xfrm>
          </p:grpSpPr>
          <p:sp>
            <p:nvSpPr>
              <p:cNvPr id="140360" name="Line 17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4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361" name="Line 18"/>
              <p:cNvSpPr>
                <a:spLocks noChangeShapeType="1"/>
              </p:cNvSpPr>
              <p:nvPr/>
            </p:nvSpPr>
            <p:spPr bwMode="auto">
              <a:xfrm>
                <a:off x="0" y="19767"/>
                <a:ext cx="20000" cy="5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0304" name="Freeform 19"/>
            <p:cNvSpPr>
              <a:spLocks/>
            </p:cNvSpPr>
            <p:nvPr/>
          </p:nvSpPr>
          <p:spPr bwMode="auto">
            <a:xfrm>
              <a:off x="2305" y="2084"/>
              <a:ext cx="192" cy="267"/>
            </a:xfrm>
            <a:custGeom>
              <a:avLst/>
              <a:gdLst>
                <a:gd name="T0" fmla="*/ 19868 w 20000"/>
                <a:gd name="T1" fmla="*/ 0 h 20000"/>
                <a:gd name="T2" fmla="*/ 0 w 20000"/>
                <a:gd name="T3" fmla="*/ 0 h 20000"/>
                <a:gd name="T4" fmla="*/ 0 w 20000"/>
                <a:gd name="T5" fmla="*/ 19905 h 20000"/>
                <a:gd name="T6" fmla="*/ 19868 w 20000"/>
                <a:gd name="T7" fmla="*/ 19905 h 200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000"/>
                <a:gd name="T13" fmla="*/ 0 h 20000"/>
                <a:gd name="T14" fmla="*/ 20000 w 20000"/>
                <a:gd name="T15" fmla="*/ 20000 h 200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000" h="20000">
                  <a:moveTo>
                    <a:pt x="19868" y="0"/>
                  </a:moveTo>
                  <a:lnTo>
                    <a:pt x="0" y="0"/>
                  </a:lnTo>
                  <a:lnTo>
                    <a:pt x="0" y="19905"/>
                  </a:lnTo>
                  <a:lnTo>
                    <a:pt x="19868" y="1990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0305" name="Group 20"/>
            <p:cNvGrpSpPr>
              <a:grpSpLocks/>
            </p:cNvGrpSpPr>
            <p:nvPr/>
          </p:nvGrpSpPr>
          <p:grpSpPr bwMode="auto">
            <a:xfrm>
              <a:off x="1286" y="1833"/>
              <a:ext cx="1205" cy="764"/>
              <a:chOff x="0" y="-196"/>
              <a:chExt cx="20000" cy="20196"/>
            </a:xfrm>
          </p:grpSpPr>
          <p:sp>
            <p:nvSpPr>
              <p:cNvPr id="140358" name="Line 21"/>
              <p:cNvSpPr>
                <a:spLocks noChangeShapeType="1"/>
              </p:cNvSpPr>
              <p:nvPr/>
            </p:nvSpPr>
            <p:spPr bwMode="auto">
              <a:xfrm>
                <a:off x="0" y="19967"/>
                <a:ext cx="20000" cy="3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359" name="Line 22"/>
              <p:cNvSpPr>
                <a:spLocks noChangeShapeType="1"/>
              </p:cNvSpPr>
              <p:nvPr/>
            </p:nvSpPr>
            <p:spPr bwMode="auto">
              <a:xfrm>
                <a:off x="0" y="-196"/>
                <a:ext cx="20000" cy="3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0306" name="Line 23"/>
            <p:cNvSpPr>
              <a:spLocks noChangeShapeType="1"/>
            </p:cNvSpPr>
            <p:nvPr/>
          </p:nvSpPr>
          <p:spPr bwMode="auto">
            <a:xfrm>
              <a:off x="1866" y="2224"/>
              <a:ext cx="44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07" name="Line 24"/>
            <p:cNvSpPr>
              <a:spLocks noChangeShapeType="1"/>
            </p:cNvSpPr>
            <p:nvPr/>
          </p:nvSpPr>
          <p:spPr bwMode="auto">
            <a:xfrm>
              <a:off x="894" y="2207"/>
              <a:ext cx="344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08" name="Line 25"/>
            <p:cNvSpPr>
              <a:spLocks noChangeShapeType="1"/>
            </p:cNvSpPr>
            <p:nvPr/>
          </p:nvSpPr>
          <p:spPr bwMode="auto">
            <a:xfrm>
              <a:off x="1344" y="3060"/>
              <a:ext cx="1652" cy="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0309" name="Group 26"/>
            <p:cNvGrpSpPr>
              <a:grpSpLocks/>
            </p:cNvGrpSpPr>
            <p:nvPr/>
          </p:nvGrpSpPr>
          <p:grpSpPr bwMode="auto">
            <a:xfrm>
              <a:off x="2877" y="527"/>
              <a:ext cx="2883" cy="3536"/>
              <a:chOff x="2771" y="1027"/>
              <a:chExt cx="2989" cy="2778"/>
            </a:xfrm>
          </p:grpSpPr>
          <p:sp>
            <p:nvSpPr>
              <p:cNvPr id="140318" name="Rectangle 27"/>
              <p:cNvSpPr>
                <a:spLocks noChangeArrowheads="1"/>
              </p:cNvSpPr>
              <p:nvPr/>
            </p:nvSpPr>
            <p:spPr bwMode="auto">
              <a:xfrm>
                <a:off x="3078" y="1427"/>
                <a:ext cx="634" cy="307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lang="en-US" altLang="zh-CN" sz="2400" b="1">
                    <a:latin typeface="Times New Roman" pitchFamily="18" charset="0"/>
                  </a:rPr>
                  <a:t>Vcc</a:t>
                </a:r>
              </a:p>
            </p:txBody>
          </p:sp>
          <p:sp>
            <p:nvSpPr>
              <p:cNvPr id="140319" name="Rectangle 28"/>
              <p:cNvSpPr>
                <a:spLocks noChangeArrowheads="1"/>
              </p:cNvSpPr>
              <p:nvPr/>
            </p:nvSpPr>
            <p:spPr bwMode="auto">
              <a:xfrm>
                <a:off x="2929" y="1632"/>
                <a:ext cx="752" cy="29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lang="en-US" altLang="zh-CN" sz="2400" b="1">
                    <a:latin typeface="Times New Roman" pitchFamily="18" charset="0"/>
                  </a:rPr>
                  <a:t>D0</a:t>
                </a:r>
                <a:r>
                  <a:rPr lang="zh-CN" altLang="en-US" sz="2400" b="1">
                    <a:latin typeface="Times New Roman" pitchFamily="18" charset="0"/>
                  </a:rPr>
                  <a:t>～</a:t>
                </a:r>
                <a:r>
                  <a:rPr lang="en-US" altLang="zh-CN" sz="2400" b="1">
                    <a:latin typeface="Times New Roman" pitchFamily="18" charset="0"/>
                  </a:rPr>
                  <a:t>D7</a:t>
                </a:r>
                <a:endParaRPr lang="en-US" altLang="zh-CN" sz="2000" b="1">
                  <a:latin typeface="Times New Roman" pitchFamily="18" charset="0"/>
                </a:endParaRPr>
              </a:p>
            </p:txBody>
          </p:sp>
          <p:sp>
            <p:nvSpPr>
              <p:cNvPr id="140320" name="Rectangle 29"/>
              <p:cNvSpPr>
                <a:spLocks noChangeArrowheads="1"/>
              </p:cNvSpPr>
              <p:nvPr/>
            </p:nvSpPr>
            <p:spPr bwMode="auto">
              <a:xfrm>
                <a:off x="2870" y="2903"/>
                <a:ext cx="752" cy="29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lang="en-US" altLang="zh-CN" sz="2400" b="1">
                    <a:solidFill>
                      <a:schemeClr val="tx2"/>
                    </a:solidFill>
                    <a:latin typeface="Times New Roman" pitchFamily="18" charset="0"/>
                  </a:rPr>
                  <a:t>EOC</a:t>
                </a:r>
              </a:p>
            </p:txBody>
          </p:sp>
          <p:sp>
            <p:nvSpPr>
              <p:cNvPr id="140321" name="Rectangle 30"/>
              <p:cNvSpPr>
                <a:spLocks noChangeArrowheads="1"/>
              </p:cNvSpPr>
              <p:nvPr/>
            </p:nvSpPr>
            <p:spPr bwMode="auto">
              <a:xfrm>
                <a:off x="3719" y="2540"/>
                <a:ext cx="674" cy="71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lang="en-US" altLang="zh-CN" sz="2400" b="1">
                    <a:latin typeface="Times New Roman" pitchFamily="18" charset="0"/>
                  </a:rPr>
                  <a:t>ADDA</a:t>
                </a:r>
              </a:p>
              <a:p>
                <a:pPr algn="ctr" eaLnBrk="0" hangingPunct="0"/>
                <a:r>
                  <a:rPr lang="en-US" altLang="zh-CN" sz="2400" b="1">
                    <a:latin typeface="Times New Roman" pitchFamily="18" charset="0"/>
                  </a:rPr>
                  <a:t>ADDB</a:t>
                </a:r>
              </a:p>
              <a:p>
                <a:pPr algn="ctr" eaLnBrk="0" hangingPunct="0"/>
                <a:r>
                  <a:rPr lang="en-US" altLang="zh-CN" sz="2400" b="1">
                    <a:latin typeface="Times New Roman" pitchFamily="18" charset="0"/>
                  </a:rPr>
                  <a:t>ADDC</a:t>
                </a:r>
              </a:p>
              <a:p>
                <a:pPr algn="ctr" eaLnBrk="0" hangingPunct="0"/>
                <a:r>
                  <a:rPr lang="en-US" altLang="zh-CN" sz="2400" b="1">
                    <a:latin typeface="Times New Roman" pitchFamily="18" charset="0"/>
                  </a:rPr>
                  <a:t>ALE</a:t>
                </a:r>
              </a:p>
            </p:txBody>
          </p:sp>
          <p:sp>
            <p:nvSpPr>
              <p:cNvPr id="140322" name="Rectangle 31"/>
              <p:cNvSpPr>
                <a:spLocks noChangeArrowheads="1"/>
              </p:cNvSpPr>
              <p:nvPr/>
            </p:nvSpPr>
            <p:spPr bwMode="auto">
              <a:xfrm>
                <a:off x="4755" y="1645"/>
                <a:ext cx="1005" cy="4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eaLnBrk="0" hangingPunct="0"/>
                <a:r>
                  <a:rPr lang="zh-CN" altLang="en-US" sz="2400" b="1">
                    <a:latin typeface="Times New Roman" pitchFamily="18" charset="0"/>
                  </a:rPr>
                  <a:t>模拟输入</a:t>
                </a:r>
              </a:p>
              <a:p>
                <a:pPr eaLnBrk="0" hangingPunct="0"/>
                <a:r>
                  <a:rPr lang="zh-CN" altLang="en-US" sz="2400" b="1">
                    <a:latin typeface="Times New Roman" pitchFamily="18" charset="0"/>
                  </a:rPr>
                  <a:t>（</a:t>
                </a:r>
                <a:r>
                  <a:rPr lang="en-US" altLang="zh-CN" sz="2400" b="1">
                    <a:latin typeface="Times New Roman" pitchFamily="18" charset="0"/>
                  </a:rPr>
                  <a:t>0</a:t>
                </a:r>
                <a:r>
                  <a:rPr lang="zh-CN" altLang="en-US" sz="2400" b="1">
                    <a:latin typeface="Times New Roman" pitchFamily="18" charset="0"/>
                  </a:rPr>
                  <a:t>～</a:t>
                </a:r>
                <a:r>
                  <a:rPr lang="en-US" altLang="zh-CN" sz="2400" b="1">
                    <a:latin typeface="Times New Roman" pitchFamily="18" charset="0"/>
                  </a:rPr>
                  <a:t>5V</a:t>
                </a:r>
                <a:r>
                  <a:rPr lang="zh-CN" altLang="en-US" sz="2400" b="1">
                    <a:latin typeface="Times New Roman" pitchFamily="18" charset="0"/>
                  </a:rPr>
                  <a:t>）</a:t>
                </a:r>
              </a:p>
            </p:txBody>
          </p:sp>
          <p:sp>
            <p:nvSpPr>
              <p:cNvPr id="140323" name="Rectangle 32"/>
              <p:cNvSpPr>
                <a:spLocks noChangeArrowheads="1"/>
              </p:cNvSpPr>
              <p:nvPr/>
            </p:nvSpPr>
            <p:spPr bwMode="auto">
              <a:xfrm>
                <a:off x="4751" y="2154"/>
                <a:ext cx="752" cy="2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lang="en-US" altLang="zh-CN" sz="2400" b="1">
                    <a:latin typeface="Times New Roman" pitchFamily="18" charset="0"/>
                  </a:rPr>
                  <a:t>500KHz</a:t>
                </a:r>
              </a:p>
            </p:txBody>
          </p:sp>
          <p:sp>
            <p:nvSpPr>
              <p:cNvPr id="140324" name="Rectangle 33"/>
              <p:cNvSpPr>
                <a:spLocks noChangeArrowheads="1"/>
              </p:cNvSpPr>
              <p:nvPr/>
            </p:nvSpPr>
            <p:spPr bwMode="auto">
              <a:xfrm>
                <a:off x="3644" y="2164"/>
                <a:ext cx="753" cy="2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lang="en-US" altLang="zh-CN" sz="2400" b="1">
                    <a:latin typeface="Times New Roman" pitchFamily="18" charset="0"/>
                  </a:rPr>
                  <a:t>CLOCK</a:t>
                </a:r>
              </a:p>
            </p:txBody>
          </p:sp>
          <p:sp>
            <p:nvSpPr>
              <p:cNvPr id="140325" name="Rectangle 34"/>
              <p:cNvSpPr>
                <a:spLocks noChangeArrowheads="1"/>
              </p:cNvSpPr>
              <p:nvPr/>
            </p:nvSpPr>
            <p:spPr bwMode="auto">
              <a:xfrm>
                <a:off x="3431" y="1417"/>
                <a:ext cx="902" cy="29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r" eaLnBrk="0" hangingPunct="0"/>
                <a:r>
                  <a:rPr lang="en-US" altLang="zh-CN" sz="2400" b="1">
                    <a:latin typeface="Times New Roman" pitchFamily="18" charset="0"/>
                  </a:rPr>
                  <a:t>V</a:t>
                </a:r>
                <a:r>
                  <a:rPr lang="en-US" altLang="zh-CN" b="1">
                    <a:latin typeface="Times New Roman" pitchFamily="18" charset="0"/>
                  </a:rPr>
                  <a:t>REF(+)</a:t>
                </a:r>
              </a:p>
            </p:txBody>
          </p:sp>
          <p:sp>
            <p:nvSpPr>
              <p:cNvPr id="140326" name="Rectangle 35"/>
              <p:cNvSpPr>
                <a:spLocks noChangeArrowheads="1"/>
              </p:cNvSpPr>
              <p:nvPr/>
            </p:nvSpPr>
            <p:spPr bwMode="auto">
              <a:xfrm>
                <a:off x="3388" y="1027"/>
                <a:ext cx="574" cy="28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lang="en-US" altLang="zh-CN" sz="2400" b="1">
                    <a:latin typeface="Times New Roman" pitchFamily="18" charset="0"/>
                  </a:rPr>
                  <a:t>+5V</a:t>
                </a:r>
              </a:p>
            </p:txBody>
          </p:sp>
          <p:sp>
            <p:nvSpPr>
              <p:cNvPr id="140327" name="Line 36"/>
              <p:cNvSpPr>
                <a:spLocks noChangeShapeType="1"/>
              </p:cNvSpPr>
              <p:nvPr/>
            </p:nvSpPr>
            <p:spPr bwMode="auto">
              <a:xfrm>
                <a:off x="4408" y="2255"/>
                <a:ext cx="297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328" name="Rectangle 37"/>
              <p:cNvSpPr>
                <a:spLocks noChangeArrowheads="1"/>
              </p:cNvSpPr>
              <p:nvPr/>
            </p:nvSpPr>
            <p:spPr bwMode="auto">
              <a:xfrm>
                <a:off x="3957" y="1746"/>
                <a:ext cx="475" cy="28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lang="en-US" altLang="zh-CN" sz="2400" b="1">
                    <a:latin typeface="Times New Roman" pitchFamily="18" charset="0"/>
                  </a:rPr>
                  <a:t>IN0</a:t>
                </a:r>
              </a:p>
            </p:txBody>
          </p:sp>
          <p:sp>
            <p:nvSpPr>
              <p:cNvPr id="140329" name="Rectangle 38"/>
              <p:cNvSpPr>
                <a:spLocks noChangeArrowheads="1"/>
              </p:cNvSpPr>
              <p:nvPr/>
            </p:nvSpPr>
            <p:spPr bwMode="auto">
              <a:xfrm>
                <a:off x="2894" y="1414"/>
                <a:ext cx="1522" cy="2076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330" name="Line 39"/>
              <p:cNvSpPr>
                <a:spLocks noChangeShapeType="1"/>
              </p:cNvSpPr>
              <p:nvPr/>
            </p:nvSpPr>
            <p:spPr bwMode="auto">
              <a:xfrm flipV="1">
                <a:off x="3328" y="1132"/>
                <a:ext cx="2" cy="28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331" name="Freeform 40"/>
              <p:cNvSpPr>
                <a:spLocks/>
              </p:cNvSpPr>
              <p:nvPr/>
            </p:nvSpPr>
            <p:spPr bwMode="auto">
              <a:xfrm>
                <a:off x="3308" y="1265"/>
                <a:ext cx="653" cy="135"/>
              </a:xfrm>
              <a:custGeom>
                <a:avLst/>
                <a:gdLst>
                  <a:gd name="T0" fmla="*/ 19960 w 20000"/>
                  <a:gd name="T1" fmla="*/ 19853 h 20000"/>
                  <a:gd name="T2" fmla="*/ 19960 w 20000"/>
                  <a:gd name="T3" fmla="*/ 0 h 20000"/>
                  <a:gd name="T4" fmla="*/ 0 w 20000"/>
                  <a:gd name="T5" fmla="*/ 0 h 20000"/>
                  <a:gd name="T6" fmla="*/ 0 60000 65536"/>
                  <a:gd name="T7" fmla="*/ 0 60000 65536"/>
                  <a:gd name="T8" fmla="*/ 0 60000 65536"/>
                  <a:gd name="T9" fmla="*/ 0 w 20000"/>
                  <a:gd name="T10" fmla="*/ 0 h 20000"/>
                  <a:gd name="T11" fmla="*/ 20000 w 20000"/>
                  <a:gd name="T12" fmla="*/ 20000 h 200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000" h="20000">
                    <a:moveTo>
                      <a:pt x="19960" y="19853"/>
                    </a:moveTo>
                    <a:lnTo>
                      <a:pt x="19960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332" name="Oval 41"/>
              <p:cNvSpPr>
                <a:spLocks noChangeArrowheads="1"/>
              </p:cNvSpPr>
              <p:nvPr/>
            </p:nvSpPr>
            <p:spPr bwMode="auto">
              <a:xfrm>
                <a:off x="3301" y="1244"/>
                <a:ext cx="59" cy="45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333" name="Rectangle 42"/>
              <p:cNvSpPr>
                <a:spLocks noChangeArrowheads="1"/>
              </p:cNvSpPr>
              <p:nvPr/>
            </p:nvSpPr>
            <p:spPr bwMode="auto">
              <a:xfrm>
                <a:off x="2771" y="2050"/>
                <a:ext cx="752" cy="29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lang="en-US" altLang="zh-CN" sz="2400" b="1">
                    <a:solidFill>
                      <a:schemeClr val="tx2"/>
                    </a:solidFill>
                    <a:latin typeface="Times New Roman" pitchFamily="18" charset="0"/>
                  </a:rPr>
                  <a:t>OE</a:t>
                </a:r>
              </a:p>
            </p:txBody>
          </p:sp>
          <p:sp>
            <p:nvSpPr>
              <p:cNvPr id="140334" name="Rectangle 43"/>
              <p:cNvSpPr>
                <a:spLocks noChangeArrowheads="1"/>
              </p:cNvSpPr>
              <p:nvPr/>
            </p:nvSpPr>
            <p:spPr bwMode="auto">
              <a:xfrm>
                <a:off x="2953" y="2464"/>
                <a:ext cx="752" cy="29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lang="en-US" altLang="zh-CN" sz="2400" b="1">
                    <a:solidFill>
                      <a:schemeClr val="tx2"/>
                    </a:solidFill>
                    <a:latin typeface="Times New Roman" pitchFamily="18" charset="0"/>
                  </a:rPr>
                  <a:t>START</a:t>
                </a:r>
              </a:p>
            </p:txBody>
          </p:sp>
          <p:sp>
            <p:nvSpPr>
              <p:cNvPr id="140335" name="Rectangle 44"/>
              <p:cNvSpPr>
                <a:spLocks noChangeArrowheads="1"/>
              </p:cNvSpPr>
              <p:nvPr/>
            </p:nvSpPr>
            <p:spPr bwMode="auto">
              <a:xfrm>
                <a:off x="3012" y="3269"/>
                <a:ext cx="752" cy="2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lang="en-US" altLang="zh-CN" sz="2400" b="1">
                    <a:latin typeface="Times New Roman" pitchFamily="18" charset="0"/>
                  </a:rPr>
                  <a:t>GND</a:t>
                </a:r>
              </a:p>
            </p:txBody>
          </p:sp>
          <p:sp>
            <p:nvSpPr>
              <p:cNvPr id="140336" name="Rectangle 45"/>
              <p:cNvSpPr>
                <a:spLocks noChangeArrowheads="1"/>
              </p:cNvSpPr>
              <p:nvPr/>
            </p:nvSpPr>
            <p:spPr bwMode="auto">
              <a:xfrm>
                <a:off x="3447" y="3239"/>
                <a:ext cx="914" cy="2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r" eaLnBrk="0" hangingPunct="0"/>
                <a:r>
                  <a:rPr lang="en-US" altLang="zh-CN" sz="2400" b="1">
                    <a:latin typeface="Times New Roman" pitchFamily="18" charset="0"/>
                  </a:rPr>
                  <a:t>V</a:t>
                </a:r>
                <a:r>
                  <a:rPr lang="en-US" altLang="zh-CN" b="1">
                    <a:latin typeface="Times New Roman" pitchFamily="18" charset="0"/>
                  </a:rPr>
                  <a:t>REF(-)</a:t>
                </a:r>
              </a:p>
            </p:txBody>
          </p:sp>
          <p:grpSp>
            <p:nvGrpSpPr>
              <p:cNvPr id="140337" name="Group 46"/>
              <p:cNvGrpSpPr>
                <a:grpSpLocks/>
              </p:cNvGrpSpPr>
              <p:nvPr/>
            </p:nvGrpSpPr>
            <p:grpSpPr bwMode="auto">
              <a:xfrm>
                <a:off x="3941" y="3491"/>
                <a:ext cx="179" cy="314"/>
                <a:chOff x="-33" y="0"/>
                <a:chExt cx="20083" cy="19999"/>
              </a:xfrm>
            </p:grpSpPr>
            <p:sp>
              <p:nvSpPr>
                <p:cNvPr id="140353" name="Line 47"/>
                <p:cNvSpPr>
                  <a:spLocks noChangeShapeType="1"/>
                </p:cNvSpPr>
                <p:nvPr/>
              </p:nvSpPr>
              <p:spPr bwMode="auto">
                <a:xfrm>
                  <a:off x="7781" y="0"/>
                  <a:ext cx="133" cy="1193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40354" name="Group 48"/>
                <p:cNvGrpSpPr>
                  <a:grpSpLocks/>
                </p:cNvGrpSpPr>
                <p:nvPr/>
              </p:nvGrpSpPr>
              <p:grpSpPr bwMode="auto">
                <a:xfrm>
                  <a:off x="-33" y="11490"/>
                  <a:ext cx="20083" cy="8509"/>
                  <a:chOff x="1" y="-2"/>
                  <a:chExt cx="19999" cy="20002"/>
                </a:xfrm>
              </p:grpSpPr>
              <p:sp>
                <p:nvSpPr>
                  <p:cNvPr id="140355" name="Line 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702" y="-2"/>
                    <a:ext cx="10298" cy="2000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356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1" y="-2"/>
                    <a:ext cx="10265" cy="2000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357" name="Line 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3" y="-2"/>
                    <a:ext cx="19867" cy="15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40338" name="Line 52"/>
              <p:cNvSpPr>
                <a:spLocks noChangeShapeType="1"/>
              </p:cNvSpPr>
              <p:nvPr/>
            </p:nvSpPr>
            <p:spPr bwMode="auto">
              <a:xfrm>
                <a:off x="3249" y="3729"/>
                <a:ext cx="16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339" name="Line 53"/>
              <p:cNvSpPr>
                <a:spLocks noChangeShapeType="1"/>
              </p:cNvSpPr>
              <p:nvPr/>
            </p:nvSpPr>
            <p:spPr bwMode="auto">
              <a:xfrm flipV="1">
                <a:off x="3328" y="3476"/>
                <a:ext cx="2" cy="2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340" name="Oval 54"/>
              <p:cNvSpPr>
                <a:spLocks noChangeArrowheads="1"/>
              </p:cNvSpPr>
              <p:nvPr/>
            </p:nvSpPr>
            <p:spPr bwMode="auto">
              <a:xfrm>
                <a:off x="3976" y="3557"/>
                <a:ext cx="60" cy="45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341" name="Oval 55"/>
              <p:cNvSpPr>
                <a:spLocks noChangeArrowheads="1"/>
              </p:cNvSpPr>
              <p:nvPr/>
            </p:nvSpPr>
            <p:spPr bwMode="auto">
              <a:xfrm>
                <a:off x="3305" y="3572"/>
                <a:ext cx="59" cy="45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342" name="Line 56"/>
              <p:cNvSpPr>
                <a:spLocks noChangeShapeType="1"/>
              </p:cNvSpPr>
              <p:nvPr/>
            </p:nvSpPr>
            <p:spPr bwMode="auto">
              <a:xfrm flipH="1">
                <a:off x="3320" y="3586"/>
                <a:ext cx="70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343" name="Line 57"/>
              <p:cNvSpPr>
                <a:spLocks noChangeShapeType="1"/>
              </p:cNvSpPr>
              <p:nvPr/>
            </p:nvSpPr>
            <p:spPr bwMode="auto">
              <a:xfrm>
                <a:off x="4408" y="1852"/>
                <a:ext cx="249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344" name="Line 58"/>
              <p:cNvSpPr>
                <a:spLocks noChangeShapeType="1"/>
              </p:cNvSpPr>
              <p:nvPr/>
            </p:nvSpPr>
            <p:spPr bwMode="auto">
              <a:xfrm flipH="1">
                <a:off x="4415" y="3005"/>
                <a:ext cx="299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345" name="Line 59"/>
              <p:cNvSpPr>
                <a:spLocks noChangeShapeType="1"/>
              </p:cNvSpPr>
              <p:nvPr/>
            </p:nvSpPr>
            <p:spPr bwMode="auto">
              <a:xfrm flipH="1">
                <a:off x="4415" y="2640"/>
                <a:ext cx="283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346" name="Line 60"/>
              <p:cNvSpPr>
                <a:spLocks noChangeShapeType="1"/>
              </p:cNvSpPr>
              <p:nvPr/>
            </p:nvSpPr>
            <p:spPr bwMode="auto">
              <a:xfrm>
                <a:off x="4415" y="3153"/>
                <a:ext cx="304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347" name="Line 61"/>
              <p:cNvSpPr>
                <a:spLocks noChangeShapeType="1"/>
              </p:cNvSpPr>
              <p:nvPr/>
            </p:nvSpPr>
            <p:spPr bwMode="auto">
              <a:xfrm>
                <a:off x="4617" y="3316"/>
                <a:ext cx="159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348" name="Line 62"/>
              <p:cNvSpPr>
                <a:spLocks noChangeShapeType="1"/>
              </p:cNvSpPr>
              <p:nvPr/>
            </p:nvSpPr>
            <p:spPr bwMode="auto">
              <a:xfrm flipV="1">
                <a:off x="4696" y="2625"/>
                <a:ext cx="1" cy="68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349" name="Oval 63"/>
              <p:cNvSpPr>
                <a:spLocks noChangeArrowheads="1"/>
              </p:cNvSpPr>
              <p:nvPr/>
            </p:nvSpPr>
            <p:spPr bwMode="auto">
              <a:xfrm>
                <a:off x="4668" y="2980"/>
                <a:ext cx="59" cy="45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350" name="Oval 64"/>
              <p:cNvSpPr>
                <a:spLocks noChangeArrowheads="1"/>
              </p:cNvSpPr>
              <p:nvPr/>
            </p:nvSpPr>
            <p:spPr bwMode="auto">
              <a:xfrm>
                <a:off x="4668" y="3135"/>
                <a:ext cx="59" cy="45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351" name="Line 65"/>
              <p:cNvSpPr>
                <a:spLocks noChangeShapeType="1"/>
              </p:cNvSpPr>
              <p:nvPr/>
            </p:nvSpPr>
            <p:spPr bwMode="auto">
              <a:xfrm flipH="1">
                <a:off x="4415" y="2816"/>
                <a:ext cx="299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352" name="Oval 66"/>
              <p:cNvSpPr>
                <a:spLocks noChangeArrowheads="1"/>
              </p:cNvSpPr>
              <p:nvPr/>
            </p:nvSpPr>
            <p:spPr bwMode="auto">
              <a:xfrm>
                <a:off x="4668" y="2801"/>
                <a:ext cx="59" cy="44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0310" name="Group 67"/>
            <p:cNvGrpSpPr>
              <a:grpSpLocks/>
            </p:cNvGrpSpPr>
            <p:nvPr/>
          </p:nvGrpSpPr>
          <p:grpSpPr bwMode="auto">
            <a:xfrm>
              <a:off x="711" y="1719"/>
              <a:ext cx="593" cy="373"/>
              <a:chOff x="526" y="1976"/>
              <a:chExt cx="614" cy="373"/>
            </a:xfrm>
          </p:grpSpPr>
          <p:sp>
            <p:nvSpPr>
              <p:cNvPr id="140316" name="Rectangle 68"/>
              <p:cNvSpPr>
                <a:spLocks noChangeArrowheads="1"/>
              </p:cNvSpPr>
              <p:nvPr/>
            </p:nvSpPr>
            <p:spPr bwMode="auto">
              <a:xfrm>
                <a:off x="526" y="1976"/>
                <a:ext cx="614" cy="3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eaLnBrk="0" hangingPunct="0"/>
                <a:r>
                  <a:rPr lang="zh-CN" altLang="en-US" sz="2400" b="1">
                    <a:latin typeface="Times New Roman" pitchFamily="18" charset="0"/>
                  </a:rPr>
                  <a:t> </a:t>
                </a:r>
                <a:r>
                  <a:rPr lang="en-US" altLang="zh-CN" sz="2400" b="1">
                    <a:latin typeface="Times New Roman" pitchFamily="18" charset="0"/>
                  </a:rPr>
                  <a:t>IOR</a:t>
                </a:r>
              </a:p>
            </p:txBody>
          </p:sp>
          <p:sp>
            <p:nvSpPr>
              <p:cNvPr id="140317" name="Line 69"/>
              <p:cNvSpPr>
                <a:spLocks noChangeShapeType="1"/>
              </p:cNvSpPr>
              <p:nvPr/>
            </p:nvSpPr>
            <p:spPr bwMode="auto">
              <a:xfrm>
                <a:off x="580" y="1985"/>
                <a:ext cx="348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0311" name="Group 70"/>
            <p:cNvGrpSpPr>
              <a:grpSpLocks/>
            </p:cNvGrpSpPr>
            <p:nvPr/>
          </p:nvGrpSpPr>
          <p:grpSpPr bwMode="auto">
            <a:xfrm>
              <a:off x="722" y="2570"/>
              <a:ext cx="592" cy="373"/>
              <a:chOff x="537" y="2827"/>
              <a:chExt cx="614" cy="373"/>
            </a:xfrm>
          </p:grpSpPr>
          <p:sp>
            <p:nvSpPr>
              <p:cNvPr id="140314" name="Rectangle 71"/>
              <p:cNvSpPr>
                <a:spLocks noChangeArrowheads="1"/>
              </p:cNvSpPr>
              <p:nvPr/>
            </p:nvSpPr>
            <p:spPr bwMode="auto">
              <a:xfrm>
                <a:off x="537" y="2827"/>
                <a:ext cx="614" cy="3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eaLnBrk="0" hangingPunct="0"/>
                <a:r>
                  <a:rPr lang="zh-CN" altLang="en-US" sz="2400" b="1">
                    <a:latin typeface="Times New Roman" pitchFamily="18" charset="0"/>
                  </a:rPr>
                  <a:t> </a:t>
                </a:r>
                <a:r>
                  <a:rPr lang="en-US" altLang="zh-CN" sz="2400" b="1">
                    <a:latin typeface="Times New Roman" pitchFamily="18" charset="0"/>
                  </a:rPr>
                  <a:t>IOW</a:t>
                </a:r>
              </a:p>
            </p:txBody>
          </p:sp>
          <p:sp>
            <p:nvSpPr>
              <p:cNvPr id="140315" name="Line 72"/>
              <p:cNvSpPr>
                <a:spLocks noChangeShapeType="1"/>
              </p:cNvSpPr>
              <p:nvPr/>
            </p:nvSpPr>
            <p:spPr bwMode="auto">
              <a:xfrm>
                <a:off x="595" y="2829"/>
                <a:ext cx="362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0312" name="AutoShape 79"/>
            <p:cNvSpPr>
              <a:spLocks noChangeArrowheads="1"/>
            </p:cNvSpPr>
            <p:nvPr/>
          </p:nvSpPr>
          <p:spPr bwMode="auto">
            <a:xfrm>
              <a:off x="2584" y="1776"/>
              <a:ext cx="240" cy="384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13" name="AutoShape 80"/>
            <p:cNvSpPr>
              <a:spLocks noChangeArrowheads="1"/>
            </p:cNvSpPr>
            <p:nvPr/>
          </p:nvSpPr>
          <p:spPr bwMode="auto">
            <a:xfrm>
              <a:off x="2576" y="2296"/>
              <a:ext cx="240" cy="384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中断方式：主程序</a:t>
            </a:r>
            <a:endParaRPr lang="en-US" altLang="zh-CN" smtClean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tabLst>
                <a:tab pos="1433513" algn="l"/>
                <a:tab pos="3944938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/>
              <a:t>;</a:t>
            </a:r>
            <a:r>
              <a:rPr lang="zh-CN" altLang="en-US" sz="2800" smtClean="0"/>
              <a:t>数据段设置缓冲区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3513" algn="l"/>
                <a:tab pos="3944938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adtemp	db 0</a:t>
            </a:r>
            <a:r>
              <a:rPr lang="en-US" altLang="zh-CN" sz="2800" smtClean="0"/>
              <a:t>	;</a:t>
            </a:r>
            <a:r>
              <a:rPr lang="zh-CN" altLang="en-US" sz="2800" smtClean="0"/>
              <a:t>给定一个临时变量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3513" algn="l"/>
                <a:tab pos="3944938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/>
              <a:t>;</a:t>
            </a:r>
            <a:r>
              <a:rPr lang="zh-CN" altLang="en-US" sz="2800" smtClean="0"/>
              <a:t>代码段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3513" algn="l"/>
                <a:tab pos="3944938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/>
              <a:t>……	;</a:t>
            </a:r>
            <a:r>
              <a:rPr lang="zh-CN" altLang="en-US" sz="2800" smtClean="0"/>
              <a:t>设置中断向量等工作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3513" algn="l"/>
                <a:tab pos="3944938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sti</a:t>
            </a:r>
            <a:r>
              <a:rPr lang="en-US" altLang="zh-CN" sz="2800" smtClean="0"/>
              <a:t>	;</a:t>
            </a:r>
            <a:r>
              <a:rPr lang="zh-CN" altLang="en-US" sz="2800" smtClean="0"/>
              <a:t>开中断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3513" algn="l"/>
                <a:tab pos="3944938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chemeClr val="tx2"/>
                </a:solidFill>
              </a:rPr>
              <a:t>mov dx,220h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3513" algn="l"/>
                <a:tab pos="3944938" algn="l"/>
              </a:tabLst>
            </a:pPr>
            <a:r>
              <a:rPr lang="en-US" altLang="zh-CN" sz="2800" smtClean="0">
                <a:solidFill>
                  <a:schemeClr val="tx2"/>
                </a:solidFill>
              </a:rPr>
              <a:t>	out dx,al</a:t>
            </a:r>
            <a:r>
              <a:rPr lang="en-US" altLang="zh-CN" sz="2800" smtClean="0"/>
              <a:t>	;</a:t>
            </a:r>
            <a:r>
              <a:rPr lang="zh-CN" altLang="en-US" sz="2800" smtClean="0"/>
              <a:t>启动</a:t>
            </a:r>
            <a:r>
              <a:rPr lang="en-US" altLang="zh-CN" sz="2800" smtClean="0"/>
              <a:t>A/D</a:t>
            </a:r>
            <a:r>
              <a:rPr lang="zh-CN" altLang="en-US" sz="2800" smtClean="0"/>
              <a:t>转换</a:t>
            </a:r>
            <a:endParaRPr lang="en-US" altLang="zh-CN" sz="2800" smtClean="0"/>
          </a:p>
          <a:p>
            <a:pPr marL="0" indent="0" eaLnBrk="1" hangingPunct="1">
              <a:buFont typeface="Wingdings" pitchFamily="2" charset="2"/>
              <a:buNone/>
              <a:tabLst>
                <a:tab pos="1433513" algn="l"/>
                <a:tab pos="3944938" algn="l"/>
              </a:tabLst>
            </a:pPr>
            <a:r>
              <a:rPr lang="en-US" altLang="zh-CN" sz="2800" smtClean="0"/>
              <a:t>	……	;</a:t>
            </a:r>
            <a:r>
              <a:rPr lang="zh-CN" altLang="en-US" sz="2800" smtClean="0"/>
              <a:t>其他工作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中断方式：中断服务程序－</a:t>
            </a:r>
            <a:r>
              <a:rPr lang="en-US" altLang="zh-CN" smtClean="0"/>
              <a:t>1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tabLst>
                <a:tab pos="1433513" algn="l"/>
                <a:tab pos="3944938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adint	proc</a:t>
            </a:r>
            <a:r>
              <a:rPr lang="en-US" altLang="zh-CN" sz="2800" smtClean="0"/>
              <a:t>	;</a:t>
            </a:r>
            <a:r>
              <a:rPr lang="zh-CN" altLang="en-US" sz="2800" smtClean="0"/>
              <a:t>中断服务程序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3513" algn="l"/>
                <a:tab pos="3944938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sti</a:t>
            </a:r>
            <a:r>
              <a:rPr lang="en-US" altLang="zh-CN" sz="2800" smtClean="0"/>
              <a:t>	;</a:t>
            </a:r>
            <a:r>
              <a:rPr lang="zh-CN" altLang="en-US" sz="2800" smtClean="0"/>
              <a:t>开中断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3513" algn="l"/>
                <a:tab pos="3944938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push ax</a:t>
            </a:r>
            <a:r>
              <a:rPr lang="en-US" altLang="zh-CN" sz="2800" smtClean="0"/>
              <a:t>	;</a:t>
            </a:r>
            <a:r>
              <a:rPr lang="zh-CN" altLang="en-US" sz="2800" smtClean="0"/>
              <a:t>保护寄存器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3513" algn="l"/>
                <a:tab pos="3944938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push dx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3513" algn="l"/>
                <a:tab pos="3944938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	push ds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3513" algn="l"/>
                <a:tab pos="3944938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	mov ax,@data</a:t>
            </a:r>
            <a:r>
              <a:rPr lang="en-US" altLang="zh-CN" sz="2800" smtClean="0"/>
              <a:t>	;</a:t>
            </a:r>
            <a:r>
              <a:rPr lang="zh-CN" altLang="en-US" sz="2800" smtClean="0"/>
              <a:t>设置数据段</a:t>
            </a:r>
            <a:r>
              <a:rPr lang="en-US" altLang="zh-CN" sz="2800" smtClean="0"/>
              <a:t>DS</a:t>
            </a:r>
            <a:r>
              <a:rPr lang="zh-CN" altLang="en-US" sz="2800" smtClean="0"/>
              <a:t>的段地址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3513" algn="l"/>
                <a:tab pos="3944938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mov ds,ax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3513" algn="l"/>
                <a:tab pos="3944938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	</a:t>
            </a:r>
            <a:r>
              <a:rPr lang="en-US" altLang="zh-CN" sz="2800" smtClean="0">
                <a:solidFill>
                  <a:schemeClr val="tx2"/>
                </a:solidFill>
              </a:rPr>
              <a:t>mov dx,220h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3513" algn="l"/>
                <a:tab pos="3944938" algn="l"/>
              </a:tabLst>
            </a:pPr>
            <a:r>
              <a:rPr lang="en-US" altLang="zh-CN" sz="2800" smtClean="0">
                <a:solidFill>
                  <a:schemeClr val="tx2"/>
                </a:solidFill>
              </a:rPr>
              <a:t>	in al,dx</a:t>
            </a:r>
            <a:r>
              <a:rPr lang="en-US" altLang="zh-CN" sz="2800" smtClean="0"/>
              <a:t>	;</a:t>
            </a:r>
            <a:r>
              <a:rPr lang="zh-CN" altLang="en-US" sz="2800" smtClean="0"/>
              <a:t>读取</a:t>
            </a:r>
            <a:r>
              <a:rPr lang="en-US" altLang="zh-CN" sz="2800" smtClean="0"/>
              <a:t>A/D</a:t>
            </a:r>
            <a:r>
              <a:rPr lang="zh-CN" altLang="en-US" sz="2800" smtClean="0"/>
              <a:t>转换后的数字量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3513" algn="l"/>
                <a:tab pos="3944938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mov adtemp,al</a:t>
            </a:r>
            <a:r>
              <a:rPr lang="en-US" altLang="zh-CN" sz="2800" smtClean="0"/>
              <a:t>	;</a:t>
            </a:r>
            <a:r>
              <a:rPr lang="zh-CN" altLang="en-US" sz="2800" smtClean="0"/>
              <a:t>送入缓冲区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中断方式：中断服务程序－</a:t>
            </a:r>
            <a:r>
              <a:rPr lang="en-US" altLang="zh-CN" smtClean="0"/>
              <a:t>2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tabLst>
                <a:tab pos="1433513" algn="l"/>
                <a:tab pos="3582988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mov al,20h</a:t>
            </a:r>
            <a:r>
              <a:rPr lang="en-US" altLang="zh-CN" sz="2800" smtClean="0"/>
              <a:t>	;</a:t>
            </a:r>
            <a:r>
              <a:rPr lang="zh-CN" altLang="en-US" sz="2800" smtClean="0"/>
              <a:t>给中断控制器发送</a:t>
            </a:r>
            <a:r>
              <a:rPr lang="en-US" altLang="zh-CN" sz="2800" smtClean="0"/>
              <a:t>EOI</a:t>
            </a:r>
            <a:r>
              <a:rPr lang="zh-CN" altLang="en-US" sz="2800" smtClean="0"/>
              <a:t>命令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3513" algn="l"/>
                <a:tab pos="3582988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out 20h,al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3513" algn="l"/>
                <a:tab pos="3582988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	pop ds</a:t>
            </a:r>
            <a:r>
              <a:rPr lang="en-US" altLang="zh-CN" sz="2800" smtClean="0"/>
              <a:t>	;</a:t>
            </a:r>
            <a:r>
              <a:rPr lang="zh-CN" altLang="en-US" sz="2800" smtClean="0"/>
              <a:t>恢复寄存器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3513" algn="l"/>
                <a:tab pos="3582988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pop dx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3513" algn="l"/>
                <a:tab pos="3582988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	pop ax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3513" algn="l"/>
                <a:tab pos="3582988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	iret</a:t>
            </a:r>
            <a:r>
              <a:rPr lang="en-US" altLang="zh-CN" sz="2800" smtClean="0"/>
              <a:t>	;</a:t>
            </a:r>
            <a:r>
              <a:rPr lang="zh-CN" altLang="en-US" sz="2800" smtClean="0"/>
              <a:t>中断返回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3513" algn="l"/>
                <a:tab pos="3582988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adint	endp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 ADC</a:t>
            </a:r>
            <a:r>
              <a:rPr lang="zh-CN" altLang="en-US" smtClean="0"/>
              <a:t>芯片的应用：查询方式</a:t>
            </a:r>
            <a:endParaRPr lang="en-US" altLang="zh-CN" smtClean="0"/>
          </a:p>
        </p:txBody>
      </p:sp>
      <p:grpSp>
        <p:nvGrpSpPr>
          <p:cNvPr id="144387" name="Group 110"/>
          <p:cNvGrpSpPr>
            <a:grpSpLocks/>
          </p:cNvGrpSpPr>
          <p:nvPr/>
        </p:nvGrpSpPr>
        <p:grpSpPr bwMode="auto">
          <a:xfrm>
            <a:off x="495300" y="765175"/>
            <a:ext cx="8420100" cy="5759450"/>
            <a:chOff x="312" y="482"/>
            <a:chExt cx="5304" cy="3628"/>
          </a:xfrm>
        </p:grpSpPr>
        <p:sp>
          <p:nvSpPr>
            <p:cNvPr id="144388" name="Rectangle 4"/>
            <p:cNvSpPr>
              <a:spLocks noChangeArrowheads="1"/>
            </p:cNvSpPr>
            <p:nvPr/>
          </p:nvSpPr>
          <p:spPr bwMode="auto">
            <a:xfrm>
              <a:off x="5073" y="1584"/>
              <a:ext cx="543" cy="84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8</a:t>
              </a:r>
              <a:r>
                <a:rPr lang="zh-CN" altLang="en-US" sz="2400" b="1">
                  <a:latin typeface="Times New Roman" pitchFamily="18" charset="0"/>
                </a:rPr>
                <a:t>通道</a:t>
              </a:r>
            </a:p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模拟</a:t>
              </a:r>
            </a:p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44389" name="Rectangle 5"/>
            <p:cNvSpPr>
              <a:spLocks noChangeArrowheads="1"/>
            </p:cNvSpPr>
            <p:nvPr/>
          </p:nvSpPr>
          <p:spPr bwMode="auto">
            <a:xfrm>
              <a:off x="3340" y="877"/>
              <a:ext cx="601" cy="30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Vcc</a:t>
              </a:r>
            </a:p>
          </p:txBody>
        </p:sp>
        <p:sp>
          <p:nvSpPr>
            <p:cNvPr id="144390" name="Rectangle 6"/>
            <p:cNvSpPr>
              <a:spLocks noChangeArrowheads="1"/>
            </p:cNvSpPr>
            <p:nvPr/>
          </p:nvSpPr>
          <p:spPr bwMode="auto">
            <a:xfrm>
              <a:off x="1437" y="1288"/>
              <a:ext cx="714" cy="28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D7</a:t>
              </a:r>
              <a:endParaRPr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4391" name="Rectangle 7"/>
            <p:cNvSpPr>
              <a:spLocks noChangeArrowheads="1"/>
            </p:cNvSpPr>
            <p:nvPr/>
          </p:nvSpPr>
          <p:spPr bwMode="auto">
            <a:xfrm>
              <a:off x="312" y="2334"/>
              <a:ext cx="714" cy="28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A3</a:t>
              </a:r>
              <a:r>
                <a:rPr lang="zh-CN" altLang="en-US" sz="2400" b="1">
                  <a:latin typeface="Times New Roman" pitchFamily="18" charset="0"/>
                </a:rPr>
                <a:t>～</a:t>
              </a:r>
              <a:r>
                <a:rPr lang="en-US" altLang="zh-CN" sz="2400" b="1">
                  <a:latin typeface="Times New Roman" pitchFamily="18" charset="0"/>
                </a:rPr>
                <a:t>A9</a:t>
              </a:r>
              <a:endParaRPr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4392" name="Rectangle 8"/>
            <p:cNvSpPr>
              <a:spLocks noChangeArrowheads="1"/>
            </p:cNvSpPr>
            <p:nvPr/>
          </p:nvSpPr>
          <p:spPr bwMode="auto">
            <a:xfrm>
              <a:off x="623" y="1057"/>
              <a:ext cx="714" cy="28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D0</a:t>
              </a:r>
              <a:r>
                <a:rPr lang="zh-CN" altLang="en-US" sz="2400" b="1">
                  <a:latin typeface="Times New Roman" pitchFamily="18" charset="0"/>
                </a:rPr>
                <a:t>～</a:t>
              </a:r>
              <a:r>
                <a:rPr lang="en-US" altLang="zh-CN" sz="2400" b="1">
                  <a:latin typeface="Times New Roman" pitchFamily="18" charset="0"/>
                </a:rPr>
                <a:t>D7</a:t>
              </a:r>
              <a:endParaRPr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4393" name="Rectangle 9"/>
            <p:cNvSpPr>
              <a:spLocks noChangeArrowheads="1"/>
            </p:cNvSpPr>
            <p:nvPr/>
          </p:nvSpPr>
          <p:spPr bwMode="auto">
            <a:xfrm>
              <a:off x="3198" y="1039"/>
              <a:ext cx="714" cy="29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D0</a:t>
              </a:r>
              <a:r>
                <a:rPr lang="zh-CN" altLang="en-US" sz="2400" b="1">
                  <a:latin typeface="宋体" charset="-122"/>
                </a:rPr>
                <a:t>～</a:t>
              </a:r>
              <a:r>
                <a:rPr lang="en-US" altLang="zh-CN" sz="2400" b="1">
                  <a:latin typeface="Times New Roman" pitchFamily="18" charset="0"/>
                </a:rPr>
                <a:t>D7</a:t>
              </a:r>
              <a:endParaRPr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4394" name="Rectangle 10"/>
            <p:cNvSpPr>
              <a:spLocks noChangeArrowheads="1"/>
            </p:cNvSpPr>
            <p:nvPr/>
          </p:nvSpPr>
          <p:spPr bwMode="auto">
            <a:xfrm>
              <a:off x="3029" y="2141"/>
              <a:ext cx="714" cy="28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OE</a:t>
              </a:r>
            </a:p>
          </p:txBody>
        </p:sp>
        <p:sp>
          <p:nvSpPr>
            <p:cNvPr id="144395" name="Rectangle 11"/>
            <p:cNvSpPr>
              <a:spLocks noChangeArrowheads="1"/>
            </p:cNvSpPr>
            <p:nvPr/>
          </p:nvSpPr>
          <p:spPr bwMode="auto">
            <a:xfrm>
              <a:off x="3143" y="1256"/>
              <a:ext cx="713" cy="28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EOC</a:t>
              </a:r>
            </a:p>
          </p:txBody>
        </p:sp>
        <p:sp>
          <p:nvSpPr>
            <p:cNvPr id="144396" name="Rectangle 12"/>
            <p:cNvSpPr>
              <a:spLocks noChangeArrowheads="1"/>
            </p:cNvSpPr>
            <p:nvPr/>
          </p:nvSpPr>
          <p:spPr bwMode="auto">
            <a:xfrm>
              <a:off x="518" y="2962"/>
              <a:ext cx="638" cy="6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>
                  <a:latin typeface="Times New Roman" pitchFamily="18" charset="0"/>
                </a:rPr>
                <a:t>A0</a:t>
              </a:r>
              <a:endParaRPr lang="en-US" altLang="zh-CN" sz="2000" b="1">
                <a:latin typeface="Times New Roman" pitchFamily="18" charset="0"/>
              </a:endParaRPr>
            </a:p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>
                  <a:latin typeface="Times New Roman" pitchFamily="18" charset="0"/>
                </a:rPr>
                <a:t>A1</a:t>
              </a:r>
              <a:endParaRPr lang="en-US" altLang="zh-CN" sz="2000" b="1">
                <a:latin typeface="Times New Roman" pitchFamily="18" charset="0"/>
              </a:endParaRPr>
            </a:p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>
                  <a:latin typeface="Times New Roman" pitchFamily="18" charset="0"/>
                </a:rPr>
                <a:t>A2</a:t>
              </a:r>
              <a:endParaRPr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4397" name="Rectangle 13"/>
            <p:cNvSpPr>
              <a:spLocks noChangeArrowheads="1"/>
            </p:cNvSpPr>
            <p:nvPr/>
          </p:nvSpPr>
          <p:spPr bwMode="auto">
            <a:xfrm>
              <a:off x="3198" y="2977"/>
              <a:ext cx="639" cy="6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>
                  <a:latin typeface="Times New Roman" pitchFamily="18" charset="0"/>
                </a:rPr>
                <a:t>ADDA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>
                  <a:latin typeface="Times New Roman" pitchFamily="18" charset="0"/>
                </a:rPr>
                <a:t>ADDB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>
                  <a:latin typeface="Times New Roman" pitchFamily="18" charset="0"/>
                </a:rPr>
                <a:t>ADDC</a:t>
              </a:r>
            </a:p>
          </p:txBody>
        </p:sp>
        <p:sp>
          <p:nvSpPr>
            <p:cNvPr id="144398" name="Rectangle 14"/>
            <p:cNvSpPr>
              <a:spLocks noChangeArrowheads="1"/>
            </p:cNvSpPr>
            <p:nvPr/>
          </p:nvSpPr>
          <p:spPr bwMode="auto">
            <a:xfrm>
              <a:off x="807" y="2598"/>
              <a:ext cx="582" cy="28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44399" name="Rectangle 15"/>
            <p:cNvSpPr>
              <a:spLocks noChangeArrowheads="1"/>
            </p:cNvSpPr>
            <p:nvPr/>
          </p:nvSpPr>
          <p:spPr bwMode="auto">
            <a:xfrm>
              <a:off x="825" y="2009"/>
              <a:ext cx="583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44400" name="Rectangle 16"/>
            <p:cNvSpPr>
              <a:spLocks noChangeArrowheads="1"/>
            </p:cNvSpPr>
            <p:nvPr/>
          </p:nvSpPr>
          <p:spPr bwMode="auto">
            <a:xfrm>
              <a:off x="1338" y="2311"/>
              <a:ext cx="610" cy="26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译码</a:t>
              </a:r>
            </a:p>
          </p:txBody>
        </p:sp>
        <p:sp>
          <p:nvSpPr>
            <p:cNvPr id="144401" name="Oval 17"/>
            <p:cNvSpPr>
              <a:spLocks noChangeArrowheads="1"/>
            </p:cNvSpPr>
            <p:nvPr/>
          </p:nvSpPr>
          <p:spPr bwMode="auto">
            <a:xfrm>
              <a:off x="2337" y="2470"/>
              <a:ext cx="57" cy="44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02" name="Rectangle 18"/>
            <p:cNvSpPr>
              <a:spLocks noChangeArrowheads="1"/>
            </p:cNvSpPr>
            <p:nvPr/>
          </p:nvSpPr>
          <p:spPr bwMode="auto">
            <a:xfrm>
              <a:off x="4721" y="3190"/>
              <a:ext cx="713" cy="28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500KHz</a:t>
              </a:r>
            </a:p>
          </p:txBody>
        </p:sp>
        <p:sp>
          <p:nvSpPr>
            <p:cNvPr id="144403" name="Rectangle 19"/>
            <p:cNvSpPr>
              <a:spLocks noChangeArrowheads="1"/>
            </p:cNvSpPr>
            <p:nvPr/>
          </p:nvSpPr>
          <p:spPr bwMode="auto">
            <a:xfrm>
              <a:off x="3782" y="3084"/>
              <a:ext cx="805" cy="28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CLOCK</a:t>
              </a:r>
            </a:p>
          </p:txBody>
        </p:sp>
        <p:sp>
          <p:nvSpPr>
            <p:cNvPr id="144404" name="Rectangle 20"/>
            <p:cNvSpPr>
              <a:spLocks noChangeArrowheads="1"/>
            </p:cNvSpPr>
            <p:nvPr/>
          </p:nvSpPr>
          <p:spPr bwMode="auto">
            <a:xfrm>
              <a:off x="3203" y="2550"/>
              <a:ext cx="713" cy="28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START</a:t>
              </a:r>
            </a:p>
          </p:txBody>
        </p:sp>
        <p:sp>
          <p:nvSpPr>
            <p:cNvPr id="144405" name="Rectangle 21"/>
            <p:cNvSpPr>
              <a:spLocks noChangeArrowheads="1"/>
            </p:cNvSpPr>
            <p:nvPr/>
          </p:nvSpPr>
          <p:spPr bwMode="auto">
            <a:xfrm>
              <a:off x="3277" y="3580"/>
              <a:ext cx="714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GND</a:t>
              </a:r>
            </a:p>
          </p:txBody>
        </p:sp>
        <p:sp>
          <p:nvSpPr>
            <p:cNvPr id="144406" name="Rectangle 22"/>
            <p:cNvSpPr>
              <a:spLocks noChangeArrowheads="1"/>
            </p:cNvSpPr>
            <p:nvPr/>
          </p:nvSpPr>
          <p:spPr bwMode="auto">
            <a:xfrm>
              <a:off x="3840" y="867"/>
              <a:ext cx="1100" cy="28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400" b="1">
                  <a:latin typeface="Times New Roman" pitchFamily="18" charset="0"/>
                </a:rPr>
                <a:t>V</a:t>
              </a:r>
              <a:r>
                <a:rPr lang="en-US" altLang="zh-CN" b="1">
                  <a:latin typeface="Times New Roman" pitchFamily="18" charset="0"/>
                </a:rPr>
                <a:t>REF(+)</a:t>
              </a:r>
            </a:p>
          </p:txBody>
        </p:sp>
        <p:sp>
          <p:nvSpPr>
            <p:cNvPr id="144407" name="Rectangle 23"/>
            <p:cNvSpPr>
              <a:spLocks noChangeArrowheads="1"/>
            </p:cNvSpPr>
            <p:nvPr/>
          </p:nvSpPr>
          <p:spPr bwMode="auto">
            <a:xfrm>
              <a:off x="3877" y="3550"/>
              <a:ext cx="951" cy="29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400" b="1">
                  <a:latin typeface="Times New Roman" pitchFamily="18" charset="0"/>
                </a:rPr>
                <a:t>V</a:t>
              </a:r>
              <a:r>
                <a:rPr lang="en-US" altLang="zh-CN" b="1">
                  <a:latin typeface="Times New Roman" pitchFamily="18" charset="0"/>
                </a:rPr>
                <a:t>REF(-)</a:t>
              </a:r>
            </a:p>
          </p:txBody>
        </p:sp>
        <p:sp>
          <p:nvSpPr>
            <p:cNvPr id="144408" name="Rectangle 24"/>
            <p:cNvSpPr>
              <a:spLocks noChangeArrowheads="1"/>
            </p:cNvSpPr>
            <p:nvPr/>
          </p:nvSpPr>
          <p:spPr bwMode="auto">
            <a:xfrm>
              <a:off x="3203" y="2725"/>
              <a:ext cx="545" cy="28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ALE</a:t>
              </a:r>
            </a:p>
          </p:txBody>
        </p:sp>
        <p:sp>
          <p:nvSpPr>
            <p:cNvPr id="144409" name="Rectangle 25"/>
            <p:cNvSpPr>
              <a:spLocks noChangeArrowheads="1"/>
            </p:cNvSpPr>
            <p:nvPr/>
          </p:nvSpPr>
          <p:spPr bwMode="auto">
            <a:xfrm>
              <a:off x="3633" y="482"/>
              <a:ext cx="545" cy="28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+5V</a:t>
              </a:r>
            </a:p>
          </p:txBody>
        </p:sp>
        <p:sp>
          <p:nvSpPr>
            <p:cNvPr id="144410" name="Line 26"/>
            <p:cNvSpPr>
              <a:spLocks noChangeShapeType="1"/>
            </p:cNvSpPr>
            <p:nvPr/>
          </p:nvSpPr>
          <p:spPr bwMode="auto">
            <a:xfrm>
              <a:off x="4602" y="3149"/>
              <a:ext cx="401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4411" name="Group 27"/>
            <p:cNvGrpSpPr>
              <a:grpSpLocks/>
            </p:cNvGrpSpPr>
            <p:nvPr/>
          </p:nvGrpSpPr>
          <p:grpSpPr bwMode="auto">
            <a:xfrm>
              <a:off x="4604" y="1285"/>
              <a:ext cx="417" cy="1357"/>
              <a:chOff x="0" y="498"/>
              <a:chExt cx="20000" cy="19502"/>
            </a:xfrm>
          </p:grpSpPr>
          <p:grpSp>
            <p:nvGrpSpPr>
              <p:cNvPr id="144470" name="Group 28"/>
              <p:cNvGrpSpPr>
                <a:grpSpLocks/>
              </p:cNvGrpSpPr>
              <p:nvPr/>
            </p:nvGrpSpPr>
            <p:grpSpPr bwMode="auto">
              <a:xfrm>
                <a:off x="0" y="11636"/>
                <a:ext cx="20000" cy="8364"/>
                <a:chOff x="0" y="658"/>
                <a:chExt cx="20000" cy="19342"/>
              </a:xfrm>
            </p:grpSpPr>
            <p:grpSp>
              <p:nvGrpSpPr>
                <p:cNvPr id="144477" name="Group 29"/>
                <p:cNvGrpSpPr>
                  <a:grpSpLocks/>
                </p:cNvGrpSpPr>
                <p:nvPr/>
              </p:nvGrpSpPr>
              <p:grpSpPr bwMode="auto">
                <a:xfrm>
                  <a:off x="0" y="13548"/>
                  <a:ext cx="20000" cy="6452"/>
                  <a:chOff x="0" y="644"/>
                  <a:chExt cx="20000" cy="19356"/>
                </a:xfrm>
              </p:grpSpPr>
              <p:sp>
                <p:nvSpPr>
                  <p:cNvPr id="144481" name="Line 3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0" y="19889"/>
                    <a:ext cx="20000" cy="111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482" name="Line 3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0" y="644"/>
                    <a:ext cx="20000" cy="111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4478" name="Group 32"/>
                <p:cNvGrpSpPr>
                  <a:grpSpLocks/>
                </p:cNvGrpSpPr>
                <p:nvPr/>
              </p:nvGrpSpPr>
              <p:grpSpPr bwMode="auto">
                <a:xfrm>
                  <a:off x="0" y="658"/>
                  <a:ext cx="20000" cy="6445"/>
                  <a:chOff x="0" y="-32"/>
                  <a:chExt cx="20000" cy="20032"/>
                </a:xfrm>
              </p:grpSpPr>
              <p:sp>
                <p:nvSpPr>
                  <p:cNvPr id="144479" name="Line 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0" y="19885"/>
                    <a:ext cx="20000" cy="115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480" name="Line 3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0" y="-32"/>
                    <a:ext cx="20000" cy="115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44471" name="Group 35"/>
              <p:cNvGrpSpPr>
                <a:grpSpLocks/>
              </p:cNvGrpSpPr>
              <p:nvPr/>
            </p:nvGrpSpPr>
            <p:grpSpPr bwMode="auto">
              <a:xfrm>
                <a:off x="0" y="6075"/>
                <a:ext cx="20000" cy="2755"/>
                <a:chOff x="0" y="26"/>
                <a:chExt cx="20000" cy="19974"/>
              </a:xfrm>
            </p:grpSpPr>
            <p:sp>
              <p:nvSpPr>
                <p:cNvPr id="144475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0" y="19884"/>
                  <a:ext cx="20000" cy="11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476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0" y="26"/>
                  <a:ext cx="20000" cy="11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472" name="Group 38"/>
              <p:cNvGrpSpPr>
                <a:grpSpLocks/>
              </p:cNvGrpSpPr>
              <p:nvPr/>
            </p:nvGrpSpPr>
            <p:grpSpPr bwMode="auto">
              <a:xfrm>
                <a:off x="0" y="498"/>
                <a:ext cx="20000" cy="2787"/>
                <a:chOff x="0" y="62"/>
                <a:chExt cx="20000" cy="19938"/>
              </a:xfrm>
            </p:grpSpPr>
            <p:sp>
              <p:nvSpPr>
                <p:cNvPr id="144473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0" y="19907"/>
                  <a:ext cx="20000" cy="9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474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0" y="62"/>
                  <a:ext cx="20000" cy="11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4412" name="Rectangle 41"/>
            <p:cNvSpPr>
              <a:spLocks noChangeArrowheads="1"/>
            </p:cNvSpPr>
            <p:nvPr/>
          </p:nvSpPr>
          <p:spPr bwMode="auto">
            <a:xfrm>
              <a:off x="4173" y="1191"/>
              <a:ext cx="451" cy="14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altLang="zh-CN" sz="2400" b="1">
                  <a:latin typeface="Times New Roman" pitchFamily="18" charset="0"/>
                </a:rPr>
                <a:t>IN0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altLang="zh-CN" sz="2400" b="1">
                  <a:latin typeface="Times New Roman" pitchFamily="18" charset="0"/>
                </a:rPr>
                <a:t>IN1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altLang="zh-CN" sz="2400" b="1">
                  <a:latin typeface="Times New Roman" pitchFamily="18" charset="0"/>
                </a:rPr>
                <a:t>IN2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altLang="zh-CN" sz="2400" b="1">
                  <a:latin typeface="Times New Roman" pitchFamily="18" charset="0"/>
                </a:rPr>
                <a:t>IN3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altLang="zh-CN" sz="2400" b="1">
                  <a:latin typeface="Times New Roman" pitchFamily="18" charset="0"/>
                </a:rPr>
                <a:t>IN4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altLang="zh-CN" sz="2400" b="1">
                  <a:latin typeface="Times New Roman" pitchFamily="18" charset="0"/>
                </a:rPr>
                <a:t>IN5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altLang="zh-CN" sz="2400" b="1">
                  <a:latin typeface="Times New Roman" pitchFamily="18" charset="0"/>
                </a:rPr>
                <a:t>IN6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altLang="zh-CN" sz="2400" b="1">
                  <a:latin typeface="Times New Roman" pitchFamily="18" charset="0"/>
                </a:rPr>
                <a:t>IN7</a:t>
              </a:r>
            </a:p>
          </p:txBody>
        </p:sp>
        <p:sp>
          <p:nvSpPr>
            <p:cNvPr id="144413" name="Freeform 42"/>
            <p:cNvSpPr>
              <a:spLocks/>
            </p:cNvSpPr>
            <p:nvPr/>
          </p:nvSpPr>
          <p:spPr bwMode="auto">
            <a:xfrm>
              <a:off x="1930" y="1985"/>
              <a:ext cx="255" cy="383"/>
            </a:xfrm>
            <a:custGeom>
              <a:avLst/>
              <a:gdLst>
                <a:gd name="T0" fmla="*/ 19902 w 20000"/>
                <a:gd name="T1" fmla="*/ 0 h 20000"/>
                <a:gd name="T2" fmla="*/ 19902 w 20000"/>
                <a:gd name="T3" fmla="*/ 19949 h 20000"/>
                <a:gd name="T4" fmla="*/ 0 w 20000"/>
                <a:gd name="T5" fmla="*/ 19949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902" y="0"/>
                  </a:moveTo>
                  <a:lnTo>
                    <a:pt x="19902" y="19949"/>
                  </a:lnTo>
                  <a:lnTo>
                    <a:pt x="0" y="1994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14" name="Rectangle 43"/>
            <p:cNvSpPr>
              <a:spLocks noChangeArrowheads="1"/>
            </p:cNvSpPr>
            <p:nvPr/>
          </p:nvSpPr>
          <p:spPr bwMode="auto">
            <a:xfrm>
              <a:off x="3165" y="864"/>
              <a:ext cx="1445" cy="292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15" name="Line 44"/>
            <p:cNvSpPr>
              <a:spLocks noChangeShapeType="1"/>
            </p:cNvSpPr>
            <p:nvPr/>
          </p:nvSpPr>
          <p:spPr bwMode="auto">
            <a:xfrm flipV="1">
              <a:off x="3578" y="585"/>
              <a:ext cx="1" cy="2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16" name="Freeform 45"/>
            <p:cNvSpPr>
              <a:spLocks/>
            </p:cNvSpPr>
            <p:nvPr/>
          </p:nvSpPr>
          <p:spPr bwMode="auto">
            <a:xfrm>
              <a:off x="3559" y="716"/>
              <a:ext cx="618" cy="134"/>
            </a:xfrm>
            <a:custGeom>
              <a:avLst/>
              <a:gdLst>
                <a:gd name="T0" fmla="*/ 19960 w 20000"/>
                <a:gd name="T1" fmla="*/ 19853 h 20000"/>
                <a:gd name="T2" fmla="*/ 19960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960" y="19853"/>
                  </a:moveTo>
                  <a:lnTo>
                    <a:pt x="19960" y="0"/>
                  </a:lnTo>
                  <a:lnTo>
                    <a:pt x="0" y="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17" name="Oval 46"/>
            <p:cNvSpPr>
              <a:spLocks noChangeArrowheads="1"/>
            </p:cNvSpPr>
            <p:nvPr/>
          </p:nvSpPr>
          <p:spPr bwMode="auto">
            <a:xfrm>
              <a:off x="3547" y="696"/>
              <a:ext cx="57" cy="45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18" name="Line 47"/>
            <p:cNvSpPr>
              <a:spLocks noChangeShapeType="1"/>
            </p:cNvSpPr>
            <p:nvPr/>
          </p:nvSpPr>
          <p:spPr bwMode="auto">
            <a:xfrm flipH="1">
              <a:off x="1325" y="1180"/>
              <a:ext cx="1837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19" name="Oval 48"/>
            <p:cNvSpPr>
              <a:spLocks noChangeArrowheads="1"/>
            </p:cNvSpPr>
            <p:nvPr/>
          </p:nvSpPr>
          <p:spPr bwMode="auto">
            <a:xfrm>
              <a:off x="2276" y="1413"/>
              <a:ext cx="80" cy="53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20" name="Oval 49"/>
            <p:cNvSpPr>
              <a:spLocks noChangeArrowheads="1"/>
            </p:cNvSpPr>
            <p:nvPr/>
          </p:nvSpPr>
          <p:spPr bwMode="auto">
            <a:xfrm>
              <a:off x="2285" y="1600"/>
              <a:ext cx="68" cy="6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21" name="Oval 50"/>
            <p:cNvSpPr>
              <a:spLocks noChangeArrowheads="1"/>
            </p:cNvSpPr>
            <p:nvPr/>
          </p:nvSpPr>
          <p:spPr bwMode="auto">
            <a:xfrm>
              <a:off x="2388" y="1916"/>
              <a:ext cx="67" cy="6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22" name="Oval 51"/>
            <p:cNvSpPr>
              <a:spLocks noChangeArrowheads="1"/>
            </p:cNvSpPr>
            <p:nvPr/>
          </p:nvSpPr>
          <p:spPr bwMode="auto">
            <a:xfrm>
              <a:off x="2144" y="1916"/>
              <a:ext cx="68" cy="6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23" name="Oval 52"/>
            <p:cNvSpPr>
              <a:spLocks noChangeArrowheads="1"/>
            </p:cNvSpPr>
            <p:nvPr/>
          </p:nvSpPr>
          <p:spPr bwMode="auto">
            <a:xfrm>
              <a:off x="2561" y="2122"/>
              <a:ext cx="80" cy="5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24" name="Oval 53"/>
            <p:cNvSpPr>
              <a:spLocks noChangeArrowheads="1"/>
            </p:cNvSpPr>
            <p:nvPr/>
          </p:nvSpPr>
          <p:spPr bwMode="auto">
            <a:xfrm>
              <a:off x="2561" y="2314"/>
              <a:ext cx="80" cy="5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25" name="Oval 54"/>
            <p:cNvSpPr>
              <a:spLocks noChangeArrowheads="1"/>
            </p:cNvSpPr>
            <p:nvPr/>
          </p:nvSpPr>
          <p:spPr bwMode="auto">
            <a:xfrm>
              <a:off x="2561" y="2520"/>
              <a:ext cx="80" cy="5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26" name="Oval 55"/>
            <p:cNvSpPr>
              <a:spLocks noChangeArrowheads="1"/>
            </p:cNvSpPr>
            <p:nvPr/>
          </p:nvSpPr>
          <p:spPr bwMode="auto">
            <a:xfrm>
              <a:off x="2561" y="2712"/>
              <a:ext cx="80" cy="5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4427" name="Group 56"/>
            <p:cNvGrpSpPr>
              <a:grpSpLocks/>
            </p:cNvGrpSpPr>
            <p:nvPr/>
          </p:nvGrpSpPr>
          <p:grpSpPr bwMode="auto">
            <a:xfrm>
              <a:off x="2894" y="2251"/>
              <a:ext cx="272" cy="399"/>
              <a:chOff x="0" y="0"/>
              <a:chExt cx="20000" cy="19990"/>
            </a:xfrm>
          </p:grpSpPr>
          <p:sp>
            <p:nvSpPr>
              <p:cNvPr id="144468" name="Line 57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5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469" name="Line 58"/>
              <p:cNvSpPr>
                <a:spLocks noChangeShapeType="1"/>
              </p:cNvSpPr>
              <p:nvPr/>
            </p:nvSpPr>
            <p:spPr bwMode="auto">
              <a:xfrm>
                <a:off x="0" y="19940"/>
                <a:ext cx="20000" cy="5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4428" name="Freeform 59"/>
            <p:cNvSpPr>
              <a:spLocks/>
            </p:cNvSpPr>
            <p:nvPr/>
          </p:nvSpPr>
          <p:spPr bwMode="auto">
            <a:xfrm>
              <a:off x="3030" y="2649"/>
              <a:ext cx="154" cy="19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9897 h 20000"/>
                <a:gd name="T4" fmla="*/ 19888 w 20000"/>
                <a:gd name="T5" fmla="*/ 19897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0" y="0"/>
                  </a:moveTo>
                  <a:lnTo>
                    <a:pt x="0" y="19897"/>
                  </a:lnTo>
                  <a:lnTo>
                    <a:pt x="19888" y="19897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29" name="Oval 60"/>
            <p:cNvSpPr>
              <a:spLocks noChangeArrowheads="1"/>
            </p:cNvSpPr>
            <p:nvPr/>
          </p:nvSpPr>
          <p:spPr bwMode="auto">
            <a:xfrm>
              <a:off x="3000" y="2631"/>
              <a:ext cx="56" cy="44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30" name="Freeform 61"/>
            <p:cNvSpPr>
              <a:spLocks/>
            </p:cNvSpPr>
            <p:nvPr/>
          </p:nvSpPr>
          <p:spPr bwMode="auto">
            <a:xfrm>
              <a:off x="2377" y="2339"/>
              <a:ext cx="189" cy="206"/>
            </a:xfrm>
            <a:custGeom>
              <a:avLst/>
              <a:gdLst>
                <a:gd name="T0" fmla="*/ 19868 w 20000"/>
                <a:gd name="T1" fmla="*/ 0 h 20000"/>
                <a:gd name="T2" fmla="*/ 0 w 20000"/>
                <a:gd name="T3" fmla="*/ 0 h 20000"/>
                <a:gd name="T4" fmla="*/ 0 w 20000"/>
                <a:gd name="T5" fmla="*/ 19905 h 20000"/>
                <a:gd name="T6" fmla="*/ 19868 w 20000"/>
                <a:gd name="T7" fmla="*/ 19905 h 200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000"/>
                <a:gd name="T13" fmla="*/ 0 h 20000"/>
                <a:gd name="T14" fmla="*/ 20000 w 20000"/>
                <a:gd name="T15" fmla="*/ 20000 h 200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000" h="20000">
                  <a:moveTo>
                    <a:pt x="19868" y="0"/>
                  </a:moveTo>
                  <a:lnTo>
                    <a:pt x="0" y="0"/>
                  </a:lnTo>
                  <a:lnTo>
                    <a:pt x="0" y="19905"/>
                  </a:lnTo>
                  <a:lnTo>
                    <a:pt x="19868" y="1990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4431" name="Group 62"/>
            <p:cNvGrpSpPr>
              <a:grpSpLocks/>
            </p:cNvGrpSpPr>
            <p:nvPr/>
          </p:nvGrpSpPr>
          <p:grpSpPr bwMode="auto">
            <a:xfrm>
              <a:off x="1105" y="2144"/>
              <a:ext cx="1456" cy="591"/>
              <a:chOff x="0" y="-148"/>
              <a:chExt cx="20000" cy="20148"/>
            </a:xfrm>
          </p:grpSpPr>
          <p:sp>
            <p:nvSpPr>
              <p:cNvPr id="144466" name="Line 63"/>
              <p:cNvSpPr>
                <a:spLocks noChangeShapeType="1"/>
              </p:cNvSpPr>
              <p:nvPr/>
            </p:nvSpPr>
            <p:spPr bwMode="auto">
              <a:xfrm>
                <a:off x="0" y="19966"/>
                <a:ext cx="20000" cy="3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467" name="Line 64"/>
              <p:cNvSpPr>
                <a:spLocks noChangeShapeType="1"/>
              </p:cNvSpPr>
              <p:nvPr/>
            </p:nvSpPr>
            <p:spPr bwMode="auto">
              <a:xfrm>
                <a:off x="0" y="-148"/>
                <a:ext cx="20000" cy="3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4432" name="Line 65"/>
            <p:cNvSpPr>
              <a:spLocks noChangeShapeType="1"/>
            </p:cNvSpPr>
            <p:nvPr/>
          </p:nvSpPr>
          <p:spPr bwMode="auto">
            <a:xfrm>
              <a:off x="1947" y="2490"/>
              <a:ext cx="431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33" name="Line 66"/>
            <p:cNvSpPr>
              <a:spLocks noChangeShapeType="1"/>
            </p:cNvSpPr>
            <p:nvPr/>
          </p:nvSpPr>
          <p:spPr bwMode="auto">
            <a:xfrm flipV="1">
              <a:off x="2410" y="1967"/>
              <a:ext cx="1" cy="1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34" name="Oval 67"/>
            <p:cNvSpPr>
              <a:spLocks noChangeArrowheads="1"/>
            </p:cNvSpPr>
            <p:nvPr/>
          </p:nvSpPr>
          <p:spPr bwMode="auto">
            <a:xfrm>
              <a:off x="2370" y="2115"/>
              <a:ext cx="57" cy="44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35" name="Line 68"/>
            <p:cNvSpPr>
              <a:spLocks noChangeShapeType="1"/>
            </p:cNvSpPr>
            <p:nvPr/>
          </p:nvSpPr>
          <p:spPr bwMode="auto">
            <a:xfrm flipV="1">
              <a:off x="2317" y="1472"/>
              <a:ext cx="1" cy="1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36" name="Line 69"/>
            <p:cNvSpPr>
              <a:spLocks noChangeShapeType="1"/>
            </p:cNvSpPr>
            <p:nvPr/>
          </p:nvSpPr>
          <p:spPr bwMode="auto">
            <a:xfrm>
              <a:off x="2432" y="1343"/>
              <a:ext cx="718" cy="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37" name="Freeform 70"/>
            <p:cNvSpPr>
              <a:spLocks/>
            </p:cNvSpPr>
            <p:nvPr/>
          </p:nvSpPr>
          <p:spPr bwMode="auto">
            <a:xfrm>
              <a:off x="1967" y="1188"/>
              <a:ext cx="282" cy="15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9905 h 20000"/>
                <a:gd name="T4" fmla="*/ 19912 w 20000"/>
                <a:gd name="T5" fmla="*/ 19905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0" y="0"/>
                  </a:moveTo>
                  <a:lnTo>
                    <a:pt x="0" y="19905"/>
                  </a:lnTo>
                  <a:lnTo>
                    <a:pt x="19912" y="19905"/>
                  </a:lnTo>
                </a:path>
              </a:pathLst>
            </a:custGeom>
            <a:noFill/>
            <a:ln w="28575" cap="flat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38" name="Line 71"/>
            <p:cNvSpPr>
              <a:spLocks noChangeShapeType="1"/>
            </p:cNvSpPr>
            <p:nvPr/>
          </p:nvSpPr>
          <p:spPr bwMode="auto">
            <a:xfrm>
              <a:off x="990" y="2434"/>
              <a:ext cx="33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39" name="AutoShape 72"/>
            <p:cNvSpPr>
              <a:spLocks/>
            </p:cNvSpPr>
            <p:nvPr/>
          </p:nvSpPr>
          <p:spPr bwMode="auto">
            <a:xfrm>
              <a:off x="797" y="2793"/>
              <a:ext cx="1271" cy="120"/>
            </a:xfrm>
            <a:prstGeom prst="callout1">
              <a:avLst>
                <a:gd name="adj1" fmla="val 44755"/>
                <a:gd name="adj2" fmla="val 103778"/>
                <a:gd name="adj3" fmla="val -230069"/>
                <a:gd name="adj4" fmla="val 103778"/>
              </a:avLst>
            </a:prstGeom>
            <a:no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latin typeface="Times New Roman" pitchFamily="18" charset="0"/>
                </a:rPr>
                <a:t>220h</a:t>
              </a:r>
              <a:r>
                <a:rPr lang="zh-CN" altLang="en-US" sz="2400" b="1">
                  <a:latin typeface="Times New Roman" pitchFamily="18" charset="0"/>
                </a:rPr>
                <a:t>～</a:t>
              </a:r>
              <a:r>
                <a:rPr lang="en-US" altLang="zh-CN" sz="2400" b="1">
                  <a:latin typeface="Times New Roman" pitchFamily="18" charset="0"/>
                </a:rPr>
                <a:t>227h</a:t>
              </a:r>
            </a:p>
          </p:txBody>
        </p:sp>
        <p:sp>
          <p:nvSpPr>
            <p:cNvPr id="144440" name="AutoShape 73"/>
            <p:cNvSpPr>
              <a:spLocks/>
            </p:cNvSpPr>
            <p:nvPr/>
          </p:nvSpPr>
          <p:spPr bwMode="auto">
            <a:xfrm>
              <a:off x="625" y="1696"/>
              <a:ext cx="1245" cy="185"/>
            </a:xfrm>
            <a:prstGeom prst="callout1">
              <a:avLst>
                <a:gd name="adj1" fmla="val 64255"/>
                <a:gd name="adj2" fmla="val 103856"/>
                <a:gd name="adj3" fmla="val 346606"/>
                <a:gd name="adj4" fmla="val 119681"/>
              </a:avLst>
            </a:prstGeom>
            <a:no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latin typeface="Times New Roman" pitchFamily="18" charset="0"/>
                </a:rPr>
                <a:t>238h</a:t>
              </a:r>
              <a:r>
                <a:rPr lang="zh-CN" altLang="en-US" sz="2400" b="1">
                  <a:latin typeface="Times New Roman" pitchFamily="18" charset="0"/>
                </a:rPr>
                <a:t>～</a:t>
              </a:r>
              <a:r>
                <a:rPr lang="en-US" altLang="zh-CN" sz="2400" b="1">
                  <a:latin typeface="Times New Roman" pitchFamily="18" charset="0"/>
                </a:rPr>
                <a:t>23fh</a:t>
              </a:r>
            </a:p>
          </p:txBody>
        </p:sp>
        <p:grpSp>
          <p:nvGrpSpPr>
            <p:cNvPr id="144441" name="Group 74"/>
            <p:cNvGrpSpPr>
              <a:grpSpLocks/>
            </p:cNvGrpSpPr>
            <p:nvPr/>
          </p:nvGrpSpPr>
          <p:grpSpPr bwMode="auto">
            <a:xfrm>
              <a:off x="971" y="3069"/>
              <a:ext cx="2190" cy="348"/>
              <a:chOff x="0" y="74"/>
              <a:chExt cx="20000" cy="19926"/>
            </a:xfrm>
          </p:grpSpPr>
          <p:sp>
            <p:nvSpPr>
              <p:cNvPr id="144463" name="Line 75"/>
              <p:cNvSpPr>
                <a:spLocks noChangeShapeType="1"/>
              </p:cNvSpPr>
              <p:nvPr/>
            </p:nvSpPr>
            <p:spPr bwMode="auto">
              <a:xfrm flipH="1">
                <a:off x="0" y="19943"/>
                <a:ext cx="20000" cy="5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464" name="Line 76"/>
              <p:cNvSpPr>
                <a:spLocks noChangeShapeType="1"/>
              </p:cNvSpPr>
              <p:nvPr/>
            </p:nvSpPr>
            <p:spPr bwMode="auto">
              <a:xfrm flipH="1">
                <a:off x="0" y="9957"/>
                <a:ext cx="20000" cy="5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465" name="Line 77"/>
              <p:cNvSpPr>
                <a:spLocks noChangeShapeType="1"/>
              </p:cNvSpPr>
              <p:nvPr/>
            </p:nvSpPr>
            <p:spPr bwMode="auto">
              <a:xfrm flipH="1">
                <a:off x="0" y="74"/>
                <a:ext cx="20000" cy="5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4442" name="Line 79"/>
            <p:cNvSpPr>
              <a:spLocks noChangeShapeType="1"/>
            </p:cNvSpPr>
            <p:nvPr/>
          </p:nvSpPr>
          <p:spPr bwMode="auto">
            <a:xfrm>
              <a:off x="4240" y="3793"/>
              <a:ext cx="1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4443" name="Group 80"/>
            <p:cNvGrpSpPr>
              <a:grpSpLocks/>
            </p:cNvGrpSpPr>
            <p:nvPr/>
          </p:nvGrpSpPr>
          <p:grpSpPr bwMode="auto">
            <a:xfrm>
              <a:off x="4158" y="3979"/>
              <a:ext cx="170" cy="131"/>
              <a:chOff x="0" y="-2"/>
              <a:chExt cx="20000" cy="20002"/>
            </a:xfrm>
          </p:grpSpPr>
          <p:sp>
            <p:nvSpPr>
              <p:cNvPr id="144460" name="Line 81"/>
              <p:cNvSpPr>
                <a:spLocks noChangeShapeType="1"/>
              </p:cNvSpPr>
              <p:nvPr/>
            </p:nvSpPr>
            <p:spPr bwMode="auto">
              <a:xfrm flipH="1">
                <a:off x="9689" y="-2"/>
                <a:ext cx="10311" cy="2000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461" name="Line 82"/>
              <p:cNvSpPr>
                <a:spLocks noChangeShapeType="1"/>
              </p:cNvSpPr>
              <p:nvPr/>
            </p:nvSpPr>
            <p:spPr bwMode="auto">
              <a:xfrm>
                <a:off x="0" y="-2"/>
                <a:ext cx="10278" cy="2000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462" name="Line 83"/>
              <p:cNvSpPr>
                <a:spLocks noChangeShapeType="1"/>
              </p:cNvSpPr>
              <p:nvPr/>
            </p:nvSpPr>
            <p:spPr bwMode="auto">
              <a:xfrm flipH="1">
                <a:off x="131" y="-2"/>
                <a:ext cx="19869" cy="1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4444" name="Line 84"/>
            <p:cNvSpPr>
              <a:spLocks noChangeShapeType="1"/>
            </p:cNvSpPr>
            <p:nvPr/>
          </p:nvSpPr>
          <p:spPr bwMode="auto">
            <a:xfrm>
              <a:off x="3494" y="4043"/>
              <a:ext cx="151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45" name="Line 85"/>
            <p:cNvSpPr>
              <a:spLocks noChangeShapeType="1"/>
            </p:cNvSpPr>
            <p:nvPr/>
          </p:nvSpPr>
          <p:spPr bwMode="auto">
            <a:xfrm flipV="1">
              <a:off x="3570" y="3792"/>
              <a:ext cx="1" cy="25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46" name="Line 86"/>
            <p:cNvSpPr>
              <a:spLocks noChangeShapeType="1"/>
            </p:cNvSpPr>
            <p:nvPr/>
          </p:nvSpPr>
          <p:spPr bwMode="auto">
            <a:xfrm flipH="1">
              <a:off x="3570" y="3881"/>
              <a:ext cx="66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4447" name="Group 87"/>
            <p:cNvGrpSpPr>
              <a:grpSpLocks/>
            </p:cNvGrpSpPr>
            <p:nvPr/>
          </p:nvGrpSpPr>
          <p:grpSpPr bwMode="auto">
            <a:xfrm>
              <a:off x="615" y="2052"/>
              <a:ext cx="614" cy="314"/>
              <a:chOff x="526" y="1976"/>
              <a:chExt cx="614" cy="373"/>
            </a:xfrm>
          </p:grpSpPr>
          <p:sp>
            <p:nvSpPr>
              <p:cNvPr id="144458" name="Rectangle 88"/>
              <p:cNvSpPr>
                <a:spLocks noChangeArrowheads="1"/>
              </p:cNvSpPr>
              <p:nvPr/>
            </p:nvSpPr>
            <p:spPr bwMode="auto">
              <a:xfrm>
                <a:off x="526" y="1976"/>
                <a:ext cx="614" cy="3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eaLnBrk="0" hangingPunct="0"/>
                <a:r>
                  <a:rPr lang="zh-CN" altLang="en-US" sz="2400" b="1">
                    <a:latin typeface="Times New Roman" pitchFamily="18" charset="0"/>
                  </a:rPr>
                  <a:t> </a:t>
                </a:r>
                <a:r>
                  <a:rPr lang="en-US" altLang="zh-CN" sz="2400" b="1">
                    <a:latin typeface="Times New Roman" pitchFamily="18" charset="0"/>
                  </a:rPr>
                  <a:t>IOR</a:t>
                </a:r>
              </a:p>
            </p:txBody>
          </p:sp>
          <p:sp>
            <p:nvSpPr>
              <p:cNvPr id="144459" name="Line 89"/>
              <p:cNvSpPr>
                <a:spLocks noChangeShapeType="1"/>
              </p:cNvSpPr>
              <p:nvPr/>
            </p:nvSpPr>
            <p:spPr bwMode="auto">
              <a:xfrm>
                <a:off x="580" y="1985"/>
                <a:ext cx="348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4448" name="Group 90"/>
            <p:cNvGrpSpPr>
              <a:grpSpLocks/>
            </p:cNvGrpSpPr>
            <p:nvPr/>
          </p:nvGrpSpPr>
          <p:grpSpPr bwMode="auto">
            <a:xfrm>
              <a:off x="581" y="2640"/>
              <a:ext cx="614" cy="314"/>
              <a:chOff x="537" y="2827"/>
              <a:chExt cx="614" cy="373"/>
            </a:xfrm>
          </p:grpSpPr>
          <p:sp>
            <p:nvSpPr>
              <p:cNvPr id="144456" name="Rectangle 91"/>
              <p:cNvSpPr>
                <a:spLocks noChangeArrowheads="1"/>
              </p:cNvSpPr>
              <p:nvPr/>
            </p:nvSpPr>
            <p:spPr bwMode="auto">
              <a:xfrm>
                <a:off x="537" y="2827"/>
                <a:ext cx="614" cy="3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eaLnBrk="0" hangingPunct="0"/>
                <a:r>
                  <a:rPr lang="zh-CN" altLang="en-US" sz="2400" b="1">
                    <a:latin typeface="Times New Roman" pitchFamily="18" charset="0"/>
                  </a:rPr>
                  <a:t> </a:t>
                </a:r>
                <a:r>
                  <a:rPr lang="en-US" altLang="zh-CN" sz="2400" b="1">
                    <a:latin typeface="Times New Roman" pitchFamily="18" charset="0"/>
                  </a:rPr>
                  <a:t>IOW</a:t>
                </a:r>
              </a:p>
            </p:txBody>
          </p:sp>
          <p:sp>
            <p:nvSpPr>
              <p:cNvPr id="144457" name="Line 92"/>
              <p:cNvSpPr>
                <a:spLocks noChangeShapeType="1"/>
              </p:cNvSpPr>
              <p:nvPr/>
            </p:nvSpPr>
            <p:spPr bwMode="auto">
              <a:xfrm>
                <a:off x="595" y="2829"/>
                <a:ext cx="362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4449" name="AutoShape 102"/>
            <p:cNvSpPr>
              <a:spLocks noChangeArrowheads="1"/>
            </p:cNvSpPr>
            <p:nvPr/>
          </p:nvSpPr>
          <p:spPr bwMode="auto">
            <a:xfrm>
              <a:off x="2640" y="2448"/>
              <a:ext cx="240" cy="384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50" name="AutoShape 103"/>
            <p:cNvSpPr>
              <a:spLocks noChangeArrowheads="1"/>
            </p:cNvSpPr>
            <p:nvPr/>
          </p:nvSpPr>
          <p:spPr bwMode="auto">
            <a:xfrm>
              <a:off x="2640" y="2056"/>
              <a:ext cx="240" cy="384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51" name="AutoShape 104"/>
            <p:cNvSpPr>
              <a:spLocks noChangeArrowheads="1"/>
            </p:cNvSpPr>
            <p:nvPr/>
          </p:nvSpPr>
          <p:spPr bwMode="auto">
            <a:xfrm rot="-5400000">
              <a:off x="2192" y="1592"/>
              <a:ext cx="240" cy="384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452" name="Group 109"/>
            <p:cNvGrpSpPr>
              <a:grpSpLocks/>
            </p:cNvGrpSpPr>
            <p:nvPr/>
          </p:nvGrpSpPr>
          <p:grpSpPr bwMode="auto">
            <a:xfrm flipH="1">
              <a:off x="2240" y="1224"/>
              <a:ext cx="192" cy="240"/>
              <a:chOff x="2688" y="1344"/>
              <a:chExt cx="314" cy="416"/>
            </a:xfrm>
          </p:grpSpPr>
          <p:sp>
            <p:nvSpPr>
              <p:cNvPr id="144453" name="Line 106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314" cy="217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454" name="Line 107"/>
              <p:cNvSpPr>
                <a:spLocks noChangeShapeType="1"/>
              </p:cNvSpPr>
              <p:nvPr/>
            </p:nvSpPr>
            <p:spPr bwMode="auto">
              <a:xfrm flipV="1">
                <a:off x="2688" y="1543"/>
                <a:ext cx="314" cy="217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455" name="Line 108"/>
              <p:cNvSpPr>
                <a:spLocks noChangeShapeType="1"/>
              </p:cNvSpPr>
              <p:nvPr/>
            </p:nvSpPr>
            <p:spPr bwMode="auto">
              <a:xfrm>
                <a:off x="2698" y="1358"/>
                <a:ext cx="1" cy="395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查询方式程序－</a:t>
            </a:r>
            <a:r>
              <a:rPr lang="en-US" altLang="zh-CN" smtClean="0"/>
              <a:t>1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tabLst>
                <a:tab pos="1433513" algn="l"/>
                <a:tab pos="4667250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/>
              <a:t>;</a:t>
            </a:r>
            <a:r>
              <a:rPr lang="zh-CN" altLang="en-US" sz="2800" smtClean="0"/>
              <a:t>数据段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3513" algn="l"/>
                <a:tab pos="4667250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counter	equ  8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3513" algn="l"/>
                <a:tab pos="4667250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buf	db counter dup(0)</a:t>
            </a:r>
            <a:r>
              <a:rPr lang="en-US" altLang="zh-CN" sz="2800" smtClean="0"/>
              <a:t>	;</a:t>
            </a:r>
            <a:r>
              <a:rPr lang="zh-CN" altLang="en-US" sz="2800" smtClean="0"/>
              <a:t>设立数据缓冲区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3513" algn="l"/>
                <a:tab pos="4667250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/>
              <a:t>;</a:t>
            </a:r>
            <a:r>
              <a:rPr lang="zh-CN" altLang="en-US" sz="2800" smtClean="0"/>
              <a:t>代码段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3513" algn="l"/>
                <a:tab pos="4667250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mov bx,offset buf</a:t>
            </a:r>
            <a:r>
              <a:rPr lang="en-US" altLang="zh-CN" sz="2800" smtClean="0"/>
              <a:t>	;BX←</a:t>
            </a:r>
            <a:r>
              <a:rPr lang="zh-CN" altLang="en-US" sz="2800" smtClean="0"/>
              <a:t>缓冲区偏移地址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3513" algn="l"/>
                <a:tab pos="4667250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mov cx,counter</a:t>
            </a:r>
            <a:r>
              <a:rPr lang="en-US" altLang="zh-CN" sz="2800" smtClean="0"/>
              <a:t>	;CX←</a:t>
            </a:r>
            <a:r>
              <a:rPr lang="zh-CN" altLang="en-US" sz="2800" smtClean="0"/>
              <a:t>检测的数据个数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3513" algn="l"/>
                <a:tab pos="4667250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chemeClr val="tx2"/>
                </a:solidFill>
              </a:rPr>
              <a:t>mov dx,220h</a:t>
            </a:r>
            <a:r>
              <a:rPr lang="en-US" altLang="zh-CN" sz="2800" smtClean="0"/>
              <a:t>	;</a:t>
            </a:r>
            <a:r>
              <a:rPr lang="zh-CN" altLang="en-US" sz="2800" smtClean="0"/>
              <a:t>从</a:t>
            </a:r>
            <a:r>
              <a:rPr lang="en-US" altLang="zh-CN" sz="2800" smtClean="0"/>
              <a:t>IN0</a:t>
            </a:r>
            <a:r>
              <a:rPr lang="zh-CN" altLang="en-US" sz="2800" smtClean="0"/>
              <a:t>开始转换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3513" algn="l"/>
                <a:tab pos="4667250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start1:</a:t>
            </a:r>
            <a:r>
              <a:rPr lang="en-US" altLang="zh-CN" sz="2800" smtClean="0">
                <a:solidFill>
                  <a:srgbClr val="0000CC"/>
                </a:solidFill>
              </a:rPr>
              <a:t>	</a:t>
            </a:r>
            <a:r>
              <a:rPr lang="en-US" altLang="zh-CN" sz="2800" smtClean="0">
                <a:solidFill>
                  <a:schemeClr val="tx2"/>
                </a:solidFill>
              </a:rPr>
              <a:t>out dx,al</a:t>
            </a:r>
            <a:r>
              <a:rPr lang="en-US" altLang="zh-CN" sz="2800" smtClean="0"/>
              <a:t>	;</a:t>
            </a:r>
            <a:r>
              <a:rPr lang="zh-CN" altLang="en-US" sz="2800" smtClean="0"/>
              <a:t>启动</a:t>
            </a:r>
            <a:r>
              <a:rPr lang="en-US" altLang="zh-CN" sz="2800" smtClean="0"/>
              <a:t>A/D</a:t>
            </a:r>
            <a:r>
              <a:rPr lang="zh-CN" altLang="en-US" sz="2800" smtClean="0"/>
              <a:t>转换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3513" algn="l"/>
                <a:tab pos="4667250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push dx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查询方式程序－</a:t>
            </a:r>
            <a:r>
              <a:rPr lang="en-US" altLang="zh-CN" smtClean="0"/>
              <a:t>2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15000"/>
              </a:spcBef>
              <a:buFont typeface="Wingdings" pitchFamily="2" charset="2"/>
              <a:buNone/>
              <a:tabLst>
                <a:tab pos="1433513" algn="l"/>
                <a:tab pos="3944938" algn="l"/>
              </a:tabLst>
            </a:pPr>
            <a:r>
              <a:rPr lang="en-US" altLang="zh-CN" sz="2800" smtClean="0"/>
              <a:t>	</a:t>
            </a:r>
            <a:r>
              <a:rPr lang="en-US" altLang="zh-CN" sz="2800" smtClean="0">
                <a:solidFill>
                  <a:schemeClr val="tx2"/>
                </a:solidFill>
              </a:rPr>
              <a:t>mov dx,238h</a:t>
            </a:r>
            <a:r>
              <a:rPr lang="en-US" altLang="zh-CN" sz="2800" smtClean="0"/>
              <a:t>	;</a:t>
            </a:r>
            <a:r>
              <a:rPr lang="zh-CN" altLang="en-US" sz="2800" smtClean="0"/>
              <a:t>循环查询是否转换结束</a:t>
            </a:r>
          </a:p>
          <a:p>
            <a:pPr marL="0" indent="0" eaLnBrk="1" hangingPunct="1">
              <a:spcBef>
                <a:spcPct val="15000"/>
              </a:spcBef>
              <a:buFont typeface="Wingdings" pitchFamily="2" charset="2"/>
              <a:buNone/>
              <a:tabLst>
                <a:tab pos="1433513" algn="l"/>
                <a:tab pos="3944938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start2:</a:t>
            </a:r>
            <a:r>
              <a:rPr lang="en-US" altLang="zh-CN" sz="2800" smtClean="0">
                <a:solidFill>
                  <a:srgbClr val="0000CC"/>
                </a:solidFill>
              </a:rPr>
              <a:t>	</a:t>
            </a:r>
            <a:r>
              <a:rPr lang="en-US" altLang="zh-CN" sz="2800" smtClean="0">
                <a:solidFill>
                  <a:schemeClr val="tx2"/>
                </a:solidFill>
              </a:rPr>
              <a:t>in al,dx</a:t>
            </a:r>
            <a:r>
              <a:rPr lang="en-US" altLang="zh-CN" sz="2800" smtClean="0"/>
              <a:t>	;</a:t>
            </a:r>
            <a:r>
              <a:rPr lang="zh-CN" altLang="en-US" sz="2800" smtClean="0"/>
              <a:t>读入状态信息</a:t>
            </a:r>
          </a:p>
          <a:p>
            <a:pPr marL="0" indent="0" eaLnBrk="1" hangingPunct="1">
              <a:spcBef>
                <a:spcPct val="15000"/>
              </a:spcBef>
              <a:buFont typeface="Wingdings" pitchFamily="2" charset="2"/>
              <a:buNone/>
              <a:tabLst>
                <a:tab pos="1433513" algn="l"/>
                <a:tab pos="3944938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test al,80h</a:t>
            </a:r>
            <a:r>
              <a:rPr lang="en-US" altLang="zh-CN" sz="2800" smtClean="0"/>
              <a:t>	;D7</a:t>
            </a:r>
            <a:r>
              <a:rPr lang="zh-CN" altLang="en-US" sz="2800" smtClean="0"/>
              <a:t>＝</a:t>
            </a:r>
            <a:r>
              <a:rPr lang="en-US" altLang="zh-CN" sz="2800" smtClean="0"/>
              <a:t>1</a:t>
            </a:r>
            <a:r>
              <a:rPr lang="zh-CN" altLang="en-US" sz="2800" smtClean="0"/>
              <a:t>，转换结束否</a:t>
            </a:r>
            <a:r>
              <a:rPr lang="en-US" altLang="zh-CN" sz="2800" smtClean="0"/>
              <a:t>?</a:t>
            </a:r>
          </a:p>
          <a:p>
            <a:pPr marL="0" indent="0" eaLnBrk="1" hangingPunct="1">
              <a:spcBef>
                <a:spcPct val="15000"/>
              </a:spcBef>
              <a:buFont typeface="Wingdings" pitchFamily="2" charset="2"/>
              <a:buNone/>
              <a:tabLst>
                <a:tab pos="1433513" algn="l"/>
                <a:tab pos="3944938" algn="l"/>
              </a:tabLst>
            </a:pPr>
            <a:r>
              <a:rPr lang="en-US" altLang="zh-CN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jz start2</a:t>
            </a:r>
            <a:r>
              <a:rPr lang="en-US" altLang="zh-CN" sz="2800" smtClean="0"/>
              <a:t>	;</a:t>
            </a:r>
            <a:r>
              <a:rPr lang="zh-CN" altLang="en-US" sz="2800" smtClean="0"/>
              <a:t>没有结束，则继续查询</a:t>
            </a:r>
          </a:p>
          <a:p>
            <a:pPr marL="0" indent="0" eaLnBrk="1" hangingPunct="1">
              <a:spcBef>
                <a:spcPct val="15000"/>
              </a:spcBef>
              <a:buFont typeface="Wingdings" pitchFamily="2" charset="2"/>
              <a:buNone/>
              <a:tabLst>
                <a:tab pos="1433513" algn="l"/>
                <a:tab pos="3944938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pop dx</a:t>
            </a:r>
            <a:r>
              <a:rPr lang="en-US" altLang="zh-CN" sz="2800" smtClean="0"/>
              <a:t>	;</a:t>
            </a:r>
            <a:r>
              <a:rPr lang="zh-CN" altLang="en-US" sz="2800" smtClean="0"/>
              <a:t>转换结束</a:t>
            </a:r>
          </a:p>
          <a:p>
            <a:pPr marL="0" indent="0" eaLnBrk="1" hangingPunct="1">
              <a:spcBef>
                <a:spcPct val="15000"/>
              </a:spcBef>
              <a:buFont typeface="Wingdings" pitchFamily="2" charset="2"/>
              <a:buNone/>
              <a:tabLst>
                <a:tab pos="1433513" algn="l"/>
                <a:tab pos="3944938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in al,dx</a:t>
            </a:r>
            <a:r>
              <a:rPr lang="en-US" altLang="zh-CN" sz="2800" smtClean="0"/>
              <a:t>	;</a:t>
            </a:r>
            <a:r>
              <a:rPr lang="zh-CN" altLang="en-US" sz="2800" smtClean="0"/>
              <a:t>读取数据</a:t>
            </a:r>
          </a:p>
          <a:p>
            <a:pPr marL="0" indent="0" eaLnBrk="1" hangingPunct="1">
              <a:spcBef>
                <a:spcPct val="15000"/>
              </a:spcBef>
              <a:buFont typeface="Wingdings" pitchFamily="2" charset="2"/>
              <a:buNone/>
              <a:tabLst>
                <a:tab pos="1433513" algn="l"/>
                <a:tab pos="3944938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mov [bx],al</a:t>
            </a:r>
            <a:r>
              <a:rPr lang="en-US" altLang="zh-CN" sz="2800" smtClean="0"/>
              <a:t>	;</a:t>
            </a:r>
            <a:r>
              <a:rPr lang="zh-CN" altLang="en-US" sz="2800" smtClean="0"/>
              <a:t>存入缓冲区</a:t>
            </a:r>
          </a:p>
          <a:p>
            <a:pPr marL="0" indent="0" eaLnBrk="1" hangingPunct="1">
              <a:spcBef>
                <a:spcPct val="15000"/>
              </a:spcBef>
              <a:buFont typeface="Wingdings" pitchFamily="2" charset="2"/>
              <a:buNone/>
              <a:tabLst>
                <a:tab pos="1433513" algn="l"/>
                <a:tab pos="3944938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inc bx</a:t>
            </a:r>
          </a:p>
          <a:p>
            <a:pPr marL="0" indent="0" eaLnBrk="1" hangingPunct="1">
              <a:spcBef>
                <a:spcPct val="15000"/>
              </a:spcBef>
              <a:buFont typeface="Wingdings" pitchFamily="2" charset="2"/>
              <a:buNone/>
              <a:tabLst>
                <a:tab pos="1433513" algn="l"/>
                <a:tab pos="3944938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	inc dx</a:t>
            </a:r>
          </a:p>
          <a:p>
            <a:pPr marL="0" indent="0" eaLnBrk="1" hangingPunct="1">
              <a:spcBef>
                <a:spcPct val="15000"/>
              </a:spcBef>
              <a:buFont typeface="Wingdings" pitchFamily="2" charset="2"/>
              <a:buNone/>
              <a:tabLst>
                <a:tab pos="1433513" algn="l"/>
                <a:tab pos="3944938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	loop start1</a:t>
            </a:r>
            <a:r>
              <a:rPr lang="en-US" altLang="zh-CN" sz="2800" smtClean="0"/>
              <a:t>	;</a:t>
            </a:r>
            <a:r>
              <a:rPr lang="zh-CN" altLang="en-US" sz="2800" smtClean="0"/>
              <a:t>转向下一个模拟通道</a:t>
            </a:r>
          </a:p>
          <a:p>
            <a:pPr marL="0" indent="0" eaLnBrk="1" hangingPunct="1">
              <a:spcBef>
                <a:spcPct val="15000"/>
              </a:spcBef>
              <a:buFont typeface="Wingdings" pitchFamily="2" charset="2"/>
              <a:buNone/>
              <a:tabLst>
                <a:tab pos="1433513" algn="l"/>
                <a:tab pos="3944938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/>
              <a:t>……	;</a:t>
            </a:r>
            <a:r>
              <a:rPr lang="zh-CN" altLang="en-US" sz="2800" smtClean="0"/>
              <a:t>数据处理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762000"/>
            <a:ext cx="8075613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掌握</a:t>
            </a:r>
            <a:r>
              <a:rPr lang="en-US" altLang="zh-CN" sz="2800" dirty="0" smtClean="0"/>
              <a:t>8253</a:t>
            </a:r>
            <a:r>
              <a:rPr lang="zh-CN" altLang="en-US" sz="2800" dirty="0" smtClean="0"/>
              <a:t>引脚、工作方式、编程和应用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熟悉</a:t>
            </a:r>
            <a:r>
              <a:rPr lang="en-US" altLang="zh-CN" sz="2800" dirty="0" smtClean="0"/>
              <a:t>8255A</a:t>
            </a:r>
            <a:r>
              <a:rPr lang="zh-CN" altLang="en-US" sz="2800" dirty="0" smtClean="0"/>
              <a:t>的结构特点和引脚功能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掌握</a:t>
            </a:r>
            <a:r>
              <a:rPr lang="en-US" altLang="zh-CN" sz="2800" dirty="0" smtClean="0"/>
              <a:t>8255A</a:t>
            </a:r>
            <a:r>
              <a:rPr lang="zh-CN" altLang="en-US" sz="2800" dirty="0" smtClean="0"/>
              <a:t>的方式</a:t>
            </a:r>
            <a:r>
              <a:rPr lang="en-US" altLang="zh-CN" sz="2800" dirty="0" smtClean="0"/>
              <a:t>0/1</a:t>
            </a:r>
            <a:r>
              <a:rPr lang="zh-CN" altLang="en-US" sz="2800" dirty="0" smtClean="0"/>
              <a:t>的编程及应用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掌握简易键盘编程和理解</a:t>
            </a:r>
            <a:r>
              <a:rPr lang="en-US" altLang="zh-CN" sz="2800" dirty="0" smtClean="0"/>
              <a:t>PC</a:t>
            </a:r>
            <a:r>
              <a:rPr lang="zh-CN" altLang="en-US" sz="2800" dirty="0" smtClean="0"/>
              <a:t>机键盘的工作原理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掌握</a:t>
            </a:r>
            <a:r>
              <a:rPr lang="en-US" altLang="zh-CN" sz="2800" dirty="0" smtClean="0"/>
              <a:t>LED</a:t>
            </a:r>
            <a:r>
              <a:rPr lang="zh-CN" altLang="en-US" sz="2800" dirty="0" smtClean="0"/>
              <a:t>数码管编程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掌握起止式通信协议、</a:t>
            </a:r>
            <a:r>
              <a:rPr lang="en-US" altLang="zh-CN" sz="2800" dirty="0" smtClean="0"/>
              <a:t>232C</a:t>
            </a:r>
            <a:r>
              <a:rPr lang="zh-CN" altLang="en-US" sz="2800" dirty="0" smtClean="0"/>
              <a:t>引脚定义和连接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理解异步通信适配器的初始化编程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了解模拟输入输出系统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熟悉</a:t>
            </a:r>
            <a:r>
              <a:rPr lang="en-US" altLang="zh-CN" sz="2800" dirty="0" smtClean="0"/>
              <a:t>DAC0832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ADC0809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理解</a:t>
            </a:r>
            <a:r>
              <a:rPr lang="en-US" altLang="zh-CN" sz="2800" dirty="0" smtClean="0"/>
              <a:t>DAC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ADC</a:t>
            </a:r>
            <a:r>
              <a:rPr lang="zh-CN" altLang="en-US" sz="2800" dirty="0" smtClean="0"/>
              <a:t>芯片与主机连接问题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掌握</a:t>
            </a:r>
            <a:r>
              <a:rPr lang="en-US" altLang="zh-CN" sz="2800" dirty="0" smtClean="0"/>
              <a:t>ADC</a:t>
            </a:r>
            <a:r>
              <a:rPr lang="zh-CN" altLang="en-US" sz="2800" dirty="0" smtClean="0"/>
              <a:t>芯片的应用</a:t>
            </a:r>
          </a:p>
        </p:txBody>
      </p:sp>
      <p:sp>
        <p:nvSpPr>
          <p:cNvPr id="147459" name="Rectangle 3"/>
          <p:cNvSpPr>
            <a:spLocks noChangeArrowheads="1"/>
          </p:cNvSpPr>
          <p:nvPr/>
        </p:nvSpPr>
        <p:spPr bwMode="auto">
          <a:xfrm>
            <a:off x="0" y="0"/>
            <a:ext cx="685800" cy="4876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147460" name="Line 4"/>
          <p:cNvSpPr>
            <a:spLocks noChangeShapeType="1"/>
          </p:cNvSpPr>
          <p:nvPr/>
        </p:nvSpPr>
        <p:spPr bwMode="auto">
          <a:xfrm>
            <a:off x="0" y="4876800"/>
            <a:ext cx="6858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7461" name="Group 5"/>
          <p:cNvGrpSpPr>
            <a:grpSpLocks/>
          </p:cNvGrpSpPr>
          <p:nvPr/>
        </p:nvGrpSpPr>
        <p:grpSpPr bwMode="auto">
          <a:xfrm>
            <a:off x="671513" y="533400"/>
            <a:ext cx="8077200" cy="304800"/>
            <a:chOff x="400" y="336"/>
            <a:chExt cx="5088" cy="192"/>
          </a:xfrm>
        </p:grpSpPr>
        <p:sp>
          <p:nvSpPr>
            <p:cNvPr id="147464" name="Rectangle 6"/>
            <p:cNvSpPr>
              <a:spLocks noChangeArrowheads="1"/>
            </p:cNvSpPr>
            <p:nvPr/>
          </p:nvSpPr>
          <p:spPr bwMode="auto">
            <a:xfrm>
              <a:off x="3952" y="336"/>
              <a:ext cx="1536" cy="19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47465" name="Line 7"/>
            <p:cNvSpPr>
              <a:spLocks noChangeShapeType="1"/>
            </p:cNvSpPr>
            <p:nvPr/>
          </p:nvSpPr>
          <p:spPr bwMode="auto">
            <a:xfrm>
              <a:off x="400" y="432"/>
              <a:ext cx="5088" cy="0"/>
            </a:xfrm>
            <a:prstGeom prst="line">
              <a:avLst/>
            </a:prstGeom>
            <a:noFill/>
            <a:ln w="444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7462" name="Rectangle 8"/>
          <p:cNvSpPr>
            <a:spLocks noGrp="1" noChangeArrowheads="1"/>
          </p:cNvSpPr>
          <p:nvPr>
            <p:ph type="title"/>
          </p:nvPr>
        </p:nvSpPr>
        <p:spPr>
          <a:xfrm>
            <a:off x="47625" y="673100"/>
            <a:ext cx="609600" cy="2527300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教学要求</a:t>
            </a:r>
          </a:p>
        </p:txBody>
      </p:sp>
      <p:sp>
        <p:nvSpPr>
          <p:cNvPr id="147463" name="Rectangle 9"/>
          <p:cNvSpPr>
            <a:spLocks noChangeArrowheads="1"/>
          </p:cNvSpPr>
          <p:nvPr/>
        </p:nvSpPr>
        <p:spPr bwMode="auto">
          <a:xfrm>
            <a:off x="1219200" y="152400"/>
            <a:ext cx="487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章 常用接口技术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定时器方式</a:t>
            </a:r>
            <a:r>
              <a:rPr lang="en-US" altLang="zh-CN" smtClean="0"/>
              <a:t>5</a:t>
            </a:r>
            <a:r>
              <a:rPr lang="zh-CN" altLang="en-US" smtClean="0"/>
              <a:t>：硬件触发选通信号</a:t>
            </a:r>
          </a:p>
        </p:txBody>
      </p:sp>
      <p:grpSp>
        <p:nvGrpSpPr>
          <p:cNvPr id="16387" name="Group 225"/>
          <p:cNvGrpSpPr>
            <a:grpSpLocks/>
          </p:cNvGrpSpPr>
          <p:nvPr/>
        </p:nvGrpSpPr>
        <p:grpSpPr bwMode="auto">
          <a:xfrm>
            <a:off x="381000" y="1773238"/>
            <a:ext cx="8763000" cy="3255962"/>
            <a:chOff x="240" y="1117"/>
            <a:chExt cx="5520" cy="2051"/>
          </a:xfrm>
        </p:grpSpPr>
        <p:sp>
          <p:nvSpPr>
            <p:cNvPr id="16388" name="Rectangle 4"/>
            <p:cNvSpPr>
              <a:spLocks noChangeArrowheads="1"/>
            </p:cNvSpPr>
            <p:nvPr/>
          </p:nvSpPr>
          <p:spPr bwMode="auto">
            <a:xfrm>
              <a:off x="240" y="2147"/>
              <a:ext cx="720" cy="2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GATE</a:t>
              </a:r>
            </a:p>
          </p:txBody>
        </p:sp>
        <p:sp>
          <p:nvSpPr>
            <p:cNvPr id="16389" name="Rectangle 5"/>
            <p:cNvSpPr>
              <a:spLocks noChangeArrowheads="1"/>
            </p:cNvSpPr>
            <p:nvPr/>
          </p:nvSpPr>
          <p:spPr bwMode="auto">
            <a:xfrm>
              <a:off x="243" y="2859"/>
              <a:ext cx="577" cy="21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OUT</a:t>
              </a:r>
            </a:p>
          </p:txBody>
        </p:sp>
        <p:sp>
          <p:nvSpPr>
            <p:cNvPr id="16390" name="Rectangle 6"/>
            <p:cNvSpPr>
              <a:spLocks noChangeArrowheads="1"/>
            </p:cNvSpPr>
            <p:nvPr/>
          </p:nvSpPr>
          <p:spPr bwMode="auto">
            <a:xfrm>
              <a:off x="240" y="1751"/>
              <a:ext cx="552" cy="22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CLK</a:t>
              </a:r>
            </a:p>
          </p:txBody>
        </p:sp>
        <p:grpSp>
          <p:nvGrpSpPr>
            <p:cNvPr id="16391" name="Group 7"/>
            <p:cNvGrpSpPr>
              <a:grpSpLocks/>
            </p:cNvGrpSpPr>
            <p:nvPr/>
          </p:nvGrpSpPr>
          <p:grpSpPr bwMode="auto">
            <a:xfrm>
              <a:off x="901" y="1736"/>
              <a:ext cx="352" cy="226"/>
              <a:chOff x="3816" y="1152"/>
              <a:chExt cx="348" cy="222"/>
            </a:xfrm>
          </p:grpSpPr>
          <p:sp>
            <p:nvSpPr>
              <p:cNvPr id="16601" name="Line 8"/>
              <p:cNvSpPr>
                <a:spLocks noChangeShapeType="1"/>
              </p:cNvSpPr>
              <p:nvPr/>
            </p:nvSpPr>
            <p:spPr bwMode="auto">
              <a:xfrm>
                <a:off x="3821" y="1157"/>
                <a:ext cx="1" cy="2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02" name="Line 9"/>
              <p:cNvSpPr>
                <a:spLocks noChangeShapeType="1"/>
              </p:cNvSpPr>
              <p:nvPr/>
            </p:nvSpPr>
            <p:spPr bwMode="auto">
              <a:xfrm>
                <a:off x="3941" y="1157"/>
                <a:ext cx="1" cy="2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03" name="Line 10"/>
              <p:cNvSpPr>
                <a:spLocks noChangeShapeType="1"/>
              </p:cNvSpPr>
              <p:nvPr/>
            </p:nvSpPr>
            <p:spPr bwMode="auto">
              <a:xfrm>
                <a:off x="3816" y="1152"/>
                <a:ext cx="1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2700" tIns="12700" rIns="12700" bIns="12700"/>
              <a:lstStyle/>
              <a:p>
                <a:endParaRPr lang="zh-CN" altLang="en-US"/>
              </a:p>
            </p:txBody>
          </p:sp>
          <p:grpSp>
            <p:nvGrpSpPr>
              <p:cNvPr id="16604" name="Group 11"/>
              <p:cNvGrpSpPr>
                <a:grpSpLocks/>
              </p:cNvGrpSpPr>
              <p:nvPr/>
            </p:nvGrpSpPr>
            <p:grpSpPr bwMode="auto">
              <a:xfrm>
                <a:off x="3936" y="1157"/>
                <a:ext cx="120" cy="217"/>
                <a:chOff x="4152" y="1157"/>
                <a:chExt cx="120" cy="217"/>
              </a:xfrm>
            </p:grpSpPr>
            <p:sp>
              <p:nvSpPr>
                <p:cNvPr id="16606" name="Line 12"/>
                <p:cNvSpPr>
                  <a:spLocks noChangeShapeType="1"/>
                </p:cNvSpPr>
                <p:nvPr/>
              </p:nvSpPr>
              <p:spPr bwMode="auto">
                <a:xfrm>
                  <a:off x="4265" y="1157"/>
                  <a:ext cx="1" cy="21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607" name="Line 13"/>
                <p:cNvSpPr>
                  <a:spLocks noChangeShapeType="1"/>
                </p:cNvSpPr>
                <p:nvPr/>
              </p:nvSpPr>
              <p:spPr bwMode="auto">
                <a:xfrm>
                  <a:off x="4152" y="1356"/>
                  <a:ext cx="12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12700" tIns="12700" rIns="12700" bIns="12700"/>
                <a:lstStyle/>
                <a:p>
                  <a:endParaRPr lang="zh-CN" altLang="en-US"/>
                </a:p>
              </p:txBody>
            </p:sp>
          </p:grpSp>
          <p:sp>
            <p:nvSpPr>
              <p:cNvPr id="16605" name="Line 14"/>
              <p:cNvSpPr>
                <a:spLocks noChangeShapeType="1"/>
              </p:cNvSpPr>
              <p:nvPr/>
            </p:nvSpPr>
            <p:spPr bwMode="auto">
              <a:xfrm>
                <a:off x="4044" y="1152"/>
                <a:ext cx="1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2700" tIns="12700" rIns="12700" bIns="12700"/>
              <a:lstStyle/>
              <a:p>
                <a:endParaRPr lang="zh-CN" altLang="en-US"/>
              </a:p>
            </p:txBody>
          </p:sp>
        </p:grpSp>
        <p:sp>
          <p:nvSpPr>
            <p:cNvPr id="16392" name="Line 15"/>
            <p:cNvSpPr>
              <a:spLocks noChangeShapeType="1"/>
            </p:cNvSpPr>
            <p:nvPr/>
          </p:nvSpPr>
          <p:spPr bwMode="auto">
            <a:xfrm>
              <a:off x="1165" y="1352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3" name="Line 16"/>
            <p:cNvSpPr>
              <a:spLocks noChangeShapeType="1"/>
            </p:cNvSpPr>
            <p:nvPr/>
          </p:nvSpPr>
          <p:spPr bwMode="auto">
            <a:xfrm>
              <a:off x="1372" y="1352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4" name="Line 17"/>
            <p:cNvSpPr>
              <a:spLocks noChangeShapeType="1"/>
            </p:cNvSpPr>
            <p:nvPr/>
          </p:nvSpPr>
          <p:spPr bwMode="auto">
            <a:xfrm>
              <a:off x="1168" y="1542"/>
              <a:ext cx="2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6395" name="Line 18"/>
            <p:cNvSpPr>
              <a:spLocks noChangeShapeType="1"/>
            </p:cNvSpPr>
            <p:nvPr/>
          </p:nvSpPr>
          <p:spPr bwMode="auto">
            <a:xfrm>
              <a:off x="1375" y="1346"/>
              <a:ext cx="37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grpSp>
          <p:nvGrpSpPr>
            <p:cNvPr id="16396" name="Group 19"/>
            <p:cNvGrpSpPr>
              <a:grpSpLocks/>
            </p:cNvGrpSpPr>
            <p:nvPr/>
          </p:nvGrpSpPr>
          <p:grpSpPr bwMode="auto">
            <a:xfrm>
              <a:off x="1241" y="1736"/>
              <a:ext cx="3611" cy="226"/>
              <a:chOff x="2736" y="1260"/>
              <a:chExt cx="3576" cy="222"/>
            </a:xfrm>
          </p:grpSpPr>
          <p:grpSp>
            <p:nvGrpSpPr>
              <p:cNvPr id="16491" name="Group 20"/>
              <p:cNvGrpSpPr>
                <a:grpSpLocks/>
              </p:cNvGrpSpPr>
              <p:nvPr/>
            </p:nvGrpSpPr>
            <p:grpSpPr bwMode="auto">
              <a:xfrm>
                <a:off x="2736" y="1260"/>
                <a:ext cx="1788" cy="222"/>
                <a:chOff x="2736" y="1260"/>
                <a:chExt cx="1788" cy="222"/>
              </a:xfrm>
            </p:grpSpPr>
            <p:grpSp>
              <p:nvGrpSpPr>
                <p:cNvPr id="16547" name="Group 21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900" cy="222"/>
                  <a:chOff x="2736" y="1260"/>
                  <a:chExt cx="900" cy="222"/>
                </a:xfrm>
              </p:grpSpPr>
              <p:grpSp>
                <p:nvGrpSpPr>
                  <p:cNvPr id="16575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16589" name="Group 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6596" name="Line 2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6597" name="Group 2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6599" name="Line 2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6600" name="Line 2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6598" name="Line 2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6590" name="Group 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6591" name="Line 3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6592" name="Group 3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6594" name="Line 3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6595" name="Line 3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6593" name="Line 3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6576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3180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16577" name="Group 3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6584" name="Line 3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6585" name="Group 3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6587" name="Line 3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6588" name="Line 4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6586" name="Line 4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6578" name="Group 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6579" name="Line 4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6580" name="Group 4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6582" name="Line 4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6583" name="Line 4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6581" name="Line 4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16548" name="Group 48"/>
                <p:cNvGrpSpPr>
                  <a:grpSpLocks/>
                </p:cNvGrpSpPr>
                <p:nvPr/>
              </p:nvGrpSpPr>
              <p:grpSpPr bwMode="auto">
                <a:xfrm>
                  <a:off x="3624" y="1260"/>
                  <a:ext cx="900" cy="222"/>
                  <a:chOff x="2736" y="1260"/>
                  <a:chExt cx="900" cy="222"/>
                </a:xfrm>
              </p:grpSpPr>
              <p:grpSp>
                <p:nvGrpSpPr>
                  <p:cNvPr id="16549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16563" name="Group 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6570" name="Line 5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6571" name="Group 5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6573" name="Line 5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6574" name="Line 5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6572" name="Line 5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6564" name="Group 5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6565" name="Line 5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6566" name="Group 5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6568" name="Line 5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6569" name="Line 6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6567" name="Line 6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6550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3180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16551" name="Group 6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6558" name="Line 6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6559" name="Group 6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6561" name="Line 6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6562" name="Line 6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6560" name="Line 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6552" name="Group 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6553" name="Line 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6554" name="Group 7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6556" name="Line 7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6557" name="Line 7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6555" name="Line 7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16492" name="Group 75"/>
              <p:cNvGrpSpPr>
                <a:grpSpLocks/>
              </p:cNvGrpSpPr>
              <p:nvPr/>
            </p:nvGrpSpPr>
            <p:grpSpPr bwMode="auto">
              <a:xfrm>
                <a:off x="4524" y="1260"/>
                <a:ext cx="1788" cy="222"/>
                <a:chOff x="2736" y="1260"/>
                <a:chExt cx="1788" cy="222"/>
              </a:xfrm>
            </p:grpSpPr>
            <p:grpSp>
              <p:nvGrpSpPr>
                <p:cNvPr id="16493" name="Group 76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900" cy="222"/>
                  <a:chOff x="2736" y="1260"/>
                  <a:chExt cx="900" cy="222"/>
                </a:xfrm>
              </p:grpSpPr>
              <p:grpSp>
                <p:nvGrpSpPr>
                  <p:cNvPr id="16521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16535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6542" name="Line 7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6543" name="Group 8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6545" name="Line 8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6546" name="Line 8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6544" name="Line 8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6536" name="Group 8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6537" name="Line 8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6538" name="Group 8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6540" name="Line 8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6541" name="Line 8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6539" name="Line 8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6522" name="Group 90"/>
                  <p:cNvGrpSpPr>
                    <a:grpSpLocks/>
                  </p:cNvGrpSpPr>
                  <p:nvPr/>
                </p:nvGrpSpPr>
                <p:grpSpPr bwMode="auto">
                  <a:xfrm>
                    <a:off x="3180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16523" name="Group 9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6530" name="Line 9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6531" name="Group 9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6533" name="Line 9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6534" name="Line 9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6532" name="Line 9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6524" name="Group 9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6525" name="Line 9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6526" name="Group 9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6528" name="Line 10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6529" name="Line 10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6527" name="Line 10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16494" name="Group 103"/>
                <p:cNvGrpSpPr>
                  <a:grpSpLocks/>
                </p:cNvGrpSpPr>
                <p:nvPr/>
              </p:nvGrpSpPr>
              <p:grpSpPr bwMode="auto">
                <a:xfrm>
                  <a:off x="3624" y="1260"/>
                  <a:ext cx="900" cy="222"/>
                  <a:chOff x="2736" y="1260"/>
                  <a:chExt cx="900" cy="222"/>
                </a:xfrm>
              </p:grpSpPr>
              <p:grpSp>
                <p:nvGrpSpPr>
                  <p:cNvPr id="16495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16509" name="Group 10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6516" name="Line 10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6517" name="Group 10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6519" name="Line 10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6520" name="Line 10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6518" name="Line 11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6510" name="Group 1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6511" name="Line 11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6512" name="Group 11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6514" name="Line 11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6515" name="Line 11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6513" name="Line 11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6496" name="Group 117"/>
                  <p:cNvGrpSpPr>
                    <a:grpSpLocks/>
                  </p:cNvGrpSpPr>
                  <p:nvPr/>
                </p:nvGrpSpPr>
                <p:grpSpPr bwMode="auto">
                  <a:xfrm>
                    <a:off x="3180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16497" name="Group 1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6504" name="Line 11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6505" name="Group 1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6507" name="Line 12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6508" name="Line 12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6506" name="Line 12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6498" name="Group 1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16499" name="Line 12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6500" name="Group 12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16502" name="Line 12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6503" name="Line 12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650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16397" name="Group 130"/>
            <p:cNvGrpSpPr>
              <a:grpSpLocks/>
            </p:cNvGrpSpPr>
            <p:nvPr/>
          </p:nvGrpSpPr>
          <p:grpSpPr bwMode="auto">
            <a:xfrm>
              <a:off x="4852" y="1736"/>
              <a:ext cx="908" cy="226"/>
              <a:chOff x="2736" y="1260"/>
              <a:chExt cx="900" cy="222"/>
            </a:xfrm>
          </p:grpSpPr>
          <p:grpSp>
            <p:nvGrpSpPr>
              <p:cNvPr id="16465" name="Group 131"/>
              <p:cNvGrpSpPr>
                <a:grpSpLocks/>
              </p:cNvGrpSpPr>
              <p:nvPr/>
            </p:nvGrpSpPr>
            <p:grpSpPr bwMode="auto">
              <a:xfrm>
                <a:off x="2736" y="1260"/>
                <a:ext cx="456" cy="222"/>
                <a:chOff x="2736" y="1260"/>
                <a:chExt cx="456" cy="222"/>
              </a:xfrm>
            </p:grpSpPr>
            <p:grpSp>
              <p:nvGrpSpPr>
                <p:cNvPr id="16479" name="Group 132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228" cy="222"/>
                  <a:chOff x="4356" y="672"/>
                  <a:chExt cx="228" cy="222"/>
                </a:xfrm>
              </p:grpSpPr>
              <p:sp>
                <p:nvSpPr>
                  <p:cNvPr id="16486" name="Line 133"/>
                  <p:cNvSpPr>
                    <a:spLocks noChangeShapeType="1"/>
                  </p:cNvSpPr>
                  <p:nvPr/>
                </p:nvSpPr>
                <p:spPr bwMode="auto">
                  <a:xfrm>
                    <a:off x="4361" y="677"/>
                    <a:ext cx="1" cy="2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6487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4356" y="677"/>
                    <a:ext cx="120" cy="217"/>
                    <a:chOff x="4152" y="1157"/>
                    <a:chExt cx="120" cy="217"/>
                  </a:xfrm>
                </p:grpSpPr>
                <p:sp>
                  <p:nvSpPr>
                    <p:cNvPr id="16489" name="Line 1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65" y="115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490" name="Line 1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2" y="1356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6488" name="Line 137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672"/>
                    <a:ext cx="1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12700" tIns="12700" rIns="12700" bIns="12700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480" name="Group 138"/>
                <p:cNvGrpSpPr>
                  <a:grpSpLocks/>
                </p:cNvGrpSpPr>
                <p:nvPr/>
              </p:nvGrpSpPr>
              <p:grpSpPr bwMode="auto">
                <a:xfrm>
                  <a:off x="2964" y="1260"/>
                  <a:ext cx="228" cy="222"/>
                  <a:chOff x="4356" y="672"/>
                  <a:chExt cx="228" cy="222"/>
                </a:xfrm>
              </p:grpSpPr>
              <p:sp>
                <p:nvSpPr>
                  <p:cNvPr id="16481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4361" y="677"/>
                    <a:ext cx="1" cy="2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6482" name="Group 140"/>
                  <p:cNvGrpSpPr>
                    <a:grpSpLocks/>
                  </p:cNvGrpSpPr>
                  <p:nvPr/>
                </p:nvGrpSpPr>
                <p:grpSpPr bwMode="auto">
                  <a:xfrm>
                    <a:off x="4356" y="677"/>
                    <a:ext cx="120" cy="217"/>
                    <a:chOff x="4152" y="1157"/>
                    <a:chExt cx="120" cy="217"/>
                  </a:xfrm>
                </p:grpSpPr>
                <p:sp>
                  <p:nvSpPr>
                    <p:cNvPr id="16484" name="Line 1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65" y="115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485" name="Line 1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2" y="1356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6483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672"/>
                    <a:ext cx="1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12700" tIns="12700" rIns="12700" bIns="12700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6466" name="Group 144"/>
              <p:cNvGrpSpPr>
                <a:grpSpLocks/>
              </p:cNvGrpSpPr>
              <p:nvPr/>
            </p:nvGrpSpPr>
            <p:grpSpPr bwMode="auto">
              <a:xfrm>
                <a:off x="3180" y="1260"/>
                <a:ext cx="456" cy="222"/>
                <a:chOff x="2736" y="1260"/>
                <a:chExt cx="456" cy="222"/>
              </a:xfrm>
            </p:grpSpPr>
            <p:grpSp>
              <p:nvGrpSpPr>
                <p:cNvPr id="16467" name="Group 145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228" cy="222"/>
                  <a:chOff x="4356" y="672"/>
                  <a:chExt cx="228" cy="222"/>
                </a:xfrm>
              </p:grpSpPr>
              <p:sp>
                <p:nvSpPr>
                  <p:cNvPr id="16474" name="Line 146"/>
                  <p:cNvSpPr>
                    <a:spLocks noChangeShapeType="1"/>
                  </p:cNvSpPr>
                  <p:nvPr/>
                </p:nvSpPr>
                <p:spPr bwMode="auto">
                  <a:xfrm>
                    <a:off x="4361" y="677"/>
                    <a:ext cx="1" cy="2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6475" name="Group 147"/>
                  <p:cNvGrpSpPr>
                    <a:grpSpLocks/>
                  </p:cNvGrpSpPr>
                  <p:nvPr/>
                </p:nvGrpSpPr>
                <p:grpSpPr bwMode="auto">
                  <a:xfrm>
                    <a:off x="4356" y="677"/>
                    <a:ext cx="120" cy="217"/>
                    <a:chOff x="4152" y="1157"/>
                    <a:chExt cx="120" cy="217"/>
                  </a:xfrm>
                </p:grpSpPr>
                <p:sp>
                  <p:nvSpPr>
                    <p:cNvPr id="16477" name="Line 1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65" y="115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478" name="Line 1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2" y="1356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6476" name="Line 150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672"/>
                    <a:ext cx="1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12700" tIns="12700" rIns="12700" bIns="12700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468" name="Group 151"/>
                <p:cNvGrpSpPr>
                  <a:grpSpLocks/>
                </p:cNvGrpSpPr>
                <p:nvPr/>
              </p:nvGrpSpPr>
              <p:grpSpPr bwMode="auto">
                <a:xfrm>
                  <a:off x="2964" y="1260"/>
                  <a:ext cx="228" cy="222"/>
                  <a:chOff x="4356" y="672"/>
                  <a:chExt cx="228" cy="222"/>
                </a:xfrm>
              </p:grpSpPr>
              <p:sp>
                <p:nvSpPr>
                  <p:cNvPr id="16469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4361" y="677"/>
                    <a:ext cx="1" cy="2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6470" name="Group 153"/>
                  <p:cNvGrpSpPr>
                    <a:grpSpLocks/>
                  </p:cNvGrpSpPr>
                  <p:nvPr/>
                </p:nvGrpSpPr>
                <p:grpSpPr bwMode="auto">
                  <a:xfrm>
                    <a:off x="4356" y="677"/>
                    <a:ext cx="120" cy="217"/>
                    <a:chOff x="4152" y="1157"/>
                    <a:chExt cx="120" cy="217"/>
                  </a:xfrm>
                </p:grpSpPr>
                <p:sp>
                  <p:nvSpPr>
                    <p:cNvPr id="16472" name="Line 1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65" y="115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473" name="Line 1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2" y="1356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6471" name="Line 156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672"/>
                    <a:ext cx="1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12700" tIns="12700" rIns="12700" bIns="12700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6398" name="Line 157"/>
            <p:cNvSpPr>
              <a:spLocks noChangeShapeType="1"/>
            </p:cNvSpPr>
            <p:nvPr/>
          </p:nvSpPr>
          <p:spPr bwMode="auto">
            <a:xfrm>
              <a:off x="854" y="1346"/>
              <a:ext cx="32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6399" name="Line 158"/>
            <p:cNvSpPr>
              <a:spLocks noChangeShapeType="1"/>
            </p:cNvSpPr>
            <p:nvPr/>
          </p:nvSpPr>
          <p:spPr bwMode="auto">
            <a:xfrm>
              <a:off x="1747" y="1352"/>
              <a:ext cx="1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0" name="Line 159"/>
            <p:cNvSpPr>
              <a:spLocks noChangeShapeType="1"/>
            </p:cNvSpPr>
            <p:nvPr/>
          </p:nvSpPr>
          <p:spPr bwMode="auto">
            <a:xfrm>
              <a:off x="1954" y="1352"/>
              <a:ext cx="1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1" name="Line 160"/>
            <p:cNvSpPr>
              <a:spLocks noChangeShapeType="1"/>
            </p:cNvSpPr>
            <p:nvPr/>
          </p:nvSpPr>
          <p:spPr bwMode="auto">
            <a:xfrm>
              <a:off x="1749" y="1542"/>
              <a:ext cx="21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6402" name="Line 161"/>
            <p:cNvSpPr>
              <a:spLocks noChangeShapeType="1"/>
            </p:cNvSpPr>
            <p:nvPr/>
          </p:nvSpPr>
          <p:spPr bwMode="auto">
            <a:xfrm>
              <a:off x="1956" y="1346"/>
              <a:ext cx="156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6403" name="Line 162"/>
            <p:cNvSpPr>
              <a:spLocks noChangeShapeType="1"/>
            </p:cNvSpPr>
            <p:nvPr/>
          </p:nvSpPr>
          <p:spPr bwMode="auto">
            <a:xfrm>
              <a:off x="2029" y="2187"/>
              <a:ext cx="158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grpSp>
          <p:nvGrpSpPr>
            <p:cNvPr id="16404" name="Group 163"/>
            <p:cNvGrpSpPr>
              <a:grpSpLocks/>
            </p:cNvGrpSpPr>
            <p:nvPr/>
          </p:nvGrpSpPr>
          <p:grpSpPr bwMode="auto">
            <a:xfrm>
              <a:off x="2142" y="1958"/>
              <a:ext cx="910" cy="1210"/>
              <a:chOff x="3593" y="1706"/>
              <a:chExt cx="901" cy="1156"/>
            </a:xfrm>
          </p:grpSpPr>
          <p:sp>
            <p:nvSpPr>
              <p:cNvPr id="16460" name="Line 164"/>
              <p:cNvSpPr>
                <a:spLocks noChangeShapeType="1"/>
              </p:cNvSpPr>
              <p:nvPr/>
            </p:nvSpPr>
            <p:spPr bwMode="auto">
              <a:xfrm>
                <a:off x="3593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61" name="Line 165"/>
              <p:cNvSpPr>
                <a:spLocks noChangeShapeType="1"/>
              </p:cNvSpPr>
              <p:nvPr/>
            </p:nvSpPr>
            <p:spPr bwMode="auto">
              <a:xfrm>
                <a:off x="3818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62" name="Line 166"/>
              <p:cNvSpPr>
                <a:spLocks noChangeShapeType="1"/>
              </p:cNvSpPr>
              <p:nvPr/>
            </p:nvSpPr>
            <p:spPr bwMode="auto">
              <a:xfrm>
                <a:off x="4031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63" name="Line 167"/>
              <p:cNvSpPr>
                <a:spLocks noChangeShapeType="1"/>
              </p:cNvSpPr>
              <p:nvPr/>
            </p:nvSpPr>
            <p:spPr bwMode="auto">
              <a:xfrm>
                <a:off x="4256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64" name="Line 168"/>
              <p:cNvSpPr>
                <a:spLocks noChangeShapeType="1"/>
              </p:cNvSpPr>
              <p:nvPr/>
            </p:nvSpPr>
            <p:spPr bwMode="auto">
              <a:xfrm>
                <a:off x="4493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405" name="Line 169"/>
            <p:cNvSpPr>
              <a:spLocks noChangeShapeType="1"/>
            </p:cNvSpPr>
            <p:nvPr/>
          </p:nvSpPr>
          <p:spPr bwMode="auto">
            <a:xfrm>
              <a:off x="1407" y="2899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Line 170"/>
            <p:cNvSpPr>
              <a:spLocks noChangeShapeType="1"/>
            </p:cNvSpPr>
            <p:nvPr/>
          </p:nvSpPr>
          <p:spPr bwMode="auto">
            <a:xfrm>
              <a:off x="3274" y="2899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Line 171"/>
            <p:cNvSpPr>
              <a:spLocks noChangeShapeType="1"/>
            </p:cNvSpPr>
            <p:nvPr/>
          </p:nvSpPr>
          <p:spPr bwMode="auto">
            <a:xfrm>
              <a:off x="3058" y="3090"/>
              <a:ext cx="2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6408" name="Line 172"/>
            <p:cNvSpPr>
              <a:spLocks noChangeShapeType="1"/>
            </p:cNvSpPr>
            <p:nvPr/>
          </p:nvSpPr>
          <p:spPr bwMode="auto">
            <a:xfrm>
              <a:off x="805" y="2894"/>
              <a:ext cx="618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6409" name="Line 173"/>
            <p:cNvSpPr>
              <a:spLocks noChangeShapeType="1"/>
            </p:cNvSpPr>
            <p:nvPr/>
          </p:nvSpPr>
          <p:spPr bwMode="auto">
            <a:xfrm>
              <a:off x="781" y="3089"/>
              <a:ext cx="617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6410" name="Line 174"/>
            <p:cNvSpPr>
              <a:spLocks noChangeShapeType="1"/>
            </p:cNvSpPr>
            <p:nvPr/>
          </p:nvSpPr>
          <p:spPr bwMode="auto">
            <a:xfrm>
              <a:off x="3277" y="2894"/>
              <a:ext cx="201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6411" name="Rectangle 175"/>
            <p:cNvSpPr>
              <a:spLocks noChangeArrowheads="1"/>
            </p:cNvSpPr>
            <p:nvPr/>
          </p:nvSpPr>
          <p:spPr bwMode="auto">
            <a:xfrm>
              <a:off x="3024" y="2579"/>
              <a:ext cx="319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6412" name="Rectangle 176"/>
            <p:cNvSpPr>
              <a:spLocks noChangeArrowheads="1"/>
            </p:cNvSpPr>
            <p:nvPr/>
          </p:nvSpPr>
          <p:spPr bwMode="auto">
            <a:xfrm>
              <a:off x="2321" y="2579"/>
              <a:ext cx="319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6413" name="Rectangle 177"/>
            <p:cNvSpPr>
              <a:spLocks noChangeArrowheads="1"/>
            </p:cNvSpPr>
            <p:nvPr/>
          </p:nvSpPr>
          <p:spPr bwMode="auto">
            <a:xfrm>
              <a:off x="2782" y="2579"/>
              <a:ext cx="319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6414" name="Rectangle 178"/>
            <p:cNvSpPr>
              <a:spLocks noChangeArrowheads="1"/>
            </p:cNvSpPr>
            <p:nvPr/>
          </p:nvSpPr>
          <p:spPr bwMode="auto">
            <a:xfrm>
              <a:off x="2552" y="2579"/>
              <a:ext cx="319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6415" name="Rectangle 179"/>
            <p:cNvSpPr>
              <a:spLocks noChangeArrowheads="1"/>
            </p:cNvSpPr>
            <p:nvPr/>
          </p:nvSpPr>
          <p:spPr bwMode="auto">
            <a:xfrm>
              <a:off x="2091" y="2579"/>
              <a:ext cx="319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6416" name="Rectangle 180"/>
            <p:cNvSpPr>
              <a:spLocks noChangeArrowheads="1"/>
            </p:cNvSpPr>
            <p:nvPr/>
          </p:nvSpPr>
          <p:spPr bwMode="auto">
            <a:xfrm>
              <a:off x="1703" y="1141"/>
              <a:ext cx="320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6417" name="Rectangle 181"/>
            <p:cNvSpPr>
              <a:spLocks noChangeArrowheads="1"/>
            </p:cNvSpPr>
            <p:nvPr/>
          </p:nvSpPr>
          <p:spPr bwMode="auto">
            <a:xfrm>
              <a:off x="1000" y="1117"/>
              <a:ext cx="622" cy="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方式</a:t>
              </a:r>
              <a:r>
                <a:rPr lang="en-US" altLang="zh-CN" sz="2400" b="1">
                  <a:latin typeface="Times New Roman" pitchFamily="18" charset="0"/>
                </a:rPr>
                <a:t>5</a:t>
              </a:r>
            </a:p>
          </p:txBody>
        </p:sp>
        <p:grpSp>
          <p:nvGrpSpPr>
            <p:cNvPr id="16418" name="Group 182"/>
            <p:cNvGrpSpPr>
              <a:grpSpLocks/>
            </p:cNvGrpSpPr>
            <p:nvPr/>
          </p:nvGrpSpPr>
          <p:grpSpPr bwMode="auto">
            <a:xfrm>
              <a:off x="3948" y="1958"/>
              <a:ext cx="909" cy="1186"/>
              <a:chOff x="3593" y="1706"/>
              <a:chExt cx="901" cy="1156"/>
            </a:xfrm>
          </p:grpSpPr>
          <p:sp>
            <p:nvSpPr>
              <p:cNvPr id="16455" name="Line 183"/>
              <p:cNvSpPr>
                <a:spLocks noChangeShapeType="1"/>
              </p:cNvSpPr>
              <p:nvPr/>
            </p:nvSpPr>
            <p:spPr bwMode="auto">
              <a:xfrm>
                <a:off x="3593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6" name="Line 184"/>
              <p:cNvSpPr>
                <a:spLocks noChangeShapeType="1"/>
              </p:cNvSpPr>
              <p:nvPr/>
            </p:nvSpPr>
            <p:spPr bwMode="auto">
              <a:xfrm>
                <a:off x="3818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7" name="Line 185"/>
              <p:cNvSpPr>
                <a:spLocks noChangeShapeType="1"/>
              </p:cNvSpPr>
              <p:nvPr/>
            </p:nvSpPr>
            <p:spPr bwMode="auto">
              <a:xfrm>
                <a:off x="4031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8" name="Line 186"/>
              <p:cNvSpPr>
                <a:spLocks noChangeShapeType="1"/>
              </p:cNvSpPr>
              <p:nvPr/>
            </p:nvSpPr>
            <p:spPr bwMode="auto">
              <a:xfrm>
                <a:off x="4256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9" name="Line 187"/>
              <p:cNvSpPr>
                <a:spLocks noChangeShapeType="1"/>
              </p:cNvSpPr>
              <p:nvPr/>
            </p:nvSpPr>
            <p:spPr bwMode="auto">
              <a:xfrm>
                <a:off x="4493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419" name="Line 188"/>
            <p:cNvSpPr>
              <a:spLocks noChangeShapeType="1"/>
            </p:cNvSpPr>
            <p:nvPr/>
          </p:nvSpPr>
          <p:spPr bwMode="auto">
            <a:xfrm>
              <a:off x="5297" y="2899"/>
              <a:ext cx="3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0" name="Rectangle 189"/>
            <p:cNvSpPr>
              <a:spLocks noChangeArrowheads="1"/>
            </p:cNvSpPr>
            <p:nvPr/>
          </p:nvSpPr>
          <p:spPr bwMode="auto">
            <a:xfrm>
              <a:off x="4829" y="2567"/>
              <a:ext cx="32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6421" name="Rectangle 190"/>
            <p:cNvSpPr>
              <a:spLocks noChangeArrowheads="1"/>
            </p:cNvSpPr>
            <p:nvPr/>
          </p:nvSpPr>
          <p:spPr bwMode="auto">
            <a:xfrm>
              <a:off x="4126" y="2567"/>
              <a:ext cx="319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2</a:t>
              </a:r>
            </a:p>
            <a:p>
              <a:pPr algn="ctr" eaLnBrk="0" hangingPunct="0"/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16422" name="Rectangle 191"/>
            <p:cNvSpPr>
              <a:spLocks noChangeArrowheads="1"/>
            </p:cNvSpPr>
            <p:nvPr/>
          </p:nvSpPr>
          <p:spPr bwMode="auto">
            <a:xfrm>
              <a:off x="4587" y="2567"/>
              <a:ext cx="319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6423" name="Rectangle 192"/>
            <p:cNvSpPr>
              <a:spLocks noChangeArrowheads="1"/>
            </p:cNvSpPr>
            <p:nvPr/>
          </p:nvSpPr>
          <p:spPr bwMode="auto">
            <a:xfrm>
              <a:off x="3896" y="2567"/>
              <a:ext cx="319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3</a:t>
              </a:r>
            </a:p>
            <a:p>
              <a:pPr algn="ctr" eaLnBrk="0" hangingPunct="0"/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16424" name="Line 193"/>
            <p:cNvSpPr>
              <a:spLocks noChangeShapeType="1"/>
            </p:cNvSpPr>
            <p:nvPr/>
          </p:nvSpPr>
          <p:spPr bwMode="auto">
            <a:xfrm>
              <a:off x="3516" y="1352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5" name="Line 194"/>
            <p:cNvSpPr>
              <a:spLocks noChangeShapeType="1"/>
            </p:cNvSpPr>
            <p:nvPr/>
          </p:nvSpPr>
          <p:spPr bwMode="auto">
            <a:xfrm>
              <a:off x="3723" y="1352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6" name="Line 195"/>
            <p:cNvSpPr>
              <a:spLocks noChangeShapeType="1"/>
            </p:cNvSpPr>
            <p:nvPr/>
          </p:nvSpPr>
          <p:spPr bwMode="auto">
            <a:xfrm>
              <a:off x="3518" y="1542"/>
              <a:ext cx="21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6427" name="Line 196"/>
            <p:cNvSpPr>
              <a:spLocks noChangeShapeType="1"/>
            </p:cNvSpPr>
            <p:nvPr/>
          </p:nvSpPr>
          <p:spPr bwMode="auto">
            <a:xfrm>
              <a:off x="3725" y="1346"/>
              <a:ext cx="156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6428" name="Rectangle 197"/>
            <p:cNvSpPr>
              <a:spLocks noChangeArrowheads="1"/>
            </p:cNvSpPr>
            <p:nvPr/>
          </p:nvSpPr>
          <p:spPr bwMode="auto">
            <a:xfrm>
              <a:off x="3472" y="1129"/>
              <a:ext cx="319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6429" name="Line 198"/>
            <p:cNvSpPr>
              <a:spLocks noChangeShapeType="1"/>
            </p:cNvSpPr>
            <p:nvPr/>
          </p:nvSpPr>
          <p:spPr bwMode="auto">
            <a:xfrm>
              <a:off x="5527" y="2899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0" name="Line 199"/>
            <p:cNvSpPr>
              <a:spLocks noChangeShapeType="1"/>
            </p:cNvSpPr>
            <p:nvPr/>
          </p:nvSpPr>
          <p:spPr bwMode="auto">
            <a:xfrm>
              <a:off x="5288" y="3090"/>
              <a:ext cx="24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6431" name="Line 200"/>
            <p:cNvSpPr>
              <a:spLocks noChangeShapeType="1"/>
            </p:cNvSpPr>
            <p:nvPr/>
          </p:nvSpPr>
          <p:spPr bwMode="auto">
            <a:xfrm>
              <a:off x="5531" y="2894"/>
              <a:ext cx="2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6432" name="Line 201"/>
            <p:cNvSpPr>
              <a:spLocks noChangeShapeType="1"/>
            </p:cNvSpPr>
            <p:nvPr/>
          </p:nvSpPr>
          <p:spPr bwMode="auto">
            <a:xfrm>
              <a:off x="4278" y="2192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3" name="Line 202"/>
            <p:cNvSpPr>
              <a:spLocks noChangeShapeType="1"/>
            </p:cNvSpPr>
            <p:nvPr/>
          </p:nvSpPr>
          <p:spPr bwMode="auto">
            <a:xfrm>
              <a:off x="4485" y="2192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4" name="Line 203"/>
            <p:cNvSpPr>
              <a:spLocks noChangeShapeType="1"/>
            </p:cNvSpPr>
            <p:nvPr/>
          </p:nvSpPr>
          <p:spPr bwMode="auto">
            <a:xfrm>
              <a:off x="4282" y="2383"/>
              <a:ext cx="2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6435" name="Line 204"/>
            <p:cNvSpPr>
              <a:spLocks noChangeShapeType="1"/>
            </p:cNvSpPr>
            <p:nvPr/>
          </p:nvSpPr>
          <p:spPr bwMode="auto">
            <a:xfrm>
              <a:off x="4501" y="2187"/>
              <a:ext cx="112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6436" name="Line 205"/>
            <p:cNvSpPr>
              <a:spLocks noChangeShapeType="1"/>
            </p:cNvSpPr>
            <p:nvPr/>
          </p:nvSpPr>
          <p:spPr bwMode="auto">
            <a:xfrm>
              <a:off x="1819" y="2192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7" name="Line 206"/>
            <p:cNvSpPr>
              <a:spLocks noChangeShapeType="1"/>
            </p:cNvSpPr>
            <p:nvPr/>
          </p:nvSpPr>
          <p:spPr bwMode="auto">
            <a:xfrm>
              <a:off x="2026" y="2192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8" name="Line 207"/>
            <p:cNvSpPr>
              <a:spLocks noChangeShapeType="1"/>
            </p:cNvSpPr>
            <p:nvPr/>
          </p:nvSpPr>
          <p:spPr bwMode="auto">
            <a:xfrm>
              <a:off x="1822" y="2383"/>
              <a:ext cx="21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6439" name="Line 208"/>
            <p:cNvSpPr>
              <a:spLocks noChangeShapeType="1"/>
            </p:cNvSpPr>
            <p:nvPr/>
          </p:nvSpPr>
          <p:spPr bwMode="auto">
            <a:xfrm>
              <a:off x="3612" y="2192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0" name="Line 209"/>
            <p:cNvSpPr>
              <a:spLocks noChangeShapeType="1"/>
            </p:cNvSpPr>
            <p:nvPr/>
          </p:nvSpPr>
          <p:spPr bwMode="auto">
            <a:xfrm>
              <a:off x="3819" y="2192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1" name="Line 210"/>
            <p:cNvSpPr>
              <a:spLocks noChangeShapeType="1"/>
            </p:cNvSpPr>
            <p:nvPr/>
          </p:nvSpPr>
          <p:spPr bwMode="auto">
            <a:xfrm>
              <a:off x="3615" y="2383"/>
              <a:ext cx="21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6442" name="Line 211"/>
            <p:cNvSpPr>
              <a:spLocks noChangeShapeType="1"/>
            </p:cNvSpPr>
            <p:nvPr/>
          </p:nvSpPr>
          <p:spPr bwMode="auto">
            <a:xfrm>
              <a:off x="3835" y="2187"/>
              <a:ext cx="44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6443" name="Line 212"/>
            <p:cNvSpPr>
              <a:spLocks noChangeShapeType="1"/>
            </p:cNvSpPr>
            <p:nvPr/>
          </p:nvSpPr>
          <p:spPr bwMode="auto">
            <a:xfrm>
              <a:off x="902" y="2187"/>
              <a:ext cx="93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6444" name="Line 213"/>
            <p:cNvSpPr>
              <a:spLocks noChangeShapeType="1"/>
            </p:cNvSpPr>
            <p:nvPr/>
          </p:nvSpPr>
          <p:spPr bwMode="auto">
            <a:xfrm>
              <a:off x="1410" y="2895"/>
              <a:ext cx="162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6445" name="Line 214"/>
            <p:cNvSpPr>
              <a:spLocks noChangeShapeType="1"/>
            </p:cNvSpPr>
            <p:nvPr/>
          </p:nvSpPr>
          <p:spPr bwMode="auto">
            <a:xfrm>
              <a:off x="3044" y="2899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6" name="Rectangle 215"/>
            <p:cNvSpPr>
              <a:spLocks noChangeArrowheads="1"/>
            </p:cNvSpPr>
            <p:nvPr/>
          </p:nvSpPr>
          <p:spPr bwMode="auto">
            <a:xfrm>
              <a:off x="4381" y="2567"/>
              <a:ext cx="319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6447" name="Line 216"/>
            <p:cNvSpPr>
              <a:spLocks noChangeShapeType="1"/>
            </p:cNvSpPr>
            <p:nvPr/>
          </p:nvSpPr>
          <p:spPr bwMode="auto">
            <a:xfrm>
              <a:off x="5086" y="1946"/>
              <a:ext cx="1" cy="11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8" name="Line 217"/>
            <p:cNvSpPr>
              <a:spLocks noChangeShapeType="1"/>
            </p:cNvSpPr>
            <p:nvPr/>
          </p:nvSpPr>
          <p:spPr bwMode="auto">
            <a:xfrm>
              <a:off x="5302" y="1946"/>
              <a:ext cx="1" cy="11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9" name="Rectangle 218"/>
            <p:cNvSpPr>
              <a:spLocks noChangeArrowheads="1"/>
            </p:cNvSpPr>
            <p:nvPr/>
          </p:nvSpPr>
          <p:spPr bwMode="auto">
            <a:xfrm>
              <a:off x="5083" y="2567"/>
              <a:ext cx="32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6450" name="Rectangle 219"/>
            <p:cNvSpPr>
              <a:spLocks noChangeArrowheads="1"/>
            </p:cNvSpPr>
            <p:nvPr/>
          </p:nvSpPr>
          <p:spPr bwMode="auto">
            <a:xfrm>
              <a:off x="5277" y="2567"/>
              <a:ext cx="319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6451" name="Line 220"/>
            <p:cNvSpPr>
              <a:spLocks noChangeShapeType="1"/>
            </p:cNvSpPr>
            <p:nvPr/>
          </p:nvSpPr>
          <p:spPr bwMode="auto">
            <a:xfrm>
              <a:off x="3278" y="1946"/>
              <a:ext cx="1" cy="11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2" name="Line 221"/>
            <p:cNvSpPr>
              <a:spLocks noChangeShapeType="1"/>
            </p:cNvSpPr>
            <p:nvPr/>
          </p:nvSpPr>
          <p:spPr bwMode="auto">
            <a:xfrm>
              <a:off x="5532" y="1946"/>
              <a:ext cx="1" cy="11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3" name="Rectangle 222"/>
            <p:cNvSpPr>
              <a:spLocks noChangeArrowheads="1"/>
            </p:cNvSpPr>
            <p:nvPr/>
          </p:nvSpPr>
          <p:spPr bwMode="auto">
            <a:xfrm>
              <a:off x="343" y="1368"/>
              <a:ext cx="513" cy="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WR</a:t>
              </a:r>
            </a:p>
          </p:txBody>
        </p:sp>
        <p:sp>
          <p:nvSpPr>
            <p:cNvPr id="16454" name="Line 223"/>
            <p:cNvSpPr>
              <a:spLocks noChangeShapeType="1"/>
            </p:cNvSpPr>
            <p:nvPr/>
          </p:nvSpPr>
          <p:spPr bwMode="auto">
            <a:xfrm>
              <a:off x="430" y="1377"/>
              <a:ext cx="31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-76200"/>
            <a:ext cx="7793037" cy="838200"/>
          </a:xfrm>
        </p:spPr>
        <p:txBody>
          <a:bodyPr/>
          <a:lstStyle/>
          <a:p>
            <a:pPr algn="ctr" eaLnBrk="1" hangingPunct="1"/>
            <a:r>
              <a:rPr lang="en-US" altLang="zh-CN" sz="4000" dirty="0" smtClean="0"/>
              <a:t>8253/8254</a:t>
            </a:r>
            <a:r>
              <a:rPr lang="zh-CN" altLang="en-US" sz="4000" dirty="0" smtClean="0"/>
              <a:t>的编程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688263" cy="44196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66"/>
                </a:solidFill>
              </a:rPr>
              <a:t>8253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加电后的工作方式不确定</a:t>
            </a:r>
          </a:p>
          <a:p>
            <a:pPr eaLnBrk="1" hangingPunct="1"/>
            <a:r>
              <a:rPr lang="en-US" altLang="zh-CN" smtClean="0">
                <a:solidFill>
                  <a:srgbClr val="000066"/>
                </a:solidFill>
              </a:rPr>
              <a:t>8253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必须初始化编程，才能正常工作</a:t>
            </a:r>
          </a:p>
          <a:p>
            <a:pPr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写入控制字</a:t>
            </a:r>
          </a:p>
          <a:p>
            <a:pPr lvl="1"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写入计数初值</a:t>
            </a:r>
          </a:p>
          <a:p>
            <a:pPr lvl="1"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读取计数值</a:t>
            </a:r>
          </a:p>
          <a:p>
            <a:pPr lvl="1" eaLnBrk="1" hangingPunct="1"/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8254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新增读回命令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466850" y="5238750"/>
            <a:ext cx="5675313" cy="715963"/>
            <a:chOff x="621" y="1360"/>
            <a:chExt cx="3575" cy="451"/>
          </a:xfrm>
        </p:grpSpPr>
        <p:graphicFrame>
          <p:nvGraphicFramePr>
            <p:cNvPr id="27655" name="Object 7"/>
            <p:cNvGraphicFramePr>
              <a:graphicFrameLocks noChangeAspect="1"/>
            </p:cNvGraphicFramePr>
            <p:nvPr/>
          </p:nvGraphicFramePr>
          <p:xfrm>
            <a:off x="621" y="1360"/>
            <a:ext cx="3575" cy="451"/>
          </p:xfrm>
          <a:graphic>
            <a:graphicData uri="http://schemas.openxmlformats.org/presentationml/2006/ole">
              <p:oleObj spid="_x0000_s155650" name="Image" r:id="rId3" imgW="6836569" imgH="762174" progId="">
                <p:embed/>
              </p:oleObj>
            </a:graphicData>
          </a:graphic>
        </p:graphicFrame>
        <p:sp>
          <p:nvSpPr>
            <p:cNvPr id="27656" name="Text Box 8"/>
            <p:cNvSpPr txBox="1">
              <a:spLocks noChangeArrowheads="1"/>
            </p:cNvSpPr>
            <p:nvPr/>
          </p:nvSpPr>
          <p:spPr bwMode="auto">
            <a:xfrm>
              <a:off x="643" y="1385"/>
              <a:ext cx="41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3200">
                  <a:solidFill>
                    <a:schemeClr val="accent2"/>
                  </a:solidFill>
                  <a:ea typeface="宋体" charset="-122"/>
                </a:rPr>
                <a:t>D</a:t>
              </a:r>
              <a:r>
                <a:rPr lang="en-US" altLang="zh-CN" b="1">
                  <a:solidFill>
                    <a:schemeClr val="accent2"/>
                  </a:solidFill>
                  <a:ea typeface="宋体" charset="-122"/>
                </a:rPr>
                <a:t>7</a:t>
              </a:r>
            </a:p>
          </p:txBody>
        </p:sp>
        <p:sp>
          <p:nvSpPr>
            <p:cNvPr id="27657" name="Text Box 9"/>
            <p:cNvSpPr txBox="1">
              <a:spLocks noChangeArrowheads="1"/>
            </p:cNvSpPr>
            <p:nvPr/>
          </p:nvSpPr>
          <p:spPr bwMode="auto">
            <a:xfrm>
              <a:off x="1098" y="1385"/>
              <a:ext cx="41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3200">
                  <a:solidFill>
                    <a:schemeClr val="accent2"/>
                  </a:solidFill>
                  <a:ea typeface="宋体" charset="-122"/>
                </a:rPr>
                <a:t>D</a:t>
              </a:r>
              <a:r>
                <a:rPr lang="en-US" altLang="zh-CN" b="1">
                  <a:solidFill>
                    <a:schemeClr val="accent2"/>
                  </a:solidFill>
                  <a:ea typeface="宋体" charset="-122"/>
                </a:rPr>
                <a:t>6</a:t>
              </a:r>
            </a:p>
          </p:txBody>
        </p:sp>
        <p:sp>
          <p:nvSpPr>
            <p:cNvPr id="27658" name="Text Box 10"/>
            <p:cNvSpPr txBox="1">
              <a:spLocks noChangeArrowheads="1"/>
            </p:cNvSpPr>
            <p:nvPr/>
          </p:nvSpPr>
          <p:spPr bwMode="auto">
            <a:xfrm>
              <a:off x="1553" y="1385"/>
              <a:ext cx="41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3200">
                  <a:solidFill>
                    <a:schemeClr val="accent2"/>
                  </a:solidFill>
                  <a:ea typeface="宋体" charset="-122"/>
                </a:rPr>
                <a:t>D</a:t>
              </a:r>
              <a:r>
                <a:rPr lang="en-US" altLang="zh-CN" b="1">
                  <a:solidFill>
                    <a:schemeClr val="accent2"/>
                  </a:solidFill>
                  <a:ea typeface="宋体" charset="-122"/>
                </a:rPr>
                <a:t>5</a:t>
              </a:r>
            </a:p>
          </p:txBody>
        </p:sp>
        <p:sp>
          <p:nvSpPr>
            <p:cNvPr id="27659" name="Text Box 11"/>
            <p:cNvSpPr txBox="1">
              <a:spLocks noChangeArrowheads="1"/>
            </p:cNvSpPr>
            <p:nvPr/>
          </p:nvSpPr>
          <p:spPr bwMode="auto">
            <a:xfrm>
              <a:off x="1992" y="1385"/>
              <a:ext cx="41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3200">
                  <a:solidFill>
                    <a:schemeClr val="accent2"/>
                  </a:solidFill>
                  <a:ea typeface="宋体" charset="-122"/>
                </a:rPr>
                <a:t>D</a:t>
              </a:r>
              <a:r>
                <a:rPr lang="en-US" altLang="zh-CN" b="1">
                  <a:solidFill>
                    <a:schemeClr val="accent2"/>
                  </a:solidFill>
                  <a:ea typeface="宋体" charset="-122"/>
                </a:rPr>
                <a:t>4</a:t>
              </a:r>
            </a:p>
          </p:txBody>
        </p:sp>
        <p:sp>
          <p:nvSpPr>
            <p:cNvPr id="27660" name="Text Box 12"/>
            <p:cNvSpPr txBox="1">
              <a:spLocks noChangeArrowheads="1"/>
            </p:cNvSpPr>
            <p:nvPr/>
          </p:nvSpPr>
          <p:spPr bwMode="auto">
            <a:xfrm>
              <a:off x="2432" y="1385"/>
              <a:ext cx="41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3200">
                  <a:solidFill>
                    <a:schemeClr val="accent2"/>
                  </a:solidFill>
                  <a:ea typeface="宋体" charset="-122"/>
                </a:rPr>
                <a:t>D</a:t>
              </a:r>
              <a:r>
                <a:rPr lang="en-US" altLang="zh-CN" b="1">
                  <a:solidFill>
                    <a:schemeClr val="accent2"/>
                  </a:solidFill>
                  <a:ea typeface="宋体" charset="-122"/>
                </a:rPr>
                <a:t>3</a:t>
              </a:r>
            </a:p>
          </p:txBody>
        </p:sp>
        <p:sp>
          <p:nvSpPr>
            <p:cNvPr id="27661" name="Text Box 13"/>
            <p:cNvSpPr txBox="1">
              <a:spLocks noChangeArrowheads="1"/>
            </p:cNvSpPr>
            <p:nvPr/>
          </p:nvSpPr>
          <p:spPr bwMode="auto">
            <a:xfrm>
              <a:off x="2888" y="1385"/>
              <a:ext cx="41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3200">
                  <a:solidFill>
                    <a:schemeClr val="accent2"/>
                  </a:solidFill>
                  <a:ea typeface="宋体" charset="-122"/>
                </a:rPr>
                <a:t>D</a:t>
              </a:r>
              <a:r>
                <a:rPr lang="en-US" altLang="zh-CN" b="1">
                  <a:solidFill>
                    <a:schemeClr val="accent2"/>
                  </a:solidFill>
                  <a:ea typeface="宋体" charset="-122"/>
                </a:rPr>
                <a:t>2</a:t>
              </a:r>
            </a:p>
          </p:txBody>
        </p:sp>
        <p:sp>
          <p:nvSpPr>
            <p:cNvPr id="27662" name="Text Box 14"/>
            <p:cNvSpPr txBox="1">
              <a:spLocks noChangeArrowheads="1"/>
            </p:cNvSpPr>
            <p:nvPr/>
          </p:nvSpPr>
          <p:spPr bwMode="auto">
            <a:xfrm>
              <a:off x="3327" y="1385"/>
              <a:ext cx="41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3200">
                  <a:solidFill>
                    <a:schemeClr val="accent2"/>
                  </a:solidFill>
                  <a:ea typeface="宋体" charset="-122"/>
                </a:rPr>
                <a:t>D</a:t>
              </a:r>
              <a:r>
                <a:rPr lang="en-US" altLang="zh-CN" b="1">
                  <a:solidFill>
                    <a:schemeClr val="accent2"/>
                  </a:solidFill>
                  <a:ea typeface="宋体" charset="-122"/>
                </a:rPr>
                <a:t>1</a:t>
              </a:r>
            </a:p>
          </p:txBody>
        </p:sp>
        <p:sp>
          <p:nvSpPr>
            <p:cNvPr id="27663" name="Text Box 15"/>
            <p:cNvSpPr txBox="1">
              <a:spLocks noChangeArrowheads="1"/>
            </p:cNvSpPr>
            <p:nvPr/>
          </p:nvSpPr>
          <p:spPr bwMode="auto">
            <a:xfrm>
              <a:off x="3780" y="1385"/>
              <a:ext cx="41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3200">
                  <a:solidFill>
                    <a:schemeClr val="accent2"/>
                  </a:solidFill>
                  <a:ea typeface="宋体" charset="-122"/>
                </a:rPr>
                <a:t>D</a:t>
              </a:r>
              <a:r>
                <a:rPr lang="en-US" altLang="zh-CN" b="1">
                  <a:solidFill>
                    <a:schemeClr val="accent2"/>
                  </a:solidFill>
                  <a:ea typeface="宋体" charset="-122"/>
                </a:rPr>
                <a:t>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6205538" cy="838200"/>
          </a:xfrm>
        </p:spPr>
        <p:txBody>
          <a:bodyPr/>
          <a:lstStyle/>
          <a:p>
            <a:pPr eaLnBrk="1" hangingPunct="1"/>
            <a:r>
              <a:rPr lang="zh-CN" altLang="en-US" sz="4000" dirty="0" smtClean="0"/>
              <a:t>写入方式控制字</a:t>
            </a:r>
          </a:p>
        </p:txBody>
      </p:sp>
      <p:graphicFrame>
        <p:nvGraphicFramePr>
          <p:cNvPr id="171060" name="Group 52"/>
          <p:cNvGraphicFramePr>
            <a:graphicFrameLocks noGrp="1"/>
          </p:cNvGraphicFramePr>
          <p:nvPr/>
        </p:nvGraphicFramePr>
        <p:xfrm>
          <a:off x="373063" y="2062163"/>
          <a:ext cx="8366125" cy="457200"/>
        </p:xfrm>
        <a:graphic>
          <a:graphicData uri="http://schemas.openxmlformats.org/drawingml/2006/table">
            <a:tbl>
              <a:tblPr/>
              <a:tblGrid>
                <a:gridCol w="2092325"/>
                <a:gridCol w="2092325"/>
                <a:gridCol w="3135312"/>
                <a:gridCol w="1046163"/>
              </a:tblGrid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计数器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读写格式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工作方式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数制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1034" name="Group 26"/>
          <p:cNvGraphicFramePr>
            <a:graphicFrameLocks noGrp="1"/>
          </p:cNvGraphicFramePr>
          <p:nvPr/>
        </p:nvGraphicFramePr>
        <p:xfrm>
          <a:off x="373063" y="1555750"/>
          <a:ext cx="8366125" cy="518048"/>
        </p:xfrm>
        <a:graphic>
          <a:graphicData uri="http://schemas.openxmlformats.org/drawingml/2006/table">
            <a:tbl>
              <a:tblPr/>
              <a:tblGrid>
                <a:gridCol w="1046162"/>
                <a:gridCol w="1046163"/>
                <a:gridCol w="1042987"/>
                <a:gridCol w="1049338"/>
                <a:gridCol w="1052512"/>
                <a:gridCol w="1039813"/>
                <a:gridCol w="1042987"/>
                <a:gridCol w="1046163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1062" name="AutoShape 54" descr="066"/>
          <p:cNvSpPr>
            <a:spLocks noChangeArrowheads="1"/>
          </p:cNvSpPr>
          <p:nvPr/>
        </p:nvSpPr>
        <p:spPr bwMode="auto">
          <a:xfrm>
            <a:off x="411163" y="2814638"/>
            <a:ext cx="3344862" cy="3706812"/>
          </a:xfrm>
          <a:prstGeom prst="wedgeEllipseCallout">
            <a:avLst>
              <a:gd name="adj1" fmla="val 15069"/>
              <a:gd name="adj2" fmla="val 23745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  <a:ea typeface="宋体" charset="-122"/>
              </a:rPr>
              <a:t>00  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charset="-122"/>
              </a:rPr>
              <a:t>计数器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  <a:ea typeface="宋体" charset="-122"/>
              </a:rPr>
              <a:t>0</a:t>
            </a:r>
          </a:p>
          <a:p>
            <a:pPr algn="just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  <a:ea typeface="宋体" charset="-122"/>
              </a:rPr>
              <a:t>01  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charset="-122"/>
              </a:rPr>
              <a:t>计数器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  <a:ea typeface="宋体" charset="-122"/>
              </a:rPr>
              <a:t>1</a:t>
            </a:r>
          </a:p>
          <a:p>
            <a:pPr algn="just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  <a:ea typeface="宋体" charset="-122"/>
              </a:rPr>
              <a:t>10  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charset="-122"/>
              </a:rPr>
              <a:t>计数器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  <a:ea typeface="宋体" charset="-122"/>
              </a:rPr>
              <a:t>2</a:t>
            </a:r>
          </a:p>
          <a:p>
            <a:pPr algn="just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  <a:ea typeface="宋体" charset="-122"/>
              </a:rPr>
              <a:t>11  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charset="-122"/>
              </a:rPr>
              <a:t>非法</a:t>
            </a:r>
          </a:p>
        </p:txBody>
      </p:sp>
      <p:sp>
        <p:nvSpPr>
          <p:cNvPr id="171061" name="Line 53"/>
          <p:cNvSpPr>
            <a:spLocks noChangeShapeType="1"/>
          </p:cNvSpPr>
          <p:nvPr/>
        </p:nvSpPr>
        <p:spPr bwMode="auto">
          <a:xfrm>
            <a:off x="1276350" y="2527300"/>
            <a:ext cx="336550" cy="5286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1063" name="AutoShape 55" descr="066"/>
          <p:cNvSpPr>
            <a:spLocks noChangeArrowheads="1"/>
          </p:cNvSpPr>
          <p:nvPr/>
        </p:nvSpPr>
        <p:spPr bwMode="auto">
          <a:xfrm>
            <a:off x="2046288" y="2860675"/>
            <a:ext cx="4549775" cy="3706813"/>
          </a:xfrm>
          <a:prstGeom prst="wedgeEllipseCallout">
            <a:avLst>
              <a:gd name="adj1" fmla="val -2162"/>
              <a:gd name="adj2" fmla="val 23745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  <a:ea typeface="宋体" charset="-122"/>
              </a:rPr>
              <a:t>00  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charset="-122"/>
              </a:rPr>
              <a:t>计数器锁存命令 </a:t>
            </a:r>
          </a:p>
          <a:p>
            <a:pPr algn="just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  <a:ea typeface="宋体" charset="-122"/>
              </a:rPr>
              <a:t>01  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charset="-122"/>
              </a:rPr>
              <a:t>只读写低字节</a:t>
            </a:r>
          </a:p>
          <a:p>
            <a:pPr algn="just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  <a:ea typeface="宋体" charset="-122"/>
              </a:rPr>
              <a:t>10  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charset="-122"/>
              </a:rPr>
              <a:t>只读写高字节</a:t>
            </a:r>
          </a:p>
          <a:p>
            <a:pPr algn="just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  <a:ea typeface="宋体" charset="-122"/>
              </a:rPr>
              <a:t>11  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charset="-122"/>
              </a:rPr>
              <a:t>先读写低字节</a:t>
            </a:r>
          </a:p>
          <a:p>
            <a:pPr algn="just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charset="-122"/>
              </a:rPr>
              <a:t>      后读写高字节</a:t>
            </a:r>
          </a:p>
        </p:txBody>
      </p:sp>
      <p:sp>
        <p:nvSpPr>
          <p:cNvPr id="171064" name="Line 56"/>
          <p:cNvSpPr>
            <a:spLocks noChangeShapeType="1"/>
          </p:cNvSpPr>
          <p:nvPr/>
        </p:nvSpPr>
        <p:spPr bwMode="auto">
          <a:xfrm>
            <a:off x="3200400" y="2527300"/>
            <a:ext cx="336550" cy="5286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1065" name="AutoShape 57" descr="066"/>
          <p:cNvSpPr>
            <a:spLocks noChangeArrowheads="1"/>
          </p:cNvSpPr>
          <p:nvPr/>
        </p:nvSpPr>
        <p:spPr bwMode="auto">
          <a:xfrm>
            <a:off x="4668838" y="2860675"/>
            <a:ext cx="2984500" cy="3706813"/>
          </a:xfrm>
          <a:prstGeom prst="wedgeEllipseCallout">
            <a:avLst>
              <a:gd name="adj1" fmla="val 22926"/>
              <a:gd name="adj2" fmla="val 23745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0066"/>
                </a:solidFill>
                <a:latin typeface="Times New Roman" pitchFamily="18" charset="0"/>
                <a:ea typeface="宋体" charset="-122"/>
              </a:rPr>
              <a:t>000  </a:t>
            </a:r>
            <a:r>
              <a:rPr lang="zh-CN" altLang="en-US" b="1">
                <a:solidFill>
                  <a:srgbClr val="000066"/>
                </a:solidFill>
                <a:latin typeface="Times New Roman" pitchFamily="18" charset="0"/>
                <a:ea typeface="宋体" charset="-122"/>
              </a:rPr>
              <a:t>方式</a:t>
            </a:r>
            <a:r>
              <a:rPr lang="en-US" altLang="zh-CN" b="1">
                <a:solidFill>
                  <a:srgbClr val="000066"/>
                </a:solidFill>
                <a:latin typeface="Times New Roman" pitchFamily="18" charset="0"/>
                <a:ea typeface="宋体" charset="-122"/>
              </a:rPr>
              <a:t>0</a:t>
            </a:r>
          </a:p>
          <a:p>
            <a:pPr algn="just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0066"/>
                </a:solidFill>
                <a:latin typeface="Times New Roman" pitchFamily="18" charset="0"/>
                <a:ea typeface="宋体" charset="-122"/>
              </a:rPr>
              <a:t>001  </a:t>
            </a:r>
            <a:r>
              <a:rPr lang="zh-CN" altLang="en-US" b="1">
                <a:solidFill>
                  <a:srgbClr val="000066"/>
                </a:solidFill>
                <a:latin typeface="Times New Roman" pitchFamily="18" charset="0"/>
                <a:ea typeface="宋体" charset="-122"/>
              </a:rPr>
              <a:t>方式</a:t>
            </a:r>
            <a:r>
              <a:rPr lang="en-US" altLang="zh-CN" b="1">
                <a:solidFill>
                  <a:srgbClr val="000066"/>
                </a:solidFill>
                <a:latin typeface="Times New Roman" pitchFamily="18" charset="0"/>
                <a:ea typeface="宋体" charset="-122"/>
              </a:rPr>
              <a:t>1</a:t>
            </a:r>
          </a:p>
          <a:p>
            <a:pPr algn="just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0066"/>
                </a:solidFill>
                <a:latin typeface="Times New Roman" pitchFamily="18" charset="0"/>
                <a:ea typeface="宋体" charset="-122"/>
              </a:rPr>
              <a:t>010  </a:t>
            </a:r>
            <a:r>
              <a:rPr lang="zh-CN" altLang="en-US" b="1">
                <a:solidFill>
                  <a:srgbClr val="000066"/>
                </a:solidFill>
                <a:latin typeface="Times New Roman" pitchFamily="18" charset="0"/>
                <a:ea typeface="宋体" charset="-122"/>
              </a:rPr>
              <a:t>方式</a:t>
            </a:r>
            <a:r>
              <a:rPr lang="en-US" altLang="zh-CN" b="1">
                <a:solidFill>
                  <a:srgbClr val="000066"/>
                </a:solidFill>
                <a:latin typeface="Times New Roman" pitchFamily="18" charset="0"/>
                <a:ea typeface="宋体" charset="-122"/>
              </a:rPr>
              <a:t>2</a:t>
            </a:r>
          </a:p>
          <a:p>
            <a:pPr algn="just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0066"/>
                </a:solidFill>
                <a:latin typeface="Times New Roman" pitchFamily="18" charset="0"/>
                <a:ea typeface="宋体" charset="-122"/>
              </a:rPr>
              <a:t>011  </a:t>
            </a:r>
            <a:r>
              <a:rPr lang="zh-CN" altLang="en-US" b="1">
                <a:solidFill>
                  <a:srgbClr val="000066"/>
                </a:solidFill>
                <a:latin typeface="Times New Roman" pitchFamily="18" charset="0"/>
                <a:ea typeface="宋体" charset="-122"/>
              </a:rPr>
              <a:t>方式</a:t>
            </a:r>
            <a:r>
              <a:rPr lang="en-US" altLang="zh-CN" b="1">
                <a:solidFill>
                  <a:srgbClr val="000066"/>
                </a:solidFill>
                <a:latin typeface="Times New Roman" pitchFamily="18" charset="0"/>
                <a:ea typeface="宋体" charset="-122"/>
              </a:rPr>
              <a:t>3</a:t>
            </a:r>
          </a:p>
          <a:p>
            <a:pPr algn="just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0066"/>
                </a:solidFill>
                <a:latin typeface="Times New Roman" pitchFamily="18" charset="0"/>
                <a:ea typeface="宋体" charset="-122"/>
              </a:rPr>
              <a:t>100  </a:t>
            </a:r>
            <a:r>
              <a:rPr lang="zh-CN" altLang="en-US" b="1">
                <a:solidFill>
                  <a:srgbClr val="000066"/>
                </a:solidFill>
                <a:latin typeface="Times New Roman" pitchFamily="18" charset="0"/>
                <a:ea typeface="宋体" charset="-122"/>
              </a:rPr>
              <a:t>方式</a:t>
            </a:r>
            <a:r>
              <a:rPr lang="en-US" altLang="zh-CN" b="1">
                <a:solidFill>
                  <a:srgbClr val="000066"/>
                </a:solidFill>
                <a:latin typeface="Times New Roman" pitchFamily="18" charset="0"/>
                <a:ea typeface="宋体" charset="-122"/>
              </a:rPr>
              <a:t>4</a:t>
            </a:r>
          </a:p>
          <a:p>
            <a:pPr algn="just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0066"/>
                </a:solidFill>
                <a:latin typeface="Times New Roman" pitchFamily="18" charset="0"/>
                <a:ea typeface="宋体" charset="-122"/>
              </a:rPr>
              <a:t>101  </a:t>
            </a:r>
            <a:r>
              <a:rPr lang="zh-CN" altLang="en-US" b="1">
                <a:solidFill>
                  <a:srgbClr val="000066"/>
                </a:solidFill>
                <a:latin typeface="Times New Roman" pitchFamily="18" charset="0"/>
                <a:ea typeface="宋体" charset="-122"/>
              </a:rPr>
              <a:t>方式</a:t>
            </a:r>
            <a:r>
              <a:rPr lang="en-US" altLang="zh-CN" b="1">
                <a:solidFill>
                  <a:srgbClr val="000066"/>
                </a:solidFill>
                <a:latin typeface="Times New Roman" pitchFamily="18" charset="0"/>
                <a:ea typeface="宋体" charset="-122"/>
              </a:rPr>
              <a:t>5</a:t>
            </a:r>
          </a:p>
        </p:txBody>
      </p:sp>
      <p:sp>
        <p:nvSpPr>
          <p:cNvPr id="171066" name="Line 58"/>
          <p:cNvSpPr>
            <a:spLocks noChangeShapeType="1"/>
          </p:cNvSpPr>
          <p:nvPr/>
        </p:nvSpPr>
        <p:spPr bwMode="auto">
          <a:xfrm>
            <a:off x="5437188" y="2527300"/>
            <a:ext cx="336550" cy="5286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1067" name="AutoShape 59" descr="066"/>
          <p:cNvSpPr>
            <a:spLocks noChangeArrowheads="1"/>
          </p:cNvSpPr>
          <p:nvPr/>
        </p:nvSpPr>
        <p:spPr bwMode="auto">
          <a:xfrm>
            <a:off x="6373813" y="2836863"/>
            <a:ext cx="2647950" cy="3706812"/>
          </a:xfrm>
          <a:prstGeom prst="wedgeEllipseCallout">
            <a:avLst>
              <a:gd name="adj1" fmla="val 32194"/>
              <a:gd name="adj2" fmla="val 23745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  <a:ea typeface="宋体" charset="-122"/>
              </a:rPr>
              <a:t>0  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charset="-122"/>
              </a:rPr>
              <a:t>二进制</a:t>
            </a:r>
          </a:p>
          <a:p>
            <a:pPr algn="just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  <a:ea typeface="宋体" charset="-122"/>
              </a:rPr>
              <a:t>1  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charset="-122"/>
              </a:rPr>
              <a:t>十进制</a:t>
            </a:r>
          </a:p>
        </p:txBody>
      </p:sp>
      <p:sp>
        <p:nvSpPr>
          <p:cNvPr id="171068" name="Line 60"/>
          <p:cNvSpPr>
            <a:spLocks noChangeShapeType="1"/>
          </p:cNvSpPr>
          <p:nvPr/>
        </p:nvSpPr>
        <p:spPr bwMode="auto">
          <a:xfrm flipH="1">
            <a:off x="7913688" y="2552700"/>
            <a:ext cx="241300" cy="3825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1069" name="Rectangle 61" descr="076"/>
          <p:cNvSpPr>
            <a:spLocks noChangeArrowheads="1"/>
          </p:cNvSpPr>
          <p:nvPr/>
        </p:nvSpPr>
        <p:spPr bwMode="auto">
          <a:xfrm>
            <a:off x="0" y="3729038"/>
            <a:ext cx="8940800" cy="1300162"/>
          </a:xfrm>
          <a:prstGeom prst="rect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3200" b="1">
                <a:solidFill>
                  <a:srgbClr val="A50021"/>
                </a:solidFill>
                <a:ea typeface="宋体" charset="-122"/>
              </a:rPr>
              <a:t>控制字写入控制字</a:t>
            </a:r>
            <a:r>
              <a:rPr lang="en-US" altLang="zh-CN" sz="3200" b="1">
                <a:solidFill>
                  <a:srgbClr val="A50021"/>
                </a:solidFill>
                <a:ea typeface="宋体" charset="-122"/>
              </a:rPr>
              <a:t>I/O</a:t>
            </a:r>
            <a:r>
              <a:rPr lang="zh-CN" altLang="en-US" sz="3200" b="1">
                <a:solidFill>
                  <a:srgbClr val="A50021"/>
                </a:solidFill>
                <a:ea typeface="宋体" charset="-122"/>
              </a:rPr>
              <a:t>地址（</a:t>
            </a:r>
            <a:r>
              <a:rPr lang="en-US" altLang="zh-CN" sz="3200" b="1">
                <a:solidFill>
                  <a:srgbClr val="A50021"/>
                </a:solidFill>
                <a:ea typeface="宋体" charset="-122"/>
              </a:rPr>
              <a:t>A</a:t>
            </a:r>
            <a:r>
              <a:rPr lang="en-US" altLang="zh-CN" b="1">
                <a:solidFill>
                  <a:srgbClr val="A50021"/>
                </a:solidFill>
                <a:ea typeface="宋体" charset="-122"/>
              </a:rPr>
              <a:t>1</a:t>
            </a:r>
            <a:r>
              <a:rPr lang="en-US" altLang="zh-CN" sz="3200" b="1">
                <a:solidFill>
                  <a:srgbClr val="A50021"/>
                </a:solidFill>
                <a:ea typeface="宋体" charset="-122"/>
              </a:rPr>
              <a:t>A</a:t>
            </a:r>
            <a:r>
              <a:rPr lang="en-US" altLang="zh-CN" b="1">
                <a:solidFill>
                  <a:srgbClr val="A50021"/>
                </a:solidFill>
                <a:ea typeface="宋体" charset="-122"/>
              </a:rPr>
              <a:t>0</a:t>
            </a:r>
            <a:r>
              <a:rPr lang="zh-CN" altLang="en-US" sz="3200" b="1">
                <a:solidFill>
                  <a:srgbClr val="A50021"/>
                </a:solidFill>
                <a:ea typeface="宋体" charset="-122"/>
              </a:rPr>
              <a:t>＝</a:t>
            </a:r>
            <a:r>
              <a:rPr lang="en-US" altLang="zh-CN" sz="3200" b="1">
                <a:solidFill>
                  <a:srgbClr val="A50021"/>
                </a:solidFill>
                <a:ea typeface="宋体" charset="-122"/>
              </a:rPr>
              <a:t>11</a:t>
            </a:r>
            <a:r>
              <a:rPr lang="zh-CN" altLang="en-US" sz="3200" b="1">
                <a:solidFill>
                  <a:srgbClr val="A50021"/>
                </a:solidFill>
                <a:ea typeface="宋体" charset="-122"/>
              </a:rPr>
              <a:t>）</a:t>
            </a:r>
            <a:endParaRPr lang="zh-CN" altLang="en-US" sz="3200" b="1">
              <a:solidFill>
                <a:srgbClr val="A50021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7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1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1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7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1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1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7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1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1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7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1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1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17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62" grpId="0" animBg="1" autoUpdateAnimBg="0"/>
      <p:bldP spid="171061" grpId="0" animBg="1"/>
      <p:bldP spid="171063" grpId="0" animBg="1" autoUpdateAnimBg="0"/>
      <p:bldP spid="171064" grpId="0" animBg="1"/>
      <p:bldP spid="171065" grpId="0" animBg="1" autoUpdateAnimBg="0"/>
      <p:bldP spid="171066" grpId="0" animBg="1"/>
      <p:bldP spid="171067" grpId="0" animBg="1" autoUpdateAnimBg="0"/>
      <p:bldP spid="171068" grpId="0" animBg="1"/>
      <p:bldP spid="171069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 </a:t>
            </a:r>
            <a:r>
              <a:rPr lang="zh-CN" altLang="en-US" sz="4000" dirty="0" smtClean="0"/>
              <a:t>写入计数值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688263" cy="441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选择二进制时</a:t>
            </a:r>
          </a:p>
          <a:p>
            <a:pPr lvl="1"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计数值范围：</a:t>
            </a:r>
            <a:r>
              <a:rPr lang="en-US" altLang="zh-CN" smtClean="0">
                <a:solidFill>
                  <a:srgbClr val="000066"/>
                </a:solidFill>
              </a:rPr>
              <a:t>0000H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～</a:t>
            </a:r>
            <a:r>
              <a:rPr lang="en-US" altLang="zh-CN" smtClean="0">
                <a:solidFill>
                  <a:srgbClr val="000066"/>
                </a:solidFill>
              </a:rPr>
              <a:t>FFFFH</a:t>
            </a:r>
          </a:p>
          <a:p>
            <a:pPr lvl="1" eaLnBrk="1" hangingPunct="1"/>
            <a:r>
              <a:rPr lang="en-US" altLang="zh-CN" smtClean="0">
                <a:solidFill>
                  <a:srgbClr val="000066"/>
                </a:solidFill>
              </a:rPr>
              <a:t>0000H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是最大值，代表</a:t>
            </a:r>
            <a:r>
              <a:rPr lang="en-US" altLang="zh-CN" smtClean="0">
                <a:solidFill>
                  <a:srgbClr val="000066"/>
                </a:solidFill>
              </a:rPr>
              <a:t>65536</a:t>
            </a:r>
          </a:p>
          <a:p>
            <a:pPr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选择十进制（</a:t>
            </a:r>
            <a:r>
              <a:rPr lang="en-US" altLang="zh-CN" smtClean="0">
                <a:solidFill>
                  <a:srgbClr val="000066"/>
                </a:solidFill>
              </a:rPr>
              <a:t>BCD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码）</a:t>
            </a:r>
          </a:p>
          <a:p>
            <a:pPr lvl="1"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计数值范围：</a:t>
            </a:r>
            <a:r>
              <a:rPr lang="en-US" altLang="zh-CN" smtClean="0">
                <a:solidFill>
                  <a:srgbClr val="000066"/>
                </a:solidFill>
              </a:rPr>
              <a:t>0000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～</a:t>
            </a:r>
            <a:r>
              <a:rPr lang="en-US" altLang="zh-CN" smtClean="0">
                <a:solidFill>
                  <a:srgbClr val="000066"/>
                </a:solidFill>
              </a:rPr>
              <a:t>9999</a:t>
            </a:r>
            <a:endParaRPr lang="en-US" altLang="zh-CN" smtClean="0">
              <a:solidFill>
                <a:srgbClr val="000066"/>
              </a:solidFill>
              <a:latin typeface="Times New Roman" pitchFamily="18" charset="0"/>
            </a:endParaRPr>
          </a:p>
          <a:p>
            <a:pPr lvl="1" eaLnBrk="1" hangingPunct="1"/>
            <a:r>
              <a:rPr lang="en-US" altLang="zh-CN" smtClean="0">
                <a:solidFill>
                  <a:srgbClr val="000066"/>
                </a:solidFill>
              </a:rPr>
              <a:t>0000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代表最大值</a:t>
            </a:r>
            <a:r>
              <a:rPr lang="en-US" altLang="zh-CN" smtClean="0">
                <a:solidFill>
                  <a:srgbClr val="000066"/>
                </a:solidFill>
              </a:rPr>
              <a:t>10000</a:t>
            </a:r>
          </a:p>
        </p:txBody>
      </p:sp>
      <p:sp>
        <p:nvSpPr>
          <p:cNvPr id="172038" name="Rectangle 6" descr="076"/>
          <p:cNvSpPr>
            <a:spLocks noChangeArrowheads="1"/>
          </p:cNvSpPr>
          <p:nvPr/>
        </p:nvSpPr>
        <p:spPr bwMode="auto">
          <a:xfrm>
            <a:off x="530225" y="4643438"/>
            <a:ext cx="7989888" cy="1300162"/>
          </a:xfrm>
          <a:prstGeom prst="rect">
            <a:avLst/>
          </a:prstGeom>
          <a:blipFill dpi="0" rotWithShape="0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3200" b="1">
                <a:solidFill>
                  <a:srgbClr val="A50021"/>
                </a:solidFill>
                <a:ea typeface="宋体" charset="-122"/>
              </a:rPr>
              <a:t>计数值写入计数器各自的</a:t>
            </a:r>
            <a:r>
              <a:rPr lang="en-US" altLang="zh-CN" sz="3200" b="1">
                <a:solidFill>
                  <a:srgbClr val="A50021"/>
                </a:solidFill>
                <a:ea typeface="宋体" charset="-122"/>
                <a:hlinkClick r:id="rId3" action="ppaction://hlinksldjump"/>
              </a:rPr>
              <a:t>I/O</a:t>
            </a:r>
            <a:r>
              <a:rPr lang="zh-CN" altLang="en-US" sz="3200" b="1">
                <a:solidFill>
                  <a:srgbClr val="A50021"/>
                </a:solidFill>
                <a:ea typeface="宋体" charset="-122"/>
                <a:hlinkClick r:id="rId3" action="ppaction://hlinksldjump"/>
              </a:rPr>
              <a:t>地址</a:t>
            </a:r>
            <a:endParaRPr lang="zh-CN" altLang="en-US" sz="3200" b="1">
              <a:solidFill>
                <a:srgbClr val="A50021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读取计数值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953375" cy="441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对</a:t>
            </a:r>
            <a:r>
              <a:rPr lang="en-US" altLang="zh-CN" smtClean="0">
                <a:solidFill>
                  <a:srgbClr val="000066"/>
                </a:solidFill>
              </a:rPr>
              <a:t>8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位数据线，读取</a:t>
            </a:r>
            <a:r>
              <a:rPr lang="en-US" altLang="zh-CN" smtClean="0">
                <a:solidFill>
                  <a:srgbClr val="000066"/>
                </a:solidFill>
              </a:rPr>
              <a:t>16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位计数值需分两次</a:t>
            </a:r>
            <a:endParaRPr lang="zh-CN" altLang="en-US" smtClean="0">
              <a:solidFill>
                <a:srgbClr val="000066"/>
              </a:solidFill>
            </a:endParaRPr>
          </a:p>
          <a:p>
            <a:pPr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计数在不断进行，应该将当前计数值先行锁存，然后读取：</a:t>
            </a:r>
          </a:p>
          <a:p>
            <a:pPr lvl="1"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向控制字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I/O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地址：给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8253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写入锁存命令</a:t>
            </a:r>
          </a:p>
          <a:p>
            <a:pPr lvl="1" eaLnBrk="1" hangingPunct="1"/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从计数器</a:t>
            </a:r>
            <a:r>
              <a:rPr lang="en-US" altLang="zh-CN" smtClean="0">
                <a:solidFill>
                  <a:srgbClr val="000066"/>
                </a:solidFill>
                <a:latin typeface="Times New Roman" pitchFamily="18" charset="0"/>
              </a:rPr>
              <a:t>I/O</a:t>
            </a:r>
            <a:r>
              <a:rPr lang="zh-CN" altLang="en-US" smtClean="0">
                <a:solidFill>
                  <a:srgbClr val="000066"/>
                </a:solidFill>
                <a:latin typeface="Times New Roman" pitchFamily="18" charset="0"/>
              </a:rPr>
              <a:t>地址：读取锁存的计数值</a:t>
            </a:r>
          </a:p>
        </p:txBody>
      </p:sp>
      <p:sp>
        <p:nvSpPr>
          <p:cNvPr id="173062" name="Rectangle 6" descr="076"/>
          <p:cNvSpPr>
            <a:spLocks noChangeArrowheads="1"/>
          </p:cNvSpPr>
          <p:nvPr/>
        </p:nvSpPr>
        <p:spPr bwMode="auto">
          <a:xfrm>
            <a:off x="0" y="4643438"/>
            <a:ext cx="9144000" cy="1300162"/>
          </a:xfrm>
          <a:prstGeom prst="rect">
            <a:avLst/>
          </a:prstGeom>
          <a:blipFill dpi="0" rotWithShape="0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3200" b="1">
                <a:solidFill>
                  <a:srgbClr val="A50021"/>
                </a:solidFill>
                <a:ea typeface="宋体" charset="-122"/>
              </a:rPr>
              <a:t>读取计数值，要注意读写格式和计数数制</a:t>
            </a:r>
            <a:endParaRPr lang="zh-CN" altLang="en-US" sz="3200" b="1">
              <a:solidFill>
                <a:srgbClr val="A50021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2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93037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Times New Roman" pitchFamily="18" charset="0"/>
              </a:rPr>
              <a:t>8254</a:t>
            </a:r>
            <a:r>
              <a:rPr lang="zh-CN" altLang="en-US" sz="4000" dirty="0" smtClean="0">
                <a:latin typeface="Times New Roman" pitchFamily="18" charset="0"/>
              </a:rPr>
              <a:t>的读回命令</a:t>
            </a:r>
          </a:p>
        </p:txBody>
      </p:sp>
      <p:graphicFrame>
        <p:nvGraphicFramePr>
          <p:cNvPr id="216129" name="Group 65"/>
          <p:cNvGraphicFramePr>
            <a:graphicFrameLocks noGrp="1"/>
          </p:cNvGraphicFramePr>
          <p:nvPr/>
        </p:nvGraphicFramePr>
        <p:xfrm>
          <a:off x="1979612" y="1735138"/>
          <a:ext cx="6946900" cy="457200"/>
        </p:xfrm>
        <a:graphic>
          <a:graphicData uri="http://schemas.openxmlformats.org/drawingml/2006/table">
            <a:tbl>
              <a:tblPr/>
              <a:tblGrid>
                <a:gridCol w="1736725"/>
                <a:gridCol w="1738313"/>
                <a:gridCol w="2603500"/>
                <a:gridCol w="868362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中宋" pitchFamily="2" charset="-122"/>
                        </a:rPr>
                        <a:t>计数器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F8FD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中宋" pitchFamily="2" charset="-122"/>
                        </a:rPr>
                        <a:t>读写格式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F8FD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中宋" pitchFamily="2" charset="-122"/>
                        </a:rPr>
                        <a:t>工作方式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F8FD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中宋" pitchFamily="2" charset="-122"/>
                        </a:rPr>
                        <a:t>数制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F8FD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6156" name="Group 92"/>
          <p:cNvGraphicFramePr>
            <a:graphicFrameLocks noGrp="1"/>
          </p:cNvGraphicFramePr>
          <p:nvPr/>
        </p:nvGraphicFramePr>
        <p:xfrm>
          <a:off x="1979612" y="1227138"/>
          <a:ext cx="6975475" cy="457200"/>
        </p:xfrm>
        <a:graphic>
          <a:graphicData uri="http://schemas.openxmlformats.org/drawingml/2006/table">
            <a:tbl>
              <a:tblPr/>
              <a:tblGrid>
                <a:gridCol w="871538"/>
                <a:gridCol w="873125"/>
                <a:gridCol w="869950"/>
                <a:gridCol w="852487"/>
                <a:gridCol w="900113"/>
                <a:gridCol w="866775"/>
                <a:gridCol w="869950"/>
                <a:gridCol w="871537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D7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D5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6179" name="Group 115"/>
          <p:cNvGraphicFramePr>
            <a:graphicFrameLocks noGrp="1"/>
          </p:cNvGraphicFramePr>
          <p:nvPr/>
        </p:nvGraphicFramePr>
        <p:xfrm>
          <a:off x="1951037" y="4791075"/>
          <a:ext cx="7040563" cy="457200"/>
        </p:xfrm>
        <a:graphic>
          <a:graphicData uri="http://schemas.openxmlformats.org/drawingml/2006/table">
            <a:tbl>
              <a:tblPr/>
              <a:tblGrid>
                <a:gridCol w="1828800"/>
                <a:gridCol w="1692275"/>
                <a:gridCol w="2638425"/>
                <a:gridCol w="881063"/>
              </a:tblGrid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输出值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读写格式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FEFF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工作方式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FEFF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数制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FEFF">
                        <a:alpha val="39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1783" name="Text Box 66"/>
          <p:cNvSpPr txBox="1">
            <a:spLocks noChangeArrowheads="1"/>
          </p:cNvSpPr>
          <p:nvPr/>
        </p:nvSpPr>
        <p:spPr bwMode="auto">
          <a:xfrm>
            <a:off x="506412" y="1676400"/>
            <a:ext cx="1250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folHlink"/>
                </a:solidFill>
              </a:rPr>
              <a:t>控制字</a:t>
            </a:r>
          </a:p>
        </p:txBody>
      </p:sp>
      <p:sp>
        <p:nvSpPr>
          <p:cNvPr id="31784" name="Text Box 67"/>
          <p:cNvSpPr txBox="1">
            <a:spLocks noChangeArrowheads="1"/>
          </p:cNvSpPr>
          <p:nvPr/>
        </p:nvSpPr>
        <p:spPr bwMode="auto">
          <a:xfrm>
            <a:off x="447675" y="4705350"/>
            <a:ext cx="1250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folHlink"/>
                </a:solidFill>
              </a:rPr>
              <a:t>状态字</a:t>
            </a:r>
          </a:p>
        </p:txBody>
      </p:sp>
      <p:sp>
        <p:nvSpPr>
          <p:cNvPr id="31785" name="Line 69"/>
          <p:cNvSpPr>
            <a:spLocks noChangeShapeType="1"/>
          </p:cNvSpPr>
          <p:nvPr/>
        </p:nvSpPr>
        <p:spPr bwMode="auto">
          <a:xfrm>
            <a:off x="2863850" y="4802188"/>
            <a:ext cx="0" cy="46513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1786" name="Text Box 82"/>
          <p:cNvSpPr txBox="1">
            <a:spLocks noChangeArrowheads="1"/>
          </p:cNvSpPr>
          <p:nvPr/>
        </p:nvSpPr>
        <p:spPr bwMode="auto">
          <a:xfrm>
            <a:off x="325437" y="2624138"/>
            <a:ext cx="1606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folHlink"/>
                </a:solidFill>
              </a:rPr>
              <a:t>读回命令</a:t>
            </a:r>
          </a:p>
        </p:txBody>
      </p:sp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2017712" y="2616200"/>
            <a:ext cx="6905625" cy="633413"/>
            <a:chOff x="1187" y="1657"/>
            <a:chExt cx="4350" cy="460"/>
          </a:xfrm>
        </p:grpSpPr>
        <p:sp>
          <p:nvSpPr>
            <p:cNvPr id="31796" name="Rectangle 38"/>
            <p:cNvSpPr>
              <a:spLocks noChangeArrowheads="1"/>
            </p:cNvSpPr>
            <p:nvPr/>
          </p:nvSpPr>
          <p:spPr bwMode="auto">
            <a:xfrm>
              <a:off x="5030" y="1670"/>
              <a:ext cx="507" cy="4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b="1">
                  <a:solidFill>
                    <a:schemeClr val="folHlink"/>
                  </a:solidFill>
                  <a:ea typeface="宋体" charset="-122"/>
                </a:rPr>
                <a:t>0</a:t>
              </a:r>
            </a:p>
          </p:txBody>
        </p:sp>
        <p:sp>
          <p:nvSpPr>
            <p:cNvPr id="31797" name="Rectangle 39"/>
            <p:cNvSpPr>
              <a:spLocks noChangeArrowheads="1"/>
            </p:cNvSpPr>
            <p:nvPr/>
          </p:nvSpPr>
          <p:spPr bwMode="auto">
            <a:xfrm>
              <a:off x="3397" y="1670"/>
              <a:ext cx="1685" cy="4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chemeClr val="folHlink"/>
                  </a:solidFill>
                  <a:ea typeface="宋体" charset="-122"/>
                </a:rPr>
                <a:t>CNT0   CNT1   CNT2</a:t>
              </a:r>
            </a:p>
          </p:txBody>
        </p:sp>
        <p:sp>
          <p:nvSpPr>
            <p:cNvPr id="31798" name="Rectangle 40"/>
            <p:cNvSpPr>
              <a:spLocks noChangeArrowheads="1"/>
            </p:cNvSpPr>
            <p:nvPr/>
          </p:nvSpPr>
          <p:spPr bwMode="auto">
            <a:xfrm>
              <a:off x="2262" y="1670"/>
              <a:ext cx="1135" cy="4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2000" b="1">
                  <a:solidFill>
                    <a:schemeClr val="folHlink"/>
                  </a:solidFill>
                  <a:ea typeface="宋体" charset="-122"/>
                </a:rPr>
                <a:t>计数值 状态值</a:t>
              </a:r>
            </a:p>
          </p:txBody>
        </p:sp>
        <p:sp>
          <p:nvSpPr>
            <p:cNvPr id="31799" name="Rectangle 41"/>
            <p:cNvSpPr>
              <a:spLocks noChangeArrowheads="1"/>
            </p:cNvSpPr>
            <p:nvPr/>
          </p:nvSpPr>
          <p:spPr bwMode="auto">
            <a:xfrm>
              <a:off x="1187" y="1670"/>
              <a:ext cx="1075" cy="4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b="1">
                  <a:solidFill>
                    <a:schemeClr val="folHlink"/>
                  </a:solidFill>
                  <a:ea typeface="宋体" charset="-122"/>
                </a:rPr>
                <a:t>1   1</a:t>
              </a:r>
            </a:p>
          </p:txBody>
        </p:sp>
        <p:sp>
          <p:nvSpPr>
            <p:cNvPr id="31800" name="Line 42"/>
            <p:cNvSpPr>
              <a:spLocks noChangeShapeType="1"/>
            </p:cNvSpPr>
            <p:nvPr/>
          </p:nvSpPr>
          <p:spPr bwMode="auto">
            <a:xfrm>
              <a:off x="1187" y="1670"/>
              <a:ext cx="435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01" name="Line 43"/>
            <p:cNvSpPr>
              <a:spLocks noChangeShapeType="1"/>
            </p:cNvSpPr>
            <p:nvPr/>
          </p:nvSpPr>
          <p:spPr bwMode="auto">
            <a:xfrm>
              <a:off x="1187" y="2111"/>
              <a:ext cx="43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802" name="Line 44"/>
            <p:cNvSpPr>
              <a:spLocks noChangeShapeType="1"/>
            </p:cNvSpPr>
            <p:nvPr/>
          </p:nvSpPr>
          <p:spPr bwMode="auto">
            <a:xfrm>
              <a:off x="1187" y="1670"/>
              <a:ext cx="0" cy="4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03" name="Line 45"/>
            <p:cNvSpPr>
              <a:spLocks noChangeShapeType="1"/>
            </p:cNvSpPr>
            <p:nvPr/>
          </p:nvSpPr>
          <p:spPr bwMode="auto">
            <a:xfrm>
              <a:off x="2262" y="1670"/>
              <a:ext cx="0" cy="4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04" name="Line 46"/>
            <p:cNvSpPr>
              <a:spLocks noChangeShapeType="1"/>
            </p:cNvSpPr>
            <p:nvPr/>
          </p:nvSpPr>
          <p:spPr bwMode="auto">
            <a:xfrm>
              <a:off x="3397" y="1670"/>
              <a:ext cx="0" cy="4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05" name="Line 47"/>
            <p:cNvSpPr>
              <a:spLocks noChangeShapeType="1"/>
            </p:cNvSpPr>
            <p:nvPr/>
          </p:nvSpPr>
          <p:spPr bwMode="auto">
            <a:xfrm>
              <a:off x="5012" y="1670"/>
              <a:ext cx="0" cy="4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06" name="Line 48"/>
            <p:cNvSpPr>
              <a:spLocks noChangeShapeType="1"/>
            </p:cNvSpPr>
            <p:nvPr/>
          </p:nvSpPr>
          <p:spPr bwMode="auto">
            <a:xfrm>
              <a:off x="5537" y="1670"/>
              <a:ext cx="0" cy="4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07" name="Line 77"/>
            <p:cNvSpPr>
              <a:spLocks noChangeShapeType="1"/>
            </p:cNvSpPr>
            <p:nvPr/>
          </p:nvSpPr>
          <p:spPr bwMode="auto">
            <a:xfrm>
              <a:off x="2833" y="1657"/>
              <a:ext cx="1" cy="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08" name="Line 80"/>
            <p:cNvSpPr>
              <a:spLocks noChangeShapeType="1"/>
            </p:cNvSpPr>
            <p:nvPr/>
          </p:nvSpPr>
          <p:spPr bwMode="auto">
            <a:xfrm>
              <a:off x="4472" y="1679"/>
              <a:ext cx="9" cy="4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09" name="Line 81"/>
            <p:cNvSpPr>
              <a:spLocks noChangeShapeType="1"/>
            </p:cNvSpPr>
            <p:nvPr/>
          </p:nvSpPr>
          <p:spPr bwMode="auto">
            <a:xfrm>
              <a:off x="3931" y="1687"/>
              <a:ext cx="2" cy="4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10" name="Rectangle 94"/>
            <p:cNvSpPr>
              <a:spLocks noChangeArrowheads="1"/>
            </p:cNvSpPr>
            <p:nvPr/>
          </p:nvSpPr>
          <p:spPr bwMode="auto">
            <a:xfrm>
              <a:off x="2346" y="1816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folHlink"/>
                  </a:solidFill>
                </a:rPr>
                <a:t>锁存</a:t>
              </a:r>
            </a:p>
          </p:txBody>
        </p:sp>
        <p:sp>
          <p:nvSpPr>
            <p:cNvPr id="31811" name="Rectangle 95"/>
            <p:cNvSpPr>
              <a:spLocks noChangeArrowheads="1"/>
            </p:cNvSpPr>
            <p:nvPr/>
          </p:nvSpPr>
          <p:spPr bwMode="auto">
            <a:xfrm>
              <a:off x="2903" y="1823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folHlink"/>
                  </a:solidFill>
                </a:rPr>
                <a:t>锁存</a:t>
              </a:r>
            </a:p>
          </p:txBody>
        </p:sp>
      </p:grpSp>
      <p:sp>
        <p:nvSpPr>
          <p:cNvPr id="31788" name="AutoShape 97"/>
          <p:cNvSpPr>
            <a:spLocks/>
          </p:cNvSpPr>
          <p:nvPr/>
        </p:nvSpPr>
        <p:spPr bwMode="auto">
          <a:xfrm rot="-5400000">
            <a:off x="4495006" y="2750344"/>
            <a:ext cx="246063" cy="1323975"/>
          </a:xfrm>
          <a:prstGeom prst="leftBrace">
            <a:avLst>
              <a:gd name="adj1" fmla="val 44839"/>
              <a:gd name="adj2" fmla="val 50000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89" name="AutoShape 99"/>
          <p:cNvSpPr>
            <a:spLocks noChangeArrowheads="1"/>
          </p:cNvSpPr>
          <p:nvPr/>
        </p:nvSpPr>
        <p:spPr bwMode="auto">
          <a:xfrm>
            <a:off x="3819525" y="3656013"/>
            <a:ext cx="1514475" cy="531812"/>
          </a:xfrm>
          <a:prstGeom prst="bracePair">
            <a:avLst>
              <a:gd name="adj" fmla="val 8481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FF0066"/>
                </a:solidFill>
                <a:latin typeface="华文中宋" pitchFamily="2" charset="-122"/>
                <a:ea typeface="华文中宋" pitchFamily="2" charset="-122"/>
              </a:rPr>
              <a:t>0 </a:t>
            </a:r>
            <a:r>
              <a:rPr lang="zh-CN" altLang="en-US">
                <a:solidFill>
                  <a:srgbClr val="FF0066"/>
                </a:solidFill>
                <a:latin typeface="华文中宋" pitchFamily="2" charset="-122"/>
                <a:ea typeface="华文中宋" pitchFamily="2" charset="-122"/>
              </a:rPr>
              <a:t>锁存</a:t>
            </a:r>
          </a:p>
          <a:p>
            <a:r>
              <a:rPr lang="en-US" altLang="zh-CN">
                <a:solidFill>
                  <a:srgbClr val="FF0066"/>
                </a:solidFill>
                <a:latin typeface="华文中宋" pitchFamily="2" charset="-122"/>
                <a:ea typeface="华文中宋" pitchFamily="2" charset="-122"/>
              </a:rPr>
              <a:t>1 </a:t>
            </a:r>
            <a:r>
              <a:rPr lang="zh-CN" altLang="en-US">
                <a:solidFill>
                  <a:srgbClr val="FF0066"/>
                </a:solidFill>
                <a:latin typeface="华文中宋" pitchFamily="2" charset="-122"/>
                <a:ea typeface="华文中宋" pitchFamily="2" charset="-122"/>
              </a:rPr>
              <a:t>不锁存</a:t>
            </a:r>
          </a:p>
        </p:txBody>
      </p:sp>
      <p:sp>
        <p:nvSpPr>
          <p:cNvPr id="31790" name="AutoShape 100"/>
          <p:cNvSpPr>
            <a:spLocks/>
          </p:cNvSpPr>
          <p:nvPr/>
        </p:nvSpPr>
        <p:spPr bwMode="auto">
          <a:xfrm rot="-5400000">
            <a:off x="6692106" y="2407444"/>
            <a:ext cx="258762" cy="2006600"/>
          </a:xfrm>
          <a:prstGeom prst="leftBrace">
            <a:avLst>
              <a:gd name="adj1" fmla="val 64622"/>
              <a:gd name="adj2" fmla="val 50000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91" name="AutoShape 101"/>
          <p:cNvSpPr>
            <a:spLocks noChangeArrowheads="1"/>
          </p:cNvSpPr>
          <p:nvPr/>
        </p:nvSpPr>
        <p:spPr bwMode="auto">
          <a:xfrm>
            <a:off x="5715000" y="3575050"/>
            <a:ext cx="2387600" cy="682625"/>
          </a:xfrm>
          <a:prstGeom prst="bracePair">
            <a:avLst>
              <a:gd name="adj" fmla="val 11292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FF0066"/>
                </a:solidFill>
                <a:latin typeface="华文中宋" pitchFamily="2" charset="-122"/>
                <a:ea typeface="华文中宋" pitchFamily="2" charset="-122"/>
              </a:rPr>
              <a:t>0 </a:t>
            </a:r>
            <a:r>
              <a:rPr lang="zh-CN" altLang="en-US">
                <a:solidFill>
                  <a:srgbClr val="FF0066"/>
                </a:solidFill>
                <a:latin typeface="华文中宋" pitchFamily="2" charset="-122"/>
                <a:ea typeface="华文中宋" pitchFamily="2" charset="-122"/>
              </a:rPr>
              <a:t>不对其锁存</a:t>
            </a:r>
          </a:p>
          <a:p>
            <a:r>
              <a:rPr lang="en-US" altLang="zh-CN">
                <a:solidFill>
                  <a:srgbClr val="FF0066"/>
                </a:solidFill>
                <a:latin typeface="华文中宋" pitchFamily="2" charset="-122"/>
                <a:ea typeface="华文中宋" pitchFamily="2" charset="-122"/>
              </a:rPr>
              <a:t>1 </a:t>
            </a:r>
            <a:r>
              <a:rPr lang="zh-CN" altLang="en-US">
                <a:solidFill>
                  <a:srgbClr val="FF0066"/>
                </a:solidFill>
                <a:latin typeface="华文中宋" pitchFamily="2" charset="-122"/>
                <a:ea typeface="华文中宋" pitchFamily="2" charset="-122"/>
              </a:rPr>
              <a:t>锁存该计数器</a:t>
            </a:r>
          </a:p>
        </p:txBody>
      </p:sp>
      <p:sp>
        <p:nvSpPr>
          <p:cNvPr id="31792" name="AutoShape 103"/>
          <p:cNvSpPr>
            <a:spLocks/>
          </p:cNvSpPr>
          <p:nvPr/>
        </p:nvSpPr>
        <p:spPr bwMode="auto">
          <a:xfrm rot="-5400000">
            <a:off x="6076156" y="3650456"/>
            <a:ext cx="695325" cy="4011613"/>
          </a:xfrm>
          <a:prstGeom prst="leftBrace">
            <a:avLst>
              <a:gd name="adj1" fmla="val 48078"/>
              <a:gd name="adj2" fmla="val 50000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zh-CN" altLang="en-US">
                <a:solidFill>
                  <a:schemeClr val="folHlink"/>
                </a:solidFill>
              </a:rPr>
              <a:t>同该计数器方式控制字</a:t>
            </a:r>
          </a:p>
        </p:txBody>
      </p:sp>
      <p:sp>
        <p:nvSpPr>
          <p:cNvPr id="31793" name="Rectangle 108"/>
          <p:cNvSpPr>
            <a:spLocks noChangeArrowheads="1"/>
          </p:cNvSpPr>
          <p:nvPr/>
        </p:nvSpPr>
        <p:spPr bwMode="auto">
          <a:xfrm>
            <a:off x="2884487" y="4791075"/>
            <a:ext cx="946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65000"/>
              </a:lnSpc>
            </a:pPr>
            <a:r>
              <a:rPr lang="zh-CN" altLang="en-US" sz="2000">
                <a:solidFill>
                  <a:schemeClr val="folHlink"/>
                </a:solidFill>
              </a:rPr>
              <a:t>无效</a:t>
            </a:r>
          </a:p>
          <a:p>
            <a:pPr algn="ctr">
              <a:lnSpc>
                <a:spcPct val="65000"/>
              </a:lnSpc>
            </a:pPr>
            <a:r>
              <a:rPr lang="zh-CN" altLang="en-US" sz="2000">
                <a:solidFill>
                  <a:schemeClr val="folHlink"/>
                </a:solidFill>
              </a:rPr>
              <a:t>计数值</a:t>
            </a:r>
          </a:p>
        </p:txBody>
      </p:sp>
      <p:sp>
        <p:nvSpPr>
          <p:cNvPr id="31794" name="AutoShape 110"/>
          <p:cNvSpPr>
            <a:spLocks/>
          </p:cNvSpPr>
          <p:nvPr/>
        </p:nvSpPr>
        <p:spPr bwMode="auto">
          <a:xfrm flipH="1">
            <a:off x="711200" y="5530850"/>
            <a:ext cx="1600200" cy="558800"/>
          </a:xfrm>
          <a:prstGeom prst="borderCallout2">
            <a:avLst>
              <a:gd name="adj1" fmla="val 20454"/>
              <a:gd name="adj2" fmla="val -4764"/>
              <a:gd name="adj3" fmla="val 20454"/>
              <a:gd name="adj4" fmla="val -9824"/>
              <a:gd name="adj5" fmla="val -48014"/>
              <a:gd name="adj6" fmla="val -14884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zh-CN" sz="2000">
                <a:solidFill>
                  <a:schemeClr val="folHlink"/>
                </a:solidFill>
                <a:latin typeface="隶书" pitchFamily="49" charset="-122"/>
              </a:rPr>
              <a:t>0 OUT</a:t>
            </a:r>
            <a:r>
              <a:rPr lang="zh-CN" altLang="en-US" sz="2000">
                <a:solidFill>
                  <a:schemeClr val="folHlink"/>
                </a:solidFill>
                <a:latin typeface="隶书" pitchFamily="49" charset="-122"/>
              </a:rPr>
              <a:t>低电平</a:t>
            </a:r>
          </a:p>
          <a:p>
            <a:pPr>
              <a:lnSpc>
                <a:spcPct val="75000"/>
              </a:lnSpc>
            </a:pPr>
            <a:r>
              <a:rPr lang="en-US" altLang="zh-CN" sz="2000">
                <a:solidFill>
                  <a:schemeClr val="folHlink"/>
                </a:solidFill>
                <a:latin typeface="隶书" pitchFamily="49" charset="-122"/>
              </a:rPr>
              <a:t>1 OUT</a:t>
            </a:r>
            <a:r>
              <a:rPr lang="zh-CN" altLang="en-US" sz="2000">
                <a:solidFill>
                  <a:schemeClr val="folHlink"/>
                </a:solidFill>
                <a:latin typeface="隶书" pitchFamily="49" charset="-122"/>
              </a:rPr>
              <a:t>高电平</a:t>
            </a:r>
          </a:p>
          <a:p>
            <a:pPr>
              <a:lnSpc>
                <a:spcPct val="75000"/>
              </a:lnSpc>
            </a:pPr>
            <a:endParaRPr lang="en-US" altLang="zh-CN" sz="2000">
              <a:solidFill>
                <a:schemeClr val="folHlink"/>
              </a:solidFill>
              <a:latin typeface="隶书" pitchFamily="49" charset="-122"/>
            </a:endParaRPr>
          </a:p>
        </p:txBody>
      </p:sp>
      <p:sp>
        <p:nvSpPr>
          <p:cNvPr id="31795" name="AutoShape 111"/>
          <p:cNvSpPr>
            <a:spLocks/>
          </p:cNvSpPr>
          <p:nvPr/>
        </p:nvSpPr>
        <p:spPr bwMode="auto">
          <a:xfrm>
            <a:off x="3457575" y="5876925"/>
            <a:ext cx="965200" cy="527050"/>
          </a:xfrm>
          <a:prstGeom prst="borderCallout2">
            <a:avLst>
              <a:gd name="adj1" fmla="val 21685"/>
              <a:gd name="adj2" fmla="val -7894"/>
              <a:gd name="adj3" fmla="val 21685"/>
              <a:gd name="adj4" fmla="val -22042"/>
              <a:gd name="adj5" fmla="val -121083"/>
              <a:gd name="adj6" fmla="val -36185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zh-CN" sz="2000">
                <a:solidFill>
                  <a:schemeClr val="folHlink"/>
                </a:solidFill>
                <a:latin typeface="隶书" pitchFamily="49" charset="-122"/>
              </a:rPr>
              <a:t>0 </a:t>
            </a:r>
            <a:r>
              <a:rPr lang="zh-CN" altLang="en-US" sz="2000">
                <a:solidFill>
                  <a:schemeClr val="folHlink"/>
                </a:solidFill>
                <a:latin typeface="隶书" pitchFamily="49" charset="-122"/>
              </a:rPr>
              <a:t>有效</a:t>
            </a:r>
          </a:p>
          <a:p>
            <a:pPr>
              <a:lnSpc>
                <a:spcPct val="70000"/>
              </a:lnSpc>
            </a:pPr>
            <a:r>
              <a:rPr lang="en-US" altLang="zh-CN" sz="2000">
                <a:solidFill>
                  <a:schemeClr val="folHlink"/>
                </a:solidFill>
                <a:latin typeface="隶书" pitchFamily="49" charset="-122"/>
              </a:rPr>
              <a:t>1 </a:t>
            </a:r>
            <a:r>
              <a:rPr lang="zh-CN" altLang="en-US" sz="2000">
                <a:solidFill>
                  <a:schemeClr val="folHlink"/>
                </a:solidFill>
                <a:latin typeface="隶书" pitchFamily="49" charset="-122"/>
              </a:rPr>
              <a:t>无效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8.1 </a:t>
            </a:r>
            <a:r>
              <a:rPr lang="zh-CN" altLang="en-US" smtClean="0"/>
              <a:t>定时控制接口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定时控制具有极为重要的作用</a:t>
            </a:r>
          </a:p>
          <a:p>
            <a:pPr lvl="1" eaLnBrk="1" hangingPunct="1"/>
            <a:r>
              <a:rPr lang="zh-CN" altLang="en-US" smtClean="0"/>
              <a:t>微机控制系统中常需要定时中断、定时检测、定时扫描等</a:t>
            </a:r>
          </a:p>
          <a:p>
            <a:pPr lvl="1" eaLnBrk="1" hangingPunct="1"/>
            <a:r>
              <a:rPr lang="zh-CN" altLang="en-US" smtClean="0"/>
              <a:t>实时操作系统和多任务操作系统中要定时进行进程调度</a:t>
            </a:r>
          </a:p>
          <a:p>
            <a:pPr lvl="1" eaLnBrk="1" hangingPunct="1"/>
            <a:r>
              <a:rPr lang="en-US" altLang="zh-CN" smtClean="0"/>
              <a:t>PC</a:t>
            </a:r>
            <a:r>
              <a:rPr lang="zh-CN" altLang="en-US" smtClean="0"/>
              <a:t>机的日时钟计时、</a:t>
            </a:r>
            <a:r>
              <a:rPr lang="en-US" altLang="zh-CN" smtClean="0"/>
              <a:t>DRAM</a:t>
            </a:r>
            <a:r>
              <a:rPr lang="zh-CN" altLang="en-US" smtClean="0"/>
              <a:t>刷新定时和扬声器音调控制都采用了定时控制技术</a:t>
            </a:r>
          </a:p>
          <a:p>
            <a:pPr eaLnBrk="1" hangingPunct="1"/>
            <a:r>
              <a:rPr lang="zh-CN" altLang="en-US" smtClean="0"/>
              <a:t>可编程定时器芯片</a:t>
            </a:r>
          </a:p>
          <a:p>
            <a:pPr lvl="1" eaLnBrk="1" hangingPunct="1"/>
            <a:r>
              <a:rPr lang="zh-CN" altLang="en-US" smtClean="0"/>
              <a:t>软硬件相结合、方便灵活的定时电路</a:t>
            </a:r>
          </a:p>
          <a:p>
            <a:pPr eaLnBrk="1" hangingPunct="1"/>
            <a:r>
              <a:rPr lang="zh-CN" altLang="en-US" smtClean="0"/>
              <a:t>软件延时方法</a:t>
            </a:r>
          </a:p>
          <a:p>
            <a:pPr lvl="1" eaLnBrk="1" hangingPunct="1"/>
            <a:r>
              <a:rPr lang="zh-CN" altLang="en-US" smtClean="0"/>
              <a:t>处理器执行延时子程序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方式控制字编程示例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	; 8253</a:t>
            </a:r>
            <a:r>
              <a:rPr lang="zh-CN" altLang="en-US" smtClean="0"/>
              <a:t>的计数器</a:t>
            </a:r>
            <a:r>
              <a:rPr lang="en-US" altLang="zh-CN" smtClean="0"/>
              <a:t>0</a:t>
            </a:r>
            <a:r>
              <a:rPr lang="zh-CN" altLang="en-US" smtClean="0"/>
              <a:t>、</a:t>
            </a:r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2</a:t>
            </a:r>
            <a:r>
              <a:rPr lang="zh-CN" altLang="en-US" smtClean="0"/>
              <a:t>端口和控制端口地址：</a:t>
            </a:r>
            <a:r>
              <a:rPr lang="en-US" altLang="zh-CN" smtClean="0">
                <a:solidFill>
                  <a:schemeClr val="tx2"/>
                </a:solidFill>
              </a:rPr>
              <a:t>40H</a:t>
            </a:r>
            <a:r>
              <a:rPr lang="zh-CN" altLang="en-US" smtClean="0">
                <a:solidFill>
                  <a:schemeClr val="tx2"/>
                </a:solidFill>
              </a:rPr>
              <a:t>～</a:t>
            </a:r>
            <a:r>
              <a:rPr lang="en-US" altLang="zh-CN" smtClean="0">
                <a:solidFill>
                  <a:schemeClr val="tx2"/>
                </a:solidFill>
              </a:rPr>
              <a:t>43H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	;</a:t>
            </a:r>
            <a:r>
              <a:rPr lang="zh-CN" altLang="en-US" smtClean="0"/>
              <a:t>设置其中计数器</a:t>
            </a:r>
            <a:r>
              <a:rPr lang="en-US" altLang="zh-CN" smtClean="0"/>
              <a:t>0</a:t>
            </a:r>
            <a:r>
              <a:rPr lang="zh-CN" altLang="en-US" smtClean="0"/>
              <a:t>为方式</a:t>
            </a:r>
            <a:r>
              <a:rPr lang="en-US" altLang="zh-CN" smtClean="0"/>
              <a:t>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	;</a:t>
            </a:r>
            <a:r>
              <a:rPr lang="zh-CN" altLang="en-US" smtClean="0"/>
              <a:t>采用二进制计数，先低后高写入计数值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A50021"/>
                </a:solidFill>
              </a:rPr>
              <a:t>	</a:t>
            </a:r>
            <a:r>
              <a:rPr lang="en-US" altLang="zh-CN" smtClean="0">
                <a:solidFill>
                  <a:srgbClr val="193C7D"/>
                </a:solidFill>
              </a:rPr>
              <a:t>mov al,</a:t>
            </a:r>
            <a:r>
              <a:rPr lang="en-US" altLang="zh-CN" smtClean="0">
                <a:solidFill>
                  <a:schemeClr val="tx2"/>
                </a:solidFill>
              </a:rPr>
              <a:t>30h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6600"/>
                </a:solidFill>
              </a:rPr>
              <a:t>	</a:t>
            </a:r>
            <a:r>
              <a:rPr lang="en-US" altLang="zh-CN" smtClean="0"/>
              <a:t>;</a:t>
            </a:r>
            <a:r>
              <a:rPr lang="zh-CN" altLang="en-US" smtClean="0"/>
              <a:t>方式控制字：</a:t>
            </a:r>
            <a:r>
              <a:rPr lang="en-US" altLang="zh-CN" smtClean="0">
                <a:solidFill>
                  <a:schemeClr val="tx2"/>
                </a:solidFill>
              </a:rPr>
              <a:t>30H</a:t>
            </a:r>
            <a:r>
              <a:rPr lang="zh-CN" altLang="en-US" smtClean="0"/>
              <a:t>＝</a:t>
            </a:r>
            <a:r>
              <a:rPr lang="en-US" altLang="zh-CN" smtClean="0">
                <a:solidFill>
                  <a:srgbClr val="193C7D"/>
                </a:solidFill>
              </a:rPr>
              <a:t>00</a:t>
            </a:r>
            <a:r>
              <a:rPr lang="en-US" altLang="zh-CN" smtClean="0">
                <a:solidFill>
                  <a:srgbClr val="006600"/>
                </a:solidFill>
              </a:rPr>
              <a:t> 11 </a:t>
            </a:r>
            <a:r>
              <a:rPr lang="en-US" altLang="zh-CN" smtClean="0">
                <a:solidFill>
                  <a:srgbClr val="193C7D"/>
                </a:solidFill>
              </a:rPr>
              <a:t>000</a:t>
            </a:r>
            <a:r>
              <a:rPr lang="en-US" altLang="zh-CN" smtClean="0">
                <a:solidFill>
                  <a:srgbClr val="006600"/>
                </a:solidFill>
              </a:rPr>
              <a:t> 0B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A50021"/>
                </a:solidFill>
              </a:rPr>
              <a:t>	</a:t>
            </a:r>
            <a:r>
              <a:rPr lang="en-US" altLang="zh-CN" smtClean="0">
                <a:solidFill>
                  <a:srgbClr val="193C7D"/>
                </a:solidFill>
              </a:rPr>
              <a:t>out</a:t>
            </a:r>
            <a:r>
              <a:rPr lang="en-US" altLang="zh-CN" smtClean="0">
                <a:solidFill>
                  <a:srgbClr val="9900CC"/>
                </a:solidFill>
              </a:rPr>
              <a:t> </a:t>
            </a:r>
            <a:r>
              <a:rPr lang="en-US" altLang="zh-CN" smtClean="0">
                <a:solidFill>
                  <a:schemeClr val="tx2"/>
                </a:solidFill>
              </a:rPr>
              <a:t>43h</a:t>
            </a:r>
            <a:r>
              <a:rPr lang="en-US" altLang="zh-CN" smtClean="0">
                <a:solidFill>
                  <a:srgbClr val="193C7D"/>
                </a:solidFill>
              </a:rPr>
              <a:t>,al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6600"/>
                </a:solidFill>
              </a:rPr>
              <a:t>	</a:t>
            </a:r>
            <a:r>
              <a:rPr lang="en-US" altLang="zh-CN" smtClean="0"/>
              <a:t>;</a:t>
            </a:r>
            <a:r>
              <a:rPr lang="zh-CN" altLang="en-US" smtClean="0"/>
              <a:t>写入控制端口：</a:t>
            </a:r>
            <a:r>
              <a:rPr lang="en-US" altLang="zh-CN" smtClean="0">
                <a:solidFill>
                  <a:schemeClr val="tx2"/>
                </a:solidFill>
              </a:rPr>
              <a:t>43H</a:t>
            </a:r>
            <a:endParaRPr lang="zh-CN" alt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编程：写入计数值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itchFamily="18" charset="0"/>
              </a:rPr>
              <a:t>选择二进制时</a:t>
            </a:r>
          </a:p>
          <a:p>
            <a:pPr lvl="1" eaLnBrk="1" hangingPunct="1"/>
            <a:r>
              <a:rPr lang="zh-CN" altLang="en-US" smtClean="0">
                <a:latin typeface="Times New Roman" pitchFamily="18" charset="0"/>
              </a:rPr>
              <a:t>计数值范围：</a:t>
            </a:r>
            <a:r>
              <a:rPr lang="en-US" altLang="zh-CN" smtClean="0"/>
              <a:t>0000H</a:t>
            </a:r>
            <a:r>
              <a:rPr lang="zh-CN" altLang="en-US" smtClean="0">
                <a:latin typeface="Times New Roman" pitchFamily="18" charset="0"/>
              </a:rPr>
              <a:t>～</a:t>
            </a:r>
            <a:r>
              <a:rPr lang="en-US" altLang="zh-CN" smtClean="0"/>
              <a:t>FFFFH</a:t>
            </a:r>
          </a:p>
          <a:p>
            <a:pPr lvl="1" eaLnBrk="1" hangingPunct="1"/>
            <a:r>
              <a:rPr lang="en-US" altLang="zh-CN" smtClean="0"/>
              <a:t>0000H</a:t>
            </a:r>
            <a:r>
              <a:rPr lang="zh-CN" altLang="en-US" smtClean="0">
                <a:latin typeface="Times New Roman" pitchFamily="18" charset="0"/>
              </a:rPr>
              <a:t>是最大值，代表</a:t>
            </a:r>
            <a:r>
              <a:rPr lang="en-US" altLang="zh-CN" smtClean="0"/>
              <a:t>65536</a:t>
            </a:r>
          </a:p>
          <a:p>
            <a:pPr eaLnBrk="1" hangingPunct="1"/>
            <a:r>
              <a:rPr lang="zh-CN" altLang="en-US" smtClean="0">
                <a:latin typeface="Times New Roman" pitchFamily="18" charset="0"/>
              </a:rPr>
              <a:t>选择十进制（</a:t>
            </a:r>
            <a:r>
              <a:rPr lang="en-US" altLang="zh-CN" smtClean="0"/>
              <a:t>BCD</a:t>
            </a:r>
            <a:r>
              <a:rPr lang="zh-CN" altLang="en-US" smtClean="0">
                <a:latin typeface="Times New Roman" pitchFamily="18" charset="0"/>
              </a:rPr>
              <a:t>码）</a:t>
            </a:r>
          </a:p>
          <a:p>
            <a:pPr lvl="1" eaLnBrk="1" hangingPunct="1"/>
            <a:r>
              <a:rPr lang="zh-CN" altLang="en-US" smtClean="0">
                <a:latin typeface="Times New Roman" pitchFamily="18" charset="0"/>
              </a:rPr>
              <a:t>计数值范围：</a:t>
            </a:r>
            <a:r>
              <a:rPr lang="en-US" altLang="zh-CN" smtClean="0"/>
              <a:t>0000</a:t>
            </a:r>
            <a:r>
              <a:rPr lang="zh-CN" altLang="en-US" smtClean="0">
                <a:latin typeface="Times New Roman" pitchFamily="18" charset="0"/>
              </a:rPr>
              <a:t>～</a:t>
            </a:r>
            <a:r>
              <a:rPr lang="en-US" altLang="zh-CN" smtClean="0"/>
              <a:t>9999</a:t>
            </a:r>
            <a:endParaRPr lang="en-US" altLang="zh-CN" smtClean="0">
              <a:latin typeface="Times New Roman" pitchFamily="18" charset="0"/>
            </a:endParaRPr>
          </a:p>
          <a:p>
            <a:pPr lvl="1" eaLnBrk="1" hangingPunct="1"/>
            <a:r>
              <a:rPr lang="en-US" altLang="zh-CN" smtClean="0"/>
              <a:t>0000</a:t>
            </a:r>
            <a:r>
              <a:rPr lang="zh-CN" altLang="en-US" smtClean="0">
                <a:latin typeface="Times New Roman" pitchFamily="18" charset="0"/>
              </a:rPr>
              <a:t>代表最大值</a:t>
            </a:r>
            <a:r>
              <a:rPr lang="en-US" altLang="zh-CN" smtClean="0"/>
              <a:t>10000</a:t>
            </a: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计数值写入计数器各自的</a:t>
            </a:r>
            <a:r>
              <a:rPr lang="en-US" altLang="zh-CN" smtClean="0">
                <a:solidFill>
                  <a:schemeClr val="tx2"/>
                </a:solidFill>
              </a:rPr>
              <a:t>I/O</a:t>
            </a:r>
            <a:r>
              <a:rPr lang="zh-CN" altLang="en-US" smtClean="0">
                <a:solidFill>
                  <a:schemeClr val="tx2"/>
                </a:solidFill>
              </a:rPr>
              <a:t>地址</a:t>
            </a: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按方式控制字规定的读写格式进行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计数值编程示例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	; 8253</a:t>
            </a:r>
            <a:r>
              <a:rPr lang="zh-CN" altLang="en-US" smtClean="0"/>
              <a:t>的计数器</a:t>
            </a:r>
            <a:r>
              <a:rPr lang="en-US" altLang="zh-CN" smtClean="0"/>
              <a:t>0</a:t>
            </a:r>
            <a:r>
              <a:rPr lang="zh-CN" altLang="en-US" smtClean="0"/>
              <a:t>、</a:t>
            </a:r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2</a:t>
            </a:r>
            <a:r>
              <a:rPr lang="zh-CN" altLang="en-US" smtClean="0"/>
              <a:t>端口和控制端口地址：</a:t>
            </a:r>
            <a:r>
              <a:rPr lang="en-US" altLang="zh-CN" smtClean="0">
                <a:solidFill>
                  <a:schemeClr val="tx2"/>
                </a:solidFill>
              </a:rPr>
              <a:t>40H</a:t>
            </a:r>
            <a:r>
              <a:rPr lang="zh-CN" altLang="en-US" smtClean="0">
                <a:solidFill>
                  <a:schemeClr val="tx2"/>
                </a:solidFill>
              </a:rPr>
              <a:t>～</a:t>
            </a:r>
            <a:r>
              <a:rPr lang="en-US" altLang="zh-CN" smtClean="0">
                <a:solidFill>
                  <a:schemeClr val="tx2"/>
                </a:solidFill>
              </a:rPr>
              <a:t>43H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	;</a:t>
            </a:r>
            <a:r>
              <a:rPr lang="zh-CN" altLang="en-US" smtClean="0"/>
              <a:t>设置计数器</a:t>
            </a:r>
            <a:r>
              <a:rPr lang="en-US" altLang="zh-CN" smtClean="0"/>
              <a:t>0</a:t>
            </a:r>
            <a:r>
              <a:rPr lang="zh-CN" altLang="en-US" smtClean="0"/>
              <a:t>采用二进制计数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	;</a:t>
            </a:r>
            <a:r>
              <a:rPr lang="zh-CN" altLang="en-US" smtClean="0"/>
              <a:t>写入计数初值：</a:t>
            </a:r>
            <a:r>
              <a:rPr lang="en-US" altLang="zh-CN" smtClean="0"/>
              <a:t>1024</a:t>
            </a:r>
            <a:r>
              <a:rPr lang="zh-CN" altLang="en-US" smtClean="0"/>
              <a:t>（＝</a:t>
            </a:r>
            <a:r>
              <a:rPr lang="en-US" altLang="zh-CN" smtClean="0"/>
              <a:t>400H</a:t>
            </a:r>
            <a:r>
              <a:rPr lang="zh-CN" altLang="en-US" smtClean="0"/>
              <a:t>）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A50021"/>
                </a:solidFill>
              </a:rPr>
              <a:t>	</a:t>
            </a:r>
            <a:r>
              <a:rPr lang="en-US" altLang="zh-CN" smtClean="0">
                <a:solidFill>
                  <a:srgbClr val="193C7D"/>
                </a:solidFill>
              </a:rPr>
              <a:t>mov ax,1024</a:t>
            </a:r>
            <a:r>
              <a:rPr lang="en-US" altLang="zh-CN" smtClean="0">
                <a:solidFill>
                  <a:schemeClr val="folHlink"/>
                </a:solidFill>
              </a:rPr>
              <a:t>	</a:t>
            </a:r>
            <a:r>
              <a:rPr lang="en-US" altLang="zh-CN" smtClean="0"/>
              <a:t>;</a:t>
            </a:r>
            <a:r>
              <a:rPr lang="zh-CN" altLang="en-US" smtClean="0"/>
              <a:t>计数初值：</a:t>
            </a:r>
            <a:r>
              <a:rPr lang="en-US" altLang="zh-CN" smtClean="0"/>
              <a:t>1024</a:t>
            </a:r>
            <a:r>
              <a:rPr lang="zh-CN" altLang="en-US" smtClean="0"/>
              <a:t>（＝</a:t>
            </a:r>
            <a:r>
              <a:rPr lang="en-US" altLang="zh-CN" smtClean="0"/>
              <a:t>400H</a:t>
            </a:r>
            <a:r>
              <a:rPr lang="zh-CN" altLang="en-US" smtClean="0"/>
              <a:t>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		</a:t>
            </a:r>
            <a:r>
              <a:rPr lang="en-US" altLang="zh-CN" smtClean="0"/>
              <a:t>;</a:t>
            </a:r>
            <a:r>
              <a:rPr lang="zh-CN" altLang="en-US" smtClean="0"/>
              <a:t>写入计数器</a:t>
            </a:r>
            <a:r>
              <a:rPr lang="en-US" altLang="zh-CN" smtClean="0"/>
              <a:t>0</a:t>
            </a:r>
            <a:r>
              <a:rPr lang="zh-CN" altLang="en-US" smtClean="0"/>
              <a:t>地址：</a:t>
            </a:r>
            <a:r>
              <a:rPr lang="en-US" altLang="zh-CN" smtClean="0">
                <a:solidFill>
                  <a:schemeClr val="tx2"/>
                </a:solidFill>
              </a:rPr>
              <a:t>40H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A50021"/>
                </a:solidFill>
              </a:rPr>
              <a:t>	</a:t>
            </a:r>
            <a:r>
              <a:rPr lang="en-US" altLang="zh-CN" smtClean="0">
                <a:solidFill>
                  <a:srgbClr val="193C7D"/>
                </a:solidFill>
              </a:rPr>
              <a:t>out </a:t>
            </a:r>
            <a:r>
              <a:rPr lang="en-US" altLang="zh-CN" smtClean="0">
                <a:solidFill>
                  <a:schemeClr val="tx2"/>
                </a:solidFill>
              </a:rPr>
              <a:t>40h</a:t>
            </a:r>
            <a:r>
              <a:rPr lang="en-US" altLang="zh-CN" smtClean="0">
                <a:solidFill>
                  <a:srgbClr val="193C7D"/>
                </a:solidFill>
              </a:rPr>
              <a:t>,al</a:t>
            </a:r>
            <a:r>
              <a:rPr lang="en-US" altLang="zh-CN" smtClean="0"/>
              <a:t>	;</a:t>
            </a:r>
            <a:r>
              <a:rPr lang="zh-CN" altLang="en-US" smtClean="0"/>
              <a:t>写入低字节计数初值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A50021"/>
                </a:solidFill>
              </a:rPr>
              <a:t>	</a:t>
            </a:r>
            <a:r>
              <a:rPr lang="en-US" altLang="zh-CN" smtClean="0">
                <a:solidFill>
                  <a:srgbClr val="193C7D"/>
                </a:solidFill>
              </a:rPr>
              <a:t>mov al,ah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193C7D"/>
                </a:solidFill>
              </a:rPr>
              <a:t>	out</a:t>
            </a:r>
            <a:r>
              <a:rPr lang="en-US" altLang="zh-CN" smtClean="0">
                <a:solidFill>
                  <a:srgbClr val="A50021"/>
                </a:solidFill>
              </a:rPr>
              <a:t> </a:t>
            </a:r>
            <a:r>
              <a:rPr lang="en-US" altLang="zh-CN" smtClean="0">
                <a:solidFill>
                  <a:schemeClr val="tx2"/>
                </a:solidFill>
              </a:rPr>
              <a:t>40h</a:t>
            </a:r>
            <a:r>
              <a:rPr lang="en-US" altLang="zh-CN" smtClean="0">
                <a:solidFill>
                  <a:srgbClr val="193C7D"/>
                </a:solidFill>
              </a:rPr>
              <a:t>,al</a:t>
            </a:r>
            <a:r>
              <a:rPr lang="en-US" altLang="zh-CN" smtClean="0"/>
              <a:t>	;</a:t>
            </a:r>
            <a:r>
              <a:rPr lang="zh-CN" altLang="en-US" smtClean="0"/>
              <a:t>写入高字节计数</a:t>
            </a:r>
            <a:r>
              <a:rPr lang="zh-CN" smtClean="0"/>
              <a:t>初</a:t>
            </a:r>
            <a:r>
              <a:rPr lang="zh-CN" altLang="en-US" smtClean="0"/>
              <a:t>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8.2 </a:t>
            </a:r>
            <a:r>
              <a:rPr lang="zh-CN" altLang="en-US" smtClean="0"/>
              <a:t>并行接口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并行数据传输：以计算机字长，通常是</a:t>
            </a:r>
            <a:r>
              <a:rPr lang="en-US" altLang="zh-CN" smtClean="0"/>
              <a:t>8</a:t>
            </a:r>
            <a:r>
              <a:rPr lang="zh-CN" altLang="en-US" smtClean="0"/>
              <a:t>、</a:t>
            </a:r>
            <a:r>
              <a:rPr lang="en-US" altLang="zh-CN" smtClean="0"/>
              <a:t>16</a:t>
            </a:r>
            <a:r>
              <a:rPr lang="zh-CN" altLang="en-US" smtClean="0"/>
              <a:t>或</a:t>
            </a:r>
            <a:r>
              <a:rPr lang="en-US" altLang="zh-CN" smtClean="0"/>
              <a:t>32</a:t>
            </a:r>
            <a:r>
              <a:rPr lang="zh-CN" altLang="en-US" smtClean="0"/>
              <a:t>位为传输单位，利用</a:t>
            </a:r>
            <a:r>
              <a:rPr lang="en-US" altLang="zh-CN" smtClean="0"/>
              <a:t>8</a:t>
            </a:r>
            <a:r>
              <a:rPr lang="zh-CN" altLang="en-US" smtClean="0"/>
              <a:t>、</a:t>
            </a:r>
            <a:r>
              <a:rPr lang="en-US" altLang="zh-CN" smtClean="0"/>
              <a:t>16</a:t>
            </a:r>
            <a:r>
              <a:rPr lang="zh-CN" altLang="en-US" smtClean="0"/>
              <a:t>或</a:t>
            </a:r>
            <a:r>
              <a:rPr lang="en-US" altLang="zh-CN" smtClean="0"/>
              <a:t>32</a:t>
            </a:r>
            <a:r>
              <a:rPr lang="zh-CN" altLang="en-US" smtClean="0"/>
              <a:t>个数据信号线一次传送一个字长的数据</a:t>
            </a:r>
          </a:p>
          <a:p>
            <a:pPr lvl="1" eaLnBrk="1" hangingPunct="1"/>
            <a:r>
              <a:rPr lang="zh-CN" altLang="en-US" smtClean="0"/>
              <a:t>适合于外部设备与微机之间进行近距离、大量和快速的信息交换，如微机与并行接口打印机、磁盘驱动器等</a:t>
            </a:r>
          </a:p>
          <a:p>
            <a:pPr lvl="1" eaLnBrk="1" hangingPunct="1"/>
            <a:r>
              <a:rPr lang="zh-CN" altLang="en-US" smtClean="0"/>
              <a:t>微机系统中最基本的信息交换方法，例如系统板上各部件之间的数据交换</a:t>
            </a:r>
          </a:p>
          <a:p>
            <a:pPr eaLnBrk="1" hangingPunct="1"/>
            <a:r>
              <a:rPr lang="zh-CN" altLang="en-US" smtClean="0"/>
              <a:t>并行数据传输需要并行接口的支持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8.2.1 </a:t>
            </a:r>
            <a:r>
              <a:rPr lang="zh-CN" altLang="en-US" smtClean="0"/>
              <a:t>并行接口电路</a:t>
            </a:r>
            <a:r>
              <a:rPr lang="en-US" altLang="zh-CN" smtClean="0"/>
              <a:t>8255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6019800" cy="5638800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具有多种功能的可编程并行接口电路芯片</a:t>
            </a:r>
          </a:p>
          <a:p>
            <a:pPr lvl="1" eaLnBrk="1" hangingPunct="1"/>
            <a:r>
              <a:rPr lang="zh-CN" altLang="en-US" sz="2400" dirty="0" smtClean="0">
                <a:latin typeface="Times New Roman" pitchFamily="18" charset="0"/>
              </a:rPr>
              <a:t>最基本的接口电路：三态缓冲器和锁存器</a:t>
            </a:r>
          </a:p>
          <a:p>
            <a:pPr lvl="1" eaLnBrk="1" hangingPunct="1"/>
            <a:r>
              <a:rPr lang="zh-CN" altLang="en-US" sz="2400" dirty="0" smtClean="0">
                <a:latin typeface="Times New Roman" pitchFamily="18" charset="0"/>
              </a:rPr>
              <a:t>与</a:t>
            </a:r>
            <a:r>
              <a:rPr lang="en-US" altLang="zh-CN" sz="2400" dirty="0" smtClean="0">
                <a:latin typeface="Times New Roman" pitchFamily="18" charset="0"/>
              </a:rPr>
              <a:t>CPU</a:t>
            </a:r>
            <a:r>
              <a:rPr lang="zh-CN" altLang="en-US" sz="2400" dirty="0" smtClean="0">
                <a:latin typeface="Times New Roman" pitchFamily="18" charset="0"/>
              </a:rPr>
              <a:t>间、与外设间的接口电路：状态寄存器和控制寄存器</a:t>
            </a:r>
          </a:p>
          <a:p>
            <a:pPr lvl="1" eaLnBrk="1" hangingPunct="1"/>
            <a:r>
              <a:rPr lang="zh-CN" altLang="en-US" sz="2400" dirty="0" smtClean="0">
                <a:latin typeface="Times New Roman" pitchFamily="18" charset="0"/>
              </a:rPr>
              <a:t>还有端口的译码和控制电路、中断控制电路</a:t>
            </a: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分</a:t>
            </a:r>
            <a:r>
              <a:rPr lang="en-US" altLang="zh-CN" sz="2800" dirty="0" smtClean="0">
                <a:latin typeface="Times New Roman" pitchFamily="18" charset="0"/>
              </a:rPr>
              <a:t>3</a:t>
            </a:r>
            <a:r>
              <a:rPr lang="zh-CN" altLang="en-US" sz="2800" dirty="0" smtClean="0">
                <a:latin typeface="Times New Roman" pitchFamily="18" charset="0"/>
              </a:rPr>
              <a:t>个端口，共</a:t>
            </a:r>
            <a:r>
              <a:rPr lang="en-US" altLang="zh-CN" sz="2800" dirty="0" smtClean="0">
                <a:latin typeface="Times New Roman" pitchFamily="18" charset="0"/>
              </a:rPr>
              <a:t>24</a:t>
            </a:r>
            <a:r>
              <a:rPr lang="zh-CN" altLang="en-US" sz="2800" dirty="0" smtClean="0">
                <a:latin typeface="Times New Roman" pitchFamily="18" charset="0"/>
              </a:rPr>
              <a:t>个外设引脚</a:t>
            </a: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共</a:t>
            </a:r>
            <a:r>
              <a:rPr lang="en-US" altLang="zh-CN" sz="2800" dirty="0" smtClean="0">
                <a:latin typeface="Times New Roman" pitchFamily="18" charset="0"/>
              </a:rPr>
              <a:t>3</a:t>
            </a:r>
            <a:r>
              <a:rPr lang="zh-CN" altLang="en-US" sz="2800" dirty="0" smtClean="0">
                <a:latin typeface="Times New Roman" pitchFamily="18" charset="0"/>
              </a:rPr>
              <a:t>种输入输出工作方式</a:t>
            </a:r>
          </a:p>
          <a:p>
            <a:pPr lvl="1" eaLnBrk="1" hangingPunct="1"/>
            <a:r>
              <a:rPr lang="zh-CN" altLang="en-US" sz="2400" dirty="0" smtClean="0">
                <a:solidFill>
                  <a:schemeClr val="tx2"/>
                </a:solidFill>
              </a:rPr>
              <a:t>方式</a:t>
            </a:r>
            <a:r>
              <a:rPr lang="en-US" altLang="zh-CN" sz="2400" dirty="0" smtClean="0">
                <a:solidFill>
                  <a:schemeClr val="tx2"/>
                </a:solidFill>
              </a:rPr>
              <a:t>0</a:t>
            </a:r>
            <a:r>
              <a:rPr lang="zh-CN" altLang="en-US" sz="2400" dirty="0" smtClean="0">
                <a:solidFill>
                  <a:schemeClr val="tx2"/>
                </a:solidFill>
              </a:rPr>
              <a:t>：</a:t>
            </a:r>
            <a:r>
              <a:rPr lang="zh-CN" altLang="en-US" sz="2400" dirty="0" smtClean="0"/>
              <a:t>基本输入输出方式</a:t>
            </a:r>
          </a:p>
          <a:p>
            <a:pPr lvl="1" eaLnBrk="1" hangingPunct="1"/>
            <a:r>
              <a:rPr lang="zh-CN" altLang="en-US" sz="2400" dirty="0" smtClean="0">
                <a:solidFill>
                  <a:schemeClr val="tx2"/>
                </a:solidFill>
              </a:rPr>
              <a:t>方式</a:t>
            </a:r>
            <a:r>
              <a:rPr lang="en-US" altLang="zh-CN" sz="2400" dirty="0" smtClean="0">
                <a:solidFill>
                  <a:schemeClr val="tx2"/>
                </a:solidFill>
              </a:rPr>
              <a:t>1</a:t>
            </a:r>
            <a:r>
              <a:rPr lang="zh-CN" altLang="en-US" sz="2400" dirty="0" smtClean="0">
                <a:solidFill>
                  <a:schemeClr val="tx2"/>
                </a:solidFill>
              </a:rPr>
              <a:t>：</a:t>
            </a:r>
            <a:r>
              <a:rPr lang="zh-CN" altLang="en-US" sz="2400" dirty="0" smtClean="0"/>
              <a:t>选通输入输出方式</a:t>
            </a:r>
          </a:p>
          <a:p>
            <a:pPr lvl="1" eaLnBrk="1" hangingPunct="1"/>
            <a:r>
              <a:rPr lang="zh-CN" altLang="en-US" sz="2400" dirty="0" smtClean="0">
                <a:solidFill>
                  <a:schemeClr val="tx2"/>
                </a:solidFill>
              </a:rPr>
              <a:t>方式</a:t>
            </a:r>
            <a:r>
              <a:rPr lang="en-US" altLang="zh-CN" sz="2400" dirty="0" smtClean="0">
                <a:solidFill>
                  <a:schemeClr val="tx2"/>
                </a:solidFill>
              </a:rPr>
              <a:t>2</a:t>
            </a:r>
            <a:r>
              <a:rPr lang="zh-CN" altLang="en-US" sz="2400" dirty="0" smtClean="0">
                <a:solidFill>
                  <a:schemeClr val="tx2"/>
                </a:solidFill>
              </a:rPr>
              <a:t>：</a:t>
            </a:r>
            <a:r>
              <a:rPr lang="zh-CN" altLang="en-US" sz="2400" dirty="0" smtClean="0"/>
              <a:t>双向选通传送方式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lum bright="24000" contrast="18000"/>
          </a:blip>
          <a:srcRect/>
          <a:stretch>
            <a:fillRect/>
          </a:stretch>
        </p:blipFill>
        <p:spPr bwMode="auto">
          <a:xfrm>
            <a:off x="6334125" y="939800"/>
            <a:ext cx="2809875" cy="591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内部结构和引脚</a:t>
            </a:r>
          </a:p>
        </p:txBody>
      </p:sp>
      <p:grpSp>
        <p:nvGrpSpPr>
          <p:cNvPr id="29699" name="Group 4"/>
          <p:cNvGrpSpPr>
            <a:grpSpLocks/>
          </p:cNvGrpSpPr>
          <p:nvPr/>
        </p:nvGrpSpPr>
        <p:grpSpPr bwMode="auto">
          <a:xfrm>
            <a:off x="152400" y="908050"/>
            <a:ext cx="9144000" cy="5383213"/>
            <a:chOff x="0" y="901"/>
            <a:chExt cx="5760" cy="3391"/>
          </a:xfrm>
        </p:grpSpPr>
        <p:sp>
          <p:nvSpPr>
            <p:cNvPr id="29700" name="Rectangle 5"/>
            <p:cNvSpPr>
              <a:spLocks noChangeArrowheads="1"/>
            </p:cNvSpPr>
            <p:nvPr/>
          </p:nvSpPr>
          <p:spPr bwMode="auto">
            <a:xfrm>
              <a:off x="1039" y="1854"/>
              <a:ext cx="768" cy="77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spcBef>
                  <a:spcPts val="100"/>
                </a:spcBef>
              </a:pPr>
              <a:r>
                <a:rPr lang="zh-CN" altLang="en-US" sz="2200" b="1">
                  <a:latin typeface="Times New Roman" pitchFamily="18" charset="0"/>
                </a:rPr>
                <a:t>数据</a:t>
              </a:r>
            </a:p>
            <a:p>
              <a:pPr algn="ctr" eaLnBrk="0" hangingPunct="0">
                <a:spcBef>
                  <a:spcPts val="100"/>
                </a:spcBef>
              </a:pPr>
              <a:r>
                <a:rPr lang="zh-CN" altLang="en-US" sz="2200" b="1">
                  <a:latin typeface="Times New Roman" pitchFamily="18" charset="0"/>
                </a:rPr>
                <a:t>总线</a:t>
              </a:r>
            </a:p>
            <a:p>
              <a:pPr algn="ctr" eaLnBrk="0" hangingPunct="0"/>
              <a:r>
                <a:rPr lang="zh-CN" altLang="en-US" sz="2200" b="1">
                  <a:latin typeface="Times New Roman" pitchFamily="18" charset="0"/>
                </a:rPr>
                <a:t>缓冲器</a:t>
              </a:r>
            </a:p>
          </p:txBody>
        </p:sp>
        <p:grpSp>
          <p:nvGrpSpPr>
            <p:cNvPr id="29701" name="Group 6"/>
            <p:cNvGrpSpPr>
              <a:grpSpLocks/>
            </p:cNvGrpSpPr>
            <p:nvPr/>
          </p:nvGrpSpPr>
          <p:grpSpPr bwMode="auto">
            <a:xfrm>
              <a:off x="3083" y="2150"/>
              <a:ext cx="43" cy="124"/>
              <a:chOff x="132" y="0"/>
              <a:chExt cx="19868" cy="19999"/>
            </a:xfrm>
          </p:grpSpPr>
          <p:sp>
            <p:nvSpPr>
              <p:cNvPr id="29828" name="Line 7"/>
              <p:cNvSpPr>
                <a:spLocks noChangeShapeType="1"/>
              </p:cNvSpPr>
              <p:nvPr/>
            </p:nvSpPr>
            <p:spPr bwMode="auto">
              <a:xfrm>
                <a:off x="132" y="0"/>
                <a:ext cx="19868" cy="1007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29" name="Line 8"/>
              <p:cNvSpPr>
                <a:spLocks noChangeShapeType="1"/>
              </p:cNvSpPr>
              <p:nvPr/>
            </p:nvSpPr>
            <p:spPr bwMode="auto">
              <a:xfrm flipH="1">
                <a:off x="132" y="9925"/>
                <a:ext cx="19868" cy="1007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02" name="Line 9"/>
            <p:cNvSpPr>
              <a:spLocks noChangeShapeType="1"/>
            </p:cNvSpPr>
            <p:nvPr/>
          </p:nvSpPr>
          <p:spPr bwMode="auto">
            <a:xfrm flipH="1">
              <a:off x="1817" y="2150"/>
              <a:ext cx="44" cy="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3" name="Line 10"/>
            <p:cNvSpPr>
              <a:spLocks noChangeShapeType="1"/>
            </p:cNvSpPr>
            <p:nvPr/>
          </p:nvSpPr>
          <p:spPr bwMode="auto">
            <a:xfrm>
              <a:off x="1817" y="2211"/>
              <a:ext cx="44" cy="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704" name="Group 11"/>
            <p:cNvGrpSpPr>
              <a:grpSpLocks/>
            </p:cNvGrpSpPr>
            <p:nvPr/>
          </p:nvGrpSpPr>
          <p:grpSpPr bwMode="auto">
            <a:xfrm>
              <a:off x="1837" y="2176"/>
              <a:ext cx="1293" cy="55"/>
              <a:chOff x="0" y="0"/>
              <a:chExt cx="20000" cy="19973"/>
            </a:xfrm>
          </p:grpSpPr>
          <p:sp>
            <p:nvSpPr>
              <p:cNvPr id="29826" name="Line 12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33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27" name="Line 13"/>
              <p:cNvSpPr>
                <a:spLocks noChangeShapeType="1"/>
              </p:cNvSpPr>
              <p:nvPr/>
            </p:nvSpPr>
            <p:spPr bwMode="auto">
              <a:xfrm>
                <a:off x="0" y="19639"/>
                <a:ext cx="20000" cy="33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05" name="Line 14"/>
            <p:cNvSpPr>
              <a:spLocks noChangeShapeType="1"/>
            </p:cNvSpPr>
            <p:nvPr/>
          </p:nvSpPr>
          <p:spPr bwMode="auto">
            <a:xfrm>
              <a:off x="982" y="2150"/>
              <a:ext cx="43" cy="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6" name="Line 15"/>
            <p:cNvSpPr>
              <a:spLocks noChangeShapeType="1"/>
            </p:cNvSpPr>
            <p:nvPr/>
          </p:nvSpPr>
          <p:spPr bwMode="auto">
            <a:xfrm flipH="1">
              <a:off x="982" y="2211"/>
              <a:ext cx="43" cy="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7" name="Line 16"/>
            <p:cNvSpPr>
              <a:spLocks noChangeShapeType="1"/>
            </p:cNvSpPr>
            <p:nvPr/>
          </p:nvSpPr>
          <p:spPr bwMode="auto">
            <a:xfrm flipH="1">
              <a:off x="774" y="2150"/>
              <a:ext cx="44" cy="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8" name="Line 17"/>
            <p:cNvSpPr>
              <a:spLocks noChangeShapeType="1"/>
            </p:cNvSpPr>
            <p:nvPr/>
          </p:nvSpPr>
          <p:spPr bwMode="auto">
            <a:xfrm>
              <a:off x="774" y="2211"/>
              <a:ext cx="44" cy="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9" name="Line 18"/>
            <p:cNvSpPr>
              <a:spLocks noChangeShapeType="1"/>
            </p:cNvSpPr>
            <p:nvPr/>
          </p:nvSpPr>
          <p:spPr bwMode="auto">
            <a:xfrm>
              <a:off x="794" y="2187"/>
              <a:ext cx="21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0" name="Line 19"/>
            <p:cNvSpPr>
              <a:spLocks noChangeShapeType="1"/>
            </p:cNvSpPr>
            <p:nvPr/>
          </p:nvSpPr>
          <p:spPr bwMode="auto">
            <a:xfrm>
              <a:off x="794" y="2240"/>
              <a:ext cx="21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1" name="Rectangle 20"/>
            <p:cNvSpPr>
              <a:spLocks noChangeArrowheads="1"/>
            </p:cNvSpPr>
            <p:nvPr/>
          </p:nvSpPr>
          <p:spPr bwMode="auto">
            <a:xfrm>
              <a:off x="1930" y="3651"/>
              <a:ext cx="951" cy="24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200" b="1">
                  <a:latin typeface="Times New Roman" pitchFamily="18" charset="0"/>
                </a:rPr>
                <a:t>内部控制线</a:t>
              </a:r>
            </a:p>
          </p:txBody>
        </p:sp>
        <p:sp>
          <p:nvSpPr>
            <p:cNvPr id="29712" name="Rectangle 21"/>
            <p:cNvSpPr>
              <a:spLocks noChangeArrowheads="1"/>
            </p:cNvSpPr>
            <p:nvPr/>
          </p:nvSpPr>
          <p:spPr bwMode="auto">
            <a:xfrm>
              <a:off x="1961" y="1955"/>
              <a:ext cx="951" cy="24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200" b="1">
                  <a:latin typeface="Times New Roman" pitchFamily="18" charset="0"/>
                </a:rPr>
                <a:t>内部数据线</a:t>
              </a:r>
            </a:p>
          </p:txBody>
        </p:sp>
        <p:sp>
          <p:nvSpPr>
            <p:cNvPr id="29713" name="Rectangle 22"/>
            <p:cNvSpPr>
              <a:spLocks noChangeArrowheads="1"/>
            </p:cNvSpPr>
            <p:nvPr/>
          </p:nvSpPr>
          <p:spPr bwMode="auto">
            <a:xfrm>
              <a:off x="0" y="2105"/>
              <a:ext cx="775" cy="24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200" b="1">
                  <a:latin typeface="Times New Roman" pitchFamily="18" charset="0"/>
                </a:rPr>
                <a:t>D0</a:t>
              </a:r>
              <a:r>
                <a:rPr lang="zh-CN" altLang="en-US" sz="2200" b="1">
                  <a:latin typeface="Times New Roman" pitchFamily="18" charset="0"/>
                </a:rPr>
                <a:t>～</a:t>
              </a:r>
              <a:r>
                <a:rPr lang="en-US" altLang="zh-CN" sz="2200" b="1">
                  <a:latin typeface="Times New Roman" pitchFamily="18" charset="0"/>
                </a:rPr>
                <a:t>D7</a:t>
              </a:r>
            </a:p>
          </p:txBody>
        </p:sp>
        <p:sp>
          <p:nvSpPr>
            <p:cNvPr id="29714" name="Rectangle 23"/>
            <p:cNvSpPr>
              <a:spLocks noChangeArrowheads="1"/>
            </p:cNvSpPr>
            <p:nvPr/>
          </p:nvSpPr>
          <p:spPr bwMode="auto">
            <a:xfrm>
              <a:off x="2086" y="1010"/>
              <a:ext cx="639" cy="59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spcBef>
                  <a:spcPts val="300"/>
                </a:spcBef>
              </a:pPr>
              <a:r>
                <a:rPr lang="en-US" altLang="zh-CN" sz="2200" b="1">
                  <a:latin typeface="Times New Roman" pitchFamily="18" charset="0"/>
                </a:rPr>
                <a:t>A</a:t>
              </a:r>
              <a:r>
                <a:rPr lang="zh-CN" altLang="en-US" sz="2200" b="1">
                  <a:latin typeface="Times New Roman" pitchFamily="18" charset="0"/>
                </a:rPr>
                <a:t>组</a:t>
              </a:r>
            </a:p>
            <a:p>
              <a:pPr algn="ctr" eaLnBrk="0" hangingPunct="0"/>
              <a:r>
                <a:rPr lang="zh-CN" altLang="en-US" sz="2200" b="1">
                  <a:latin typeface="Times New Roman" pitchFamily="18" charset="0"/>
                </a:rPr>
                <a:t>控制</a:t>
              </a:r>
            </a:p>
          </p:txBody>
        </p:sp>
        <p:sp>
          <p:nvSpPr>
            <p:cNvPr id="29715" name="Rectangle 24"/>
            <p:cNvSpPr>
              <a:spLocks noChangeArrowheads="1"/>
            </p:cNvSpPr>
            <p:nvPr/>
          </p:nvSpPr>
          <p:spPr bwMode="auto">
            <a:xfrm>
              <a:off x="3622" y="904"/>
              <a:ext cx="831" cy="70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spcBef>
                  <a:spcPts val="600"/>
                </a:spcBef>
              </a:pPr>
              <a:r>
                <a:rPr lang="en-US" altLang="zh-CN" sz="2200" b="1">
                  <a:latin typeface="Times New Roman" pitchFamily="18" charset="0"/>
                </a:rPr>
                <a:t>A</a:t>
              </a:r>
              <a:r>
                <a:rPr lang="zh-CN" altLang="en-US" sz="2200" b="1">
                  <a:latin typeface="Times New Roman" pitchFamily="18" charset="0"/>
                </a:rPr>
                <a:t>组</a:t>
              </a:r>
            </a:p>
            <a:p>
              <a:pPr algn="ctr" eaLnBrk="0" hangingPunct="0"/>
              <a:r>
                <a:rPr lang="zh-CN" altLang="en-US" sz="2200" b="1">
                  <a:latin typeface="Times New Roman" pitchFamily="18" charset="0"/>
                </a:rPr>
                <a:t>端口</a:t>
              </a:r>
              <a:r>
                <a:rPr lang="en-US" altLang="zh-CN" sz="2200" b="1">
                  <a:latin typeface="Times New Roman" pitchFamily="18" charset="0"/>
                </a:rPr>
                <a:t>A</a:t>
              </a:r>
            </a:p>
          </p:txBody>
        </p:sp>
        <p:grpSp>
          <p:nvGrpSpPr>
            <p:cNvPr id="29716" name="Group 25"/>
            <p:cNvGrpSpPr>
              <a:grpSpLocks/>
            </p:cNvGrpSpPr>
            <p:nvPr/>
          </p:nvGrpSpPr>
          <p:grpSpPr bwMode="auto">
            <a:xfrm>
              <a:off x="3218" y="1223"/>
              <a:ext cx="390" cy="90"/>
              <a:chOff x="-2" y="0"/>
              <a:chExt cx="20002" cy="19999"/>
            </a:xfrm>
          </p:grpSpPr>
          <p:sp>
            <p:nvSpPr>
              <p:cNvPr id="29820" name="Line 26"/>
              <p:cNvSpPr>
                <a:spLocks noChangeShapeType="1"/>
              </p:cNvSpPr>
              <p:nvPr/>
            </p:nvSpPr>
            <p:spPr bwMode="auto">
              <a:xfrm>
                <a:off x="16590" y="0"/>
                <a:ext cx="3410" cy="100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21" name="Line 27"/>
              <p:cNvSpPr>
                <a:spLocks noChangeShapeType="1"/>
              </p:cNvSpPr>
              <p:nvPr/>
            </p:nvSpPr>
            <p:spPr bwMode="auto">
              <a:xfrm flipH="1">
                <a:off x="16590" y="10020"/>
                <a:ext cx="3410" cy="997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22" name="Line 28"/>
              <p:cNvSpPr>
                <a:spLocks noChangeShapeType="1"/>
              </p:cNvSpPr>
              <p:nvPr/>
            </p:nvSpPr>
            <p:spPr bwMode="auto">
              <a:xfrm flipH="1">
                <a:off x="-2" y="0"/>
                <a:ext cx="3410" cy="100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23" name="Line 29"/>
              <p:cNvSpPr>
                <a:spLocks noChangeShapeType="1"/>
              </p:cNvSpPr>
              <p:nvPr/>
            </p:nvSpPr>
            <p:spPr bwMode="auto">
              <a:xfrm>
                <a:off x="-2" y="10020"/>
                <a:ext cx="3410" cy="997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24" name="Line 30"/>
              <p:cNvSpPr>
                <a:spLocks noChangeShapeType="1"/>
              </p:cNvSpPr>
              <p:nvPr/>
            </p:nvSpPr>
            <p:spPr bwMode="auto">
              <a:xfrm>
                <a:off x="1592" y="5987"/>
                <a:ext cx="16755" cy="20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25" name="Line 31"/>
              <p:cNvSpPr>
                <a:spLocks noChangeShapeType="1"/>
              </p:cNvSpPr>
              <p:nvPr/>
            </p:nvSpPr>
            <p:spPr bwMode="auto">
              <a:xfrm>
                <a:off x="1592" y="14622"/>
                <a:ext cx="16755" cy="16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17" name="Line 32"/>
            <p:cNvSpPr>
              <a:spLocks noChangeShapeType="1"/>
            </p:cNvSpPr>
            <p:nvPr/>
          </p:nvSpPr>
          <p:spPr bwMode="auto">
            <a:xfrm>
              <a:off x="2724" y="1467"/>
              <a:ext cx="88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arrow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8" name="Rectangle 33"/>
            <p:cNvSpPr>
              <a:spLocks noChangeArrowheads="1"/>
            </p:cNvSpPr>
            <p:nvPr/>
          </p:nvSpPr>
          <p:spPr bwMode="auto">
            <a:xfrm>
              <a:off x="3622" y="1718"/>
              <a:ext cx="831" cy="71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200" b="1">
                  <a:latin typeface="Times New Roman" pitchFamily="18" charset="0"/>
                </a:rPr>
                <a:t>A</a:t>
              </a:r>
              <a:r>
                <a:rPr lang="zh-CN" altLang="en-US" sz="2200" b="1">
                  <a:latin typeface="Times New Roman" pitchFamily="18" charset="0"/>
                </a:rPr>
                <a:t>组</a:t>
              </a:r>
            </a:p>
            <a:p>
              <a:pPr algn="ctr" eaLnBrk="0" hangingPunct="0"/>
              <a:r>
                <a:rPr lang="zh-CN" altLang="en-US" sz="2200" b="1">
                  <a:latin typeface="Times New Roman" pitchFamily="18" charset="0"/>
                </a:rPr>
                <a:t>端口</a:t>
              </a:r>
              <a:r>
                <a:rPr lang="en-US" altLang="zh-CN" sz="2200" b="1">
                  <a:latin typeface="Times New Roman" pitchFamily="18" charset="0"/>
                </a:rPr>
                <a:t>C</a:t>
              </a:r>
            </a:p>
            <a:p>
              <a:pPr algn="ctr" eaLnBrk="0" hangingPunct="0"/>
              <a:r>
                <a:rPr lang="zh-CN" altLang="en-US" sz="2200" b="1">
                  <a:latin typeface="Times New Roman" pitchFamily="18" charset="0"/>
                </a:rPr>
                <a:t>上部</a:t>
              </a:r>
            </a:p>
          </p:txBody>
        </p:sp>
        <p:grpSp>
          <p:nvGrpSpPr>
            <p:cNvPr id="29719" name="Group 34"/>
            <p:cNvGrpSpPr>
              <a:grpSpLocks/>
            </p:cNvGrpSpPr>
            <p:nvPr/>
          </p:nvGrpSpPr>
          <p:grpSpPr bwMode="auto">
            <a:xfrm>
              <a:off x="3218" y="2037"/>
              <a:ext cx="390" cy="90"/>
              <a:chOff x="-2" y="0"/>
              <a:chExt cx="20002" cy="20001"/>
            </a:xfrm>
          </p:grpSpPr>
          <p:sp>
            <p:nvSpPr>
              <p:cNvPr id="29814" name="Line 35"/>
              <p:cNvSpPr>
                <a:spLocks noChangeShapeType="1"/>
              </p:cNvSpPr>
              <p:nvPr/>
            </p:nvSpPr>
            <p:spPr bwMode="auto">
              <a:xfrm>
                <a:off x="16590" y="0"/>
                <a:ext cx="3410" cy="998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15" name="Line 36"/>
              <p:cNvSpPr>
                <a:spLocks noChangeShapeType="1"/>
              </p:cNvSpPr>
              <p:nvPr/>
            </p:nvSpPr>
            <p:spPr bwMode="auto">
              <a:xfrm flipH="1">
                <a:off x="16590" y="9980"/>
                <a:ext cx="3410" cy="1002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16" name="Line 37"/>
              <p:cNvSpPr>
                <a:spLocks noChangeShapeType="1"/>
              </p:cNvSpPr>
              <p:nvPr/>
            </p:nvSpPr>
            <p:spPr bwMode="auto">
              <a:xfrm flipH="1">
                <a:off x="-2" y="0"/>
                <a:ext cx="3410" cy="998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17" name="Line 38"/>
              <p:cNvSpPr>
                <a:spLocks noChangeShapeType="1"/>
              </p:cNvSpPr>
              <p:nvPr/>
            </p:nvSpPr>
            <p:spPr bwMode="auto">
              <a:xfrm>
                <a:off x="-2" y="9980"/>
                <a:ext cx="3410" cy="1002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18" name="Line 39"/>
              <p:cNvSpPr>
                <a:spLocks noChangeShapeType="1"/>
              </p:cNvSpPr>
              <p:nvPr/>
            </p:nvSpPr>
            <p:spPr bwMode="auto">
              <a:xfrm>
                <a:off x="1592" y="5988"/>
                <a:ext cx="16755" cy="20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19" name="Line 40"/>
              <p:cNvSpPr>
                <a:spLocks noChangeShapeType="1"/>
              </p:cNvSpPr>
              <p:nvPr/>
            </p:nvSpPr>
            <p:spPr bwMode="auto">
              <a:xfrm>
                <a:off x="1592" y="14583"/>
                <a:ext cx="16755" cy="20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20" name="Line 41"/>
            <p:cNvSpPr>
              <a:spLocks noChangeShapeType="1"/>
            </p:cNvSpPr>
            <p:nvPr/>
          </p:nvSpPr>
          <p:spPr bwMode="auto">
            <a:xfrm>
              <a:off x="3451" y="2281"/>
              <a:ext cx="15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arrow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721" name="Group 42"/>
            <p:cNvGrpSpPr>
              <a:grpSpLocks/>
            </p:cNvGrpSpPr>
            <p:nvPr/>
          </p:nvGrpSpPr>
          <p:grpSpPr bwMode="auto">
            <a:xfrm>
              <a:off x="3144" y="901"/>
              <a:ext cx="63" cy="3283"/>
              <a:chOff x="-20" y="0"/>
              <a:chExt cx="20020" cy="20000"/>
            </a:xfrm>
          </p:grpSpPr>
          <p:sp>
            <p:nvSpPr>
              <p:cNvPr id="29812" name="Line 43"/>
              <p:cNvSpPr>
                <a:spLocks noChangeShapeType="1"/>
              </p:cNvSpPr>
              <p:nvPr/>
            </p:nvSpPr>
            <p:spPr bwMode="auto">
              <a:xfrm>
                <a:off x="19727" y="22"/>
                <a:ext cx="273" cy="1997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13" name="Line 44"/>
              <p:cNvSpPr>
                <a:spLocks noChangeShapeType="1"/>
              </p:cNvSpPr>
              <p:nvPr/>
            </p:nvSpPr>
            <p:spPr bwMode="auto">
              <a:xfrm>
                <a:off x="-20" y="0"/>
                <a:ext cx="364" cy="20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22" name="Line 45"/>
            <p:cNvSpPr>
              <a:spLocks noChangeShapeType="1"/>
            </p:cNvSpPr>
            <p:nvPr/>
          </p:nvSpPr>
          <p:spPr bwMode="auto">
            <a:xfrm>
              <a:off x="2973" y="1060"/>
              <a:ext cx="63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arrow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3" name="Line 46"/>
            <p:cNvSpPr>
              <a:spLocks noChangeShapeType="1"/>
            </p:cNvSpPr>
            <p:nvPr/>
          </p:nvSpPr>
          <p:spPr bwMode="auto">
            <a:xfrm>
              <a:off x="2969" y="1060"/>
              <a:ext cx="1" cy="25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4" name="Line 47"/>
            <p:cNvSpPr>
              <a:spLocks noChangeShapeType="1"/>
            </p:cNvSpPr>
            <p:nvPr/>
          </p:nvSpPr>
          <p:spPr bwMode="auto">
            <a:xfrm>
              <a:off x="2973" y="1860"/>
              <a:ext cx="63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arrow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5" name="Line 48"/>
            <p:cNvSpPr>
              <a:spLocks noChangeShapeType="1"/>
            </p:cNvSpPr>
            <p:nvPr/>
          </p:nvSpPr>
          <p:spPr bwMode="auto">
            <a:xfrm>
              <a:off x="3448" y="1471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6" name="Line 49"/>
            <p:cNvSpPr>
              <a:spLocks noChangeShapeType="1"/>
            </p:cNvSpPr>
            <p:nvPr/>
          </p:nvSpPr>
          <p:spPr bwMode="auto">
            <a:xfrm>
              <a:off x="2966" y="1864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727" name="Group 50"/>
            <p:cNvGrpSpPr>
              <a:grpSpLocks/>
            </p:cNvGrpSpPr>
            <p:nvPr/>
          </p:nvGrpSpPr>
          <p:grpSpPr bwMode="auto">
            <a:xfrm>
              <a:off x="2724" y="1213"/>
              <a:ext cx="416" cy="113"/>
              <a:chOff x="0" y="0"/>
              <a:chExt cx="20003" cy="19999"/>
            </a:xfrm>
          </p:grpSpPr>
          <p:sp>
            <p:nvSpPr>
              <p:cNvPr id="29808" name="Line 51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3696" cy="990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9" name="Line 52"/>
              <p:cNvSpPr>
                <a:spLocks noChangeShapeType="1"/>
              </p:cNvSpPr>
              <p:nvPr/>
            </p:nvSpPr>
            <p:spPr bwMode="auto">
              <a:xfrm>
                <a:off x="0" y="10065"/>
                <a:ext cx="3696" cy="993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10" name="Line 53"/>
              <p:cNvSpPr>
                <a:spLocks noChangeShapeType="1"/>
              </p:cNvSpPr>
              <p:nvPr/>
            </p:nvSpPr>
            <p:spPr bwMode="auto">
              <a:xfrm>
                <a:off x="1744" y="6058"/>
                <a:ext cx="18259" cy="16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11" name="Line 54"/>
              <p:cNvSpPr>
                <a:spLocks noChangeShapeType="1"/>
              </p:cNvSpPr>
              <p:nvPr/>
            </p:nvSpPr>
            <p:spPr bwMode="auto">
              <a:xfrm>
                <a:off x="1744" y="14722"/>
                <a:ext cx="18259" cy="13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28" name="Rectangle 55"/>
            <p:cNvSpPr>
              <a:spLocks noChangeArrowheads="1"/>
            </p:cNvSpPr>
            <p:nvPr/>
          </p:nvSpPr>
          <p:spPr bwMode="auto">
            <a:xfrm>
              <a:off x="2086" y="2786"/>
              <a:ext cx="639" cy="59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spcBef>
                  <a:spcPts val="300"/>
                </a:spcBef>
              </a:pPr>
              <a:r>
                <a:rPr lang="en-US" altLang="zh-CN" sz="2200" b="1">
                  <a:latin typeface="Times New Roman" pitchFamily="18" charset="0"/>
                </a:rPr>
                <a:t>B</a:t>
              </a:r>
              <a:r>
                <a:rPr lang="zh-CN" altLang="en-US" sz="2200" b="1">
                  <a:latin typeface="Times New Roman" pitchFamily="18" charset="0"/>
                </a:rPr>
                <a:t>组</a:t>
              </a:r>
            </a:p>
            <a:p>
              <a:pPr algn="ctr" eaLnBrk="0" hangingPunct="0"/>
              <a:r>
                <a:rPr lang="zh-CN" altLang="en-US" sz="2200" b="1">
                  <a:latin typeface="Times New Roman" pitchFamily="18" charset="0"/>
                </a:rPr>
                <a:t>控制</a:t>
              </a:r>
            </a:p>
          </p:txBody>
        </p:sp>
        <p:sp>
          <p:nvSpPr>
            <p:cNvPr id="29729" name="Rectangle 56"/>
            <p:cNvSpPr>
              <a:spLocks noChangeArrowheads="1"/>
            </p:cNvSpPr>
            <p:nvPr/>
          </p:nvSpPr>
          <p:spPr bwMode="auto">
            <a:xfrm>
              <a:off x="3622" y="2681"/>
              <a:ext cx="831" cy="70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spcBef>
                  <a:spcPts val="600"/>
                </a:spcBef>
              </a:pPr>
              <a:r>
                <a:rPr lang="en-US" altLang="zh-CN" sz="2200" b="1">
                  <a:latin typeface="Times New Roman" pitchFamily="18" charset="0"/>
                </a:rPr>
                <a:t>B</a:t>
              </a:r>
              <a:r>
                <a:rPr lang="zh-CN" altLang="en-US" sz="2200" b="1">
                  <a:latin typeface="Times New Roman" pitchFamily="18" charset="0"/>
                </a:rPr>
                <a:t>组</a:t>
              </a:r>
            </a:p>
            <a:p>
              <a:pPr algn="ctr" eaLnBrk="0" hangingPunct="0"/>
              <a:r>
                <a:rPr lang="zh-CN" altLang="en-US" sz="2200" b="1">
                  <a:latin typeface="Times New Roman" pitchFamily="18" charset="0"/>
                </a:rPr>
                <a:t>端口</a:t>
              </a:r>
              <a:r>
                <a:rPr lang="en-US" altLang="zh-CN" sz="2200" b="1">
                  <a:latin typeface="Times New Roman" pitchFamily="18" charset="0"/>
                </a:rPr>
                <a:t>B</a:t>
              </a:r>
            </a:p>
          </p:txBody>
        </p:sp>
        <p:grpSp>
          <p:nvGrpSpPr>
            <p:cNvPr id="29730" name="Group 57"/>
            <p:cNvGrpSpPr>
              <a:grpSpLocks/>
            </p:cNvGrpSpPr>
            <p:nvPr/>
          </p:nvGrpSpPr>
          <p:grpSpPr bwMode="auto">
            <a:xfrm>
              <a:off x="3218" y="3000"/>
              <a:ext cx="390" cy="90"/>
              <a:chOff x="-2" y="0"/>
              <a:chExt cx="20002" cy="19999"/>
            </a:xfrm>
          </p:grpSpPr>
          <p:sp>
            <p:nvSpPr>
              <p:cNvPr id="29802" name="Line 58"/>
              <p:cNvSpPr>
                <a:spLocks noChangeShapeType="1"/>
              </p:cNvSpPr>
              <p:nvPr/>
            </p:nvSpPr>
            <p:spPr bwMode="auto">
              <a:xfrm>
                <a:off x="16590" y="0"/>
                <a:ext cx="3410" cy="100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3" name="Line 59"/>
              <p:cNvSpPr>
                <a:spLocks noChangeShapeType="1"/>
              </p:cNvSpPr>
              <p:nvPr/>
            </p:nvSpPr>
            <p:spPr bwMode="auto">
              <a:xfrm flipH="1">
                <a:off x="16590" y="10020"/>
                <a:ext cx="3410" cy="997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4" name="Line 60"/>
              <p:cNvSpPr>
                <a:spLocks noChangeShapeType="1"/>
              </p:cNvSpPr>
              <p:nvPr/>
            </p:nvSpPr>
            <p:spPr bwMode="auto">
              <a:xfrm flipH="1">
                <a:off x="-2" y="0"/>
                <a:ext cx="3410" cy="100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5" name="Line 61"/>
              <p:cNvSpPr>
                <a:spLocks noChangeShapeType="1"/>
              </p:cNvSpPr>
              <p:nvPr/>
            </p:nvSpPr>
            <p:spPr bwMode="auto">
              <a:xfrm>
                <a:off x="-2" y="10020"/>
                <a:ext cx="3410" cy="997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6" name="Line 62"/>
              <p:cNvSpPr>
                <a:spLocks noChangeShapeType="1"/>
              </p:cNvSpPr>
              <p:nvPr/>
            </p:nvSpPr>
            <p:spPr bwMode="auto">
              <a:xfrm>
                <a:off x="1592" y="6028"/>
                <a:ext cx="16755" cy="20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7" name="Line 63"/>
              <p:cNvSpPr>
                <a:spLocks noChangeShapeType="1"/>
              </p:cNvSpPr>
              <p:nvPr/>
            </p:nvSpPr>
            <p:spPr bwMode="auto">
              <a:xfrm>
                <a:off x="1592" y="14622"/>
                <a:ext cx="16755" cy="20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31" name="Line 64"/>
            <p:cNvSpPr>
              <a:spLocks noChangeShapeType="1"/>
            </p:cNvSpPr>
            <p:nvPr/>
          </p:nvSpPr>
          <p:spPr bwMode="auto">
            <a:xfrm>
              <a:off x="2724" y="3244"/>
              <a:ext cx="88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arrow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2" name="Rectangle 65"/>
            <p:cNvSpPr>
              <a:spLocks noChangeArrowheads="1"/>
            </p:cNvSpPr>
            <p:nvPr/>
          </p:nvSpPr>
          <p:spPr bwMode="auto">
            <a:xfrm>
              <a:off x="3622" y="3494"/>
              <a:ext cx="831" cy="717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200" b="1">
                  <a:latin typeface="Times New Roman" pitchFamily="18" charset="0"/>
                </a:rPr>
                <a:t>B</a:t>
              </a:r>
              <a:r>
                <a:rPr lang="zh-CN" altLang="en-US" sz="2200" b="1">
                  <a:latin typeface="Times New Roman" pitchFamily="18" charset="0"/>
                </a:rPr>
                <a:t>组</a:t>
              </a:r>
            </a:p>
            <a:p>
              <a:pPr algn="ctr" eaLnBrk="0" hangingPunct="0"/>
              <a:r>
                <a:rPr lang="zh-CN" altLang="en-US" sz="2200" b="1">
                  <a:latin typeface="Times New Roman" pitchFamily="18" charset="0"/>
                </a:rPr>
                <a:t>端口</a:t>
              </a:r>
              <a:r>
                <a:rPr lang="en-US" altLang="zh-CN" sz="2200" b="1">
                  <a:latin typeface="Times New Roman" pitchFamily="18" charset="0"/>
                </a:rPr>
                <a:t>C</a:t>
              </a:r>
            </a:p>
            <a:p>
              <a:pPr algn="ctr" eaLnBrk="0" hangingPunct="0"/>
              <a:r>
                <a:rPr lang="zh-CN" altLang="en-US" sz="2200" b="1">
                  <a:latin typeface="Times New Roman" pitchFamily="18" charset="0"/>
                </a:rPr>
                <a:t>下部</a:t>
              </a:r>
            </a:p>
          </p:txBody>
        </p:sp>
        <p:grpSp>
          <p:nvGrpSpPr>
            <p:cNvPr id="29733" name="Group 66"/>
            <p:cNvGrpSpPr>
              <a:grpSpLocks/>
            </p:cNvGrpSpPr>
            <p:nvPr/>
          </p:nvGrpSpPr>
          <p:grpSpPr bwMode="auto">
            <a:xfrm>
              <a:off x="3218" y="3814"/>
              <a:ext cx="390" cy="90"/>
              <a:chOff x="-2" y="0"/>
              <a:chExt cx="20002" cy="20001"/>
            </a:xfrm>
          </p:grpSpPr>
          <p:sp>
            <p:nvSpPr>
              <p:cNvPr id="29796" name="Line 67"/>
              <p:cNvSpPr>
                <a:spLocks noChangeShapeType="1"/>
              </p:cNvSpPr>
              <p:nvPr/>
            </p:nvSpPr>
            <p:spPr bwMode="auto">
              <a:xfrm>
                <a:off x="16590" y="0"/>
                <a:ext cx="3410" cy="998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97" name="Line 68"/>
              <p:cNvSpPr>
                <a:spLocks noChangeShapeType="1"/>
              </p:cNvSpPr>
              <p:nvPr/>
            </p:nvSpPr>
            <p:spPr bwMode="auto">
              <a:xfrm flipH="1">
                <a:off x="16590" y="9980"/>
                <a:ext cx="3410" cy="1002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98" name="Line 69"/>
              <p:cNvSpPr>
                <a:spLocks noChangeShapeType="1"/>
              </p:cNvSpPr>
              <p:nvPr/>
            </p:nvSpPr>
            <p:spPr bwMode="auto">
              <a:xfrm flipH="1">
                <a:off x="-2" y="0"/>
                <a:ext cx="3410" cy="998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99" name="Line 70"/>
              <p:cNvSpPr>
                <a:spLocks noChangeShapeType="1"/>
              </p:cNvSpPr>
              <p:nvPr/>
            </p:nvSpPr>
            <p:spPr bwMode="auto">
              <a:xfrm>
                <a:off x="-2" y="9980"/>
                <a:ext cx="3410" cy="1002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0" name="Line 71"/>
              <p:cNvSpPr>
                <a:spLocks noChangeShapeType="1"/>
              </p:cNvSpPr>
              <p:nvPr/>
            </p:nvSpPr>
            <p:spPr bwMode="auto">
              <a:xfrm>
                <a:off x="1592" y="5988"/>
                <a:ext cx="16755" cy="20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1" name="Line 72"/>
              <p:cNvSpPr>
                <a:spLocks noChangeShapeType="1"/>
              </p:cNvSpPr>
              <p:nvPr/>
            </p:nvSpPr>
            <p:spPr bwMode="auto">
              <a:xfrm>
                <a:off x="1592" y="14583"/>
                <a:ext cx="16755" cy="20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34" name="Line 73"/>
            <p:cNvSpPr>
              <a:spLocks noChangeShapeType="1"/>
            </p:cNvSpPr>
            <p:nvPr/>
          </p:nvSpPr>
          <p:spPr bwMode="auto">
            <a:xfrm>
              <a:off x="3451" y="4058"/>
              <a:ext cx="15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arrow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5" name="Line 74"/>
            <p:cNvSpPr>
              <a:spLocks noChangeShapeType="1"/>
            </p:cNvSpPr>
            <p:nvPr/>
          </p:nvSpPr>
          <p:spPr bwMode="auto">
            <a:xfrm flipH="1">
              <a:off x="3451" y="3248"/>
              <a:ext cx="5" cy="81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6" name="Line 75"/>
            <p:cNvSpPr>
              <a:spLocks noChangeShapeType="1"/>
            </p:cNvSpPr>
            <p:nvPr/>
          </p:nvSpPr>
          <p:spPr bwMode="auto">
            <a:xfrm>
              <a:off x="2973" y="2837"/>
              <a:ext cx="63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arrow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7" name="Line 76"/>
            <p:cNvSpPr>
              <a:spLocks noChangeShapeType="1"/>
            </p:cNvSpPr>
            <p:nvPr/>
          </p:nvSpPr>
          <p:spPr bwMode="auto">
            <a:xfrm>
              <a:off x="1790" y="3637"/>
              <a:ext cx="181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arrow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8" name="Line 77"/>
            <p:cNvSpPr>
              <a:spLocks noChangeShapeType="1"/>
            </p:cNvSpPr>
            <p:nvPr/>
          </p:nvSpPr>
          <p:spPr bwMode="auto">
            <a:xfrm>
              <a:off x="3448" y="3248"/>
              <a:ext cx="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9" name="Line 78"/>
            <p:cNvSpPr>
              <a:spLocks noChangeShapeType="1"/>
            </p:cNvSpPr>
            <p:nvPr/>
          </p:nvSpPr>
          <p:spPr bwMode="auto">
            <a:xfrm>
              <a:off x="2966" y="3641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740" name="Group 79"/>
            <p:cNvGrpSpPr>
              <a:grpSpLocks/>
            </p:cNvGrpSpPr>
            <p:nvPr/>
          </p:nvGrpSpPr>
          <p:grpSpPr bwMode="auto">
            <a:xfrm>
              <a:off x="2724" y="2990"/>
              <a:ext cx="416" cy="113"/>
              <a:chOff x="0" y="0"/>
              <a:chExt cx="20003" cy="20000"/>
            </a:xfrm>
          </p:grpSpPr>
          <p:sp>
            <p:nvSpPr>
              <p:cNvPr id="29792" name="Line 80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3696" cy="993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93" name="Line 81"/>
              <p:cNvSpPr>
                <a:spLocks noChangeShapeType="1"/>
              </p:cNvSpPr>
              <p:nvPr/>
            </p:nvSpPr>
            <p:spPr bwMode="auto">
              <a:xfrm>
                <a:off x="0" y="10065"/>
                <a:ext cx="3696" cy="993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94" name="Line 82"/>
              <p:cNvSpPr>
                <a:spLocks noChangeShapeType="1"/>
              </p:cNvSpPr>
              <p:nvPr/>
            </p:nvSpPr>
            <p:spPr bwMode="auto">
              <a:xfrm>
                <a:off x="1744" y="6091"/>
                <a:ext cx="18259" cy="16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95" name="Line 83"/>
              <p:cNvSpPr>
                <a:spLocks noChangeShapeType="1"/>
              </p:cNvSpPr>
              <p:nvPr/>
            </p:nvSpPr>
            <p:spPr bwMode="auto">
              <a:xfrm>
                <a:off x="1744" y="14723"/>
                <a:ext cx="18259" cy="16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41" name="Line 84"/>
            <p:cNvSpPr>
              <a:spLocks noChangeShapeType="1"/>
            </p:cNvSpPr>
            <p:nvPr/>
          </p:nvSpPr>
          <p:spPr bwMode="auto">
            <a:xfrm>
              <a:off x="2966" y="2841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2" name="Rectangle 85"/>
            <p:cNvSpPr>
              <a:spLocks noChangeArrowheads="1"/>
            </p:cNvSpPr>
            <p:nvPr/>
          </p:nvSpPr>
          <p:spPr bwMode="auto">
            <a:xfrm>
              <a:off x="1054" y="2905"/>
              <a:ext cx="737" cy="125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spcBef>
                  <a:spcPts val="1600"/>
                </a:spcBef>
              </a:pPr>
              <a:endParaRPr lang="zh-CN" altLang="en-US" sz="2200" b="1">
                <a:latin typeface="Times New Roman" pitchFamily="18" charset="0"/>
              </a:endParaRPr>
            </a:p>
            <a:p>
              <a:pPr algn="ctr" eaLnBrk="0" hangingPunct="0">
                <a:spcBef>
                  <a:spcPts val="1600"/>
                </a:spcBef>
              </a:pPr>
              <a:r>
                <a:rPr lang="zh-CN" altLang="en-US" sz="2200" b="1">
                  <a:latin typeface="Times New Roman" pitchFamily="18" charset="0"/>
                </a:rPr>
                <a:t>读写</a:t>
              </a:r>
            </a:p>
            <a:p>
              <a:pPr algn="ctr" eaLnBrk="0" hangingPunct="0"/>
              <a:r>
                <a:rPr lang="zh-CN" altLang="en-US" sz="2200" b="1">
                  <a:latin typeface="Times New Roman" pitchFamily="18" charset="0"/>
                </a:rPr>
                <a:t>控制</a:t>
              </a:r>
            </a:p>
            <a:p>
              <a:pPr algn="ctr" eaLnBrk="0" hangingPunct="0"/>
              <a:r>
                <a:rPr lang="zh-CN" altLang="en-US" sz="2200" b="1">
                  <a:latin typeface="Times New Roman" pitchFamily="18" charset="0"/>
                </a:rPr>
                <a:t>逻辑</a:t>
              </a:r>
            </a:p>
          </p:txBody>
        </p:sp>
        <p:sp>
          <p:nvSpPr>
            <p:cNvPr id="29743" name="Line 86"/>
            <p:cNvSpPr>
              <a:spLocks noChangeShapeType="1"/>
            </p:cNvSpPr>
            <p:nvPr/>
          </p:nvSpPr>
          <p:spPr bwMode="auto">
            <a:xfrm>
              <a:off x="805" y="2999"/>
              <a:ext cx="25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4" name="Line 87"/>
            <p:cNvSpPr>
              <a:spLocks noChangeShapeType="1"/>
            </p:cNvSpPr>
            <p:nvPr/>
          </p:nvSpPr>
          <p:spPr bwMode="auto">
            <a:xfrm>
              <a:off x="805" y="3429"/>
              <a:ext cx="25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5" name="Line 88"/>
            <p:cNvSpPr>
              <a:spLocks noChangeShapeType="1"/>
            </p:cNvSpPr>
            <p:nvPr/>
          </p:nvSpPr>
          <p:spPr bwMode="auto">
            <a:xfrm>
              <a:off x="805" y="3644"/>
              <a:ext cx="25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6" name="Line 89"/>
            <p:cNvSpPr>
              <a:spLocks noChangeShapeType="1"/>
            </p:cNvSpPr>
            <p:nvPr/>
          </p:nvSpPr>
          <p:spPr bwMode="auto">
            <a:xfrm>
              <a:off x="805" y="3871"/>
              <a:ext cx="25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7" name="Line 90"/>
            <p:cNvSpPr>
              <a:spLocks noChangeShapeType="1"/>
            </p:cNvSpPr>
            <p:nvPr/>
          </p:nvSpPr>
          <p:spPr bwMode="auto">
            <a:xfrm>
              <a:off x="1790" y="3085"/>
              <a:ext cx="297" cy="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arrow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8" name="Line 91"/>
            <p:cNvSpPr>
              <a:spLocks noChangeShapeType="1"/>
            </p:cNvSpPr>
            <p:nvPr/>
          </p:nvSpPr>
          <p:spPr bwMode="auto">
            <a:xfrm>
              <a:off x="805" y="4075"/>
              <a:ext cx="25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9" name="Line 92"/>
            <p:cNvSpPr>
              <a:spLocks noChangeShapeType="1"/>
            </p:cNvSpPr>
            <p:nvPr/>
          </p:nvSpPr>
          <p:spPr bwMode="auto">
            <a:xfrm>
              <a:off x="1946" y="1335"/>
              <a:ext cx="125" cy="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arrow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0" name="Line 93"/>
            <p:cNvSpPr>
              <a:spLocks noChangeShapeType="1"/>
            </p:cNvSpPr>
            <p:nvPr/>
          </p:nvSpPr>
          <p:spPr bwMode="auto">
            <a:xfrm flipV="1">
              <a:off x="1416" y="2637"/>
              <a:ext cx="1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arrow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1" name="Line 94"/>
            <p:cNvSpPr>
              <a:spLocks noChangeShapeType="1"/>
            </p:cNvSpPr>
            <p:nvPr/>
          </p:nvSpPr>
          <p:spPr bwMode="auto">
            <a:xfrm>
              <a:off x="1938" y="3085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752" name="Group 95"/>
            <p:cNvGrpSpPr>
              <a:grpSpLocks/>
            </p:cNvGrpSpPr>
            <p:nvPr/>
          </p:nvGrpSpPr>
          <p:grpSpPr bwMode="auto">
            <a:xfrm>
              <a:off x="4463" y="1173"/>
              <a:ext cx="251" cy="124"/>
              <a:chOff x="2" y="0"/>
              <a:chExt cx="19998" cy="19999"/>
            </a:xfrm>
          </p:grpSpPr>
          <p:sp>
            <p:nvSpPr>
              <p:cNvPr id="29786" name="Line 96"/>
              <p:cNvSpPr>
                <a:spLocks noChangeShapeType="1"/>
              </p:cNvSpPr>
              <p:nvPr/>
            </p:nvSpPr>
            <p:spPr bwMode="auto">
              <a:xfrm>
                <a:off x="16537" y="0"/>
                <a:ext cx="3463" cy="1008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87" name="Line 97"/>
              <p:cNvSpPr>
                <a:spLocks noChangeShapeType="1"/>
              </p:cNvSpPr>
              <p:nvPr/>
            </p:nvSpPr>
            <p:spPr bwMode="auto">
              <a:xfrm flipH="1">
                <a:off x="16537" y="9940"/>
                <a:ext cx="3463" cy="100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88" name="Line 98"/>
              <p:cNvSpPr>
                <a:spLocks noChangeShapeType="1"/>
              </p:cNvSpPr>
              <p:nvPr/>
            </p:nvSpPr>
            <p:spPr bwMode="auto">
              <a:xfrm flipH="1">
                <a:off x="2" y="0"/>
                <a:ext cx="3463" cy="1008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89" name="Line 99"/>
              <p:cNvSpPr>
                <a:spLocks noChangeShapeType="1"/>
              </p:cNvSpPr>
              <p:nvPr/>
            </p:nvSpPr>
            <p:spPr bwMode="auto">
              <a:xfrm>
                <a:off x="2" y="9940"/>
                <a:ext cx="3463" cy="100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90" name="Line 100"/>
              <p:cNvSpPr>
                <a:spLocks noChangeShapeType="1"/>
              </p:cNvSpPr>
              <p:nvPr/>
            </p:nvSpPr>
            <p:spPr bwMode="auto">
              <a:xfrm>
                <a:off x="1584" y="5982"/>
                <a:ext cx="16765" cy="14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91" name="Line 101"/>
              <p:cNvSpPr>
                <a:spLocks noChangeShapeType="1"/>
              </p:cNvSpPr>
              <p:nvPr/>
            </p:nvSpPr>
            <p:spPr bwMode="auto">
              <a:xfrm>
                <a:off x="1584" y="14612"/>
                <a:ext cx="16765" cy="14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53" name="Rectangle 102"/>
            <p:cNvSpPr>
              <a:spLocks noChangeArrowheads="1"/>
            </p:cNvSpPr>
            <p:nvPr/>
          </p:nvSpPr>
          <p:spPr bwMode="auto">
            <a:xfrm>
              <a:off x="4763" y="3732"/>
              <a:ext cx="981" cy="24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200" b="1">
                  <a:solidFill>
                    <a:schemeClr val="tx2"/>
                  </a:solidFill>
                  <a:latin typeface="Times New Roman" pitchFamily="18" charset="0"/>
                </a:rPr>
                <a:t>PC0</a:t>
              </a:r>
              <a:r>
                <a:rPr lang="zh-CN" altLang="en-US" sz="2200" b="1">
                  <a:solidFill>
                    <a:schemeClr val="tx2"/>
                  </a:solidFill>
                  <a:latin typeface="Times New Roman" pitchFamily="18" charset="0"/>
                </a:rPr>
                <a:t>～</a:t>
              </a:r>
              <a:r>
                <a:rPr lang="en-US" altLang="zh-CN" sz="2200" b="1">
                  <a:solidFill>
                    <a:schemeClr val="tx2"/>
                  </a:solidFill>
                  <a:latin typeface="Times New Roman" pitchFamily="18" charset="0"/>
                </a:rPr>
                <a:t>PC3</a:t>
              </a:r>
            </a:p>
          </p:txBody>
        </p:sp>
        <p:sp>
          <p:nvSpPr>
            <p:cNvPr id="29754" name="Rectangle 103"/>
            <p:cNvSpPr>
              <a:spLocks noChangeArrowheads="1"/>
            </p:cNvSpPr>
            <p:nvPr/>
          </p:nvSpPr>
          <p:spPr bwMode="auto">
            <a:xfrm>
              <a:off x="4778" y="2932"/>
              <a:ext cx="982" cy="24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200" b="1">
                  <a:solidFill>
                    <a:schemeClr val="tx2"/>
                  </a:solidFill>
                  <a:latin typeface="Times New Roman" pitchFamily="18" charset="0"/>
                </a:rPr>
                <a:t>PB0</a:t>
              </a:r>
              <a:r>
                <a:rPr lang="zh-CN" altLang="en-US" sz="2200" b="1">
                  <a:solidFill>
                    <a:schemeClr val="tx2"/>
                  </a:solidFill>
                  <a:latin typeface="Times New Roman" pitchFamily="18" charset="0"/>
                </a:rPr>
                <a:t>～</a:t>
              </a:r>
              <a:r>
                <a:rPr lang="en-US" altLang="zh-CN" sz="2200" b="1">
                  <a:solidFill>
                    <a:schemeClr val="tx2"/>
                  </a:solidFill>
                  <a:latin typeface="Times New Roman" pitchFamily="18" charset="0"/>
                </a:rPr>
                <a:t>PB7</a:t>
              </a:r>
            </a:p>
          </p:txBody>
        </p:sp>
        <p:sp>
          <p:nvSpPr>
            <p:cNvPr id="29755" name="Rectangle 104"/>
            <p:cNvSpPr>
              <a:spLocks noChangeArrowheads="1"/>
            </p:cNvSpPr>
            <p:nvPr/>
          </p:nvSpPr>
          <p:spPr bwMode="auto">
            <a:xfrm>
              <a:off x="4763" y="1955"/>
              <a:ext cx="981" cy="24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200" b="1">
                  <a:solidFill>
                    <a:schemeClr val="tx2"/>
                  </a:solidFill>
                  <a:latin typeface="Times New Roman" pitchFamily="18" charset="0"/>
                </a:rPr>
                <a:t>PC4</a:t>
              </a:r>
              <a:r>
                <a:rPr lang="zh-CN" altLang="en-US" sz="2200" b="1">
                  <a:solidFill>
                    <a:schemeClr val="tx2"/>
                  </a:solidFill>
                  <a:latin typeface="Times New Roman" pitchFamily="18" charset="0"/>
                </a:rPr>
                <a:t>～</a:t>
              </a:r>
              <a:r>
                <a:rPr lang="en-US" altLang="zh-CN" sz="2200" b="1">
                  <a:solidFill>
                    <a:schemeClr val="tx2"/>
                  </a:solidFill>
                  <a:latin typeface="Times New Roman" pitchFamily="18" charset="0"/>
                </a:rPr>
                <a:t>PC7</a:t>
              </a:r>
            </a:p>
          </p:txBody>
        </p:sp>
        <p:sp>
          <p:nvSpPr>
            <p:cNvPr id="29756" name="Rectangle 105"/>
            <p:cNvSpPr>
              <a:spLocks noChangeArrowheads="1"/>
            </p:cNvSpPr>
            <p:nvPr/>
          </p:nvSpPr>
          <p:spPr bwMode="auto">
            <a:xfrm>
              <a:off x="4778" y="1128"/>
              <a:ext cx="982" cy="24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200" b="1">
                  <a:solidFill>
                    <a:schemeClr val="tx2"/>
                  </a:solidFill>
                  <a:latin typeface="Times New Roman" pitchFamily="18" charset="0"/>
                </a:rPr>
                <a:t>PA0</a:t>
              </a:r>
              <a:r>
                <a:rPr lang="zh-CN" altLang="en-US" sz="2200" b="1">
                  <a:solidFill>
                    <a:schemeClr val="tx2"/>
                  </a:solidFill>
                  <a:latin typeface="Times New Roman" pitchFamily="18" charset="0"/>
                </a:rPr>
                <a:t>～</a:t>
              </a:r>
              <a:r>
                <a:rPr lang="en-US" altLang="zh-CN" sz="2200" b="1">
                  <a:solidFill>
                    <a:schemeClr val="tx2"/>
                  </a:solidFill>
                  <a:latin typeface="Times New Roman" pitchFamily="18" charset="0"/>
                </a:rPr>
                <a:t>PA7</a:t>
              </a:r>
            </a:p>
          </p:txBody>
        </p:sp>
        <p:grpSp>
          <p:nvGrpSpPr>
            <p:cNvPr id="29757" name="Group 106"/>
            <p:cNvGrpSpPr>
              <a:grpSpLocks/>
            </p:cNvGrpSpPr>
            <p:nvPr/>
          </p:nvGrpSpPr>
          <p:grpSpPr bwMode="auto">
            <a:xfrm>
              <a:off x="4463" y="2001"/>
              <a:ext cx="251" cy="123"/>
              <a:chOff x="2" y="0"/>
              <a:chExt cx="19998" cy="19999"/>
            </a:xfrm>
          </p:grpSpPr>
          <p:sp>
            <p:nvSpPr>
              <p:cNvPr id="29780" name="Line 107"/>
              <p:cNvSpPr>
                <a:spLocks noChangeShapeType="1"/>
              </p:cNvSpPr>
              <p:nvPr/>
            </p:nvSpPr>
            <p:spPr bwMode="auto">
              <a:xfrm>
                <a:off x="16537" y="0"/>
                <a:ext cx="3463" cy="1007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81" name="Line 108"/>
              <p:cNvSpPr>
                <a:spLocks noChangeShapeType="1"/>
              </p:cNvSpPr>
              <p:nvPr/>
            </p:nvSpPr>
            <p:spPr bwMode="auto">
              <a:xfrm flipH="1">
                <a:off x="16537" y="9925"/>
                <a:ext cx="3463" cy="1007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82" name="Line 109"/>
              <p:cNvSpPr>
                <a:spLocks noChangeShapeType="1"/>
              </p:cNvSpPr>
              <p:nvPr/>
            </p:nvSpPr>
            <p:spPr bwMode="auto">
              <a:xfrm flipH="1">
                <a:off x="2" y="0"/>
                <a:ext cx="3463" cy="1007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83" name="Line 110"/>
              <p:cNvSpPr>
                <a:spLocks noChangeShapeType="1"/>
              </p:cNvSpPr>
              <p:nvPr/>
            </p:nvSpPr>
            <p:spPr bwMode="auto">
              <a:xfrm>
                <a:off x="2" y="9925"/>
                <a:ext cx="3463" cy="1007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84" name="Line 111"/>
              <p:cNvSpPr>
                <a:spLocks noChangeShapeType="1"/>
              </p:cNvSpPr>
              <p:nvPr/>
            </p:nvSpPr>
            <p:spPr bwMode="auto">
              <a:xfrm>
                <a:off x="1584" y="5973"/>
                <a:ext cx="16765" cy="14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85" name="Line 112"/>
              <p:cNvSpPr>
                <a:spLocks noChangeShapeType="1"/>
              </p:cNvSpPr>
              <p:nvPr/>
            </p:nvSpPr>
            <p:spPr bwMode="auto">
              <a:xfrm>
                <a:off x="1584" y="14591"/>
                <a:ext cx="16765" cy="14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758" name="Group 113"/>
            <p:cNvGrpSpPr>
              <a:grpSpLocks/>
            </p:cNvGrpSpPr>
            <p:nvPr/>
          </p:nvGrpSpPr>
          <p:grpSpPr bwMode="auto">
            <a:xfrm>
              <a:off x="4463" y="2977"/>
              <a:ext cx="251" cy="124"/>
              <a:chOff x="2" y="0"/>
              <a:chExt cx="19998" cy="19999"/>
            </a:xfrm>
          </p:grpSpPr>
          <p:sp>
            <p:nvSpPr>
              <p:cNvPr id="29774" name="Line 114"/>
              <p:cNvSpPr>
                <a:spLocks noChangeShapeType="1"/>
              </p:cNvSpPr>
              <p:nvPr/>
            </p:nvSpPr>
            <p:spPr bwMode="auto">
              <a:xfrm>
                <a:off x="16537" y="0"/>
                <a:ext cx="3463" cy="1007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75" name="Line 115"/>
              <p:cNvSpPr>
                <a:spLocks noChangeShapeType="1"/>
              </p:cNvSpPr>
              <p:nvPr/>
            </p:nvSpPr>
            <p:spPr bwMode="auto">
              <a:xfrm flipH="1">
                <a:off x="16537" y="9925"/>
                <a:ext cx="3463" cy="1007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76" name="Line 116"/>
              <p:cNvSpPr>
                <a:spLocks noChangeShapeType="1"/>
              </p:cNvSpPr>
              <p:nvPr/>
            </p:nvSpPr>
            <p:spPr bwMode="auto">
              <a:xfrm flipH="1">
                <a:off x="2" y="0"/>
                <a:ext cx="3463" cy="1007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77" name="Line 117"/>
              <p:cNvSpPr>
                <a:spLocks noChangeShapeType="1"/>
              </p:cNvSpPr>
              <p:nvPr/>
            </p:nvSpPr>
            <p:spPr bwMode="auto">
              <a:xfrm>
                <a:off x="2" y="9925"/>
                <a:ext cx="3463" cy="1007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78" name="Line 118"/>
              <p:cNvSpPr>
                <a:spLocks noChangeShapeType="1"/>
              </p:cNvSpPr>
              <p:nvPr/>
            </p:nvSpPr>
            <p:spPr bwMode="auto">
              <a:xfrm>
                <a:off x="1584" y="6003"/>
                <a:ext cx="16765" cy="14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79" name="Line 119"/>
              <p:cNvSpPr>
                <a:spLocks noChangeShapeType="1"/>
              </p:cNvSpPr>
              <p:nvPr/>
            </p:nvSpPr>
            <p:spPr bwMode="auto">
              <a:xfrm>
                <a:off x="1584" y="14591"/>
                <a:ext cx="16765" cy="14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759" name="Group 120"/>
            <p:cNvGrpSpPr>
              <a:grpSpLocks/>
            </p:cNvGrpSpPr>
            <p:nvPr/>
          </p:nvGrpSpPr>
          <p:grpSpPr bwMode="auto">
            <a:xfrm>
              <a:off x="4463" y="3777"/>
              <a:ext cx="251" cy="124"/>
              <a:chOff x="2" y="0"/>
              <a:chExt cx="19998" cy="19999"/>
            </a:xfrm>
          </p:grpSpPr>
          <p:sp>
            <p:nvSpPr>
              <p:cNvPr id="29768" name="Line 121"/>
              <p:cNvSpPr>
                <a:spLocks noChangeShapeType="1"/>
              </p:cNvSpPr>
              <p:nvPr/>
            </p:nvSpPr>
            <p:spPr bwMode="auto">
              <a:xfrm>
                <a:off x="16537" y="0"/>
                <a:ext cx="3463" cy="1007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69" name="Line 122"/>
              <p:cNvSpPr>
                <a:spLocks noChangeShapeType="1"/>
              </p:cNvSpPr>
              <p:nvPr/>
            </p:nvSpPr>
            <p:spPr bwMode="auto">
              <a:xfrm flipH="1">
                <a:off x="16537" y="9925"/>
                <a:ext cx="3463" cy="1007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70" name="Line 123"/>
              <p:cNvSpPr>
                <a:spLocks noChangeShapeType="1"/>
              </p:cNvSpPr>
              <p:nvPr/>
            </p:nvSpPr>
            <p:spPr bwMode="auto">
              <a:xfrm flipH="1">
                <a:off x="2" y="0"/>
                <a:ext cx="3463" cy="1007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71" name="Line 124"/>
              <p:cNvSpPr>
                <a:spLocks noChangeShapeType="1"/>
              </p:cNvSpPr>
              <p:nvPr/>
            </p:nvSpPr>
            <p:spPr bwMode="auto">
              <a:xfrm>
                <a:off x="2" y="9925"/>
                <a:ext cx="3463" cy="1007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72" name="Line 125"/>
              <p:cNvSpPr>
                <a:spLocks noChangeShapeType="1"/>
              </p:cNvSpPr>
              <p:nvPr/>
            </p:nvSpPr>
            <p:spPr bwMode="auto">
              <a:xfrm>
                <a:off x="1584" y="6003"/>
                <a:ext cx="16765" cy="11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73" name="Line 126"/>
              <p:cNvSpPr>
                <a:spLocks noChangeShapeType="1"/>
              </p:cNvSpPr>
              <p:nvPr/>
            </p:nvSpPr>
            <p:spPr bwMode="auto">
              <a:xfrm>
                <a:off x="1584" y="14591"/>
                <a:ext cx="16765" cy="14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60" name="Line 127"/>
            <p:cNvSpPr>
              <a:spLocks noChangeShapeType="1"/>
            </p:cNvSpPr>
            <p:nvPr/>
          </p:nvSpPr>
          <p:spPr bwMode="auto">
            <a:xfrm>
              <a:off x="805" y="3238"/>
              <a:ext cx="25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1" name="Line 128"/>
            <p:cNvSpPr>
              <a:spLocks noChangeShapeType="1"/>
            </p:cNvSpPr>
            <p:nvPr/>
          </p:nvSpPr>
          <p:spPr bwMode="auto">
            <a:xfrm>
              <a:off x="1935" y="1331"/>
              <a:ext cx="1" cy="17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2" name="Line 129"/>
            <p:cNvSpPr>
              <a:spLocks noChangeShapeType="1"/>
            </p:cNvSpPr>
            <p:nvPr/>
          </p:nvSpPr>
          <p:spPr bwMode="auto">
            <a:xfrm flipV="1">
              <a:off x="3462" y="1483"/>
              <a:ext cx="0" cy="7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grpSp>
          <p:nvGrpSpPr>
            <p:cNvPr id="29763" name="Group 130"/>
            <p:cNvGrpSpPr>
              <a:grpSpLocks/>
            </p:cNvGrpSpPr>
            <p:nvPr/>
          </p:nvGrpSpPr>
          <p:grpSpPr bwMode="auto">
            <a:xfrm>
              <a:off x="50" y="2919"/>
              <a:ext cx="745" cy="1373"/>
              <a:chOff x="50" y="2919"/>
              <a:chExt cx="745" cy="1373"/>
            </a:xfrm>
          </p:grpSpPr>
          <p:sp>
            <p:nvSpPr>
              <p:cNvPr id="29764" name="Rectangle 131"/>
              <p:cNvSpPr>
                <a:spLocks noChangeArrowheads="1"/>
              </p:cNvSpPr>
              <p:nvPr/>
            </p:nvSpPr>
            <p:spPr bwMode="auto">
              <a:xfrm>
                <a:off x="50" y="2919"/>
                <a:ext cx="728" cy="13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r" eaLnBrk="0" hangingPunct="0"/>
                <a:r>
                  <a:rPr lang="en-US" altLang="zh-CN" sz="2200" b="1">
                    <a:latin typeface="Times New Roman" pitchFamily="18" charset="0"/>
                  </a:rPr>
                  <a:t>RD</a:t>
                </a:r>
              </a:p>
              <a:p>
                <a:pPr algn="r" eaLnBrk="0" hangingPunct="0"/>
                <a:r>
                  <a:rPr lang="en-US" altLang="zh-CN" sz="2200" b="1">
                    <a:latin typeface="Times New Roman" pitchFamily="18" charset="0"/>
                  </a:rPr>
                  <a:t>WR</a:t>
                </a:r>
              </a:p>
              <a:p>
                <a:pPr algn="r" eaLnBrk="0" hangingPunct="0"/>
                <a:r>
                  <a:rPr lang="en-US" altLang="zh-CN" sz="2200" b="1">
                    <a:latin typeface="Times New Roman" pitchFamily="18" charset="0"/>
                  </a:rPr>
                  <a:t>A0</a:t>
                </a:r>
              </a:p>
              <a:p>
                <a:pPr algn="r" eaLnBrk="0" hangingPunct="0"/>
                <a:r>
                  <a:rPr lang="en-US" altLang="zh-CN" sz="2200" b="1">
                    <a:latin typeface="Times New Roman" pitchFamily="18" charset="0"/>
                  </a:rPr>
                  <a:t>A1</a:t>
                </a:r>
              </a:p>
              <a:p>
                <a:pPr algn="r" eaLnBrk="0" hangingPunct="0"/>
                <a:r>
                  <a:rPr lang="en-US" altLang="zh-CN" sz="2200" b="1">
                    <a:latin typeface="Times New Roman" pitchFamily="18" charset="0"/>
                  </a:rPr>
                  <a:t>CS</a:t>
                </a:r>
              </a:p>
              <a:p>
                <a:pPr algn="r" eaLnBrk="0" hangingPunct="0"/>
                <a:r>
                  <a:rPr lang="en-US" altLang="zh-CN" sz="2200" b="1">
                    <a:latin typeface="Times New Roman" pitchFamily="18" charset="0"/>
                  </a:rPr>
                  <a:t>RESET</a:t>
                </a:r>
              </a:p>
            </p:txBody>
          </p:sp>
          <p:sp>
            <p:nvSpPr>
              <p:cNvPr id="29765" name="Line 132"/>
              <p:cNvSpPr>
                <a:spLocks noChangeShapeType="1"/>
              </p:cNvSpPr>
              <p:nvPr/>
            </p:nvSpPr>
            <p:spPr bwMode="auto">
              <a:xfrm>
                <a:off x="504" y="2931"/>
                <a:ext cx="250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66" name="Line 133"/>
              <p:cNvSpPr>
                <a:spLocks noChangeShapeType="1"/>
              </p:cNvSpPr>
              <p:nvPr/>
            </p:nvSpPr>
            <p:spPr bwMode="auto">
              <a:xfrm>
                <a:off x="436" y="3137"/>
                <a:ext cx="319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67" name="Line 134"/>
              <p:cNvSpPr>
                <a:spLocks noChangeShapeType="1"/>
              </p:cNvSpPr>
              <p:nvPr/>
            </p:nvSpPr>
            <p:spPr bwMode="auto">
              <a:xfrm>
                <a:off x="545" y="3789"/>
                <a:ext cx="250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8255</a:t>
            </a:r>
            <a:r>
              <a:rPr lang="zh-CN" altLang="en-US" smtClean="0"/>
              <a:t>外设数据端口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610600" cy="563880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chemeClr val="tx2"/>
                </a:solidFill>
              </a:rPr>
              <a:t>端口</a:t>
            </a:r>
            <a:r>
              <a:rPr lang="en-US" altLang="zh-CN" sz="2800" smtClean="0">
                <a:solidFill>
                  <a:schemeClr val="tx2"/>
                </a:solidFill>
              </a:rPr>
              <a:t>A</a:t>
            </a:r>
            <a:r>
              <a:rPr lang="zh-CN" altLang="en-US" sz="2800" smtClean="0">
                <a:solidFill>
                  <a:schemeClr val="tx2"/>
                </a:solidFill>
              </a:rPr>
              <a:t>：</a:t>
            </a:r>
            <a:r>
              <a:rPr lang="en-US" altLang="zh-CN" sz="2800" smtClean="0"/>
              <a:t>PA0</a:t>
            </a:r>
            <a:r>
              <a:rPr lang="zh-CN" altLang="en-US" sz="2800" smtClean="0"/>
              <a:t>～</a:t>
            </a:r>
            <a:r>
              <a:rPr lang="en-US" altLang="zh-CN" sz="2800" smtClean="0"/>
              <a:t>PA7</a:t>
            </a:r>
            <a:endParaRPr lang="en-US" altLang="zh-CN" sz="2400" smtClean="0"/>
          </a:p>
          <a:p>
            <a:pPr lvl="1" eaLnBrk="1" hangingPunct="1"/>
            <a:r>
              <a:rPr lang="en-US" altLang="zh-CN" smtClean="0"/>
              <a:t>A</a:t>
            </a:r>
            <a:r>
              <a:rPr lang="zh-CN" altLang="en-US" smtClean="0"/>
              <a:t>组，支持工作方式</a:t>
            </a:r>
            <a:r>
              <a:rPr lang="en-US" altLang="zh-CN" smtClean="0"/>
              <a:t>0</a:t>
            </a:r>
            <a:r>
              <a:rPr lang="zh-CN" altLang="en-US" smtClean="0"/>
              <a:t>、</a:t>
            </a:r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2</a:t>
            </a:r>
          </a:p>
          <a:p>
            <a:pPr lvl="1" eaLnBrk="1" hangingPunct="1"/>
            <a:r>
              <a:rPr kumimoji="1" lang="zh-CN" altLang="en-US" smtClean="0"/>
              <a:t>常作数据端口，功能最强大</a:t>
            </a:r>
            <a:endParaRPr lang="en-US" altLang="zh-CN" smtClean="0"/>
          </a:p>
          <a:p>
            <a:pPr eaLnBrk="1" hangingPunct="1"/>
            <a:r>
              <a:rPr lang="zh-CN" altLang="en-US" sz="2800" smtClean="0">
                <a:solidFill>
                  <a:schemeClr val="tx2"/>
                </a:solidFill>
              </a:rPr>
              <a:t>端口</a:t>
            </a:r>
            <a:r>
              <a:rPr lang="en-US" altLang="zh-CN" sz="2800" smtClean="0">
                <a:solidFill>
                  <a:schemeClr val="tx2"/>
                </a:solidFill>
              </a:rPr>
              <a:t>B</a:t>
            </a:r>
            <a:r>
              <a:rPr lang="zh-CN" altLang="en-US" sz="2800" smtClean="0">
                <a:solidFill>
                  <a:schemeClr val="tx2"/>
                </a:solidFill>
              </a:rPr>
              <a:t>：</a:t>
            </a:r>
            <a:r>
              <a:rPr lang="en-US" altLang="zh-CN" sz="2800" smtClean="0"/>
              <a:t>PB0</a:t>
            </a:r>
            <a:r>
              <a:rPr lang="zh-CN" altLang="en-US" sz="2800" smtClean="0"/>
              <a:t>～</a:t>
            </a:r>
            <a:r>
              <a:rPr lang="en-US" altLang="zh-CN" sz="2800" smtClean="0"/>
              <a:t>PB7</a:t>
            </a:r>
            <a:endParaRPr lang="en-US" altLang="zh-CN" sz="2400" smtClean="0"/>
          </a:p>
          <a:p>
            <a:pPr lvl="1" eaLnBrk="1" hangingPunct="1"/>
            <a:r>
              <a:rPr lang="en-US" altLang="zh-CN" smtClean="0"/>
              <a:t>B</a:t>
            </a:r>
            <a:r>
              <a:rPr lang="zh-CN" altLang="en-US" smtClean="0"/>
              <a:t>组，支持工作方式</a:t>
            </a:r>
            <a:r>
              <a:rPr lang="en-US" altLang="zh-CN" smtClean="0"/>
              <a:t>0</a:t>
            </a:r>
            <a:r>
              <a:rPr lang="zh-CN" altLang="en-US" smtClean="0"/>
              <a:t>、</a:t>
            </a:r>
            <a:r>
              <a:rPr lang="en-US" altLang="zh-CN" smtClean="0"/>
              <a:t>1</a:t>
            </a:r>
          </a:p>
          <a:p>
            <a:pPr lvl="1" eaLnBrk="1" hangingPunct="1"/>
            <a:r>
              <a:rPr kumimoji="1" lang="zh-CN" altLang="en-US" smtClean="0"/>
              <a:t>常作数据端口</a:t>
            </a:r>
            <a:endParaRPr lang="en-US" altLang="zh-CN" smtClean="0"/>
          </a:p>
          <a:p>
            <a:pPr eaLnBrk="1" hangingPunct="1"/>
            <a:r>
              <a:rPr lang="zh-CN" altLang="en-US" sz="2800" smtClean="0">
                <a:solidFill>
                  <a:schemeClr val="tx2"/>
                </a:solidFill>
              </a:rPr>
              <a:t>端口</a:t>
            </a:r>
            <a:r>
              <a:rPr lang="en-US" altLang="zh-CN" sz="2800" smtClean="0">
                <a:solidFill>
                  <a:schemeClr val="tx2"/>
                </a:solidFill>
              </a:rPr>
              <a:t>C</a:t>
            </a:r>
            <a:r>
              <a:rPr lang="zh-CN" altLang="en-US" sz="2800" smtClean="0">
                <a:solidFill>
                  <a:schemeClr val="tx2"/>
                </a:solidFill>
              </a:rPr>
              <a:t>：</a:t>
            </a:r>
            <a:r>
              <a:rPr lang="en-US" altLang="zh-CN" sz="2800" smtClean="0"/>
              <a:t>PC0</a:t>
            </a:r>
            <a:r>
              <a:rPr lang="zh-CN" altLang="en-US" sz="2800" smtClean="0"/>
              <a:t>～</a:t>
            </a:r>
            <a:r>
              <a:rPr lang="en-US" altLang="zh-CN" sz="2800" smtClean="0"/>
              <a:t>PC7</a:t>
            </a:r>
            <a:endParaRPr lang="en-US" altLang="zh-CN" sz="2400" smtClean="0"/>
          </a:p>
          <a:p>
            <a:pPr lvl="1" eaLnBrk="1" hangingPunct="1"/>
            <a:r>
              <a:rPr lang="zh-CN" altLang="en-US" smtClean="0"/>
              <a:t>仅支持工作方式</a:t>
            </a:r>
            <a:r>
              <a:rPr lang="en-US" altLang="zh-CN" smtClean="0"/>
              <a:t>0</a:t>
            </a:r>
            <a:r>
              <a:rPr lang="zh-CN" altLang="en-US" smtClean="0"/>
              <a:t>，</a:t>
            </a:r>
            <a:r>
              <a:rPr kumimoji="1" lang="zh-CN" altLang="en-US" smtClean="0"/>
              <a:t>分两个</a:t>
            </a:r>
            <a:r>
              <a:rPr kumimoji="1" lang="en-US" altLang="zh-CN" smtClean="0"/>
              <a:t>4</a:t>
            </a:r>
            <a:r>
              <a:rPr kumimoji="1" lang="zh-CN" altLang="en-US" smtClean="0"/>
              <a:t>位，每位可独立操作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A</a:t>
            </a:r>
            <a:r>
              <a:rPr lang="zh-CN" altLang="en-US" smtClean="0"/>
              <a:t>组控制高</a:t>
            </a:r>
            <a:r>
              <a:rPr lang="en-US" altLang="zh-CN" smtClean="0"/>
              <a:t>4</a:t>
            </a:r>
            <a:r>
              <a:rPr lang="zh-CN" altLang="en-US" smtClean="0"/>
              <a:t>位</a:t>
            </a:r>
            <a:r>
              <a:rPr lang="en-US" altLang="zh-CN" smtClean="0"/>
              <a:t>PC4</a:t>
            </a:r>
            <a:r>
              <a:rPr lang="zh-CN" altLang="en-US" smtClean="0"/>
              <a:t>～</a:t>
            </a:r>
            <a:r>
              <a:rPr lang="en-US" altLang="zh-CN" smtClean="0"/>
              <a:t>PC7</a:t>
            </a:r>
            <a:r>
              <a:rPr lang="zh-CN" altLang="en-US" smtClean="0"/>
              <a:t>，</a:t>
            </a:r>
            <a:r>
              <a:rPr lang="en-US" altLang="zh-CN" smtClean="0"/>
              <a:t>B</a:t>
            </a:r>
            <a:r>
              <a:rPr lang="zh-CN" altLang="en-US" smtClean="0"/>
              <a:t>组控制低</a:t>
            </a:r>
            <a:r>
              <a:rPr lang="en-US" altLang="zh-CN" smtClean="0"/>
              <a:t>4</a:t>
            </a:r>
            <a:r>
              <a:rPr lang="zh-CN" altLang="en-US" smtClean="0"/>
              <a:t>位</a:t>
            </a:r>
            <a:r>
              <a:rPr lang="en-US" altLang="zh-CN" smtClean="0"/>
              <a:t>PC0</a:t>
            </a:r>
            <a:r>
              <a:rPr lang="zh-CN" altLang="en-US" smtClean="0"/>
              <a:t>～</a:t>
            </a:r>
            <a:r>
              <a:rPr lang="en-US" altLang="zh-CN" smtClean="0"/>
              <a:t>PC3</a:t>
            </a:r>
            <a:endParaRPr lang="en-US" altLang="zh-CN" sz="2400" smtClean="0"/>
          </a:p>
          <a:p>
            <a:pPr lvl="1" eaLnBrk="1" hangingPunct="1"/>
            <a:r>
              <a:rPr kumimoji="1" lang="zh-CN" altLang="en-US" smtClean="0"/>
              <a:t>可作数据、状态和控制端口</a:t>
            </a:r>
          </a:p>
          <a:p>
            <a:pPr lvl="1" eaLnBrk="1" hangingPunct="1"/>
            <a:r>
              <a:rPr kumimoji="1" lang="zh-CN" altLang="en-US" smtClean="0"/>
              <a:t>控制最灵活，最难掌握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8255A</a:t>
            </a:r>
            <a:r>
              <a:rPr lang="zh-CN" altLang="en-US" sz="4000" dirty="0" smtClean="0"/>
              <a:t>的工作方式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752600"/>
            <a:ext cx="8023225" cy="441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A50021"/>
                </a:solidFill>
              </a:rPr>
              <a:t>方式</a:t>
            </a:r>
            <a:r>
              <a:rPr lang="en-US" altLang="zh-CN" smtClean="0">
                <a:solidFill>
                  <a:srgbClr val="A50021"/>
                </a:solidFill>
              </a:rPr>
              <a:t>0</a:t>
            </a:r>
            <a:r>
              <a:rPr lang="zh-CN" altLang="en-US" smtClean="0">
                <a:solidFill>
                  <a:srgbClr val="A50021"/>
                </a:solidFill>
              </a:rPr>
              <a:t>：</a:t>
            </a:r>
            <a:r>
              <a:rPr lang="zh-CN" altLang="en-US" smtClean="0"/>
              <a:t>基本输入输出方式</a:t>
            </a:r>
          </a:p>
          <a:p>
            <a:pPr lvl="1" eaLnBrk="1" hangingPunct="1"/>
            <a:r>
              <a:rPr lang="zh-CN" altLang="en-US" smtClean="0"/>
              <a:t>适用于无条件传送和查询方式的接口电路</a:t>
            </a:r>
          </a:p>
          <a:p>
            <a:pPr eaLnBrk="1" hangingPunct="1"/>
            <a:r>
              <a:rPr lang="zh-CN" altLang="en-US" smtClean="0">
                <a:solidFill>
                  <a:srgbClr val="A50021"/>
                </a:solidFill>
              </a:rPr>
              <a:t>方式</a:t>
            </a:r>
            <a:r>
              <a:rPr lang="en-US" altLang="zh-CN" smtClean="0">
                <a:solidFill>
                  <a:srgbClr val="A50021"/>
                </a:solidFill>
              </a:rPr>
              <a:t>1</a:t>
            </a:r>
            <a:r>
              <a:rPr lang="zh-CN" altLang="en-US" smtClean="0">
                <a:solidFill>
                  <a:srgbClr val="A50021"/>
                </a:solidFill>
              </a:rPr>
              <a:t>：</a:t>
            </a:r>
            <a:r>
              <a:rPr lang="zh-CN" altLang="en-US" smtClean="0"/>
              <a:t>选通输入输出方式</a:t>
            </a:r>
          </a:p>
          <a:p>
            <a:pPr lvl="1" eaLnBrk="1" hangingPunct="1"/>
            <a:r>
              <a:rPr lang="zh-CN" altLang="en-US" smtClean="0"/>
              <a:t>适用于查询和中断方式的接口电路</a:t>
            </a:r>
          </a:p>
          <a:p>
            <a:pPr eaLnBrk="1" hangingPunct="1"/>
            <a:r>
              <a:rPr lang="zh-CN" altLang="en-US" smtClean="0">
                <a:solidFill>
                  <a:srgbClr val="A50021"/>
                </a:solidFill>
              </a:rPr>
              <a:t>方式</a:t>
            </a:r>
            <a:r>
              <a:rPr lang="en-US" altLang="zh-CN" smtClean="0">
                <a:solidFill>
                  <a:srgbClr val="A50021"/>
                </a:solidFill>
              </a:rPr>
              <a:t>2</a:t>
            </a:r>
            <a:r>
              <a:rPr lang="zh-CN" altLang="en-US" smtClean="0">
                <a:solidFill>
                  <a:srgbClr val="A50021"/>
                </a:solidFill>
              </a:rPr>
              <a:t>：</a:t>
            </a:r>
            <a:r>
              <a:rPr lang="zh-CN" altLang="en-US" smtClean="0"/>
              <a:t>双向选通传送方式</a:t>
            </a:r>
          </a:p>
          <a:p>
            <a:pPr lvl="1" eaLnBrk="1" hangingPunct="1"/>
            <a:r>
              <a:rPr lang="zh-CN" altLang="en-US" smtClean="0"/>
              <a:t>适用于与双向传送数据的外设</a:t>
            </a:r>
          </a:p>
          <a:p>
            <a:pPr lvl="1" eaLnBrk="1" hangingPunct="1"/>
            <a:r>
              <a:rPr lang="zh-CN" altLang="en-US" smtClean="0"/>
              <a:t>适用于查询和中断方式的接口电路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工作方式</a:t>
            </a:r>
            <a:r>
              <a:rPr lang="en-US" altLang="zh-CN" smtClean="0"/>
              <a:t>0</a:t>
            </a:r>
            <a:r>
              <a:rPr lang="zh-CN" altLang="en-US" smtClean="0"/>
              <a:t>：基本输入输出方式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方式</a:t>
            </a:r>
            <a:r>
              <a:rPr lang="en-US" altLang="zh-CN" smtClean="0"/>
              <a:t>0</a:t>
            </a:r>
            <a:r>
              <a:rPr lang="zh-CN" altLang="en-US" smtClean="0"/>
              <a:t>输入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	</a:t>
            </a:r>
            <a:r>
              <a:rPr lang="zh-CN" altLang="en-US" smtClean="0">
                <a:solidFill>
                  <a:schemeClr val="tx2"/>
                </a:solidFill>
              </a:rPr>
              <a:t>执行输入</a:t>
            </a:r>
            <a:r>
              <a:rPr lang="en-US" altLang="zh-CN" smtClean="0">
                <a:solidFill>
                  <a:schemeClr val="tx2"/>
                </a:solidFill>
              </a:rPr>
              <a:t>IN</a:t>
            </a:r>
            <a:r>
              <a:rPr lang="zh-CN" altLang="en-US" smtClean="0">
                <a:solidFill>
                  <a:schemeClr val="tx2"/>
                </a:solidFill>
              </a:rPr>
              <a:t>指令，输入外设数据</a:t>
            </a:r>
          </a:p>
        </p:txBody>
      </p:sp>
      <p:grpSp>
        <p:nvGrpSpPr>
          <p:cNvPr id="31748" name="Group 62"/>
          <p:cNvGrpSpPr>
            <a:grpSpLocks/>
          </p:cNvGrpSpPr>
          <p:nvPr/>
        </p:nvGrpSpPr>
        <p:grpSpPr bwMode="auto">
          <a:xfrm>
            <a:off x="1600200" y="2590800"/>
            <a:ext cx="6664325" cy="3236913"/>
            <a:chOff x="1008" y="1632"/>
            <a:chExt cx="4198" cy="2039"/>
          </a:xfrm>
        </p:grpSpPr>
        <p:sp>
          <p:nvSpPr>
            <p:cNvPr id="31749" name="Line 4"/>
            <p:cNvSpPr>
              <a:spLocks noChangeShapeType="1"/>
            </p:cNvSpPr>
            <p:nvPr/>
          </p:nvSpPr>
          <p:spPr bwMode="auto">
            <a:xfrm>
              <a:off x="3647" y="2532"/>
              <a:ext cx="728" cy="82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1750" name="Group 5"/>
            <p:cNvGrpSpPr>
              <a:grpSpLocks/>
            </p:cNvGrpSpPr>
            <p:nvPr/>
          </p:nvGrpSpPr>
          <p:grpSpPr bwMode="auto">
            <a:xfrm>
              <a:off x="1008" y="1632"/>
              <a:ext cx="4198" cy="2039"/>
              <a:chOff x="1177" y="1253"/>
              <a:chExt cx="4198" cy="2039"/>
            </a:xfrm>
          </p:grpSpPr>
          <p:sp>
            <p:nvSpPr>
              <p:cNvPr id="31751" name="Line 6"/>
              <p:cNvSpPr>
                <a:spLocks noChangeShapeType="1"/>
              </p:cNvSpPr>
              <p:nvPr/>
            </p:nvSpPr>
            <p:spPr bwMode="auto">
              <a:xfrm>
                <a:off x="2418" y="1333"/>
                <a:ext cx="965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2" name="Line 7"/>
              <p:cNvSpPr>
                <a:spLocks noChangeShapeType="1"/>
              </p:cNvSpPr>
              <p:nvPr/>
            </p:nvSpPr>
            <p:spPr bwMode="auto">
              <a:xfrm flipV="1">
                <a:off x="3382" y="1325"/>
                <a:ext cx="1" cy="35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3" name="Line 8"/>
              <p:cNvSpPr>
                <a:spLocks noChangeShapeType="1"/>
              </p:cNvSpPr>
              <p:nvPr/>
            </p:nvSpPr>
            <p:spPr bwMode="auto">
              <a:xfrm>
                <a:off x="3382" y="1681"/>
                <a:ext cx="799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4" name="Line 9"/>
              <p:cNvSpPr>
                <a:spLocks noChangeShapeType="1"/>
              </p:cNvSpPr>
              <p:nvPr/>
            </p:nvSpPr>
            <p:spPr bwMode="auto">
              <a:xfrm>
                <a:off x="4180" y="1342"/>
                <a:ext cx="1161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5" name="Rectangle 10"/>
              <p:cNvSpPr>
                <a:spLocks noChangeArrowheads="1"/>
              </p:cNvSpPr>
              <p:nvPr/>
            </p:nvSpPr>
            <p:spPr bwMode="auto">
              <a:xfrm>
                <a:off x="4180" y="2938"/>
                <a:ext cx="753" cy="2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lang="en-US" altLang="zh-CN" sz="2400" b="1">
                    <a:solidFill>
                      <a:schemeClr val="tx2"/>
                    </a:solidFill>
                    <a:latin typeface="Times New Roman" pitchFamily="18" charset="0"/>
                  </a:rPr>
                  <a:t>data</a:t>
                </a:r>
              </a:p>
            </p:txBody>
          </p:sp>
          <p:sp>
            <p:nvSpPr>
              <p:cNvPr id="31756" name="Rectangle 11"/>
              <p:cNvSpPr>
                <a:spLocks noChangeArrowheads="1"/>
              </p:cNvSpPr>
              <p:nvPr/>
            </p:nvSpPr>
            <p:spPr bwMode="auto">
              <a:xfrm>
                <a:off x="3467" y="1915"/>
                <a:ext cx="753" cy="2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lang="en-US" altLang="zh-CN" sz="2400" b="1">
                    <a:solidFill>
                      <a:schemeClr val="tx2"/>
                    </a:solidFill>
                    <a:latin typeface="Times New Roman" pitchFamily="18" charset="0"/>
                  </a:rPr>
                  <a:t>data</a:t>
                </a:r>
              </a:p>
            </p:txBody>
          </p:sp>
          <p:sp>
            <p:nvSpPr>
              <p:cNvPr id="31757" name="Rectangle 12"/>
              <p:cNvSpPr>
                <a:spLocks noChangeArrowheads="1"/>
              </p:cNvSpPr>
              <p:nvPr/>
            </p:nvSpPr>
            <p:spPr bwMode="auto">
              <a:xfrm>
                <a:off x="1177" y="1895"/>
                <a:ext cx="1076" cy="32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r" eaLnBrk="0" hangingPunct="0"/>
                <a:r>
                  <a:rPr lang="zh-CN" altLang="en-US" sz="2400" b="1">
                    <a:latin typeface="Times New Roman" pitchFamily="18" charset="0"/>
                  </a:rPr>
                  <a:t>输入端口</a:t>
                </a:r>
              </a:p>
            </p:txBody>
          </p:sp>
          <p:sp>
            <p:nvSpPr>
              <p:cNvPr id="31758" name="Rectangle 13"/>
              <p:cNvSpPr>
                <a:spLocks noChangeArrowheads="1"/>
              </p:cNvSpPr>
              <p:nvPr/>
            </p:nvSpPr>
            <p:spPr bwMode="auto">
              <a:xfrm>
                <a:off x="1466" y="2926"/>
                <a:ext cx="753" cy="36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r" eaLnBrk="0" hangingPunct="0"/>
                <a:r>
                  <a:rPr lang="en-US" altLang="zh-CN" sz="2400" b="1">
                    <a:latin typeface="Times New Roman" pitchFamily="18" charset="0"/>
                  </a:rPr>
                  <a:t>D0</a:t>
                </a:r>
                <a:r>
                  <a:rPr lang="zh-CN" altLang="en-US" sz="2400" b="1">
                    <a:latin typeface="Times New Roman" pitchFamily="18" charset="0"/>
                  </a:rPr>
                  <a:t>～</a:t>
                </a:r>
                <a:r>
                  <a:rPr lang="en-US" altLang="zh-CN" sz="2400" b="1">
                    <a:latin typeface="Times New Roman" pitchFamily="18" charset="0"/>
                  </a:rPr>
                  <a:t>D7</a:t>
                </a:r>
              </a:p>
            </p:txBody>
          </p:sp>
          <p:grpSp>
            <p:nvGrpSpPr>
              <p:cNvPr id="31759" name="Group 14"/>
              <p:cNvGrpSpPr>
                <a:grpSpLocks/>
              </p:cNvGrpSpPr>
              <p:nvPr/>
            </p:nvGrpSpPr>
            <p:grpSpPr bwMode="auto">
              <a:xfrm>
                <a:off x="3324" y="1915"/>
                <a:ext cx="1048" cy="269"/>
                <a:chOff x="0" y="0"/>
                <a:chExt cx="20000" cy="20056"/>
              </a:xfrm>
            </p:grpSpPr>
            <p:sp>
              <p:nvSpPr>
                <p:cNvPr id="31805" name="Line 1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20000" cy="10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06" name="Line 16"/>
                <p:cNvSpPr>
                  <a:spLocks noChangeShapeType="1"/>
                </p:cNvSpPr>
                <p:nvPr/>
              </p:nvSpPr>
              <p:spPr bwMode="auto">
                <a:xfrm>
                  <a:off x="0" y="19947"/>
                  <a:ext cx="20000" cy="10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60" name="Group 17"/>
              <p:cNvGrpSpPr>
                <a:grpSpLocks/>
              </p:cNvGrpSpPr>
              <p:nvPr/>
            </p:nvGrpSpPr>
            <p:grpSpPr bwMode="auto">
              <a:xfrm>
                <a:off x="4802" y="1915"/>
                <a:ext cx="539" cy="269"/>
                <a:chOff x="0" y="0"/>
                <a:chExt cx="20000" cy="20056"/>
              </a:xfrm>
            </p:grpSpPr>
            <p:sp>
              <p:nvSpPr>
                <p:cNvPr id="31803" name="Line 1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20000" cy="10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04" name="Line 19"/>
                <p:cNvSpPr>
                  <a:spLocks noChangeShapeType="1"/>
                </p:cNvSpPr>
                <p:nvPr/>
              </p:nvSpPr>
              <p:spPr bwMode="auto">
                <a:xfrm>
                  <a:off x="0" y="19947"/>
                  <a:ext cx="20000" cy="10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61" name="Group 20"/>
              <p:cNvGrpSpPr>
                <a:grpSpLocks/>
              </p:cNvGrpSpPr>
              <p:nvPr/>
            </p:nvGrpSpPr>
            <p:grpSpPr bwMode="auto">
              <a:xfrm>
                <a:off x="2401" y="1915"/>
                <a:ext cx="489" cy="269"/>
                <a:chOff x="0" y="0"/>
                <a:chExt cx="20000" cy="20056"/>
              </a:xfrm>
            </p:grpSpPr>
            <p:sp>
              <p:nvSpPr>
                <p:cNvPr id="31801" name="Line 2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20000" cy="10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02" name="Line 22"/>
                <p:cNvSpPr>
                  <a:spLocks noChangeShapeType="1"/>
                </p:cNvSpPr>
                <p:nvPr/>
              </p:nvSpPr>
              <p:spPr bwMode="auto">
                <a:xfrm>
                  <a:off x="0" y="19947"/>
                  <a:ext cx="20000" cy="10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62" name="Group 23"/>
              <p:cNvGrpSpPr>
                <a:grpSpLocks/>
              </p:cNvGrpSpPr>
              <p:nvPr/>
            </p:nvGrpSpPr>
            <p:grpSpPr bwMode="auto">
              <a:xfrm>
                <a:off x="3120" y="2442"/>
                <a:ext cx="1558" cy="269"/>
                <a:chOff x="0" y="0"/>
                <a:chExt cx="20000" cy="20056"/>
              </a:xfrm>
            </p:grpSpPr>
            <p:sp>
              <p:nvSpPr>
                <p:cNvPr id="31799" name="Line 24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20000" cy="10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00" name="Line 25"/>
                <p:cNvSpPr>
                  <a:spLocks noChangeShapeType="1"/>
                </p:cNvSpPr>
                <p:nvPr/>
              </p:nvSpPr>
              <p:spPr bwMode="auto">
                <a:xfrm>
                  <a:off x="0" y="19947"/>
                  <a:ext cx="20000" cy="10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63" name="Group 26"/>
              <p:cNvGrpSpPr>
                <a:grpSpLocks/>
              </p:cNvGrpSpPr>
              <p:nvPr/>
            </p:nvGrpSpPr>
            <p:grpSpPr bwMode="auto">
              <a:xfrm>
                <a:off x="5109" y="2442"/>
                <a:ext cx="242" cy="269"/>
                <a:chOff x="0" y="0"/>
                <a:chExt cx="20000" cy="20056"/>
              </a:xfrm>
            </p:grpSpPr>
            <p:sp>
              <p:nvSpPr>
                <p:cNvPr id="31797" name="Line 27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20000" cy="10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98" name="Line 28"/>
                <p:cNvSpPr>
                  <a:spLocks noChangeShapeType="1"/>
                </p:cNvSpPr>
                <p:nvPr/>
              </p:nvSpPr>
              <p:spPr bwMode="auto">
                <a:xfrm>
                  <a:off x="0" y="19947"/>
                  <a:ext cx="20000" cy="10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64" name="Group 29"/>
              <p:cNvGrpSpPr>
                <a:grpSpLocks/>
              </p:cNvGrpSpPr>
              <p:nvPr/>
            </p:nvGrpSpPr>
            <p:grpSpPr bwMode="auto">
              <a:xfrm>
                <a:off x="2375" y="2442"/>
                <a:ext cx="319" cy="269"/>
                <a:chOff x="0" y="0"/>
                <a:chExt cx="20000" cy="20056"/>
              </a:xfrm>
            </p:grpSpPr>
            <p:sp>
              <p:nvSpPr>
                <p:cNvPr id="31795" name="Line 30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20000" cy="10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96" name="Line 31"/>
                <p:cNvSpPr>
                  <a:spLocks noChangeShapeType="1"/>
                </p:cNvSpPr>
                <p:nvPr/>
              </p:nvSpPr>
              <p:spPr bwMode="auto">
                <a:xfrm>
                  <a:off x="0" y="19947"/>
                  <a:ext cx="20000" cy="10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65" name="Group 32"/>
              <p:cNvGrpSpPr>
                <a:grpSpLocks/>
              </p:cNvGrpSpPr>
              <p:nvPr/>
            </p:nvGrpSpPr>
            <p:grpSpPr bwMode="auto">
              <a:xfrm>
                <a:off x="4292" y="2947"/>
                <a:ext cx="471" cy="268"/>
                <a:chOff x="0" y="0"/>
                <a:chExt cx="20000" cy="20012"/>
              </a:xfrm>
            </p:grpSpPr>
            <p:sp>
              <p:nvSpPr>
                <p:cNvPr id="31793" name="Line 33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20000" cy="10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94" name="Line 34"/>
                <p:cNvSpPr>
                  <a:spLocks noChangeShapeType="1"/>
                </p:cNvSpPr>
                <p:nvPr/>
              </p:nvSpPr>
              <p:spPr bwMode="auto">
                <a:xfrm>
                  <a:off x="0" y="19903"/>
                  <a:ext cx="20000" cy="10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766" name="Line 35"/>
              <p:cNvSpPr>
                <a:spLocks noChangeShapeType="1"/>
              </p:cNvSpPr>
              <p:nvPr/>
            </p:nvSpPr>
            <p:spPr bwMode="auto">
              <a:xfrm flipH="1">
                <a:off x="2389" y="3085"/>
                <a:ext cx="1686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7" name="Line 36"/>
              <p:cNvSpPr>
                <a:spLocks noChangeShapeType="1"/>
              </p:cNvSpPr>
              <p:nvPr/>
            </p:nvSpPr>
            <p:spPr bwMode="auto">
              <a:xfrm flipH="1">
                <a:off x="4983" y="3085"/>
                <a:ext cx="392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1768" name="Group 37"/>
              <p:cNvGrpSpPr>
                <a:grpSpLocks/>
              </p:cNvGrpSpPr>
              <p:nvPr/>
            </p:nvGrpSpPr>
            <p:grpSpPr bwMode="auto">
              <a:xfrm>
                <a:off x="1521" y="1253"/>
                <a:ext cx="753" cy="366"/>
                <a:chOff x="863" y="1421"/>
                <a:chExt cx="753" cy="366"/>
              </a:xfrm>
            </p:grpSpPr>
            <p:sp>
              <p:nvSpPr>
                <p:cNvPr id="31791" name="Rectangle 38"/>
                <p:cNvSpPr>
                  <a:spLocks noChangeArrowheads="1"/>
                </p:cNvSpPr>
                <p:nvPr/>
              </p:nvSpPr>
              <p:spPr bwMode="auto">
                <a:xfrm>
                  <a:off x="863" y="1421"/>
                  <a:ext cx="753" cy="36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lIns="12700" tIns="12700" rIns="12700" bIns="12700"/>
                <a:lstStyle/>
                <a:p>
                  <a:pPr algn="r" eaLnBrk="0" hangingPunct="0"/>
                  <a:r>
                    <a:rPr lang="en-US" altLang="zh-CN" sz="2400" b="1">
                      <a:latin typeface="Times New Roman" pitchFamily="18" charset="0"/>
                    </a:rPr>
                    <a:t>RD</a:t>
                  </a:r>
                </a:p>
              </p:txBody>
            </p:sp>
            <p:sp>
              <p:nvSpPr>
                <p:cNvPr id="31792" name="Line 39"/>
                <p:cNvSpPr>
                  <a:spLocks noChangeShapeType="1"/>
                </p:cNvSpPr>
                <p:nvPr/>
              </p:nvSpPr>
              <p:spPr bwMode="auto">
                <a:xfrm>
                  <a:off x="1339" y="1438"/>
                  <a:ext cx="251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69" name="Group 40"/>
              <p:cNvGrpSpPr>
                <a:grpSpLocks/>
              </p:cNvGrpSpPr>
              <p:nvPr/>
            </p:nvGrpSpPr>
            <p:grpSpPr bwMode="auto">
              <a:xfrm>
                <a:off x="1292" y="2423"/>
                <a:ext cx="1029" cy="353"/>
                <a:chOff x="1292" y="2423"/>
                <a:chExt cx="1029" cy="353"/>
              </a:xfrm>
            </p:grpSpPr>
            <p:sp>
              <p:nvSpPr>
                <p:cNvPr id="31789" name="Rectangle 41"/>
                <p:cNvSpPr>
                  <a:spLocks noChangeArrowheads="1"/>
                </p:cNvSpPr>
                <p:nvPr/>
              </p:nvSpPr>
              <p:spPr bwMode="auto">
                <a:xfrm>
                  <a:off x="1292" y="2423"/>
                  <a:ext cx="1029" cy="35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lIns="12700" tIns="12700" rIns="12700" bIns="12700"/>
                <a:lstStyle/>
                <a:p>
                  <a:pPr algn="r" eaLnBrk="0" hangingPunct="0"/>
                  <a:r>
                    <a:rPr lang="zh-CN" altLang="en-US" sz="2400" b="1">
                      <a:latin typeface="Times New Roman" pitchFamily="18" charset="0"/>
                    </a:rPr>
                    <a:t> </a:t>
                  </a:r>
                  <a:r>
                    <a:rPr lang="en-US" altLang="zh-CN" sz="2400" b="1">
                      <a:latin typeface="Times New Roman" pitchFamily="18" charset="0"/>
                    </a:rPr>
                    <a:t>CS, A1, A0</a:t>
                  </a:r>
                </a:p>
              </p:txBody>
            </p:sp>
            <p:sp>
              <p:nvSpPr>
                <p:cNvPr id="31790" name="Line 42"/>
                <p:cNvSpPr>
                  <a:spLocks noChangeShapeType="1"/>
                </p:cNvSpPr>
                <p:nvPr/>
              </p:nvSpPr>
              <p:spPr bwMode="auto">
                <a:xfrm>
                  <a:off x="1428" y="2436"/>
                  <a:ext cx="251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70" name="Group 43"/>
              <p:cNvGrpSpPr>
                <a:grpSpLocks/>
              </p:cNvGrpSpPr>
              <p:nvPr/>
            </p:nvGrpSpPr>
            <p:grpSpPr bwMode="auto">
              <a:xfrm>
                <a:off x="2871" y="1915"/>
                <a:ext cx="454" cy="272"/>
                <a:chOff x="2862" y="1915"/>
                <a:chExt cx="454" cy="272"/>
              </a:xfrm>
            </p:grpSpPr>
            <p:sp>
              <p:nvSpPr>
                <p:cNvPr id="31787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862" y="1915"/>
                  <a:ext cx="454" cy="27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88" name="Line 45"/>
                <p:cNvSpPr>
                  <a:spLocks noChangeShapeType="1"/>
                </p:cNvSpPr>
                <p:nvPr/>
              </p:nvSpPr>
              <p:spPr bwMode="auto">
                <a:xfrm flipH="1" flipV="1">
                  <a:off x="2862" y="1915"/>
                  <a:ext cx="454" cy="27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71" name="Group 46"/>
              <p:cNvGrpSpPr>
                <a:grpSpLocks/>
              </p:cNvGrpSpPr>
              <p:nvPr/>
            </p:nvGrpSpPr>
            <p:grpSpPr bwMode="auto">
              <a:xfrm>
                <a:off x="4368" y="1915"/>
                <a:ext cx="454" cy="272"/>
                <a:chOff x="2862" y="1915"/>
                <a:chExt cx="454" cy="272"/>
              </a:xfrm>
            </p:grpSpPr>
            <p:sp>
              <p:nvSpPr>
                <p:cNvPr id="31785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2862" y="1915"/>
                  <a:ext cx="454" cy="27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86" name="Line 48"/>
                <p:cNvSpPr>
                  <a:spLocks noChangeShapeType="1"/>
                </p:cNvSpPr>
                <p:nvPr/>
              </p:nvSpPr>
              <p:spPr bwMode="auto">
                <a:xfrm flipH="1" flipV="1">
                  <a:off x="2862" y="1915"/>
                  <a:ext cx="454" cy="27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772" name="Line 49"/>
              <p:cNvSpPr>
                <a:spLocks noChangeShapeType="1"/>
              </p:cNvSpPr>
              <p:nvPr/>
            </p:nvSpPr>
            <p:spPr bwMode="auto">
              <a:xfrm flipV="1">
                <a:off x="4186" y="1335"/>
                <a:ext cx="1" cy="35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1773" name="Group 50"/>
              <p:cNvGrpSpPr>
                <a:grpSpLocks/>
              </p:cNvGrpSpPr>
              <p:nvPr/>
            </p:nvGrpSpPr>
            <p:grpSpPr bwMode="auto">
              <a:xfrm>
                <a:off x="4676" y="2441"/>
                <a:ext cx="454" cy="272"/>
                <a:chOff x="2862" y="1915"/>
                <a:chExt cx="454" cy="272"/>
              </a:xfrm>
            </p:grpSpPr>
            <p:sp>
              <p:nvSpPr>
                <p:cNvPr id="31783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2862" y="1915"/>
                  <a:ext cx="454" cy="27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84" name="Line 52"/>
                <p:cNvSpPr>
                  <a:spLocks noChangeShapeType="1"/>
                </p:cNvSpPr>
                <p:nvPr/>
              </p:nvSpPr>
              <p:spPr bwMode="auto">
                <a:xfrm flipH="1" flipV="1">
                  <a:off x="2862" y="1915"/>
                  <a:ext cx="454" cy="27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74" name="Group 53"/>
              <p:cNvGrpSpPr>
                <a:grpSpLocks/>
              </p:cNvGrpSpPr>
              <p:nvPr/>
            </p:nvGrpSpPr>
            <p:grpSpPr bwMode="auto">
              <a:xfrm>
                <a:off x="2671" y="2441"/>
                <a:ext cx="454" cy="272"/>
                <a:chOff x="2862" y="1915"/>
                <a:chExt cx="454" cy="272"/>
              </a:xfrm>
            </p:grpSpPr>
            <p:sp>
              <p:nvSpPr>
                <p:cNvPr id="31781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2862" y="1915"/>
                  <a:ext cx="454" cy="27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82" name="Line 55"/>
                <p:cNvSpPr>
                  <a:spLocks noChangeShapeType="1"/>
                </p:cNvSpPr>
                <p:nvPr/>
              </p:nvSpPr>
              <p:spPr bwMode="auto">
                <a:xfrm flipH="1" flipV="1">
                  <a:off x="2862" y="1915"/>
                  <a:ext cx="454" cy="27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75" name="Group 56"/>
              <p:cNvGrpSpPr>
                <a:grpSpLocks/>
              </p:cNvGrpSpPr>
              <p:nvPr/>
            </p:nvGrpSpPr>
            <p:grpSpPr bwMode="auto">
              <a:xfrm>
                <a:off x="4740" y="2949"/>
                <a:ext cx="272" cy="272"/>
                <a:chOff x="4604" y="3430"/>
                <a:chExt cx="454" cy="544"/>
              </a:xfrm>
            </p:grpSpPr>
            <p:sp>
              <p:nvSpPr>
                <p:cNvPr id="31779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4604" y="3702"/>
                  <a:ext cx="454" cy="27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80" name="Line 58"/>
                <p:cNvSpPr>
                  <a:spLocks noChangeShapeType="1"/>
                </p:cNvSpPr>
                <p:nvPr/>
              </p:nvSpPr>
              <p:spPr bwMode="auto">
                <a:xfrm flipH="1" flipV="1">
                  <a:off x="4604" y="3430"/>
                  <a:ext cx="454" cy="27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76" name="Group 59"/>
              <p:cNvGrpSpPr>
                <a:grpSpLocks/>
              </p:cNvGrpSpPr>
              <p:nvPr/>
            </p:nvGrpSpPr>
            <p:grpSpPr bwMode="auto">
              <a:xfrm flipH="1">
                <a:off x="4050" y="2949"/>
                <a:ext cx="272" cy="272"/>
                <a:chOff x="4604" y="3430"/>
                <a:chExt cx="454" cy="544"/>
              </a:xfrm>
            </p:grpSpPr>
            <p:sp>
              <p:nvSpPr>
                <p:cNvPr id="31777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4604" y="3702"/>
                  <a:ext cx="454" cy="27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78" name="Line 61"/>
                <p:cNvSpPr>
                  <a:spLocks noChangeShapeType="1"/>
                </p:cNvSpPr>
                <p:nvPr/>
              </p:nvSpPr>
              <p:spPr bwMode="auto">
                <a:xfrm flipH="1" flipV="1">
                  <a:off x="4604" y="3430"/>
                  <a:ext cx="454" cy="27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工作方式</a:t>
            </a:r>
            <a:r>
              <a:rPr lang="en-US" altLang="zh-CN" smtClean="0"/>
              <a:t>0</a:t>
            </a:r>
            <a:r>
              <a:rPr lang="zh-CN" altLang="en-US" smtClean="0"/>
              <a:t>：基本输入输出方式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方式</a:t>
            </a:r>
            <a:r>
              <a:rPr lang="en-US" altLang="zh-CN" smtClean="0"/>
              <a:t>0</a:t>
            </a:r>
            <a:r>
              <a:rPr lang="zh-CN" altLang="en-US" smtClean="0"/>
              <a:t>输出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	</a:t>
            </a:r>
            <a:r>
              <a:rPr lang="zh-CN" altLang="en-US" smtClean="0">
                <a:solidFill>
                  <a:schemeClr val="tx2"/>
                </a:solidFill>
              </a:rPr>
              <a:t>执行输出</a:t>
            </a:r>
            <a:r>
              <a:rPr lang="en-US" altLang="zh-CN" smtClean="0">
                <a:solidFill>
                  <a:schemeClr val="tx2"/>
                </a:solidFill>
              </a:rPr>
              <a:t>OUT</a:t>
            </a:r>
            <a:r>
              <a:rPr lang="zh-CN" altLang="en-US" smtClean="0">
                <a:solidFill>
                  <a:schemeClr val="tx2"/>
                </a:solidFill>
              </a:rPr>
              <a:t>指令，将数据送给外设</a:t>
            </a:r>
          </a:p>
        </p:txBody>
      </p:sp>
      <p:grpSp>
        <p:nvGrpSpPr>
          <p:cNvPr id="32772" name="Group 150"/>
          <p:cNvGrpSpPr>
            <a:grpSpLocks/>
          </p:cNvGrpSpPr>
          <p:nvPr/>
        </p:nvGrpSpPr>
        <p:grpSpPr bwMode="auto">
          <a:xfrm>
            <a:off x="1600200" y="2514600"/>
            <a:ext cx="7129463" cy="3257550"/>
            <a:chOff x="1008" y="1584"/>
            <a:chExt cx="4491" cy="2052"/>
          </a:xfrm>
        </p:grpSpPr>
        <p:grpSp>
          <p:nvGrpSpPr>
            <p:cNvPr id="32773" name="Group 98"/>
            <p:cNvGrpSpPr>
              <a:grpSpLocks/>
            </p:cNvGrpSpPr>
            <p:nvPr/>
          </p:nvGrpSpPr>
          <p:grpSpPr bwMode="auto">
            <a:xfrm>
              <a:off x="1008" y="1584"/>
              <a:ext cx="4491" cy="2052"/>
              <a:chOff x="1020" y="1151"/>
              <a:chExt cx="4491" cy="2052"/>
            </a:xfrm>
          </p:grpSpPr>
          <p:grpSp>
            <p:nvGrpSpPr>
              <p:cNvPr id="32791" name="Group 99"/>
              <p:cNvGrpSpPr>
                <a:grpSpLocks/>
              </p:cNvGrpSpPr>
              <p:nvPr/>
            </p:nvGrpSpPr>
            <p:grpSpPr bwMode="auto">
              <a:xfrm>
                <a:off x="1388" y="1151"/>
                <a:ext cx="795" cy="366"/>
                <a:chOff x="863" y="1421"/>
                <a:chExt cx="753" cy="366"/>
              </a:xfrm>
            </p:grpSpPr>
            <p:sp>
              <p:nvSpPr>
                <p:cNvPr id="32823" name="Rectangle 100"/>
                <p:cNvSpPr>
                  <a:spLocks noChangeArrowheads="1"/>
                </p:cNvSpPr>
                <p:nvPr/>
              </p:nvSpPr>
              <p:spPr bwMode="auto">
                <a:xfrm>
                  <a:off x="863" y="1421"/>
                  <a:ext cx="753" cy="36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lIns="12700" tIns="12700" rIns="12700" bIns="12700"/>
                <a:lstStyle/>
                <a:p>
                  <a:pPr algn="r" eaLnBrk="0" hangingPunct="0"/>
                  <a:r>
                    <a:rPr lang="en-US" altLang="zh-CN" sz="2400" b="1">
                      <a:latin typeface="Times New Roman" pitchFamily="18" charset="0"/>
                    </a:rPr>
                    <a:t>WR</a:t>
                  </a:r>
                </a:p>
              </p:txBody>
            </p:sp>
            <p:sp>
              <p:nvSpPr>
                <p:cNvPr id="32824" name="Line 101"/>
                <p:cNvSpPr>
                  <a:spLocks noChangeShapeType="1"/>
                </p:cNvSpPr>
                <p:nvPr/>
              </p:nvSpPr>
              <p:spPr bwMode="auto">
                <a:xfrm>
                  <a:off x="1339" y="1438"/>
                  <a:ext cx="251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2792" name="Line 102"/>
              <p:cNvSpPr>
                <a:spLocks noChangeShapeType="1"/>
              </p:cNvSpPr>
              <p:nvPr/>
            </p:nvSpPr>
            <p:spPr bwMode="auto">
              <a:xfrm>
                <a:off x="2399" y="1190"/>
                <a:ext cx="98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3" name="Line 103"/>
              <p:cNvSpPr>
                <a:spLocks noChangeShapeType="1"/>
              </p:cNvSpPr>
              <p:nvPr/>
            </p:nvSpPr>
            <p:spPr bwMode="auto">
              <a:xfrm flipV="1">
                <a:off x="3387" y="1180"/>
                <a:ext cx="3" cy="37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4" name="Line 104"/>
              <p:cNvSpPr>
                <a:spLocks noChangeShapeType="1"/>
              </p:cNvSpPr>
              <p:nvPr/>
            </p:nvSpPr>
            <p:spPr bwMode="auto">
              <a:xfrm>
                <a:off x="3378" y="1558"/>
                <a:ext cx="81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5" name="Line 105"/>
              <p:cNvSpPr>
                <a:spLocks noChangeShapeType="1"/>
              </p:cNvSpPr>
              <p:nvPr/>
            </p:nvSpPr>
            <p:spPr bwMode="auto">
              <a:xfrm>
                <a:off x="4192" y="1199"/>
                <a:ext cx="118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6" name="Rectangle 106"/>
              <p:cNvSpPr>
                <a:spLocks noChangeArrowheads="1"/>
              </p:cNvSpPr>
              <p:nvPr/>
            </p:nvSpPr>
            <p:spPr bwMode="auto">
              <a:xfrm>
                <a:off x="3690" y="2893"/>
                <a:ext cx="767" cy="31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lang="en-US" altLang="zh-CN" sz="2400" b="1">
                    <a:solidFill>
                      <a:schemeClr val="tx2"/>
                    </a:solidFill>
                    <a:latin typeface="Times New Roman" pitchFamily="18" charset="0"/>
                  </a:rPr>
                  <a:t>data</a:t>
                </a:r>
              </a:p>
            </p:txBody>
          </p:sp>
          <p:sp>
            <p:nvSpPr>
              <p:cNvPr id="32797" name="Rectangle 107"/>
              <p:cNvSpPr>
                <a:spLocks noChangeArrowheads="1"/>
              </p:cNvSpPr>
              <p:nvPr/>
            </p:nvSpPr>
            <p:spPr bwMode="auto">
              <a:xfrm>
                <a:off x="4744" y="1805"/>
                <a:ext cx="767" cy="297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lang="en-US" altLang="zh-CN" sz="2400" b="1">
                    <a:solidFill>
                      <a:schemeClr val="tx2"/>
                    </a:solidFill>
                    <a:latin typeface="Times New Roman" pitchFamily="18" charset="0"/>
                  </a:rPr>
                  <a:t>data</a:t>
                </a:r>
              </a:p>
            </p:txBody>
          </p:sp>
          <p:sp>
            <p:nvSpPr>
              <p:cNvPr id="32798" name="Rectangle 108"/>
              <p:cNvSpPr>
                <a:spLocks noChangeArrowheads="1"/>
              </p:cNvSpPr>
              <p:nvPr/>
            </p:nvSpPr>
            <p:spPr bwMode="auto">
              <a:xfrm>
                <a:off x="1147" y="1813"/>
                <a:ext cx="1095" cy="32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r" eaLnBrk="0" hangingPunct="0"/>
                <a:r>
                  <a:rPr lang="zh-CN" altLang="en-US" sz="2400" b="1">
                    <a:latin typeface="Times New Roman" pitchFamily="18" charset="0"/>
                  </a:rPr>
                  <a:t>输出端口</a:t>
                </a:r>
              </a:p>
            </p:txBody>
          </p:sp>
          <p:sp>
            <p:nvSpPr>
              <p:cNvPr id="32799" name="Rectangle 109"/>
              <p:cNvSpPr>
                <a:spLocks noChangeArrowheads="1"/>
              </p:cNvSpPr>
              <p:nvPr/>
            </p:nvSpPr>
            <p:spPr bwMode="auto">
              <a:xfrm>
                <a:off x="1441" y="2900"/>
                <a:ext cx="767" cy="30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r" eaLnBrk="0" hangingPunct="0"/>
                <a:r>
                  <a:rPr lang="en-US" altLang="zh-CN" sz="2400" b="1">
                    <a:latin typeface="Times New Roman" pitchFamily="18" charset="0"/>
                  </a:rPr>
                  <a:t>D0</a:t>
                </a:r>
                <a:r>
                  <a:rPr lang="zh-CN" altLang="en-US" sz="2400" b="1">
                    <a:latin typeface="Times New Roman" pitchFamily="18" charset="0"/>
                  </a:rPr>
                  <a:t>～</a:t>
                </a:r>
                <a:r>
                  <a:rPr lang="en-US" altLang="zh-CN" sz="2400" b="1">
                    <a:latin typeface="Times New Roman" pitchFamily="18" charset="0"/>
                  </a:rPr>
                  <a:t>D7</a:t>
                </a:r>
              </a:p>
            </p:txBody>
          </p:sp>
          <p:grpSp>
            <p:nvGrpSpPr>
              <p:cNvPr id="32800" name="Group 110"/>
              <p:cNvGrpSpPr>
                <a:grpSpLocks/>
              </p:cNvGrpSpPr>
              <p:nvPr/>
            </p:nvGrpSpPr>
            <p:grpSpPr bwMode="auto">
              <a:xfrm>
                <a:off x="2399" y="1805"/>
                <a:ext cx="1985" cy="281"/>
                <a:chOff x="0" y="0"/>
                <a:chExt cx="20000" cy="20056"/>
              </a:xfrm>
            </p:grpSpPr>
            <p:sp>
              <p:nvSpPr>
                <p:cNvPr id="32821" name="Line 11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20000" cy="10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22" name="Line 112"/>
                <p:cNvSpPr>
                  <a:spLocks noChangeShapeType="1"/>
                </p:cNvSpPr>
                <p:nvPr/>
              </p:nvSpPr>
              <p:spPr bwMode="auto">
                <a:xfrm>
                  <a:off x="0" y="19947"/>
                  <a:ext cx="20000" cy="10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801" name="Group 113"/>
              <p:cNvGrpSpPr>
                <a:grpSpLocks/>
              </p:cNvGrpSpPr>
              <p:nvPr/>
            </p:nvGrpSpPr>
            <p:grpSpPr bwMode="auto">
              <a:xfrm>
                <a:off x="4825" y="1805"/>
                <a:ext cx="548" cy="281"/>
                <a:chOff x="0" y="0"/>
                <a:chExt cx="20000" cy="20056"/>
              </a:xfrm>
            </p:grpSpPr>
            <p:sp>
              <p:nvSpPr>
                <p:cNvPr id="32819" name="Line 114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20000" cy="10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20" name="Line 115"/>
                <p:cNvSpPr>
                  <a:spLocks noChangeShapeType="1"/>
                </p:cNvSpPr>
                <p:nvPr/>
              </p:nvSpPr>
              <p:spPr bwMode="auto">
                <a:xfrm>
                  <a:off x="0" y="19947"/>
                  <a:ext cx="20000" cy="10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802" name="Group 116"/>
              <p:cNvGrpSpPr>
                <a:grpSpLocks/>
              </p:cNvGrpSpPr>
              <p:nvPr/>
            </p:nvGrpSpPr>
            <p:grpSpPr bwMode="auto">
              <a:xfrm>
                <a:off x="3114" y="2369"/>
                <a:ext cx="1585" cy="273"/>
                <a:chOff x="3114" y="2369"/>
                <a:chExt cx="1585" cy="273"/>
              </a:xfrm>
            </p:grpSpPr>
            <p:sp>
              <p:nvSpPr>
                <p:cNvPr id="32817" name="Line 117"/>
                <p:cNvSpPr>
                  <a:spLocks noChangeShapeType="1"/>
                </p:cNvSpPr>
                <p:nvPr/>
              </p:nvSpPr>
              <p:spPr bwMode="auto">
                <a:xfrm>
                  <a:off x="3114" y="2369"/>
                  <a:ext cx="1585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18" name="Line 118"/>
                <p:cNvSpPr>
                  <a:spLocks noChangeShapeType="1"/>
                </p:cNvSpPr>
                <p:nvPr/>
              </p:nvSpPr>
              <p:spPr bwMode="auto">
                <a:xfrm>
                  <a:off x="3114" y="2640"/>
                  <a:ext cx="1585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803" name="Group 119"/>
              <p:cNvGrpSpPr>
                <a:grpSpLocks/>
              </p:cNvGrpSpPr>
              <p:nvPr/>
            </p:nvGrpSpPr>
            <p:grpSpPr bwMode="auto">
              <a:xfrm>
                <a:off x="5137" y="2360"/>
                <a:ext cx="305" cy="282"/>
                <a:chOff x="0" y="0"/>
                <a:chExt cx="20000" cy="20056"/>
              </a:xfrm>
            </p:grpSpPr>
            <p:sp>
              <p:nvSpPr>
                <p:cNvPr id="32815" name="Line 120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20000" cy="10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16" name="Line 121"/>
                <p:cNvSpPr>
                  <a:spLocks noChangeShapeType="1"/>
                </p:cNvSpPr>
                <p:nvPr/>
              </p:nvSpPr>
              <p:spPr bwMode="auto">
                <a:xfrm>
                  <a:off x="0" y="19947"/>
                  <a:ext cx="20000" cy="10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804" name="Group 122"/>
              <p:cNvGrpSpPr>
                <a:grpSpLocks/>
              </p:cNvGrpSpPr>
              <p:nvPr/>
            </p:nvGrpSpPr>
            <p:grpSpPr bwMode="auto">
              <a:xfrm>
                <a:off x="2355" y="2369"/>
                <a:ext cx="335" cy="273"/>
                <a:chOff x="2355" y="2369"/>
                <a:chExt cx="335" cy="273"/>
              </a:xfrm>
            </p:grpSpPr>
            <p:sp>
              <p:nvSpPr>
                <p:cNvPr id="32813" name="Line 123"/>
                <p:cNvSpPr>
                  <a:spLocks noChangeShapeType="1"/>
                </p:cNvSpPr>
                <p:nvPr/>
              </p:nvSpPr>
              <p:spPr bwMode="auto">
                <a:xfrm>
                  <a:off x="2355" y="2369"/>
                  <a:ext cx="326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14" name="Line 124"/>
                <p:cNvSpPr>
                  <a:spLocks noChangeShapeType="1"/>
                </p:cNvSpPr>
                <p:nvPr/>
              </p:nvSpPr>
              <p:spPr bwMode="auto">
                <a:xfrm>
                  <a:off x="2364" y="2640"/>
                  <a:ext cx="326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805" name="Group 125"/>
              <p:cNvGrpSpPr>
                <a:grpSpLocks/>
              </p:cNvGrpSpPr>
              <p:nvPr/>
            </p:nvGrpSpPr>
            <p:grpSpPr bwMode="auto">
              <a:xfrm>
                <a:off x="3718" y="2892"/>
                <a:ext cx="721" cy="266"/>
                <a:chOff x="0" y="0"/>
                <a:chExt cx="20000" cy="20056"/>
              </a:xfrm>
            </p:grpSpPr>
            <p:sp>
              <p:nvSpPr>
                <p:cNvPr id="32811" name="Line 126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20000" cy="10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12" name="Line 127"/>
                <p:cNvSpPr>
                  <a:spLocks noChangeShapeType="1"/>
                </p:cNvSpPr>
                <p:nvPr/>
              </p:nvSpPr>
              <p:spPr bwMode="auto">
                <a:xfrm>
                  <a:off x="0" y="19947"/>
                  <a:ext cx="20000" cy="10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2806" name="Line 128"/>
              <p:cNvSpPr>
                <a:spLocks noChangeShapeType="1"/>
              </p:cNvSpPr>
              <p:nvPr/>
            </p:nvSpPr>
            <p:spPr bwMode="auto">
              <a:xfrm flipH="1">
                <a:off x="2286" y="3030"/>
                <a:ext cx="119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7" name="Line 129"/>
              <p:cNvSpPr>
                <a:spLocks noChangeShapeType="1"/>
              </p:cNvSpPr>
              <p:nvPr/>
            </p:nvSpPr>
            <p:spPr bwMode="auto">
              <a:xfrm flipH="1">
                <a:off x="4694" y="3030"/>
                <a:ext cx="67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2808" name="Group 130"/>
              <p:cNvGrpSpPr>
                <a:grpSpLocks/>
              </p:cNvGrpSpPr>
              <p:nvPr/>
            </p:nvGrpSpPr>
            <p:grpSpPr bwMode="auto">
              <a:xfrm>
                <a:off x="1020" y="2363"/>
                <a:ext cx="1272" cy="353"/>
                <a:chOff x="1020" y="2363"/>
                <a:chExt cx="1272" cy="353"/>
              </a:xfrm>
            </p:grpSpPr>
            <p:sp>
              <p:nvSpPr>
                <p:cNvPr id="32809" name="Rectangle 131"/>
                <p:cNvSpPr>
                  <a:spLocks noChangeArrowheads="1"/>
                </p:cNvSpPr>
                <p:nvPr/>
              </p:nvSpPr>
              <p:spPr bwMode="auto">
                <a:xfrm>
                  <a:off x="1020" y="2363"/>
                  <a:ext cx="1272" cy="35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lIns="12700" tIns="12700" rIns="12700" bIns="12700"/>
                <a:lstStyle/>
                <a:p>
                  <a:pPr algn="r" eaLnBrk="0" hangingPunct="0"/>
                  <a:r>
                    <a:rPr lang="zh-CN" altLang="en-US" sz="2400" b="1">
                      <a:latin typeface="Times New Roman" pitchFamily="18" charset="0"/>
                    </a:rPr>
                    <a:t> </a:t>
                  </a:r>
                  <a:r>
                    <a:rPr lang="en-US" altLang="zh-CN" sz="2400" b="1">
                      <a:latin typeface="Times New Roman" pitchFamily="18" charset="0"/>
                    </a:rPr>
                    <a:t>CS, A1, A0</a:t>
                  </a:r>
                </a:p>
              </p:txBody>
            </p:sp>
            <p:sp>
              <p:nvSpPr>
                <p:cNvPr id="32810" name="Line 132"/>
                <p:cNvSpPr>
                  <a:spLocks noChangeShapeType="1"/>
                </p:cNvSpPr>
                <p:nvPr/>
              </p:nvSpPr>
              <p:spPr bwMode="auto">
                <a:xfrm>
                  <a:off x="1383" y="2376"/>
                  <a:ext cx="265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2774" name="Line 133"/>
            <p:cNvSpPr>
              <a:spLocks noChangeShapeType="1"/>
            </p:cNvSpPr>
            <p:nvPr/>
          </p:nvSpPr>
          <p:spPr bwMode="auto">
            <a:xfrm flipV="1">
              <a:off x="4069" y="2516"/>
              <a:ext cx="1067" cy="80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2775" name="Group 134"/>
            <p:cNvGrpSpPr>
              <a:grpSpLocks/>
            </p:cNvGrpSpPr>
            <p:nvPr/>
          </p:nvGrpSpPr>
          <p:grpSpPr bwMode="auto">
            <a:xfrm>
              <a:off x="4410" y="3328"/>
              <a:ext cx="272" cy="272"/>
              <a:chOff x="4604" y="3430"/>
              <a:chExt cx="454" cy="544"/>
            </a:xfrm>
          </p:grpSpPr>
          <p:sp>
            <p:nvSpPr>
              <p:cNvPr id="32789" name="Line 135"/>
              <p:cNvSpPr>
                <a:spLocks noChangeShapeType="1"/>
              </p:cNvSpPr>
              <p:nvPr/>
            </p:nvSpPr>
            <p:spPr bwMode="auto">
              <a:xfrm flipV="1">
                <a:off x="4604" y="3702"/>
                <a:ext cx="454" cy="27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0" name="Line 136"/>
              <p:cNvSpPr>
                <a:spLocks noChangeShapeType="1"/>
              </p:cNvSpPr>
              <p:nvPr/>
            </p:nvSpPr>
            <p:spPr bwMode="auto">
              <a:xfrm flipH="1" flipV="1">
                <a:off x="4604" y="3430"/>
                <a:ext cx="454" cy="27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776" name="Group 137"/>
            <p:cNvGrpSpPr>
              <a:grpSpLocks/>
            </p:cNvGrpSpPr>
            <p:nvPr/>
          </p:nvGrpSpPr>
          <p:grpSpPr bwMode="auto">
            <a:xfrm flipH="1">
              <a:off x="3449" y="3328"/>
              <a:ext cx="272" cy="272"/>
              <a:chOff x="4604" y="3430"/>
              <a:chExt cx="454" cy="544"/>
            </a:xfrm>
          </p:grpSpPr>
          <p:sp>
            <p:nvSpPr>
              <p:cNvPr id="32787" name="Line 138"/>
              <p:cNvSpPr>
                <a:spLocks noChangeShapeType="1"/>
              </p:cNvSpPr>
              <p:nvPr/>
            </p:nvSpPr>
            <p:spPr bwMode="auto">
              <a:xfrm flipV="1">
                <a:off x="4604" y="3702"/>
                <a:ext cx="454" cy="27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8" name="Line 139"/>
              <p:cNvSpPr>
                <a:spLocks noChangeShapeType="1"/>
              </p:cNvSpPr>
              <p:nvPr/>
            </p:nvSpPr>
            <p:spPr bwMode="auto">
              <a:xfrm flipH="1" flipV="1">
                <a:off x="4604" y="3430"/>
                <a:ext cx="454" cy="27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777" name="Group 140"/>
            <p:cNvGrpSpPr>
              <a:grpSpLocks/>
            </p:cNvGrpSpPr>
            <p:nvPr/>
          </p:nvGrpSpPr>
          <p:grpSpPr bwMode="auto">
            <a:xfrm>
              <a:off x="4365" y="2239"/>
              <a:ext cx="454" cy="272"/>
              <a:chOff x="2862" y="1915"/>
              <a:chExt cx="454" cy="272"/>
            </a:xfrm>
          </p:grpSpPr>
          <p:sp>
            <p:nvSpPr>
              <p:cNvPr id="32785" name="Line 141"/>
              <p:cNvSpPr>
                <a:spLocks noChangeShapeType="1"/>
              </p:cNvSpPr>
              <p:nvPr/>
            </p:nvSpPr>
            <p:spPr bwMode="auto">
              <a:xfrm flipV="1">
                <a:off x="2862" y="1915"/>
                <a:ext cx="454" cy="27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6" name="Line 142"/>
              <p:cNvSpPr>
                <a:spLocks noChangeShapeType="1"/>
              </p:cNvSpPr>
              <p:nvPr/>
            </p:nvSpPr>
            <p:spPr bwMode="auto">
              <a:xfrm flipH="1" flipV="1">
                <a:off x="2862" y="1915"/>
                <a:ext cx="454" cy="27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778" name="Group 143"/>
            <p:cNvGrpSpPr>
              <a:grpSpLocks/>
            </p:cNvGrpSpPr>
            <p:nvPr/>
          </p:nvGrpSpPr>
          <p:grpSpPr bwMode="auto">
            <a:xfrm>
              <a:off x="2669" y="2802"/>
              <a:ext cx="454" cy="272"/>
              <a:chOff x="2862" y="1915"/>
              <a:chExt cx="454" cy="272"/>
            </a:xfrm>
          </p:grpSpPr>
          <p:sp>
            <p:nvSpPr>
              <p:cNvPr id="32783" name="Line 144"/>
              <p:cNvSpPr>
                <a:spLocks noChangeShapeType="1"/>
              </p:cNvSpPr>
              <p:nvPr/>
            </p:nvSpPr>
            <p:spPr bwMode="auto">
              <a:xfrm flipV="1">
                <a:off x="2862" y="1915"/>
                <a:ext cx="454" cy="27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4" name="Line 145"/>
              <p:cNvSpPr>
                <a:spLocks noChangeShapeType="1"/>
              </p:cNvSpPr>
              <p:nvPr/>
            </p:nvSpPr>
            <p:spPr bwMode="auto">
              <a:xfrm flipH="1" flipV="1">
                <a:off x="2862" y="1915"/>
                <a:ext cx="454" cy="27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779" name="Group 146"/>
            <p:cNvGrpSpPr>
              <a:grpSpLocks/>
            </p:cNvGrpSpPr>
            <p:nvPr/>
          </p:nvGrpSpPr>
          <p:grpSpPr bwMode="auto">
            <a:xfrm>
              <a:off x="4682" y="2801"/>
              <a:ext cx="454" cy="272"/>
              <a:chOff x="2862" y="1915"/>
              <a:chExt cx="454" cy="272"/>
            </a:xfrm>
          </p:grpSpPr>
          <p:sp>
            <p:nvSpPr>
              <p:cNvPr id="32781" name="Line 147"/>
              <p:cNvSpPr>
                <a:spLocks noChangeShapeType="1"/>
              </p:cNvSpPr>
              <p:nvPr/>
            </p:nvSpPr>
            <p:spPr bwMode="auto">
              <a:xfrm flipV="1">
                <a:off x="2862" y="1915"/>
                <a:ext cx="454" cy="27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2" name="Line 148"/>
              <p:cNvSpPr>
                <a:spLocks noChangeShapeType="1"/>
              </p:cNvSpPr>
              <p:nvPr/>
            </p:nvSpPr>
            <p:spPr bwMode="auto">
              <a:xfrm flipH="1" flipV="1">
                <a:off x="2862" y="1915"/>
                <a:ext cx="454" cy="27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780" name="Line 149"/>
            <p:cNvSpPr>
              <a:spLocks noChangeShapeType="1"/>
            </p:cNvSpPr>
            <p:nvPr/>
          </p:nvSpPr>
          <p:spPr bwMode="auto">
            <a:xfrm flipV="1">
              <a:off x="4174" y="1622"/>
              <a:ext cx="3" cy="37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825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D8DFE7"/>
              </a:clrFrom>
              <a:clrTo>
                <a:srgbClr val="D8DFE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99100" y="4138613"/>
            <a:ext cx="3492500" cy="25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8.1.1 8253/8254</a:t>
            </a:r>
            <a:r>
              <a:rPr lang="zh-CN" altLang="en-US" smtClean="0"/>
              <a:t>定时器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定时器（计数器）：由数字电路中的计数电路构成，</a:t>
            </a:r>
            <a:r>
              <a:rPr lang="zh-CN" altLang="en-US" smtClean="0">
                <a:solidFill>
                  <a:schemeClr val="tx2"/>
                </a:solidFill>
              </a:rPr>
              <a:t>记录输入脉冲的个数</a:t>
            </a:r>
          </a:p>
          <a:p>
            <a:pPr lvl="1" eaLnBrk="1" hangingPunct="1"/>
            <a:r>
              <a:rPr lang="zh-CN" altLang="en-US" smtClean="0"/>
              <a:t>脉冲信号具有一定随机性，往往</a:t>
            </a:r>
            <a:r>
              <a:rPr lang="zh-CN" altLang="en-US" smtClean="0">
                <a:solidFill>
                  <a:schemeClr val="tx2"/>
                </a:solidFill>
              </a:rPr>
              <a:t>通过脉冲的个数可以获知外设的状态变化次数（计数）</a:t>
            </a:r>
          </a:p>
          <a:p>
            <a:pPr lvl="1" eaLnBrk="1" hangingPunct="1"/>
            <a:r>
              <a:rPr lang="zh-CN" altLang="en-US" smtClean="0"/>
              <a:t>脉冲信号的周期固定</a:t>
            </a:r>
            <a:r>
              <a:rPr lang="en-US" altLang="zh-CN" smtClean="0"/>
              <a:t>(</a:t>
            </a:r>
            <a:r>
              <a:rPr lang="zh-CN" altLang="en-US" smtClean="0"/>
              <a:t>使用高精度晶振产生脉冲信号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zh-CN" altLang="en-US" smtClean="0">
                <a:solidFill>
                  <a:schemeClr val="tx2"/>
                </a:solidFill>
              </a:rPr>
              <a:t>个数乘以周期就是时间间隔（定时）</a:t>
            </a:r>
          </a:p>
          <a:p>
            <a:pPr eaLnBrk="1" hangingPunct="1"/>
            <a:r>
              <a:rPr lang="en-US" altLang="zh-CN" smtClean="0"/>
              <a:t>Intel 8253/8254</a:t>
            </a:r>
            <a:r>
              <a:rPr lang="zh-CN" altLang="en-US" smtClean="0"/>
              <a:t>可编程间隔定时器</a:t>
            </a:r>
          </a:p>
          <a:p>
            <a:pPr lvl="1" eaLnBrk="1" hangingPunct="1"/>
            <a:r>
              <a:rPr lang="en-US" altLang="zh-CN" smtClean="0"/>
              <a:t>3</a:t>
            </a:r>
            <a:r>
              <a:rPr lang="zh-CN" altLang="en-US" smtClean="0"/>
              <a:t>个独立的</a:t>
            </a:r>
            <a:r>
              <a:rPr lang="en-US" altLang="zh-CN" smtClean="0"/>
              <a:t>16</a:t>
            </a:r>
            <a:r>
              <a:rPr lang="zh-CN" altLang="en-US" smtClean="0"/>
              <a:t>位计数器通道</a:t>
            </a:r>
          </a:p>
          <a:p>
            <a:pPr lvl="1" eaLnBrk="1" hangingPunct="1"/>
            <a:r>
              <a:rPr lang="zh-CN" altLang="en-US" smtClean="0"/>
              <a:t>每个计数器有</a:t>
            </a:r>
            <a:r>
              <a:rPr lang="en-US" altLang="zh-CN" smtClean="0"/>
              <a:t>6</a:t>
            </a:r>
            <a:r>
              <a:rPr lang="zh-CN" altLang="en-US" smtClean="0"/>
              <a:t>种工作方式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工作方式</a:t>
            </a:r>
            <a:r>
              <a:rPr lang="en-US" altLang="zh-CN" smtClean="0"/>
              <a:t>1</a:t>
            </a:r>
            <a:r>
              <a:rPr lang="zh-CN" altLang="en-US" smtClean="0"/>
              <a:t>：选通输入输出方式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借助于选通</a:t>
            </a:r>
            <a:r>
              <a:rPr lang="en-US" altLang="zh-CN" smtClean="0">
                <a:solidFill>
                  <a:schemeClr val="tx2"/>
                </a:solidFill>
              </a:rPr>
              <a:t>(</a:t>
            </a:r>
            <a:r>
              <a:rPr lang="zh-CN" altLang="en-US" smtClean="0">
                <a:solidFill>
                  <a:schemeClr val="tx2"/>
                </a:solidFill>
              </a:rPr>
              <a:t>应答</a:t>
            </a:r>
            <a:r>
              <a:rPr lang="en-US" altLang="zh-CN" smtClean="0">
                <a:solidFill>
                  <a:schemeClr val="tx2"/>
                </a:solidFill>
              </a:rPr>
              <a:t>)</a:t>
            </a:r>
            <a:r>
              <a:rPr lang="zh-CN" altLang="en-US" smtClean="0">
                <a:solidFill>
                  <a:schemeClr val="tx2"/>
                </a:solidFill>
              </a:rPr>
              <a:t>联络信号进行输入或输出</a:t>
            </a:r>
          </a:p>
          <a:p>
            <a:pPr eaLnBrk="1" hangingPunct="1"/>
            <a:r>
              <a:rPr lang="zh-CN" altLang="en-US" smtClean="0"/>
              <a:t>只有端口</a:t>
            </a:r>
            <a:r>
              <a:rPr lang="en-US" altLang="zh-CN" smtClean="0"/>
              <a:t>A</a:t>
            </a:r>
            <a:r>
              <a:rPr lang="zh-CN" altLang="en-US" smtClean="0"/>
              <a:t>和端口</a:t>
            </a:r>
            <a:r>
              <a:rPr lang="en-US" altLang="zh-CN" smtClean="0"/>
              <a:t>B</a:t>
            </a:r>
            <a:r>
              <a:rPr lang="zh-CN" altLang="en-US" smtClean="0"/>
              <a:t>可以采用方式</a:t>
            </a:r>
            <a:r>
              <a:rPr lang="en-US" altLang="zh-CN" smtClean="0"/>
              <a:t>1</a:t>
            </a:r>
          </a:p>
          <a:p>
            <a:pPr eaLnBrk="1" hangingPunct="1"/>
            <a:r>
              <a:rPr lang="zh-CN" altLang="en-US" smtClean="0"/>
              <a:t>作为输入或输出的数据端口</a:t>
            </a:r>
          </a:p>
          <a:p>
            <a:pPr eaLnBrk="1" hangingPunct="1"/>
            <a:r>
              <a:rPr lang="zh-CN" altLang="en-US" smtClean="0"/>
              <a:t>利用端口</a:t>
            </a:r>
            <a:r>
              <a:rPr lang="en-US" altLang="zh-CN" smtClean="0"/>
              <a:t>C</a:t>
            </a:r>
            <a:r>
              <a:rPr lang="zh-CN" altLang="en-US" smtClean="0"/>
              <a:t>的</a:t>
            </a:r>
            <a:r>
              <a:rPr lang="en-US" altLang="zh-CN" smtClean="0"/>
              <a:t>3</a:t>
            </a:r>
            <a:r>
              <a:rPr lang="zh-CN" altLang="en-US" smtClean="0"/>
              <a:t>个引脚作为应答联络信号</a:t>
            </a:r>
          </a:p>
          <a:p>
            <a:pPr eaLnBrk="1" hangingPunct="1"/>
            <a:r>
              <a:rPr lang="zh-CN" altLang="en-US" smtClean="0"/>
              <a:t>还提供有中断请求逻辑和中断允许触发器</a:t>
            </a: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对输入和输出的数据都进行锁存</a:t>
            </a:r>
          </a:p>
          <a:p>
            <a:pPr eaLnBrk="1" hangingPunct="1"/>
            <a:r>
              <a:rPr lang="zh-CN" altLang="en-US" smtClean="0"/>
              <a:t>适用于查询和中断方式的接口电路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8255</a:t>
            </a:r>
            <a:r>
              <a:rPr lang="zh-CN" altLang="en-US" smtClean="0"/>
              <a:t>工作方式</a:t>
            </a:r>
            <a:r>
              <a:rPr lang="en-US" altLang="zh-CN" smtClean="0"/>
              <a:t>1</a:t>
            </a:r>
            <a:r>
              <a:rPr lang="zh-CN" altLang="en-US" smtClean="0"/>
              <a:t>输入引脚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762000"/>
            <a:ext cx="1838325" cy="660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A</a:t>
            </a:r>
            <a:r>
              <a:rPr lang="zh-CN" altLang="en-US" smtClean="0"/>
              <a:t>组引脚</a:t>
            </a:r>
          </a:p>
        </p:txBody>
      </p:sp>
      <p:grpSp>
        <p:nvGrpSpPr>
          <p:cNvPr id="34820" name="Group 37"/>
          <p:cNvGrpSpPr>
            <a:grpSpLocks/>
          </p:cNvGrpSpPr>
          <p:nvPr/>
        </p:nvGrpSpPr>
        <p:grpSpPr bwMode="auto">
          <a:xfrm>
            <a:off x="465138" y="1089025"/>
            <a:ext cx="8450262" cy="5159375"/>
            <a:chOff x="144" y="618"/>
            <a:chExt cx="5323" cy="3250"/>
          </a:xfrm>
        </p:grpSpPr>
        <p:sp>
          <p:nvSpPr>
            <p:cNvPr id="34821" name="AutoShape 4"/>
            <p:cNvSpPr>
              <a:spLocks noChangeArrowheads="1"/>
            </p:cNvSpPr>
            <p:nvPr/>
          </p:nvSpPr>
          <p:spPr bwMode="auto">
            <a:xfrm>
              <a:off x="2789" y="618"/>
              <a:ext cx="2425" cy="574"/>
            </a:xfrm>
            <a:prstGeom prst="wedgeRoundRectCallout">
              <a:avLst>
                <a:gd name="adj1" fmla="val -42741"/>
                <a:gd name="adj2" fmla="val 141287"/>
                <a:gd name="adj3" fmla="val 16667"/>
              </a:avLst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2400" b="1"/>
                <a:t>数据选通信号</a:t>
              </a:r>
            </a:p>
            <a:p>
              <a:pPr algn="ctr"/>
              <a:r>
                <a:rPr kumimoji="1" lang="zh-CN" altLang="en-US" sz="2400" b="1"/>
                <a:t>表示外设已经准备好数据</a:t>
              </a:r>
              <a:endParaRPr kumimoji="1" lang="zh-CN" altLang="en-US" sz="2000" b="1"/>
            </a:p>
          </p:txBody>
        </p:sp>
        <p:sp>
          <p:nvSpPr>
            <p:cNvPr id="34822" name="AutoShape 5"/>
            <p:cNvSpPr>
              <a:spLocks noChangeArrowheads="1"/>
            </p:cNvSpPr>
            <p:nvPr/>
          </p:nvSpPr>
          <p:spPr bwMode="auto">
            <a:xfrm>
              <a:off x="3307" y="2016"/>
              <a:ext cx="2160" cy="574"/>
            </a:xfrm>
            <a:prstGeom prst="wedgeRoundRectCallout">
              <a:avLst>
                <a:gd name="adj1" fmla="val -66620"/>
                <a:gd name="adj2" fmla="val -21949"/>
                <a:gd name="adj3" fmla="val 16667"/>
              </a:avLst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2400" b="1"/>
                <a:t>输入缓冲器满信号</a:t>
              </a:r>
            </a:p>
            <a:p>
              <a:pPr algn="ctr"/>
              <a:r>
                <a:rPr kumimoji="1" lang="zh-CN" altLang="en-US" sz="2400" b="1"/>
                <a:t>表示</a:t>
              </a:r>
              <a:r>
                <a:rPr kumimoji="1" lang="en-US" altLang="en-US" sz="2400" b="1"/>
                <a:t>A</a:t>
              </a:r>
              <a:r>
                <a:rPr kumimoji="1" lang="zh-CN" altLang="en-US" sz="2400" b="1"/>
                <a:t>口已经接收数据</a:t>
              </a:r>
              <a:endParaRPr kumimoji="1" lang="zh-CN" altLang="en-US" sz="2000" b="1"/>
            </a:p>
          </p:txBody>
        </p:sp>
        <p:sp>
          <p:nvSpPr>
            <p:cNvPr id="34823" name="AutoShape 6"/>
            <p:cNvSpPr>
              <a:spLocks noChangeArrowheads="1"/>
            </p:cNvSpPr>
            <p:nvPr/>
          </p:nvSpPr>
          <p:spPr bwMode="auto">
            <a:xfrm>
              <a:off x="3408" y="3264"/>
              <a:ext cx="1822" cy="574"/>
            </a:xfrm>
            <a:prstGeom prst="wedgeRoundRectCallout">
              <a:avLst>
                <a:gd name="adj1" fmla="val -73162"/>
                <a:gd name="adj2" fmla="val -104528"/>
                <a:gd name="adj3" fmla="val 16667"/>
              </a:avLst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2400" b="1"/>
                <a:t>中断请求信号</a:t>
              </a:r>
            </a:p>
            <a:p>
              <a:pPr algn="ctr"/>
              <a:r>
                <a:rPr kumimoji="1" lang="zh-CN" altLang="en-US" sz="2400" b="1"/>
                <a:t>请求</a:t>
              </a:r>
              <a:r>
                <a:rPr kumimoji="1" lang="en-US" altLang="en-US" sz="2400" b="1"/>
                <a:t>CPU</a:t>
              </a:r>
              <a:r>
                <a:rPr kumimoji="1" lang="zh-CN" altLang="en-US" sz="2400" b="1"/>
                <a:t>接收数据</a:t>
              </a:r>
              <a:endParaRPr kumimoji="1" lang="zh-CN" altLang="en-US" sz="2000" b="1"/>
            </a:p>
          </p:txBody>
        </p:sp>
        <p:grpSp>
          <p:nvGrpSpPr>
            <p:cNvPr id="34824" name="Group 7"/>
            <p:cNvGrpSpPr>
              <a:grpSpLocks/>
            </p:cNvGrpSpPr>
            <p:nvPr/>
          </p:nvGrpSpPr>
          <p:grpSpPr bwMode="auto">
            <a:xfrm>
              <a:off x="144" y="1968"/>
              <a:ext cx="1821" cy="1900"/>
              <a:chOff x="144" y="1968"/>
              <a:chExt cx="1821" cy="1900"/>
            </a:xfrm>
          </p:grpSpPr>
          <p:sp>
            <p:nvSpPr>
              <p:cNvPr id="34846" name="Text Box 8"/>
              <p:cNvSpPr txBox="1">
                <a:spLocks noChangeArrowheads="1"/>
              </p:cNvSpPr>
              <p:nvPr/>
            </p:nvSpPr>
            <p:spPr bwMode="auto">
              <a:xfrm>
                <a:off x="480" y="3562"/>
                <a:ext cx="1485" cy="306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kumimoji="1" lang="zh-CN" altLang="en-US" sz="2400" b="1"/>
                  <a:t>中断允许触发器</a:t>
                </a:r>
              </a:p>
            </p:txBody>
          </p:sp>
          <p:sp>
            <p:nvSpPr>
              <p:cNvPr id="34847" name="Line 9"/>
              <p:cNvSpPr>
                <a:spLocks noChangeShapeType="1"/>
              </p:cNvSpPr>
              <p:nvPr/>
            </p:nvSpPr>
            <p:spPr bwMode="auto">
              <a:xfrm flipV="1">
                <a:off x="144" y="1968"/>
                <a:ext cx="528" cy="144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48" name="Line 10"/>
              <p:cNvSpPr>
                <a:spLocks noChangeShapeType="1"/>
              </p:cNvSpPr>
              <p:nvPr/>
            </p:nvSpPr>
            <p:spPr bwMode="auto">
              <a:xfrm>
                <a:off x="144" y="3408"/>
                <a:ext cx="192" cy="9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4825" name="Group 36"/>
            <p:cNvGrpSpPr>
              <a:grpSpLocks/>
            </p:cNvGrpSpPr>
            <p:nvPr/>
          </p:nvGrpSpPr>
          <p:grpSpPr bwMode="auto">
            <a:xfrm>
              <a:off x="476" y="1026"/>
              <a:ext cx="2617" cy="2177"/>
              <a:chOff x="476" y="1026"/>
              <a:chExt cx="2617" cy="2177"/>
            </a:xfrm>
          </p:grpSpPr>
          <p:sp>
            <p:nvSpPr>
              <p:cNvPr id="34826" name="Rectangle 13"/>
              <p:cNvSpPr>
                <a:spLocks noChangeArrowheads="1"/>
              </p:cNvSpPr>
              <p:nvPr/>
            </p:nvSpPr>
            <p:spPr bwMode="auto">
              <a:xfrm>
                <a:off x="1384" y="1584"/>
                <a:ext cx="508" cy="306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en-US" sz="2400"/>
                  <a:t>PC</a:t>
                </a:r>
                <a:r>
                  <a:rPr kumimoji="1" lang="en-US" altLang="zh-CN" sz="2400"/>
                  <a:t>4</a:t>
                </a:r>
              </a:p>
            </p:txBody>
          </p:sp>
          <p:sp>
            <p:nvSpPr>
              <p:cNvPr id="34827" name="Rectangle 14"/>
              <p:cNvSpPr>
                <a:spLocks noChangeArrowheads="1"/>
              </p:cNvSpPr>
              <p:nvPr/>
            </p:nvSpPr>
            <p:spPr bwMode="auto">
              <a:xfrm>
                <a:off x="1384" y="1968"/>
                <a:ext cx="508" cy="306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en-US" sz="2400"/>
                  <a:t>PC</a:t>
                </a:r>
                <a:r>
                  <a:rPr kumimoji="1" lang="en-US" altLang="zh-CN" sz="2400"/>
                  <a:t>5</a:t>
                </a:r>
              </a:p>
            </p:txBody>
          </p:sp>
          <p:sp>
            <p:nvSpPr>
              <p:cNvPr id="34828" name="Rectangle 15"/>
              <p:cNvSpPr>
                <a:spLocks noChangeArrowheads="1"/>
              </p:cNvSpPr>
              <p:nvPr/>
            </p:nvSpPr>
            <p:spPr bwMode="auto">
              <a:xfrm>
                <a:off x="1382" y="2688"/>
                <a:ext cx="508" cy="306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en-US" sz="2400"/>
                  <a:t>PC</a:t>
                </a:r>
                <a:r>
                  <a:rPr kumimoji="1" lang="en-US" altLang="zh-CN" sz="2400"/>
                  <a:t>3</a:t>
                </a:r>
              </a:p>
            </p:txBody>
          </p:sp>
          <p:sp>
            <p:nvSpPr>
              <p:cNvPr id="34829" name="AutoShape 16"/>
              <p:cNvSpPr>
                <a:spLocks noChangeArrowheads="1"/>
              </p:cNvSpPr>
              <p:nvPr/>
            </p:nvSpPr>
            <p:spPr bwMode="auto">
              <a:xfrm flipH="1">
                <a:off x="1886" y="1152"/>
                <a:ext cx="480" cy="336"/>
              </a:xfrm>
              <a:prstGeom prst="rightArrow">
                <a:avLst>
                  <a:gd name="adj1" fmla="val 50000"/>
                  <a:gd name="adj2" fmla="val 35714"/>
                </a:avLst>
              </a:prstGeom>
              <a:noFill/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30" name="Text Box 17"/>
              <p:cNvSpPr txBox="1">
                <a:spLocks noChangeArrowheads="1"/>
              </p:cNvSpPr>
              <p:nvPr/>
            </p:nvSpPr>
            <p:spPr bwMode="auto">
              <a:xfrm>
                <a:off x="793" y="1162"/>
                <a:ext cx="1034" cy="2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/>
                  <a:t>PA7</a:t>
                </a:r>
                <a:r>
                  <a:rPr kumimoji="1" lang="zh-CN" altLang="en-US" sz="2400"/>
                  <a:t>～</a:t>
                </a:r>
                <a:r>
                  <a:rPr kumimoji="1" lang="en-US" altLang="zh-CN" sz="2400"/>
                  <a:t>PA0</a:t>
                </a:r>
              </a:p>
            </p:txBody>
          </p:sp>
          <p:sp>
            <p:nvSpPr>
              <p:cNvPr id="34831" name="Line 18"/>
              <p:cNvSpPr>
                <a:spLocks noChangeShapeType="1"/>
              </p:cNvSpPr>
              <p:nvPr/>
            </p:nvSpPr>
            <p:spPr bwMode="auto">
              <a:xfrm>
                <a:off x="960" y="2688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32" name="Line 19"/>
              <p:cNvSpPr>
                <a:spLocks noChangeShapeType="1"/>
              </p:cNvSpPr>
              <p:nvPr/>
            </p:nvSpPr>
            <p:spPr bwMode="auto">
              <a:xfrm flipH="1">
                <a:off x="960" y="2832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33" name="Text Box 20"/>
              <p:cNvSpPr txBox="1">
                <a:spLocks noChangeArrowheads="1"/>
              </p:cNvSpPr>
              <p:nvPr/>
            </p:nvSpPr>
            <p:spPr bwMode="auto">
              <a:xfrm>
                <a:off x="591" y="1643"/>
                <a:ext cx="615" cy="268"/>
              </a:xfrm>
              <a:prstGeom prst="rect">
                <a:avLst/>
              </a:prstGeom>
              <a:noFill/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000" b="1"/>
                  <a:t>INTEA</a:t>
                </a:r>
              </a:p>
            </p:txBody>
          </p:sp>
          <p:sp>
            <p:nvSpPr>
              <p:cNvPr id="34834" name="Line 21"/>
              <p:cNvSpPr>
                <a:spLocks noChangeShapeType="1"/>
              </p:cNvSpPr>
              <p:nvPr/>
            </p:nvSpPr>
            <p:spPr bwMode="auto">
              <a:xfrm>
                <a:off x="864" y="1920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35" name="Line 22"/>
              <p:cNvSpPr>
                <a:spLocks noChangeShapeType="1"/>
              </p:cNvSpPr>
              <p:nvPr/>
            </p:nvSpPr>
            <p:spPr bwMode="auto">
              <a:xfrm>
                <a:off x="1056" y="2112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36" name="Line 23"/>
              <p:cNvSpPr>
                <a:spLocks noChangeShapeType="1"/>
              </p:cNvSpPr>
              <p:nvPr/>
            </p:nvSpPr>
            <p:spPr bwMode="auto">
              <a:xfrm>
                <a:off x="1056" y="211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37" name="Line 24"/>
              <p:cNvSpPr>
                <a:spLocks noChangeShapeType="1"/>
              </p:cNvSpPr>
              <p:nvPr/>
            </p:nvSpPr>
            <p:spPr bwMode="auto">
              <a:xfrm>
                <a:off x="1872" y="2832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38" name="Line 25"/>
              <p:cNvSpPr>
                <a:spLocks noChangeShapeType="1"/>
              </p:cNvSpPr>
              <p:nvPr/>
            </p:nvSpPr>
            <p:spPr bwMode="auto">
              <a:xfrm>
                <a:off x="1872" y="2160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39" name="Line 26"/>
              <p:cNvSpPr>
                <a:spLocks noChangeShapeType="1"/>
              </p:cNvSpPr>
              <p:nvPr/>
            </p:nvSpPr>
            <p:spPr bwMode="auto">
              <a:xfrm flipH="1">
                <a:off x="1872" y="177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40" name="Text Box 27"/>
              <p:cNvSpPr txBox="1">
                <a:spLocks noChangeArrowheads="1"/>
              </p:cNvSpPr>
              <p:nvPr/>
            </p:nvSpPr>
            <p:spPr bwMode="auto">
              <a:xfrm>
                <a:off x="2426" y="2016"/>
                <a:ext cx="542" cy="2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/>
                  <a:t>IBFA</a:t>
                </a:r>
              </a:p>
            </p:txBody>
          </p:sp>
          <p:sp>
            <p:nvSpPr>
              <p:cNvPr id="34841" name="Text Box 28"/>
              <p:cNvSpPr txBox="1">
                <a:spLocks noChangeArrowheads="1"/>
              </p:cNvSpPr>
              <p:nvPr/>
            </p:nvSpPr>
            <p:spPr bwMode="auto">
              <a:xfrm>
                <a:off x="2401" y="2688"/>
                <a:ext cx="692" cy="2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/>
                  <a:t>INTRA</a:t>
                </a:r>
              </a:p>
            </p:txBody>
          </p:sp>
          <p:sp>
            <p:nvSpPr>
              <p:cNvPr id="34842" name="Text Box 29"/>
              <p:cNvSpPr txBox="1">
                <a:spLocks noChangeArrowheads="1"/>
              </p:cNvSpPr>
              <p:nvPr/>
            </p:nvSpPr>
            <p:spPr bwMode="auto">
              <a:xfrm>
                <a:off x="2389" y="1632"/>
                <a:ext cx="617" cy="2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/>
                  <a:t>STBA</a:t>
                </a:r>
              </a:p>
            </p:txBody>
          </p:sp>
          <p:sp>
            <p:nvSpPr>
              <p:cNvPr id="34843" name="Line 30"/>
              <p:cNvSpPr>
                <a:spLocks noChangeShapeType="1"/>
              </p:cNvSpPr>
              <p:nvPr/>
            </p:nvSpPr>
            <p:spPr bwMode="auto">
              <a:xfrm>
                <a:off x="2448" y="1632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44" name="Rectangle 31"/>
              <p:cNvSpPr>
                <a:spLocks noChangeArrowheads="1"/>
              </p:cNvSpPr>
              <p:nvPr/>
            </p:nvSpPr>
            <p:spPr bwMode="auto">
              <a:xfrm>
                <a:off x="476" y="1026"/>
                <a:ext cx="1416" cy="2177"/>
              </a:xfrm>
              <a:prstGeom prst="rect">
                <a:avLst/>
              </a:prstGeom>
              <a:noFill/>
              <a:ln w="3810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5" name="AutoShape 35"/>
              <p:cNvSpPr>
                <a:spLocks noChangeArrowheads="1"/>
              </p:cNvSpPr>
              <p:nvPr/>
            </p:nvSpPr>
            <p:spPr bwMode="auto">
              <a:xfrm rot="5400000">
                <a:off x="768" y="2304"/>
                <a:ext cx="384" cy="384"/>
              </a:xfrm>
              <a:prstGeom prst="flowChartDelay">
                <a:avLst/>
              </a:prstGeom>
              <a:noFill/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选通输入工作时序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异步时序：没有时钟，由引脚控制信号定时</a:t>
            </a:r>
          </a:p>
          <a:p>
            <a:pPr eaLnBrk="1" hangingPunct="1"/>
            <a:r>
              <a:rPr lang="en-US" altLang="zh-CN" smtClean="0"/>
              <a:t>STB*</a:t>
            </a:r>
            <a:r>
              <a:rPr lang="zh-CN" altLang="en-US" smtClean="0"/>
              <a:t>和</a:t>
            </a:r>
            <a:r>
              <a:rPr lang="en-US" altLang="zh-CN" smtClean="0"/>
              <a:t>IBF</a:t>
            </a:r>
            <a:r>
              <a:rPr lang="zh-CN" altLang="en-US" smtClean="0"/>
              <a:t>是外设和</a:t>
            </a:r>
            <a:r>
              <a:rPr lang="en-US" altLang="zh-CN" smtClean="0"/>
              <a:t>8255</a:t>
            </a:r>
            <a:r>
              <a:rPr lang="zh-CN" altLang="en-US" smtClean="0"/>
              <a:t>间应答联络信号</a:t>
            </a:r>
          </a:p>
        </p:txBody>
      </p:sp>
      <p:grpSp>
        <p:nvGrpSpPr>
          <p:cNvPr id="35844" name="Group 5"/>
          <p:cNvGrpSpPr>
            <a:grpSpLocks/>
          </p:cNvGrpSpPr>
          <p:nvPr/>
        </p:nvGrpSpPr>
        <p:grpSpPr bwMode="auto">
          <a:xfrm>
            <a:off x="1042988" y="2317750"/>
            <a:ext cx="7069137" cy="3848100"/>
            <a:chOff x="657" y="1460"/>
            <a:chExt cx="4453" cy="2424"/>
          </a:xfrm>
        </p:grpSpPr>
        <p:sp>
          <p:nvSpPr>
            <p:cNvPr id="35845" name="Rectangle 6"/>
            <p:cNvSpPr>
              <a:spLocks noChangeArrowheads="1"/>
            </p:cNvSpPr>
            <p:nvPr/>
          </p:nvSpPr>
          <p:spPr bwMode="auto">
            <a:xfrm>
              <a:off x="2296" y="3145"/>
              <a:ext cx="922" cy="28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data</a:t>
              </a:r>
            </a:p>
          </p:txBody>
        </p:sp>
        <p:sp>
          <p:nvSpPr>
            <p:cNvPr id="35846" name="Line 7"/>
            <p:cNvSpPr>
              <a:spLocks noChangeShapeType="1"/>
            </p:cNvSpPr>
            <p:nvPr/>
          </p:nvSpPr>
          <p:spPr bwMode="auto">
            <a:xfrm>
              <a:off x="2441" y="1571"/>
              <a:ext cx="2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7" name="Line 8"/>
            <p:cNvSpPr>
              <a:spLocks noChangeShapeType="1"/>
            </p:cNvSpPr>
            <p:nvPr/>
          </p:nvSpPr>
          <p:spPr bwMode="auto">
            <a:xfrm>
              <a:off x="2901" y="1571"/>
              <a:ext cx="210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8" name="Line 9"/>
            <p:cNvSpPr>
              <a:spLocks noChangeShapeType="1"/>
            </p:cNvSpPr>
            <p:nvPr/>
          </p:nvSpPr>
          <p:spPr bwMode="auto">
            <a:xfrm>
              <a:off x="2890" y="1562"/>
              <a:ext cx="1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9" name="Line 10"/>
            <p:cNvSpPr>
              <a:spLocks noChangeShapeType="1"/>
            </p:cNvSpPr>
            <p:nvPr/>
          </p:nvSpPr>
          <p:spPr bwMode="auto">
            <a:xfrm>
              <a:off x="2444" y="1798"/>
              <a:ext cx="45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0" name="Line 11"/>
            <p:cNvSpPr>
              <a:spLocks noChangeShapeType="1"/>
            </p:cNvSpPr>
            <p:nvPr/>
          </p:nvSpPr>
          <p:spPr bwMode="auto">
            <a:xfrm>
              <a:off x="1945" y="1571"/>
              <a:ext cx="50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1" name="Rectangle 12"/>
            <p:cNvSpPr>
              <a:spLocks noChangeArrowheads="1"/>
            </p:cNvSpPr>
            <p:nvPr/>
          </p:nvSpPr>
          <p:spPr bwMode="auto">
            <a:xfrm>
              <a:off x="1198" y="2491"/>
              <a:ext cx="791" cy="38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INTR</a:t>
              </a:r>
            </a:p>
          </p:txBody>
        </p:sp>
        <p:sp>
          <p:nvSpPr>
            <p:cNvPr id="35852" name="Rectangle 13"/>
            <p:cNvSpPr>
              <a:spLocks noChangeArrowheads="1"/>
            </p:cNvSpPr>
            <p:nvPr/>
          </p:nvSpPr>
          <p:spPr bwMode="auto">
            <a:xfrm>
              <a:off x="1189" y="2018"/>
              <a:ext cx="792" cy="38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IBF</a:t>
              </a:r>
            </a:p>
          </p:txBody>
        </p:sp>
        <p:sp>
          <p:nvSpPr>
            <p:cNvPr id="35853" name="Rectangle 14"/>
            <p:cNvSpPr>
              <a:spLocks noChangeArrowheads="1"/>
            </p:cNvSpPr>
            <p:nvPr/>
          </p:nvSpPr>
          <p:spPr bwMode="auto">
            <a:xfrm>
              <a:off x="1214" y="1497"/>
              <a:ext cx="792" cy="38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r" eaLnBrk="0" hangingPunct="0"/>
              <a:r>
                <a:rPr lang="zh-CN" altLang="en-US" sz="2400" b="1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35854" name="Rectangle 15"/>
            <p:cNvSpPr>
              <a:spLocks noChangeArrowheads="1"/>
            </p:cNvSpPr>
            <p:nvPr/>
          </p:nvSpPr>
          <p:spPr bwMode="auto">
            <a:xfrm>
              <a:off x="1152" y="2762"/>
              <a:ext cx="792" cy="38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r" eaLnBrk="0" hangingPunct="0"/>
              <a:r>
                <a:rPr lang="zh-CN" altLang="en-US" sz="2400" b="1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35855" name="Line 16"/>
            <p:cNvSpPr>
              <a:spLocks noChangeShapeType="1"/>
            </p:cNvSpPr>
            <p:nvPr/>
          </p:nvSpPr>
          <p:spPr bwMode="auto">
            <a:xfrm flipV="1">
              <a:off x="2545" y="1968"/>
              <a:ext cx="2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6" name="Line 17"/>
            <p:cNvSpPr>
              <a:spLocks noChangeShapeType="1"/>
            </p:cNvSpPr>
            <p:nvPr/>
          </p:nvSpPr>
          <p:spPr bwMode="auto">
            <a:xfrm>
              <a:off x="2551" y="1977"/>
              <a:ext cx="199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7" name="Line 18"/>
            <p:cNvSpPr>
              <a:spLocks noChangeShapeType="1"/>
            </p:cNvSpPr>
            <p:nvPr/>
          </p:nvSpPr>
          <p:spPr bwMode="auto">
            <a:xfrm>
              <a:off x="4530" y="1982"/>
              <a:ext cx="1" cy="24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8" name="Line 19"/>
            <p:cNvSpPr>
              <a:spLocks noChangeShapeType="1"/>
            </p:cNvSpPr>
            <p:nvPr/>
          </p:nvSpPr>
          <p:spPr bwMode="auto">
            <a:xfrm flipH="1">
              <a:off x="4527" y="2219"/>
              <a:ext cx="45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9" name="Line 20"/>
            <p:cNvSpPr>
              <a:spLocks noChangeShapeType="1"/>
            </p:cNvSpPr>
            <p:nvPr/>
          </p:nvSpPr>
          <p:spPr bwMode="auto">
            <a:xfrm>
              <a:off x="1888" y="2207"/>
              <a:ext cx="66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0" name="Line 21"/>
            <p:cNvSpPr>
              <a:spLocks noChangeShapeType="1"/>
            </p:cNvSpPr>
            <p:nvPr/>
          </p:nvSpPr>
          <p:spPr bwMode="auto">
            <a:xfrm flipV="1">
              <a:off x="3148" y="2394"/>
              <a:ext cx="2" cy="24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1" name="Line 22"/>
            <p:cNvSpPr>
              <a:spLocks noChangeShapeType="1"/>
            </p:cNvSpPr>
            <p:nvPr/>
          </p:nvSpPr>
          <p:spPr bwMode="auto">
            <a:xfrm>
              <a:off x="3609" y="2634"/>
              <a:ext cx="146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2" name="Line 23"/>
            <p:cNvSpPr>
              <a:spLocks noChangeShapeType="1"/>
            </p:cNvSpPr>
            <p:nvPr/>
          </p:nvSpPr>
          <p:spPr bwMode="auto">
            <a:xfrm flipV="1">
              <a:off x="3606" y="2394"/>
              <a:ext cx="1" cy="24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3" name="Line 24"/>
            <p:cNvSpPr>
              <a:spLocks noChangeShapeType="1"/>
            </p:cNvSpPr>
            <p:nvPr/>
          </p:nvSpPr>
          <p:spPr bwMode="auto">
            <a:xfrm>
              <a:off x="3151" y="2397"/>
              <a:ext cx="45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4" name="Line 25"/>
            <p:cNvSpPr>
              <a:spLocks noChangeShapeType="1"/>
            </p:cNvSpPr>
            <p:nvPr/>
          </p:nvSpPr>
          <p:spPr bwMode="auto">
            <a:xfrm>
              <a:off x="1900" y="2634"/>
              <a:ext cx="124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5" name="Line 26"/>
            <p:cNvSpPr>
              <a:spLocks noChangeShapeType="1"/>
            </p:cNvSpPr>
            <p:nvPr/>
          </p:nvSpPr>
          <p:spPr bwMode="auto">
            <a:xfrm>
              <a:off x="3335" y="2840"/>
              <a:ext cx="2" cy="2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6" name="Line 27"/>
            <p:cNvSpPr>
              <a:spLocks noChangeShapeType="1"/>
            </p:cNvSpPr>
            <p:nvPr/>
          </p:nvSpPr>
          <p:spPr bwMode="auto">
            <a:xfrm>
              <a:off x="4209" y="2836"/>
              <a:ext cx="90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7" name="Line 28"/>
            <p:cNvSpPr>
              <a:spLocks noChangeShapeType="1"/>
            </p:cNvSpPr>
            <p:nvPr/>
          </p:nvSpPr>
          <p:spPr bwMode="auto">
            <a:xfrm flipH="1">
              <a:off x="4209" y="2840"/>
              <a:ext cx="7" cy="2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Line 29"/>
            <p:cNvSpPr>
              <a:spLocks noChangeShapeType="1"/>
            </p:cNvSpPr>
            <p:nvPr/>
          </p:nvSpPr>
          <p:spPr bwMode="auto">
            <a:xfrm>
              <a:off x="3332" y="3063"/>
              <a:ext cx="89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9" name="Line 30"/>
            <p:cNvSpPr>
              <a:spLocks noChangeShapeType="1"/>
            </p:cNvSpPr>
            <p:nvPr/>
          </p:nvSpPr>
          <p:spPr bwMode="auto">
            <a:xfrm>
              <a:off x="1927" y="2836"/>
              <a:ext cx="141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0" name="Line 31"/>
            <p:cNvSpPr>
              <a:spLocks noChangeShapeType="1"/>
            </p:cNvSpPr>
            <p:nvPr/>
          </p:nvSpPr>
          <p:spPr bwMode="auto">
            <a:xfrm>
              <a:off x="2655" y="1795"/>
              <a:ext cx="1" cy="19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 type="none" w="sm" len="sm"/>
              <a:tailEnd type="arrow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1" name="Line 32"/>
            <p:cNvSpPr>
              <a:spLocks noChangeShapeType="1"/>
            </p:cNvSpPr>
            <p:nvPr/>
          </p:nvSpPr>
          <p:spPr bwMode="auto">
            <a:xfrm>
              <a:off x="3237" y="1574"/>
              <a:ext cx="1" cy="825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 type="none" w="sm" len="sm"/>
              <a:tailEnd type="arrow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2" name="Line 33"/>
            <p:cNvSpPr>
              <a:spLocks noChangeShapeType="1"/>
            </p:cNvSpPr>
            <p:nvPr/>
          </p:nvSpPr>
          <p:spPr bwMode="auto">
            <a:xfrm flipV="1">
              <a:off x="3237" y="2428"/>
              <a:ext cx="1" cy="41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 type="none" w="sm" len="sm"/>
              <a:tailEnd type="arrow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3" name="Line 34"/>
            <p:cNvSpPr>
              <a:spLocks noChangeShapeType="1"/>
            </p:cNvSpPr>
            <p:nvPr/>
          </p:nvSpPr>
          <p:spPr bwMode="auto">
            <a:xfrm flipV="1">
              <a:off x="3362" y="2619"/>
              <a:ext cx="251" cy="44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 type="none" w="sm" len="sm"/>
              <a:tailEnd type="arrow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4" name="Line 35"/>
            <p:cNvSpPr>
              <a:spLocks noChangeShapeType="1"/>
            </p:cNvSpPr>
            <p:nvPr/>
          </p:nvSpPr>
          <p:spPr bwMode="auto">
            <a:xfrm flipV="1">
              <a:off x="4214" y="2104"/>
              <a:ext cx="272" cy="84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 type="none" w="sm" len="sm"/>
              <a:tailEnd type="arrow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5" name="Line 36"/>
            <p:cNvSpPr>
              <a:spLocks noChangeShapeType="1"/>
            </p:cNvSpPr>
            <p:nvPr/>
          </p:nvSpPr>
          <p:spPr bwMode="auto">
            <a:xfrm>
              <a:off x="2655" y="1795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6" name="Line 37"/>
            <p:cNvSpPr>
              <a:spLocks noChangeShapeType="1"/>
            </p:cNvSpPr>
            <p:nvPr/>
          </p:nvSpPr>
          <p:spPr bwMode="auto">
            <a:xfrm>
              <a:off x="3237" y="1574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7" name="Line 38"/>
            <p:cNvSpPr>
              <a:spLocks noChangeShapeType="1"/>
            </p:cNvSpPr>
            <p:nvPr/>
          </p:nvSpPr>
          <p:spPr bwMode="auto">
            <a:xfrm>
              <a:off x="3237" y="1986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8" name="Line 39"/>
            <p:cNvSpPr>
              <a:spLocks noChangeShapeType="1"/>
            </p:cNvSpPr>
            <p:nvPr/>
          </p:nvSpPr>
          <p:spPr bwMode="auto">
            <a:xfrm>
              <a:off x="3237" y="2840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9" name="Line 40"/>
            <p:cNvSpPr>
              <a:spLocks noChangeShapeType="1"/>
            </p:cNvSpPr>
            <p:nvPr/>
          </p:nvSpPr>
          <p:spPr bwMode="auto">
            <a:xfrm>
              <a:off x="4214" y="2943"/>
              <a:ext cx="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0" name="Line 41"/>
            <p:cNvSpPr>
              <a:spLocks noChangeShapeType="1"/>
            </p:cNvSpPr>
            <p:nvPr/>
          </p:nvSpPr>
          <p:spPr bwMode="auto">
            <a:xfrm>
              <a:off x="3341" y="3060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881" name="Group 42"/>
            <p:cNvGrpSpPr>
              <a:grpSpLocks/>
            </p:cNvGrpSpPr>
            <p:nvPr/>
          </p:nvGrpSpPr>
          <p:grpSpPr bwMode="auto">
            <a:xfrm>
              <a:off x="2173" y="3151"/>
              <a:ext cx="265" cy="225"/>
              <a:chOff x="2174" y="3095"/>
              <a:chExt cx="300" cy="225"/>
            </a:xfrm>
          </p:grpSpPr>
          <p:sp>
            <p:nvSpPr>
              <p:cNvPr id="35911" name="Line 43"/>
              <p:cNvSpPr>
                <a:spLocks noChangeShapeType="1"/>
              </p:cNvSpPr>
              <p:nvPr/>
            </p:nvSpPr>
            <p:spPr bwMode="auto">
              <a:xfrm flipH="1">
                <a:off x="2183" y="3095"/>
                <a:ext cx="291" cy="1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12" name="Line 44"/>
              <p:cNvSpPr>
                <a:spLocks noChangeShapeType="1"/>
              </p:cNvSpPr>
              <p:nvPr/>
            </p:nvSpPr>
            <p:spPr bwMode="auto">
              <a:xfrm flipH="1" flipV="1">
                <a:off x="2174" y="3203"/>
                <a:ext cx="291" cy="1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882" name="Group 45"/>
            <p:cNvGrpSpPr>
              <a:grpSpLocks/>
            </p:cNvGrpSpPr>
            <p:nvPr/>
          </p:nvGrpSpPr>
          <p:grpSpPr bwMode="auto">
            <a:xfrm>
              <a:off x="2436" y="3158"/>
              <a:ext cx="577" cy="219"/>
              <a:chOff x="0" y="0"/>
              <a:chExt cx="20000" cy="19993"/>
            </a:xfrm>
          </p:grpSpPr>
          <p:sp>
            <p:nvSpPr>
              <p:cNvPr id="35909" name="Line 46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1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10" name="Line 47"/>
              <p:cNvSpPr>
                <a:spLocks noChangeShapeType="1"/>
              </p:cNvSpPr>
              <p:nvPr/>
            </p:nvSpPr>
            <p:spPr bwMode="auto">
              <a:xfrm>
                <a:off x="0" y="19883"/>
                <a:ext cx="20000" cy="11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883" name="Line 48"/>
            <p:cNvSpPr>
              <a:spLocks noChangeShapeType="1"/>
            </p:cNvSpPr>
            <p:nvPr/>
          </p:nvSpPr>
          <p:spPr bwMode="auto">
            <a:xfrm flipH="1">
              <a:off x="1865" y="3266"/>
              <a:ext cx="31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4" name="Line 49"/>
            <p:cNvSpPr>
              <a:spLocks noChangeShapeType="1"/>
            </p:cNvSpPr>
            <p:nvPr/>
          </p:nvSpPr>
          <p:spPr bwMode="auto">
            <a:xfrm flipH="1">
              <a:off x="3279" y="3266"/>
              <a:ext cx="162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5" name="Line 50"/>
            <p:cNvSpPr>
              <a:spLocks noChangeShapeType="1"/>
            </p:cNvSpPr>
            <p:nvPr/>
          </p:nvSpPr>
          <p:spPr bwMode="auto">
            <a:xfrm flipH="1">
              <a:off x="1927" y="3605"/>
              <a:ext cx="137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6" name="Line 51"/>
            <p:cNvSpPr>
              <a:spLocks noChangeShapeType="1"/>
            </p:cNvSpPr>
            <p:nvPr/>
          </p:nvSpPr>
          <p:spPr bwMode="auto">
            <a:xfrm flipH="1">
              <a:off x="4377" y="3605"/>
              <a:ext cx="47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7" name="Rectangle 52"/>
            <p:cNvSpPr>
              <a:spLocks noChangeArrowheads="1"/>
            </p:cNvSpPr>
            <p:nvPr/>
          </p:nvSpPr>
          <p:spPr bwMode="auto">
            <a:xfrm>
              <a:off x="657" y="3150"/>
              <a:ext cx="1317" cy="38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输入端口</a:t>
              </a:r>
            </a:p>
          </p:txBody>
        </p:sp>
        <p:sp>
          <p:nvSpPr>
            <p:cNvPr id="35888" name="Rectangle 53"/>
            <p:cNvSpPr>
              <a:spLocks noChangeArrowheads="1"/>
            </p:cNvSpPr>
            <p:nvPr/>
          </p:nvSpPr>
          <p:spPr bwMode="auto">
            <a:xfrm>
              <a:off x="990" y="3501"/>
              <a:ext cx="922" cy="38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D0</a:t>
              </a:r>
              <a:r>
                <a:rPr lang="zh-CN" altLang="en-US" sz="2400" b="1">
                  <a:latin typeface="Times New Roman" pitchFamily="18" charset="0"/>
                </a:rPr>
                <a:t>～</a:t>
              </a:r>
              <a:r>
                <a:rPr lang="en-US" altLang="zh-CN" sz="2400" b="1">
                  <a:latin typeface="Times New Roman" pitchFamily="18" charset="0"/>
                </a:rPr>
                <a:t>D7</a:t>
              </a:r>
            </a:p>
          </p:txBody>
        </p:sp>
        <p:grpSp>
          <p:nvGrpSpPr>
            <p:cNvPr id="35889" name="Group 54"/>
            <p:cNvGrpSpPr>
              <a:grpSpLocks/>
            </p:cNvGrpSpPr>
            <p:nvPr/>
          </p:nvGrpSpPr>
          <p:grpSpPr bwMode="auto">
            <a:xfrm>
              <a:off x="1008" y="1460"/>
              <a:ext cx="753" cy="366"/>
              <a:chOff x="863" y="1421"/>
              <a:chExt cx="753" cy="366"/>
            </a:xfrm>
          </p:grpSpPr>
          <p:sp>
            <p:nvSpPr>
              <p:cNvPr id="35907" name="Rectangle 55"/>
              <p:cNvSpPr>
                <a:spLocks noChangeArrowheads="1"/>
              </p:cNvSpPr>
              <p:nvPr/>
            </p:nvSpPr>
            <p:spPr bwMode="auto">
              <a:xfrm>
                <a:off x="863" y="1421"/>
                <a:ext cx="753" cy="36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r" eaLnBrk="0" hangingPunct="0"/>
                <a:r>
                  <a:rPr lang="en-US" altLang="zh-CN" sz="2400" b="1">
                    <a:latin typeface="Times New Roman" pitchFamily="18" charset="0"/>
                  </a:rPr>
                  <a:t>STB</a:t>
                </a:r>
              </a:p>
            </p:txBody>
          </p:sp>
          <p:sp>
            <p:nvSpPr>
              <p:cNvPr id="35908" name="Line 56"/>
              <p:cNvSpPr>
                <a:spLocks noChangeShapeType="1"/>
              </p:cNvSpPr>
              <p:nvPr/>
            </p:nvSpPr>
            <p:spPr bwMode="auto">
              <a:xfrm>
                <a:off x="1339" y="1438"/>
                <a:ext cx="25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890" name="Group 57"/>
            <p:cNvGrpSpPr>
              <a:grpSpLocks/>
            </p:cNvGrpSpPr>
            <p:nvPr/>
          </p:nvGrpSpPr>
          <p:grpSpPr bwMode="auto">
            <a:xfrm>
              <a:off x="1021" y="2791"/>
              <a:ext cx="753" cy="366"/>
              <a:chOff x="863" y="1421"/>
              <a:chExt cx="753" cy="366"/>
            </a:xfrm>
          </p:grpSpPr>
          <p:sp>
            <p:nvSpPr>
              <p:cNvPr id="35905" name="Rectangle 58"/>
              <p:cNvSpPr>
                <a:spLocks noChangeArrowheads="1"/>
              </p:cNvSpPr>
              <p:nvPr/>
            </p:nvSpPr>
            <p:spPr bwMode="auto">
              <a:xfrm>
                <a:off x="863" y="1421"/>
                <a:ext cx="753" cy="36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r" eaLnBrk="0" hangingPunct="0"/>
                <a:r>
                  <a:rPr lang="en-US" altLang="zh-CN" sz="2400" b="1">
                    <a:latin typeface="Times New Roman" pitchFamily="18" charset="0"/>
                  </a:rPr>
                  <a:t>RD</a:t>
                </a:r>
              </a:p>
            </p:txBody>
          </p:sp>
          <p:sp>
            <p:nvSpPr>
              <p:cNvPr id="35906" name="Line 59"/>
              <p:cNvSpPr>
                <a:spLocks noChangeShapeType="1"/>
              </p:cNvSpPr>
              <p:nvPr/>
            </p:nvSpPr>
            <p:spPr bwMode="auto">
              <a:xfrm>
                <a:off x="1339" y="1438"/>
                <a:ext cx="25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891" name="Group 60"/>
            <p:cNvGrpSpPr>
              <a:grpSpLocks/>
            </p:cNvGrpSpPr>
            <p:nvPr/>
          </p:nvGrpSpPr>
          <p:grpSpPr bwMode="auto">
            <a:xfrm flipH="1">
              <a:off x="3007" y="3158"/>
              <a:ext cx="265" cy="225"/>
              <a:chOff x="2174" y="3095"/>
              <a:chExt cx="300" cy="225"/>
            </a:xfrm>
          </p:grpSpPr>
          <p:sp>
            <p:nvSpPr>
              <p:cNvPr id="35903" name="Line 61"/>
              <p:cNvSpPr>
                <a:spLocks noChangeShapeType="1"/>
              </p:cNvSpPr>
              <p:nvPr/>
            </p:nvSpPr>
            <p:spPr bwMode="auto">
              <a:xfrm flipH="1">
                <a:off x="2183" y="3095"/>
                <a:ext cx="291" cy="1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04" name="Line 62"/>
              <p:cNvSpPr>
                <a:spLocks noChangeShapeType="1"/>
              </p:cNvSpPr>
              <p:nvPr/>
            </p:nvSpPr>
            <p:spPr bwMode="auto">
              <a:xfrm flipH="1" flipV="1">
                <a:off x="2174" y="3203"/>
                <a:ext cx="291" cy="1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892" name="Rectangle 63"/>
            <p:cNvSpPr>
              <a:spLocks noChangeArrowheads="1"/>
            </p:cNvSpPr>
            <p:nvPr/>
          </p:nvSpPr>
          <p:spPr bwMode="auto">
            <a:xfrm>
              <a:off x="3397" y="3484"/>
              <a:ext cx="922" cy="28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data</a:t>
              </a:r>
            </a:p>
          </p:txBody>
        </p:sp>
        <p:sp>
          <p:nvSpPr>
            <p:cNvPr id="35893" name="Line 64"/>
            <p:cNvSpPr>
              <a:spLocks noChangeShapeType="1"/>
            </p:cNvSpPr>
            <p:nvPr/>
          </p:nvSpPr>
          <p:spPr bwMode="auto">
            <a:xfrm>
              <a:off x="4442" y="3399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894" name="Group 65"/>
            <p:cNvGrpSpPr>
              <a:grpSpLocks/>
            </p:cNvGrpSpPr>
            <p:nvPr/>
          </p:nvGrpSpPr>
          <p:grpSpPr bwMode="auto">
            <a:xfrm>
              <a:off x="3274" y="3490"/>
              <a:ext cx="265" cy="225"/>
              <a:chOff x="2174" y="3095"/>
              <a:chExt cx="300" cy="225"/>
            </a:xfrm>
          </p:grpSpPr>
          <p:sp>
            <p:nvSpPr>
              <p:cNvPr id="35901" name="Line 66"/>
              <p:cNvSpPr>
                <a:spLocks noChangeShapeType="1"/>
              </p:cNvSpPr>
              <p:nvPr/>
            </p:nvSpPr>
            <p:spPr bwMode="auto">
              <a:xfrm flipH="1">
                <a:off x="2183" y="3095"/>
                <a:ext cx="291" cy="1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02" name="Line 67"/>
              <p:cNvSpPr>
                <a:spLocks noChangeShapeType="1"/>
              </p:cNvSpPr>
              <p:nvPr/>
            </p:nvSpPr>
            <p:spPr bwMode="auto">
              <a:xfrm flipH="1" flipV="1">
                <a:off x="2174" y="3203"/>
                <a:ext cx="291" cy="1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895" name="Group 68"/>
            <p:cNvGrpSpPr>
              <a:grpSpLocks/>
            </p:cNvGrpSpPr>
            <p:nvPr/>
          </p:nvGrpSpPr>
          <p:grpSpPr bwMode="auto">
            <a:xfrm>
              <a:off x="3537" y="3497"/>
              <a:ext cx="577" cy="219"/>
              <a:chOff x="0" y="0"/>
              <a:chExt cx="20000" cy="19993"/>
            </a:xfrm>
          </p:grpSpPr>
          <p:sp>
            <p:nvSpPr>
              <p:cNvPr id="35899" name="Line 69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1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00" name="Line 70"/>
              <p:cNvSpPr>
                <a:spLocks noChangeShapeType="1"/>
              </p:cNvSpPr>
              <p:nvPr/>
            </p:nvSpPr>
            <p:spPr bwMode="auto">
              <a:xfrm>
                <a:off x="0" y="19883"/>
                <a:ext cx="20000" cy="11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896" name="Group 71"/>
            <p:cNvGrpSpPr>
              <a:grpSpLocks/>
            </p:cNvGrpSpPr>
            <p:nvPr/>
          </p:nvGrpSpPr>
          <p:grpSpPr bwMode="auto">
            <a:xfrm flipH="1">
              <a:off x="4108" y="3497"/>
              <a:ext cx="265" cy="225"/>
              <a:chOff x="2174" y="3095"/>
              <a:chExt cx="300" cy="225"/>
            </a:xfrm>
          </p:grpSpPr>
          <p:sp>
            <p:nvSpPr>
              <p:cNvPr id="35897" name="Line 72"/>
              <p:cNvSpPr>
                <a:spLocks noChangeShapeType="1"/>
              </p:cNvSpPr>
              <p:nvPr/>
            </p:nvSpPr>
            <p:spPr bwMode="auto">
              <a:xfrm flipH="1">
                <a:off x="2183" y="3095"/>
                <a:ext cx="291" cy="1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98" name="Line 73"/>
              <p:cNvSpPr>
                <a:spLocks noChangeShapeType="1"/>
              </p:cNvSpPr>
              <p:nvPr/>
            </p:nvSpPr>
            <p:spPr bwMode="auto">
              <a:xfrm flipH="1" flipV="1">
                <a:off x="2174" y="3203"/>
                <a:ext cx="291" cy="1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8255</a:t>
            </a:r>
            <a:r>
              <a:rPr lang="zh-CN" altLang="en-US" smtClean="0"/>
              <a:t>工作方式</a:t>
            </a:r>
            <a:r>
              <a:rPr lang="en-US" altLang="zh-CN" smtClean="0"/>
              <a:t>1</a:t>
            </a:r>
            <a:r>
              <a:rPr lang="zh-CN" altLang="en-US" smtClean="0"/>
              <a:t>输出引脚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4163" y="762000"/>
            <a:ext cx="1633537" cy="660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A</a:t>
            </a:r>
            <a:r>
              <a:rPr lang="zh-CN" altLang="en-US" smtClean="0"/>
              <a:t>组引脚</a:t>
            </a:r>
          </a:p>
        </p:txBody>
      </p:sp>
      <p:grpSp>
        <p:nvGrpSpPr>
          <p:cNvPr id="36868" name="Group 36"/>
          <p:cNvGrpSpPr>
            <a:grpSpLocks/>
          </p:cNvGrpSpPr>
          <p:nvPr/>
        </p:nvGrpSpPr>
        <p:grpSpPr bwMode="auto">
          <a:xfrm>
            <a:off x="331788" y="1509713"/>
            <a:ext cx="8736012" cy="4630737"/>
            <a:chOff x="144" y="951"/>
            <a:chExt cx="5503" cy="2917"/>
          </a:xfrm>
        </p:grpSpPr>
        <p:sp>
          <p:nvSpPr>
            <p:cNvPr id="36869" name="AutoShape 4"/>
            <p:cNvSpPr>
              <a:spLocks noChangeArrowheads="1"/>
            </p:cNvSpPr>
            <p:nvPr/>
          </p:nvSpPr>
          <p:spPr bwMode="auto">
            <a:xfrm>
              <a:off x="3222" y="951"/>
              <a:ext cx="2425" cy="574"/>
            </a:xfrm>
            <a:prstGeom prst="wedgeRoundRectCallout">
              <a:avLst>
                <a:gd name="adj1" fmla="val -55176"/>
                <a:gd name="adj2" fmla="val 90940"/>
                <a:gd name="adj3" fmla="val 16667"/>
              </a:avLst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2400" b="1"/>
                <a:t>外设响应信号</a:t>
              </a:r>
            </a:p>
            <a:p>
              <a:pPr algn="ctr"/>
              <a:r>
                <a:rPr kumimoji="1" lang="zh-CN" altLang="en-US" sz="2400" b="1"/>
                <a:t>表示外设已经接收到数据</a:t>
              </a:r>
            </a:p>
          </p:txBody>
        </p:sp>
        <p:sp>
          <p:nvSpPr>
            <p:cNvPr id="36870" name="AutoShape 5"/>
            <p:cNvSpPr>
              <a:spLocks noChangeArrowheads="1"/>
            </p:cNvSpPr>
            <p:nvPr/>
          </p:nvSpPr>
          <p:spPr bwMode="auto">
            <a:xfrm>
              <a:off x="3146" y="2187"/>
              <a:ext cx="2447" cy="574"/>
            </a:xfrm>
            <a:prstGeom prst="wedgeRoundRectCallout">
              <a:avLst>
                <a:gd name="adj1" fmla="val -53639"/>
                <a:gd name="adj2" fmla="val -50870"/>
                <a:gd name="adj3" fmla="val 16667"/>
              </a:avLst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2400" b="1"/>
                <a:t>输出缓冲器满信号</a:t>
              </a:r>
            </a:p>
            <a:p>
              <a:pPr algn="ctr"/>
              <a:r>
                <a:rPr kumimoji="1" lang="zh-CN" altLang="en-US" sz="2400" b="1"/>
                <a:t>表示</a:t>
              </a:r>
              <a:r>
                <a:rPr kumimoji="1" lang="en-US" altLang="en-US" sz="2400" b="1"/>
                <a:t>CPU</a:t>
              </a:r>
              <a:r>
                <a:rPr kumimoji="1" lang="zh-CN" altLang="en-US" sz="2400" b="1"/>
                <a:t>已经输出了数据</a:t>
              </a:r>
            </a:p>
          </p:txBody>
        </p:sp>
        <p:sp>
          <p:nvSpPr>
            <p:cNvPr id="36871" name="AutoShape 6"/>
            <p:cNvSpPr>
              <a:spLocks noChangeArrowheads="1"/>
            </p:cNvSpPr>
            <p:nvPr/>
          </p:nvSpPr>
          <p:spPr bwMode="auto">
            <a:xfrm>
              <a:off x="3056" y="3158"/>
              <a:ext cx="2240" cy="574"/>
            </a:xfrm>
            <a:prstGeom prst="wedgeRoundRectCallout">
              <a:avLst>
                <a:gd name="adj1" fmla="val -45444"/>
                <a:gd name="adj2" fmla="val -100699"/>
                <a:gd name="adj3" fmla="val 16667"/>
              </a:avLst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2400" b="1"/>
                <a:t>中断请求信号</a:t>
              </a:r>
            </a:p>
            <a:p>
              <a:pPr algn="ctr"/>
              <a:r>
                <a:rPr kumimoji="1" lang="zh-CN" altLang="en-US" sz="2400" b="1"/>
                <a:t>请求</a:t>
              </a:r>
              <a:r>
                <a:rPr kumimoji="1" lang="en-US" altLang="en-US" sz="2400" b="1"/>
                <a:t>CPU</a:t>
              </a:r>
              <a:r>
                <a:rPr kumimoji="1" lang="zh-CN" altLang="en-US" sz="2400" b="1"/>
                <a:t>再次输出数据</a:t>
              </a:r>
            </a:p>
          </p:txBody>
        </p:sp>
        <p:grpSp>
          <p:nvGrpSpPr>
            <p:cNvPr id="36872" name="Group 7"/>
            <p:cNvGrpSpPr>
              <a:grpSpLocks/>
            </p:cNvGrpSpPr>
            <p:nvPr/>
          </p:nvGrpSpPr>
          <p:grpSpPr bwMode="auto">
            <a:xfrm>
              <a:off x="144" y="1968"/>
              <a:ext cx="1821" cy="1900"/>
              <a:chOff x="144" y="1968"/>
              <a:chExt cx="1821" cy="1900"/>
            </a:xfrm>
          </p:grpSpPr>
          <p:sp>
            <p:nvSpPr>
              <p:cNvPr id="36894" name="Text Box 8"/>
              <p:cNvSpPr txBox="1">
                <a:spLocks noChangeArrowheads="1"/>
              </p:cNvSpPr>
              <p:nvPr/>
            </p:nvSpPr>
            <p:spPr bwMode="auto">
              <a:xfrm>
                <a:off x="480" y="3562"/>
                <a:ext cx="1485" cy="306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kumimoji="1" lang="zh-CN" altLang="en-US" sz="2400" b="1"/>
                  <a:t>中断允许触发器</a:t>
                </a:r>
              </a:p>
            </p:txBody>
          </p:sp>
          <p:sp>
            <p:nvSpPr>
              <p:cNvPr id="36895" name="Line 9"/>
              <p:cNvSpPr>
                <a:spLocks noChangeShapeType="1"/>
              </p:cNvSpPr>
              <p:nvPr/>
            </p:nvSpPr>
            <p:spPr bwMode="auto">
              <a:xfrm flipV="1">
                <a:off x="144" y="1968"/>
                <a:ext cx="528" cy="144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896" name="Line 10"/>
              <p:cNvSpPr>
                <a:spLocks noChangeShapeType="1"/>
              </p:cNvSpPr>
              <p:nvPr/>
            </p:nvSpPr>
            <p:spPr bwMode="auto">
              <a:xfrm>
                <a:off x="144" y="3408"/>
                <a:ext cx="192" cy="9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6873" name="Rectangle 12"/>
            <p:cNvSpPr>
              <a:spLocks noChangeArrowheads="1"/>
            </p:cNvSpPr>
            <p:nvPr/>
          </p:nvSpPr>
          <p:spPr bwMode="auto">
            <a:xfrm>
              <a:off x="612" y="1080"/>
              <a:ext cx="1344" cy="20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74" name="Rectangle 13"/>
            <p:cNvSpPr>
              <a:spLocks noChangeArrowheads="1"/>
            </p:cNvSpPr>
            <p:nvPr/>
          </p:nvSpPr>
          <p:spPr bwMode="auto">
            <a:xfrm>
              <a:off x="1438" y="1608"/>
              <a:ext cx="508" cy="306"/>
            </a:xfrm>
            <a:prstGeom prst="rect">
              <a:avLst/>
            </a:prstGeom>
            <a:solidFill>
              <a:srgbClr val="CC9900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en-US" sz="2400"/>
                <a:t>PC</a:t>
              </a:r>
              <a:r>
                <a:rPr kumimoji="1" lang="en-US" altLang="zh-CN" sz="2400"/>
                <a:t>6</a:t>
              </a:r>
            </a:p>
          </p:txBody>
        </p:sp>
        <p:sp>
          <p:nvSpPr>
            <p:cNvPr id="36875" name="Rectangle 14"/>
            <p:cNvSpPr>
              <a:spLocks noChangeArrowheads="1"/>
            </p:cNvSpPr>
            <p:nvPr/>
          </p:nvSpPr>
          <p:spPr bwMode="auto">
            <a:xfrm>
              <a:off x="1438" y="1992"/>
              <a:ext cx="508" cy="306"/>
            </a:xfrm>
            <a:prstGeom prst="rect">
              <a:avLst/>
            </a:prstGeom>
            <a:solidFill>
              <a:srgbClr val="CC9900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en-US" sz="2400"/>
                <a:t>PC</a:t>
              </a:r>
              <a:r>
                <a:rPr kumimoji="1" lang="en-US" altLang="zh-CN" sz="2400"/>
                <a:t>7</a:t>
              </a:r>
            </a:p>
          </p:txBody>
        </p:sp>
        <p:sp>
          <p:nvSpPr>
            <p:cNvPr id="36876" name="Rectangle 15"/>
            <p:cNvSpPr>
              <a:spLocks noChangeArrowheads="1"/>
            </p:cNvSpPr>
            <p:nvPr/>
          </p:nvSpPr>
          <p:spPr bwMode="auto">
            <a:xfrm>
              <a:off x="1446" y="2712"/>
              <a:ext cx="508" cy="306"/>
            </a:xfrm>
            <a:prstGeom prst="rect">
              <a:avLst/>
            </a:prstGeom>
            <a:solidFill>
              <a:srgbClr val="CC9900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en-US" sz="2400"/>
                <a:t>PC</a:t>
              </a:r>
              <a:r>
                <a:rPr kumimoji="1" lang="en-US" altLang="zh-CN" sz="2400"/>
                <a:t>3</a:t>
              </a:r>
            </a:p>
          </p:txBody>
        </p:sp>
        <p:sp>
          <p:nvSpPr>
            <p:cNvPr id="36877" name="AutoShape 16"/>
            <p:cNvSpPr>
              <a:spLocks noChangeArrowheads="1"/>
            </p:cNvSpPr>
            <p:nvPr/>
          </p:nvSpPr>
          <p:spPr bwMode="auto">
            <a:xfrm>
              <a:off x="1956" y="1176"/>
              <a:ext cx="480" cy="336"/>
            </a:xfrm>
            <a:prstGeom prst="rightArrow">
              <a:avLst>
                <a:gd name="adj1" fmla="val 50000"/>
                <a:gd name="adj2" fmla="val 35714"/>
              </a:avLst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78" name="Text Box 17"/>
            <p:cNvSpPr txBox="1">
              <a:spLocks noChangeArrowheads="1"/>
            </p:cNvSpPr>
            <p:nvPr/>
          </p:nvSpPr>
          <p:spPr bwMode="auto">
            <a:xfrm>
              <a:off x="920" y="1214"/>
              <a:ext cx="1034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/>
                <a:t>PA7</a:t>
              </a:r>
              <a:r>
                <a:rPr kumimoji="1" lang="zh-CN" altLang="en-US" sz="2400"/>
                <a:t>～</a:t>
              </a:r>
              <a:r>
                <a:rPr kumimoji="1" lang="en-US" altLang="zh-CN" sz="2400"/>
                <a:t>PA0</a:t>
              </a:r>
            </a:p>
          </p:txBody>
        </p:sp>
        <p:sp>
          <p:nvSpPr>
            <p:cNvPr id="36879" name="Line 18"/>
            <p:cNvSpPr>
              <a:spLocks noChangeShapeType="1"/>
            </p:cNvSpPr>
            <p:nvPr/>
          </p:nvSpPr>
          <p:spPr bwMode="auto">
            <a:xfrm>
              <a:off x="1044" y="2712"/>
              <a:ext cx="0" cy="14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80" name="Line 19"/>
            <p:cNvSpPr>
              <a:spLocks noChangeShapeType="1"/>
            </p:cNvSpPr>
            <p:nvPr/>
          </p:nvSpPr>
          <p:spPr bwMode="auto">
            <a:xfrm flipH="1">
              <a:off x="1044" y="2856"/>
              <a:ext cx="384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81" name="Text Box 20"/>
            <p:cNvSpPr txBox="1">
              <a:spLocks noChangeArrowheads="1"/>
            </p:cNvSpPr>
            <p:nvPr/>
          </p:nvSpPr>
          <p:spPr bwMode="auto">
            <a:xfrm>
              <a:off x="676" y="1657"/>
              <a:ext cx="615" cy="268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b="1"/>
                <a:t>INTEA</a:t>
              </a:r>
            </a:p>
          </p:txBody>
        </p:sp>
        <p:sp>
          <p:nvSpPr>
            <p:cNvPr id="36882" name="Line 21"/>
            <p:cNvSpPr>
              <a:spLocks noChangeShapeType="1"/>
            </p:cNvSpPr>
            <p:nvPr/>
          </p:nvSpPr>
          <p:spPr bwMode="auto">
            <a:xfrm>
              <a:off x="948" y="1944"/>
              <a:ext cx="0" cy="38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83" name="Line 22"/>
            <p:cNvSpPr>
              <a:spLocks noChangeShapeType="1"/>
            </p:cNvSpPr>
            <p:nvPr/>
          </p:nvSpPr>
          <p:spPr bwMode="auto">
            <a:xfrm>
              <a:off x="1140" y="2136"/>
              <a:ext cx="288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84" name="Line 23"/>
            <p:cNvSpPr>
              <a:spLocks noChangeShapeType="1"/>
            </p:cNvSpPr>
            <p:nvPr/>
          </p:nvSpPr>
          <p:spPr bwMode="auto">
            <a:xfrm>
              <a:off x="1140" y="2136"/>
              <a:ext cx="0" cy="19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85" name="Line 24"/>
            <p:cNvSpPr>
              <a:spLocks noChangeShapeType="1"/>
            </p:cNvSpPr>
            <p:nvPr/>
          </p:nvSpPr>
          <p:spPr bwMode="auto">
            <a:xfrm>
              <a:off x="1956" y="2856"/>
              <a:ext cx="480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86" name="Line 25"/>
            <p:cNvSpPr>
              <a:spLocks noChangeShapeType="1"/>
            </p:cNvSpPr>
            <p:nvPr/>
          </p:nvSpPr>
          <p:spPr bwMode="auto">
            <a:xfrm>
              <a:off x="1956" y="2184"/>
              <a:ext cx="480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87" name="Line 26"/>
            <p:cNvSpPr>
              <a:spLocks noChangeShapeType="1"/>
            </p:cNvSpPr>
            <p:nvPr/>
          </p:nvSpPr>
          <p:spPr bwMode="auto">
            <a:xfrm flipH="1">
              <a:off x="1956" y="1800"/>
              <a:ext cx="480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88" name="Text Box 27"/>
            <p:cNvSpPr txBox="1">
              <a:spLocks noChangeArrowheads="1"/>
            </p:cNvSpPr>
            <p:nvPr/>
          </p:nvSpPr>
          <p:spPr bwMode="auto">
            <a:xfrm>
              <a:off x="2462" y="2040"/>
              <a:ext cx="638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/>
                <a:t>OBFA</a:t>
              </a:r>
            </a:p>
          </p:txBody>
        </p:sp>
        <p:sp>
          <p:nvSpPr>
            <p:cNvPr id="36889" name="Text Box 28"/>
            <p:cNvSpPr txBox="1">
              <a:spLocks noChangeArrowheads="1"/>
            </p:cNvSpPr>
            <p:nvPr/>
          </p:nvSpPr>
          <p:spPr bwMode="auto">
            <a:xfrm>
              <a:off x="2485" y="2712"/>
              <a:ext cx="692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/>
                <a:t>INTRA</a:t>
              </a:r>
            </a:p>
          </p:txBody>
        </p:sp>
        <p:sp>
          <p:nvSpPr>
            <p:cNvPr id="36890" name="Text Box 29"/>
            <p:cNvSpPr txBox="1">
              <a:spLocks noChangeArrowheads="1"/>
            </p:cNvSpPr>
            <p:nvPr/>
          </p:nvSpPr>
          <p:spPr bwMode="auto">
            <a:xfrm>
              <a:off x="2462" y="1656"/>
              <a:ext cx="639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/>
                <a:t>ACKA</a:t>
              </a:r>
            </a:p>
          </p:txBody>
        </p:sp>
        <p:sp>
          <p:nvSpPr>
            <p:cNvPr id="36891" name="Line 30"/>
            <p:cNvSpPr>
              <a:spLocks noChangeShapeType="1"/>
            </p:cNvSpPr>
            <p:nvPr/>
          </p:nvSpPr>
          <p:spPr bwMode="auto">
            <a:xfrm>
              <a:off x="2532" y="165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92" name="Line 31"/>
            <p:cNvSpPr>
              <a:spLocks noChangeShapeType="1"/>
            </p:cNvSpPr>
            <p:nvPr/>
          </p:nvSpPr>
          <p:spPr bwMode="auto">
            <a:xfrm>
              <a:off x="2532" y="204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93" name="AutoShape 35"/>
            <p:cNvSpPr>
              <a:spLocks noChangeArrowheads="1"/>
            </p:cNvSpPr>
            <p:nvPr/>
          </p:nvSpPr>
          <p:spPr bwMode="auto">
            <a:xfrm rot="5400000">
              <a:off x="843" y="2334"/>
              <a:ext cx="384" cy="384"/>
            </a:xfrm>
            <a:prstGeom prst="flowChartDelay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选通输出工作时序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异步时序：没有时钟，由引脚控制信号定时</a:t>
            </a:r>
          </a:p>
          <a:p>
            <a:pPr eaLnBrk="1" hangingPunct="1"/>
            <a:r>
              <a:rPr lang="en-US" altLang="zh-CN" smtClean="0"/>
              <a:t>OBF*</a:t>
            </a:r>
            <a:r>
              <a:rPr lang="zh-CN" altLang="en-US" smtClean="0"/>
              <a:t>和</a:t>
            </a:r>
            <a:r>
              <a:rPr lang="en-US" altLang="zh-CN" smtClean="0"/>
              <a:t>ACK*</a:t>
            </a:r>
            <a:r>
              <a:rPr lang="zh-CN" altLang="en-US" smtClean="0"/>
              <a:t>是外设和</a:t>
            </a:r>
            <a:r>
              <a:rPr lang="en-US" altLang="zh-CN" smtClean="0"/>
              <a:t>8255</a:t>
            </a:r>
            <a:r>
              <a:rPr lang="zh-CN" altLang="en-US" smtClean="0"/>
              <a:t>间应答联络信号</a:t>
            </a:r>
          </a:p>
        </p:txBody>
      </p:sp>
      <p:grpSp>
        <p:nvGrpSpPr>
          <p:cNvPr id="37892" name="Group 5"/>
          <p:cNvGrpSpPr>
            <a:grpSpLocks/>
          </p:cNvGrpSpPr>
          <p:nvPr/>
        </p:nvGrpSpPr>
        <p:grpSpPr bwMode="auto">
          <a:xfrm>
            <a:off x="319088" y="2420938"/>
            <a:ext cx="8088312" cy="3617912"/>
            <a:chOff x="201" y="1525"/>
            <a:chExt cx="5095" cy="2279"/>
          </a:xfrm>
        </p:grpSpPr>
        <p:sp>
          <p:nvSpPr>
            <p:cNvPr id="37893" name="Line 6"/>
            <p:cNvSpPr>
              <a:spLocks noChangeShapeType="1"/>
            </p:cNvSpPr>
            <p:nvPr/>
          </p:nvSpPr>
          <p:spPr bwMode="auto">
            <a:xfrm>
              <a:off x="3296" y="1709"/>
              <a:ext cx="1" cy="71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4" name="Line 7"/>
            <p:cNvSpPr>
              <a:spLocks noChangeShapeType="1"/>
            </p:cNvSpPr>
            <p:nvPr/>
          </p:nvSpPr>
          <p:spPr bwMode="auto">
            <a:xfrm flipH="1">
              <a:off x="3508" y="2337"/>
              <a:ext cx="715" cy="69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5" name="Line 8"/>
            <p:cNvSpPr>
              <a:spLocks noChangeShapeType="1"/>
            </p:cNvSpPr>
            <p:nvPr/>
          </p:nvSpPr>
          <p:spPr bwMode="auto">
            <a:xfrm>
              <a:off x="2706" y="1709"/>
              <a:ext cx="621" cy="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6" name="Rectangle 9"/>
            <p:cNvSpPr>
              <a:spLocks noChangeArrowheads="1"/>
            </p:cNvSpPr>
            <p:nvPr/>
          </p:nvSpPr>
          <p:spPr bwMode="auto">
            <a:xfrm>
              <a:off x="797" y="1525"/>
              <a:ext cx="897" cy="37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37897" name="Line 10"/>
            <p:cNvSpPr>
              <a:spLocks noChangeShapeType="1"/>
            </p:cNvSpPr>
            <p:nvPr/>
          </p:nvSpPr>
          <p:spPr bwMode="auto">
            <a:xfrm>
              <a:off x="2206" y="1587"/>
              <a:ext cx="2" cy="2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8" name="Line 11"/>
            <p:cNvSpPr>
              <a:spLocks noChangeShapeType="1"/>
            </p:cNvSpPr>
            <p:nvPr/>
          </p:nvSpPr>
          <p:spPr bwMode="auto">
            <a:xfrm>
              <a:off x="2730" y="1596"/>
              <a:ext cx="238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9" name="Line 12"/>
            <p:cNvSpPr>
              <a:spLocks noChangeShapeType="1"/>
            </p:cNvSpPr>
            <p:nvPr/>
          </p:nvSpPr>
          <p:spPr bwMode="auto">
            <a:xfrm>
              <a:off x="2725" y="1587"/>
              <a:ext cx="1" cy="2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0" name="Line 13"/>
            <p:cNvSpPr>
              <a:spLocks noChangeShapeType="1"/>
            </p:cNvSpPr>
            <p:nvPr/>
          </p:nvSpPr>
          <p:spPr bwMode="auto">
            <a:xfrm>
              <a:off x="2212" y="1816"/>
              <a:ext cx="52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1" name="Line 14"/>
            <p:cNvSpPr>
              <a:spLocks noChangeShapeType="1"/>
            </p:cNvSpPr>
            <p:nvPr/>
          </p:nvSpPr>
          <p:spPr bwMode="auto">
            <a:xfrm>
              <a:off x="1646" y="1596"/>
              <a:ext cx="56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2" name="Rectangle 15"/>
            <p:cNvSpPr>
              <a:spLocks noChangeArrowheads="1"/>
            </p:cNvSpPr>
            <p:nvPr/>
          </p:nvSpPr>
          <p:spPr bwMode="auto">
            <a:xfrm>
              <a:off x="702" y="2348"/>
              <a:ext cx="898" cy="3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INTR</a:t>
              </a:r>
            </a:p>
          </p:txBody>
        </p:sp>
        <p:sp>
          <p:nvSpPr>
            <p:cNvPr id="37903" name="Rectangle 16"/>
            <p:cNvSpPr>
              <a:spLocks noChangeArrowheads="1"/>
            </p:cNvSpPr>
            <p:nvPr/>
          </p:nvSpPr>
          <p:spPr bwMode="auto">
            <a:xfrm>
              <a:off x="520" y="1936"/>
              <a:ext cx="1086" cy="37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r" eaLnBrk="0" hangingPunct="0"/>
              <a:r>
                <a:rPr lang="zh-CN" altLang="en-US" sz="2400" b="1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37904" name="Line 17"/>
            <p:cNvSpPr>
              <a:spLocks noChangeShapeType="1"/>
            </p:cNvSpPr>
            <p:nvPr/>
          </p:nvSpPr>
          <p:spPr bwMode="auto">
            <a:xfrm flipH="1">
              <a:off x="3060" y="1997"/>
              <a:ext cx="8" cy="21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5" name="Line 18"/>
            <p:cNvSpPr>
              <a:spLocks noChangeShapeType="1"/>
            </p:cNvSpPr>
            <p:nvPr/>
          </p:nvSpPr>
          <p:spPr bwMode="auto">
            <a:xfrm>
              <a:off x="3066" y="2210"/>
              <a:ext cx="103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6" name="Line 19"/>
            <p:cNvSpPr>
              <a:spLocks noChangeShapeType="1"/>
            </p:cNvSpPr>
            <p:nvPr/>
          </p:nvSpPr>
          <p:spPr bwMode="auto">
            <a:xfrm flipV="1">
              <a:off x="4097" y="1979"/>
              <a:ext cx="2" cy="2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7" name="Line 20"/>
            <p:cNvSpPr>
              <a:spLocks noChangeShapeType="1"/>
            </p:cNvSpPr>
            <p:nvPr/>
          </p:nvSpPr>
          <p:spPr bwMode="auto">
            <a:xfrm flipH="1">
              <a:off x="4097" y="1990"/>
              <a:ext cx="109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8" name="Line 21"/>
            <p:cNvSpPr>
              <a:spLocks noChangeShapeType="1"/>
            </p:cNvSpPr>
            <p:nvPr/>
          </p:nvSpPr>
          <p:spPr bwMode="auto">
            <a:xfrm>
              <a:off x="1723" y="1997"/>
              <a:ext cx="133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9" name="Line 22"/>
            <p:cNvSpPr>
              <a:spLocks noChangeShapeType="1"/>
            </p:cNvSpPr>
            <p:nvPr/>
          </p:nvSpPr>
          <p:spPr bwMode="auto">
            <a:xfrm flipV="1">
              <a:off x="4215" y="1993"/>
              <a:ext cx="2" cy="35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 type="none" w="sm" len="sm"/>
              <a:tailEnd type="arrow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0" name="Line 23"/>
            <p:cNvSpPr>
              <a:spLocks noChangeShapeType="1"/>
            </p:cNvSpPr>
            <p:nvPr/>
          </p:nvSpPr>
          <p:spPr bwMode="auto">
            <a:xfrm>
              <a:off x="3343" y="2820"/>
              <a:ext cx="2" cy="2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1" name="Line 24"/>
            <p:cNvSpPr>
              <a:spLocks noChangeShapeType="1"/>
            </p:cNvSpPr>
            <p:nvPr/>
          </p:nvSpPr>
          <p:spPr bwMode="auto">
            <a:xfrm flipH="1">
              <a:off x="3818" y="2820"/>
              <a:ext cx="8" cy="2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2" name="Line 25"/>
            <p:cNvSpPr>
              <a:spLocks noChangeShapeType="1"/>
            </p:cNvSpPr>
            <p:nvPr/>
          </p:nvSpPr>
          <p:spPr bwMode="auto">
            <a:xfrm>
              <a:off x="3349" y="3032"/>
              <a:ext cx="47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3" name="Line 26"/>
            <p:cNvSpPr>
              <a:spLocks noChangeShapeType="1"/>
            </p:cNvSpPr>
            <p:nvPr/>
          </p:nvSpPr>
          <p:spPr bwMode="auto">
            <a:xfrm flipH="1">
              <a:off x="3019" y="2408"/>
              <a:ext cx="285" cy="2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 type="none" w="sm" len="sm"/>
              <a:tailEnd type="arrow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4" name="Line 27"/>
            <p:cNvSpPr>
              <a:spLocks noChangeShapeType="1"/>
            </p:cNvSpPr>
            <p:nvPr/>
          </p:nvSpPr>
          <p:spPr bwMode="auto">
            <a:xfrm>
              <a:off x="4599" y="1600"/>
              <a:ext cx="1" cy="795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 type="none" w="sm" len="sm"/>
              <a:tailEnd type="arrow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5" name="Line 28"/>
            <p:cNvSpPr>
              <a:spLocks noChangeShapeType="1"/>
            </p:cNvSpPr>
            <p:nvPr/>
          </p:nvSpPr>
          <p:spPr bwMode="auto">
            <a:xfrm flipV="1">
              <a:off x="4599" y="2394"/>
              <a:ext cx="1" cy="41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 type="none" w="sm" len="sm"/>
              <a:tailEnd type="arrow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6" name="Line 29"/>
            <p:cNvSpPr>
              <a:spLocks noChangeShapeType="1"/>
            </p:cNvSpPr>
            <p:nvPr/>
          </p:nvSpPr>
          <p:spPr bwMode="auto">
            <a:xfrm>
              <a:off x="2713" y="1713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7" name="Line 30"/>
            <p:cNvSpPr>
              <a:spLocks noChangeShapeType="1"/>
            </p:cNvSpPr>
            <p:nvPr/>
          </p:nvSpPr>
          <p:spPr bwMode="auto">
            <a:xfrm>
              <a:off x="4599" y="1600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8" name="Line 31"/>
            <p:cNvSpPr>
              <a:spLocks noChangeShapeType="1"/>
            </p:cNvSpPr>
            <p:nvPr/>
          </p:nvSpPr>
          <p:spPr bwMode="auto">
            <a:xfrm>
              <a:off x="4599" y="1993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9" name="Line 32"/>
            <p:cNvSpPr>
              <a:spLocks noChangeShapeType="1"/>
            </p:cNvSpPr>
            <p:nvPr/>
          </p:nvSpPr>
          <p:spPr bwMode="auto">
            <a:xfrm>
              <a:off x="4599" y="2820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0" name="Line 33"/>
            <p:cNvSpPr>
              <a:spLocks noChangeShapeType="1"/>
            </p:cNvSpPr>
            <p:nvPr/>
          </p:nvSpPr>
          <p:spPr bwMode="auto">
            <a:xfrm>
              <a:off x="3514" y="3032"/>
              <a:ext cx="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921" name="Group 34"/>
            <p:cNvGrpSpPr>
              <a:grpSpLocks/>
            </p:cNvGrpSpPr>
            <p:nvPr/>
          </p:nvGrpSpPr>
          <p:grpSpPr bwMode="auto">
            <a:xfrm>
              <a:off x="1935" y="3466"/>
              <a:ext cx="265" cy="177"/>
              <a:chOff x="1915" y="3430"/>
              <a:chExt cx="330" cy="227"/>
            </a:xfrm>
          </p:grpSpPr>
          <p:sp>
            <p:nvSpPr>
              <p:cNvPr id="37961" name="Line 35"/>
              <p:cNvSpPr>
                <a:spLocks noChangeShapeType="1"/>
              </p:cNvSpPr>
              <p:nvPr/>
            </p:nvSpPr>
            <p:spPr bwMode="auto">
              <a:xfrm flipH="1">
                <a:off x="1915" y="3430"/>
                <a:ext cx="330" cy="1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62" name="Line 36"/>
              <p:cNvSpPr>
                <a:spLocks noChangeShapeType="1"/>
              </p:cNvSpPr>
              <p:nvPr/>
            </p:nvSpPr>
            <p:spPr bwMode="auto">
              <a:xfrm flipH="1" flipV="1">
                <a:off x="1915" y="3545"/>
                <a:ext cx="330" cy="1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922" name="Group 37"/>
            <p:cNvGrpSpPr>
              <a:grpSpLocks/>
            </p:cNvGrpSpPr>
            <p:nvPr/>
          </p:nvGrpSpPr>
          <p:grpSpPr bwMode="auto">
            <a:xfrm>
              <a:off x="2202" y="3467"/>
              <a:ext cx="654" cy="174"/>
              <a:chOff x="0" y="0"/>
              <a:chExt cx="20000" cy="19990"/>
            </a:xfrm>
          </p:grpSpPr>
          <p:sp>
            <p:nvSpPr>
              <p:cNvPr id="37959" name="Line 38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1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60" name="Line 39"/>
              <p:cNvSpPr>
                <a:spLocks noChangeShapeType="1"/>
              </p:cNvSpPr>
              <p:nvPr/>
            </p:nvSpPr>
            <p:spPr bwMode="auto">
              <a:xfrm>
                <a:off x="0" y="19880"/>
                <a:ext cx="20000" cy="11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23" name="Line 40"/>
            <p:cNvSpPr>
              <a:spLocks noChangeShapeType="1"/>
            </p:cNvSpPr>
            <p:nvPr/>
          </p:nvSpPr>
          <p:spPr bwMode="auto">
            <a:xfrm flipH="1">
              <a:off x="1661" y="3555"/>
              <a:ext cx="28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4" name="Line 41"/>
            <p:cNvSpPr>
              <a:spLocks noChangeShapeType="1"/>
            </p:cNvSpPr>
            <p:nvPr/>
          </p:nvSpPr>
          <p:spPr bwMode="auto">
            <a:xfrm flipH="1">
              <a:off x="3107" y="3546"/>
              <a:ext cx="205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5" name="Rectangle 42"/>
            <p:cNvSpPr>
              <a:spLocks noChangeArrowheads="1"/>
            </p:cNvSpPr>
            <p:nvPr/>
          </p:nvSpPr>
          <p:spPr bwMode="auto">
            <a:xfrm>
              <a:off x="2023" y="3422"/>
              <a:ext cx="1045" cy="22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data</a:t>
              </a:r>
            </a:p>
          </p:txBody>
        </p:sp>
        <p:sp>
          <p:nvSpPr>
            <p:cNvPr id="37926" name="Rectangle 43"/>
            <p:cNvSpPr>
              <a:spLocks noChangeArrowheads="1"/>
            </p:cNvSpPr>
            <p:nvPr/>
          </p:nvSpPr>
          <p:spPr bwMode="auto">
            <a:xfrm>
              <a:off x="3390" y="3142"/>
              <a:ext cx="1045" cy="2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data</a:t>
              </a:r>
            </a:p>
          </p:txBody>
        </p:sp>
        <p:grpSp>
          <p:nvGrpSpPr>
            <p:cNvPr id="37927" name="Group 44"/>
            <p:cNvGrpSpPr>
              <a:grpSpLocks/>
            </p:cNvGrpSpPr>
            <p:nvPr/>
          </p:nvGrpSpPr>
          <p:grpSpPr bwMode="auto">
            <a:xfrm>
              <a:off x="3379" y="3169"/>
              <a:ext cx="1783" cy="186"/>
              <a:chOff x="0" y="0"/>
              <a:chExt cx="20000" cy="19973"/>
            </a:xfrm>
          </p:grpSpPr>
          <p:sp>
            <p:nvSpPr>
              <p:cNvPr id="37957" name="Line 45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1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58" name="Line 46"/>
              <p:cNvSpPr>
                <a:spLocks noChangeShapeType="1"/>
              </p:cNvSpPr>
              <p:nvPr/>
            </p:nvSpPr>
            <p:spPr bwMode="auto">
              <a:xfrm>
                <a:off x="0" y="19863"/>
                <a:ext cx="20000" cy="11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28" name="Rectangle 47"/>
            <p:cNvSpPr>
              <a:spLocks noChangeArrowheads="1"/>
            </p:cNvSpPr>
            <p:nvPr/>
          </p:nvSpPr>
          <p:spPr bwMode="auto">
            <a:xfrm>
              <a:off x="201" y="3162"/>
              <a:ext cx="1493" cy="37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输出端口</a:t>
              </a:r>
            </a:p>
          </p:txBody>
        </p:sp>
        <p:sp>
          <p:nvSpPr>
            <p:cNvPr id="37929" name="Rectangle 48"/>
            <p:cNvSpPr>
              <a:spLocks noChangeArrowheads="1"/>
            </p:cNvSpPr>
            <p:nvPr/>
          </p:nvSpPr>
          <p:spPr bwMode="auto">
            <a:xfrm>
              <a:off x="504" y="3434"/>
              <a:ext cx="1046" cy="37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D0</a:t>
              </a:r>
              <a:r>
                <a:rPr lang="zh-CN" altLang="en-US" sz="2400" b="1">
                  <a:latin typeface="Times New Roman" pitchFamily="18" charset="0"/>
                </a:rPr>
                <a:t>～</a:t>
              </a:r>
              <a:r>
                <a:rPr lang="en-US" altLang="zh-CN" sz="2400" b="1">
                  <a:latin typeface="Times New Roman" pitchFamily="18" charset="0"/>
                </a:rPr>
                <a:t>D7</a:t>
              </a:r>
              <a:endParaRPr lang="en-US" altLang="zh-CN" sz="2400" b="1" baseline="-25000">
                <a:latin typeface="Times New Roman" pitchFamily="18" charset="0"/>
              </a:endParaRPr>
            </a:p>
          </p:txBody>
        </p:sp>
        <p:sp>
          <p:nvSpPr>
            <p:cNvPr id="37930" name="Line 49"/>
            <p:cNvSpPr>
              <a:spLocks noChangeShapeType="1"/>
            </p:cNvSpPr>
            <p:nvPr/>
          </p:nvSpPr>
          <p:spPr bwMode="auto">
            <a:xfrm flipH="1">
              <a:off x="2966" y="2408"/>
              <a:ext cx="8" cy="21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1" name="Line 50"/>
            <p:cNvSpPr>
              <a:spLocks noChangeShapeType="1"/>
            </p:cNvSpPr>
            <p:nvPr/>
          </p:nvSpPr>
          <p:spPr bwMode="auto">
            <a:xfrm>
              <a:off x="2972" y="2621"/>
              <a:ext cx="146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Line 51"/>
            <p:cNvSpPr>
              <a:spLocks noChangeShapeType="1"/>
            </p:cNvSpPr>
            <p:nvPr/>
          </p:nvSpPr>
          <p:spPr bwMode="auto">
            <a:xfrm flipV="1">
              <a:off x="4422" y="2395"/>
              <a:ext cx="1" cy="2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3" name="Line 52"/>
            <p:cNvSpPr>
              <a:spLocks noChangeShapeType="1"/>
            </p:cNvSpPr>
            <p:nvPr/>
          </p:nvSpPr>
          <p:spPr bwMode="auto">
            <a:xfrm flipH="1">
              <a:off x="4423" y="2408"/>
              <a:ext cx="87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4" name="Line 53"/>
            <p:cNvSpPr>
              <a:spLocks noChangeShapeType="1"/>
            </p:cNvSpPr>
            <p:nvPr/>
          </p:nvSpPr>
          <p:spPr bwMode="auto">
            <a:xfrm>
              <a:off x="1755" y="2408"/>
              <a:ext cx="122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935" name="Group 54"/>
            <p:cNvGrpSpPr>
              <a:grpSpLocks/>
            </p:cNvGrpSpPr>
            <p:nvPr/>
          </p:nvGrpSpPr>
          <p:grpSpPr bwMode="auto">
            <a:xfrm>
              <a:off x="1701" y="3169"/>
              <a:ext cx="1174" cy="186"/>
              <a:chOff x="0" y="0"/>
              <a:chExt cx="20000" cy="19973"/>
            </a:xfrm>
          </p:grpSpPr>
          <p:sp>
            <p:nvSpPr>
              <p:cNvPr id="37955" name="Line 55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1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56" name="Line 56"/>
              <p:cNvSpPr>
                <a:spLocks noChangeShapeType="1"/>
              </p:cNvSpPr>
              <p:nvPr/>
            </p:nvSpPr>
            <p:spPr bwMode="auto">
              <a:xfrm>
                <a:off x="0" y="19863"/>
                <a:ext cx="20000" cy="11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36" name="Line 57"/>
            <p:cNvSpPr>
              <a:spLocks noChangeShapeType="1"/>
            </p:cNvSpPr>
            <p:nvPr/>
          </p:nvSpPr>
          <p:spPr bwMode="auto">
            <a:xfrm flipH="1">
              <a:off x="3113" y="2068"/>
              <a:ext cx="191" cy="128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 type="none" w="sm" len="sm"/>
              <a:tailEnd type="arrow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7" name="Line 58"/>
            <p:cNvSpPr>
              <a:spLocks noChangeShapeType="1"/>
            </p:cNvSpPr>
            <p:nvPr/>
          </p:nvSpPr>
          <p:spPr bwMode="auto">
            <a:xfrm>
              <a:off x="3821" y="2820"/>
              <a:ext cx="146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8" name="Line 59"/>
            <p:cNvSpPr>
              <a:spLocks noChangeShapeType="1"/>
            </p:cNvSpPr>
            <p:nvPr/>
          </p:nvSpPr>
          <p:spPr bwMode="auto">
            <a:xfrm>
              <a:off x="1888" y="2820"/>
              <a:ext cx="146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939" name="Group 60"/>
            <p:cNvGrpSpPr>
              <a:grpSpLocks/>
            </p:cNvGrpSpPr>
            <p:nvPr/>
          </p:nvGrpSpPr>
          <p:grpSpPr bwMode="auto">
            <a:xfrm>
              <a:off x="666" y="1557"/>
              <a:ext cx="753" cy="366"/>
              <a:chOff x="535" y="1366"/>
              <a:chExt cx="753" cy="366"/>
            </a:xfrm>
          </p:grpSpPr>
          <p:sp>
            <p:nvSpPr>
              <p:cNvPr id="37953" name="Rectangle 61"/>
              <p:cNvSpPr>
                <a:spLocks noChangeArrowheads="1"/>
              </p:cNvSpPr>
              <p:nvPr/>
            </p:nvSpPr>
            <p:spPr bwMode="auto">
              <a:xfrm>
                <a:off x="535" y="1366"/>
                <a:ext cx="753" cy="36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r" eaLnBrk="0" hangingPunct="0"/>
                <a:r>
                  <a:rPr lang="en-US" altLang="zh-CN" sz="2400" b="1">
                    <a:latin typeface="Times New Roman" pitchFamily="18" charset="0"/>
                  </a:rPr>
                  <a:t>WR</a:t>
                </a:r>
              </a:p>
            </p:txBody>
          </p:sp>
          <p:sp>
            <p:nvSpPr>
              <p:cNvPr id="37954" name="Line 62"/>
              <p:cNvSpPr>
                <a:spLocks noChangeShapeType="1"/>
              </p:cNvSpPr>
              <p:nvPr/>
            </p:nvSpPr>
            <p:spPr bwMode="auto">
              <a:xfrm>
                <a:off x="970" y="1383"/>
                <a:ext cx="292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940" name="Group 63"/>
            <p:cNvGrpSpPr>
              <a:grpSpLocks/>
            </p:cNvGrpSpPr>
            <p:nvPr/>
          </p:nvGrpSpPr>
          <p:grpSpPr bwMode="auto">
            <a:xfrm>
              <a:off x="666" y="1900"/>
              <a:ext cx="753" cy="366"/>
              <a:chOff x="535" y="1709"/>
              <a:chExt cx="753" cy="366"/>
            </a:xfrm>
          </p:grpSpPr>
          <p:sp>
            <p:nvSpPr>
              <p:cNvPr id="37951" name="Rectangle 64"/>
              <p:cNvSpPr>
                <a:spLocks noChangeArrowheads="1"/>
              </p:cNvSpPr>
              <p:nvPr/>
            </p:nvSpPr>
            <p:spPr bwMode="auto">
              <a:xfrm>
                <a:off x="535" y="1709"/>
                <a:ext cx="753" cy="36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r" eaLnBrk="0" hangingPunct="0"/>
                <a:r>
                  <a:rPr lang="en-US" altLang="zh-CN" sz="2400" b="1">
                    <a:latin typeface="Times New Roman" pitchFamily="18" charset="0"/>
                  </a:rPr>
                  <a:t>OBF</a:t>
                </a:r>
              </a:p>
            </p:txBody>
          </p:sp>
          <p:sp>
            <p:nvSpPr>
              <p:cNvPr id="37952" name="Line 65"/>
              <p:cNvSpPr>
                <a:spLocks noChangeShapeType="1"/>
              </p:cNvSpPr>
              <p:nvPr/>
            </p:nvSpPr>
            <p:spPr bwMode="auto">
              <a:xfrm>
                <a:off x="901" y="1726"/>
                <a:ext cx="36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41" name="Rectangle 66"/>
            <p:cNvSpPr>
              <a:spLocks noChangeArrowheads="1"/>
            </p:cNvSpPr>
            <p:nvPr/>
          </p:nvSpPr>
          <p:spPr bwMode="auto">
            <a:xfrm>
              <a:off x="707" y="2819"/>
              <a:ext cx="753" cy="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latin typeface="Times New Roman" pitchFamily="18" charset="0"/>
                </a:rPr>
                <a:t>ACK</a:t>
              </a:r>
            </a:p>
          </p:txBody>
        </p:sp>
        <p:grpSp>
          <p:nvGrpSpPr>
            <p:cNvPr id="37942" name="Group 67"/>
            <p:cNvGrpSpPr>
              <a:grpSpLocks/>
            </p:cNvGrpSpPr>
            <p:nvPr/>
          </p:nvGrpSpPr>
          <p:grpSpPr bwMode="auto">
            <a:xfrm>
              <a:off x="726" y="2745"/>
              <a:ext cx="998" cy="370"/>
              <a:chOff x="595" y="2554"/>
              <a:chExt cx="998" cy="370"/>
            </a:xfrm>
          </p:grpSpPr>
          <p:sp>
            <p:nvSpPr>
              <p:cNvPr id="37949" name="Rectangle 68"/>
              <p:cNvSpPr>
                <a:spLocks noChangeArrowheads="1"/>
              </p:cNvSpPr>
              <p:nvPr/>
            </p:nvSpPr>
            <p:spPr bwMode="auto">
              <a:xfrm>
                <a:off x="595" y="2554"/>
                <a:ext cx="998" cy="37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r" eaLnBrk="0" hangingPunct="0"/>
                <a:r>
                  <a:rPr lang="zh-CN" altLang="en-US" sz="2400" b="1"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37950" name="Line 69"/>
              <p:cNvSpPr>
                <a:spLocks noChangeShapeType="1"/>
              </p:cNvSpPr>
              <p:nvPr/>
            </p:nvSpPr>
            <p:spPr bwMode="auto">
              <a:xfrm>
                <a:off x="942" y="2645"/>
                <a:ext cx="36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943" name="Group 70"/>
            <p:cNvGrpSpPr>
              <a:grpSpLocks/>
            </p:cNvGrpSpPr>
            <p:nvPr/>
          </p:nvGrpSpPr>
          <p:grpSpPr bwMode="auto">
            <a:xfrm>
              <a:off x="2880" y="3176"/>
              <a:ext cx="500" cy="175"/>
              <a:chOff x="2862" y="1915"/>
              <a:chExt cx="454" cy="272"/>
            </a:xfrm>
          </p:grpSpPr>
          <p:sp>
            <p:nvSpPr>
              <p:cNvPr id="37947" name="Line 71"/>
              <p:cNvSpPr>
                <a:spLocks noChangeShapeType="1"/>
              </p:cNvSpPr>
              <p:nvPr/>
            </p:nvSpPr>
            <p:spPr bwMode="auto">
              <a:xfrm flipV="1">
                <a:off x="2862" y="1915"/>
                <a:ext cx="454" cy="27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8" name="Line 72"/>
              <p:cNvSpPr>
                <a:spLocks noChangeShapeType="1"/>
              </p:cNvSpPr>
              <p:nvPr/>
            </p:nvSpPr>
            <p:spPr bwMode="auto">
              <a:xfrm flipH="1" flipV="1">
                <a:off x="2862" y="1915"/>
                <a:ext cx="454" cy="27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944" name="Group 73"/>
            <p:cNvGrpSpPr>
              <a:grpSpLocks/>
            </p:cNvGrpSpPr>
            <p:nvPr/>
          </p:nvGrpSpPr>
          <p:grpSpPr bwMode="auto">
            <a:xfrm flipH="1">
              <a:off x="2843" y="3464"/>
              <a:ext cx="265" cy="177"/>
              <a:chOff x="1915" y="3430"/>
              <a:chExt cx="330" cy="227"/>
            </a:xfrm>
          </p:grpSpPr>
          <p:sp>
            <p:nvSpPr>
              <p:cNvPr id="37945" name="Line 74"/>
              <p:cNvSpPr>
                <a:spLocks noChangeShapeType="1"/>
              </p:cNvSpPr>
              <p:nvPr/>
            </p:nvSpPr>
            <p:spPr bwMode="auto">
              <a:xfrm flipH="1">
                <a:off x="1915" y="3430"/>
                <a:ext cx="330" cy="1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6" name="Line 75"/>
              <p:cNvSpPr>
                <a:spLocks noChangeShapeType="1"/>
              </p:cNvSpPr>
              <p:nvPr/>
            </p:nvSpPr>
            <p:spPr bwMode="auto">
              <a:xfrm flipH="1" flipV="1">
                <a:off x="1915" y="3545"/>
                <a:ext cx="330" cy="1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843213" y="2492375"/>
            <a:ext cx="6300787" cy="4033838"/>
            <a:chOff x="1791" y="1570"/>
            <a:chExt cx="3969" cy="2541"/>
          </a:xfrm>
        </p:grpSpPr>
        <p:sp>
          <p:nvSpPr>
            <p:cNvPr id="38945" name="AutoShape 3" descr="066"/>
            <p:cNvSpPr>
              <a:spLocks noChangeArrowheads="1"/>
            </p:cNvSpPr>
            <p:nvPr/>
          </p:nvSpPr>
          <p:spPr bwMode="auto">
            <a:xfrm>
              <a:off x="1791" y="2976"/>
              <a:ext cx="1518" cy="1134"/>
            </a:xfrm>
            <a:prstGeom prst="wedgeEllipseCallout">
              <a:avLst>
                <a:gd name="adj1" fmla="val 19894"/>
                <a:gd name="adj2" fmla="val -23810"/>
              </a:avLst>
            </a:prstGeom>
            <a:blipFill dpi="0" rotWithShape="0">
              <a:blip r:embed="rId2" cstate="print"/>
              <a:srcRect/>
              <a:stretch>
                <a:fillRect/>
              </a:stretch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r>
                <a:rPr kumimoji="1" lang="zh-CN" altLang="en-US" sz="2800" b="1">
                  <a:latin typeface="Times New Roman" pitchFamily="18" charset="0"/>
                </a:rPr>
                <a:t>组方式</a:t>
              </a:r>
            </a:p>
            <a:p>
              <a:pPr algn="just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2800" b="1">
                  <a:latin typeface="Times New Roman" pitchFamily="18" charset="0"/>
                </a:rPr>
                <a:t>0 </a:t>
              </a:r>
              <a:r>
                <a:rPr kumimoji="1" lang="zh-CN" altLang="en-US" sz="2800" b="1">
                  <a:latin typeface="Times New Roman" pitchFamily="18" charset="0"/>
                </a:rPr>
                <a:t>方式</a:t>
              </a:r>
              <a:r>
                <a:rPr kumimoji="1" lang="en-US" altLang="zh-CN" sz="2800" b="1">
                  <a:latin typeface="Times New Roman" pitchFamily="18" charset="0"/>
                </a:rPr>
                <a:t>0</a:t>
              </a:r>
            </a:p>
            <a:p>
              <a:pPr algn="just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2800" b="1">
                  <a:latin typeface="Times New Roman" pitchFamily="18" charset="0"/>
                </a:rPr>
                <a:t>1 </a:t>
              </a:r>
              <a:r>
                <a:rPr kumimoji="1" lang="zh-CN" altLang="en-US" sz="2800" b="1">
                  <a:latin typeface="Times New Roman" pitchFamily="18" charset="0"/>
                </a:rPr>
                <a:t>方式</a:t>
              </a:r>
              <a:r>
                <a:rPr kumimoji="1" lang="en-US" altLang="zh-CN" sz="2800" b="1">
                  <a:latin typeface="Times New Roman" pitchFamily="18" charset="0"/>
                </a:rPr>
                <a:t>1</a:t>
              </a:r>
              <a:endParaRPr kumimoji="1" lang="zh-CN" altLang="en-US" sz="2800" b="1">
                <a:latin typeface="Times New Roman" pitchFamily="18" charset="0"/>
              </a:endParaRPr>
            </a:p>
          </p:txBody>
        </p:sp>
        <p:sp>
          <p:nvSpPr>
            <p:cNvPr id="38946" name="Line 4"/>
            <p:cNvSpPr>
              <a:spLocks noChangeShapeType="1"/>
            </p:cNvSpPr>
            <p:nvPr/>
          </p:nvSpPr>
          <p:spPr bwMode="auto">
            <a:xfrm flipH="1">
              <a:off x="3651" y="1570"/>
              <a:ext cx="681" cy="145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7" name="Line 5"/>
            <p:cNvSpPr>
              <a:spLocks noChangeShapeType="1"/>
            </p:cNvSpPr>
            <p:nvPr/>
          </p:nvSpPr>
          <p:spPr bwMode="auto">
            <a:xfrm flipH="1">
              <a:off x="2608" y="1616"/>
              <a:ext cx="1179" cy="140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8" name="AutoShape 6" descr="066"/>
            <p:cNvSpPr>
              <a:spLocks noChangeArrowheads="1"/>
            </p:cNvSpPr>
            <p:nvPr/>
          </p:nvSpPr>
          <p:spPr bwMode="auto">
            <a:xfrm>
              <a:off x="2971" y="3022"/>
              <a:ext cx="1123" cy="1088"/>
            </a:xfrm>
            <a:prstGeom prst="wedgeEllipseCallout">
              <a:avLst>
                <a:gd name="adj1" fmla="val -5745"/>
                <a:gd name="adj2" fmla="val -366"/>
              </a:avLst>
            </a:prstGeom>
            <a:blipFill dpi="0" rotWithShape="0">
              <a:blip r:embed="rId2" cstate="print"/>
              <a:srcRect/>
              <a:stretch>
                <a:fillRect/>
              </a:stretch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2800" b="1">
                  <a:latin typeface="Times New Roman" pitchFamily="18" charset="0"/>
                </a:rPr>
                <a:t>端口B</a:t>
              </a:r>
            </a:p>
            <a:p>
              <a:pPr algn="just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2800" b="1">
                  <a:latin typeface="Times New Roman" pitchFamily="18" charset="0"/>
                </a:rPr>
                <a:t>0 输出</a:t>
              </a:r>
            </a:p>
            <a:p>
              <a:pPr algn="just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2800" b="1">
                  <a:latin typeface="Times New Roman" pitchFamily="18" charset="0"/>
                </a:rPr>
                <a:t>1 输入</a:t>
              </a:r>
            </a:p>
          </p:txBody>
        </p:sp>
        <p:sp>
          <p:nvSpPr>
            <p:cNvPr id="38949" name="AutoShape 7" descr="066"/>
            <p:cNvSpPr>
              <a:spLocks noChangeArrowheads="1"/>
            </p:cNvSpPr>
            <p:nvPr/>
          </p:nvSpPr>
          <p:spPr bwMode="auto">
            <a:xfrm>
              <a:off x="3901" y="2976"/>
              <a:ext cx="1859" cy="1135"/>
            </a:xfrm>
            <a:prstGeom prst="wedgeEllipseCallout">
              <a:avLst>
                <a:gd name="adj1" fmla="val 7718"/>
                <a:gd name="adj2" fmla="val 23394"/>
              </a:avLst>
            </a:prstGeom>
            <a:blipFill dpi="0" rotWithShape="0">
              <a:blip r:embed="rId2" cstate="print"/>
              <a:srcRect/>
              <a:stretch>
                <a:fillRect/>
              </a:stretch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2800" b="1">
                  <a:latin typeface="Times New Roman" pitchFamily="18" charset="0"/>
                </a:rPr>
                <a:t>端口C</a:t>
              </a:r>
              <a:r>
                <a:rPr kumimoji="1" lang="zh-CN" altLang="en-US" sz="2800" b="1">
                  <a:latin typeface="Times New Roman" pitchFamily="18" charset="0"/>
                </a:rPr>
                <a:t>下部</a:t>
              </a:r>
            </a:p>
            <a:p>
              <a:pPr algn="just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2800" b="1">
                  <a:latin typeface="Times New Roman" pitchFamily="18" charset="0"/>
                </a:rPr>
                <a:t>0 输出</a:t>
              </a:r>
            </a:p>
            <a:p>
              <a:pPr algn="just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2800" b="1">
                  <a:latin typeface="Times New Roman" pitchFamily="18" charset="0"/>
                </a:rPr>
                <a:t>1 输入</a:t>
              </a:r>
            </a:p>
          </p:txBody>
        </p:sp>
        <p:sp>
          <p:nvSpPr>
            <p:cNvPr id="38950" name="Line 8"/>
            <p:cNvSpPr>
              <a:spLocks noChangeShapeType="1"/>
            </p:cNvSpPr>
            <p:nvPr/>
          </p:nvSpPr>
          <p:spPr bwMode="auto">
            <a:xfrm flipH="1">
              <a:off x="4785" y="1570"/>
              <a:ext cx="45" cy="140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891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4. 8255</a:t>
            </a:r>
            <a:r>
              <a:rPr lang="zh-CN" altLang="en-US" smtClean="0"/>
              <a:t>的编程：写入方式控制字</a:t>
            </a:r>
          </a:p>
        </p:txBody>
      </p:sp>
      <p:sp>
        <p:nvSpPr>
          <p:cNvPr id="3891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控制字写入控制字</a:t>
            </a:r>
            <a:r>
              <a:rPr lang="en-US" altLang="zh-CN" smtClean="0"/>
              <a:t>I/O</a:t>
            </a:r>
            <a:r>
              <a:rPr lang="zh-CN" altLang="en-US" smtClean="0"/>
              <a:t>地址：</a:t>
            </a:r>
            <a:r>
              <a:rPr lang="en-US" altLang="zh-CN" smtClean="0"/>
              <a:t>A1A0</a:t>
            </a:r>
            <a:r>
              <a:rPr lang="zh-CN" altLang="en-US" smtClean="0"/>
              <a:t>＝</a:t>
            </a:r>
            <a:r>
              <a:rPr lang="en-US" altLang="zh-CN" smtClean="0"/>
              <a:t>11</a:t>
            </a:r>
            <a:endParaRPr lang="zh-CN" altLang="en-US" smtClean="0"/>
          </a:p>
        </p:txBody>
      </p:sp>
      <p:graphicFrame>
        <p:nvGraphicFramePr>
          <p:cNvPr id="538635" name="Group 11"/>
          <p:cNvGraphicFramePr>
            <a:graphicFrameLocks noGrp="1"/>
          </p:cNvGraphicFramePr>
          <p:nvPr/>
        </p:nvGraphicFramePr>
        <p:xfrm>
          <a:off x="611188" y="1989138"/>
          <a:ext cx="7586980" cy="518160"/>
        </p:xfrm>
        <a:graphic>
          <a:graphicData uri="http://schemas.openxmlformats.org/drawingml/2006/table">
            <a:tbl>
              <a:tblPr/>
              <a:tblGrid>
                <a:gridCol w="792162"/>
                <a:gridCol w="1655763"/>
                <a:gridCol w="1223962"/>
                <a:gridCol w="1081088"/>
                <a:gridCol w="208280"/>
                <a:gridCol w="896938"/>
                <a:gridCol w="792162"/>
                <a:gridCol w="936625"/>
              </a:tblGrid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D6  D5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D4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D3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D2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D1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37" name="Rectangle 31"/>
          <p:cNvSpPr>
            <a:spLocks noChangeArrowheads="1"/>
          </p:cNvSpPr>
          <p:nvPr/>
        </p:nvSpPr>
        <p:spPr bwMode="auto">
          <a:xfrm>
            <a:off x="755650" y="1412875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A50021"/>
                </a:solidFill>
                <a:latin typeface="宋体" charset="-122"/>
              </a:rPr>
              <a:t>D7</a:t>
            </a:r>
            <a:endParaRPr lang="zh-CN" altLang="en-US" sz="2800" b="1">
              <a:solidFill>
                <a:srgbClr val="A50021"/>
              </a:solidFill>
              <a:latin typeface="宋体" charset="-122"/>
            </a:endParaRP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288925" y="2492375"/>
            <a:ext cx="6442075" cy="2952750"/>
            <a:chOff x="137" y="1570"/>
            <a:chExt cx="4058" cy="1860"/>
          </a:xfrm>
        </p:grpSpPr>
        <p:sp>
          <p:nvSpPr>
            <p:cNvPr id="38939" name="AutoShape 33" descr="066"/>
            <p:cNvSpPr>
              <a:spLocks noChangeArrowheads="1"/>
            </p:cNvSpPr>
            <p:nvPr/>
          </p:nvSpPr>
          <p:spPr bwMode="auto">
            <a:xfrm>
              <a:off x="137" y="1842"/>
              <a:ext cx="1518" cy="1588"/>
            </a:xfrm>
            <a:prstGeom prst="wedgeEllipseCallout">
              <a:avLst>
                <a:gd name="adj1" fmla="val 27009"/>
                <a:gd name="adj2" fmla="val 16560"/>
              </a:avLst>
            </a:prstGeom>
            <a:blipFill dpi="0" rotWithShape="0">
              <a:blip r:embed="rId2" cstate="print"/>
              <a:srcRect/>
              <a:stretch>
                <a:fillRect/>
              </a:stretch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r>
                <a:rPr kumimoji="1" lang="zh-CN" altLang="en-US" sz="2800" b="1">
                  <a:latin typeface="Times New Roman" pitchFamily="18" charset="0"/>
                </a:rPr>
                <a:t>组方式</a:t>
              </a:r>
            </a:p>
            <a:p>
              <a:pPr algn="just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2800" b="1">
                  <a:latin typeface="Times New Roman" pitchFamily="18" charset="0"/>
                </a:rPr>
                <a:t>00 </a:t>
              </a:r>
              <a:r>
                <a:rPr kumimoji="1" lang="zh-CN" altLang="en-US" sz="2800" b="1">
                  <a:latin typeface="Times New Roman" pitchFamily="18" charset="0"/>
                </a:rPr>
                <a:t>方式</a:t>
              </a:r>
              <a:r>
                <a:rPr kumimoji="1" lang="en-US" altLang="zh-CN" sz="2800" b="1">
                  <a:latin typeface="Times New Roman" pitchFamily="18" charset="0"/>
                </a:rPr>
                <a:t>0</a:t>
              </a:r>
            </a:p>
            <a:p>
              <a:pPr algn="just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2800" b="1">
                  <a:latin typeface="Times New Roman" pitchFamily="18" charset="0"/>
                </a:rPr>
                <a:t>01 </a:t>
              </a:r>
              <a:r>
                <a:rPr kumimoji="1" lang="zh-CN" altLang="en-US" sz="2800" b="1">
                  <a:latin typeface="Times New Roman" pitchFamily="18" charset="0"/>
                </a:rPr>
                <a:t>方式</a:t>
              </a:r>
              <a:r>
                <a:rPr kumimoji="1" lang="en-US" altLang="zh-CN" sz="2800" b="1">
                  <a:latin typeface="Times New Roman" pitchFamily="18" charset="0"/>
                </a:rPr>
                <a:t>1</a:t>
              </a:r>
            </a:p>
            <a:p>
              <a:pPr algn="just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2800" b="1">
                  <a:latin typeface="Times New Roman" pitchFamily="18" charset="0"/>
                </a:rPr>
                <a:t>1* </a:t>
              </a:r>
              <a:r>
                <a:rPr kumimoji="1" lang="zh-CN" altLang="en-US" sz="2800" b="1">
                  <a:latin typeface="Times New Roman" pitchFamily="18" charset="0"/>
                </a:rPr>
                <a:t>方式</a:t>
              </a:r>
              <a:r>
                <a:rPr kumimoji="1" lang="en-US" altLang="zh-CN" sz="2800" b="1">
                  <a:latin typeface="Times New Roman" pitchFamily="18" charset="0"/>
                </a:rPr>
                <a:t>2</a:t>
              </a:r>
              <a:endParaRPr kumimoji="1" lang="zh-CN" altLang="en-US" sz="2800" b="1">
                <a:latin typeface="Times New Roman" pitchFamily="18" charset="0"/>
              </a:endParaRPr>
            </a:p>
          </p:txBody>
        </p:sp>
        <p:sp>
          <p:nvSpPr>
            <p:cNvPr id="38940" name="Line 34"/>
            <p:cNvSpPr>
              <a:spLocks noChangeShapeType="1"/>
            </p:cNvSpPr>
            <p:nvPr/>
          </p:nvSpPr>
          <p:spPr bwMode="auto">
            <a:xfrm flipH="1">
              <a:off x="975" y="1590"/>
              <a:ext cx="317" cy="27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1" name="AutoShape 35" descr="066"/>
            <p:cNvSpPr>
              <a:spLocks noChangeArrowheads="1"/>
            </p:cNvSpPr>
            <p:nvPr/>
          </p:nvSpPr>
          <p:spPr bwMode="auto">
            <a:xfrm>
              <a:off x="1349" y="1848"/>
              <a:ext cx="1123" cy="1128"/>
            </a:xfrm>
            <a:prstGeom prst="wedgeEllipseCallout">
              <a:avLst>
                <a:gd name="adj1" fmla="val -5745"/>
                <a:gd name="adj2" fmla="val 1417"/>
              </a:avLst>
            </a:prstGeom>
            <a:blipFill dpi="0" rotWithShape="0">
              <a:blip r:embed="rId2" cstate="print"/>
              <a:srcRect/>
              <a:stretch>
                <a:fillRect/>
              </a:stretch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2800" b="1">
                  <a:latin typeface="Times New Roman" pitchFamily="18" charset="0"/>
                </a:rPr>
                <a:t>端口A</a:t>
              </a:r>
            </a:p>
            <a:p>
              <a:pPr algn="just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2800" b="1">
                  <a:latin typeface="Times New Roman" pitchFamily="18" charset="0"/>
                </a:rPr>
                <a:t>0 输出</a:t>
              </a:r>
            </a:p>
            <a:p>
              <a:pPr algn="just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2800" b="1">
                  <a:latin typeface="Times New Roman" pitchFamily="18" charset="0"/>
                </a:rPr>
                <a:t>1 输入</a:t>
              </a:r>
            </a:p>
          </p:txBody>
        </p:sp>
        <p:sp>
          <p:nvSpPr>
            <p:cNvPr id="38942" name="Line 36"/>
            <p:cNvSpPr>
              <a:spLocks noChangeShapeType="1"/>
            </p:cNvSpPr>
            <p:nvPr/>
          </p:nvSpPr>
          <p:spPr bwMode="auto">
            <a:xfrm flipH="1">
              <a:off x="1927" y="1570"/>
              <a:ext cx="273" cy="31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3" name="AutoShape 37" descr="066"/>
            <p:cNvSpPr>
              <a:spLocks noChangeArrowheads="1"/>
            </p:cNvSpPr>
            <p:nvPr/>
          </p:nvSpPr>
          <p:spPr bwMode="auto">
            <a:xfrm>
              <a:off x="2336" y="1797"/>
              <a:ext cx="1859" cy="1179"/>
            </a:xfrm>
            <a:prstGeom prst="wedgeEllipseCallout">
              <a:avLst>
                <a:gd name="adj1" fmla="val 7718"/>
                <a:gd name="adj2" fmla="val 24384"/>
              </a:avLst>
            </a:prstGeom>
            <a:blipFill dpi="0" rotWithShape="0">
              <a:blip r:embed="rId2" cstate="print"/>
              <a:srcRect/>
              <a:stretch>
                <a:fillRect/>
              </a:stretch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2800" b="1">
                  <a:latin typeface="Times New Roman" pitchFamily="18" charset="0"/>
                </a:rPr>
                <a:t>端口C</a:t>
              </a:r>
              <a:r>
                <a:rPr kumimoji="1" lang="zh-CN" altLang="en-US" sz="2800" b="1">
                  <a:latin typeface="Times New Roman" pitchFamily="18" charset="0"/>
                </a:rPr>
                <a:t>上部</a:t>
              </a:r>
            </a:p>
            <a:p>
              <a:pPr algn="just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2800" b="1">
                  <a:latin typeface="Times New Roman" pitchFamily="18" charset="0"/>
                </a:rPr>
                <a:t>0 输出</a:t>
              </a:r>
            </a:p>
            <a:p>
              <a:pPr algn="just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2800" b="1">
                  <a:latin typeface="Times New Roman" pitchFamily="18" charset="0"/>
                </a:rPr>
                <a:t>1 输入</a:t>
              </a:r>
            </a:p>
          </p:txBody>
        </p:sp>
        <p:sp>
          <p:nvSpPr>
            <p:cNvPr id="38944" name="Line 38"/>
            <p:cNvSpPr>
              <a:spLocks noChangeShapeType="1"/>
            </p:cNvSpPr>
            <p:nvPr/>
          </p:nvSpPr>
          <p:spPr bwMode="auto">
            <a:xfrm>
              <a:off x="2971" y="1570"/>
              <a:ext cx="272" cy="27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写入方式控制字示例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3946525" algn="l"/>
              </a:tabLst>
            </a:pPr>
            <a:r>
              <a:rPr lang="zh-CN" altLang="en-US" smtClean="0"/>
              <a:t>要求：</a:t>
            </a:r>
          </a:p>
          <a:p>
            <a:pPr lvl="1" eaLnBrk="1" hangingPunct="1">
              <a:tabLst>
                <a:tab pos="3946525" algn="l"/>
              </a:tabLst>
            </a:pPr>
            <a:r>
              <a:rPr lang="en-US" altLang="zh-CN" smtClean="0"/>
              <a:t>A</a:t>
            </a:r>
            <a:r>
              <a:rPr lang="zh-CN" altLang="en-US" smtClean="0"/>
              <a:t>端口：方式</a:t>
            </a:r>
            <a:r>
              <a:rPr lang="en-US" altLang="zh-CN" smtClean="0"/>
              <a:t>1</a:t>
            </a:r>
            <a:r>
              <a:rPr lang="zh-CN" altLang="en-US" smtClean="0"/>
              <a:t>输入</a:t>
            </a:r>
          </a:p>
          <a:p>
            <a:pPr lvl="1" eaLnBrk="1" hangingPunct="1">
              <a:tabLst>
                <a:tab pos="3946525" algn="l"/>
              </a:tabLst>
            </a:pPr>
            <a:r>
              <a:rPr lang="en-US" altLang="zh-CN" smtClean="0"/>
              <a:t>C</a:t>
            </a:r>
            <a:r>
              <a:rPr lang="zh-CN" altLang="en-US" smtClean="0"/>
              <a:t>端口上半部：输出，</a:t>
            </a:r>
            <a:r>
              <a:rPr lang="en-US" altLang="zh-CN" smtClean="0"/>
              <a:t>C</a:t>
            </a:r>
            <a:r>
              <a:rPr lang="zh-CN" altLang="en-US" smtClean="0"/>
              <a:t>口下半部：输入</a:t>
            </a:r>
          </a:p>
          <a:p>
            <a:pPr lvl="1" eaLnBrk="1" hangingPunct="1">
              <a:tabLst>
                <a:tab pos="3946525" algn="l"/>
              </a:tabLst>
            </a:pPr>
            <a:r>
              <a:rPr lang="en-US" altLang="zh-CN" smtClean="0"/>
              <a:t>B</a:t>
            </a:r>
            <a:r>
              <a:rPr lang="zh-CN" altLang="en-US" smtClean="0"/>
              <a:t>端口：方式</a:t>
            </a:r>
            <a:r>
              <a:rPr lang="en-US" altLang="zh-CN" smtClean="0"/>
              <a:t>0</a:t>
            </a:r>
            <a:r>
              <a:rPr lang="zh-CN" altLang="en-US" smtClean="0"/>
              <a:t>输出</a:t>
            </a:r>
          </a:p>
          <a:p>
            <a:pPr eaLnBrk="1" hangingPunct="1">
              <a:tabLst>
                <a:tab pos="3946525" algn="l"/>
              </a:tabLst>
            </a:pPr>
            <a:r>
              <a:rPr lang="zh-CN" altLang="en-US" smtClean="0"/>
              <a:t>方式控制字：</a:t>
            </a:r>
            <a:r>
              <a:rPr lang="en-US" altLang="zh-CN" smtClean="0"/>
              <a:t>10110001B</a:t>
            </a:r>
            <a:r>
              <a:rPr lang="zh-CN" altLang="en-US" smtClean="0"/>
              <a:t>或</a:t>
            </a:r>
            <a:r>
              <a:rPr lang="en-US" altLang="zh-CN" smtClean="0"/>
              <a:t>B1H</a:t>
            </a:r>
          </a:p>
          <a:p>
            <a:pPr eaLnBrk="1" hangingPunct="1">
              <a:tabLst>
                <a:tab pos="3946525" algn="l"/>
              </a:tabLst>
            </a:pPr>
            <a:r>
              <a:rPr lang="zh-CN" altLang="en-US" smtClean="0"/>
              <a:t>初始化的程序段：</a:t>
            </a:r>
          </a:p>
          <a:p>
            <a:pPr eaLnBrk="1" hangingPunct="1">
              <a:buFont typeface="Wingdings" pitchFamily="2" charset="2"/>
              <a:buNone/>
              <a:tabLst>
                <a:tab pos="3946525" algn="l"/>
              </a:tabLst>
            </a:pPr>
            <a:r>
              <a:rPr lang="zh-CN" altLang="en-US" smtClean="0"/>
              <a:t>	</a:t>
            </a:r>
            <a:r>
              <a:rPr lang="en-US" altLang="zh-CN" smtClean="0">
                <a:solidFill>
                  <a:schemeClr val="tx2"/>
                </a:solidFill>
              </a:rPr>
              <a:t>mov dx,0fffeh</a:t>
            </a:r>
            <a:r>
              <a:rPr lang="en-US" altLang="zh-CN" smtClean="0"/>
              <a:t>	;</a:t>
            </a:r>
            <a:r>
              <a:rPr lang="zh-CN" altLang="en-US" smtClean="0"/>
              <a:t>假设控制端口为</a:t>
            </a:r>
            <a:r>
              <a:rPr lang="en-US" altLang="zh-CN" smtClean="0"/>
              <a:t>FFFEH</a:t>
            </a:r>
          </a:p>
          <a:p>
            <a:pPr eaLnBrk="1" hangingPunct="1">
              <a:buFont typeface="Wingdings" pitchFamily="2" charset="2"/>
              <a:buNone/>
              <a:tabLst>
                <a:tab pos="3946525" algn="l"/>
              </a:tabLst>
            </a:pPr>
            <a:r>
              <a:rPr lang="en-US" altLang="zh-CN" smtClean="0"/>
              <a:t>	</a:t>
            </a:r>
            <a:r>
              <a:rPr lang="en-US" altLang="zh-CN" smtClean="0">
                <a:solidFill>
                  <a:schemeClr val="tx2"/>
                </a:solidFill>
              </a:rPr>
              <a:t>mov al,0b1h</a:t>
            </a:r>
            <a:r>
              <a:rPr lang="en-US" altLang="zh-CN" smtClean="0"/>
              <a:t>	;</a:t>
            </a:r>
            <a:r>
              <a:rPr lang="zh-CN" altLang="en-US" smtClean="0"/>
              <a:t>方式控制字</a:t>
            </a:r>
          </a:p>
          <a:p>
            <a:pPr eaLnBrk="1" hangingPunct="1">
              <a:buFont typeface="Wingdings" pitchFamily="2" charset="2"/>
              <a:buNone/>
              <a:tabLst>
                <a:tab pos="3946525" algn="l"/>
              </a:tabLst>
            </a:pPr>
            <a:r>
              <a:rPr lang="zh-CN" altLang="en-US" smtClean="0">
                <a:solidFill>
                  <a:schemeClr val="tx2"/>
                </a:solidFill>
              </a:rPr>
              <a:t>	</a:t>
            </a:r>
            <a:r>
              <a:rPr lang="en-US" altLang="zh-CN" smtClean="0">
                <a:solidFill>
                  <a:schemeClr val="tx2"/>
                </a:solidFill>
              </a:rPr>
              <a:t>out dx,al</a:t>
            </a:r>
            <a:r>
              <a:rPr lang="en-US" altLang="zh-CN" smtClean="0"/>
              <a:t>	;</a:t>
            </a:r>
            <a:r>
              <a:rPr lang="zh-CN" altLang="en-US" smtClean="0"/>
              <a:t>送到控制端口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4. 8255</a:t>
            </a:r>
            <a:r>
              <a:rPr lang="zh-CN" altLang="en-US" smtClean="0"/>
              <a:t>的编程：读写数据端口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tabLst>
                <a:tab pos="3581400" algn="l"/>
              </a:tabLst>
            </a:pPr>
            <a:r>
              <a:rPr lang="zh-CN" altLang="en-US" sz="2800" smtClean="0"/>
              <a:t>利用数据端口</a:t>
            </a:r>
            <a:r>
              <a:rPr lang="en-US" altLang="zh-CN" sz="2800" smtClean="0"/>
              <a:t>I/O</a:t>
            </a:r>
            <a:r>
              <a:rPr lang="zh-CN" altLang="en-US" sz="2800" smtClean="0"/>
              <a:t>地址：</a:t>
            </a:r>
            <a:r>
              <a:rPr lang="en-US" altLang="zh-CN" sz="2800" smtClean="0"/>
              <a:t>A1A0</a:t>
            </a:r>
            <a:r>
              <a:rPr lang="zh-CN" altLang="en-US" sz="2800" smtClean="0"/>
              <a:t>＝</a:t>
            </a:r>
            <a:r>
              <a:rPr lang="en-US" altLang="zh-CN" sz="2800" smtClean="0">
                <a:solidFill>
                  <a:schemeClr val="tx2"/>
                </a:solidFill>
              </a:rPr>
              <a:t>00(A)</a:t>
            </a:r>
            <a:r>
              <a:rPr lang="en-US" altLang="zh-CN" sz="2800" smtClean="0"/>
              <a:t> 01(B) </a:t>
            </a:r>
            <a:r>
              <a:rPr lang="en-US" altLang="zh-CN" sz="2800" smtClean="0">
                <a:solidFill>
                  <a:schemeClr val="tx2"/>
                </a:solidFill>
              </a:rPr>
              <a:t>10(C)</a:t>
            </a:r>
          </a:p>
          <a:p>
            <a:pPr lvl="1" eaLnBrk="1" hangingPunct="1">
              <a:lnSpc>
                <a:spcPct val="95000"/>
              </a:lnSpc>
              <a:tabLst>
                <a:tab pos="3581400" algn="l"/>
              </a:tabLst>
            </a:pPr>
            <a:r>
              <a:rPr lang="zh-CN" altLang="en-US" sz="2400" smtClean="0"/>
              <a:t>作输入接口，执行输入</a:t>
            </a:r>
            <a:r>
              <a:rPr lang="en-US" altLang="zh-CN" sz="2400" smtClean="0"/>
              <a:t>IN</a:t>
            </a:r>
            <a:r>
              <a:rPr lang="zh-CN" altLang="en-US" sz="2400" smtClean="0"/>
              <a:t>指令获取外设数据</a:t>
            </a:r>
          </a:p>
          <a:p>
            <a:pPr lvl="1" eaLnBrk="1" hangingPunct="1">
              <a:lnSpc>
                <a:spcPct val="95000"/>
              </a:lnSpc>
              <a:tabLst>
                <a:tab pos="3581400" algn="l"/>
              </a:tabLst>
            </a:pPr>
            <a:r>
              <a:rPr lang="zh-CN" altLang="en-US" sz="2400" smtClean="0"/>
              <a:t>作输出接口，执行输出</a:t>
            </a:r>
            <a:r>
              <a:rPr lang="en-US" altLang="zh-CN" sz="2400" smtClean="0"/>
              <a:t>OUT</a:t>
            </a:r>
            <a:r>
              <a:rPr lang="zh-CN" altLang="en-US" sz="2400" smtClean="0"/>
              <a:t>指令将数据送出</a:t>
            </a:r>
          </a:p>
          <a:p>
            <a:pPr eaLnBrk="1" hangingPunct="1">
              <a:lnSpc>
                <a:spcPct val="95000"/>
              </a:lnSpc>
              <a:tabLst>
                <a:tab pos="3581400" algn="l"/>
              </a:tabLst>
            </a:pPr>
            <a:r>
              <a:rPr lang="en-US" altLang="zh-CN" sz="2800" smtClean="0"/>
              <a:t>8255</a:t>
            </a:r>
            <a:r>
              <a:rPr lang="zh-CN" altLang="en-US" sz="2800" smtClean="0"/>
              <a:t>具有锁存输出数据的能力</a:t>
            </a:r>
          </a:p>
          <a:p>
            <a:pPr lvl="1" eaLnBrk="1" hangingPunct="1">
              <a:lnSpc>
                <a:spcPct val="95000"/>
              </a:lnSpc>
              <a:tabLst>
                <a:tab pos="3581400" algn="l"/>
              </a:tabLst>
            </a:pPr>
            <a:r>
              <a:rPr lang="zh-CN" altLang="en-US" sz="2400" smtClean="0"/>
              <a:t>对输出方式的端口同样可以输入</a:t>
            </a:r>
          </a:p>
          <a:p>
            <a:pPr lvl="1" eaLnBrk="1" hangingPunct="1">
              <a:lnSpc>
                <a:spcPct val="95000"/>
              </a:lnSpc>
              <a:tabLst>
                <a:tab pos="3581400" algn="l"/>
              </a:tabLst>
            </a:pPr>
            <a:r>
              <a:rPr lang="zh-CN" altLang="en-US" sz="2400" smtClean="0"/>
              <a:t>不是读取外设数据，而是上次给外设的数据</a:t>
            </a:r>
          </a:p>
          <a:p>
            <a:pPr lvl="1" eaLnBrk="1" hangingPunct="1">
              <a:lnSpc>
                <a:spcPct val="95000"/>
              </a:lnSpc>
              <a:tabLst>
                <a:tab pos="3581400" algn="l"/>
              </a:tabLst>
            </a:pPr>
            <a:r>
              <a:rPr lang="zh-CN" altLang="en-US" sz="2400" smtClean="0">
                <a:latin typeface="Times New Roman" pitchFamily="18" charset="0"/>
              </a:rPr>
              <a:t>可实现按位输出控制</a:t>
            </a:r>
            <a:r>
              <a:rPr lang="zh-CN" altLang="en-US" sz="2400" smtClean="0"/>
              <a:t> </a:t>
            </a:r>
          </a:p>
          <a:p>
            <a:pPr eaLnBrk="1" hangingPunct="1">
              <a:lnSpc>
                <a:spcPct val="95000"/>
              </a:lnSpc>
              <a:tabLst>
                <a:tab pos="3581400" algn="l"/>
              </a:tabLst>
            </a:pPr>
            <a:r>
              <a:rPr lang="zh-CN" altLang="en-US" sz="2800" smtClean="0"/>
              <a:t>对输出端口</a:t>
            </a:r>
            <a:r>
              <a:rPr lang="en-US" altLang="zh-CN" sz="2800" smtClean="0"/>
              <a:t>B</a:t>
            </a:r>
            <a:r>
              <a:rPr lang="zh-CN" altLang="en-US" sz="2800" smtClean="0"/>
              <a:t>的</a:t>
            </a:r>
            <a:r>
              <a:rPr lang="en-US" altLang="zh-CN" sz="2800" smtClean="0"/>
              <a:t>PB7</a:t>
            </a:r>
            <a:r>
              <a:rPr lang="zh-CN" altLang="en-US" sz="2800" smtClean="0"/>
              <a:t>位置位的程序段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  <a:tabLst>
                <a:tab pos="3581400" algn="l"/>
              </a:tabLst>
            </a:pPr>
            <a:r>
              <a:rPr lang="zh-CN" altLang="en-US" sz="2800" smtClean="0">
                <a:solidFill>
                  <a:schemeClr val="hlink"/>
                </a:solidFill>
              </a:rPr>
              <a:t>	</a:t>
            </a:r>
            <a:r>
              <a:rPr lang="en-US" altLang="zh-CN" sz="2800" smtClean="0">
                <a:solidFill>
                  <a:schemeClr val="tx2"/>
                </a:solidFill>
              </a:rPr>
              <a:t>mov dx,0fffah</a:t>
            </a:r>
            <a:r>
              <a:rPr lang="en-US" altLang="zh-CN" sz="2800" smtClean="0"/>
              <a:t>	;B</a:t>
            </a:r>
            <a:r>
              <a:rPr lang="zh-CN" altLang="en-US" sz="2800" smtClean="0"/>
              <a:t>端口假设为</a:t>
            </a:r>
            <a:r>
              <a:rPr lang="en-US" altLang="zh-CN" sz="2800" smtClean="0"/>
              <a:t>FFFAH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  <a:tabLst>
                <a:tab pos="3581400" algn="l"/>
              </a:tabLst>
            </a:pPr>
            <a:r>
              <a:rPr lang="en-US" altLang="zh-CN" sz="2800" smtClean="0"/>
              <a:t>	</a:t>
            </a:r>
            <a:r>
              <a:rPr lang="en-US" altLang="zh-CN" sz="2800" smtClean="0">
                <a:solidFill>
                  <a:schemeClr val="tx2"/>
                </a:solidFill>
              </a:rPr>
              <a:t>in al,dx</a:t>
            </a:r>
            <a:r>
              <a:rPr lang="en-US" altLang="zh-CN" sz="2800" smtClean="0"/>
              <a:t>	;</a:t>
            </a:r>
            <a:r>
              <a:rPr lang="zh-CN" altLang="en-US" sz="2800" smtClean="0"/>
              <a:t>读出</a:t>
            </a:r>
            <a:r>
              <a:rPr lang="en-US" altLang="zh-CN" sz="2800" smtClean="0"/>
              <a:t>B</a:t>
            </a:r>
            <a:r>
              <a:rPr lang="zh-CN" altLang="en-US" sz="2800" smtClean="0"/>
              <a:t>端口原输出内容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  <a:tabLst>
                <a:tab pos="3581400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chemeClr val="tx2"/>
                </a:solidFill>
              </a:rPr>
              <a:t>or al,80h</a:t>
            </a:r>
            <a:r>
              <a:rPr lang="en-US" altLang="zh-CN" sz="2800" smtClean="0"/>
              <a:t>	;</a:t>
            </a:r>
            <a:r>
              <a:rPr lang="zh-CN" altLang="en-US" sz="2800" smtClean="0"/>
              <a:t>使</a:t>
            </a:r>
            <a:r>
              <a:rPr lang="en-US" altLang="zh-CN" sz="2800" smtClean="0"/>
              <a:t>PB7</a:t>
            </a:r>
            <a:r>
              <a:rPr lang="zh-CN" altLang="en-US" sz="2800" smtClean="0"/>
              <a:t>＝</a:t>
            </a:r>
            <a:r>
              <a:rPr lang="en-US" altLang="zh-CN" sz="2800" smtClean="0"/>
              <a:t>D7</a:t>
            </a:r>
            <a:r>
              <a:rPr lang="zh-CN" altLang="en-US" sz="2800" smtClean="0"/>
              <a:t>＝</a:t>
            </a:r>
            <a:r>
              <a:rPr lang="en-US" altLang="zh-CN" sz="2800" smtClean="0"/>
              <a:t>1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  <a:tabLst>
                <a:tab pos="3581400" algn="l"/>
              </a:tabLst>
            </a:pPr>
            <a:r>
              <a:rPr lang="en-US" altLang="zh-CN" sz="2800" smtClean="0"/>
              <a:t>	</a:t>
            </a:r>
            <a:r>
              <a:rPr lang="en-US" altLang="zh-CN" sz="2800" smtClean="0">
                <a:solidFill>
                  <a:schemeClr val="tx2"/>
                </a:solidFill>
              </a:rPr>
              <a:t>out dx,al</a:t>
            </a:r>
            <a:r>
              <a:rPr lang="en-US" altLang="zh-CN" sz="2800" smtClean="0"/>
              <a:t>	;</a:t>
            </a:r>
            <a:r>
              <a:rPr lang="zh-CN" altLang="en-US" sz="2800" smtClean="0"/>
              <a:t>输出新的内容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端口</a:t>
            </a:r>
            <a:r>
              <a:rPr lang="en-US" altLang="zh-CN" smtClean="0"/>
              <a:t>C</a:t>
            </a:r>
            <a:r>
              <a:rPr lang="zh-CN" altLang="en-US" smtClean="0"/>
              <a:t>的特点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</a:t>
            </a:r>
            <a:r>
              <a:rPr lang="zh-CN" altLang="en-US" smtClean="0">
                <a:latin typeface="Times New Roman" pitchFamily="18" charset="0"/>
              </a:rPr>
              <a:t>端口被分成</a:t>
            </a:r>
            <a:r>
              <a:rPr lang="zh-CN" altLang="en-US" smtClean="0">
                <a:solidFill>
                  <a:schemeClr val="tx2"/>
                </a:solidFill>
                <a:latin typeface="Times New Roman" pitchFamily="18" charset="0"/>
              </a:rPr>
              <a:t>两个</a:t>
            </a:r>
            <a:r>
              <a:rPr lang="en-US" altLang="zh-CN" smtClean="0">
                <a:solidFill>
                  <a:schemeClr val="tx2"/>
                </a:solidFill>
              </a:rPr>
              <a:t>4</a:t>
            </a:r>
            <a:r>
              <a:rPr lang="zh-CN" altLang="en-US" smtClean="0">
                <a:solidFill>
                  <a:schemeClr val="tx2"/>
                </a:solidFill>
                <a:latin typeface="Times New Roman" pitchFamily="18" charset="0"/>
              </a:rPr>
              <a:t>位端口</a:t>
            </a:r>
          </a:p>
          <a:p>
            <a:pPr lvl="1" eaLnBrk="1" hangingPunct="1"/>
            <a:r>
              <a:rPr lang="zh-CN" altLang="en-US" smtClean="0">
                <a:latin typeface="Times New Roman" pitchFamily="18" charset="0"/>
              </a:rPr>
              <a:t>只能以方式</a:t>
            </a:r>
            <a:r>
              <a:rPr lang="en-US" altLang="zh-CN" smtClean="0"/>
              <a:t>0</a:t>
            </a:r>
            <a:r>
              <a:rPr lang="zh-CN" altLang="en-US" smtClean="0">
                <a:latin typeface="Times New Roman" pitchFamily="18" charset="0"/>
              </a:rPr>
              <a:t>工作，可分别选择输入或输出</a:t>
            </a:r>
          </a:p>
          <a:p>
            <a:pPr lvl="1" eaLnBrk="1" hangingPunct="1"/>
            <a:r>
              <a:rPr kumimoji="1" lang="zh-CN" altLang="en-US" smtClean="0"/>
              <a:t>上半部和</a:t>
            </a:r>
            <a:r>
              <a:rPr kumimoji="1" lang="en-US" altLang="zh-CN" smtClean="0"/>
              <a:t>A</a:t>
            </a:r>
            <a:r>
              <a:rPr kumimoji="1" lang="zh-CN" altLang="en-US" smtClean="0"/>
              <a:t>端口编为</a:t>
            </a:r>
            <a:r>
              <a:rPr kumimoji="1" lang="en-US" altLang="zh-CN" smtClean="0"/>
              <a:t>A</a:t>
            </a:r>
            <a:r>
              <a:rPr kumimoji="1" lang="zh-CN" altLang="en-US" smtClean="0"/>
              <a:t>组</a:t>
            </a:r>
          </a:p>
          <a:p>
            <a:pPr lvl="1" eaLnBrk="1" hangingPunct="1"/>
            <a:r>
              <a:rPr kumimoji="1" lang="zh-CN" altLang="en-US" smtClean="0"/>
              <a:t>下半部和</a:t>
            </a:r>
            <a:r>
              <a:rPr kumimoji="1" lang="en-US" altLang="zh-CN" smtClean="0"/>
              <a:t>B</a:t>
            </a:r>
            <a:r>
              <a:rPr kumimoji="1" lang="zh-CN" altLang="en-US" smtClean="0"/>
              <a:t>端口编为</a:t>
            </a:r>
            <a:r>
              <a:rPr kumimoji="1" lang="en-US" altLang="zh-CN" smtClean="0"/>
              <a:t>B</a:t>
            </a:r>
            <a:r>
              <a:rPr kumimoji="1" lang="zh-CN" altLang="en-US" smtClean="0"/>
              <a:t>组</a:t>
            </a:r>
          </a:p>
          <a:p>
            <a:pPr eaLnBrk="1" hangingPunct="1"/>
            <a:r>
              <a:rPr lang="en-US" altLang="zh-CN" smtClean="0">
                <a:latin typeface="Times New Roman" pitchFamily="18" charset="0"/>
              </a:rPr>
              <a:t>A</a:t>
            </a:r>
            <a:r>
              <a:rPr lang="zh-CN" altLang="en-US" smtClean="0">
                <a:latin typeface="Times New Roman" pitchFamily="18" charset="0"/>
              </a:rPr>
              <a:t>和</a:t>
            </a:r>
            <a:r>
              <a:rPr lang="en-US" altLang="zh-CN" smtClean="0">
                <a:latin typeface="Times New Roman" pitchFamily="18" charset="0"/>
              </a:rPr>
              <a:t>B</a:t>
            </a:r>
            <a:r>
              <a:rPr lang="zh-CN" altLang="en-US" smtClean="0">
                <a:latin typeface="Times New Roman" pitchFamily="18" charset="0"/>
              </a:rPr>
              <a:t>端口在方式</a:t>
            </a:r>
            <a:r>
              <a:rPr lang="en-US" altLang="zh-CN" smtClean="0">
                <a:latin typeface="Times New Roman" pitchFamily="18" charset="0"/>
              </a:rPr>
              <a:t>1</a:t>
            </a:r>
            <a:r>
              <a:rPr lang="zh-CN" altLang="en-US" smtClean="0">
                <a:latin typeface="Times New Roman" pitchFamily="18" charset="0"/>
              </a:rPr>
              <a:t>或方式</a:t>
            </a:r>
            <a:r>
              <a:rPr lang="en-US" altLang="zh-CN" smtClean="0">
                <a:latin typeface="Times New Roman" pitchFamily="18" charset="0"/>
              </a:rPr>
              <a:t>2</a:t>
            </a:r>
            <a:r>
              <a:rPr lang="zh-CN" altLang="en-US" smtClean="0">
                <a:latin typeface="Times New Roman" pitchFamily="18" charset="0"/>
              </a:rPr>
              <a:t>时</a:t>
            </a:r>
          </a:p>
          <a:p>
            <a:pPr lvl="1" eaLnBrk="1" hangingPunct="1"/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端口的部分或全部引脚将</a:t>
            </a:r>
            <a:r>
              <a:rPr lang="zh-CN" altLang="en-US" smtClean="0">
                <a:solidFill>
                  <a:schemeClr val="tx2"/>
                </a:solidFill>
                <a:latin typeface="Times New Roman" pitchFamily="18" charset="0"/>
              </a:rPr>
              <a:t>被征用</a:t>
            </a:r>
          </a:p>
          <a:p>
            <a:pPr lvl="1" eaLnBrk="1" hangingPunct="1"/>
            <a:r>
              <a:rPr kumimoji="1" lang="zh-CN" altLang="en-US" smtClean="0"/>
              <a:t>其余引脚工作在方式</a:t>
            </a:r>
            <a:r>
              <a:rPr kumimoji="1" lang="en-US" altLang="zh-CN" smtClean="0"/>
              <a:t>0</a:t>
            </a:r>
          </a:p>
          <a:p>
            <a:pPr eaLnBrk="1" hangingPunct="1"/>
            <a:endParaRPr kumimoji="1" lang="zh-CN" altLang="en-US" smtClean="0"/>
          </a:p>
        </p:txBody>
      </p:sp>
      <p:pic>
        <p:nvPicPr>
          <p:cNvPr id="41988" name="Picture 4" descr="1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3663" y="4581525"/>
            <a:ext cx="2016125" cy="170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端口</a:t>
            </a:r>
            <a:r>
              <a:rPr lang="en-US" altLang="zh-CN" smtClean="0"/>
              <a:t>C</a:t>
            </a:r>
            <a:r>
              <a:rPr lang="zh-CN" altLang="en-US" smtClean="0"/>
              <a:t>的输出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itchFamily="18" charset="0"/>
              </a:rPr>
              <a:t>通过端口</a:t>
            </a: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的</a:t>
            </a:r>
            <a:r>
              <a:rPr lang="en-US" altLang="zh-CN" smtClean="0">
                <a:latin typeface="Times New Roman" pitchFamily="18" charset="0"/>
              </a:rPr>
              <a:t>I/O</a:t>
            </a:r>
            <a:r>
              <a:rPr lang="zh-CN" altLang="en-US" smtClean="0">
                <a:latin typeface="Times New Roman" pitchFamily="18" charset="0"/>
              </a:rPr>
              <a:t>地址</a:t>
            </a:r>
          </a:p>
          <a:p>
            <a:pPr lvl="1" eaLnBrk="1" hangingPunct="1"/>
            <a:r>
              <a:rPr lang="zh-CN" altLang="en-US" smtClean="0">
                <a:latin typeface="Times New Roman" pitchFamily="18" charset="0"/>
              </a:rPr>
              <a:t>向</a:t>
            </a: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端口直接</a:t>
            </a:r>
            <a:r>
              <a:rPr lang="zh-CN" altLang="en-US" smtClean="0">
                <a:solidFill>
                  <a:schemeClr val="tx2"/>
                </a:solidFill>
                <a:latin typeface="Times New Roman" pitchFamily="18" charset="0"/>
              </a:rPr>
              <a:t>写入字节数据</a:t>
            </a:r>
          </a:p>
          <a:p>
            <a:pPr lvl="1" eaLnBrk="1" hangingPunct="1"/>
            <a:r>
              <a:rPr lang="zh-CN" altLang="en-US" smtClean="0">
                <a:latin typeface="Times New Roman" pitchFamily="18" charset="0"/>
              </a:rPr>
              <a:t>写进</a:t>
            </a: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端口的输出锁存器，并从输出引脚输出</a:t>
            </a:r>
          </a:p>
          <a:p>
            <a:pPr lvl="1" eaLnBrk="1" hangingPunct="1"/>
            <a:r>
              <a:rPr lang="zh-CN" altLang="en-US" smtClean="0">
                <a:latin typeface="Times New Roman" pitchFamily="18" charset="0"/>
              </a:rPr>
              <a:t>对设置为输入的引脚无效</a:t>
            </a:r>
          </a:p>
          <a:p>
            <a:pPr eaLnBrk="1" hangingPunct="1"/>
            <a:r>
              <a:rPr lang="zh-CN" altLang="en-US" smtClean="0">
                <a:latin typeface="Times New Roman" pitchFamily="18" charset="0"/>
              </a:rPr>
              <a:t>通过控制端口的</a:t>
            </a:r>
            <a:r>
              <a:rPr lang="en-US" altLang="zh-CN" smtClean="0">
                <a:latin typeface="Times New Roman" pitchFamily="18" charset="0"/>
              </a:rPr>
              <a:t>I/O</a:t>
            </a:r>
            <a:r>
              <a:rPr lang="zh-CN" altLang="en-US" smtClean="0">
                <a:latin typeface="Times New Roman" pitchFamily="18" charset="0"/>
              </a:rPr>
              <a:t>地址</a:t>
            </a:r>
            <a:endParaRPr lang="en-US" altLang="zh-CN" smtClean="0">
              <a:latin typeface="Times New Roman" pitchFamily="18" charset="0"/>
            </a:endParaRPr>
          </a:p>
          <a:p>
            <a:pPr lvl="1" eaLnBrk="1" hangingPunct="1"/>
            <a:r>
              <a:rPr lang="zh-CN" altLang="en-US" smtClean="0">
                <a:latin typeface="Times New Roman" pitchFamily="18" charset="0"/>
              </a:rPr>
              <a:t>向</a:t>
            </a: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端口</a:t>
            </a:r>
            <a:r>
              <a:rPr lang="zh-CN" altLang="en-US" smtClean="0">
                <a:solidFill>
                  <a:schemeClr val="tx2"/>
                </a:solidFill>
                <a:latin typeface="Times New Roman" pitchFamily="18" charset="0"/>
              </a:rPr>
              <a:t>写入位控字</a:t>
            </a:r>
          </a:p>
          <a:p>
            <a:pPr lvl="1" eaLnBrk="1" hangingPunct="1"/>
            <a:r>
              <a:rPr lang="zh-CN" altLang="en-US" smtClean="0">
                <a:latin typeface="Times New Roman" pitchFamily="18" charset="0"/>
              </a:rPr>
              <a:t>使</a:t>
            </a: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端口的某个引脚输出</a:t>
            </a:r>
            <a:r>
              <a:rPr lang="en-US" altLang="zh-CN" smtClean="0">
                <a:latin typeface="Times New Roman" pitchFamily="18" charset="0"/>
              </a:rPr>
              <a:t>1</a:t>
            </a:r>
            <a:r>
              <a:rPr lang="zh-CN" altLang="en-US" smtClean="0">
                <a:latin typeface="Times New Roman" pitchFamily="18" charset="0"/>
              </a:rPr>
              <a:t>或</a:t>
            </a:r>
            <a:r>
              <a:rPr lang="en-US" altLang="zh-CN" smtClean="0">
                <a:latin typeface="Times New Roman" pitchFamily="18" charset="0"/>
              </a:rPr>
              <a:t>0</a:t>
            </a:r>
          </a:p>
          <a:p>
            <a:pPr lvl="1" eaLnBrk="1" hangingPunct="1"/>
            <a:r>
              <a:rPr lang="zh-CN" altLang="en-US" smtClean="0">
                <a:latin typeface="Times New Roman" pitchFamily="18" charset="0"/>
              </a:rPr>
              <a:t>或置位复位内部的中断允许触发器</a:t>
            </a:r>
          </a:p>
        </p:txBody>
      </p:sp>
      <p:sp>
        <p:nvSpPr>
          <p:cNvPr id="43012" name="AutoShape 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462713"/>
            <a:ext cx="9144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示意图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8.1.1  8253/8254</a:t>
            </a:r>
            <a:r>
              <a:rPr lang="zh-CN" altLang="en-US" sz="3600" smtClean="0"/>
              <a:t>的内部结构和引脚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92113" y="1190625"/>
            <a:ext cx="8497887" cy="5257800"/>
            <a:chOff x="240" y="663"/>
            <a:chExt cx="5040" cy="3175"/>
          </a:xfrm>
        </p:grpSpPr>
        <p:sp>
          <p:nvSpPr>
            <p:cNvPr id="8198" name="AutoShape 8"/>
            <p:cNvSpPr>
              <a:spLocks noChangeAspect="1" noChangeArrowheads="1" noTextEdit="1"/>
            </p:cNvSpPr>
            <p:nvPr/>
          </p:nvSpPr>
          <p:spPr bwMode="auto">
            <a:xfrm>
              <a:off x="240" y="663"/>
              <a:ext cx="5040" cy="31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2012" y="2095"/>
              <a:ext cx="290" cy="676"/>
              <a:chOff x="2012" y="2095"/>
              <a:chExt cx="290" cy="676"/>
            </a:xfrm>
          </p:grpSpPr>
          <p:sp>
            <p:nvSpPr>
              <p:cNvPr id="8334" name="Line 10"/>
              <p:cNvSpPr>
                <a:spLocks noChangeShapeType="1"/>
              </p:cNvSpPr>
              <p:nvPr/>
            </p:nvSpPr>
            <p:spPr bwMode="auto">
              <a:xfrm>
                <a:off x="2012" y="2095"/>
                <a:ext cx="27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35" name="Line 11"/>
              <p:cNvSpPr>
                <a:spLocks noChangeShapeType="1"/>
              </p:cNvSpPr>
              <p:nvPr/>
            </p:nvSpPr>
            <p:spPr bwMode="auto">
              <a:xfrm>
                <a:off x="2301" y="2095"/>
                <a:ext cx="1" cy="64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2039" y="2687"/>
                <a:ext cx="248" cy="84"/>
                <a:chOff x="2039" y="2687"/>
                <a:chExt cx="248" cy="84"/>
              </a:xfrm>
            </p:grpSpPr>
            <p:sp>
              <p:nvSpPr>
                <p:cNvPr id="8337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2171" y="2730"/>
                  <a:ext cx="116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38" name="Freeform 14"/>
                <p:cNvSpPr>
                  <a:spLocks/>
                </p:cNvSpPr>
                <p:nvPr/>
              </p:nvSpPr>
              <p:spPr bwMode="auto">
                <a:xfrm>
                  <a:off x="2039" y="2687"/>
                  <a:ext cx="137" cy="84"/>
                </a:xfrm>
                <a:custGeom>
                  <a:avLst/>
                  <a:gdLst>
                    <a:gd name="T0" fmla="*/ 137 w 137"/>
                    <a:gd name="T1" fmla="*/ 0 h 84"/>
                    <a:gd name="T2" fmla="*/ 0 w 137"/>
                    <a:gd name="T3" fmla="*/ 43 h 84"/>
                    <a:gd name="T4" fmla="*/ 137 w 137"/>
                    <a:gd name="T5" fmla="*/ 84 h 84"/>
                    <a:gd name="T6" fmla="*/ 137 w 137"/>
                    <a:gd name="T7" fmla="*/ 0 h 8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37" h="84">
                      <a:moveTo>
                        <a:pt x="137" y="0"/>
                      </a:moveTo>
                      <a:lnTo>
                        <a:pt x="0" y="43"/>
                      </a:lnTo>
                      <a:lnTo>
                        <a:pt x="137" y="84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57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082" y="1858"/>
              <a:ext cx="298" cy="487"/>
              <a:chOff x="1082" y="1858"/>
              <a:chExt cx="298" cy="487"/>
            </a:xfrm>
          </p:grpSpPr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1082" y="1858"/>
                <a:ext cx="298" cy="84"/>
                <a:chOff x="1082" y="1858"/>
                <a:chExt cx="298" cy="84"/>
              </a:xfrm>
            </p:grpSpPr>
            <p:sp>
              <p:nvSpPr>
                <p:cNvPr id="8332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1082" y="1899"/>
                  <a:ext cx="214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33" name="Freeform 18"/>
                <p:cNvSpPr>
                  <a:spLocks/>
                </p:cNvSpPr>
                <p:nvPr/>
              </p:nvSpPr>
              <p:spPr bwMode="auto">
                <a:xfrm>
                  <a:off x="1292" y="1858"/>
                  <a:ext cx="88" cy="84"/>
                </a:xfrm>
                <a:custGeom>
                  <a:avLst/>
                  <a:gdLst>
                    <a:gd name="T0" fmla="*/ 0 w 88"/>
                    <a:gd name="T1" fmla="*/ 84 h 84"/>
                    <a:gd name="T2" fmla="*/ 88 w 88"/>
                    <a:gd name="T3" fmla="*/ 41 h 84"/>
                    <a:gd name="T4" fmla="*/ 0 w 88"/>
                    <a:gd name="T5" fmla="*/ 0 h 84"/>
                    <a:gd name="T6" fmla="*/ 0 w 88"/>
                    <a:gd name="T7" fmla="*/ 84 h 8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8" h="84">
                      <a:moveTo>
                        <a:pt x="0" y="84"/>
                      </a:moveTo>
                      <a:lnTo>
                        <a:pt x="88" y="41"/>
                      </a:lnTo>
                      <a:lnTo>
                        <a:pt x="0" y="0"/>
                      </a:lnTo>
                      <a:lnTo>
                        <a:pt x="0" y="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57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1082" y="1993"/>
                <a:ext cx="298" cy="84"/>
                <a:chOff x="1082" y="1993"/>
                <a:chExt cx="298" cy="84"/>
              </a:xfrm>
            </p:grpSpPr>
            <p:sp>
              <p:nvSpPr>
                <p:cNvPr id="8330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1082" y="2034"/>
                  <a:ext cx="214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31" name="Freeform 21"/>
                <p:cNvSpPr>
                  <a:spLocks/>
                </p:cNvSpPr>
                <p:nvPr/>
              </p:nvSpPr>
              <p:spPr bwMode="auto">
                <a:xfrm>
                  <a:off x="1292" y="1993"/>
                  <a:ext cx="88" cy="84"/>
                </a:xfrm>
                <a:custGeom>
                  <a:avLst/>
                  <a:gdLst>
                    <a:gd name="T0" fmla="*/ 0 w 88"/>
                    <a:gd name="T1" fmla="*/ 84 h 84"/>
                    <a:gd name="T2" fmla="*/ 88 w 88"/>
                    <a:gd name="T3" fmla="*/ 41 h 84"/>
                    <a:gd name="T4" fmla="*/ 0 w 88"/>
                    <a:gd name="T5" fmla="*/ 0 h 84"/>
                    <a:gd name="T6" fmla="*/ 0 w 88"/>
                    <a:gd name="T7" fmla="*/ 84 h 8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8" h="84">
                      <a:moveTo>
                        <a:pt x="0" y="84"/>
                      </a:moveTo>
                      <a:lnTo>
                        <a:pt x="88" y="41"/>
                      </a:lnTo>
                      <a:lnTo>
                        <a:pt x="0" y="0"/>
                      </a:lnTo>
                      <a:lnTo>
                        <a:pt x="0" y="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57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22"/>
              <p:cNvGrpSpPr>
                <a:grpSpLocks/>
              </p:cNvGrpSpPr>
              <p:nvPr/>
            </p:nvGrpSpPr>
            <p:grpSpPr bwMode="auto">
              <a:xfrm>
                <a:off x="1082" y="2126"/>
                <a:ext cx="298" cy="84"/>
                <a:chOff x="1082" y="2126"/>
                <a:chExt cx="298" cy="84"/>
              </a:xfrm>
            </p:grpSpPr>
            <p:sp>
              <p:nvSpPr>
                <p:cNvPr id="8328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1082" y="2167"/>
                  <a:ext cx="214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29" name="Freeform 24"/>
                <p:cNvSpPr>
                  <a:spLocks/>
                </p:cNvSpPr>
                <p:nvPr/>
              </p:nvSpPr>
              <p:spPr bwMode="auto">
                <a:xfrm>
                  <a:off x="1292" y="2126"/>
                  <a:ext cx="88" cy="84"/>
                </a:xfrm>
                <a:custGeom>
                  <a:avLst/>
                  <a:gdLst>
                    <a:gd name="T0" fmla="*/ 0 w 88"/>
                    <a:gd name="T1" fmla="*/ 84 h 84"/>
                    <a:gd name="T2" fmla="*/ 88 w 88"/>
                    <a:gd name="T3" fmla="*/ 41 h 84"/>
                    <a:gd name="T4" fmla="*/ 0 w 88"/>
                    <a:gd name="T5" fmla="*/ 0 h 84"/>
                    <a:gd name="T6" fmla="*/ 0 w 88"/>
                    <a:gd name="T7" fmla="*/ 84 h 8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8" h="84">
                      <a:moveTo>
                        <a:pt x="0" y="84"/>
                      </a:moveTo>
                      <a:lnTo>
                        <a:pt x="88" y="41"/>
                      </a:lnTo>
                      <a:lnTo>
                        <a:pt x="0" y="0"/>
                      </a:lnTo>
                      <a:lnTo>
                        <a:pt x="0" y="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57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25"/>
              <p:cNvGrpSpPr>
                <a:grpSpLocks/>
              </p:cNvGrpSpPr>
              <p:nvPr/>
            </p:nvGrpSpPr>
            <p:grpSpPr bwMode="auto">
              <a:xfrm>
                <a:off x="1082" y="2261"/>
                <a:ext cx="298" cy="84"/>
                <a:chOff x="1082" y="2261"/>
                <a:chExt cx="298" cy="84"/>
              </a:xfrm>
            </p:grpSpPr>
            <p:sp>
              <p:nvSpPr>
                <p:cNvPr id="8326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082" y="2302"/>
                  <a:ext cx="214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27" name="Freeform 27"/>
                <p:cNvSpPr>
                  <a:spLocks/>
                </p:cNvSpPr>
                <p:nvPr/>
              </p:nvSpPr>
              <p:spPr bwMode="auto">
                <a:xfrm>
                  <a:off x="1292" y="2261"/>
                  <a:ext cx="88" cy="84"/>
                </a:xfrm>
                <a:custGeom>
                  <a:avLst/>
                  <a:gdLst>
                    <a:gd name="T0" fmla="*/ 0 w 88"/>
                    <a:gd name="T1" fmla="*/ 84 h 84"/>
                    <a:gd name="T2" fmla="*/ 88 w 88"/>
                    <a:gd name="T3" fmla="*/ 41 h 84"/>
                    <a:gd name="T4" fmla="*/ 0 w 88"/>
                    <a:gd name="T5" fmla="*/ 0 h 84"/>
                    <a:gd name="T6" fmla="*/ 0 w 88"/>
                    <a:gd name="T7" fmla="*/ 84 h 8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8" h="84">
                      <a:moveTo>
                        <a:pt x="0" y="84"/>
                      </a:moveTo>
                      <a:lnTo>
                        <a:pt x="88" y="41"/>
                      </a:lnTo>
                      <a:lnTo>
                        <a:pt x="0" y="0"/>
                      </a:lnTo>
                      <a:lnTo>
                        <a:pt x="0" y="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57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8201" name="Freeform 28"/>
            <p:cNvSpPr>
              <a:spLocks/>
            </p:cNvSpPr>
            <p:nvPr/>
          </p:nvSpPr>
          <p:spPr bwMode="auto">
            <a:xfrm>
              <a:off x="2890" y="2815"/>
              <a:ext cx="465" cy="225"/>
            </a:xfrm>
            <a:custGeom>
              <a:avLst/>
              <a:gdLst>
                <a:gd name="T0" fmla="*/ 0 w 465"/>
                <a:gd name="T1" fmla="*/ 114 h 225"/>
                <a:gd name="T2" fmla="*/ 92 w 465"/>
                <a:gd name="T3" fmla="*/ 225 h 225"/>
                <a:gd name="T4" fmla="*/ 92 w 465"/>
                <a:gd name="T5" fmla="*/ 170 h 225"/>
                <a:gd name="T6" fmla="*/ 373 w 465"/>
                <a:gd name="T7" fmla="*/ 170 h 225"/>
                <a:gd name="T8" fmla="*/ 373 w 465"/>
                <a:gd name="T9" fmla="*/ 225 h 225"/>
                <a:gd name="T10" fmla="*/ 465 w 465"/>
                <a:gd name="T11" fmla="*/ 114 h 225"/>
                <a:gd name="T12" fmla="*/ 373 w 465"/>
                <a:gd name="T13" fmla="*/ 0 h 225"/>
                <a:gd name="T14" fmla="*/ 373 w 465"/>
                <a:gd name="T15" fmla="*/ 57 h 225"/>
                <a:gd name="T16" fmla="*/ 92 w 465"/>
                <a:gd name="T17" fmla="*/ 57 h 225"/>
                <a:gd name="T18" fmla="*/ 92 w 465"/>
                <a:gd name="T19" fmla="*/ 0 h 225"/>
                <a:gd name="T20" fmla="*/ 0 w 465"/>
                <a:gd name="T21" fmla="*/ 114 h 2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65" h="225">
                  <a:moveTo>
                    <a:pt x="0" y="114"/>
                  </a:moveTo>
                  <a:lnTo>
                    <a:pt x="92" y="225"/>
                  </a:lnTo>
                  <a:lnTo>
                    <a:pt x="92" y="170"/>
                  </a:lnTo>
                  <a:lnTo>
                    <a:pt x="373" y="170"/>
                  </a:lnTo>
                  <a:lnTo>
                    <a:pt x="373" y="225"/>
                  </a:lnTo>
                  <a:lnTo>
                    <a:pt x="465" y="114"/>
                  </a:lnTo>
                  <a:lnTo>
                    <a:pt x="373" y="0"/>
                  </a:lnTo>
                  <a:lnTo>
                    <a:pt x="373" y="57"/>
                  </a:lnTo>
                  <a:lnTo>
                    <a:pt x="92" y="57"/>
                  </a:lnTo>
                  <a:lnTo>
                    <a:pt x="92" y="0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" name="Freeform 29"/>
            <p:cNvSpPr>
              <a:spLocks/>
            </p:cNvSpPr>
            <p:nvPr/>
          </p:nvSpPr>
          <p:spPr bwMode="auto">
            <a:xfrm>
              <a:off x="900" y="1216"/>
              <a:ext cx="465" cy="226"/>
            </a:xfrm>
            <a:custGeom>
              <a:avLst/>
              <a:gdLst>
                <a:gd name="T0" fmla="*/ 0 w 465"/>
                <a:gd name="T1" fmla="*/ 113 h 226"/>
                <a:gd name="T2" fmla="*/ 92 w 465"/>
                <a:gd name="T3" fmla="*/ 226 h 226"/>
                <a:gd name="T4" fmla="*/ 92 w 465"/>
                <a:gd name="T5" fmla="*/ 170 h 226"/>
                <a:gd name="T6" fmla="*/ 373 w 465"/>
                <a:gd name="T7" fmla="*/ 170 h 226"/>
                <a:gd name="T8" fmla="*/ 373 w 465"/>
                <a:gd name="T9" fmla="*/ 226 h 226"/>
                <a:gd name="T10" fmla="*/ 465 w 465"/>
                <a:gd name="T11" fmla="*/ 113 h 226"/>
                <a:gd name="T12" fmla="*/ 373 w 465"/>
                <a:gd name="T13" fmla="*/ 0 h 226"/>
                <a:gd name="T14" fmla="*/ 373 w 465"/>
                <a:gd name="T15" fmla="*/ 56 h 226"/>
                <a:gd name="T16" fmla="*/ 92 w 465"/>
                <a:gd name="T17" fmla="*/ 56 h 226"/>
                <a:gd name="T18" fmla="*/ 92 w 465"/>
                <a:gd name="T19" fmla="*/ 0 h 226"/>
                <a:gd name="T20" fmla="*/ 0 w 465"/>
                <a:gd name="T21" fmla="*/ 113 h 2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65" h="226">
                  <a:moveTo>
                    <a:pt x="0" y="113"/>
                  </a:moveTo>
                  <a:lnTo>
                    <a:pt x="92" y="226"/>
                  </a:lnTo>
                  <a:lnTo>
                    <a:pt x="92" y="170"/>
                  </a:lnTo>
                  <a:lnTo>
                    <a:pt x="373" y="170"/>
                  </a:lnTo>
                  <a:lnTo>
                    <a:pt x="373" y="226"/>
                  </a:lnTo>
                  <a:lnTo>
                    <a:pt x="465" y="113"/>
                  </a:lnTo>
                  <a:lnTo>
                    <a:pt x="373" y="0"/>
                  </a:lnTo>
                  <a:lnTo>
                    <a:pt x="373" y="56"/>
                  </a:lnTo>
                  <a:lnTo>
                    <a:pt x="92" y="56"/>
                  </a:lnTo>
                  <a:lnTo>
                    <a:pt x="92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3" name="Rectangle 30"/>
            <p:cNvSpPr>
              <a:spLocks noChangeArrowheads="1"/>
            </p:cNvSpPr>
            <p:nvPr/>
          </p:nvSpPr>
          <p:spPr bwMode="auto">
            <a:xfrm>
              <a:off x="403" y="1179"/>
              <a:ext cx="474" cy="45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4" name="Rectangle 31"/>
            <p:cNvSpPr>
              <a:spLocks noChangeArrowheads="1"/>
            </p:cNvSpPr>
            <p:nvPr/>
          </p:nvSpPr>
          <p:spPr bwMode="auto">
            <a:xfrm>
              <a:off x="340" y="1253"/>
              <a:ext cx="448" cy="1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1809750" algn="l"/>
                </a:tabLst>
              </a:pPr>
              <a:r>
                <a:rPr lang="en-US" altLang="zh-CN" sz="1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D</a:t>
              </a:r>
              <a:r>
                <a:rPr lang="en-US" altLang="zh-CN" sz="1400">
                  <a:solidFill>
                    <a:srgbClr val="000000"/>
                  </a:solidFill>
                  <a:latin typeface="Arial" charset="0"/>
                  <a:ea typeface="宋体" charset="-122"/>
                </a:rPr>
                <a:t>7</a:t>
              </a:r>
              <a:r>
                <a:rPr lang="zh-CN" altLang="en-US" sz="1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～</a:t>
              </a:r>
              <a:r>
                <a:rPr lang="en-US" altLang="zh-CN" sz="1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D</a:t>
              </a:r>
              <a:r>
                <a:rPr lang="en-US" altLang="zh-CN" sz="1400">
                  <a:solidFill>
                    <a:srgbClr val="000000"/>
                  </a:solidFill>
                  <a:latin typeface="Arial" charset="0"/>
                  <a:ea typeface="宋体" charset="-122"/>
                </a:rPr>
                <a:t>0</a:t>
              </a:r>
              <a:endParaRPr lang="en-US" altLang="zh-CN" b="1"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10" name="Group 32"/>
            <p:cNvGrpSpPr>
              <a:grpSpLocks/>
            </p:cNvGrpSpPr>
            <p:nvPr/>
          </p:nvGrpSpPr>
          <p:grpSpPr bwMode="auto">
            <a:xfrm>
              <a:off x="1778" y="1618"/>
              <a:ext cx="2048" cy="1955"/>
              <a:chOff x="1778" y="1618"/>
              <a:chExt cx="2048" cy="1955"/>
            </a:xfrm>
          </p:grpSpPr>
          <p:grpSp>
            <p:nvGrpSpPr>
              <p:cNvPr id="11" name="Group 33"/>
              <p:cNvGrpSpPr>
                <a:grpSpLocks/>
              </p:cNvGrpSpPr>
              <p:nvPr/>
            </p:nvGrpSpPr>
            <p:grpSpPr bwMode="auto">
              <a:xfrm>
                <a:off x="1778" y="3130"/>
                <a:ext cx="1985" cy="405"/>
                <a:chOff x="1778" y="3130"/>
                <a:chExt cx="1985" cy="405"/>
              </a:xfrm>
            </p:grpSpPr>
            <p:sp>
              <p:nvSpPr>
                <p:cNvPr id="8317" name="Line 34"/>
                <p:cNvSpPr>
                  <a:spLocks noChangeShapeType="1"/>
                </p:cNvSpPr>
                <p:nvPr/>
              </p:nvSpPr>
              <p:spPr bwMode="auto">
                <a:xfrm>
                  <a:off x="1778" y="3534"/>
                  <a:ext cx="1937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18" name="Line 35"/>
                <p:cNvSpPr>
                  <a:spLocks noChangeShapeType="1"/>
                </p:cNvSpPr>
                <p:nvPr/>
              </p:nvSpPr>
              <p:spPr bwMode="auto">
                <a:xfrm>
                  <a:off x="1778" y="3132"/>
                  <a:ext cx="1" cy="40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2" name="Group 36"/>
                <p:cNvGrpSpPr>
                  <a:grpSpLocks/>
                </p:cNvGrpSpPr>
                <p:nvPr/>
              </p:nvGrpSpPr>
              <p:grpSpPr bwMode="auto">
                <a:xfrm>
                  <a:off x="3673" y="3130"/>
                  <a:ext cx="90" cy="402"/>
                  <a:chOff x="3673" y="3130"/>
                  <a:chExt cx="90" cy="402"/>
                </a:xfrm>
              </p:grpSpPr>
              <p:sp>
                <p:nvSpPr>
                  <p:cNvPr id="8320" name="Line 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17" y="3253"/>
                    <a:ext cx="1" cy="279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21" name="Freeform 38"/>
                  <p:cNvSpPr>
                    <a:spLocks/>
                  </p:cNvSpPr>
                  <p:nvPr/>
                </p:nvSpPr>
                <p:spPr bwMode="auto">
                  <a:xfrm>
                    <a:off x="3673" y="3130"/>
                    <a:ext cx="90" cy="127"/>
                  </a:xfrm>
                  <a:custGeom>
                    <a:avLst/>
                    <a:gdLst>
                      <a:gd name="T0" fmla="*/ 90 w 90"/>
                      <a:gd name="T1" fmla="*/ 127 h 127"/>
                      <a:gd name="T2" fmla="*/ 44 w 90"/>
                      <a:gd name="T3" fmla="*/ 0 h 127"/>
                      <a:gd name="T4" fmla="*/ 0 w 90"/>
                      <a:gd name="T5" fmla="*/ 127 h 127"/>
                      <a:gd name="T6" fmla="*/ 90 w 90"/>
                      <a:gd name="T7" fmla="*/ 127 h 12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90" h="127">
                        <a:moveTo>
                          <a:pt x="90" y="127"/>
                        </a:moveTo>
                        <a:lnTo>
                          <a:pt x="44" y="0"/>
                        </a:lnTo>
                        <a:lnTo>
                          <a:pt x="0" y="127"/>
                        </a:lnTo>
                        <a:lnTo>
                          <a:pt x="90" y="12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57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3" name="Group 39"/>
              <p:cNvGrpSpPr>
                <a:grpSpLocks/>
              </p:cNvGrpSpPr>
              <p:nvPr/>
            </p:nvGrpSpPr>
            <p:grpSpPr bwMode="auto">
              <a:xfrm>
                <a:off x="3083" y="1618"/>
                <a:ext cx="743" cy="1955"/>
                <a:chOff x="3083" y="1618"/>
                <a:chExt cx="743" cy="1955"/>
              </a:xfrm>
            </p:grpSpPr>
            <p:grpSp>
              <p:nvGrpSpPr>
                <p:cNvPr id="14" name="Group 40"/>
                <p:cNvGrpSpPr>
                  <a:grpSpLocks/>
                </p:cNvGrpSpPr>
                <p:nvPr/>
              </p:nvGrpSpPr>
              <p:grpSpPr bwMode="auto">
                <a:xfrm>
                  <a:off x="3083" y="1825"/>
                  <a:ext cx="81" cy="1748"/>
                  <a:chOff x="3083" y="1825"/>
                  <a:chExt cx="81" cy="1748"/>
                </a:xfrm>
              </p:grpSpPr>
              <p:sp>
                <p:nvSpPr>
                  <p:cNvPr id="8315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122" y="1825"/>
                    <a:ext cx="1" cy="1709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16" name="Oval 42"/>
                  <p:cNvSpPr>
                    <a:spLocks noChangeArrowheads="1"/>
                  </p:cNvSpPr>
                  <p:nvPr/>
                </p:nvSpPr>
                <p:spPr bwMode="auto">
                  <a:xfrm>
                    <a:off x="3083" y="3497"/>
                    <a:ext cx="81" cy="7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2857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311" name="Line 43"/>
                <p:cNvSpPr>
                  <a:spLocks noChangeShapeType="1"/>
                </p:cNvSpPr>
                <p:nvPr/>
              </p:nvSpPr>
              <p:spPr bwMode="auto">
                <a:xfrm>
                  <a:off x="3124" y="1825"/>
                  <a:ext cx="644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5" name="Group 44"/>
                <p:cNvGrpSpPr>
                  <a:grpSpLocks/>
                </p:cNvGrpSpPr>
                <p:nvPr/>
              </p:nvGrpSpPr>
              <p:grpSpPr bwMode="auto">
                <a:xfrm>
                  <a:off x="3736" y="1618"/>
                  <a:ext cx="90" cy="207"/>
                  <a:chOff x="3736" y="1618"/>
                  <a:chExt cx="90" cy="207"/>
                </a:xfrm>
              </p:grpSpPr>
              <p:sp>
                <p:nvSpPr>
                  <p:cNvPr id="8313" name="Line 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80" y="1741"/>
                    <a:ext cx="1" cy="8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14" name="Freeform 46"/>
                  <p:cNvSpPr>
                    <a:spLocks/>
                  </p:cNvSpPr>
                  <p:nvPr/>
                </p:nvSpPr>
                <p:spPr bwMode="auto">
                  <a:xfrm>
                    <a:off x="3736" y="1618"/>
                    <a:ext cx="90" cy="127"/>
                  </a:xfrm>
                  <a:custGeom>
                    <a:avLst/>
                    <a:gdLst>
                      <a:gd name="T0" fmla="*/ 90 w 90"/>
                      <a:gd name="T1" fmla="*/ 127 h 127"/>
                      <a:gd name="T2" fmla="*/ 44 w 90"/>
                      <a:gd name="T3" fmla="*/ 0 h 127"/>
                      <a:gd name="T4" fmla="*/ 0 w 90"/>
                      <a:gd name="T5" fmla="*/ 127 h 127"/>
                      <a:gd name="T6" fmla="*/ 90 w 90"/>
                      <a:gd name="T7" fmla="*/ 127 h 12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90" h="127">
                        <a:moveTo>
                          <a:pt x="90" y="127"/>
                        </a:moveTo>
                        <a:lnTo>
                          <a:pt x="44" y="0"/>
                        </a:lnTo>
                        <a:lnTo>
                          <a:pt x="0" y="127"/>
                        </a:lnTo>
                        <a:lnTo>
                          <a:pt x="90" y="12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57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8206" name="Rectangle 47"/>
            <p:cNvSpPr>
              <a:spLocks noChangeArrowheads="1"/>
            </p:cNvSpPr>
            <p:nvPr/>
          </p:nvSpPr>
          <p:spPr bwMode="auto">
            <a:xfrm>
              <a:off x="3374" y="1118"/>
              <a:ext cx="762" cy="50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7" name="Rectangle 48"/>
            <p:cNvSpPr>
              <a:spLocks noChangeArrowheads="1"/>
            </p:cNvSpPr>
            <p:nvPr/>
          </p:nvSpPr>
          <p:spPr bwMode="auto">
            <a:xfrm>
              <a:off x="3496" y="1276"/>
              <a:ext cx="474" cy="1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1809750" algn="l"/>
                </a:tabLst>
              </a:pPr>
              <a:r>
                <a:rPr lang="zh-CN" altLang="en-US" sz="1800" b="1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计数器</a:t>
              </a:r>
              <a:r>
                <a:rPr lang="en-US" altLang="zh-CN" sz="1800" b="1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0</a:t>
              </a:r>
              <a:endParaRPr lang="en-US" altLang="zh-CN" sz="32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208" name="Rectangle 49"/>
            <p:cNvSpPr>
              <a:spLocks noChangeArrowheads="1"/>
            </p:cNvSpPr>
            <p:nvPr/>
          </p:nvSpPr>
          <p:spPr bwMode="auto">
            <a:xfrm>
              <a:off x="1386" y="2620"/>
              <a:ext cx="800" cy="51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9" name="Rectangle 50"/>
            <p:cNvSpPr>
              <a:spLocks noChangeArrowheads="1"/>
            </p:cNvSpPr>
            <p:nvPr/>
          </p:nvSpPr>
          <p:spPr bwMode="auto">
            <a:xfrm>
              <a:off x="1564" y="2712"/>
              <a:ext cx="407" cy="1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1809750" algn="l"/>
                </a:tabLst>
              </a:pPr>
              <a:r>
                <a:rPr lang="zh-CN" altLang="en-US" sz="1800" b="1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控制字</a:t>
              </a:r>
              <a:endParaRPr lang="zh-CN" altLang="en-US" sz="32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210" name="Rectangle 51"/>
            <p:cNvSpPr>
              <a:spLocks noChangeArrowheads="1"/>
            </p:cNvSpPr>
            <p:nvPr/>
          </p:nvSpPr>
          <p:spPr bwMode="auto">
            <a:xfrm>
              <a:off x="1555" y="2892"/>
              <a:ext cx="407" cy="1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1809750" algn="l"/>
                </a:tabLst>
              </a:pPr>
              <a:r>
                <a:rPr lang="zh-CN" altLang="en-US" sz="1800" b="1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寄存器</a:t>
              </a:r>
              <a:endParaRPr lang="zh-CN" altLang="en-US" sz="32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211" name="Rectangle 52"/>
            <p:cNvSpPr>
              <a:spLocks noChangeArrowheads="1"/>
            </p:cNvSpPr>
            <p:nvPr/>
          </p:nvSpPr>
          <p:spPr bwMode="auto">
            <a:xfrm>
              <a:off x="3376" y="1972"/>
              <a:ext cx="760" cy="50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Rectangle 53"/>
            <p:cNvSpPr>
              <a:spLocks noChangeArrowheads="1"/>
            </p:cNvSpPr>
            <p:nvPr/>
          </p:nvSpPr>
          <p:spPr bwMode="auto">
            <a:xfrm>
              <a:off x="3496" y="2131"/>
              <a:ext cx="474" cy="1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1809750" algn="l"/>
                </a:tabLst>
              </a:pPr>
              <a:r>
                <a:rPr lang="zh-CN" altLang="en-US" sz="1800" b="1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计数器</a:t>
              </a:r>
              <a:r>
                <a:rPr lang="en-US" altLang="zh-CN" sz="1800" b="1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1</a:t>
              </a:r>
              <a:endParaRPr lang="en-US" altLang="zh-CN" sz="32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213" name="Rectangle 54"/>
            <p:cNvSpPr>
              <a:spLocks noChangeArrowheads="1"/>
            </p:cNvSpPr>
            <p:nvPr/>
          </p:nvSpPr>
          <p:spPr bwMode="auto">
            <a:xfrm>
              <a:off x="3376" y="2644"/>
              <a:ext cx="760" cy="50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Rectangle 55"/>
            <p:cNvSpPr>
              <a:spLocks noChangeArrowheads="1"/>
            </p:cNvSpPr>
            <p:nvPr/>
          </p:nvSpPr>
          <p:spPr bwMode="auto">
            <a:xfrm>
              <a:off x="3496" y="2814"/>
              <a:ext cx="474" cy="1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1809750" algn="l"/>
                </a:tabLst>
              </a:pPr>
              <a:r>
                <a:rPr lang="zh-CN" altLang="en-US" sz="1800" b="1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计数器</a:t>
              </a:r>
              <a:r>
                <a:rPr lang="en-US" altLang="zh-CN" sz="1800" b="1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2</a:t>
              </a:r>
              <a:endParaRPr lang="en-US" altLang="zh-CN" sz="32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215" name="Freeform 56"/>
            <p:cNvSpPr>
              <a:spLocks/>
            </p:cNvSpPr>
            <p:nvPr/>
          </p:nvSpPr>
          <p:spPr bwMode="auto">
            <a:xfrm>
              <a:off x="2157" y="1253"/>
              <a:ext cx="465" cy="225"/>
            </a:xfrm>
            <a:custGeom>
              <a:avLst/>
              <a:gdLst>
                <a:gd name="T0" fmla="*/ 0 w 465"/>
                <a:gd name="T1" fmla="*/ 113 h 225"/>
                <a:gd name="T2" fmla="*/ 92 w 465"/>
                <a:gd name="T3" fmla="*/ 225 h 225"/>
                <a:gd name="T4" fmla="*/ 92 w 465"/>
                <a:gd name="T5" fmla="*/ 170 h 225"/>
                <a:gd name="T6" fmla="*/ 373 w 465"/>
                <a:gd name="T7" fmla="*/ 170 h 225"/>
                <a:gd name="T8" fmla="*/ 373 w 465"/>
                <a:gd name="T9" fmla="*/ 225 h 225"/>
                <a:gd name="T10" fmla="*/ 465 w 465"/>
                <a:gd name="T11" fmla="*/ 113 h 225"/>
                <a:gd name="T12" fmla="*/ 373 w 465"/>
                <a:gd name="T13" fmla="*/ 0 h 225"/>
                <a:gd name="T14" fmla="*/ 373 w 465"/>
                <a:gd name="T15" fmla="*/ 57 h 225"/>
                <a:gd name="T16" fmla="*/ 92 w 465"/>
                <a:gd name="T17" fmla="*/ 57 h 225"/>
                <a:gd name="T18" fmla="*/ 92 w 465"/>
                <a:gd name="T19" fmla="*/ 0 h 225"/>
                <a:gd name="T20" fmla="*/ 0 w 465"/>
                <a:gd name="T21" fmla="*/ 113 h 2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65" h="225">
                  <a:moveTo>
                    <a:pt x="0" y="113"/>
                  </a:moveTo>
                  <a:lnTo>
                    <a:pt x="92" y="225"/>
                  </a:lnTo>
                  <a:lnTo>
                    <a:pt x="92" y="170"/>
                  </a:lnTo>
                  <a:lnTo>
                    <a:pt x="373" y="170"/>
                  </a:lnTo>
                  <a:lnTo>
                    <a:pt x="373" y="225"/>
                  </a:lnTo>
                  <a:lnTo>
                    <a:pt x="465" y="113"/>
                  </a:lnTo>
                  <a:lnTo>
                    <a:pt x="373" y="0"/>
                  </a:lnTo>
                  <a:lnTo>
                    <a:pt x="373" y="57"/>
                  </a:lnTo>
                  <a:lnTo>
                    <a:pt x="92" y="57"/>
                  </a:lnTo>
                  <a:lnTo>
                    <a:pt x="92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6" name="Freeform 57"/>
            <p:cNvSpPr>
              <a:spLocks/>
            </p:cNvSpPr>
            <p:nvPr/>
          </p:nvSpPr>
          <p:spPr bwMode="auto">
            <a:xfrm>
              <a:off x="2890" y="1253"/>
              <a:ext cx="465" cy="225"/>
            </a:xfrm>
            <a:custGeom>
              <a:avLst/>
              <a:gdLst>
                <a:gd name="T0" fmla="*/ 0 w 465"/>
                <a:gd name="T1" fmla="*/ 113 h 225"/>
                <a:gd name="T2" fmla="*/ 92 w 465"/>
                <a:gd name="T3" fmla="*/ 225 h 225"/>
                <a:gd name="T4" fmla="*/ 92 w 465"/>
                <a:gd name="T5" fmla="*/ 170 h 225"/>
                <a:gd name="T6" fmla="*/ 373 w 465"/>
                <a:gd name="T7" fmla="*/ 170 h 225"/>
                <a:gd name="T8" fmla="*/ 373 w 465"/>
                <a:gd name="T9" fmla="*/ 225 h 225"/>
                <a:gd name="T10" fmla="*/ 465 w 465"/>
                <a:gd name="T11" fmla="*/ 113 h 225"/>
                <a:gd name="T12" fmla="*/ 373 w 465"/>
                <a:gd name="T13" fmla="*/ 0 h 225"/>
                <a:gd name="T14" fmla="*/ 373 w 465"/>
                <a:gd name="T15" fmla="*/ 57 h 225"/>
                <a:gd name="T16" fmla="*/ 92 w 465"/>
                <a:gd name="T17" fmla="*/ 57 h 225"/>
                <a:gd name="T18" fmla="*/ 92 w 465"/>
                <a:gd name="T19" fmla="*/ 0 h 225"/>
                <a:gd name="T20" fmla="*/ 0 w 465"/>
                <a:gd name="T21" fmla="*/ 113 h 2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65" h="225">
                  <a:moveTo>
                    <a:pt x="0" y="113"/>
                  </a:moveTo>
                  <a:lnTo>
                    <a:pt x="92" y="225"/>
                  </a:lnTo>
                  <a:lnTo>
                    <a:pt x="92" y="170"/>
                  </a:lnTo>
                  <a:lnTo>
                    <a:pt x="373" y="170"/>
                  </a:lnTo>
                  <a:lnTo>
                    <a:pt x="373" y="225"/>
                  </a:lnTo>
                  <a:lnTo>
                    <a:pt x="465" y="113"/>
                  </a:lnTo>
                  <a:lnTo>
                    <a:pt x="373" y="0"/>
                  </a:lnTo>
                  <a:lnTo>
                    <a:pt x="373" y="57"/>
                  </a:lnTo>
                  <a:lnTo>
                    <a:pt x="92" y="57"/>
                  </a:lnTo>
                  <a:lnTo>
                    <a:pt x="92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7" name="Freeform 58"/>
            <p:cNvSpPr>
              <a:spLocks/>
            </p:cNvSpPr>
            <p:nvPr/>
          </p:nvSpPr>
          <p:spPr bwMode="auto">
            <a:xfrm>
              <a:off x="2877" y="2046"/>
              <a:ext cx="465" cy="226"/>
            </a:xfrm>
            <a:custGeom>
              <a:avLst/>
              <a:gdLst>
                <a:gd name="T0" fmla="*/ 0 w 465"/>
                <a:gd name="T1" fmla="*/ 113 h 226"/>
                <a:gd name="T2" fmla="*/ 92 w 465"/>
                <a:gd name="T3" fmla="*/ 226 h 226"/>
                <a:gd name="T4" fmla="*/ 92 w 465"/>
                <a:gd name="T5" fmla="*/ 170 h 226"/>
                <a:gd name="T6" fmla="*/ 371 w 465"/>
                <a:gd name="T7" fmla="*/ 170 h 226"/>
                <a:gd name="T8" fmla="*/ 371 w 465"/>
                <a:gd name="T9" fmla="*/ 226 h 226"/>
                <a:gd name="T10" fmla="*/ 465 w 465"/>
                <a:gd name="T11" fmla="*/ 113 h 226"/>
                <a:gd name="T12" fmla="*/ 371 w 465"/>
                <a:gd name="T13" fmla="*/ 0 h 226"/>
                <a:gd name="T14" fmla="*/ 371 w 465"/>
                <a:gd name="T15" fmla="*/ 57 h 226"/>
                <a:gd name="T16" fmla="*/ 92 w 465"/>
                <a:gd name="T17" fmla="*/ 57 h 226"/>
                <a:gd name="T18" fmla="*/ 92 w 465"/>
                <a:gd name="T19" fmla="*/ 0 h 226"/>
                <a:gd name="T20" fmla="*/ 0 w 465"/>
                <a:gd name="T21" fmla="*/ 113 h 2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65" h="226">
                  <a:moveTo>
                    <a:pt x="0" y="113"/>
                  </a:moveTo>
                  <a:lnTo>
                    <a:pt x="92" y="226"/>
                  </a:lnTo>
                  <a:lnTo>
                    <a:pt x="92" y="170"/>
                  </a:lnTo>
                  <a:lnTo>
                    <a:pt x="371" y="170"/>
                  </a:lnTo>
                  <a:lnTo>
                    <a:pt x="371" y="226"/>
                  </a:lnTo>
                  <a:lnTo>
                    <a:pt x="465" y="113"/>
                  </a:lnTo>
                  <a:lnTo>
                    <a:pt x="371" y="0"/>
                  </a:lnTo>
                  <a:lnTo>
                    <a:pt x="371" y="57"/>
                  </a:lnTo>
                  <a:lnTo>
                    <a:pt x="92" y="57"/>
                  </a:lnTo>
                  <a:lnTo>
                    <a:pt x="92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8" name="Freeform 59"/>
            <p:cNvSpPr>
              <a:spLocks/>
            </p:cNvSpPr>
            <p:nvPr/>
          </p:nvSpPr>
          <p:spPr bwMode="auto">
            <a:xfrm>
              <a:off x="2197" y="2815"/>
              <a:ext cx="465" cy="225"/>
            </a:xfrm>
            <a:custGeom>
              <a:avLst/>
              <a:gdLst>
                <a:gd name="T0" fmla="*/ 115 w 465"/>
                <a:gd name="T1" fmla="*/ 0 h 225"/>
                <a:gd name="T2" fmla="*/ 115 w 465"/>
                <a:gd name="T3" fmla="*/ 57 h 225"/>
                <a:gd name="T4" fmla="*/ 465 w 465"/>
                <a:gd name="T5" fmla="*/ 57 h 225"/>
                <a:gd name="T6" fmla="*/ 465 w 465"/>
                <a:gd name="T7" fmla="*/ 170 h 225"/>
                <a:gd name="T8" fmla="*/ 115 w 465"/>
                <a:gd name="T9" fmla="*/ 170 h 225"/>
                <a:gd name="T10" fmla="*/ 115 w 465"/>
                <a:gd name="T11" fmla="*/ 225 h 225"/>
                <a:gd name="T12" fmla="*/ 0 w 465"/>
                <a:gd name="T13" fmla="*/ 114 h 225"/>
                <a:gd name="T14" fmla="*/ 115 w 465"/>
                <a:gd name="T15" fmla="*/ 0 h 2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5" h="225">
                  <a:moveTo>
                    <a:pt x="115" y="0"/>
                  </a:moveTo>
                  <a:lnTo>
                    <a:pt x="115" y="57"/>
                  </a:lnTo>
                  <a:lnTo>
                    <a:pt x="465" y="57"/>
                  </a:lnTo>
                  <a:lnTo>
                    <a:pt x="465" y="170"/>
                  </a:lnTo>
                  <a:lnTo>
                    <a:pt x="115" y="170"/>
                  </a:lnTo>
                  <a:lnTo>
                    <a:pt x="115" y="225"/>
                  </a:lnTo>
                  <a:lnTo>
                    <a:pt x="0" y="114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9" name="Rectangle 60"/>
            <p:cNvSpPr>
              <a:spLocks noChangeArrowheads="1"/>
            </p:cNvSpPr>
            <p:nvPr/>
          </p:nvSpPr>
          <p:spPr bwMode="auto">
            <a:xfrm>
              <a:off x="2655" y="739"/>
              <a:ext cx="220" cy="299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8220" name="Rectangle 61"/>
            <p:cNvSpPr>
              <a:spLocks noChangeArrowheads="1"/>
            </p:cNvSpPr>
            <p:nvPr/>
          </p:nvSpPr>
          <p:spPr bwMode="auto">
            <a:xfrm>
              <a:off x="2685" y="1560"/>
              <a:ext cx="136" cy="1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1809750" algn="l"/>
                </a:tabLst>
              </a:pPr>
              <a:r>
                <a:rPr lang="zh-CN" altLang="en-US" sz="180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内</a:t>
              </a:r>
              <a:endParaRPr lang="zh-CN" altLang="en-US" sz="32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221" name="Rectangle 62"/>
            <p:cNvSpPr>
              <a:spLocks noChangeArrowheads="1"/>
            </p:cNvSpPr>
            <p:nvPr/>
          </p:nvSpPr>
          <p:spPr bwMode="auto">
            <a:xfrm>
              <a:off x="2685" y="1813"/>
              <a:ext cx="136" cy="1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1809750" algn="l"/>
                </a:tabLst>
              </a:pPr>
              <a:r>
                <a:rPr lang="zh-CN" altLang="en-US" sz="180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部</a:t>
              </a:r>
              <a:endParaRPr lang="zh-CN" altLang="en-US" sz="32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222" name="Rectangle 63"/>
            <p:cNvSpPr>
              <a:spLocks noChangeArrowheads="1"/>
            </p:cNvSpPr>
            <p:nvPr/>
          </p:nvSpPr>
          <p:spPr bwMode="auto">
            <a:xfrm>
              <a:off x="2685" y="2067"/>
              <a:ext cx="136" cy="1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1809750" algn="l"/>
                </a:tabLst>
              </a:pPr>
              <a:r>
                <a:rPr lang="zh-CN" altLang="en-US" sz="180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数</a:t>
              </a:r>
              <a:endParaRPr lang="zh-CN" altLang="en-US" sz="32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223" name="Rectangle 64"/>
            <p:cNvSpPr>
              <a:spLocks noChangeArrowheads="1"/>
            </p:cNvSpPr>
            <p:nvPr/>
          </p:nvSpPr>
          <p:spPr bwMode="auto">
            <a:xfrm>
              <a:off x="2685" y="2321"/>
              <a:ext cx="136" cy="1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1809750" algn="l"/>
                </a:tabLst>
              </a:pPr>
              <a:r>
                <a:rPr lang="zh-CN" altLang="en-US" sz="180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据</a:t>
              </a:r>
              <a:endParaRPr lang="zh-CN" altLang="en-US" sz="32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224" name="Rectangle 65"/>
            <p:cNvSpPr>
              <a:spLocks noChangeArrowheads="1"/>
            </p:cNvSpPr>
            <p:nvPr/>
          </p:nvSpPr>
          <p:spPr bwMode="auto">
            <a:xfrm>
              <a:off x="2685" y="2575"/>
              <a:ext cx="136" cy="1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1809750" algn="l"/>
                </a:tabLst>
              </a:pPr>
              <a:r>
                <a:rPr lang="zh-CN" altLang="en-US" sz="180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总</a:t>
              </a:r>
              <a:endParaRPr lang="zh-CN" altLang="en-US" sz="32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225" name="Rectangle 66"/>
            <p:cNvSpPr>
              <a:spLocks noChangeArrowheads="1"/>
            </p:cNvSpPr>
            <p:nvPr/>
          </p:nvSpPr>
          <p:spPr bwMode="auto">
            <a:xfrm>
              <a:off x="2685" y="2827"/>
              <a:ext cx="136" cy="1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1809750" algn="l"/>
                </a:tabLst>
              </a:pPr>
              <a:r>
                <a:rPr lang="zh-CN" altLang="en-US" sz="180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线</a:t>
              </a:r>
              <a:endParaRPr lang="zh-CN" altLang="en-US" sz="32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226" name="Line 67"/>
            <p:cNvSpPr>
              <a:spLocks noChangeShapeType="1"/>
            </p:cNvSpPr>
            <p:nvPr/>
          </p:nvSpPr>
          <p:spPr bwMode="auto">
            <a:xfrm>
              <a:off x="2653" y="739"/>
              <a:ext cx="224" cy="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7" name="Line 68"/>
            <p:cNvSpPr>
              <a:spLocks noChangeShapeType="1"/>
            </p:cNvSpPr>
            <p:nvPr/>
          </p:nvSpPr>
          <p:spPr bwMode="auto">
            <a:xfrm>
              <a:off x="2653" y="3730"/>
              <a:ext cx="224" cy="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8" name="Freeform 69"/>
            <p:cNvSpPr>
              <a:spLocks/>
            </p:cNvSpPr>
            <p:nvPr/>
          </p:nvSpPr>
          <p:spPr bwMode="auto">
            <a:xfrm>
              <a:off x="2653" y="716"/>
              <a:ext cx="197" cy="74"/>
            </a:xfrm>
            <a:custGeom>
              <a:avLst/>
              <a:gdLst>
                <a:gd name="T0" fmla="*/ 0 w 197"/>
                <a:gd name="T1" fmla="*/ 35 h 74"/>
                <a:gd name="T2" fmla="*/ 23 w 197"/>
                <a:gd name="T3" fmla="*/ 21 h 74"/>
                <a:gd name="T4" fmla="*/ 44 w 197"/>
                <a:gd name="T5" fmla="*/ 8 h 74"/>
                <a:gd name="T6" fmla="*/ 63 w 197"/>
                <a:gd name="T7" fmla="*/ 0 h 74"/>
                <a:gd name="T8" fmla="*/ 71 w 197"/>
                <a:gd name="T9" fmla="*/ 0 h 74"/>
                <a:gd name="T10" fmla="*/ 80 w 197"/>
                <a:gd name="T11" fmla="*/ 0 h 74"/>
                <a:gd name="T12" fmla="*/ 86 w 197"/>
                <a:gd name="T13" fmla="*/ 4 h 74"/>
                <a:gd name="T14" fmla="*/ 92 w 197"/>
                <a:gd name="T15" fmla="*/ 13 h 74"/>
                <a:gd name="T16" fmla="*/ 97 w 197"/>
                <a:gd name="T17" fmla="*/ 23 h 74"/>
                <a:gd name="T18" fmla="*/ 101 w 197"/>
                <a:gd name="T19" fmla="*/ 35 h 74"/>
                <a:gd name="T20" fmla="*/ 103 w 197"/>
                <a:gd name="T21" fmla="*/ 47 h 74"/>
                <a:gd name="T22" fmla="*/ 109 w 197"/>
                <a:gd name="T23" fmla="*/ 58 h 74"/>
                <a:gd name="T24" fmla="*/ 113 w 197"/>
                <a:gd name="T25" fmla="*/ 66 h 74"/>
                <a:gd name="T26" fmla="*/ 120 w 197"/>
                <a:gd name="T27" fmla="*/ 72 h 74"/>
                <a:gd name="T28" fmla="*/ 128 w 197"/>
                <a:gd name="T29" fmla="*/ 74 h 74"/>
                <a:gd name="T30" fmla="*/ 136 w 197"/>
                <a:gd name="T31" fmla="*/ 74 h 74"/>
                <a:gd name="T32" fmla="*/ 155 w 197"/>
                <a:gd name="T33" fmla="*/ 70 h 74"/>
                <a:gd name="T34" fmla="*/ 176 w 197"/>
                <a:gd name="T35" fmla="*/ 60 h 74"/>
                <a:gd name="T36" fmla="*/ 197 w 197"/>
                <a:gd name="T37" fmla="*/ 49 h 7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97" h="74">
                  <a:moveTo>
                    <a:pt x="0" y="35"/>
                  </a:moveTo>
                  <a:lnTo>
                    <a:pt x="23" y="21"/>
                  </a:lnTo>
                  <a:lnTo>
                    <a:pt x="44" y="8"/>
                  </a:lnTo>
                  <a:lnTo>
                    <a:pt x="63" y="0"/>
                  </a:lnTo>
                  <a:lnTo>
                    <a:pt x="71" y="0"/>
                  </a:lnTo>
                  <a:lnTo>
                    <a:pt x="80" y="0"/>
                  </a:lnTo>
                  <a:lnTo>
                    <a:pt x="86" y="4"/>
                  </a:lnTo>
                  <a:lnTo>
                    <a:pt x="92" y="13"/>
                  </a:lnTo>
                  <a:lnTo>
                    <a:pt x="97" y="23"/>
                  </a:lnTo>
                  <a:lnTo>
                    <a:pt x="101" y="35"/>
                  </a:lnTo>
                  <a:lnTo>
                    <a:pt x="103" y="47"/>
                  </a:lnTo>
                  <a:lnTo>
                    <a:pt x="109" y="58"/>
                  </a:lnTo>
                  <a:lnTo>
                    <a:pt x="113" y="66"/>
                  </a:lnTo>
                  <a:lnTo>
                    <a:pt x="120" y="72"/>
                  </a:lnTo>
                  <a:lnTo>
                    <a:pt x="128" y="74"/>
                  </a:lnTo>
                  <a:lnTo>
                    <a:pt x="136" y="74"/>
                  </a:lnTo>
                  <a:lnTo>
                    <a:pt x="155" y="70"/>
                  </a:lnTo>
                  <a:lnTo>
                    <a:pt x="176" y="60"/>
                  </a:lnTo>
                  <a:lnTo>
                    <a:pt x="197" y="49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9" name="Freeform 70"/>
            <p:cNvSpPr>
              <a:spLocks/>
            </p:cNvSpPr>
            <p:nvPr/>
          </p:nvSpPr>
          <p:spPr bwMode="auto">
            <a:xfrm>
              <a:off x="2653" y="3718"/>
              <a:ext cx="197" cy="49"/>
            </a:xfrm>
            <a:custGeom>
              <a:avLst/>
              <a:gdLst>
                <a:gd name="T0" fmla="*/ 0 w 197"/>
                <a:gd name="T1" fmla="*/ 0 h 49"/>
                <a:gd name="T2" fmla="*/ 13 w 197"/>
                <a:gd name="T3" fmla="*/ 17 h 49"/>
                <a:gd name="T4" fmla="*/ 27 w 197"/>
                <a:gd name="T5" fmla="*/ 33 h 49"/>
                <a:gd name="T6" fmla="*/ 44 w 197"/>
                <a:gd name="T7" fmla="*/ 45 h 49"/>
                <a:gd name="T8" fmla="*/ 55 w 197"/>
                <a:gd name="T9" fmla="*/ 47 h 49"/>
                <a:gd name="T10" fmla="*/ 67 w 197"/>
                <a:gd name="T11" fmla="*/ 49 h 49"/>
                <a:gd name="T12" fmla="*/ 82 w 197"/>
                <a:gd name="T13" fmla="*/ 47 h 49"/>
                <a:gd name="T14" fmla="*/ 99 w 197"/>
                <a:gd name="T15" fmla="*/ 43 h 49"/>
                <a:gd name="T16" fmla="*/ 115 w 197"/>
                <a:gd name="T17" fmla="*/ 35 h 49"/>
                <a:gd name="T18" fmla="*/ 136 w 197"/>
                <a:gd name="T19" fmla="*/ 27 h 49"/>
                <a:gd name="T20" fmla="*/ 155 w 197"/>
                <a:gd name="T21" fmla="*/ 19 h 49"/>
                <a:gd name="T22" fmla="*/ 172 w 197"/>
                <a:gd name="T23" fmla="*/ 12 h 49"/>
                <a:gd name="T24" fmla="*/ 187 w 197"/>
                <a:gd name="T25" fmla="*/ 6 h 49"/>
                <a:gd name="T26" fmla="*/ 197 w 197"/>
                <a:gd name="T27" fmla="*/ 0 h 4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97" h="49">
                  <a:moveTo>
                    <a:pt x="0" y="0"/>
                  </a:moveTo>
                  <a:lnTo>
                    <a:pt x="13" y="17"/>
                  </a:lnTo>
                  <a:lnTo>
                    <a:pt x="27" y="33"/>
                  </a:lnTo>
                  <a:lnTo>
                    <a:pt x="44" y="45"/>
                  </a:lnTo>
                  <a:lnTo>
                    <a:pt x="55" y="47"/>
                  </a:lnTo>
                  <a:lnTo>
                    <a:pt x="67" y="49"/>
                  </a:lnTo>
                  <a:lnTo>
                    <a:pt x="82" y="47"/>
                  </a:lnTo>
                  <a:lnTo>
                    <a:pt x="99" y="43"/>
                  </a:lnTo>
                  <a:lnTo>
                    <a:pt x="115" y="35"/>
                  </a:lnTo>
                  <a:lnTo>
                    <a:pt x="136" y="27"/>
                  </a:lnTo>
                  <a:lnTo>
                    <a:pt x="155" y="19"/>
                  </a:lnTo>
                  <a:lnTo>
                    <a:pt x="172" y="12"/>
                  </a:lnTo>
                  <a:lnTo>
                    <a:pt x="187" y="6"/>
                  </a:lnTo>
                  <a:lnTo>
                    <a:pt x="197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0" name="Line 71"/>
            <p:cNvSpPr>
              <a:spLocks noChangeShapeType="1"/>
            </p:cNvSpPr>
            <p:nvPr/>
          </p:nvSpPr>
          <p:spPr bwMode="auto">
            <a:xfrm>
              <a:off x="2653" y="2876"/>
              <a:ext cx="2" cy="109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1" name="Rectangle 72"/>
            <p:cNvSpPr>
              <a:spLocks noChangeArrowheads="1"/>
            </p:cNvSpPr>
            <p:nvPr/>
          </p:nvSpPr>
          <p:spPr bwMode="auto">
            <a:xfrm>
              <a:off x="1386" y="1081"/>
              <a:ext cx="762" cy="51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 b="1"/>
            </a:p>
          </p:txBody>
        </p:sp>
        <p:sp>
          <p:nvSpPr>
            <p:cNvPr id="8232" name="Rectangle 73"/>
            <p:cNvSpPr>
              <a:spLocks noChangeArrowheads="1"/>
            </p:cNvSpPr>
            <p:nvPr/>
          </p:nvSpPr>
          <p:spPr bwMode="auto">
            <a:xfrm>
              <a:off x="1453" y="1175"/>
              <a:ext cx="542" cy="1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1809750" algn="l"/>
                </a:tabLst>
              </a:pPr>
              <a:r>
                <a:rPr lang="zh-CN" altLang="en-US" sz="1800" b="1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数据总线</a:t>
              </a:r>
              <a:endParaRPr lang="zh-CN" altLang="en-US" sz="32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233" name="Rectangle 74"/>
            <p:cNvSpPr>
              <a:spLocks noChangeArrowheads="1"/>
            </p:cNvSpPr>
            <p:nvPr/>
          </p:nvSpPr>
          <p:spPr bwMode="auto">
            <a:xfrm>
              <a:off x="1530" y="1362"/>
              <a:ext cx="407" cy="14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1809750" algn="l"/>
                </a:tabLst>
              </a:pPr>
              <a:r>
                <a:rPr lang="zh-CN" altLang="en-US" sz="1800" b="1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缓冲器</a:t>
              </a:r>
              <a:endParaRPr lang="zh-CN" altLang="en-US" sz="32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234" name="Rectangle 75"/>
            <p:cNvSpPr>
              <a:spLocks noChangeArrowheads="1"/>
            </p:cNvSpPr>
            <p:nvPr/>
          </p:nvSpPr>
          <p:spPr bwMode="auto">
            <a:xfrm>
              <a:off x="1386" y="1862"/>
              <a:ext cx="787" cy="491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5" name="Rectangle 76"/>
            <p:cNvSpPr>
              <a:spLocks noChangeArrowheads="1"/>
            </p:cNvSpPr>
            <p:nvPr/>
          </p:nvSpPr>
          <p:spPr bwMode="auto">
            <a:xfrm>
              <a:off x="1485" y="1944"/>
              <a:ext cx="576" cy="31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342900" indent="-342900" algn="ctr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1809750" algn="l"/>
                </a:tabLst>
              </a:pPr>
              <a:r>
                <a:rPr lang="zh-CN" altLang="en-US" sz="1800" b="1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读写控制</a:t>
              </a:r>
            </a:p>
            <a:p>
              <a:pPr marL="342900" indent="-342900" algn="ctr" defTabSz="895350">
                <a:lnSpc>
                  <a:spcPct val="7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1809750" algn="l"/>
                </a:tabLst>
              </a:pPr>
              <a:r>
                <a:rPr lang="zh-CN" altLang="en-US" sz="1800" b="1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逻辑</a:t>
              </a:r>
              <a:endParaRPr lang="zh-CN" altLang="en-US" sz="32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236" name="Line 77"/>
            <p:cNvSpPr>
              <a:spLocks noChangeShapeType="1"/>
            </p:cNvSpPr>
            <p:nvPr/>
          </p:nvSpPr>
          <p:spPr bwMode="auto">
            <a:xfrm>
              <a:off x="1763" y="1595"/>
              <a:ext cx="2" cy="2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7" name="Rectangle 78"/>
            <p:cNvSpPr>
              <a:spLocks noChangeArrowheads="1"/>
            </p:cNvSpPr>
            <p:nvPr/>
          </p:nvSpPr>
          <p:spPr bwMode="auto">
            <a:xfrm>
              <a:off x="743" y="1630"/>
              <a:ext cx="368" cy="90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8" name="Rectangle 79"/>
            <p:cNvSpPr>
              <a:spLocks noChangeArrowheads="1"/>
            </p:cNvSpPr>
            <p:nvPr/>
          </p:nvSpPr>
          <p:spPr bwMode="auto">
            <a:xfrm>
              <a:off x="879" y="1770"/>
              <a:ext cx="196" cy="1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1809750" algn="l"/>
                </a:tabLst>
              </a:pPr>
              <a:r>
                <a:rPr lang="en-US" altLang="zh-CN" sz="1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RD</a:t>
              </a:r>
              <a:endParaRPr lang="en-US" altLang="zh-CN" sz="32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239" name="Rectangle 80"/>
            <p:cNvSpPr>
              <a:spLocks noChangeArrowheads="1"/>
            </p:cNvSpPr>
            <p:nvPr/>
          </p:nvSpPr>
          <p:spPr bwMode="auto">
            <a:xfrm>
              <a:off x="839" y="1917"/>
              <a:ext cx="226" cy="1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1809750" algn="l"/>
                </a:tabLst>
              </a:pPr>
              <a:r>
                <a:rPr lang="en-US" altLang="zh-CN" sz="1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WR</a:t>
              </a:r>
              <a:endParaRPr lang="en-US" altLang="zh-CN" sz="32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240" name="Rectangle 81"/>
            <p:cNvSpPr>
              <a:spLocks noChangeArrowheads="1"/>
            </p:cNvSpPr>
            <p:nvPr/>
          </p:nvSpPr>
          <p:spPr bwMode="auto">
            <a:xfrm>
              <a:off x="946" y="2063"/>
              <a:ext cx="91" cy="1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1809750" algn="l"/>
                </a:tabLst>
              </a:pPr>
              <a:r>
                <a:rPr lang="en-US" altLang="zh-CN" sz="1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A</a:t>
              </a:r>
              <a:endParaRPr lang="en-US" altLang="zh-CN" sz="32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241" name="Rectangle 82"/>
            <p:cNvSpPr>
              <a:spLocks noChangeArrowheads="1"/>
            </p:cNvSpPr>
            <p:nvPr/>
          </p:nvSpPr>
          <p:spPr bwMode="auto">
            <a:xfrm>
              <a:off x="1051" y="2146"/>
              <a:ext cx="46" cy="10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1809750" algn="l"/>
                </a:tabLst>
              </a:pPr>
              <a:r>
                <a:rPr lang="en-US" altLang="zh-CN" sz="1100">
                  <a:solidFill>
                    <a:srgbClr val="000000"/>
                  </a:solidFill>
                  <a:latin typeface="Arial" charset="0"/>
                  <a:ea typeface="宋体" charset="-122"/>
                </a:rPr>
                <a:t>0</a:t>
              </a:r>
              <a:endParaRPr lang="en-US" altLang="zh-CN" sz="32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242" name="Rectangle 83"/>
            <p:cNvSpPr>
              <a:spLocks noChangeArrowheads="1"/>
            </p:cNvSpPr>
            <p:nvPr/>
          </p:nvSpPr>
          <p:spPr bwMode="auto">
            <a:xfrm>
              <a:off x="946" y="2208"/>
              <a:ext cx="91" cy="1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1809750" algn="l"/>
                </a:tabLst>
              </a:pPr>
              <a:r>
                <a:rPr lang="en-US" altLang="zh-CN" sz="1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A</a:t>
              </a:r>
              <a:endParaRPr lang="en-US" altLang="zh-CN" sz="32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243" name="Rectangle 84"/>
            <p:cNvSpPr>
              <a:spLocks noChangeArrowheads="1"/>
            </p:cNvSpPr>
            <p:nvPr/>
          </p:nvSpPr>
          <p:spPr bwMode="auto">
            <a:xfrm>
              <a:off x="1051" y="2290"/>
              <a:ext cx="46" cy="1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1809750" algn="l"/>
                </a:tabLst>
              </a:pPr>
              <a:r>
                <a:rPr lang="en-US" altLang="zh-CN" sz="1100">
                  <a:solidFill>
                    <a:srgbClr val="000000"/>
                  </a:solidFill>
                  <a:latin typeface="Arial" charset="0"/>
                  <a:ea typeface="宋体" charset="-122"/>
                </a:rPr>
                <a:t>1</a:t>
              </a:r>
              <a:endParaRPr lang="en-US" altLang="zh-CN" sz="32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244" name="Line 85"/>
            <p:cNvSpPr>
              <a:spLocks noChangeShapeType="1"/>
            </p:cNvSpPr>
            <p:nvPr/>
          </p:nvSpPr>
          <p:spPr bwMode="auto">
            <a:xfrm>
              <a:off x="873" y="1765"/>
              <a:ext cx="18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5" name="Line 86"/>
            <p:cNvSpPr>
              <a:spLocks noChangeShapeType="1"/>
            </p:cNvSpPr>
            <p:nvPr/>
          </p:nvSpPr>
          <p:spPr bwMode="auto">
            <a:xfrm>
              <a:off x="835" y="1923"/>
              <a:ext cx="22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" name="Group 87"/>
            <p:cNvGrpSpPr>
              <a:grpSpLocks/>
            </p:cNvGrpSpPr>
            <p:nvPr/>
          </p:nvGrpSpPr>
          <p:grpSpPr bwMode="auto">
            <a:xfrm>
              <a:off x="835" y="2351"/>
              <a:ext cx="938" cy="147"/>
              <a:chOff x="835" y="2351"/>
              <a:chExt cx="938" cy="147"/>
            </a:xfrm>
          </p:grpSpPr>
          <p:sp>
            <p:nvSpPr>
              <p:cNvPr id="8305" name="Line 88"/>
              <p:cNvSpPr>
                <a:spLocks noChangeShapeType="1"/>
              </p:cNvSpPr>
              <p:nvPr/>
            </p:nvSpPr>
            <p:spPr bwMode="auto">
              <a:xfrm>
                <a:off x="1750" y="2351"/>
                <a:ext cx="1" cy="14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6" name="Line 89"/>
              <p:cNvSpPr>
                <a:spLocks noChangeShapeType="1"/>
              </p:cNvSpPr>
              <p:nvPr/>
            </p:nvSpPr>
            <p:spPr bwMode="auto">
              <a:xfrm flipH="1">
                <a:off x="835" y="2497"/>
                <a:ext cx="91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7" name="Oval 90"/>
              <p:cNvSpPr>
                <a:spLocks noChangeArrowheads="1"/>
              </p:cNvSpPr>
              <p:nvPr/>
            </p:nvSpPr>
            <p:spPr bwMode="auto">
              <a:xfrm>
                <a:off x="1713" y="2360"/>
                <a:ext cx="60" cy="59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47" name="Rectangle 91"/>
            <p:cNvSpPr>
              <a:spLocks noChangeArrowheads="1"/>
            </p:cNvSpPr>
            <p:nvPr/>
          </p:nvSpPr>
          <p:spPr bwMode="auto">
            <a:xfrm>
              <a:off x="429" y="2401"/>
              <a:ext cx="408" cy="39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8" name="Rectangle 92"/>
            <p:cNvSpPr>
              <a:spLocks noChangeArrowheads="1"/>
            </p:cNvSpPr>
            <p:nvPr/>
          </p:nvSpPr>
          <p:spPr bwMode="auto">
            <a:xfrm>
              <a:off x="573" y="2468"/>
              <a:ext cx="230" cy="20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1809750" algn="l"/>
                </a:tabLst>
              </a:pPr>
              <a:r>
                <a:rPr lang="en-US" altLang="zh-CN" sz="2200">
                  <a:solidFill>
                    <a:srgbClr val="000000"/>
                  </a:solidFill>
                  <a:latin typeface="Arial" charset="0"/>
                  <a:ea typeface="宋体" charset="-122"/>
                </a:rPr>
                <a:t>CS</a:t>
              </a:r>
              <a:endParaRPr lang="en-US" altLang="zh-CN" sz="32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249" name="Line 93"/>
            <p:cNvSpPr>
              <a:spLocks noChangeShapeType="1"/>
            </p:cNvSpPr>
            <p:nvPr/>
          </p:nvSpPr>
          <p:spPr bwMode="auto">
            <a:xfrm>
              <a:off x="651" y="2437"/>
              <a:ext cx="15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" name="Group 94"/>
            <p:cNvGrpSpPr>
              <a:grpSpLocks/>
            </p:cNvGrpSpPr>
            <p:nvPr/>
          </p:nvGrpSpPr>
          <p:grpSpPr bwMode="auto">
            <a:xfrm>
              <a:off x="4134" y="1161"/>
              <a:ext cx="367" cy="84"/>
              <a:chOff x="4134" y="1161"/>
              <a:chExt cx="367" cy="84"/>
            </a:xfrm>
          </p:grpSpPr>
          <p:sp>
            <p:nvSpPr>
              <p:cNvPr id="8303" name="Line 95"/>
              <p:cNvSpPr>
                <a:spLocks noChangeShapeType="1"/>
              </p:cNvSpPr>
              <p:nvPr/>
            </p:nvSpPr>
            <p:spPr bwMode="auto">
              <a:xfrm flipH="1">
                <a:off x="4266" y="1204"/>
                <a:ext cx="23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4" name="Freeform 96"/>
              <p:cNvSpPr>
                <a:spLocks/>
              </p:cNvSpPr>
              <p:nvPr/>
            </p:nvSpPr>
            <p:spPr bwMode="auto">
              <a:xfrm>
                <a:off x="4134" y="1161"/>
                <a:ext cx="136" cy="84"/>
              </a:xfrm>
              <a:custGeom>
                <a:avLst/>
                <a:gdLst>
                  <a:gd name="T0" fmla="*/ 136 w 136"/>
                  <a:gd name="T1" fmla="*/ 0 h 84"/>
                  <a:gd name="T2" fmla="*/ 0 w 136"/>
                  <a:gd name="T3" fmla="*/ 43 h 84"/>
                  <a:gd name="T4" fmla="*/ 136 w 136"/>
                  <a:gd name="T5" fmla="*/ 84 h 84"/>
                  <a:gd name="T6" fmla="*/ 136 w 136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6" h="84">
                    <a:moveTo>
                      <a:pt x="136" y="0"/>
                    </a:moveTo>
                    <a:lnTo>
                      <a:pt x="0" y="43"/>
                    </a:lnTo>
                    <a:lnTo>
                      <a:pt x="136" y="84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" name="Group 97"/>
            <p:cNvGrpSpPr>
              <a:grpSpLocks/>
            </p:cNvGrpSpPr>
            <p:nvPr/>
          </p:nvGrpSpPr>
          <p:grpSpPr bwMode="auto">
            <a:xfrm>
              <a:off x="4147" y="1319"/>
              <a:ext cx="366" cy="84"/>
              <a:chOff x="4147" y="1319"/>
              <a:chExt cx="366" cy="84"/>
            </a:xfrm>
          </p:grpSpPr>
          <p:sp>
            <p:nvSpPr>
              <p:cNvPr id="8301" name="Line 98"/>
              <p:cNvSpPr>
                <a:spLocks noChangeShapeType="1"/>
              </p:cNvSpPr>
              <p:nvPr/>
            </p:nvSpPr>
            <p:spPr bwMode="auto">
              <a:xfrm flipH="1">
                <a:off x="4279" y="1362"/>
                <a:ext cx="234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2" name="Freeform 99"/>
              <p:cNvSpPr>
                <a:spLocks/>
              </p:cNvSpPr>
              <p:nvPr/>
            </p:nvSpPr>
            <p:spPr bwMode="auto">
              <a:xfrm>
                <a:off x="4147" y="1319"/>
                <a:ext cx="136" cy="84"/>
              </a:xfrm>
              <a:custGeom>
                <a:avLst/>
                <a:gdLst>
                  <a:gd name="T0" fmla="*/ 136 w 136"/>
                  <a:gd name="T1" fmla="*/ 0 h 84"/>
                  <a:gd name="T2" fmla="*/ 0 w 136"/>
                  <a:gd name="T3" fmla="*/ 43 h 84"/>
                  <a:gd name="T4" fmla="*/ 136 w 136"/>
                  <a:gd name="T5" fmla="*/ 84 h 84"/>
                  <a:gd name="T6" fmla="*/ 136 w 136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6" h="84">
                    <a:moveTo>
                      <a:pt x="136" y="0"/>
                    </a:moveTo>
                    <a:lnTo>
                      <a:pt x="0" y="43"/>
                    </a:lnTo>
                    <a:lnTo>
                      <a:pt x="136" y="84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" name="Group 100"/>
            <p:cNvGrpSpPr>
              <a:grpSpLocks/>
            </p:cNvGrpSpPr>
            <p:nvPr/>
          </p:nvGrpSpPr>
          <p:grpSpPr bwMode="auto">
            <a:xfrm>
              <a:off x="4147" y="1479"/>
              <a:ext cx="366" cy="84"/>
              <a:chOff x="4147" y="1479"/>
              <a:chExt cx="366" cy="84"/>
            </a:xfrm>
          </p:grpSpPr>
          <p:sp>
            <p:nvSpPr>
              <p:cNvPr id="8299" name="Line 101"/>
              <p:cNvSpPr>
                <a:spLocks noChangeShapeType="1"/>
              </p:cNvSpPr>
              <p:nvPr/>
            </p:nvSpPr>
            <p:spPr bwMode="auto">
              <a:xfrm flipH="1">
                <a:off x="4147" y="1520"/>
                <a:ext cx="234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0" name="Freeform 102"/>
              <p:cNvSpPr>
                <a:spLocks/>
              </p:cNvSpPr>
              <p:nvPr/>
            </p:nvSpPr>
            <p:spPr bwMode="auto">
              <a:xfrm>
                <a:off x="4377" y="1479"/>
                <a:ext cx="136" cy="84"/>
              </a:xfrm>
              <a:custGeom>
                <a:avLst/>
                <a:gdLst>
                  <a:gd name="T0" fmla="*/ 0 w 136"/>
                  <a:gd name="T1" fmla="*/ 84 h 84"/>
                  <a:gd name="T2" fmla="*/ 136 w 136"/>
                  <a:gd name="T3" fmla="*/ 41 h 84"/>
                  <a:gd name="T4" fmla="*/ 0 w 136"/>
                  <a:gd name="T5" fmla="*/ 0 h 84"/>
                  <a:gd name="T6" fmla="*/ 0 w 136"/>
                  <a:gd name="T7" fmla="*/ 84 h 8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6" h="84">
                    <a:moveTo>
                      <a:pt x="0" y="84"/>
                    </a:moveTo>
                    <a:lnTo>
                      <a:pt x="136" y="41"/>
                    </a:lnTo>
                    <a:lnTo>
                      <a:pt x="0" y="0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" name="Group 103"/>
            <p:cNvGrpSpPr>
              <a:grpSpLocks/>
            </p:cNvGrpSpPr>
            <p:nvPr/>
          </p:nvGrpSpPr>
          <p:grpSpPr bwMode="auto">
            <a:xfrm>
              <a:off x="4134" y="2026"/>
              <a:ext cx="367" cy="84"/>
              <a:chOff x="4134" y="2026"/>
              <a:chExt cx="367" cy="84"/>
            </a:xfrm>
          </p:grpSpPr>
          <p:sp>
            <p:nvSpPr>
              <p:cNvPr id="8297" name="Line 104"/>
              <p:cNvSpPr>
                <a:spLocks noChangeShapeType="1"/>
              </p:cNvSpPr>
              <p:nvPr/>
            </p:nvSpPr>
            <p:spPr bwMode="auto">
              <a:xfrm flipH="1">
                <a:off x="4266" y="2069"/>
                <a:ext cx="23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8" name="Freeform 105"/>
              <p:cNvSpPr>
                <a:spLocks/>
              </p:cNvSpPr>
              <p:nvPr/>
            </p:nvSpPr>
            <p:spPr bwMode="auto">
              <a:xfrm>
                <a:off x="4134" y="2026"/>
                <a:ext cx="136" cy="84"/>
              </a:xfrm>
              <a:custGeom>
                <a:avLst/>
                <a:gdLst>
                  <a:gd name="T0" fmla="*/ 136 w 136"/>
                  <a:gd name="T1" fmla="*/ 0 h 84"/>
                  <a:gd name="T2" fmla="*/ 0 w 136"/>
                  <a:gd name="T3" fmla="*/ 43 h 84"/>
                  <a:gd name="T4" fmla="*/ 136 w 136"/>
                  <a:gd name="T5" fmla="*/ 84 h 84"/>
                  <a:gd name="T6" fmla="*/ 136 w 136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6" h="84">
                    <a:moveTo>
                      <a:pt x="136" y="0"/>
                    </a:moveTo>
                    <a:lnTo>
                      <a:pt x="0" y="43"/>
                    </a:lnTo>
                    <a:lnTo>
                      <a:pt x="136" y="84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" name="Group 106"/>
            <p:cNvGrpSpPr>
              <a:grpSpLocks/>
            </p:cNvGrpSpPr>
            <p:nvPr/>
          </p:nvGrpSpPr>
          <p:grpSpPr bwMode="auto">
            <a:xfrm>
              <a:off x="4147" y="2187"/>
              <a:ext cx="366" cy="84"/>
              <a:chOff x="4147" y="2187"/>
              <a:chExt cx="366" cy="84"/>
            </a:xfrm>
          </p:grpSpPr>
          <p:sp>
            <p:nvSpPr>
              <p:cNvPr id="8295" name="Line 107"/>
              <p:cNvSpPr>
                <a:spLocks noChangeShapeType="1"/>
              </p:cNvSpPr>
              <p:nvPr/>
            </p:nvSpPr>
            <p:spPr bwMode="auto">
              <a:xfrm flipH="1">
                <a:off x="4279" y="2229"/>
                <a:ext cx="234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6" name="Freeform 108"/>
              <p:cNvSpPr>
                <a:spLocks/>
              </p:cNvSpPr>
              <p:nvPr/>
            </p:nvSpPr>
            <p:spPr bwMode="auto">
              <a:xfrm>
                <a:off x="4147" y="2187"/>
                <a:ext cx="136" cy="84"/>
              </a:xfrm>
              <a:custGeom>
                <a:avLst/>
                <a:gdLst>
                  <a:gd name="T0" fmla="*/ 136 w 136"/>
                  <a:gd name="T1" fmla="*/ 0 h 84"/>
                  <a:gd name="T2" fmla="*/ 0 w 136"/>
                  <a:gd name="T3" fmla="*/ 42 h 84"/>
                  <a:gd name="T4" fmla="*/ 136 w 136"/>
                  <a:gd name="T5" fmla="*/ 84 h 84"/>
                  <a:gd name="T6" fmla="*/ 136 w 136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6" h="84">
                    <a:moveTo>
                      <a:pt x="136" y="0"/>
                    </a:moveTo>
                    <a:lnTo>
                      <a:pt x="0" y="42"/>
                    </a:lnTo>
                    <a:lnTo>
                      <a:pt x="136" y="84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" name="Group 109"/>
            <p:cNvGrpSpPr>
              <a:grpSpLocks/>
            </p:cNvGrpSpPr>
            <p:nvPr/>
          </p:nvGrpSpPr>
          <p:grpSpPr bwMode="auto">
            <a:xfrm>
              <a:off x="4147" y="2347"/>
              <a:ext cx="366" cy="84"/>
              <a:chOff x="4147" y="2347"/>
              <a:chExt cx="366" cy="84"/>
            </a:xfrm>
          </p:grpSpPr>
          <p:sp>
            <p:nvSpPr>
              <p:cNvPr id="8293" name="Line 110"/>
              <p:cNvSpPr>
                <a:spLocks noChangeShapeType="1"/>
              </p:cNvSpPr>
              <p:nvPr/>
            </p:nvSpPr>
            <p:spPr bwMode="auto">
              <a:xfrm flipH="1">
                <a:off x="4147" y="2388"/>
                <a:ext cx="234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4" name="Freeform 111"/>
              <p:cNvSpPr>
                <a:spLocks/>
              </p:cNvSpPr>
              <p:nvPr/>
            </p:nvSpPr>
            <p:spPr bwMode="auto">
              <a:xfrm>
                <a:off x="4377" y="2347"/>
                <a:ext cx="136" cy="84"/>
              </a:xfrm>
              <a:custGeom>
                <a:avLst/>
                <a:gdLst>
                  <a:gd name="T0" fmla="*/ 0 w 136"/>
                  <a:gd name="T1" fmla="*/ 84 h 84"/>
                  <a:gd name="T2" fmla="*/ 136 w 136"/>
                  <a:gd name="T3" fmla="*/ 41 h 84"/>
                  <a:gd name="T4" fmla="*/ 0 w 136"/>
                  <a:gd name="T5" fmla="*/ 0 h 84"/>
                  <a:gd name="T6" fmla="*/ 0 w 136"/>
                  <a:gd name="T7" fmla="*/ 84 h 8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6" h="84">
                    <a:moveTo>
                      <a:pt x="0" y="84"/>
                    </a:moveTo>
                    <a:lnTo>
                      <a:pt x="136" y="41"/>
                    </a:lnTo>
                    <a:lnTo>
                      <a:pt x="0" y="0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" name="Group 112"/>
            <p:cNvGrpSpPr>
              <a:grpSpLocks/>
            </p:cNvGrpSpPr>
            <p:nvPr/>
          </p:nvGrpSpPr>
          <p:grpSpPr bwMode="auto">
            <a:xfrm>
              <a:off x="4134" y="2698"/>
              <a:ext cx="367" cy="84"/>
              <a:chOff x="4134" y="2698"/>
              <a:chExt cx="367" cy="84"/>
            </a:xfrm>
          </p:grpSpPr>
          <p:sp>
            <p:nvSpPr>
              <p:cNvPr id="8291" name="Line 113"/>
              <p:cNvSpPr>
                <a:spLocks noChangeShapeType="1"/>
              </p:cNvSpPr>
              <p:nvPr/>
            </p:nvSpPr>
            <p:spPr bwMode="auto">
              <a:xfrm flipH="1">
                <a:off x="4266" y="2741"/>
                <a:ext cx="23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2" name="Freeform 114"/>
              <p:cNvSpPr>
                <a:spLocks/>
              </p:cNvSpPr>
              <p:nvPr/>
            </p:nvSpPr>
            <p:spPr bwMode="auto">
              <a:xfrm>
                <a:off x="4134" y="2698"/>
                <a:ext cx="136" cy="84"/>
              </a:xfrm>
              <a:custGeom>
                <a:avLst/>
                <a:gdLst>
                  <a:gd name="T0" fmla="*/ 136 w 136"/>
                  <a:gd name="T1" fmla="*/ 0 h 84"/>
                  <a:gd name="T2" fmla="*/ 0 w 136"/>
                  <a:gd name="T3" fmla="*/ 43 h 84"/>
                  <a:gd name="T4" fmla="*/ 136 w 136"/>
                  <a:gd name="T5" fmla="*/ 84 h 84"/>
                  <a:gd name="T6" fmla="*/ 136 w 136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6" h="84">
                    <a:moveTo>
                      <a:pt x="136" y="0"/>
                    </a:moveTo>
                    <a:lnTo>
                      <a:pt x="0" y="43"/>
                    </a:lnTo>
                    <a:lnTo>
                      <a:pt x="136" y="84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" name="Group 115"/>
            <p:cNvGrpSpPr>
              <a:grpSpLocks/>
            </p:cNvGrpSpPr>
            <p:nvPr/>
          </p:nvGrpSpPr>
          <p:grpSpPr bwMode="auto">
            <a:xfrm>
              <a:off x="4147" y="2856"/>
              <a:ext cx="366" cy="84"/>
              <a:chOff x="4147" y="2856"/>
              <a:chExt cx="366" cy="84"/>
            </a:xfrm>
          </p:grpSpPr>
          <p:sp>
            <p:nvSpPr>
              <p:cNvPr id="8289" name="Line 116"/>
              <p:cNvSpPr>
                <a:spLocks noChangeShapeType="1"/>
              </p:cNvSpPr>
              <p:nvPr/>
            </p:nvSpPr>
            <p:spPr bwMode="auto">
              <a:xfrm flipH="1">
                <a:off x="4279" y="2899"/>
                <a:ext cx="234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0" name="Freeform 117"/>
              <p:cNvSpPr>
                <a:spLocks/>
              </p:cNvSpPr>
              <p:nvPr/>
            </p:nvSpPr>
            <p:spPr bwMode="auto">
              <a:xfrm>
                <a:off x="4147" y="2856"/>
                <a:ext cx="136" cy="84"/>
              </a:xfrm>
              <a:custGeom>
                <a:avLst/>
                <a:gdLst>
                  <a:gd name="T0" fmla="*/ 136 w 136"/>
                  <a:gd name="T1" fmla="*/ 0 h 84"/>
                  <a:gd name="T2" fmla="*/ 0 w 136"/>
                  <a:gd name="T3" fmla="*/ 43 h 84"/>
                  <a:gd name="T4" fmla="*/ 136 w 136"/>
                  <a:gd name="T5" fmla="*/ 84 h 84"/>
                  <a:gd name="T6" fmla="*/ 136 w 136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6" h="84">
                    <a:moveTo>
                      <a:pt x="136" y="0"/>
                    </a:moveTo>
                    <a:lnTo>
                      <a:pt x="0" y="43"/>
                    </a:lnTo>
                    <a:lnTo>
                      <a:pt x="136" y="84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" name="Group 118"/>
            <p:cNvGrpSpPr>
              <a:grpSpLocks/>
            </p:cNvGrpSpPr>
            <p:nvPr/>
          </p:nvGrpSpPr>
          <p:grpSpPr bwMode="auto">
            <a:xfrm>
              <a:off x="4147" y="3019"/>
              <a:ext cx="366" cy="84"/>
              <a:chOff x="4147" y="3019"/>
              <a:chExt cx="366" cy="84"/>
            </a:xfrm>
          </p:grpSpPr>
          <p:sp>
            <p:nvSpPr>
              <p:cNvPr id="8287" name="Line 119"/>
              <p:cNvSpPr>
                <a:spLocks noChangeShapeType="1"/>
              </p:cNvSpPr>
              <p:nvPr/>
            </p:nvSpPr>
            <p:spPr bwMode="auto">
              <a:xfrm flipH="1">
                <a:off x="4147" y="3060"/>
                <a:ext cx="234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88" name="Freeform 120"/>
              <p:cNvSpPr>
                <a:spLocks/>
              </p:cNvSpPr>
              <p:nvPr/>
            </p:nvSpPr>
            <p:spPr bwMode="auto">
              <a:xfrm>
                <a:off x="4377" y="3019"/>
                <a:ext cx="136" cy="84"/>
              </a:xfrm>
              <a:custGeom>
                <a:avLst/>
                <a:gdLst>
                  <a:gd name="T0" fmla="*/ 0 w 136"/>
                  <a:gd name="T1" fmla="*/ 84 h 84"/>
                  <a:gd name="T2" fmla="*/ 136 w 136"/>
                  <a:gd name="T3" fmla="*/ 41 h 84"/>
                  <a:gd name="T4" fmla="*/ 0 w 136"/>
                  <a:gd name="T5" fmla="*/ 0 h 84"/>
                  <a:gd name="T6" fmla="*/ 0 w 136"/>
                  <a:gd name="T7" fmla="*/ 84 h 8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6" h="84">
                    <a:moveTo>
                      <a:pt x="0" y="84"/>
                    </a:moveTo>
                    <a:lnTo>
                      <a:pt x="136" y="41"/>
                    </a:lnTo>
                    <a:lnTo>
                      <a:pt x="0" y="0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59" name="Rectangle 121"/>
            <p:cNvSpPr>
              <a:spLocks noChangeArrowheads="1"/>
            </p:cNvSpPr>
            <p:nvPr/>
          </p:nvSpPr>
          <p:spPr bwMode="auto">
            <a:xfrm>
              <a:off x="4543" y="1069"/>
              <a:ext cx="670" cy="6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0" name="Rectangle 122"/>
            <p:cNvSpPr>
              <a:spLocks noChangeArrowheads="1"/>
            </p:cNvSpPr>
            <p:nvPr/>
          </p:nvSpPr>
          <p:spPr bwMode="auto">
            <a:xfrm>
              <a:off x="4549" y="1106"/>
              <a:ext cx="264" cy="1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1809750" algn="l"/>
                </a:tabLst>
              </a:pPr>
              <a:r>
                <a:rPr lang="en-US" altLang="zh-CN" sz="1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CLK</a:t>
              </a:r>
              <a:endParaRPr lang="en-US" altLang="zh-CN" sz="32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261" name="Rectangle 123"/>
            <p:cNvSpPr>
              <a:spLocks noChangeArrowheads="1"/>
            </p:cNvSpPr>
            <p:nvPr/>
          </p:nvSpPr>
          <p:spPr bwMode="auto">
            <a:xfrm>
              <a:off x="4855" y="1188"/>
              <a:ext cx="47" cy="10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1809750" algn="l"/>
                </a:tabLst>
              </a:pPr>
              <a:r>
                <a:rPr lang="en-US" altLang="zh-CN" sz="1100">
                  <a:solidFill>
                    <a:srgbClr val="000000"/>
                  </a:solidFill>
                  <a:latin typeface="Arial" charset="0"/>
                  <a:ea typeface="宋体" charset="-122"/>
                </a:rPr>
                <a:t>0</a:t>
              </a:r>
              <a:endParaRPr lang="en-US" altLang="zh-CN" sz="32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262" name="Rectangle 124"/>
            <p:cNvSpPr>
              <a:spLocks noChangeArrowheads="1"/>
            </p:cNvSpPr>
            <p:nvPr/>
          </p:nvSpPr>
          <p:spPr bwMode="auto">
            <a:xfrm>
              <a:off x="4549" y="1302"/>
              <a:ext cx="369" cy="1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1809750" algn="l"/>
                </a:tabLst>
              </a:pPr>
              <a:r>
                <a:rPr lang="en-US" altLang="zh-CN" sz="1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GATE</a:t>
              </a:r>
              <a:endParaRPr lang="en-US" altLang="zh-CN" sz="32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263" name="Rectangle 125"/>
            <p:cNvSpPr>
              <a:spLocks noChangeArrowheads="1"/>
            </p:cNvSpPr>
            <p:nvPr/>
          </p:nvSpPr>
          <p:spPr bwMode="auto">
            <a:xfrm>
              <a:off x="4974" y="1384"/>
              <a:ext cx="46" cy="10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1809750" algn="l"/>
                </a:tabLst>
              </a:pPr>
              <a:r>
                <a:rPr lang="en-US" altLang="zh-CN" sz="1100">
                  <a:solidFill>
                    <a:srgbClr val="000000"/>
                  </a:solidFill>
                  <a:latin typeface="Arial" charset="0"/>
                  <a:ea typeface="宋体" charset="-122"/>
                </a:rPr>
                <a:t>0</a:t>
              </a:r>
              <a:endParaRPr lang="en-US" altLang="zh-CN" sz="32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264" name="Rectangle 126"/>
            <p:cNvSpPr>
              <a:spLocks noChangeArrowheads="1"/>
            </p:cNvSpPr>
            <p:nvPr/>
          </p:nvSpPr>
          <p:spPr bwMode="auto">
            <a:xfrm>
              <a:off x="4549" y="1495"/>
              <a:ext cx="287" cy="1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1809750" algn="l"/>
                </a:tabLst>
              </a:pPr>
              <a:r>
                <a:rPr lang="en-US" altLang="zh-CN" sz="1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OUT</a:t>
              </a:r>
              <a:endParaRPr lang="en-US" altLang="zh-CN" sz="32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265" name="Rectangle 127"/>
            <p:cNvSpPr>
              <a:spLocks noChangeArrowheads="1"/>
            </p:cNvSpPr>
            <p:nvPr/>
          </p:nvSpPr>
          <p:spPr bwMode="auto">
            <a:xfrm>
              <a:off x="4878" y="1577"/>
              <a:ext cx="46" cy="1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1809750" algn="l"/>
                </a:tabLst>
              </a:pPr>
              <a:r>
                <a:rPr lang="en-US" altLang="zh-CN" sz="1100">
                  <a:solidFill>
                    <a:srgbClr val="000000"/>
                  </a:solidFill>
                  <a:latin typeface="Arial" charset="0"/>
                  <a:ea typeface="宋体" charset="-122"/>
                </a:rPr>
                <a:t>0</a:t>
              </a:r>
              <a:endParaRPr lang="en-US" altLang="zh-CN" sz="32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266" name="Rectangle 128"/>
            <p:cNvSpPr>
              <a:spLocks noChangeArrowheads="1"/>
            </p:cNvSpPr>
            <p:nvPr/>
          </p:nvSpPr>
          <p:spPr bwMode="auto">
            <a:xfrm>
              <a:off x="4543" y="1937"/>
              <a:ext cx="670" cy="62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7" name="Rectangle 129"/>
            <p:cNvSpPr>
              <a:spLocks noChangeArrowheads="1"/>
            </p:cNvSpPr>
            <p:nvPr/>
          </p:nvSpPr>
          <p:spPr bwMode="auto">
            <a:xfrm>
              <a:off x="4549" y="1974"/>
              <a:ext cx="264" cy="1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1809750" algn="l"/>
                </a:tabLst>
              </a:pPr>
              <a:r>
                <a:rPr lang="en-US" altLang="zh-CN" sz="1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CLK</a:t>
              </a:r>
              <a:endParaRPr lang="en-US" altLang="zh-CN" sz="32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268" name="Rectangle 130"/>
            <p:cNvSpPr>
              <a:spLocks noChangeArrowheads="1"/>
            </p:cNvSpPr>
            <p:nvPr/>
          </p:nvSpPr>
          <p:spPr bwMode="auto">
            <a:xfrm>
              <a:off x="4855" y="2056"/>
              <a:ext cx="47" cy="10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1809750" algn="l"/>
                </a:tabLst>
              </a:pPr>
              <a:r>
                <a:rPr lang="en-US" altLang="zh-CN" sz="1100">
                  <a:solidFill>
                    <a:srgbClr val="000000"/>
                  </a:solidFill>
                  <a:latin typeface="Arial" charset="0"/>
                  <a:ea typeface="宋体" charset="-122"/>
                </a:rPr>
                <a:t>1</a:t>
              </a:r>
              <a:endParaRPr lang="en-US" altLang="zh-CN" sz="32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269" name="Rectangle 131"/>
            <p:cNvSpPr>
              <a:spLocks noChangeArrowheads="1"/>
            </p:cNvSpPr>
            <p:nvPr/>
          </p:nvSpPr>
          <p:spPr bwMode="auto">
            <a:xfrm>
              <a:off x="4549" y="2169"/>
              <a:ext cx="369" cy="1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1809750" algn="l"/>
                </a:tabLst>
              </a:pPr>
              <a:r>
                <a:rPr lang="en-US" altLang="zh-CN" sz="1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GATE</a:t>
              </a:r>
              <a:endParaRPr lang="en-US" altLang="zh-CN" sz="32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270" name="Rectangle 132"/>
            <p:cNvSpPr>
              <a:spLocks noChangeArrowheads="1"/>
            </p:cNvSpPr>
            <p:nvPr/>
          </p:nvSpPr>
          <p:spPr bwMode="auto">
            <a:xfrm>
              <a:off x="4974" y="2251"/>
              <a:ext cx="46" cy="10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1809750" algn="l"/>
                </a:tabLst>
              </a:pPr>
              <a:r>
                <a:rPr lang="en-US" altLang="zh-CN" sz="1100">
                  <a:solidFill>
                    <a:srgbClr val="000000"/>
                  </a:solidFill>
                  <a:latin typeface="Arial" charset="0"/>
                  <a:ea typeface="宋体" charset="-122"/>
                </a:rPr>
                <a:t>1</a:t>
              </a:r>
              <a:endParaRPr lang="en-US" altLang="zh-CN" sz="32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271" name="Rectangle 133"/>
            <p:cNvSpPr>
              <a:spLocks noChangeArrowheads="1"/>
            </p:cNvSpPr>
            <p:nvPr/>
          </p:nvSpPr>
          <p:spPr bwMode="auto">
            <a:xfrm>
              <a:off x="4549" y="2362"/>
              <a:ext cx="287" cy="1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1809750" algn="l"/>
                </a:tabLst>
              </a:pPr>
              <a:r>
                <a:rPr lang="en-US" altLang="zh-CN" sz="1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OUT</a:t>
              </a:r>
              <a:endParaRPr lang="en-US" altLang="zh-CN" sz="32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272" name="Rectangle 134"/>
            <p:cNvSpPr>
              <a:spLocks noChangeArrowheads="1"/>
            </p:cNvSpPr>
            <p:nvPr/>
          </p:nvSpPr>
          <p:spPr bwMode="auto">
            <a:xfrm>
              <a:off x="4878" y="2444"/>
              <a:ext cx="46" cy="10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1809750" algn="l"/>
                </a:tabLst>
              </a:pPr>
              <a:r>
                <a:rPr lang="en-US" altLang="zh-CN" sz="1100">
                  <a:solidFill>
                    <a:srgbClr val="000000"/>
                  </a:solidFill>
                  <a:latin typeface="Arial" charset="0"/>
                  <a:ea typeface="宋体" charset="-122"/>
                </a:rPr>
                <a:t>1</a:t>
              </a:r>
              <a:endParaRPr lang="en-US" altLang="zh-CN" sz="32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273" name="Rectangle 135"/>
            <p:cNvSpPr>
              <a:spLocks noChangeArrowheads="1"/>
            </p:cNvSpPr>
            <p:nvPr/>
          </p:nvSpPr>
          <p:spPr bwMode="auto">
            <a:xfrm>
              <a:off x="4530" y="2606"/>
              <a:ext cx="668" cy="62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4" name="Rectangle 136"/>
            <p:cNvSpPr>
              <a:spLocks noChangeArrowheads="1"/>
            </p:cNvSpPr>
            <p:nvPr/>
          </p:nvSpPr>
          <p:spPr bwMode="auto">
            <a:xfrm>
              <a:off x="4536" y="2646"/>
              <a:ext cx="264" cy="1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1809750" algn="l"/>
                </a:tabLst>
              </a:pPr>
              <a:r>
                <a:rPr lang="en-US" altLang="zh-CN" sz="1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CLK</a:t>
              </a:r>
              <a:endParaRPr lang="en-US" altLang="zh-CN" sz="32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275" name="Rectangle 137"/>
            <p:cNvSpPr>
              <a:spLocks noChangeArrowheads="1"/>
            </p:cNvSpPr>
            <p:nvPr/>
          </p:nvSpPr>
          <p:spPr bwMode="auto">
            <a:xfrm>
              <a:off x="4842" y="2728"/>
              <a:ext cx="46" cy="10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1809750" algn="l"/>
                </a:tabLst>
              </a:pPr>
              <a:r>
                <a:rPr lang="en-US" altLang="zh-CN" sz="1100">
                  <a:solidFill>
                    <a:srgbClr val="000000"/>
                  </a:solidFill>
                  <a:latin typeface="Arial" charset="0"/>
                  <a:ea typeface="宋体" charset="-122"/>
                </a:rPr>
                <a:t>2</a:t>
              </a:r>
              <a:endParaRPr lang="en-US" altLang="zh-CN" sz="32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276" name="Rectangle 138"/>
            <p:cNvSpPr>
              <a:spLocks noChangeArrowheads="1"/>
            </p:cNvSpPr>
            <p:nvPr/>
          </p:nvSpPr>
          <p:spPr bwMode="auto">
            <a:xfrm>
              <a:off x="4536" y="2841"/>
              <a:ext cx="369" cy="1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1809750" algn="l"/>
                </a:tabLst>
              </a:pPr>
              <a:r>
                <a:rPr lang="en-US" altLang="zh-CN" sz="1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GATE</a:t>
              </a:r>
              <a:endParaRPr lang="en-US" altLang="zh-CN" sz="32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277" name="Rectangle 139"/>
            <p:cNvSpPr>
              <a:spLocks noChangeArrowheads="1"/>
            </p:cNvSpPr>
            <p:nvPr/>
          </p:nvSpPr>
          <p:spPr bwMode="auto">
            <a:xfrm>
              <a:off x="4962" y="2923"/>
              <a:ext cx="46" cy="10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1809750" algn="l"/>
                </a:tabLst>
              </a:pPr>
              <a:r>
                <a:rPr lang="en-US" altLang="zh-CN" sz="1100">
                  <a:solidFill>
                    <a:srgbClr val="000000"/>
                  </a:solidFill>
                  <a:latin typeface="Arial" charset="0"/>
                  <a:ea typeface="宋体" charset="-122"/>
                </a:rPr>
                <a:t>2</a:t>
              </a:r>
              <a:endParaRPr lang="en-US" altLang="zh-CN" sz="32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278" name="Rectangle 140"/>
            <p:cNvSpPr>
              <a:spLocks noChangeArrowheads="1"/>
            </p:cNvSpPr>
            <p:nvPr/>
          </p:nvSpPr>
          <p:spPr bwMode="auto">
            <a:xfrm>
              <a:off x="4536" y="3034"/>
              <a:ext cx="286" cy="1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1809750" algn="l"/>
                </a:tabLst>
              </a:pPr>
              <a:r>
                <a:rPr lang="en-US" altLang="zh-CN" sz="1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OUT</a:t>
              </a:r>
              <a:endParaRPr lang="en-US" altLang="zh-CN" sz="32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279" name="Rectangle 141"/>
            <p:cNvSpPr>
              <a:spLocks noChangeArrowheads="1"/>
            </p:cNvSpPr>
            <p:nvPr/>
          </p:nvSpPr>
          <p:spPr bwMode="auto">
            <a:xfrm>
              <a:off x="4865" y="3116"/>
              <a:ext cx="46" cy="10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1809750" algn="l"/>
                </a:tabLst>
              </a:pPr>
              <a:r>
                <a:rPr lang="en-US" altLang="zh-CN" sz="1100">
                  <a:solidFill>
                    <a:srgbClr val="000000"/>
                  </a:solidFill>
                  <a:latin typeface="Arial" charset="0"/>
                  <a:ea typeface="宋体" charset="-122"/>
                </a:rPr>
                <a:t>2</a:t>
              </a:r>
              <a:endParaRPr lang="en-US" altLang="zh-CN" sz="3200" b="1"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26" name="Group 142"/>
            <p:cNvGrpSpPr>
              <a:grpSpLocks/>
            </p:cNvGrpSpPr>
            <p:nvPr/>
          </p:nvGrpSpPr>
          <p:grpSpPr bwMode="auto">
            <a:xfrm>
              <a:off x="3112" y="2454"/>
              <a:ext cx="714" cy="160"/>
              <a:chOff x="3112" y="2454"/>
              <a:chExt cx="714" cy="160"/>
            </a:xfrm>
          </p:grpSpPr>
          <p:grpSp>
            <p:nvGrpSpPr>
              <p:cNvPr id="27" name="Group 143"/>
              <p:cNvGrpSpPr>
                <a:grpSpLocks/>
              </p:cNvGrpSpPr>
              <p:nvPr/>
            </p:nvGrpSpPr>
            <p:grpSpPr bwMode="auto">
              <a:xfrm>
                <a:off x="3112" y="2538"/>
                <a:ext cx="668" cy="76"/>
                <a:chOff x="3112" y="2538"/>
                <a:chExt cx="668" cy="76"/>
              </a:xfrm>
            </p:grpSpPr>
            <p:sp>
              <p:nvSpPr>
                <p:cNvPr id="8285" name="Line 144"/>
                <p:cNvSpPr>
                  <a:spLocks noChangeShapeType="1"/>
                </p:cNvSpPr>
                <p:nvPr/>
              </p:nvSpPr>
              <p:spPr bwMode="auto">
                <a:xfrm>
                  <a:off x="3152" y="2575"/>
                  <a:ext cx="628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86" name="Oval 145"/>
                <p:cNvSpPr>
                  <a:spLocks noChangeArrowheads="1"/>
                </p:cNvSpPr>
                <p:nvPr/>
              </p:nvSpPr>
              <p:spPr bwMode="auto">
                <a:xfrm>
                  <a:off x="3112" y="2538"/>
                  <a:ext cx="82" cy="76"/>
                </a:xfrm>
                <a:prstGeom prst="ellipse">
                  <a:avLst/>
                </a:prstGeom>
                <a:solidFill>
                  <a:srgbClr val="000000"/>
                </a:solidFill>
                <a:ln w="2857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146"/>
              <p:cNvGrpSpPr>
                <a:grpSpLocks/>
              </p:cNvGrpSpPr>
              <p:nvPr/>
            </p:nvGrpSpPr>
            <p:grpSpPr bwMode="auto">
              <a:xfrm>
                <a:off x="3736" y="2454"/>
                <a:ext cx="90" cy="121"/>
                <a:chOff x="3736" y="2454"/>
                <a:chExt cx="90" cy="121"/>
              </a:xfrm>
            </p:grpSpPr>
            <p:sp>
              <p:nvSpPr>
                <p:cNvPr id="8283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3780" y="2532"/>
                  <a:ext cx="1" cy="4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84" name="Freeform 148"/>
                <p:cNvSpPr>
                  <a:spLocks/>
                </p:cNvSpPr>
                <p:nvPr/>
              </p:nvSpPr>
              <p:spPr bwMode="auto">
                <a:xfrm>
                  <a:off x="3736" y="2454"/>
                  <a:ext cx="90" cy="82"/>
                </a:xfrm>
                <a:custGeom>
                  <a:avLst/>
                  <a:gdLst>
                    <a:gd name="T0" fmla="*/ 90 w 90"/>
                    <a:gd name="T1" fmla="*/ 82 h 82"/>
                    <a:gd name="T2" fmla="*/ 44 w 90"/>
                    <a:gd name="T3" fmla="*/ 0 h 82"/>
                    <a:gd name="T4" fmla="*/ 0 w 90"/>
                    <a:gd name="T5" fmla="*/ 82 h 82"/>
                    <a:gd name="T6" fmla="*/ 90 w 90"/>
                    <a:gd name="T7" fmla="*/ 82 h 8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90" h="82">
                      <a:moveTo>
                        <a:pt x="90" y="82"/>
                      </a:moveTo>
                      <a:lnTo>
                        <a:pt x="44" y="0"/>
                      </a:lnTo>
                      <a:lnTo>
                        <a:pt x="0" y="82"/>
                      </a:lnTo>
                      <a:lnTo>
                        <a:pt x="90" y="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57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端口</a:t>
            </a:r>
            <a:r>
              <a:rPr lang="en-US" altLang="zh-CN" smtClean="0"/>
              <a:t>C</a:t>
            </a:r>
            <a:r>
              <a:rPr lang="zh-CN" altLang="en-US" smtClean="0"/>
              <a:t>位控制字</a:t>
            </a:r>
          </a:p>
        </p:txBody>
      </p:sp>
      <p:sp>
        <p:nvSpPr>
          <p:cNvPr id="44035" name="AutoShape 4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423275" y="6540500"/>
            <a:ext cx="720725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grpSp>
        <p:nvGrpSpPr>
          <p:cNvPr id="44036" name="Group 5"/>
          <p:cNvGrpSpPr>
            <a:grpSpLocks/>
          </p:cNvGrpSpPr>
          <p:nvPr/>
        </p:nvGrpSpPr>
        <p:grpSpPr bwMode="auto">
          <a:xfrm>
            <a:off x="381000" y="609600"/>
            <a:ext cx="8305800" cy="182563"/>
            <a:chOff x="240" y="893"/>
            <a:chExt cx="5232" cy="115"/>
          </a:xfrm>
        </p:grpSpPr>
        <p:sp>
          <p:nvSpPr>
            <p:cNvPr id="44038" name="Rectangle 6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44039" name="Line 7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4037" name="Picture 8" descr="wjyy09_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973138"/>
            <a:ext cx="8750300" cy="548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端口</a:t>
            </a:r>
            <a:r>
              <a:rPr lang="en-US" altLang="zh-CN" smtClean="0"/>
              <a:t>C</a:t>
            </a:r>
            <a:r>
              <a:rPr lang="zh-CN" altLang="en-US" smtClean="0"/>
              <a:t>的输入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itchFamily="18" charset="0"/>
              </a:rPr>
              <a:t>未被</a:t>
            </a:r>
            <a:r>
              <a:rPr lang="en-US" altLang="zh-CN" smtClean="0">
                <a:latin typeface="Times New Roman" pitchFamily="18" charset="0"/>
              </a:rPr>
              <a:t>A</a:t>
            </a:r>
            <a:r>
              <a:rPr lang="zh-CN" altLang="en-US" smtClean="0">
                <a:latin typeface="Times New Roman" pitchFamily="18" charset="0"/>
              </a:rPr>
              <a:t>和</a:t>
            </a:r>
            <a:r>
              <a:rPr lang="en-US" altLang="zh-CN" smtClean="0">
                <a:latin typeface="Times New Roman" pitchFamily="18" charset="0"/>
              </a:rPr>
              <a:t>B</a:t>
            </a:r>
            <a:r>
              <a:rPr lang="zh-CN" altLang="en-US" smtClean="0">
                <a:latin typeface="Times New Roman" pitchFamily="18" charset="0"/>
              </a:rPr>
              <a:t>端口征用的引脚</a:t>
            </a:r>
          </a:p>
          <a:p>
            <a:pPr lvl="1" eaLnBrk="1" hangingPunct="1"/>
            <a:r>
              <a:rPr lang="zh-CN" altLang="en-US" smtClean="0">
                <a:latin typeface="Times New Roman" pitchFamily="18" charset="0"/>
              </a:rPr>
              <a:t>定义为输入的端口读到引脚输入的信息</a:t>
            </a:r>
          </a:p>
          <a:p>
            <a:pPr lvl="1" eaLnBrk="1" hangingPunct="1"/>
            <a:r>
              <a:rPr lang="zh-CN" altLang="en-US" smtClean="0">
                <a:latin typeface="Times New Roman" pitchFamily="18" charset="0"/>
              </a:rPr>
              <a:t>定义为输出的端口读到输出锁存器的信息</a:t>
            </a:r>
          </a:p>
          <a:p>
            <a:pPr eaLnBrk="1" hangingPunct="1"/>
            <a:r>
              <a:rPr lang="zh-CN" altLang="en-US" smtClean="0">
                <a:latin typeface="Times New Roman" pitchFamily="18" charset="0"/>
              </a:rPr>
              <a:t>被</a:t>
            </a:r>
            <a:r>
              <a:rPr lang="en-US" altLang="zh-CN" smtClean="0">
                <a:latin typeface="Times New Roman" pitchFamily="18" charset="0"/>
              </a:rPr>
              <a:t>A</a:t>
            </a:r>
            <a:r>
              <a:rPr lang="zh-CN" altLang="en-US" smtClean="0">
                <a:latin typeface="Times New Roman" pitchFamily="18" charset="0"/>
              </a:rPr>
              <a:t>和</a:t>
            </a:r>
            <a:r>
              <a:rPr lang="en-US" altLang="zh-CN" smtClean="0">
                <a:latin typeface="Times New Roman" pitchFamily="18" charset="0"/>
              </a:rPr>
              <a:t>B</a:t>
            </a:r>
            <a:r>
              <a:rPr lang="zh-CN" altLang="en-US" smtClean="0">
                <a:latin typeface="Times New Roman" pitchFamily="18" charset="0"/>
              </a:rPr>
              <a:t>端口征用作为联络线的引脚</a:t>
            </a:r>
          </a:p>
          <a:p>
            <a:pPr lvl="1" eaLnBrk="1" hangingPunct="1"/>
            <a:r>
              <a:rPr lang="zh-CN" altLang="en-US" smtClean="0">
                <a:latin typeface="Times New Roman" pitchFamily="18" charset="0"/>
              </a:rPr>
              <a:t>读到反映</a:t>
            </a:r>
            <a:r>
              <a:rPr lang="en-US" altLang="zh-CN" smtClean="0">
                <a:latin typeface="Times New Roman" pitchFamily="18" charset="0"/>
              </a:rPr>
              <a:t>8255</a:t>
            </a:r>
            <a:r>
              <a:rPr lang="zh-CN" altLang="en-US" smtClean="0">
                <a:latin typeface="Times New Roman" pitchFamily="18" charset="0"/>
              </a:rPr>
              <a:t>状态的</a:t>
            </a:r>
            <a:r>
              <a:rPr lang="zh-CN" altLang="en-US" smtClean="0">
                <a:solidFill>
                  <a:schemeClr val="tx2"/>
                </a:solidFill>
                <a:latin typeface="Times New Roman" pitchFamily="18" charset="0"/>
              </a:rPr>
              <a:t>状态字</a:t>
            </a:r>
          </a:p>
        </p:txBody>
      </p:sp>
      <p:sp>
        <p:nvSpPr>
          <p:cNvPr id="45060" name="AutoShape 8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462713"/>
            <a:ext cx="9144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示意图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端口</a:t>
            </a:r>
            <a:r>
              <a:rPr lang="en-US" altLang="zh-CN" smtClean="0"/>
              <a:t>C</a:t>
            </a:r>
            <a:r>
              <a:rPr lang="zh-CN" altLang="en-US" smtClean="0"/>
              <a:t>的读出内容</a:t>
            </a:r>
          </a:p>
        </p:txBody>
      </p:sp>
      <p:sp>
        <p:nvSpPr>
          <p:cNvPr id="46083" name="AutoShape 3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423275" y="6540500"/>
            <a:ext cx="720725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381000" y="609600"/>
            <a:ext cx="8305800" cy="182563"/>
            <a:chOff x="240" y="893"/>
            <a:chExt cx="5232" cy="115"/>
          </a:xfrm>
        </p:grpSpPr>
        <p:sp>
          <p:nvSpPr>
            <p:cNvPr id="46167" name="Rectangle 5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46168" name="Line 6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085" name="Group 8"/>
          <p:cNvGrpSpPr>
            <a:grpSpLocks/>
          </p:cNvGrpSpPr>
          <p:nvPr/>
        </p:nvGrpSpPr>
        <p:grpSpPr bwMode="auto">
          <a:xfrm>
            <a:off x="279400" y="1295400"/>
            <a:ext cx="8613775" cy="4822825"/>
            <a:chOff x="217" y="877"/>
            <a:chExt cx="5426" cy="3038"/>
          </a:xfrm>
        </p:grpSpPr>
        <p:sp>
          <p:nvSpPr>
            <p:cNvPr id="46086" name="Rectangle 9"/>
            <p:cNvSpPr>
              <a:spLocks noChangeArrowheads="1"/>
            </p:cNvSpPr>
            <p:nvPr/>
          </p:nvSpPr>
          <p:spPr bwMode="auto">
            <a:xfrm>
              <a:off x="217" y="877"/>
              <a:ext cx="5426" cy="303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6087" name="Group 10"/>
            <p:cNvGrpSpPr>
              <a:grpSpLocks/>
            </p:cNvGrpSpPr>
            <p:nvPr/>
          </p:nvGrpSpPr>
          <p:grpSpPr bwMode="auto">
            <a:xfrm>
              <a:off x="323" y="912"/>
              <a:ext cx="5098" cy="2910"/>
              <a:chOff x="323" y="912"/>
              <a:chExt cx="5098" cy="2910"/>
            </a:xfrm>
          </p:grpSpPr>
          <p:sp>
            <p:nvSpPr>
              <p:cNvPr id="46088" name="Rectangle 11"/>
              <p:cNvSpPr>
                <a:spLocks noChangeArrowheads="1"/>
              </p:cNvSpPr>
              <p:nvPr/>
            </p:nvSpPr>
            <p:spPr bwMode="auto">
              <a:xfrm>
                <a:off x="323" y="1776"/>
                <a:ext cx="5098" cy="3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lnSpc>
                    <a:spcPct val="130000"/>
                  </a:lnSpc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zh-CN" altLang="en-US" sz="2400" b="1">
                    <a:solidFill>
                      <a:schemeClr val="tx2"/>
                    </a:solidFill>
                    <a:latin typeface="Times New Roman" pitchFamily="18" charset="0"/>
                  </a:rPr>
                  <a:t>方式</a:t>
                </a:r>
                <a:r>
                  <a:rPr lang="en-US" altLang="zh-CN" sz="2400" b="1">
                    <a:solidFill>
                      <a:schemeClr val="tx2"/>
                    </a:solidFill>
                    <a:latin typeface="Times New Roman" pitchFamily="18" charset="0"/>
                  </a:rPr>
                  <a:t>1</a:t>
                </a:r>
                <a:r>
                  <a:rPr lang="zh-CN" altLang="en-US" sz="2400" b="1">
                    <a:solidFill>
                      <a:schemeClr val="tx2"/>
                    </a:solidFill>
                    <a:latin typeface="Times New Roman" pitchFamily="18" charset="0"/>
                  </a:rPr>
                  <a:t>输入</a:t>
                </a:r>
              </a:p>
            </p:txBody>
          </p:sp>
          <p:sp>
            <p:nvSpPr>
              <p:cNvPr id="46089" name="Rectangle 12"/>
              <p:cNvSpPr>
                <a:spLocks noChangeArrowheads="1"/>
              </p:cNvSpPr>
              <p:nvPr/>
            </p:nvSpPr>
            <p:spPr bwMode="auto">
              <a:xfrm>
                <a:off x="4783" y="3495"/>
                <a:ext cx="63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lnSpc>
                    <a:spcPct val="130000"/>
                  </a:lnSpc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 b="1">
                    <a:latin typeface="Times New Roman" pitchFamily="18" charset="0"/>
                  </a:rPr>
                  <a:t>×</a:t>
                </a:r>
              </a:p>
            </p:txBody>
          </p:sp>
          <p:sp>
            <p:nvSpPr>
              <p:cNvPr id="46090" name="Rectangle 13"/>
              <p:cNvSpPr>
                <a:spLocks noChangeArrowheads="1"/>
              </p:cNvSpPr>
              <p:nvPr/>
            </p:nvSpPr>
            <p:spPr bwMode="auto">
              <a:xfrm>
                <a:off x="4147" y="3495"/>
                <a:ext cx="63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lnSpc>
                    <a:spcPct val="130000"/>
                  </a:lnSpc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 b="1">
                    <a:latin typeface="Times New Roman" pitchFamily="18" charset="0"/>
                  </a:rPr>
                  <a:t>×</a:t>
                </a:r>
              </a:p>
            </p:txBody>
          </p:sp>
          <p:sp>
            <p:nvSpPr>
              <p:cNvPr id="46091" name="Rectangle 14"/>
              <p:cNvSpPr>
                <a:spLocks noChangeArrowheads="1"/>
              </p:cNvSpPr>
              <p:nvPr/>
            </p:nvSpPr>
            <p:spPr bwMode="auto">
              <a:xfrm>
                <a:off x="3510" y="3495"/>
                <a:ext cx="63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lnSpc>
                    <a:spcPct val="130000"/>
                  </a:lnSpc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 b="1">
                    <a:latin typeface="Times New Roman" pitchFamily="18" charset="0"/>
                  </a:rPr>
                  <a:t>×</a:t>
                </a:r>
              </a:p>
            </p:txBody>
          </p:sp>
          <p:sp>
            <p:nvSpPr>
              <p:cNvPr id="46092" name="Rectangle 15"/>
              <p:cNvSpPr>
                <a:spLocks noChangeArrowheads="1"/>
              </p:cNvSpPr>
              <p:nvPr/>
            </p:nvSpPr>
            <p:spPr bwMode="auto">
              <a:xfrm>
                <a:off x="2872" y="3495"/>
                <a:ext cx="63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lnSpc>
                    <a:spcPct val="130000"/>
                  </a:lnSpc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 b="1">
                    <a:latin typeface="Times New Roman" pitchFamily="18" charset="0"/>
                  </a:rPr>
                  <a:t>INTRA</a:t>
                </a:r>
              </a:p>
            </p:txBody>
          </p:sp>
          <p:sp>
            <p:nvSpPr>
              <p:cNvPr id="46093" name="Rectangle 16"/>
              <p:cNvSpPr>
                <a:spLocks noChangeArrowheads="1"/>
              </p:cNvSpPr>
              <p:nvPr/>
            </p:nvSpPr>
            <p:spPr bwMode="auto">
              <a:xfrm>
                <a:off x="2234" y="3495"/>
                <a:ext cx="63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lnSpc>
                    <a:spcPct val="130000"/>
                  </a:lnSpc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 b="1">
                    <a:latin typeface="Times New Roman" pitchFamily="18" charset="0"/>
                  </a:rPr>
                  <a:t>INTE2</a:t>
                </a:r>
              </a:p>
            </p:txBody>
          </p:sp>
          <p:sp>
            <p:nvSpPr>
              <p:cNvPr id="46094" name="Rectangle 17"/>
              <p:cNvSpPr>
                <a:spLocks noChangeArrowheads="1"/>
              </p:cNvSpPr>
              <p:nvPr/>
            </p:nvSpPr>
            <p:spPr bwMode="auto">
              <a:xfrm>
                <a:off x="1598" y="3495"/>
                <a:ext cx="63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lnSpc>
                    <a:spcPct val="130000"/>
                  </a:lnSpc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 b="1">
                    <a:latin typeface="Times New Roman" pitchFamily="18" charset="0"/>
                  </a:rPr>
                  <a:t>IBFA</a:t>
                </a:r>
              </a:p>
            </p:txBody>
          </p:sp>
          <p:sp>
            <p:nvSpPr>
              <p:cNvPr id="46095" name="Rectangle 18"/>
              <p:cNvSpPr>
                <a:spLocks noChangeArrowheads="1"/>
              </p:cNvSpPr>
              <p:nvPr/>
            </p:nvSpPr>
            <p:spPr bwMode="auto">
              <a:xfrm>
                <a:off x="961" y="3495"/>
                <a:ext cx="63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lnSpc>
                    <a:spcPct val="130000"/>
                  </a:lnSpc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 b="1">
                    <a:latin typeface="Times New Roman" pitchFamily="18" charset="0"/>
                  </a:rPr>
                  <a:t>INTE1</a:t>
                </a:r>
              </a:p>
            </p:txBody>
          </p:sp>
          <p:sp>
            <p:nvSpPr>
              <p:cNvPr id="46096" name="Rectangle 19"/>
              <p:cNvSpPr>
                <a:spLocks noChangeArrowheads="1"/>
              </p:cNvSpPr>
              <p:nvPr/>
            </p:nvSpPr>
            <p:spPr bwMode="auto">
              <a:xfrm>
                <a:off x="323" y="3495"/>
                <a:ext cx="63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lnSpc>
                    <a:spcPct val="130000"/>
                  </a:lnSpc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 b="1">
                    <a:latin typeface="Times New Roman" pitchFamily="18" charset="0"/>
                  </a:rPr>
                  <a:t>OBFA</a:t>
                </a:r>
              </a:p>
            </p:txBody>
          </p:sp>
          <p:sp>
            <p:nvSpPr>
              <p:cNvPr id="46097" name="Rectangle 20"/>
              <p:cNvSpPr>
                <a:spLocks noChangeArrowheads="1"/>
              </p:cNvSpPr>
              <p:nvPr/>
            </p:nvSpPr>
            <p:spPr bwMode="auto">
              <a:xfrm>
                <a:off x="4783" y="2827"/>
                <a:ext cx="638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lnSpc>
                    <a:spcPct val="130000"/>
                  </a:lnSpc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 b="1">
                    <a:latin typeface="Times New Roman" pitchFamily="18" charset="0"/>
                  </a:rPr>
                  <a:t>INTRB</a:t>
                </a:r>
              </a:p>
            </p:txBody>
          </p:sp>
          <p:sp>
            <p:nvSpPr>
              <p:cNvPr id="46098" name="Rectangle 21"/>
              <p:cNvSpPr>
                <a:spLocks noChangeArrowheads="1"/>
              </p:cNvSpPr>
              <p:nvPr/>
            </p:nvSpPr>
            <p:spPr bwMode="auto">
              <a:xfrm>
                <a:off x="4147" y="2827"/>
                <a:ext cx="636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lnSpc>
                    <a:spcPct val="130000"/>
                  </a:lnSpc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 b="1">
                    <a:latin typeface="Times New Roman" pitchFamily="18" charset="0"/>
                  </a:rPr>
                  <a:t>OBFB</a:t>
                </a:r>
              </a:p>
            </p:txBody>
          </p:sp>
          <p:sp>
            <p:nvSpPr>
              <p:cNvPr id="46099" name="Rectangle 22"/>
              <p:cNvSpPr>
                <a:spLocks noChangeArrowheads="1"/>
              </p:cNvSpPr>
              <p:nvPr/>
            </p:nvSpPr>
            <p:spPr bwMode="auto">
              <a:xfrm>
                <a:off x="3510" y="2827"/>
                <a:ext cx="637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lnSpc>
                    <a:spcPct val="130000"/>
                  </a:lnSpc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 b="1">
                    <a:latin typeface="Times New Roman" pitchFamily="18" charset="0"/>
                  </a:rPr>
                  <a:t>INTEB</a:t>
                </a:r>
              </a:p>
            </p:txBody>
          </p:sp>
          <p:sp>
            <p:nvSpPr>
              <p:cNvPr id="46100" name="Rectangle 23"/>
              <p:cNvSpPr>
                <a:spLocks noChangeArrowheads="1"/>
              </p:cNvSpPr>
              <p:nvPr/>
            </p:nvSpPr>
            <p:spPr bwMode="auto">
              <a:xfrm>
                <a:off x="2872" y="2827"/>
                <a:ext cx="638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lnSpc>
                    <a:spcPct val="130000"/>
                  </a:lnSpc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 b="1">
                    <a:latin typeface="Times New Roman" pitchFamily="18" charset="0"/>
                  </a:rPr>
                  <a:t>INTRA</a:t>
                </a:r>
              </a:p>
            </p:txBody>
          </p:sp>
          <p:sp>
            <p:nvSpPr>
              <p:cNvPr id="46101" name="Rectangle 24"/>
              <p:cNvSpPr>
                <a:spLocks noChangeArrowheads="1"/>
              </p:cNvSpPr>
              <p:nvPr/>
            </p:nvSpPr>
            <p:spPr bwMode="auto">
              <a:xfrm>
                <a:off x="2234" y="2827"/>
                <a:ext cx="638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lnSpc>
                    <a:spcPct val="130000"/>
                  </a:lnSpc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 b="1">
                    <a:latin typeface="Times New Roman" pitchFamily="18" charset="0"/>
                  </a:rPr>
                  <a:t>I/O</a:t>
                </a:r>
              </a:p>
            </p:txBody>
          </p:sp>
          <p:sp>
            <p:nvSpPr>
              <p:cNvPr id="46102" name="Rectangle 25"/>
              <p:cNvSpPr>
                <a:spLocks noChangeArrowheads="1"/>
              </p:cNvSpPr>
              <p:nvPr/>
            </p:nvSpPr>
            <p:spPr bwMode="auto">
              <a:xfrm>
                <a:off x="1598" y="2827"/>
                <a:ext cx="636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lnSpc>
                    <a:spcPct val="130000"/>
                  </a:lnSpc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 b="1">
                    <a:latin typeface="Times New Roman" pitchFamily="18" charset="0"/>
                  </a:rPr>
                  <a:t>I/O</a:t>
                </a:r>
              </a:p>
            </p:txBody>
          </p:sp>
          <p:sp>
            <p:nvSpPr>
              <p:cNvPr id="46103" name="Rectangle 26"/>
              <p:cNvSpPr>
                <a:spLocks noChangeArrowheads="1"/>
              </p:cNvSpPr>
              <p:nvPr/>
            </p:nvSpPr>
            <p:spPr bwMode="auto">
              <a:xfrm>
                <a:off x="961" y="2827"/>
                <a:ext cx="637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lnSpc>
                    <a:spcPct val="130000"/>
                  </a:lnSpc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 b="1">
                    <a:latin typeface="Times New Roman" pitchFamily="18" charset="0"/>
                  </a:rPr>
                  <a:t>INTEA</a:t>
                </a:r>
              </a:p>
            </p:txBody>
          </p:sp>
          <p:sp>
            <p:nvSpPr>
              <p:cNvPr id="46104" name="Rectangle 27"/>
              <p:cNvSpPr>
                <a:spLocks noChangeArrowheads="1"/>
              </p:cNvSpPr>
              <p:nvPr/>
            </p:nvSpPr>
            <p:spPr bwMode="auto">
              <a:xfrm>
                <a:off x="323" y="2827"/>
                <a:ext cx="638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lnSpc>
                    <a:spcPct val="130000"/>
                  </a:lnSpc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 b="1">
                    <a:latin typeface="Times New Roman" pitchFamily="18" charset="0"/>
                  </a:rPr>
                  <a:t>OBFA</a:t>
                </a:r>
              </a:p>
            </p:txBody>
          </p:sp>
          <p:sp>
            <p:nvSpPr>
              <p:cNvPr id="46105" name="Rectangle 28"/>
              <p:cNvSpPr>
                <a:spLocks noChangeArrowheads="1"/>
              </p:cNvSpPr>
              <p:nvPr/>
            </p:nvSpPr>
            <p:spPr bwMode="auto">
              <a:xfrm>
                <a:off x="323" y="3139"/>
                <a:ext cx="5098" cy="3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lnSpc>
                    <a:spcPct val="130000"/>
                  </a:lnSpc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zh-CN" altLang="en-US" sz="2400" b="1">
                    <a:solidFill>
                      <a:schemeClr val="tx2"/>
                    </a:solidFill>
                    <a:latin typeface="Times New Roman" pitchFamily="18" charset="0"/>
                  </a:rPr>
                  <a:t>方式</a:t>
                </a:r>
                <a:r>
                  <a:rPr lang="en-US" altLang="zh-CN" sz="2400" b="1">
                    <a:solidFill>
                      <a:schemeClr val="tx2"/>
                    </a:solidFill>
                    <a:latin typeface="Times New Roman" pitchFamily="18" charset="0"/>
                  </a:rPr>
                  <a:t>2</a:t>
                </a:r>
                <a:r>
                  <a:rPr lang="zh-CN" altLang="en-US" sz="2400" b="1">
                    <a:solidFill>
                      <a:schemeClr val="tx2"/>
                    </a:solidFill>
                    <a:latin typeface="Times New Roman" pitchFamily="18" charset="0"/>
                  </a:rPr>
                  <a:t>双向</a:t>
                </a:r>
              </a:p>
            </p:txBody>
          </p:sp>
          <p:sp>
            <p:nvSpPr>
              <p:cNvPr id="46106" name="Rectangle 29"/>
              <p:cNvSpPr>
                <a:spLocks noChangeArrowheads="1"/>
              </p:cNvSpPr>
              <p:nvPr/>
            </p:nvSpPr>
            <p:spPr bwMode="auto">
              <a:xfrm>
                <a:off x="323" y="2471"/>
                <a:ext cx="5098" cy="3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lnSpc>
                    <a:spcPct val="130000"/>
                  </a:lnSpc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zh-CN" altLang="en-US" sz="2400" b="1">
                    <a:solidFill>
                      <a:schemeClr val="tx2"/>
                    </a:solidFill>
                    <a:latin typeface="Times New Roman" pitchFamily="18" charset="0"/>
                  </a:rPr>
                  <a:t>方式</a:t>
                </a:r>
                <a:r>
                  <a:rPr lang="en-US" altLang="zh-CN" sz="2400" b="1">
                    <a:solidFill>
                      <a:schemeClr val="tx2"/>
                    </a:solidFill>
                    <a:latin typeface="Times New Roman" pitchFamily="18" charset="0"/>
                  </a:rPr>
                  <a:t>1</a:t>
                </a:r>
                <a:r>
                  <a:rPr lang="zh-CN" altLang="en-US" sz="2400" b="1">
                    <a:solidFill>
                      <a:schemeClr val="tx2"/>
                    </a:solidFill>
                    <a:latin typeface="Times New Roman" pitchFamily="18" charset="0"/>
                  </a:rPr>
                  <a:t>输出</a:t>
                </a:r>
              </a:p>
            </p:txBody>
          </p:sp>
          <p:sp>
            <p:nvSpPr>
              <p:cNvPr id="46107" name="Rectangle 30"/>
              <p:cNvSpPr>
                <a:spLocks noChangeArrowheads="1"/>
              </p:cNvSpPr>
              <p:nvPr/>
            </p:nvSpPr>
            <p:spPr bwMode="auto">
              <a:xfrm>
                <a:off x="4783" y="2132"/>
                <a:ext cx="638" cy="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lnSpc>
                    <a:spcPct val="130000"/>
                  </a:lnSpc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 b="1">
                    <a:latin typeface="Times New Roman" pitchFamily="18" charset="0"/>
                  </a:rPr>
                  <a:t>INTRB</a:t>
                </a:r>
              </a:p>
            </p:txBody>
          </p:sp>
          <p:sp>
            <p:nvSpPr>
              <p:cNvPr id="46108" name="Rectangle 31"/>
              <p:cNvSpPr>
                <a:spLocks noChangeArrowheads="1"/>
              </p:cNvSpPr>
              <p:nvPr/>
            </p:nvSpPr>
            <p:spPr bwMode="auto">
              <a:xfrm>
                <a:off x="4147" y="2132"/>
                <a:ext cx="636" cy="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lnSpc>
                    <a:spcPct val="130000"/>
                  </a:lnSpc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 b="1">
                    <a:latin typeface="Times New Roman" pitchFamily="18" charset="0"/>
                  </a:rPr>
                  <a:t>IBFB</a:t>
                </a:r>
              </a:p>
            </p:txBody>
          </p:sp>
          <p:sp>
            <p:nvSpPr>
              <p:cNvPr id="46109" name="Rectangle 32"/>
              <p:cNvSpPr>
                <a:spLocks noChangeArrowheads="1"/>
              </p:cNvSpPr>
              <p:nvPr/>
            </p:nvSpPr>
            <p:spPr bwMode="auto">
              <a:xfrm>
                <a:off x="3510" y="2132"/>
                <a:ext cx="637" cy="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lnSpc>
                    <a:spcPct val="130000"/>
                  </a:lnSpc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 b="1">
                    <a:latin typeface="Times New Roman" pitchFamily="18" charset="0"/>
                  </a:rPr>
                  <a:t>INTEB</a:t>
                </a:r>
              </a:p>
            </p:txBody>
          </p:sp>
          <p:sp>
            <p:nvSpPr>
              <p:cNvPr id="46110" name="Rectangle 33"/>
              <p:cNvSpPr>
                <a:spLocks noChangeArrowheads="1"/>
              </p:cNvSpPr>
              <p:nvPr/>
            </p:nvSpPr>
            <p:spPr bwMode="auto">
              <a:xfrm>
                <a:off x="2872" y="2132"/>
                <a:ext cx="638" cy="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lnSpc>
                    <a:spcPct val="130000"/>
                  </a:lnSpc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 b="1">
                    <a:latin typeface="Times New Roman" pitchFamily="18" charset="0"/>
                  </a:rPr>
                  <a:t>INTRA</a:t>
                </a:r>
              </a:p>
            </p:txBody>
          </p:sp>
          <p:sp>
            <p:nvSpPr>
              <p:cNvPr id="46111" name="Rectangle 34"/>
              <p:cNvSpPr>
                <a:spLocks noChangeArrowheads="1"/>
              </p:cNvSpPr>
              <p:nvPr/>
            </p:nvSpPr>
            <p:spPr bwMode="auto">
              <a:xfrm>
                <a:off x="2234" y="2132"/>
                <a:ext cx="638" cy="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lnSpc>
                    <a:spcPct val="130000"/>
                  </a:lnSpc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 b="1">
                    <a:latin typeface="Times New Roman" pitchFamily="18" charset="0"/>
                  </a:rPr>
                  <a:t>INTEA</a:t>
                </a:r>
              </a:p>
            </p:txBody>
          </p:sp>
          <p:sp>
            <p:nvSpPr>
              <p:cNvPr id="46112" name="Rectangle 35"/>
              <p:cNvSpPr>
                <a:spLocks noChangeArrowheads="1"/>
              </p:cNvSpPr>
              <p:nvPr/>
            </p:nvSpPr>
            <p:spPr bwMode="auto">
              <a:xfrm>
                <a:off x="1598" y="2132"/>
                <a:ext cx="636" cy="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lnSpc>
                    <a:spcPct val="130000"/>
                  </a:lnSpc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 b="1">
                    <a:latin typeface="Times New Roman" pitchFamily="18" charset="0"/>
                  </a:rPr>
                  <a:t>IBFA</a:t>
                </a:r>
              </a:p>
            </p:txBody>
          </p:sp>
          <p:sp>
            <p:nvSpPr>
              <p:cNvPr id="46113" name="Rectangle 36"/>
              <p:cNvSpPr>
                <a:spLocks noChangeArrowheads="1"/>
              </p:cNvSpPr>
              <p:nvPr/>
            </p:nvSpPr>
            <p:spPr bwMode="auto">
              <a:xfrm>
                <a:off x="961" y="2132"/>
                <a:ext cx="637" cy="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lnSpc>
                    <a:spcPct val="130000"/>
                  </a:lnSpc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 b="1">
                    <a:latin typeface="Times New Roman" pitchFamily="18" charset="0"/>
                  </a:rPr>
                  <a:t>I/O</a:t>
                </a:r>
              </a:p>
            </p:txBody>
          </p:sp>
          <p:sp>
            <p:nvSpPr>
              <p:cNvPr id="46114" name="Rectangle 37"/>
              <p:cNvSpPr>
                <a:spLocks noChangeArrowheads="1"/>
              </p:cNvSpPr>
              <p:nvPr/>
            </p:nvSpPr>
            <p:spPr bwMode="auto">
              <a:xfrm>
                <a:off x="323" y="2132"/>
                <a:ext cx="638" cy="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lnSpc>
                    <a:spcPct val="130000"/>
                  </a:lnSpc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 b="1">
                    <a:latin typeface="Times New Roman" pitchFamily="18" charset="0"/>
                  </a:rPr>
                  <a:t>I/O</a:t>
                </a:r>
              </a:p>
            </p:txBody>
          </p:sp>
          <p:sp>
            <p:nvSpPr>
              <p:cNvPr id="46115" name="Rectangle 38"/>
              <p:cNvSpPr>
                <a:spLocks noChangeArrowheads="1"/>
              </p:cNvSpPr>
              <p:nvPr/>
            </p:nvSpPr>
            <p:spPr bwMode="auto">
              <a:xfrm>
                <a:off x="4783" y="1349"/>
                <a:ext cx="638" cy="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 b="1">
                    <a:latin typeface="宋体" charset="-122"/>
                  </a:rPr>
                  <a:t>D0</a:t>
                </a:r>
                <a:endParaRPr lang="en-US" altLang="zh-CN" sz="2000" b="1">
                  <a:latin typeface="宋体" charset="-122"/>
                </a:endParaRPr>
              </a:p>
            </p:txBody>
          </p:sp>
          <p:sp>
            <p:nvSpPr>
              <p:cNvPr id="46116" name="Rectangle 39"/>
              <p:cNvSpPr>
                <a:spLocks noChangeArrowheads="1"/>
              </p:cNvSpPr>
              <p:nvPr/>
            </p:nvSpPr>
            <p:spPr bwMode="auto">
              <a:xfrm>
                <a:off x="4147" y="1349"/>
                <a:ext cx="636" cy="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 b="1">
                    <a:latin typeface="宋体" charset="-122"/>
                  </a:rPr>
                  <a:t>D1</a:t>
                </a:r>
                <a:endParaRPr lang="en-US" altLang="zh-CN" sz="2000" b="1">
                  <a:latin typeface="宋体" charset="-122"/>
                </a:endParaRPr>
              </a:p>
            </p:txBody>
          </p:sp>
          <p:sp>
            <p:nvSpPr>
              <p:cNvPr id="46117" name="Rectangle 40"/>
              <p:cNvSpPr>
                <a:spLocks noChangeArrowheads="1"/>
              </p:cNvSpPr>
              <p:nvPr/>
            </p:nvSpPr>
            <p:spPr bwMode="auto">
              <a:xfrm>
                <a:off x="3510" y="1349"/>
                <a:ext cx="637" cy="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 b="1">
                    <a:latin typeface="宋体" charset="-122"/>
                  </a:rPr>
                  <a:t>D2</a:t>
                </a:r>
                <a:endParaRPr lang="en-US" altLang="zh-CN" sz="2000" b="1">
                  <a:latin typeface="宋体" charset="-122"/>
                </a:endParaRPr>
              </a:p>
            </p:txBody>
          </p:sp>
          <p:sp>
            <p:nvSpPr>
              <p:cNvPr id="46118" name="Rectangle 41"/>
              <p:cNvSpPr>
                <a:spLocks noChangeArrowheads="1"/>
              </p:cNvSpPr>
              <p:nvPr/>
            </p:nvSpPr>
            <p:spPr bwMode="auto">
              <a:xfrm>
                <a:off x="2872" y="1349"/>
                <a:ext cx="638" cy="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 b="1">
                    <a:latin typeface="宋体" charset="-122"/>
                  </a:rPr>
                  <a:t>D3</a:t>
                </a:r>
                <a:endParaRPr lang="en-US" altLang="zh-CN" sz="2000" b="1">
                  <a:latin typeface="宋体" charset="-122"/>
                </a:endParaRPr>
              </a:p>
            </p:txBody>
          </p:sp>
          <p:sp>
            <p:nvSpPr>
              <p:cNvPr id="46119" name="Rectangle 42"/>
              <p:cNvSpPr>
                <a:spLocks noChangeArrowheads="1"/>
              </p:cNvSpPr>
              <p:nvPr/>
            </p:nvSpPr>
            <p:spPr bwMode="auto">
              <a:xfrm>
                <a:off x="2234" y="1349"/>
                <a:ext cx="638" cy="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 b="1">
                    <a:latin typeface="宋体" charset="-122"/>
                  </a:rPr>
                  <a:t>D4</a:t>
                </a:r>
                <a:endParaRPr lang="en-US" altLang="zh-CN" sz="2000" b="1">
                  <a:latin typeface="宋体" charset="-122"/>
                </a:endParaRPr>
              </a:p>
            </p:txBody>
          </p:sp>
          <p:sp>
            <p:nvSpPr>
              <p:cNvPr id="46120" name="Rectangle 43"/>
              <p:cNvSpPr>
                <a:spLocks noChangeArrowheads="1"/>
              </p:cNvSpPr>
              <p:nvPr/>
            </p:nvSpPr>
            <p:spPr bwMode="auto">
              <a:xfrm>
                <a:off x="1598" y="1349"/>
                <a:ext cx="636" cy="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 b="1">
                    <a:latin typeface="宋体" charset="-122"/>
                  </a:rPr>
                  <a:t>D5</a:t>
                </a:r>
                <a:endParaRPr lang="en-US" altLang="zh-CN" sz="2000" b="1">
                  <a:latin typeface="宋体" charset="-122"/>
                </a:endParaRPr>
              </a:p>
            </p:txBody>
          </p:sp>
          <p:sp>
            <p:nvSpPr>
              <p:cNvPr id="46121" name="Rectangle 44"/>
              <p:cNvSpPr>
                <a:spLocks noChangeArrowheads="1"/>
              </p:cNvSpPr>
              <p:nvPr/>
            </p:nvSpPr>
            <p:spPr bwMode="auto">
              <a:xfrm>
                <a:off x="961" y="1349"/>
                <a:ext cx="637" cy="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 b="1">
                    <a:latin typeface="宋体" charset="-122"/>
                  </a:rPr>
                  <a:t>D6</a:t>
                </a:r>
                <a:endParaRPr lang="en-US" altLang="zh-CN" sz="2000" b="1">
                  <a:latin typeface="宋体" charset="-122"/>
                </a:endParaRPr>
              </a:p>
            </p:txBody>
          </p:sp>
          <p:sp>
            <p:nvSpPr>
              <p:cNvPr id="46122" name="Rectangle 45"/>
              <p:cNvSpPr>
                <a:spLocks noChangeArrowheads="1"/>
              </p:cNvSpPr>
              <p:nvPr/>
            </p:nvSpPr>
            <p:spPr bwMode="auto">
              <a:xfrm>
                <a:off x="323" y="1349"/>
                <a:ext cx="638" cy="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 b="1">
                    <a:latin typeface="宋体" charset="-122"/>
                  </a:rPr>
                  <a:t>D7</a:t>
                </a:r>
                <a:endParaRPr lang="en-US" altLang="zh-CN" sz="2000" b="1">
                  <a:latin typeface="宋体" charset="-122"/>
                </a:endParaRPr>
              </a:p>
            </p:txBody>
          </p:sp>
          <p:sp>
            <p:nvSpPr>
              <p:cNvPr id="46123" name="Line 46"/>
              <p:cNvSpPr>
                <a:spLocks noChangeShapeType="1"/>
              </p:cNvSpPr>
              <p:nvPr/>
            </p:nvSpPr>
            <p:spPr bwMode="auto">
              <a:xfrm>
                <a:off x="323" y="1776"/>
                <a:ext cx="50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4" name="Line 47"/>
              <p:cNvSpPr>
                <a:spLocks noChangeShapeType="1"/>
              </p:cNvSpPr>
              <p:nvPr/>
            </p:nvSpPr>
            <p:spPr bwMode="auto">
              <a:xfrm>
                <a:off x="323" y="2471"/>
                <a:ext cx="509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5" name="Line 48"/>
              <p:cNvSpPr>
                <a:spLocks noChangeShapeType="1"/>
              </p:cNvSpPr>
              <p:nvPr/>
            </p:nvSpPr>
            <p:spPr bwMode="auto">
              <a:xfrm>
                <a:off x="323" y="3822"/>
                <a:ext cx="509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6" name="Line 49"/>
              <p:cNvSpPr>
                <a:spLocks noChangeShapeType="1"/>
              </p:cNvSpPr>
              <p:nvPr/>
            </p:nvSpPr>
            <p:spPr bwMode="auto">
              <a:xfrm>
                <a:off x="323" y="3139"/>
                <a:ext cx="509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7" name="Line 50"/>
              <p:cNvSpPr>
                <a:spLocks noChangeShapeType="1"/>
              </p:cNvSpPr>
              <p:nvPr/>
            </p:nvSpPr>
            <p:spPr bwMode="auto">
              <a:xfrm>
                <a:off x="5421" y="3495"/>
                <a:ext cx="0" cy="32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8" name="Line 51"/>
              <p:cNvSpPr>
                <a:spLocks noChangeShapeType="1"/>
              </p:cNvSpPr>
              <p:nvPr/>
            </p:nvSpPr>
            <p:spPr bwMode="auto">
              <a:xfrm>
                <a:off x="4783" y="3495"/>
                <a:ext cx="0" cy="3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9" name="Line 52"/>
              <p:cNvSpPr>
                <a:spLocks noChangeShapeType="1"/>
              </p:cNvSpPr>
              <p:nvPr/>
            </p:nvSpPr>
            <p:spPr bwMode="auto">
              <a:xfrm>
                <a:off x="4147" y="3495"/>
                <a:ext cx="0" cy="3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30" name="Line 53"/>
              <p:cNvSpPr>
                <a:spLocks noChangeShapeType="1"/>
              </p:cNvSpPr>
              <p:nvPr/>
            </p:nvSpPr>
            <p:spPr bwMode="auto">
              <a:xfrm>
                <a:off x="3510" y="3495"/>
                <a:ext cx="0" cy="3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31" name="Line 54"/>
              <p:cNvSpPr>
                <a:spLocks noChangeShapeType="1"/>
              </p:cNvSpPr>
              <p:nvPr/>
            </p:nvSpPr>
            <p:spPr bwMode="auto">
              <a:xfrm>
                <a:off x="2872" y="3495"/>
                <a:ext cx="0" cy="3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32" name="Line 55"/>
              <p:cNvSpPr>
                <a:spLocks noChangeShapeType="1"/>
              </p:cNvSpPr>
              <p:nvPr/>
            </p:nvSpPr>
            <p:spPr bwMode="auto">
              <a:xfrm>
                <a:off x="2234" y="3495"/>
                <a:ext cx="0" cy="3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33" name="Line 56"/>
              <p:cNvSpPr>
                <a:spLocks noChangeShapeType="1"/>
              </p:cNvSpPr>
              <p:nvPr/>
            </p:nvSpPr>
            <p:spPr bwMode="auto">
              <a:xfrm>
                <a:off x="1598" y="3495"/>
                <a:ext cx="0" cy="3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34" name="Line 57"/>
              <p:cNvSpPr>
                <a:spLocks noChangeShapeType="1"/>
              </p:cNvSpPr>
              <p:nvPr/>
            </p:nvSpPr>
            <p:spPr bwMode="auto">
              <a:xfrm>
                <a:off x="961" y="3495"/>
                <a:ext cx="0" cy="3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35" name="Line 58"/>
              <p:cNvSpPr>
                <a:spLocks noChangeShapeType="1"/>
              </p:cNvSpPr>
              <p:nvPr/>
            </p:nvSpPr>
            <p:spPr bwMode="auto">
              <a:xfrm>
                <a:off x="323" y="3495"/>
                <a:ext cx="0" cy="32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36" name="Line 59"/>
              <p:cNvSpPr>
                <a:spLocks noChangeShapeType="1"/>
              </p:cNvSpPr>
              <p:nvPr/>
            </p:nvSpPr>
            <p:spPr bwMode="auto">
              <a:xfrm>
                <a:off x="323" y="2827"/>
                <a:ext cx="0" cy="31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37" name="Line 60"/>
              <p:cNvSpPr>
                <a:spLocks noChangeShapeType="1"/>
              </p:cNvSpPr>
              <p:nvPr/>
            </p:nvSpPr>
            <p:spPr bwMode="auto">
              <a:xfrm>
                <a:off x="961" y="2827"/>
                <a:ext cx="0" cy="3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38" name="Line 61"/>
              <p:cNvSpPr>
                <a:spLocks noChangeShapeType="1"/>
              </p:cNvSpPr>
              <p:nvPr/>
            </p:nvSpPr>
            <p:spPr bwMode="auto">
              <a:xfrm>
                <a:off x="1598" y="2827"/>
                <a:ext cx="0" cy="3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39" name="Line 62"/>
              <p:cNvSpPr>
                <a:spLocks noChangeShapeType="1"/>
              </p:cNvSpPr>
              <p:nvPr/>
            </p:nvSpPr>
            <p:spPr bwMode="auto">
              <a:xfrm>
                <a:off x="2234" y="2827"/>
                <a:ext cx="0" cy="3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40" name="Line 63"/>
              <p:cNvSpPr>
                <a:spLocks noChangeShapeType="1"/>
              </p:cNvSpPr>
              <p:nvPr/>
            </p:nvSpPr>
            <p:spPr bwMode="auto">
              <a:xfrm>
                <a:off x="2872" y="2827"/>
                <a:ext cx="0" cy="3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41" name="Line 64"/>
              <p:cNvSpPr>
                <a:spLocks noChangeShapeType="1"/>
              </p:cNvSpPr>
              <p:nvPr/>
            </p:nvSpPr>
            <p:spPr bwMode="auto">
              <a:xfrm>
                <a:off x="3510" y="2827"/>
                <a:ext cx="0" cy="3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42" name="Line 65"/>
              <p:cNvSpPr>
                <a:spLocks noChangeShapeType="1"/>
              </p:cNvSpPr>
              <p:nvPr/>
            </p:nvSpPr>
            <p:spPr bwMode="auto">
              <a:xfrm>
                <a:off x="4147" y="2827"/>
                <a:ext cx="0" cy="3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43" name="Line 66"/>
              <p:cNvSpPr>
                <a:spLocks noChangeShapeType="1"/>
              </p:cNvSpPr>
              <p:nvPr/>
            </p:nvSpPr>
            <p:spPr bwMode="auto">
              <a:xfrm>
                <a:off x="4783" y="2827"/>
                <a:ext cx="0" cy="3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44" name="Line 67"/>
              <p:cNvSpPr>
                <a:spLocks noChangeShapeType="1"/>
              </p:cNvSpPr>
              <p:nvPr/>
            </p:nvSpPr>
            <p:spPr bwMode="auto">
              <a:xfrm>
                <a:off x="5421" y="2827"/>
                <a:ext cx="0" cy="31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45" name="Line 68"/>
              <p:cNvSpPr>
                <a:spLocks noChangeShapeType="1"/>
              </p:cNvSpPr>
              <p:nvPr/>
            </p:nvSpPr>
            <p:spPr bwMode="auto">
              <a:xfrm>
                <a:off x="961" y="2132"/>
                <a:ext cx="0" cy="3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46" name="Line 69"/>
              <p:cNvSpPr>
                <a:spLocks noChangeShapeType="1"/>
              </p:cNvSpPr>
              <p:nvPr/>
            </p:nvSpPr>
            <p:spPr bwMode="auto">
              <a:xfrm>
                <a:off x="323" y="2132"/>
                <a:ext cx="0" cy="33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47" name="Line 70"/>
              <p:cNvSpPr>
                <a:spLocks noChangeShapeType="1"/>
              </p:cNvSpPr>
              <p:nvPr/>
            </p:nvSpPr>
            <p:spPr bwMode="auto">
              <a:xfrm>
                <a:off x="1598" y="2132"/>
                <a:ext cx="0" cy="3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48" name="Line 71"/>
              <p:cNvSpPr>
                <a:spLocks noChangeShapeType="1"/>
              </p:cNvSpPr>
              <p:nvPr/>
            </p:nvSpPr>
            <p:spPr bwMode="auto">
              <a:xfrm>
                <a:off x="2234" y="2132"/>
                <a:ext cx="0" cy="3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49" name="Line 72"/>
              <p:cNvSpPr>
                <a:spLocks noChangeShapeType="1"/>
              </p:cNvSpPr>
              <p:nvPr/>
            </p:nvSpPr>
            <p:spPr bwMode="auto">
              <a:xfrm>
                <a:off x="2872" y="2132"/>
                <a:ext cx="0" cy="3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50" name="Line 73"/>
              <p:cNvSpPr>
                <a:spLocks noChangeShapeType="1"/>
              </p:cNvSpPr>
              <p:nvPr/>
            </p:nvSpPr>
            <p:spPr bwMode="auto">
              <a:xfrm>
                <a:off x="3510" y="2132"/>
                <a:ext cx="0" cy="3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51" name="Line 74"/>
              <p:cNvSpPr>
                <a:spLocks noChangeShapeType="1"/>
              </p:cNvSpPr>
              <p:nvPr/>
            </p:nvSpPr>
            <p:spPr bwMode="auto">
              <a:xfrm>
                <a:off x="4147" y="2132"/>
                <a:ext cx="0" cy="3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52" name="Line 75"/>
              <p:cNvSpPr>
                <a:spLocks noChangeShapeType="1"/>
              </p:cNvSpPr>
              <p:nvPr/>
            </p:nvSpPr>
            <p:spPr bwMode="auto">
              <a:xfrm>
                <a:off x="4783" y="2132"/>
                <a:ext cx="0" cy="3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53" name="Line 76"/>
              <p:cNvSpPr>
                <a:spLocks noChangeShapeType="1"/>
              </p:cNvSpPr>
              <p:nvPr/>
            </p:nvSpPr>
            <p:spPr bwMode="auto">
              <a:xfrm>
                <a:off x="5421" y="2132"/>
                <a:ext cx="0" cy="33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54" name="Line 77"/>
              <p:cNvSpPr>
                <a:spLocks noChangeShapeType="1"/>
              </p:cNvSpPr>
              <p:nvPr/>
            </p:nvSpPr>
            <p:spPr bwMode="auto">
              <a:xfrm>
                <a:off x="323" y="2132"/>
                <a:ext cx="509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55" name="Line 78"/>
              <p:cNvSpPr>
                <a:spLocks noChangeShapeType="1"/>
              </p:cNvSpPr>
              <p:nvPr/>
            </p:nvSpPr>
            <p:spPr bwMode="auto">
              <a:xfrm>
                <a:off x="323" y="2827"/>
                <a:ext cx="509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56" name="Line 79"/>
              <p:cNvSpPr>
                <a:spLocks noChangeShapeType="1"/>
              </p:cNvSpPr>
              <p:nvPr/>
            </p:nvSpPr>
            <p:spPr bwMode="auto">
              <a:xfrm>
                <a:off x="323" y="3495"/>
                <a:ext cx="509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6157" name="Group 80"/>
              <p:cNvGrpSpPr>
                <a:grpSpLocks/>
              </p:cNvGrpSpPr>
              <p:nvPr/>
            </p:nvGrpSpPr>
            <p:grpSpPr bwMode="auto">
              <a:xfrm>
                <a:off x="472" y="912"/>
                <a:ext cx="4777" cy="476"/>
                <a:chOff x="472" y="912"/>
                <a:chExt cx="4777" cy="476"/>
              </a:xfrm>
            </p:grpSpPr>
            <p:grpSp>
              <p:nvGrpSpPr>
                <p:cNvPr id="46161" name="Group 81"/>
                <p:cNvGrpSpPr>
                  <a:grpSpLocks/>
                </p:cNvGrpSpPr>
                <p:nvPr/>
              </p:nvGrpSpPr>
              <p:grpSpPr bwMode="auto">
                <a:xfrm>
                  <a:off x="472" y="912"/>
                  <a:ext cx="2711" cy="476"/>
                  <a:chOff x="1397" y="1596"/>
                  <a:chExt cx="1878" cy="476"/>
                </a:xfrm>
              </p:grpSpPr>
              <p:sp>
                <p:nvSpPr>
                  <p:cNvPr id="46165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2120" y="1596"/>
                    <a:ext cx="461" cy="248"/>
                  </a:xfrm>
                  <a:prstGeom prst="rect">
                    <a:avLst/>
                  </a:prstGeom>
                  <a:noFill/>
                  <a:ln w="6350">
                    <a:noFill/>
                    <a:miter lim="800000"/>
                    <a:headEnd/>
                    <a:tailEnd/>
                  </a:ln>
                </p:spPr>
                <p:txBody>
                  <a:bodyPr lIns="12700" tIns="12700" rIns="12700" bIns="12700"/>
                  <a:lstStyle/>
                  <a:p>
                    <a:pPr algn="ctr" eaLnBrk="0" hangingPunct="0"/>
                    <a:r>
                      <a:rPr lang="en-US" altLang="zh-CN" sz="2400" b="1">
                        <a:solidFill>
                          <a:schemeClr val="hlink"/>
                        </a:solidFill>
                        <a:latin typeface="Times New Roman" pitchFamily="18" charset="0"/>
                      </a:rPr>
                      <a:t>A</a:t>
                    </a:r>
                    <a:r>
                      <a:rPr lang="zh-CN" altLang="en-US" sz="2400" b="1">
                        <a:solidFill>
                          <a:schemeClr val="hlink"/>
                        </a:solidFill>
                        <a:latin typeface="Times New Roman" pitchFamily="18" charset="0"/>
                      </a:rPr>
                      <a:t>组</a:t>
                    </a:r>
                  </a:p>
                </p:txBody>
              </p:sp>
              <p:sp>
                <p:nvSpPr>
                  <p:cNvPr id="46166" name="AutoShape 83"/>
                  <p:cNvSpPr>
                    <a:spLocks/>
                  </p:cNvSpPr>
                  <p:nvPr/>
                </p:nvSpPr>
                <p:spPr bwMode="auto">
                  <a:xfrm rot="5400000" flipV="1">
                    <a:off x="2243" y="1040"/>
                    <a:ext cx="186" cy="1878"/>
                  </a:xfrm>
                  <a:prstGeom prst="leftBrace">
                    <a:avLst>
                      <a:gd name="adj1" fmla="val 84140"/>
                      <a:gd name="adj2" fmla="val 50000"/>
                    </a:avLst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12700" tIns="12700" rIns="12700" bIns="12700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6162" name="Group 84"/>
                <p:cNvGrpSpPr>
                  <a:grpSpLocks/>
                </p:cNvGrpSpPr>
                <p:nvPr/>
              </p:nvGrpSpPr>
              <p:grpSpPr bwMode="auto">
                <a:xfrm>
                  <a:off x="3632" y="936"/>
                  <a:ext cx="1617" cy="452"/>
                  <a:chOff x="3722" y="1608"/>
                  <a:chExt cx="1087" cy="452"/>
                </a:xfrm>
              </p:grpSpPr>
              <p:sp>
                <p:nvSpPr>
                  <p:cNvPr id="46163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063" y="1608"/>
                    <a:ext cx="461" cy="247"/>
                  </a:xfrm>
                  <a:prstGeom prst="rect">
                    <a:avLst/>
                  </a:prstGeom>
                  <a:noFill/>
                  <a:ln w="6350">
                    <a:noFill/>
                    <a:miter lim="800000"/>
                    <a:headEnd/>
                    <a:tailEnd/>
                  </a:ln>
                </p:spPr>
                <p:txBody>
                  <a:bodyPr lIns="12700" tIns="12700" rIns="12700" bIns="12700"/>
                  <a:lstStyle/>
                  <a:p>
                    <a:pPr algn="ctr" eaLnBrk="0" hangingPunct="0"/>
                    <a:r>
                      <a:rPr lang="en-US" altLang="zh-CN" sz="2400" b="1">
                        <a:solidFill>
                          <a:schemeClr val="hlink"/>
                        </a:solidFill>
                        <a:latin typeface="Times New Roman" pitchFamily="18" charset="0"/>
                      </a:rPr>
                      <a:t>B</a:t>
                    </a:r>
                    <a:r>
                      <a:rPr lang="zh-CN" altLang="en-US" sz="2400" b="1">
                        <a:solidFill>
                          <a:schemeClr val="hlink"/>
                        </a:solidFill>
                        <a:latin typeface="Times New Roman" pitchFamily="18" charset="0"/>
                      </a:rPr>
                      <a:t>组</a:t>
                    </a:r>
                  </a:p>
                </p:txBody>
              </p:sp>
              <p:sp>
                <p:nvSpPr>
                  <p:cNvPr id="46164" name="AutoShape 86"/>
                  <p:cNvSpPr>
                    <a:spLocks/>
                  </p:cNvSpPr>
                  <p:nvPr/>
                </p:nvSpPr>
                <p:spPr bwMode="auto">
                  <a:xfrm rot="5400000" flipV="1">
                    <a:off x="4185" y="1435"/>
                    <a:ext cx="162" cy="1087"/>
                  </a:xfrm>
                  <a:prstGeom prst="leftBrace">
                    <a:avLst>
                      <a:gd name="adj1" fmla="val 55916"/>
                      <a:gd name="adj2" fmla="val 50000"/>
                    </a:avLst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12700" tIns="12700" rIns="12700" bIns="12700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6158" name="Line 87"/>
              <p:cNvSpPr>
                <a:spLocks noChangeShapeType="1"/>
              </p:cNvSpPr>
              <p:nvPr/>
            </p:nvSpPr>
            <p:spPr bwMode="auto">
              <a:xfrm>
                <a:off x="425" y="2880"/>
                <a:ext cx="43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59" name="Line 88"/>
              <p:cNvSpPr>
                <a:spLocks noChangeShapeType="1"/>
              </p:cNvSpPr>
              <p:nvPr/>
            </p:nvSpPr>
            <p:spPr bwMode="auto">
              <a:xfrm>
                <a:off x="425" y="3547"/>
                <a:ext cx="43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60" name="Line 89"/>
              <p:cNvSpPr>
                <a:spLocks noChangeShapeType="1"/>
              </p:cNvSpPr>
              <p:nvPr/>
            </p:nvSpPr>
            <p:spPr bwMode="auto">
              <a:xfrm>
                <a:off x="4230" y="2880"/>
                <a:ext cx="43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8.2.2 </a:t>
            </a:r>
            <a:r>
              <a:rPr lang="zh-CN" altLang="en-US" smtClean="0"/>
              <a:t>并行接口的应用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ts val="3900"/>
              </a:lnSpc>
            </a:pPr>
            <a:r>
              <a:rPr lang="zh-CN" altLang="en-US" smtClean="0"/>
              <a:t>端口</a:t>
            </a:r>
            <a:r>
              <a:rPr lang="en-US" altLang="zh-CN" smtClean="0"/>
              <a:t>A</a:t>
            </a:r>
            <a:r>
              <a:rPr lang="zh-CN" altLang="en-US" smtClean="0"/>
              <a:t>，</a:t>
            </a:r>
            <a:r>
              <a:rPr lang="en-US" altLang="zh-CN" smtClean="0"/>
              <a:t>B</a:t>
            </a:r>
            <a:r>
              <a:rPr lang="zh-CN" altLang="en-US" smtClean="0"/>
              <a:t>，</a:t>
            </a:r>
            <a:r>
              <a:rPr lang="en-US" altLang="zh-CN" smtClean="0"/>
              <a:t>C</a:t>
            </a:r>
            <a:r>
              <a:rPr lang="zh-CN" altLang="en-US" smtClean="0"/>
              <a:t>和控制字地址</a:t>
            </a:r>
          </a:p>
          <a:p>
            <a:pPr eaLnBrk="1" hangingPunct="1">
              <a:lnSpc>
                <a:spcPts val="3900"/>
              </a:lnSpc>
              <a:buFont typeface="Wingdings" pitchFamily="2" charset="2"/>
              <a:buNone/>
            </a:pPr>
            <a:r>
              <a:rPr lang="en-US" altLang="zh-CN" smtClean="0"/>
              <a:t>	60H</a:t>
            </a:r>
            <a:r>
              <a:rPr lang="zh-CN" altLang="en-US" smtClean="0"/>
              <a:t>，</a:t>
            </a:r>
            <a:r>
              <a:rPr lang="en-US" altLang="zh-CN" smtClean="0"/>
              <a:t>61H</a:t>
            </a:r>
            <a:r>
              <a:rPr lang="zh-CN" altLang="en-US" smtClean="0"/>
              <a:t>，</a:t>
            </a:r>
            <a:r>
              <a:rPr lang="en-US" altLang="zh-CN" smtClean="0"/>
              <a:t>62H</a:t>
            </a:r>
            <a:r>
              <a:rPr lang="zh-CN" altLang="en-US" smtClean="0"/>
              <a:t>和</a:t>
            </a:r>
            <a:r>
              <a:rPr lang="en-US" altLang="zh-CN" smtClean="0"/>
              <a:t>63H</a:t>
            </a:r>
            <a:endParaRPr lang="zh-CN" altLang="en-US" smtClean="0"/>
          </a:p>
          <a:p>
            <a:pPr eaLnBrk="1" hangingPunct="1">
              <a:lnSpc>
                <a:spcPts val="3900"/>
              </a:lnSpc>
            </a:pPr>
            <a:r>
              <a:rPr lang="zh-CN" altLang="en-US" smtClean="0"/>
              <a:t>工作在基本输入</a:t>
            </a:r>
            <a:r>
              <a:rPr lang="en-US" altLang="zh-CN" smtClean="0"/>
              <a:t>/</a:t>
            </a:r>
            <a:r>
              <a:rPr lang="zh-CN" altLang="en-US" smtClean="0"/>
              <a:t>输出方式</a:t>
            </a:r>
            <a:r>
              <a:rPr lang="en-US" altLang="zh-CN" smtClean="0"/>
              <a:t>0</a:t>
            </a:r>
          </a:p>
          <a:p>
            <a:pPr lvl="1" eaLnBrk="1" hangingPunct="1">
              <a:lnSpc>
                <a:spcPts val="3900"/>
              </a:lnSpc>
            </a:pPr>
            <a:r>
              <a:rPr lang="zh-CN" altLang="en-US" smtClean="0"/>
              <a:t>端口</a:t>
            </a:r>
            <a:r>
              <a:rPr lang="en-US" altLang="zh-CN" smtClean="0"/>
              <a:t>A</a:t>
            </a:r>
            <a:r>
              <a:rPr lang="zh-CN" altLang="en-US" smtClean="0"/>
              <a:t>为方式</a:t>
            </a:r>
            <a:r>
              <a:rPr lang="en-US" altLang="zh-CN" smtClean="0"/>
              <a:t>0</a:t>
            </a:r>
            <a:r>
              <a:rPr lang="zh-CN" altLang="en-US" smtClean="0"/>
              <a:t>输入，用来读取键盘扫描码</a:t>
            </a:r>
          </a:p>
          <a:p>
            <a:pPr lvl="1" eaLnBrk="1" hangingPunct="1">
              <a:lnSpc>
                <a:spcPts val="3900"/>
              </a:lnSpc>
            </a:pPr>
            <a:r>
              <a:rPr lang="zh-CN" altLang="en-US" smtClean="0"/>
              <a:t>端口</a:t>
            </a:r>
            <a:r>
              <a:rPr lang="en-US" altLang="zh-CN" smtClean="0"/>
              <a:t>B</a:t>
            </a:r>
            <a:r>
              <a:rPr lang="zh-CN" altLang="en-US" smtClean="0"/>
              <a:t>工作于方式</a:t>
            </a:r>
            <a:r>
              <a:rPr lang="en-US" altLang="zh-CN" smtClean="0"/>
              <a:t>0</a:t>
            </a:r>
            <a:r>
              <a:rPr lang="zh-CN" altLang="en-US" smtClean="0"/>
              <a:t>输出，例如</a:t>
            </a:r>
            <a:r>
              <a:rPr lang="zh-CN" altLang="en-US" smtClean="0">
                <a:solidFill>
                  <a:schemeClr val="tx2"/>
                </a:solidFill>
              </a:rPr>
              <a:t>控制扬声器</a:t>
            </a:r>
            <a:r>
              <a:rPr lang="zh-CN" altLang="en-US" smtClean="0"/>
              <a:t>等</a:t>
            </a:r>
          </a:p>
          <a:p>
            <a:pPr lvl="1" eaLnBrk="1" hangingPunct="1">
              <a:lnSpc>
                <a:spcPts val="3900"/>
              </a:lnSpc>
            </a:pPr>
            <a:r>
              <a:rPr lang="zh-CN" altLang="en-US" smtClean="0"/>
              <a:t>端口</a:t>
            </a:r>
            <a:r>
              <a:rPr lang="en-US" altLang="zh-CN" smtClean="0"/>
              <a:t>C</a:t>
            </a:r>
            <a:r>
              <a:rPr lang="zh-CN" altLang="en-US" smtClean="0"/>
              <a:t>为方式</a:t>
            </a:r>
            <a:r>
              <a:rPr lang="en-US" altLang="zh-CN" smtClean="0"/>
              <a:t>0</a:t>
            </a:r>
            <a:r>
              <a:rPr lang="zh-CN" altLang="en-US" smtClean="0"/>
              <a:t>输入，读取系统状态和配置</a:t>
            </a:r>
          </a:p>
          <a:p>
            <a:pPr eaLnBrk="1" hangingPunct="1">
              <a:lnSpc>
                <a:spcPts val="3900"/>
              </a:lnSpc>
            </a:pPr>
            <a:r>
              <a:rPr lang="zh-CN" altLang="en-US" smtClean="0"/>
              <a:t>系统的初始化编程：</a:t>
            </a:r>
          </a:p>
          <a:p>
            <a:pPr eaLnBrk="1" hangingPunct="1">
              <a:lnSpc>
                <a:spcPts val="39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chemeClr val="hlink"/>
                </a:solidFill>
              </a:rPr>
              <a:t>	</a:t>
            </a:r>
            <a:r>
              <a:rPr lang="en-US" altLang="zh-CN" smtClean="0">
                <a:solidFill>
                  <a:schemeClr val="tx2"/>
                </a:solidFill>
              </a:rPr>
              <a:t>mov al,10011001b</a:t>
            </a:r>
            <a:r>
              <a:rPr lang="en-US" altLang="zh-CN" smtClean="0"/>
              <a:t>	;</a:t>
            </a:r>
            <a:r>
              <a:rPr lang="zh-CN" altLang="en-US" smtClean="0"/>
              <a:t>方式控制字</a:t>
            </a:r>
            <a:r>
              <a:rPr lang="en-US" altLang="zh-CN" smtClean="0"/>
              <a:t>99H</a:t>
            </a:r>
          </a:p>
          <a:p>
            <a:pPr eaLnBrk="1" hangingPunct="1">
              <a:lnSpc>
                <a:spcPts val="3900"/>
              </a:lnSpc>
              <a:buFont typeface="Wingdings" pitchFamily="2" charset="2"/>
              <a:buNone/>
            </a:pPr>
            <a:r>
              <a:rPr lang="en-US" altLang="zh-CN" smtClean="0"/>
              <a:t>	</a:t>
            </a:r>
            <a:r>
              <a:rPr lang="en-US" altLang="zh-CN" smtClean="0">
                <a:solidFill>
                  <a:schemeClr val="tx2"/>
                </a:solidFill>
              </a:rPr>
              <a:t>out 63h,al</a:t>
            </a:r>
            <a:endParaRPr lang="zh-CN" alt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用</a:t>
            </a:r>
            <a:r>
              <a:rPr lang="en-US" altLang="zh-CN" smtClean="0"/>
              <a:t>8255</a:t>
            </a:r>
            <a:r>
              <a:rPr lang="zh-CN" altLang="en-US" smtClean="0"/>
              <a:t>方式</a:t>
            </a:r>
            <a:r>
              <a:rPr lang="en-US" altLang="zh-CN" smtClean="0"/>
              <a:t>0</a:t>
            </a:r>
            <a:r>
              <a:rPr lang="zh-CN" altLang="en-US" smtClean="0"/>
              <a:t>与打印机接口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端口</a:t>
            </a:r>
            <a:r>
              <a:rPr lang="en-US" altLang="zh-CN" smtClean="0"/>
              <a:t>A</a:t>
            </a:r>
            <a:r>
              <a:rPr lang="zh-CN" altLang="en-US" smtClean="0"/>
              <a:t>为方式</a:t>
            </a:r>
            <a:r>
              <a:rPr lang="en-US" altLang="zh-CN" smtClean="0"/>
              <a:t>0</a:t>
            </a:r>
            <a:r>
              <a:rPr lang="zh-CN" altLang="en-US" smtClean="0"/>
              <a:t>输出打印数据</a:t>
            </a:r>
          </a:p>
          <a:p>
            <a:pPr eaLnBrk="1" hangingPunct="1"/>
            <a:r>
              <a:rPr lang="en-US" altLang="zh-CN" smtClean="0"/>
              <a:t>PC7</a:t>
            </a:r>
            <a:r>
              <a:rPr lang="zh-CN" altLang="en-US" smtClean="0"/>
              <a:t>引脚产生负脉冲选通信号</a:t>
            </a:r>
          </a:p>
          <a:p>
            <a:pPr eaLnBrk="1" hangingPunct="1"/>
            <a:r>
              <a:rPr lang="en-US" altLang="zh-CN" smtClean="0"/>
              <a:t>PC2</a:t>
            </a:r>
            <a:r>
              <a:rPr lang="zh-CN" altLang="en-US" smtClean="0"/>
              <a:t>引脚连接忙信号查询其状态</a:t>
            </a:r>
          </a:p>
          <a:p>
            <a:pPr eaLnBrk="1" hangingPunct="1"/>
            <a:r>
              <a:rPr lang="zh-CN" altLang="en-US" smtClean="0"/>
              <a:t>微处理器利用查询方式输出数据</a:t>
            </a:r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3362325" y="3429000"/>
            <a:ext cx="5781675" cy="2900363"/>
            <a:chOff x="2118" y="2160"/>
            <a:chExt cx="3642" cy="1827"/>
          </a:xfrm>
        </p:grpSpPr>
        <p:sp>
          <p:nvSpPr>
            <p:cNvPr id="48134" name="Rectangle 5"/>
            <p:cNvSpPr>
              <a:spLocks noChangeArrowheads="1"/>
            </p:cNvSpPr>
            <p:nvPr/>
          </p:nvSpPr>
          <p:spPr bwMode="auto">
            <a:xfrm>
              <a:off x="3988" y="3546"/>
              <a:ext cx="1058" cy="3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BUSY</a:t>
              </a:r>
            </a:p>
          </p:txBody>
        </p:sp>
        <p:sp>
          <p:nvSpPr>
            <p:cNvPr id="48135" name="Rectangle 6"/>
            <p:cNvSpPr>
              <a:spLocks noChangeArrowheads="1"/>
            </p:cNvSpPr>
            <p:nvPr/>
          </p:nvSpPr>
          <p:spPr bwMode="auto">
            <a:xfrm>
              <a:off x="4005" y="2848"/>
              <a:ext cx="1755" cy="55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8136" name="Rectangle 7"/>
            <p:cNvSpPr>
              <a:spLocks noChangeArrowheads="1"/>
            </p:cNvSpPr>
            <p:nvPr/>
          </p:nvSpPr>
          <p:spPr bwMode="auto">
            <a:xfrm>
              <a:off x="4005" y="2604"/>
              <a:ext cx="1327" cy="42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DATA0</a:t>
              </a:r>
              <a:r>
                <a:rPr lang="zh-CN" altLang="en-US" sz="2400" b="1">
                  <a:latin typeface="Times New Roman" pitchFamily="18" charset="0"/>
                </a:rPr>
                <a:t>～</a:t>
              </a:r>
              <a:r>
                <a:rPr lang="en-US" altLang="zh-CN" sz="2400" b="1">
                  <a:latin typeface="Times New Roman" pitchFamily="18" charset="0"/>
                </a:rPr>
                <a:t>7</a:t>
              </a:r>
              <a:endParaRPr lang="en-US" altLang="zh-CN" sz="2000" b="1">
                <a:latin typeface="Times New Roman" pitchFamily="18" charset="0"/>
              </a:endParaRPr>
            </a:p>
          </p:txBody>
        </p:sp>
        <p:sp>
          <p:nvSpPr>
            <p:cNvPr id="48137" name="Rectangle 8"/>
            <p:cNvSpPr>
              <a:spLocks noChangeArrowheads="1"/>
            </p:cNvSpPr>
            <p:nvPr/>
          </p:nvSpPr>
          <p:spPr bwMode="auto">
            <a:xfrm>
              <a:off x="2270" y="2205"/>
              <a:ext cx="1058" cy="27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8255A</a:t>
              </a:r>
            </a:p>
          </p:txBody>
        </p:sp>
        <p:sp>
          <p:nvSpPr>
            <p:cNvPr id="48138" name="Rectangle 9"/>
            <p:cNvSpPr>
              <a:spLocks noChangeArrowheads="1"/>
            </p:cNvSpPr>
            <p:nvPr/>
          </p:nvSpPr>
          <p:spPr bwMode="auto">
            <a:xfrm>
              <a:off x="2426" y="3077"/>
              <a:ext cx="868" cy="42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PC7</a:t>
              </a:r>
              <a:endParaRPr lang="en-US" altLang="zh-CN" sz="20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48139" name="Rectangle 10"/>
            <p:cNvSpPr>
              <a:spLocks noChangeArrowheads="1"/>
            </p:cNvSpPr>
            <p:nvPr/>
          </p:nvSpPr>
          <p:spPr bwMode="auto">
            <a:xfrm>
              <a:off x="2441" y="3558"/>
              <a:ext cx="868" cy="42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PC2</a:t>
              </a:r>
              <a:endParaRPr lang="en-US" altLang="zh-CN" sz="20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48140" name="Rectangle 11"/>
            <p:cNvSpPr>
              <a:spLocks noChangeArrowheads="1"/>
            </p:cNvSpPr>
            <p:nvPr/>
          </p:nvSpPr>
          <p:spPr bwMode="auto">
            <a:xfrm>
              <a:off x="2197" y="2612"/>
              <a:ext cx="1127" cy="42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PA0</a:t>
              </a:r>
              <a:r>
                <a:rPr lang="zh-CN" altLang="en-US" sz="2400" b="1">
                  <a:solidFill>
                    <a:schemeClr val="tx2"/>
                  </a:solidFill>
                  <a:latin typeface="Times New Roman" pitchFamily="18" charset="0"/>
                </a:rPr>
                <a:t>～</a:t>
              </a:r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PA7</a:t>
              </a:r>
              <a:endParaRPr lang="en-US" altLang="zh-CN" sz="20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48141" name="Rectangle 12"/>
            <p:cNvSpPr>
              <a:spLocks noChangeArrowheads="1"/>
            </p:cNvSpPr>
            <p:nvPr/>
          </p:nvSpPr>
          <p:spPr bwMode="auto">
            <a:xfrm>
              <a:off x="2118" y="2523"/>
              <a:ext cx="1248" cy="1406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2" name="Rectangle 13"/>
            <p:cNvSpPr>
              <a:spLocks noChangeArrowheads="1"/>
            </p:cNvSpPr>
            <p:nvPr/>
          </p:nvSpPr>
          <p:spPr bwMode="auto">
            <a:xfrm>
              <a:off x="4151" y="2160"/>
              <a:ext cx="1181" cy="27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打印机</a:t>
              </a:r>
            </a:p>
          </p:txBody>
        </p:sp>
        <p:sp>
          <p:nvSpPr>
            <p:cNvPr id="48143" name="Rectangle 14"/>
            <p:cNvSpPr>
              <a:spLocks noChangeArrowheads="1"/>
            </p:cNvSpPr>
            <p:nvPr/>
          </p:nvSpPr>
          <p:spPr bwMode="auto">
            <a:xfrm>
              <a:off x="4083" y="2523"/>
              <a:ext cx="1249" cy="1406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4" name="Line 15"/>
            <p:cNvSpPr>
              <a:spLocks noChangeShapeType="1"/>
            </p:cNvSpPr>
            <p:nvPr/>
          </p:nvSpPr>
          <p:spPr bwMode="auto">
            <a:xfrm>
              <a:off x="3386" y="2740"/>
              <a:ext cx="678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5" name="Line 16"/>
            <p:cNvSpPr>
              <a:spLocks noChangeShapeType="1"/>
            </p:cNvSpPr>
            <p:nvPr/>
          </p:nvSpPr>
          <p:spPr bwMode="auto">
            <a:xfrm>
              <a:off x="3365" y="3199"/>
              <a:ext cx="699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6" name="Line 17"/>
            <p:cNvSpPr>
              <a:spLocks noChangeShapeType="1"/>
            </p:cNvSpPr>
            <p:nvPr/>
          </p:nvSpPr>
          <p:spPr bwMode="auto">
            <a:xfrm flipH="1">
              <a:off x="3382" y="3665"/>
              <a:ext cx="699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7" name="Rectangle 18"/>
            <p:cNvSpPr>
              <a:spLocks noChangeArrowheads="1"/>
            </p:cNvSpPr>
            <p:nvPr/>
          </p:nvSpPr>
          <p:spPr bwMode="auto">
            <a:xfrm>
              <a:off x="4065" y="3091"/>
              <a:ext cx="1058" cy="3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STROBE</a:t>
              </a:r>
            </a:p>
          </p:txBody>
        </p:sp>
        <p:sp>
          <p:nvSpPr>
            <p:cNvPr id="48148" name="Line 19"/>
            <p:cNvSpPr>
              <a:spLocks noChangeShapeType="1"/>
            </p:cNvSpPr>
            <p:nvPr/>
          </p:nvSpPr>
          <p:spPr bwMode="auto">
            <a:xfrm>
              <a:off x="4176" y="3092"/>
              <a:ext cx="8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48133" name="Picture 20" descr="LPT并口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914400"/>
            <a:ext cx="1516063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打印机接口时序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典型的异步时序</a:t>
            </a:r>
          </a:p>
          <a:p>
            <a:pPr eaLnBrk="1" hangingPunct="1"/>
            <a:r>
              <a:rPr lang="en-US" altLang="zh-CN" smtClean="0">
                <a:solidFill>
                  <a:schemeClr val="tx2"/>
                </a:solidFill>
              </a:rPr>
              <a:t>DATA0</a:t>
            </a:r>
            <a:r>
              <a:rPr lang="zh-CN" altLang="en-US" smtClean="0">
                <a:solidFill>
                  <a:schemeClr val="tx2"/>
                </a:solidFill>
              </a:rPr>
              <a:t>～</a:t>
            </a:r>
            <a:r>
              <a:rPr lang="en-US" altLang="zh-CN" smtClean="0">
                <a:solidFill>
                  <a:schemeClr val="tx2"/>
                </a:solidFill>
              </a:rPr>
              <a:t>DATA7</a:t>
            </a:r>
            <a:r>
              <a:rPr lang="zh-CN" altLang="en-US" smtClean="0"/>
              <a:t>（</a:t>
            </a:r>
            <a:r>
              <a:rPr lang="en-US" altLang="zh-CN" smtClean="0"/>
              <a:t>8</a:t>
            </a:r>
            <a:r>
              <a:rPr lang="zh-CN" altLang="en-US" smtClean="0"/>
              <a:t>位并行数据）信号</a:t>
            </a:r>
          </a:p>
          <a:p>
            <a:pPr lvl="1" eaLnBrk="1" hangingPunct="1"/>
            <a:r>
              <a:rPr lang="zh-CN" altLang="en-US" smtClean="0"/>
              <a:t>主机输出打印数据和命令</a:t>
            </a:r>
          </a:p>
          <a:p>
            <a:pPr eaLnBrk="1" hangingPunct="1"/>
            <a:r>
              <a:rPr lang="en-US" altLang="zh-CN" smtClean="0">
                <a:solidFill>
                  <a:schemeClr val="tx2"/>
                </a:solidFill>
              </a:rPr>
              <a:t>STROBE*</a:t>
            </a:r>
            <a:r>
              <a:rPr lang="zh-CN" altLang="en-US" smtClean="0"/>
              <a:t>（选通）信号</a:t>
            </a:r>
          </a:p>
          <a:p>
            <a:pPr lvl="1" eaLnBrk="1" hangingPunct="1"/>
            <a:r>
              <a:rPr lang="zh-CN" altLang="en-US" smtClean="0"/>
              <a:t>输出低有效，才能使打印机接收数据</a:t>
            </a:r>
          </a:p>
          <a:p>
            <a:pPr eaLnBrk="1" hangingPunct="1"/>
            <a:r>
              <a:rPr lang="en-US" altLang="zh-CN" smtClean="0">
                <a:solidFill>
                  <a:schemeClr val="tx2"/>
                </a:solidFill>
              </a:rPr>
              <a:t>ACK*</a:t>
            </a:r>
            <a:r>
              <a:rPr lang="zh-CN" altLang="en-US" smtClean="0"/>
              <a:t>（响应）信号</a:t>
            </a:r>
          </a:p>
          <a:p>
            <a:pPr lvl="1" eaLnBrk="1" hangingPunct="1"/>
            <a:r>
              <a:rPr lang="zh-CN" altLang="en-US" smtClean="0"/>
              <a:t>打印机接收数据结束回送负脉冲响应信号</a:t>
            </a:r>
          </a:p>
          <a:p>
            <a:pPr eaLnBrk="1" hangingPunct="1"/>
            <a:r>
              <a:rPr lang="en-US" altLang="zh-CN" smtClean="0">
                <a:solidFill>
                  <a:schemeClr val="tx2"/>
                </a:solidFill>
              </a:rPr>
              <a:t>BUSY</a:t>
            </a:r>
            <a:r>
              <a:rPr lang="zh-CN" altLang="en-US" smtClean="0"/>
              <a:t>（忙状态）信号</a:t>
            </a:r>
          </a:p>
          <a:p>
            <a:pPr lvl="1" eaLnBrk="1" hangingPunct="1"/>
            <a:r>
              <a:rPr lang="zh-CN" altLang="en-US" smtClean="0"/>
              <a:t>打印机忙于处理接收的数据，不接收新的数据</a:t>
            </a:r>
          </a:p>
        </p:txBody>
      </p:sp>
      <p:pic>
        <p:nvPicPr>
          <p:cNvPr id="49156" name="Picture 20" descr="LPT并口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914400"/>
            <a:ext cx="1516063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AutoShape 2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462713"/>
            <a:ext cx="9144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示意图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打印机时序</a:t>
            </a:r>
          </a:p>
        </p:txBody>
      </p:sp>
      <p:sp>
        <p:nvSpPr>
          <p:cNvPr id="50179" name="AutoShape 3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423275" y="6540500"/>
            <a:ext cx="720725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381000" y="609600"/>
            <a:ext cx="8305800" cy="182563"/>
            <a:chOff x="240" y="893"/>
            <a:chExt cx="5232" cy="115"/>
          </a:xfrm>
        </p:grpSpPr>
        <p:sp>
          <p:nvSpPr>
            <p:cNvPr id="50182" name="Rectangle 5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0183" name="Line 6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50181" name="Picture 89" descr="wjyy06_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9144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方式</a:t>
            </a:r>
            <a:r>
              <a:rPr lang="en-US" altLang="zh-CN" smtClean="0"/>
              <a:t>0</a:t>
            </a:r>
            <a:r>
              <a:rPr lang="zh-CN" altLang="en-US" smtClean="0"/>
              <a:t>初始化程序段</a:t>
            </a:r>
            <a:endParaRPr lang="en-US" altLang="zh-CN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tabLst>
                <a:tab pos="715963" algn="l"/>
                <a:tab pos="4313238" algn="l"/>
              </a:tabLst>
            </a:pPr>
            <a:r>
              <a:rPr lang="en-US" altLang="zh-CN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mov dx,</a:t>
            </a:r>
            <a:r>
              <a:rPr lang="en-US" altLang="zh-CN" sz="2800" smtClean="0">
                <a:solidFill>
                  <a:schemeClr val="tx2"/>
                </a:solidFill>
              </a:rPr>
              <a:t>0fffeh</a:t>
            </a:r>
            <a:r>
              <a:rPr lang="en-US" altLang="zh-CN" sz="2800" smtClean="0"/>
              <a:t>	;</a:t>
            </a:r>
            <a:r>
              <a:rPr lang="zh-CN" altLang="en-US" sz="2800" smtClean="0"/>
              <a:t>控制端口地址为</a:t>
            </a:r>
            <a:r>
              <a:rPr lang="en-US" altLang="zh-CN" sz="2800" smtClean="0"/>
              <a:t>FFFEH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715963" algn="l"/>
                <a:tab pos="4313238" algn="l"/>
              </a:tabLst>
            </a:pPr>
            <a:r>
              <a:rPr lang="en-US" altLang="zh-CN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mov al,</a:t>
            </a:r>
            <a:r>
              <a:rPr lang="en-US" altLang="zh-CN" sz="2800" smtClean="0">
                <a:solidFill>
                  <a:schemeClr val="tx2"/>
                </a:solidFill>
              </a:rPr>
              <a:t>10000001b</a:t>
            </a:r>
            <a:r>
              <a:rPr lang="en-US" altLang="zh-CN" sz="2800" smtClean="0"/>
              <a:t>	;</a:t>
            </a:r>
            <a:r>
              <a:rPr lang="zh-CN" altLang="en-US" sz="2800" smtClean="0"/>
              <a:t>方式控制字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715963" algn="l"/>
                <a:tab pos="4313238" algn="l"/>
              </a:tabLst>
            </a:pPr>
            <a:r>
              <a:rPr lang="en-US" altLang="zh-CN" sz="2800" smtClean="0">
                <a:solidFill>
                  <a:schemeClr val="tx2"/>
                </a:solidFill>
              </a:rPr>
              <a:t>	out</a:t>
            </a:r>
            <a:r>
              <a:rPr lang="en-US" altLang="zh-CN" sz="2800" smtClean="0">
                <a:solidFill>
                  <a:srgbClr val="0000CC"/>
                </a:solidFill>
              </a:rPr>
              <a:t> </a:t>
            </a:r>
            <a:r>
              <a:rPr lang="en-US" altLang="zh-CN" sz="2800" smtClean="0">
                <a:solidFill>
                  <a:srgbClr val="193C7D"/>
                </a:solidFill>
              </a:rPr>
              <a:t>dx,al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715963" algn="l"/>
                <a:tab pos="4313238" algn="l"/>
              </a:tabLst>
            </a:pPr>
            <a:r>
              <a:rPr lang="en-US" altLang="zh-CN" sz="2800" smtClean="0"/>
              <a:t>	;A</a:t>
            </a:r>
            <a:r>
              <a:rPr lang="zh-CN" altLang="en-US" sz="2800" smtClean="0"/>
              <a:t>端口方式</a:t>
            </a:r>
            <a:r>
              <a:rPr lang="en-US" altLang="zh-CN" sz="2800" smtClean="0"/>
              <a:t>0</a:t>
            </a:r>
            <a:r>
              <a:rPr lang="zh-CN" altLang="en-US" sz="2800" smtClean="0"/>
              <a:t>输出，端口</a:t>
            </a:r>
            <a:r>
              <a:rPr lang="en-US" altLang="zh-CN" sz="2800" smtClean="0"/>
              <a:t>B</a:t>
            </a:r>
            <a:r>
              <a:rPr lang="zh-CN" altLang="en-US" sz="2800" smtClean="0"/>
              <a:t>任意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715963" algn="l"/>
                <a:tab pos="4313238" algn="l"/>
              </a:tabLst>
            </a:pPr>
            <a:r>
              <a:rPr lang="en-US" altLang="zh-CN" sz="2800" smtClean="0"/>
              <a:t>	;C</a:t>
            </a:r>
            <a:r>
              <a:rPr lang="zh-CN" altLang="en-US" sz="2800" smtClean="0"/>
              <a:t>端口上半部输出、下半部输入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715963" algn="l"/>
                <a:tab pos="4313238" algn="l"/>
              </a:tabLst>
            </a:pPr>
            <a:r>
              <a:rPr lang="en-US" altLang="zh-CN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mov al,</a:t>
            </a:r>
            <a:r>
              <a:rPr lang="en-US" altLang="zh-CN" sz="2800" smtClean="0">
                <a:solidFill>
                  <a:schemeClr val="tx2"/>
                </a:solidFill>
              </a:rPr>
              <a:t>00001111b</a:t>
            </a:r>
            <a:r>
              <a:rPr lang="en-US" altLang="zh-CN" sz="2800" smtClean="0"/>
              <a:t>	;</a:t>
            </a:r>
            <a:r>
              <a:rPr lang="zh-CN" altLang="en-US" sz="2800" smtClean="0"/>
              <a:t>端口</a:t>
            </a:r>
            <a:r>
              <a:rPr lang="en-US" altLang="zh-CN" sz="2800" smtClean="0"/>
              <a:t>C</a:t>
            </a:r>
            <a:r>
              <a:rPr lang="zh-CN" altLang="en-US" sz="2800" smtClean="0"/>
              <a:t>复位置位控制字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715963" algn="l"/>
                <a:tab pos="4313238" algn="l"/>
              </a:tabLst>
            </a:pPr>
            <a:r>
              <a:rPr lang="en-US" altLang="zh-CN" sz="2800" smtClean="0"/>
              <a:t>	</a:t>
            </a:r>
            <a:r>
              <a:rPr lang="en-US" altLang="zh-CN" sz="2800" smtClean="0">
                <a:solidFill>
                  <a:schemeClr val="tx2"/>
                </a:solidFill>
              </a:rPr>
              <a:t>out</a:t>
            </a:r>
            <a:r>
              <a:rPr lang="en-US" altLang="zh-CN" sz="2800" smtClean="0">
                <a:solidFill>
                  <a:srgbClr val="0000CC"/>
                </a:solidFill>
              </a:rPr>
              <a:t> </a:t>
            </a:r>
            <a:r>
              <a:rPr lang="en-US" altLang="zh-CN" sz="2800" smtClean="0">
                <a:solidFill>
                  <a:srgbClr val="193C7D"/>
                </a:solidFill>
              </a:rPr>
              <a:t>dx,al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715963" algn="l"/>
                <a:tab pos="4313238" algn="l"/>
              </a:tabLst>
            </a:pPr>
            <a:r>
              <a:rPr lang="en-US" altLang="zh-CN" sz="2800" smtClean="0"/>
              <a:t>	;</a:t>
            </a:r>
            <a:r>
              <a:rPr lang="zh-CN" altLang="en-US" sz="2800" smtClean="0"/>
              <a:t>使</a:t>
            </a:r>
            <a:r>
              <a:rPr lang="en-US" altLang="zh-CN" sz="2800" smtClean="0"/>
              <a:t>PC7</a:t>
            </a:r>
            <a:r>
              <a:rPr lang="zh-CN" altLang="en-US" sz="2800" smtClean="0"/>
              <a:t>＝</a:t>
            </a:r>
            <a:r>
              <a:rPr lang="en-US" altLang="zh-CN" sz="2800" smtClean="0"/>
              <a:t>1</a:t>
            </a:r>
            <a:r>
              <a:rPr lang="zh-CN" altLang="en-US" sz="2800" smtClean="0"/>
              <a:t>，即置</a:t>
            </a:r>
            <a:r>
              <a:rPr lang="en-US" altLang="zh-CN" sz="2800" smtClean="0"/>
              <a:t>STORE*</a:t>
            </a:r>
            <a:r>
              <a:rPr lang="zh-CN" altLang="en-US" sz="2800" smtClean="0"/>
              <a:t>＝</a:t>
            </a:r>
            <a:r>
              <a:rPr lang="en-US" altLang="zh-CN" sz="2800" smtClean="0"/>
              <a:t>1</a:t>
            </a:r>
            <a:r>
              <a:rPr lang="zh-CN" altLang="en-US" sz="2800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用</a:t>
            </a:r>
            <a:r>
              <a:rPr lang="en-US" altLang="zh-CN" smtClean="0"/>
              <a:t>8255</a:t>
            </a:r>
            <a:r>
              <a:rPr lang="zh-CN" altLang="en-US" smtClean="0"/>
              <a:t>方式</a:t>
            </a:r>
            <a:r>
              <a:rPr lang="en-US" altLang="zh-CN" smtClean="0"/>
              <a:t>1</a:t>
            </a:r>
            <a:r>
              <a:rPr lang="zh-CN" altLang="en-US" smtClean="0"/>
              <a:t>与打印机接口</a:t>
            </a:r>
            <a:endParaRPr lang="en-US" altLang="zh-CN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端口</a:t>
            </a:r>
            <a:r>
              <a:rPr lang="en-US" altLang="zh-CN" sz="2800" smtClean="0"/>
              <a:t>A</a:t>
            </a:r>
            <a:r>
              <a:rPr lang="zh-CN" altLang="en-US" sz="2800" smtClean="0"/>
              <a:t>选通输出连接打印机</a:t>
            </a:r>
          </a:p>
          <a:p>
            <a:pPr eaLnBrk="1" hangingPunct="1"/>
            <a:r>
              <a:rPr lang="en-US" altLang="zh-CN" sz="2800" smtClean="0"/>
              <a:t>PC7</a:t>
            </a:r>
            <a:r>
              <a:rPr lang="zh-CN" altLang="en-US" sz="2800" smtClean="0"/>
              <a:t>＝</a:t>
            </a:r>
            <a:r>
              <a:rPr lang="en-US" altLang="zh-CN" sz="2800" smtClean="0"/>
              <a:t>OBF*</a:t>
            </a:r>
            <a:r>
              <a:rPr lang="zh-CN" altLang="en-US" sz="2800" smtClean="0"/>
              <a:t>输出，</a:t>
            </a:r>
            <a:r>
              <a:rPr lang="en-US" altLang="zh-CN" sz="2800" smtClean="0"/>
              <a:t>PC6</a:t>
            </a:r>
            <a:r>
              <a:rPr lang="zh-CN" altLang="en-US" sz="2800" smtClean="0"/>
              <a:t>＝</a:t>
            </a:r>
            <a:r>
              <a:rPr lang="en-US" altLang="zh-CN" sz="2800" smtClean="0"/>
              <a:t>ACK*</a:t>
            </a:r>
            <a:r>
              <a:rPr lang="zh-CN" altLang="en-US" sz="2800" smtClean="0"/>
              <a:t>输入，</a:t>
            </a:r>
            <a:r>
              <a:rPr lang="en-US" altLang="zh-CN" sz="2800" smtClean="0"/>
              <a:t>PC3</a:t>
            </a:r>
            <a:r>
              <a:rPr lang="zh-CN" altLang="en-US" sz="2800" smtClean="0"/>
              <a:t>＝</a:t>
            </a:r>
            <a:r>
              <a:rPr lang="en-US" altLang="zh-CN" sz="2800" smtClean="0"/>
              <a:t>INTR</a:t>
            </a:r>
            <a:r>
              <a:rPr lang="zh-CN" altLang="en-US" sz="2800" smtClean="0"/>
              <a:t>输出</a:t>
            </a:r>
          </a:p>
          <a:p>
            <a:pPr eaLnBrk="1" hangingPunct="1"/>
            <a:r>
              <a:rPr lang="zh-CN" altLang="en-US" sz="2800" smtClean="0"/>
              <a:t>通过</a:t>
            </a:r>
            <a:r>
              <a:rPr lang="en-US" altLang="zh-CN" sz="2800" smtClean="0"/>
              <a:t>PC6</a:t>
            </a:r>
            <a:r>
              <a:rPr lang="zh-CN" altLang="en-US" sz="2800" smtClean="0"/>
              <a:t>控制</a:t>
            </a:r>
            <a:r>
              <a:rPr lang="en-US" altLang="zh-CN" sz="2800" smtClean="0"/>
              <a:t>INTEA</a:t>
            </a:r>
            <a:endParaRPr lang="zh-CN" altLang="en-US" sz="2800" smtClean="0"/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1470025" y="2390775"/>
            <a:ext cx="7673975" cy="4278313"/>
            <a:chOff x="926" y="1434"/>
            <a:chExt cx="4834" cy="2695"/>
          </a:xfrm>
        </p:grpSpPr>
        <p:sp>
          <p:nvSpPr>
            <p:cNvPr id="54277" name="Rectangle 5"/>
            <p:cNvSpPr>
              <a:spLocks noChangeArrowheads="1"/>
            </p:cNvSpPr>
            <p:nvPr/>
          </p:nvSpPr>
          <p:spPr bwMode="auto">
            <a:xfrm>
              <a:off x="2290" y="3753"/>
              <a:ext cx="654" cy="37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1000pf</a:t>
              </a:r>
            </a:p>
          </p:txBody>
        </p:sp>
        <p:sp>
          <p:nvSpPr>
            <p:cNvPr id="54278" name="Rectangle 6"/>
            <p:cNvSpPr>
              <a:spLocks noChangeArrowheads="1"/>
            </p:cNvSpPr>
            <p:nvPr/>
          </p:nvSpPr>
          <p:spPr bwMode="auto">
            <a:xfrm>
              <a:off x="3412" y="3798"/>
              <a:ext cx="655" cy="30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2K</a:t>
              </a:r>
            </a:p>
          </p:txBody>
        </p:sp>
        <p:sp>
          <p:nvSpPr>
            <p:cNvPr id="54279" name="Rectangle 7"/>
            <p:cNvSpPr>
              <a:spLocks noChangeArrowheads="1"/>
            </p:cNvSpPr>
            <p:nvPr/>
          </p:nvSpPr>
          <p:spPr bwMode="auto">
            <a:xfrm>
              <a:off x="3290" y="3441"/>
              <a:ext cx="654" cy="21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54280" name="Rectangle 8"/>
            <p:cNvSpPr>
              <a:spLocks noChangeArrowheads="1"/>
            </p:cNvSpPr>
            <p:nvPr/>
          </p:nvSpPr>
          <p:spPr bwMode="auto">
            <a:xfrm>
              <a:off x="3678" y="3025"/>
              <a:ext cx="654" cy="21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4281" name="Rectangle 9"/>
            <p:cNvSpPr>
              <a:spLocks noChangeArrowheads="1"/>
            </p:cNvSpPr>
            <p:nvPr/>
          </p:nvSpPr>
          <p:spPr bwMode="auto">
            <a:xfrm>
              <a:off x="3678" y="2726"/>
              <a:ext cx="654" cy="21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4282" name="Rectangle 10"/>
            <p:cNvSpPr>
              <a:spLocks noChangeArrowheads="1"/>
            </p:cNvSpPr>
            <p:nvPr/>
          </p:nvSpPr>
          <p:spPr bwMode="auto">
            <a:xfrm>
              <a:off x="2555" y="2971"/>
              <a:ext cx="654" cy="21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3657" y="2414"/>
              <a:ext cx="655" cy="21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4284" name="Rectangle 12"/>
            <p:cNvSpPr>
              <a:spLocks noChangeArrowheads="1"/>
            </p:cNvSpPr>
            <p:nvPr/>
          </p:nvSpPr>
          <p:spPr bwMode="auto">
            <a:xfrm>
              <a:off x="2616" y="2414"/>
              <a:ext cx="655" cy="21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4285" name="Rectangle 13"/>
            <p:cNvSpPr>
              <a:spLocks noChangeArrowheads="1"/>
            </p:cNvSpPr>
            <p:nvPr/>
          </p:nvSpPr>
          <p:spPr bwMode="auto">
            <a:xfrm>
              <a:off x="3019" y="2482"/>
              <a:ext cx="818" cy="93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LS123</a:t>
              </a:r>
            </a:p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单稳</a:t>
              </a:r>
            </a:p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电路</a:t>
              </a:r>
            </a:p>
          </p:txBody>
        </p:sp>
        <p:sp>
          <p:nvSpPr>
            <p:cNvPr id="54286" name="Rectangle 14"/>
            <p:cNvSpPr>
              <a:spLocks noChangeArrowheads="1"/>
            </p:cNvSpPr>
            <p:nvPr/>
          </p:nvSpPr>
          <p:spPr bwMode="auto">
            <a:xfrm>
              <a:off x="4274" y="3103"/>
              <a:ext cx="593" cy="43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+5V</a:t>
              </a:r>
            </a:p>
          </p:txBody>
        </p:sp>
        <p:sp>
          <p:nvSpPr>
            <p:cNvPr id="54287" name="Rectangle 15"/>
            <p:cNvSpPr>
              <a:spLocks noChangeArrowheads="1"/>
            </p:cNvSpPr>
            <p:nvPr/>
          </p:nvSpPr>
          <p:spPr bwMode="auto">
            <a:xfrm>
              <a:off x="4478" y="1713"/>
              <a:ext cx="1282" cy="36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400" b="1">
                  <a:latin typeface="Times New Roman" pitchFamily="18" charset="0"/>
                </a:rPr>
                <a:t>DATA0</a:t>
              </a:r>
              <a:r>
                <a:rPr lang="zh-CN" altLang="en-US" sz="2400" b="1">
                  <a:latin typeface="Times New Roman" pitchFamily="18" charset="0"/>
                </a:rPr>
                <a:t>～</a:t>
              </a:r>
              <a:r>
                <a:rPr lang="en-US" altLang="zh-CN" sz="24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4288" name="Line 16"/>
            <p:cNvSpPr>
              <a:spLocks noChangeShapeType="1"/>
            </p:cNvSpPr>
            <p:nvPr/>
          </p:nvSpPr>
          <p:spPr bwMode="auto">
            <a:xfrm>
              <a:off x="2706" y="3200"/>
              <a:ext cx="31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9" name="Line 17"/>
            <p:cNvSpPr>
              <a:spLocks noChangeShapeType="1"/>
            </p:cNvSpPr>
            <p:nvPr/>
          </p:nvSpPr>
          <p:spPr bwMode="auto">
            <a:xfrm>
              <a:off x="2702" y="3200"/>
              <a:ext cx="1" cy="2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0" name="Rectangle 18"/>
            <p:cNvSpPr>
              <a:spLocks noChangeArrowheads="1"/>
            </p:cNvSpPr>
            <p:nvPr/>
          </p:nvSpPr>
          <p:spPr bwMode="auto">
            <a:xfrm>
              <a:off x="4376" y="1706"/>
              <a:ext cx="1205" cy="1225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>
              <a:off x="2396" y="1841"/>
              <a:ext cx="1961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2" name="Rectangle 20"/>
            <p:cNvSpPr>
              <a:spLocks noChangeArrowheads="1"/>
            </p:cNvSpPr>
            <p:nvPr/>
          </p:nvSpPr>
          <p:spPr bwMode="auto">
            <a:xfrm>
              <a:off x="1292" y="1468"/>
              <a:ext cx="1022" cy="2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8255A</a:t>
              </a:r>
            </a:p>
          </p:txBody>
        </p:sp>
        <p:sp>
          <p:nvSpPr>
            <p:cNvPr id="54293" name="Rectangle 21"/>
            <p:cNvSpPr>
              <a:spLocks noChangeArrowheads="1"/>
            </p:cNvSpPr>
            <p:nvPr/>
          </p:nvSpPr>
          <p:spPr bwMode="auto">
            <a:xfrm>
              <a:off x="1483" y="2105"/>
              <a:ext cx="838" cy="36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PC6</a:t>
              </a:r>
              <a:endParaRPr lang="en-US" altLang="zh-CN" sz="20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54294" name="Rectangle 22"/>
            <p:cNvSpPr>
              <a:spLocks noChangeArrowheads="1"/>
            </p:cNvSpPr>
            <p:nvPr/>
          </p:nvSpPr>
          <p:spPr bwMode="auto">
            <a:xfrm>
              <a:off x="1555" y="3029"/>
              <a:ext cx="838" cy="36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400" b="1">
                  <a:latin typeface="Times New Roman" pitchFamily="18" charset="0"/>
                </a:rPr>
                <a:t>INTR</a:t>
              </a:r>
            </a:p>
          </p:txBody>
        </p:sp>
        <p:sp>
          <p:nvSpPr>
            <p:cNvPr id="54295" name="Rectangle 23"/>
            <p:cNvSpPr>
              <a:spLocks noChangeArrowheads="1"/>
            </p:cNvSpPr>
            <p:nvPr/>
          </p:nvSpPr>
          <p:spPr bwMode="auto">
            <a:xfrm>
              <a:off x="926" y="2709"/>
              <a:ext cx="838" cy="36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PC3</a:t>
              </a:r>
              <a:endParaRPr lang="en-US" altLang="zh-CN" sz="20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54296" name="Rectangle 24"/>
            <p:cNvSpPr>
              <a:spLocks noChangeArrowheads="1"/>
            </p:cNvSpPr>
            <p:nvPr/>
          </p:nvSpPr>
          <p:spPr bwMode="auto">
            <a:xfrm>
              <a:off x="1483" y="2484"/>
              <a:ext cx="838" cy="36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PC7</a:t>
              </a:r>
              <a:endParaRPr lang="en-US" altLang="zh-CN" sz="20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54297" name="Rectangle 25"/>
            <p:cNvSpPr>
              <a:spLocks noChangeArrowheads="1"/>
            </p:cNvSpPr>
            <p:nvPr/>
          </p:nvSpPr>
          <p:spPr bwMode="auto">
            <a:xfrm>
              <a:off x="1232" y="1726"/>
              <a:ext cx="1089" cy="36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PA0</a:t>
              </a:r>
              <a:r>
                <a:rPr lang="zh-CN" altLang="en-US" sz="2400" b="1">
                  <a:solidFill>
                    <a:schemeClr val="tx2"/>
                  </a:solidFill>
                  <a:latin typeface="Times New Roman" pitchFamily="18" charset="0"/>
                </a:rPr>
                <a:t>～</a:t>
              </a:r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PA7</a:t>
              </a:r>
              <a:endParaRPr lang="en-US" altLang="zh-CN" sz="20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54298" name="Rectangle 26"/>
            <p:cNvSpPr>
              <a:spLocks noChangeArrowheads="1"/>
            </p:cNvSpPr>
            <p:nvPr/>
          </p:nvSpPr>
          <p:spPr bwMode="auto">
            <a:xfrm>
              <a:off x="1171" y="1706"/>
              <a:ext cx="1206" cy="126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9" name="Rectangle 27"/>
            <p:cNvSpPr>
              <a:spLocks noChangeArrowheads="1"/>
            </p:cNvSpPr>
            <p:nvPr/>
          </p:nvSpPr>
          <p:spPr bwMode="auto">
            <a:xfrm>
              <a:off x="4377" y="1434"/>
              <a:ext cx="1140" cy="27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打印机</a:t>
              </a:r>
            </a:p>
          </p:txBody>
        </p:sp>
        <p:sp>
          <p:nvSpPr>
            <p:cNvPr id="54300" name="Line 28"/>
            <p:cNvSpPr>
              <a:spLocks noChangeShapeType="1"/>
            </p:cNvSpPr>
            <p:nvPr/>
          </p:nvSpPr>
          <p:spPr bwMode="auto">
            <a:xfrm flipH="1">
              <a:off x="2396" y="2228"/>
              <a:ext cx="198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1" name="Line 29"/>
            <p:cNvSpPr>
              <a:spLocks noChangeShapeType="1"/>
            </p:cNvSpPr>
            <p:nvPr/>
          </p:nvSpPr>
          <p:spPr bwMode="auto">
            <a:xfrm flipH="1">
              <a:off x="3845" y="2629"/>
              <a:ext cx="532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2" name="Line 30"/>
            <p:cNvSpPr>
              <a:spLocks noChangeShapeType="1"/>
            </p:cNvSpPr>
            <p:nvPr/>
          </p:nvSpPr>
          <p:spPr bwMode="auto">
            <a:xfrm flipH="1">
              <a:off x="3845" y="2946"/>
              <a:ext cx="24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3" name="Line 31"/>
            <p:cNvSpPr>
              <a:spLocks noChangeShapeType="1"/>
            </p:cNvSpPr>
            <p:nvPr/>
          </p:nvSpPr>
          <p:spPr bwMode="auto">
            <a:xfrm>
              <a:off x="4090" y="2946"/>
              <a:ext cx="1" cy="7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4" name="Oval 32"/>
            <p:cNvSpPr>
              <a:spLocks noChangeArrowheads="1"/>
            </p:cNvSpPr>
            <p:nvPr/>
          </p:nvSpPr>
          <p:spPr bwMode="auto">
            <a:xfrm>
              <a:off x="4061" y="3224"/>
              <a:ext cx="62" cy="6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5" name="Rectangle 33"/>
            <p:cNvSpPr>
              <a:spLocks noChangeArrowheads="1"/>
            </p:cNvSpPr>
            <p:nvPr/>
          </p:nvSpPr>
          <p:spPr bwMode="auto">
            <a:xfrm>
              <a:off x="3627" y="3659"/>
              <a:ext cx="230" cy="94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6" name="Line 34"/>
            <p:cNvSpPr>
              <a:spLocks noChangeShapeType="1"/>
            </p:cNvSpPr>
            <p:nvPr/>
          </p:nvSpPr>
          <p:spPr bwMode="auto">
            <a:xfrm flipH="1">
              <a:off x="2702" y="3711"/>
              <a:ext cx="925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7" name="Line 35"/>
            <p:cNvSpPr>
              <a:spLocks noChangeShapeType="1"/>
            </p:cNvSpPr>
            <p:nvPr/>
          </p:nvSpPr>
          <p:spPr bwMode="auto">
            <a:xfrm flipH="1">
              <a:off x="3850" y="3713"/>
              <a:ext cx="24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8" name="Line 36"/>
            <p:cNvSpPr>
              <a:spLocks noChangeShapeType="1"/>
            </p:cNvSpPr>
            <p:nvPr/>
          </p:nvSpPr>
          <p:spPr bwMode="auto">
            <a:xfrm>
              <a:off x="2583" y="3503"/>
              <a:ext cx="244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9" name="Line 37"/>
            <p:cNvSpPr>
              <a:spLocks noChangeShapeType="1"/>
            </p:cNvSpPr>
            <p:nvPr/>
          </p:nvSpPr>
          <p:spPr bwMode="auto">
            <a:xfrm>
              <a:off x="2583" y="3387"/>
              <a:ext cx="244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0" name="Line 38"/>
            <p:cNvSpPr>
              <a:spLocks noChangeShapeType="1"/>
            </p:cNvSpPr>
            <p:nvPr/>
          </p:nvSpPr>
          <p:spPr bwMode="auto">
            <a:xfrm flipV="1">
              <a:off x="2702" y="3499"/>
              <a:ext cx="1" cy="20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1" name="Line 39"/>
            <p:cNvSpPr>
              <a:spLocks noChangeShapeType="1"/>
            </p:cNvSpPr>
            <p:nvPr/>
          </p:nvSpPr>
          <p:spPr bwMode="auto">
            <a:xfrm flipH="1">
              <a:off x="2375" y="2629"/>
              <a:ext cx="655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2" name="Line 40"/>
            <p:cNvSpPr>
              <a:spLocks noChangeShapeType="1"/>
            </p:cNvSpPr>
            <p:nvPr/>
          </p:nvSpPr>
          <p:spPr bwMode="auto">
            <a:xfrm>
              <a:off x="1485" y="2981"/>
              <a:ext cx="2" cy="4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3" name="Line 41"/>
            <p:cNvSpPr>
              <a:spLocks noChangeShapeType="1"/>
            </p:cNvSpPr>
            <p:nvPr/>
          </p:nvSpPr>
          <p:spPr bwMode="auto">
            <a:xfrm>
              <a:off x="3835" y="3262"/>
              <a:ext cx="45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grpSp>
          <p:nvGrpSpPr>
            <p:cNvPr id="54314" name="Group 42"/>
            <p:cNvGrpSpPr>
              <a:grpSpLocks/>
            </p:cNvGrpSpPr>
            <p:nvPr/>
          </p:nvGrpSpPr>
          <p:grpSpPr bwMode="auto">
            <a:xfrm>
              <a:off x="4472" y="2120"/>
              <a:ext cx="847" cy="361"/>
              <a:chOff x="3915" y="2028"/>
              <a:chExt cx="847" cy="361"/>
            </a:xfrm>
          </p:grpSpPr>
          <p:sp>
            <p:nvSpPr>
              <p:cNvPr id="54325" name="Rectangle 43"/>
              <p:cNvSpPr>
                <a:spLocks noChangeArrowheads="1"/>
              </p:cNvSpPr>
              <p:nvPr/>
            </p:nvSpPr>
            <p:spPr bwMode="auto">
              <a:xfrm>
                <a:off x="3924" y="2028"/>
                <a:ext cx="838" cy="36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eaLnBrk="0" hangingPunct="0"/>
                <a:r>
                  <a:rPr lang="en-US" altLang="zh-CN" sz="2400" b="1">
                    <a:latin typeface="Times New Roman" pitchFamily="18" charset="0"/>
                  </a:rPr>
                  <a:t>ACK</a:t>
                </a:r>
              </a:p>
            </p:txBody>
          </p:sp>
          <p:sp>
            <p:nvSpPr>
              <p:cNvPr id="54326" name="Line 44"/>
              <p:cNvSpPr>
                <a:spLocks noChangeShapeType="1"/>
              </p:cNvSpPr>
              <p:nvPr/>
            </p:nvSpPr>
            <p:spPr bwMode="auto">
              <a:xfrm>
                <a:off x="3915" y="2033"/>
                <a:ext cx="45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2700" tIns="12700" rIns="12700" bIns="12700"/>
              <a:lstStyle/>
              <a:p>
                <a:endParaRPr lang="zh-CN" altLang="en-US"/>
              </a:p>
            </p:txBody>
          </p:sp>
        </p:grpSp>
        <p:grpSp>
          <p:nvGrpSpPr>
            <p:cNvPr id="54315" name="Group 45"/>
            <p:cNvGrpSpPr>
              <a:grpSpLocks/>
            </p:cNvGrpSpPr>
            <p:nvPr/>
          </p:nvGrpSpPr>
          <p:grpSpPr bwMode="auto">
            <a:xfrm>
              <a:off x="2532" y="1998"/>
              <a:ext cx="847" cy="361"/>
              <a:chOff x="1960" y="1846"/>
              <a:chExt cx="847" cy="361"/>
            </a:xfrm>
          </p:grpSpPr>
          <p:sp>
            <p:nvSpPr>
              <p:cNvPr id="54323" name="Rectangle 46"/>
              <p:cNvSpPr>
                <a:spLocks noChangeArrowheads="1"/>
              </p:cNvSpPr>
              <p:nvPr/>
            </p:nvSpPr>
            <p:spPr bwMode="auto">
              <a:xfrm>
                <a:off x="1969" y="1846"/>
                <a:ext cx="838" cy="36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eaLnBrk="0" hangingPunct="0"/>
                <a:r>
                  <a:rPr lang="en-US" altLang="zh-CN" sz="2400" b="1">
                    <a:solidFill>
                      <a:schemeClr val="tx2"/>
                    </a:solidFill>
                    <a:latin typeface="Times New Roman" pitchFamily="18" charset="0"/>
                  </a:rPr>
                  <a:t>ACK</a:t>
                </a:r>
              </a:p>
            </p:txBody>
          </p:sp>
          <p:sp>
            <p:nvSpPr>
              <p:cNvPr id="54324" name="Line 47"/>
              <p:cNvSpPr>
                <a:spLocks noChangeShapeType="1"/>
              </p:cNvSpPr>
              <p:nvPr/>
            </p:nvSpPr>
            <p:spPr bwMode="auto">
              <a:xfrm>
                <a:off x="1960" y="1851"/>
                <a:ext cx="458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lIns="12700" tIns="12700" rIns="12700" bIns="12700"/>
              <a:lstStyle/>
              <a:p>
                <a:endParaRPr lang="zh-CN" altLang="en-US"/>
              </a:p>
            </p:txBody>
          </p:sp>
        </p:grpSp>
        <p:grpSp>
          <p:nvGrpSpPr>
            <p:cNvPr id="54316" name="Group 48"/>
            <p:cNvGrpSpPr>
              <a:grpSpLocks/>
            </p:cNvGrpSpPr>
            <p:nvPr/>
          </p:nvGrpSpPr>
          <p:grpSpPr bwMode="auto">
            <a:xfrm>
              <a:off x="2425" y="2392"/>
              <a:ext cx="847" cy="361"/>
              <a:chOff x="1960" y="1846"/>
              <a:chExt cx="847" cy="361"/>
            </a:xfrm>
          </p:grpSpPr>
          <p:sp>
            <p:nvSpPr>
              <p:cNvPr id="54321" name="Rectangle 49"/>
              <p:cNvSpPr>
                <a:spLocks noChangeArrowheads="1"/>
              </p:cNvSpPr>
              <p:nvPr/>
            </p:nvSpPr>
            <p:spPr bwMode="auto">
              <a:xfrm>
                <a:off x="1969" y="1846"/>
                <a:ext cx="838" cy="36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eaLnBrk="0" hangingPunct="0"/>
                <a:r>
                  <a:rPr lang="en-US" altLang="zh-CN" sz="2400" b="1">
                    <a:solidFill>
                      <a:schemeClr val="tx2"/>
                    </a:solidFill>
                    <a:latin typeface="Times New Roman" pitchFamily="18" charset="0"/>
                  </a:rPr>
                  <a:t>OBF</a:t>
                </a:r>
              </a:p>
            </p:txBody>
          </p:sp>
          <p:sp>
            <p:nvSpPr>
              <p:cNvPr id="54322" name="Line 50"/>
              <p:cNvSpPr>
                <a:spLocks noChangeShapeType="1"/>
              </p:cNvSpPr>
              <p:nvPr/>
            </p:nvSpPr>
            <p:spPr bwMode="auto">
              <a:xfrm>
                <a:off x="1960" y="1851"/>
                <a:ext cx="458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lIns="12700" tIns="12700" rIns="12700" bIns="12700"/>
              <a:lstStyle/>
              <a:p>
                <a:endParaRPr lang="zh-CN" altLang="en-US"/>
              </a:p>
            </p:txBody>
          </p:sp>
        </p:grpSp>
        <p:grpSp>
          <p:nvGrpSpPr>
            <p:cNvPr id="54317" name="Group 51"/>
            <p:cNvGrpSpPr>
              <a:grpSpLocks/>
            </p:cNvGrpSpPr>
            <p:nvPr/>
          </p:nvGrpSpPr>
          <p:grpSpPr bwMode="auto">
            <a:xfrm>
              <a:off x="4466" y="2544"/>
              <a:ext cx="838" cy="361"/>
              <a:chOff x="3909" y="2452"/>
              <a:chExt cx="838" cy="361"/>
            </a:xfrm>
          </p:grpSpPr>
          <p:sp>
            <p:nvSpPr>
              <p:cNvPr id="54319" name="Rectangle 52"/>
              <p:cNvSpPr>
                <a:spLocks noChangeArrowheads="1"/>
              </p:cNvSpPr>
              <p:nvPr/>
            </p:nvSpPr>
            <p:spPr bwMode="auto">
              <a:xfrm>
                <a:off x="3909" y="2452"/>
                <a:ext cx="838" cy="36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eaLnBrk="0" hangingPunct="0"/>
                <a:r>
                  <a:rPr lang="en-US" altLang="zh-CN" sz="2400" b="1">
                    <a:latin typeface="Times New Roman" pitchFamily="18" charset="0"/>
                  </a:rPr>
                  <a:t>STROBE</a:t>
                </a:r>
              </a:p>
            </p:txBody>
          </p:sp>
          <p:sp>
            <p:nvSpPr>
              <p:cNvPr id="54320" name="Line 53"/>
              <p:cNvSpPr>
                <a:spLocks noChangeShapeType="1"/>
              </p:cNvSpPr>
              <p:nvPr/>
            </p:nvSpPr>
            <p:spPr bwMode="auto">
              <a:xfrm>
                <a:off x="3915" y="2457"/>
                <a:ext cx="74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2700" tIns="12700" rIns="12700" bIns="12700"/>
              <a:lstStyle/>
              <a:p>
                <a:endParaRPr lang="zh-CN" altLang="en-US"/>
              </a:p>
            </p:txBody>
          </p:sp>
        </p:grpSp>
        <p:sp>
          <p:nvSpPr>
            <p:cNvPr id="54318" name="Line 54"/>
            <p:cNvSpPr>
              <a:spLocks noChangeShapeType="1"/>
            </p:cNvSpPr>
            <p:nvPr/>
          </p:nvSpPr>
          <p:spPr bwMode="auto">
            <a:xfrm>
              <a:off x="3416" y="3412"/>
              <a:ext cx="2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oval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方式</a:t>
            </a:r>
            <a:r>
              <a:rPr lang="en-US" altLang="zh-CN" smtClean="0"/>
              <a:t>1</a:t>
            </a:r>
            <a:r>
              <a:rPr lang="zh-CN" altLang="en-US" smtClean="0"/>
              <a:t>时序配合</a:t>
            </a:r>
            <a:endParaRPr lang="en-US" altLang="zh-CN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8255</a:t>
            </a:r>
            <a:r>
              <a:rPr lang="zh-CN" altLang="en-US" sz="2800" smtClean="0"/>
              <a:t>的</a:t>
            </a:r>
            <a:r>
              <a:rPr lang="en-US" altLang="zh-CN" sz="2800" smtClean="0"/>
              <a:t>OBF*</a:t>
            </a:r>
            <a:r>
              <a:rPr lang="zh-CN" altLang="en-US" sz="2800" smtClean="0"/>
              <a:t>引脚对应打印机</a:t>
            </a:r>
            <a:r>
              <a:rPr lang="en-US" altLang="zh-CN" sz="2800" smtClean="0"/>
              <a:t>STROBE*</a:t>
            </a:r>
            <a:r>
              <a:rPr lang="zh-CN" altLang="en-US" sz="2800" smtClean="0"/>
              <a:t>引脚</a:t>
            </a:r>
          </a:p>
          <a:p>
            <a:pPr eaLnBrk="1" hangingPunct="1"/>
            <a:r>
              <a:rPr lang="zh-CN" altLang="en-US" sz="2800" smtClean="0"/>
              <a:t>略有差别，不能直接连接</a:t>
            </a:r>
          </a:p>
        </p:txBody>
      </p:sp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1476375" y="2133600"/>
            <a:ext cx="6943725" cy="4127500"/>
            <a:chOff x="930" y="1344"/>
            <a:chExt cx="4374" cy="2600"/>
          </a:xfrm>
        </p:grpSpPr>
        <p:grpSp>
          <p:nvGrpSpPr>
            <p:cNvPr id="55301" name="Group 5"/>
            <p:cNvGrpSpPr>
              <a:grpSpLocks/>
            </p:cNvGrpSpPr>
            <p:nvPr/>
          </p:nvGrpSpPr>
          <p:grpSpPr bwMode="auto">
            <a:xfrm>
              <a:off x="3183" y="1416"/>
              <a:ext cx="2063" cy="343"/>
              <a:chOff x="0" y="0"/>
              <a:chExt cx="20000" cy="20060"/>
            </a:xfrm>
          </p:grpSpPr>
          <p:sp>
            <p:nvSpPr>
              <p:cNvPr id="55339" name="Line 6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9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40" name="Line 7"/>
              <p:cNvSpPr>
                <a:spLocks noChangeShapeType="1"/>
              </p:cNvSpPr>
              <p:nvPr/>
            </p:nvSpPr>
            <p:spPr bwMode="auto">
              <a:xfrm>
                <a:off x="0" y="19966"/>
                <a:ext cx="20000" cy="9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02" name="Line 8"/>
            <p:cNvSpPr>
              <a:spLocks noChangeShapeType="1"/>
            </p:cNvSpPr>
            <p:nvPr/>
          </p:nvSpPr>
          <p:spPr bwMode="auto">
            <a:xfrm flipV="1">
              <a:off x="4996" y="2116"/>
              <a:ext cx="1" cy="359"/>
            </a:xfrm>
            <a:prstGeom prst="line">
              <a:avLst/>
            </a:prstGeom>
            <a:noFill/>
            <a:ln w="28575">
              <a:solidFill>
                <a:srgbClr val="193C7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3" name="Line 9"/>
            <p:cNvSpPr>
              <a:spLocks noChangeShapeType="1"/>
            </p:cNvSpPr>
            <p:nvPr/>
          </p:nvSpPr>
          <p:spPr bwMode="auto">
            <a:xfrm>
              <a:off x="2888" y="2469"/>
              <a:ext cx="2113" cy="2"/>
            </a:xfrm>
            <a:prstGeom prst="line">
              <a:avLst/>
            </a:prstGeom>
            <a:noFill/>
            <a:ln w="28575">
              <a:solidFill>
                <a:srgbClr val="193C7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4" name="Line 10"/>
            <p:cNvSpPr>
              <a:spLocks noChangeShapeType="1"/>
            </p:cNvSpPr>
            <p:nvPr/>
          </p:nvSpPr>
          <p:spPr bwMode="auto">
            <a:xfrm flipV="1">
              <a:off x="2891" y="2087"/>
              <a:ext cx="1" cy="393"/>
            </a:xfrm>
            <a:prstGeom prst="line">
              <a:avLst/>
            </a:prstGeom>
            <a:noFill/>
            <a:ln w="28575">
              <a:solidFill>
                <a:srgbClr val="193C7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5" name="Line 11"/>
            <p:cNvSpPr>
              <a:spLocks noChangeShapeType="1"/>
            </p:cNvSpPr>
            <p:nvPr/>
          </p:nvSpPr>
          <p:spPr bwMode="auto">
            <a:xfrm>
              <a:off x="2361" y="2095"/>
              <a:ext cx="523" cy="2"/>
            </a:xfrm>
            <a:prstGeom prst="line">
              <a:avLst/>
            </a:prstGeom>
            <a:noFill/>
            <a:ln w="28575">
              <a:solidFill>
                <a:srgbClr val="193C7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6" name="Line 12"/>
            <p:cNvSpPr>
              <a:spLocks noChangeShapeType="1"/>
            </p:cNvSpPr>
            <p:nvPr/>
          </p:nvSpPr>
          <p:spPr bwMode="auto">
            <a:xfrm>
              <a:off x="4994" y="2121"/>
              <a:ext cx="281" cy="1"/>
            </a:xfrm>
            <a:prstGeom prst="line">
              <a:avLst/>
            </a:prstGeom>
            <a:noFill/>
            <a:ln w="28575">
              <a:solidFill>
                <a:srgbClr val="193C7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7" name="Line 13"/>
            <p:cNvSpPr>
              <a:spLocks noChangeShapeType="1"/>
            </p:cNvSpPr>
            <p:nvPr/>
          </p:nvSpPr>
          <p:spPr bwMode="auto">
            <a:xfrm>
              <a:off x="2399" y="3541"/>
              <a:ext cx="2073" cy="1"/>
            </a:xfrm>
            <a:prstGeom prst="line">
              <a:avLst/>
            </a:prstGeom>
            <a:noFill/>
            <a:ln w="28575">
              <a:solidFill>
                <a:srgbClr val="193C7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8" name="Line 14"/>
            <p:cNvSpPr>
              <a:spLocks noChangeShapeType="1"/>
            </p:cNvSpPr>
            <p:nvPr/>
          </p:nvSpPr>
          <p:spPr bwMode="auto">
            <a:xfrm>
              <a:off x="4473" y="3532"/>
              <a:ext cx="1" cy="412"/>
            </a:xfrm>
            <a:prstGeom prst="line">
              <a:avLst/>
            </a:prstGeom>
            <a:noFill/>
            <a:ln w="28575">
              <a:solidFill>
                <a:srgbClr val="193C7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9" name="Line 15"/>
            <p:cNvSpPr>
              <a:spLocks noChangeShapeType="1"/>
            </p:cNvSpPr>
            <p:nvPr/>
          </p:nvSpPr>
          <p:spPr bwMode="auto">
            <a:xfrm>
              <a:off x="4882" y="3545"/>
              <a:ext cx="1" cy="393"/>
            </a:xfrm>
            <a:prstGeom prst="line">
              <a:avLst/>
            </a:prstGeom>
            <a:noFill/>
            <a:ln w="28575">
              <a:solidFill>
                <a:srgbClr val="193C7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0" name="Line 16"/>
            <p:cNvSpPr>
              <a:spLocks noChangeShapeType="1"/>
            </p:cNvSpPr>
            <p:nvPr/>
          </p:nvSpPr>
          <p:spPr bwMode="auto">
            <a:xfrm>
              <a:off x="4469" y="3939"/>
              <a:ext cx="420" cy="2"/>
            </a:xfrm>
            <a:prstGeom prst="line">
              <a:avLst/>
            </a:prstGeom>
            <a:noFill/>
            <a:ln w="28575">
              <a:solidFill>
                <a:srgbClr val="193C7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1" name="Line 17"/>
            <p:cNvSpPr>
              <a:spLocks noChangeShapeType="1"/>
            </p:cNvSpPr>
            <p:nvPr/>
          </p:nvSpPr>
          <p:spPr bwMode="auto">
            <a:xfrm>
              <a:off x="4888" y="3550"/>
              <a:ext cx="416" cy="1"/>
            </a:xfrm>
            <a:prstGeom prst="line">
              <a:avLst/>
            </a:prstGeom>
            <a:noFill/>
            <a:ln w="28575">
              <a:solidFill>
                <a:srgbClr val="193C7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2" name="Line 18"/>
            <p:cNvSpPr>
              <a:spLocks noChangeShapeType="1"/>
            </p:cNvSpPr>
            <p:nvPr/>
          </p:nvSpPr>
          <p:spPr bwMode="auto">
            <a:xfrm>
              <a:off x="2892" y="2820"/>
              <a:ext cx="1" cy="393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3" name="Line 19"/>
            <p:cNvSpPr>
              <a:spLocks noChangeShapeType="1"/>
            </p:cNvSpPr>
            <p:nvPr/>
          </p:nvSpPr>
          <p:spPr bwMode="auto">
            <a:xfrm>
              <a:off x="3538" y="2824"/>
              <a:ext cx="1719" cy="1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4" name="Line 20"/>
            <p:cNvSpPr>
              <a:spLocks noChangeShapeType="1"/>
            </p:cNvSpPr>
            <p:nvPr/>
          </p:nvSpPr>
          <p:spPr bwMode="auto">
            <a:xfrm>
              <a:off x="3546" y="2820"/>
              <a:ext cx="1" cy="393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5" name="Line 21"/>
            <p:cNvSpPr>
              <a:spLocks noChangeShapeType="1"/>
            </p:cNvSpPr>
            <p:nvPr/>
          </p:nvSpPr>
          <p:spPr bwMode="auto">
            <a:xfrm>
              <a:off x="2891" y="3206"/>
              <a:ext cx="654" cy="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6" name="Line 22"/>
            <p:cNvSpPr>
              <a:spLocks noChangeShapeType="1"/>
            </p:cNvSpPr>
            <p:nvPr/>
          </p:nvSpPr>
          <p:spPr bwMode="auto">
            <a:xfrm>
              <a:off x="2376" y="2825"/>
              <a:ext cx="524" cy="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7" name="Line 23"/>
            <p:cNvSpPr>
              <a:spLocks noChangeShapeType="1"/>
            </p:cNvSpPr>
            <p:nvPr/>
          </p:nvSpPr>
          <p:spPr bwMode="auto">
            <a:xfrm>
              <a:off x="2529" y="2999"/>
              <a:ext cx="331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8" name="Line 24"/>
            <p:cNvSpPr>
              <a:spLocks noChangeShapeType="1"/>
            </p:cNvSpPr>
            <p:nvPr/>
          </p:nvSpPr>
          <p:spPr bwMode="auto">
            <a:xfrm flipV="1">
              <a:off x="2529" y="2275"/>
              <a:ext cx="2" cy="7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9" name="Line 25"/>
            <p:cNvSpPr>
              <a:spLocks noChangeShapeType="1"/>
            </p:cNvSpPr>
            <p:nvPr/>
          </p:nvSpPr>
          <p:spPr bwMode="auto">
            <a:xfrm>
              <a:off x="2529" y="2275"/>
              <a:ext cx="355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5320" name="Group 26"/>
            <p:cNvGrpSpPr>
              <a:grpSpLocks/>
            </p:cNvGrpSpPr>
            <p:nvPr/>
          </p:nvGrpSpPr>
          <p:grpSpPr bwMode="auto">
            <a:xfrm>
              <a:off x="4647" y="2265"/>
              <a:ext cx="331" cy="1676"/>
              <a:chOff x="4346" y="2042"/>
              <a:chExt cx="331" cy="1676"/>
            </a:xfrm>
          </p:grpSpPr>
          <p:sp>
            <p:nvSpPr>
              <p:cNvPr id="55337" name="Line 27"/>
              <p:cNvSpPr>
                <a:spLocks noChangeShapeType="1"/>
              </p:cNvSpPr>
              <p:nvPr/>
            </p:nvSpPr>
            <p:spPr bwMode="auto">
              <a:xfrm>
                <a:off x="4346" y="2042"/>
                <a:ext cx="331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38" name="Line 28"/>
              <p:cNvSpPr>
                <a:spLocks noChangeShapeType="1"/>
              </p:cNvSpPr>
              <p:nvPr/>
            </p:nvSpPr>
            <p:spPr bwMode="auto">
              <a:xfrm>
                <a:off x="4346" y="2042"/>
                <a:ext cx="1" cy="16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21" name="Rectangle 29"/>
            <p:cNvSpPr>
              <a:spLocks noChangeArrowheads="1"/>
            </p:cNvSpPr>
            <p:nvPr/>
          </p:nvSpPr>
          <p:spPr bwMode="auto">
            <a:xfrm>
              <a:off x="930" y="1344"/>
              <a:ext cx="1478" cy="74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PA0</a:t>
              </a:r>
              <a:r>
                <a:rPr lang="zh-CN" altLang="en-US" sz="2400" b="1">
                  <a:solidFill>
                    <a:schemeClr val="tx2"/>
                  </a:solidFill>
                  <a:latin typeface="Times New Roman" pitchFamily="18" charset="0"/>
                </a:rPr>
                <a:t>～</a:t>
              </a:r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PA7</a:t>
              </a:r>
              <a:endParaRPr lang="en-US" altLang="zh-CN" sz="2000" b="1">
                <a:solidFill>
                  <a:schemeClr val="tx2"/>
                </a:solidFill>
                <a:latin typeface="Times New Roman" pitchFamily="18" charset="0"/>
              </a:endParaRPr>
            </a:p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（</a:t>
              </a:r>
              <a:r>
                <a:rPr lang="en-US" altLang="zh-CN" sz="2400" b="1">
                  <a:latin typeface="Times New Roman" pitchFamily="18" charset="0"/>
                </a:rPr>
                <a:t>DATA0</a:t>
              </a:r>
              <a:r>
                <a:rPr lang="zh-CN" altLang="en-US" sz="2400" b="1">
                  <a:latin typeface="Times New Roman" pitchFamily="18" charset="0"/>
                </a:rPr>
                <a:t>～</a:t>
              </a:r>
              <a:r>
                <a:rPr lang="en-US" altLang="zh-CN" sz="2400" b="1">
                  <a:latin typeface="Times New Roman" pitchFamily="18" charset="0"/>
                </a:rPr>
                <a:t>7</a:t>
              </a:r>
              <a:r>
                <a:rPr lang="zh-CN" altLang="en-US" sz="2400" b="1">
                  <a:latin typeface="Times New Roman" pitchFamily="18" charset="0"/>
                </a:rPr>
                <a:t>）</a:t>
              </a:r>
            </a:p>
          </p:txBody>
        </p:sp>
        <p:grpSp>
          <p:nvGrpSpPr>
            <p:cNvPr id="55322" name="Group 30"/>
            <p:cNvGrpSpPr>
              <a:grpSpLocks/>
            </p:cNvGrpSpPr>
            <p:nvPr/>
          </p:nvGrpSpPr>
          <p:grpSpPr bwMode="auto">
            <a:xfrm>
              <a:off x="2277" y="1416"/>
              <a:ext cx="275" cy="343"/>
              <a:chOff x="0" y="0"/>
              <a:chExt cx="20000" cy="20001"/>
            </a:xfrm>
          </p:grpSpPr>
          <p:sp>
            <p:nvSpPr>
              <p:cNvPr id="55335" name="Line 31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9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36" name="Line 32"/>
              <p:cNvSpPr>
                <a:spLocks noChangeShapeType="1"/>
              </p:cNvSpPr>
              <p:nvPr/>
            </p:nvSpPr>
            <p:spPr bwMode="auto">
              <a:xfrm>
                <a:off x="0" y="19907"/>
                <a:ext cx="20000" cy="9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5323" name="Group 33"/>
            <p:cNvGrpSpPr>
              <a:grpSpLocks/>
            </p:cNvGrpSpPr>
            <p:nvPr/>
          </p:nvGrpSpPr>
          <p:grpSpPr bwMode="auto">
            <a:xfrm>
              <a:off x="1561" y="3539"/>
              <a:ext cx="847" cy="361"/>
              <a:chOff x="1960" y="1846"/>
              <a:chExt cx="847" cy="361"/>
            </a:xfrm>
          </p:grpSpPr>
          <p:sp>
            <p:nvSpPr>
              <p:cNvPr id="55333" name="Rectangle 34"/>
              <p:cNvSpPr>
                <a:spLocks noChangeArrowheads="1"/>
              </p:cNvSpPr>
              <p:nvPr/>
            </p:nvSpPr>
            <p:spPr bwMode="auto">
              <a:xfrm>
                <a:off x="1969" y="1846"/>
                <a:ext cx="838" cy="36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eaLnBrk="0" hangingPunct="0"/>
                <a:r>
                  <a:rPr lang="en-US" altLang="zh-CN" sz="2400" b="1">
                    <a:solidFill>
                      <a:srgbClr val="193C7D"/>
                    </a:solidFill>
                    <a:latin typeface="Times New Roman" pitchFamily="18" charset="0"/>
                  </a:rPr>
                  <a:t>ACK</a:t>
                </a:r>
              </a:p>
            </p:txBody>
          </p:sp>
          <p:sp>
            <p:nvSpPr>
              <p:cNvPr id="55334" name="Line 35"/>
              <p:cNvSpPr>
                <a:spLocks noChangeShapeType="1"/>
              </p:cNvSpPr>
              <p:nvPr/>
            </p:nvSpPr>
            <p:spPr bwMode="auto">
              <a:xfrm>
                <a:off x="1960" y="1851"/>
                <a:ext cx="458" cy="0"/>
              </a:xfrm>
              <a:prstGeom prst="line">
                <a:avLst/>
              </a:prstGeom>
              <a:noFill/>
              <a:ln w="28575">
                <a:solidFill>
                  <a:srgbClr val="193C7D"/>
                </a:solidFill>
                <a:round/>
                <a:headEnd/>
                <a:tailEnd/>
              </a:ln>
            </p:spPr>
            <p:txBody>
              <a:bodyPr lIns="12700" tIns="12700" rIns="12700" bIns="12700"/>
              <a:lstStyle/>
              <a:p>
                <a:endParaRPr lang="zh-CN" altLang="en-US"/>
              </a:p>
            </p:txBody>
          </p:sp>
        </p:grpSp>
        <p:grpSp>
          <p:nvGrpSpPr>
            <p:cNvPr id="55324" name="Group 36"/>
            <p:cNvGrpSpPr>
              <a:grpSpLocks/>
            </p:cNvGrpSpPr>
            <p:nvPr/>
          </p:nvGrpSpPr>
          <p:grpSpPr bwMode="auto">
            <a:xfrm>
              <a:off x="1438" y="2219"/>
              <a:ext cx="847" cy="361"/>
              <a:chOff x="1960" y="1846"/>
              <a:chExt cx="847" cy="361"/>
            </a:xfrm>
          </p:grpSpPr>
          <p:sp>
            <p:nvSpPr>
              <p:cNvPr id="55331" name="Rectangle 37"/>
              <p:cNvSpPr>
                <a:spLocks noChangeArrowheads="1"/>
              </p:cNvSpPr>
              <p:nvPr/>
            </p:nvSpPr>
            <p:spPr bwMode="auto">
              <a:xfrm>
                <a:off x="1969" y="1846"/>
                <a:ext cx="838" cy="36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eaLnBrk="0" hangingPunct="0"/>
                <a:r>
                  <a:rPr lang="en-US" altLang="zh-CN" sz="2400" b="1">
                    <a:solidFill>
                      <a:srgbClr val="193C7D"/>
                    </a:solidFill>
                    <a:latin typeface="Times New Roman" pitchFamily="18" charset="0"/>
                  </a:rPr>
                  <a:t>OBF</a:t>
                </a:r>
              </a:p>
            </p:txBody>
          </p:sp>
          <p:sp>
            <p:nvSpPr>
              <p:cNvPr id="55332" name="Line 38"/>
              <p:cNvSpPr>
                <a:spLocks noChangeShapeType="1"/>
              </p:cNvSpPr>
              <p:nvPr/>
            </p:nvSpPr>
            <p:spPr bwMode="auto">
              <a:xfrm>
                <a:off x="1960" y="1851"/>
                <a:ext cx="458" cy="0"/>
              </a:xfrm>
              <a:prstGeom prst="line">
                <a:avLst/>
              </a:prstGeom>
              <a:noFill/>
              <a:ln w="28575">
                <a:solidFill>
                  <a:srgbClr val="193C7D"/>
                </a:solidFill>
                <a:round/>
                <a:headEnd/>
                <a:tailEnd/>
              </a:ln>
            </p:spPr>
            <p:txBody>
              <a:bodyPr lIns="12700" tIns="12700" rIns="12700" bIns="12700"/>
              <a:lstStyle/>
              <a:p>
                <a:endParaRPr lang="zh-CN" altLang="en-US"/>
              </a:p>
            </p:txBody>
          </p:sp>
        </p:grpSp>
        <p:grpSp>
          <p:nvGrpSpPr>
            <p:cNvPr id="55325" name="Group 39"/>
            <p:cNvGrpSpPr>
              <a:grpSpLocks/>
            </p:cNvGrpSpPr>
            <p:nvPr/>
          </p:nvGrpSpPr>
          <p:grpSpPr bwMode="auto">
            <a:xfrm>
              <a:off x="1357" y="2827"/>
              <a:ext cx="838" cy="361"/>
              <a:chOff x="3909" y="2452"/>
              <a:chExt cx="838" cy="361"/>
            </a:xfrm>
          </p:grpSpPr>
          <p:sp>
            <p:nvSpPr>
              <p:cNvPr id="55329" name="Rectangle 40"/>
              <p:cNvSpPr>
                <a:spLocks noChangeArrowheads="1"/>
              </p:cNvSpPr>
              <p:nvPr/>
            </p:nvSpPr>
            <p:spPr bwMode="auto">
              <a:xfrm>
                <a:off x="3909" y="2452"/>
                <a:ext cx="838" cy="36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eaLnBrk="0" hangingPunct="0"/>
                <a:r>
                  <a:rPr lang="en-US" altLang="zh-CN" sz="2400" b="1">
                    <a:solidFill>
                      <a:srgbClr val="006600"/>
                    </a:solidFill>
                    <a:latin typeface="Times New Roman" pitchFamily="18" charset="0"/>
                  </a:rPr>
                  <a:t>STROBE</a:t>
                </a:r>
              </a:p>
            </p:txBody>
          </p:sp>
          <p:sp>
            <p:nvSpPr>
              <p:cNvPr id="55330" name="Line 41"/>
              <p:cNvSpPr>
                <a:spLocks noChangeShapeType="1"/>
              </p:cNvSpPr>
              <p:nvPr/>
            </p:nvSpPr>
            <p:spPr bwMode="auto">
              <a:xfrm>
                <a:off x="3915" y="2457"/>
                <a:ext cx="746" cy="0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lIns="12700" tIns="12700" rIns="12700" bIns="12700"/>
              <a:lstStyle/>
              <a:p>
                <a:endParaRPr lang="zh-CN" altLang="en-US"/>
              </a:p>
            </p:txBody>
          </p:sp>
        </p:grpSp>
        <p:grpSp>
          <p:nvGrpSpPr>
            <p:cNvPr id="55326" name="Group 42"/>
            <p:cNvGrpSpPr>
              <a:grpSpLocks/>
            </p:cNvGrpSpPr>
            <p:nvPr/>
          </p:nvGrpSpPr>
          <p:grpSpPr bwMode="auto">
            <a:xfrm>
              <a:off x="2549" y="1414"/>
              <a:ext cx="652" cy="340"/>
              <a:chOff x="2862" y="1915"/>
              <a:chExt cx="454" cy="272"/>
            </a:xfrm>
          </p:grpSpPr>
          <p:sp>
            <p:nvSpPr>
              <p:cNvPr id="55327" name="Line 43"/>
              <p:cNvSpPr>
                <a:spLocks noChangeShapeType="1"/>
              </p:cNvSpPr>
              <p:nvPr/>
            </p:nvSpPr>
            <p:spPr bwMode="auto">
              <a:xfrm flipV="1">
                <a:off x="2862" y="1915"/>
                <a:ext cx="454" cy="27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28" name="Line 44"/>
              <p:cNvSpPr>
                <a:spLocks noChangeShapeType="1"/>
              </p:cNvSpPr>
              <p:nvPr/>
            </p:nvSpPr>
            <p:spPr bwMode="auto">
              <a:xfrm flipH="1" flipV="1">
                <a:off x="2862" y="1915"/>
                <a:ext cx="454" cy="27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内部结构和引脚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altLang="zh-CN" smtClean="0"/>
              <a:t>3</a:t>
            </a:r>
            <a:r>
              <a:rPr kumimoji="1" lang="zh-CN" altLang="en-US" smtClean="0"/>
              <a:t>个相互独立的计数器通道</a:t>
            </a:r>
            <a:r>
              <a:rPr kumimoji="1" lang="en-US" altLang="zh-CN" smtClean="0"/>
              <a:t>,</a:t>
            </a:r>
            <a:r>
              <a:rPr kumimoji="1" lang="zh-CN" altLang="en-US" smtClean="0"/>
              <a:t>结构完全相同</a:t>
            </a:r>
          </a:p>
          <a:p>
            <a:pPr lvl="1" eaLnBrk="1" hangingPunct="1"/>
            <a:r>
              <a:rPr kumimoji="1" lang="zh-CN" altLang="en-US" smtClean="0"/>
              <a:t>计数器</a:t>
            </a:r>
            <a:r>
              <a:rPr kumimoji="1" lang="en-US" altLang="zh-CN" smtClean="0"/>
              <a:t>0</a:t>
            </a:r>
          </a:p>
          <a:p>
            <a:pPr lvl="1" eaLnBrk="1" hangingPunct="1"/>
            <a:r>
              <a:rPr kumimoji="1" lang="zh-CN" altLang="en-US" smtClean="0"/>
              <a:t>计数器</a:t>
            </a:r>
            <a:r>
              <a:rPr kumimoji="1" lang="en-US" altLang="zh-CN" smtClean="0"/>
              <a:t>1</a:t>
            </a:r>
          </a:p>
          <a:p>
            <a:pPr lvl="1" eaLnBrk="1" hangingPunct="1"/>
            <a:r>
              <a:rPr kumimoji="1" lang="zh-CN" altLang="en-US" smtClean="0"/>
              <a:t>计数器</a:t>
            </a:r>
            <a:r>
              <a:rPr kumimoji="1" lang="en-US" altLang="zh-CN" smtClean="0"/>
              <a:t>2</a:t>
            </a:r>
          </a:p>
          <a:p>
            <a:pPr eaLnBrk="1" hangingPunct="1"/>
            <a:r>
              <a:rPr kumimoji="1" lang="zh-CN" altLang="en-US" smtClean="0"/>
              <a:t>每个计数器通道</a:t>
            </a:r>
          </a:p>
          <a:p>
            <a:pPr lvl="1" eaLnBrk="1" hangingPunct="1"/>
            <a:r>
              <a:rPr kumimoji="1" lang="en-US" altLang="zh-CN" smtClean="0"/>
              <a:t>16</a:t>
            </a:r>
            <a:r>
              <a:rPr kumimoji="1" lang="zh-CN" altLang="en-US" smtClean="0"/>
              <a:t>位减法计数器</a:t>
            </a:r>
          </a:p>
          <a:p>
            <a:pPr lvl="1" eaLnBrk="1" hangingPunct="1"/>
            <a:r>
              <a:rPr kumimoji="1" lang="en-US" altLang="zh-CN" smtClean="0"/>
              <a:t>16</a:t>
            </a:r>
            <a:r>
              <a:rPr kumimoji="1" lang="zh-CN" altLang="en-US" smtClean="0"/>
              <a:t>位预置寄存器</a:t>
            </a:r>
          </a:p>
          <a:p>
            <a:pPr lvl="1" eaLnBrk="1" hangingPunct="1"/>
            <a:r>
              <a:rPr kumimoji="1" lang="zh-CN" altLang="en-US" smtClean="0"/>
              <a:t>输出锁存器</a:t>
            </a:r>
          </a:p>
        </p:txBody>
      </p:sp>
      <p:grpSp>
        <p:nvGrpSpPr>
          <p:cNvPr id="7172" name="Group 24"/>
          <p:cNvGrpSpPr>
            <a:grpSpLocks/>
          </p:cNvGrpSpPr>
          <p:nvPr/>
        </p:nvGrpSpPr>
        <p:grpSpPr bwMode="auto">
          <a:xfrm>
            <a:off x="3967163" y="2133600"/>
            <a:ext cx="5176837" cy="4129088"/>
            <a:chOff x="2499" y="1344"/>
            <a:chExt cx="3261" cy="2601"/>
          </a:xfrm>
        </p:grpSpPr>
        <p:grpSp>
          <p:nvGrpSpPr>
            <p:cNvPr id="7173" name="Group 23"/>
            <p:cNvGrpSpPr>
              <a:grpSpLocks/>
            </p:cNvGrpSpPr>
            <p:nvPr/>
          </p:nvGrpSpPr>
          <p:grpSpPr bwMode="auto">
            <a:xfrm>
              <a:off x="2499" y="1344"/>
              <a:ext cx="3261" cy="2601"/>
              <a:chOff x="2499" y="1344"/>
              <a:chExt cx="3261" cy="2601"/>
            </a:xfrm>
          </p:grpSpPr>
          <p:sp>
            <p:nvSpPr>
              <p:cNvPr id="7175" name="Rectangle 5"/>
              <p:cNvSpPr>
                <a:spLocks noChangeArrowheads="1"/>
              </p:cNvSpPr>
              <p:nvPr/>
            </p:nvSpPr>
            <p:spPr bwMode="auto">
              <a:xfrm>
                <a:off x="3792" y="1560"/>
                <a:ext cx="1196" cy="435"/>
              </a:xfrm>
              <a:prstGeom prst="rect">
                <a:avLst/>
              </a:prstGeom>
              <a:noFill/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 eaLnBrk="0" hangingPunct="0">
                  <a:lnSpc>
                    <a:spcPct val="120000"/>
                  </a:lnSpc>
                </a:pPr>
                <a:r>
                  <a:rPr lang="zh-CN" altLang="en-US" sz="2800" b="1">
                    <a:latin typeface="Times New Roman" pitchFamily="18" charset="0"/>
                  </a:rPr>
                  <a:t>预置寄存器</a:t>
                </a:r>
              </a:p>
            </p:txBody>
          </p:sp>
          <p:sp>
            <p:nvSpPr>
              <p:cNvPr id="7176" name="Line 6"/>
              <p:cNvSpPr>
                <a:spLocks noChangeShapeType="1"/>
              </p:cNvSpPr>
              <p:nvPr/>
            </p:nvSpPr>
            <p:spPr bwMode="auto">
              <a:xfrm>
                <a:off x="4393" y="1991"/>
                <a:ext cx="1" cy="44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7" name="Line 7"/>
              <p:cNvSpPr>
                <a:spLocks noChangeShapeType="1"/>
              </p:cNvSpPr>
              <p:nvPr/>
            </p:nvSpPr>
            <p:spPr bwMode="auto">
              <a:xfrm>
                <a:off x="4393" y="2827"/>
                <a:ext cx="1" cy="44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8" name="Line 10"/>
              <p:cNvSpPr>
                <a:spLocks noChangeShapeType="1"/>
              </p:cNvSpPr>
              <p:nvPr/>
            </p:nvSpPr>
            <p:spPr bwMode="auto">
              <a:xfrm>
                <a:off x="3534" y="2628"/>
                <a:ext cx="271" cy="3"/>
              </a:xfrm>
              <a:prstGeom prst="line">
                <a:avLst/>
              </a:prstGeom>
              <a:noFill/>
              <a:ln w="28575">
                <a:solidFill>
                  <a:srgbClr val="193C7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179" name="Group 11"/>
              <p:cNvGrpSpPr>
                <a:grpSpLocks/>
              </p:cNvGrpSpPr>
              <p:nvPr/>
            </p:nvGrpSpPr>
            <p:grpSpPr bwMode="auto">
              <a:xfrm>
                <a:off x="2731" y="2471"/>
                <a:ext cx="574" cy="311"/>
                <a:chOff x="0" y="0"/>
                <a:chExt cx="20000" cy="19980"/>
              </a:xfrm>
            </p:grpSpPr>
            <p:sp>
              <p:nvSpPr>
                <p:cNvPr id="7187" name="Line 12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20000" cy="104"/>
                </a:xfrm>
                <a:prstGeom prst="line">
                  <a:avLst/>
                </a:prstGeom>
                <a:noFill/>
                <a:ln w="28575">
                  <a:solidFill>
                    <a:srgbClr val="193C7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88" name="Line 13"/>
                <p:cNvSpPr>
                  <a:spLocks noChangeShapeType="1"/>
                </p:cNvSpPr>
                <p:nvPr/>
              </p:nvSpPr>
              <p:spPr bwMode="auto">
                <a:xfrm>
                  <a:off x="0" y="19887"/>
                  <a:ext cx="20000" cy="93"/>
                </a:xfrm>
                <a:prstGeom prst="line">
                  <a:avLst/>
                </a:prstGeom>
                <a:noFill/>
                <a:ln w="28575">
                  <a:solidFill>
                    <a:srgbClr val="193C7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180" name="Line 14"/>
              <p:cNvSpPr>
                <a:spLocks noChangeShapeType="1"/>
              </p:cNvSpPr>
              <p:nvPr/>
            </p:nvSpPr>
            <p:spPr bwMode="auto">
              <a:xfrm>
                <a:off x="4989" y="2611"/>
                <a:ext cx="524" cy="1"/>
              </a:xfrm>
              <a:prstGeom prst="line">
                <a:avLst/>
              </a:prstGeom>
              <a:noFill/>
              <a:ln w="28575">
                <a:solidFill>
                  <a:srgbClr val="193C7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1" name="Rectangle 15"/>
              <p:cNvSpPr>
                <a:spLocks noChangeArrowheads="1"/>
              </p:cNvSpPr>
              <p:nvPr/>
            </p:nvSpPr>
            <p:spPr bwMode="auto">
              <a:xfrm>
                <a:off x="3120" y="1344"/>
                <a:ext cx="2117" cy="2601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2" name="Rectangle 16"/>
              <p:cNvSpPr>
                <a:spLocks noChangeArrowheads="1"/>
              </p:cNvSpPr>
              <p:nvPr/>
            </p:nvSpPr>
            <p:spPr bwMode="auto">
              <a:xfrm>
                <a:off x="2499" y="2812"/>
                <a:ext cx="636" cy="427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lang="en-US" altLang="zh-CN" sz="2400" b="1">
                    <a:solidFill>
                      <a:schemeClr val="tx2"/>
                    </a:solidFill>
                    <a:latin typeface="Times New Roman" pitchFamily="18" charset="0"/>
                  </a:rPr>
                  <a:t>GATE</a:t>
                </a:r>
              </a:p>
            </p:txBody>
          </p:sp>
          <p:sp>
            <p:nvSpPr>
              <p:cNvPr id="7183" name="Rectangle 17"/>
              <p:cNvSpPr>
                <a:spLocks noChangeArrowheads="1"/>
              </p:cNvSpPr>
              <p:nvPr/>
            </p:nvSpPr>
            <p:spPr bwMode="auto">
              <a:xfrm>
                <a:off x="2544" y="2205"/>
                <a:ext cx="509" cy="23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lang="en-US" altLang="zh-CN" sz="2400" b="1">
                    <a:solidFill>
                      <a:schemeClr val="tx2"/>
                    </a:solidFill>
                    <a:latin typeface="Times New Roman" pitchFamily="18" charset="0"/>
                  </a:rPr>
                  <a:t>CLK</a:t>
                </a:r>
              </a:p>
            </p:txBody>
          </p:sp>
          <p:sp>
            <p:nvSpPr>
              <p:cNvPr id="7184" name="Rectangle 18"/>
              <p:cNvSpPr>
                <a:spLocks noChangeArrowheads="1"/>
              </p:cNvSpPr>
              <p:nvPr/>
            </p:nvSpPr>
            <p:spPr bwMode="auto">
              <a:xfrm>
                <a:off x="5263" y="2341"/>
                <a:ext cx="497" cy="279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lang="en-US" altLang="zh-CN" sz="2400" b="1">
                    <a:solidFill>
                      <a:schemeClr val="tx2"/>
                    </a:solidFill>
                    <a:latin typeface="Times New Roman" pitchFamily="18" charset="0"/>
                  </a:rPr>
                  <a:t>OUT</a:t>
                </a:r>
              </a:p>
            </p:txBody>
          </p:sp>
          <p:sp>
            <p:nvSpPr>
              <p:cNvPr id="7185" name="Rectangle 19"/>
              <p:cNvSpPr>
                <a:spLocks noChangeArrowheads="1"/>
              </p:cNvSpPr>
              <p:nvPr/>
            </p:nvSpPr>
            <p:spPr bwMode="auto">
              <a:xfrm>
                <a:off x="3792" y="2402"/>
                <a:ext cx="1196" cy="434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rgbClr val="193C7D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 eaLnBrk="0" hangingPunct="0">
                  <a:lnSpc>
                    <a:spcPct val="120000"/>
                  </a:lnSpc>
                </a:pPr>
                <a:r>
                  <a:rPr lang="zh-CN" altLang="en-US" sz="2800" b="1">
                    <a:solidFill>
                      <a:schemeClr val="tx2"/>
                    </a:solidFill>
                    <a:latin typeface="Times New Roman" pitchFamily="18" charset="0"/>
                  </a:rPr>
                  <a:t>减</a:t>
                </a:r>
                <a:r>
                  <a:rPr lang="en-US" altLang="zh-CN" sz="2800" b="1">
                    <a:solidFill>
                      <a:schemeClr val="tx2"/>
                    </a:solidFill>
                    <a:latin typeface="Times New Roman" pitchFamily="18" charset="0"/>
                  </a:rPr>
                  <a:t>1</a:t>
                </a:r>
                <a:r>
                  <a:rPr lang="zh-CN" altLang="en-US" sz="2800" b="1">
                    <a:solidFill>
                      <a:schemeClr val="tx2"/>
                    </a:solidFill>
                    <a:latin typeface="Times New Roman" pitchFamily="18" charset="0"/>
                  </a:rPr>
                  <a:t>计数器</a:t>
                </a:r>
              </a:p>
            </p:txBody>
          </p:sp>
          <p:sp>
            <p:nvSpPr>
              <p:cNvPr id="7186" name="Rectangle 20"/>
              <p:cNvSpPr>
                <a:spLocks noChangeArrowheads="1"/>
              </p:cNvSpPr>
              <p:nvPr/>
            </p:nvSpPr>
            <p:spPr bwMode="auto">
              <a:xfrm>
                <a:off x="3792" y="3262"/>
                <a:ext cx="1196" cy="435"/>
              </a:xfrm>
              <a:prstGeom prst="rect">
                <a:avLst/>
              </a:prstGeom>
              <a:noFill/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 eaLnBrk="0" hangingPunct="0">
                  <a:lnSpc>
                    <a:spcPct val="120000"/>
                  </a:lnSpc>
                </a:pPr>
                <a:r>
                  <a:rPr lang="zh-CN" altLang="en-US" sz="2800" b="1">
                    <a:latin typeface="Times New Roman" pitchFamily="18" charset="0"/>
                  </a:rPr>
                  <a:t>输出锁存器</a:t>
                </a:r>
              </a:p>
            </p:txBody>
          </p:sp>
        </p:grpSp>
        <p:sp>
          <p:nvSpPr>
            <p:cNvPr id="7174" name="AutoShape 22"/>
            <p:cNvSpPr>
              <a:spLocks noChangeArrowheads="1"/>
            </p:cNvSpPr>
            <p:nvPr/>
          </p:nvSpPr>
          <p:spPr bwMode="auto">
            <a:xfrm>
              <a:off x="3303" y="2382"/>
              <a:ext cx="228" cy="480"/>
            </a:xfrm>
            <a:prstGeom prst="flowChartDelay">
              <a:avLst/>
            </a:prstGeom>
            <a:noFill/>
            <a:ln w="28575">
              <a:solidFill>
                <a:srgbClr val="193C7D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方式</a:t>
            </a:r>
            <a:r>
              <a:rPr lang="en-US" altLang="zh-CN" smtClean="0"/>
              <a:t>1</a:t>
            </a:r>
            <a:r>
              <a:rPr lang="zh-CN" altLang="en-US" smtClean="0"/>
              <a:t>初始化程序段</a:t>
            </a:r>
            <a:endParaRPr lang="en-US" altLang="zh-CN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tabLst>
                <a:tab pos="360363" algn="l"/>
                <a:tab pos="3582988" algn="l"/>
              </a:tabLst>
            </a:pPr>
            <a:r>
              <a:rPr lang="zh-CN" altLang="en-US" sz="2800" smtClean="0">
                <a:solidFill>
                  <a:srgbClr val="193C7D"/>
                </a:solidFill>
              </a:rPr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mov dx,</a:t>
            </a:r>
            <a:r>
              <a:rPr lang="en-US" altLang="zh-CN" sz="2800" smtClean="0">
                <a:solidFill>
                  <a:schemeClr val="tx2"/>
                </a:solidFill>
              </a:rPr>
              <a:t>0fffeh</a:t>
            </a:r>
            <a:r>
              <a:rPr lang="en-US" altLang="zh-CN" sz="2800" smtClean="0"/>
              <a:t>	;</a:t>
            </a:r>
            <a:r>
              <a:rPr lang="zh-CN" altLang="en-US" sz="2800" smtClean="0"/>
              <a:t>设定端口</a:t>
            </a:r>
            <a:r>
              <a:rPr lang="en-US" altLang="zh-CN" sz="2800" smtClean="0"/>
              <a:t>A</a:t>
            </a:r>
            <a:r>
              <a:rPr lang="zh-CN" altLang="en-US" sz="2800" smtClean="0"/>
              <a:t>为选通输出方式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360363" algn="l"/>
                <a:tab pos="3582988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mov al,</a:t>
            </a:r>
            <a:r>
              <a:rPr lang="en-US" altLang="zh-CN" sz="2800" smtClean="0">
                <a:solidFill>
                  <a:schemeClr val="tx2"/>
                </a:solidFill>
              </a:rPr>
              <a:t>0a0h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360363" algn="l"/>
                <a:tab pos="3582988" algn="l"/>
              </a:tabLst>
            </a:pPr>
            <a:r>
              <a:rPr lang="en-US" altLang="zh-CN" sz="2800" smtClean="0">
                <a:solidFill>
                  <a:srgbClr val="0000CC"/>
                </a:solidFill>
              </a:rPr>
              <a:t>	</a:t>
            </a:r>
            <a:r>
              <a:rPr lang="en-US" altLang="zh-CN" sz="2800" smtClean="0">
                <a:solidFill>
                  <a:schemeClr val="tx2"/>
                </a:solidFill>
              </a:rPr>
              <a:t>out</a:t>
            </a:r>
            <a:r>
              <a:rPr lang="en-US" altLang="zh-CN" sz="2800" smtClean="0">
                <a:solidFill>
                  <a:srgbClr val="0000CC"/>
                </a:solidFill>
              </a:rPr>
              <a:t> </a:t>
            </a:r>
            <a:r>
              <a:rPr lang="en-US" altLang="zh-CN" sz="2800" smtClean="0">
                <a:solidFill>
                  <a:srgbClr val="193C7D"/>
                </a:solidFill>
              </a:rPr>
              <a:t>dx,al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360363" algn="l"/>
                <a:tab pos="3582988" algn="l"/>
              </a:tabLst>
            </a:pPr>
            <a:r>
              <a:rPr lang="en-US" altLang="zh-CN" sz="2800" smtClean="0">
                <a:solidFill>
                  <a:srgbClr val="0000CC"/>
                </a:solidFill>
              </a:rPr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mov al,</a:t>
            </a:r>
            <a:r>
              <a:rPr lang="en-US" altLang="zh-CN" sz="2800" smtClean="0">
                <a:solidFill>
                  <a:schemeClr val="tx2"/>
                </a:solidFill>
              </a:rPr>
              <a:t>0ch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360363" algn="l"/>
                <a:tab pos="3582988" algn="l"/>
              </a:tabLst>
            </a:pPr>
            <a:r>
              <a:rPr lang="en-US" altLang="zh-CN" sz="2800" smtClean="0"/>
              <a:t>	;</a:t>
            </a:r>
            <a:r>
              <a:rPr lang="zh-CN" altLang="en-US" sz="2800" smtClean="0"/>
              <a:t>使</a:t>
            </a:r>
            <a:r>
              <a:rPr lang="en-US" altLang="zh-CN" sz="2800" smtClean="0"/>
              <a:t>INTEA</a:t>
            </a:r>
            <a:r>
              <a:rPr lang="zh-CN" altLang="en-US" sz="2800" smtClean="0"/>
              <a:t>（</a:t>
            </a:r>
            <a:r>
              <a:rPr lang="en-US" altLang="zh-CN" sz="2800" smtClean="0"/>
              <a:t>PC6</a:t>
            </a:r>
            <a:r>
              <a:rPr lang="zh-CN" altLang="en-US" sz="2800" smtClean="0"/>
              <a:t>）为</a:t>
            </a:r>
            <a:r>
              <a:rPr lang="en-US" altLang="zh-CN" sz="2800" smtClean="0"/>
              <a:t>0</a:t>
            </a:r>
            <a:r>
              <a:rPr lang="zh-CN" altLang="en-US" sz="2800" smtClean="0"/>
              <a:t>，禁止中断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360363" algn="l"/>
                <a:tab pos="3582988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chemeClr val="tx2"/>
                </a:solidFill>
              </a:rPr>
              <a:t>out</a:t>
            </a:r>
            <a:r>
              <a:rPr lang="en-US" altLang="zh-CN" sz="2800" smtClean="0">
                <a:solidFill>
                  <a:srgbClr val="0000CC"/>
                </a:solidFill>
              </a:rPr>
              <a:t> </a:t>
            </a:r>
            <a:r>
              <a:rPr lang="en-US" altLang="zh-CN" sz="2800" smtClean="0">
                <a:solidFill>
                  <a:srgbClr val="193C7D"/>
                </a:solidFill>
              </a:rPr>
              <a:t>dx,al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360363" algn="l"/>
                <a:tab pos="3582988" algn="l"/>
              </a:tabLst>
            </a:pPr>
            <a:r>
              <a:rPr lang="en-US" altLang="zh-CN" sz="2800" smtClean="0"/>
              <a:t>	……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360363" algn="l"/>
                <a:tab pos="3582988" algn="l"/>
              </a:tabLst>
            </a:pPr>
            <a:r>
              <a:rPr lang="en-US" altLang="zh-CN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mov cx,counter</a:t>
            </a:r>
            <a:r>
              <a:rPr lang="en-US" altLang="zh-CN" sz="2800" smtClean="0"/>
              <a:t>	;</a:t>
            </a:r>
            <a:r>
              <a:rPr lang="zh-CN" altLang="en-US" sz="2800" smtClean="0"/>
              <a:t>打印字节数送</a:t>
            </a:r>
            <a:r>
              <a:rPr lang="en-US" altLang="zh-CN" sz="2800" smtClean="0"/>
              <a:t>CX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360363" algn="l"/>
                <a:tab pos="3582988" algn="l"/>
              </a:tabLst>
            </a:pPr>
            <a:r>
              <a:rPr lang="en-US" altLang="zh-CN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mov bx,offset buffer</a:t>
            </a:r>
            <a:r>
              <a:rPr lang="en-US" altLang="zh-CN" sz="2800" smtClean="0"/>
              <a:t>	;</a:t>
            </a:r>
            <a:r>
              <a:rPr lang="zh-CN" altLang="en-US" sz="2800" smtClean="0"/>
              <a:t>取字符串首地址送</a:t>
            </a:r>
            <a:r>
              <a:rPr lang="en-US" altLang="zh-CN" sz="2800" smtClean="0"/>
              <a:t>BX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360363" algn="l"/>
                <a:tab pos="3582988" algn="l"/>
              </a:tabLst>
            </a:pPr>
            <a:r>
              <a:rPr lang="en-US" altLang="zh-CN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call prints</a:t>
            </a:r>
            <a:r>
              <a:rPr lang="en-US" altLang="zh-CN" sz="2800" smtClean="0"/>
              <a:t>	;</a:t>
            </a:r>
            <a:r>
              <a:rPr lang="zh-CN" altLang="en-US" sz="2800" smtClean="0"/>
              <a:t>调用打印子程序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8.2.3 </a:t>
            </a:r>
            <a:r>
              <a:rPr lang="zh-CN" altLang="en-US" smtClean="0"/>
              <a:t>键盘及其接口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键盘是微机系统最常使用的输入设备</a:t>
            </a: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  <a:latin typeface="Times New Roman" pitchFamily="18" charset="0"/>
              </a:rPr>
              <a:t>小键盘</a:t>
            </a:r>
            <a:r>
              <a:rPr lang="zh-CN" altLang="en-US" smtClean="0">
                <a:latin typeface="Times New Roman" pitchFamily="18" charset="0"/>
              </a:rPr>
              <a:t>：适用于单板机或以处理器为基础的仪器，实现数据、地址、命令及指令等输入</a:t>
            </a: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  <a:latin typeface="Times New Roman" pitchFamily="18" charset="0"/>
              </a:rPr>
              <a:t>独立键盘</a:t>
            </a:r>
            <a:r>
              <a:rPr lang="zh-CN" altLang="en-US" smtClean="0">
                <a:latin typeface="Times New Roman" pitchFamily="18" charset="0"/>
              </a:rPr>
              <a:t>：通过</a:t>
            </a:r>
            <a:r>
              <a:rPr lang="en-US" altLang="zh-CN" smtClean="0"/>
              <a:t>5</a:t>
            </a:r>
            <a:r>
              <a:rPr lang="zh-CN" altLang="en-US" smtClean="0">
                <a:latin typeface="Times New Roman" pitchFamily="18" charset="0"/>
              </a:rPr>
              <a:t>芯电缆与</a:t>
            </a:r>
            <a:r>
              <a:rPr lang="en-US" altLang="zh-CN" smtClean="0"/>
              <a:t>PC</a:t>
            </a:r>
            <a:r>
              <a:rPr lang="zh-CN" altLang="en-US" smtClean="0">
                <a:latin typeface="Times New Roman" pitchFamily="18" charset="0"/>
              </a:rPr>
              <a:t>微机主机连接</a:t>
            </a:r>
            <a:endParaRPr lang="zh-CN" altLang="en-US" smtClean="0"/>
          </a:p>
        </p:txBody>
      </p:sp>
      <p:pic>
        <p:nvPicPr>
          <p:cNvPr id="59396" name="Picture 4" descr="KEYBORD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4114800"/>
            <a:ext cx="13716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7" name="Picture 5" descr="KEYS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4344988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8" name="Picture 6" descr="5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7200" y="58674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简易键盘</a:t>
            </a:r>
          </a:p>
        </p:txBody>
      </p:sp>
      <p:sp>
        <p:nvSpPr>
          <p:cNvPr id="60419" name="Rectangle 4"/>
          <p:cNvSpPr>
            <a:spLocks noChangeArrowheads="1"/>
          </p:cNvSpPr>
          <p:nvPr/>
        </p:nvSpPr>
        <p:spPr bwMode="auto">
          <a:xfrm>
            <a:off x="1042988" y="908050"/>
            <a:ext cx="3024187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3200" b="1">
                <a:latin typeface="Times New Roman" pitchFamily="18" charset="0"/>
              </a:rPr>
              <a:t>线性结构键盘</a:t>
            </a:r>
          </a:p>
        </p:txBody>
      </p:sp>
      <p:grpSp>
        <p:nvGrpSpPr>
          <p:cNvPr id="60420" name="Group 5"/>
          <p:cNvGrpSpPr>
            <a:grpSpLocks/>
          </p:cNvGrpSpPr>
          <p:nvPr/>
        </p:nvGrpSpPr>
        <p:grpSpPr bwMode="auto">
          <a:xfrm>
            <a:off x="1073150" y="1700213"/>
            <a:ext cx="3295650" cy="4468812"/>
            <a:chOff x="676" y="1071"/>
            <a:chExt cx="2076" cy="2815"/>
          </a:xfrm>
        </p:grpSpPr>
        <p:sp>
          <p:nvSpPr>
            <p:cNvPr id="60445" name="Line 6"/>
            <p:cNvSpPr>
              <a:spLocks noChangeShapeType="1"/>
            </p:cNvSpPr>
            <p:nvPr/>
          </p:nvSpPr>
          <p:spPr bwMode="auto">
            <a:xfrm>
              <a:off x="2605" y="1866"/>
              <a:ext cx="2" cy="20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6" name="Line 7"/>
            <p:cNvSpPr>
              <a:spLocks noChangeShapeType="1"/>
            </p:cNvSpPr>
            <p:nvPr/>
          </p:nvSpPr>
          <p:spPr bwMode="auto">
            <a:xfrm>
              <a:off x="2443" y="3875"/>
              <a:ext cx="30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0447" name="Group 8"/>
            <p:cNvGrpSpPr>
              <a:grpSpLocks/>
            </p:cNvGrpSpPr>
            <p:nvPr/>
          </p:nvGrpSpPr>
          <p:grpSpPr bwMode="auto">
            <a:xfrm>
              <a:off x="676" y="1071"/>
              <a:ext cx="1951" cy="826"/>
              <a:chOff x="676" y="1071"/>
              <a:chExt cx="1951" cy="826"/>
            </a:xfrm>
          </p:grpSpPr>
          <p:sp>
            <p:nvSpPr>
              <p:cNvPr id="60476" name="Line 9"/>
              <p:cNvSpPr>
                <a:spLocks noChangeShapeType="1"/>
              </p:cNvSpPr>
              <p:nvPr/>
            </p:nvSpPr>
            <p:spPr bwMode="auto">
              <a:xfrm>
                <a:off x="676" y="1863"/>
                <a:ext cx="796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77" name="Line 10"/>
              <p:cNvSpPr>
                <a:spLocks noChangeShapeType="1"/>
              </p:cNvSpPr>
              <p:nvPr/>
            </p:nvSpPr>
            <p:spPr bwMode="auto">
              <a:xfrm>
                <a:off x="1498" y="1769"/>
                <a:ext cx="309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78" name="Line 11"/>
              <p:cNvSpPr>
                <a:spLocks noChangeShapeType="1"/>
              </p:cNvSpPr>
              <p:nvPr/>
            </p:nvSpPr>
            <p:spPr bwMode="auto">
              <a:xfrm flipV="1">
                <a:off x="1652" y="1656"/>
                <a:ext cx="1" cy="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79" name="Rectangle 12"/>
              <p:cNvSpPr>
                <a:spLocks noChangeArrowheads="1"/>
              </p:cNvSpPr>
              <p:nvPr/>
            </p:nvSpPr>
            <p:spPr bwMode="auto">
              <a:xfrm>
                <a:off x="1011" y="1448"/>
                <a:ext cx="155" cy="228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80" name="Line 13"/>
              <p:cNvSpPr>
                <a:spLocks noChangeShapeType="1"/>
              </p:cNvSpPr>
              <p:nvPr/>
            </p:nvSpPr>
            <p:spPr bwMode="auto">
              <a:xfrm flipV="1">
                <a:off x="1088" y="1665"/>
                <a:ext cx="1" cy="2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81" name="Line 14"/>
              <p:cNvSpPr>
                <a:spLocks noChangeShapeType="1"/>
              </p:cNvSpPr>
              <p:nvPr/>
            </p:nvSpPr>
            <p:spPr bwMode="auto">
              <a:xfrm flipV="1">
                <a:off x="1088" y="1241"/>
                <a:ext cx="1" cy="2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82" name="Line 15"/>
              <p:cNvSpPr>
                <a:spLocks noChangeShapeType="1"/>
              </p:cNvSpPr>
              <p:nvPr/>
            </p:nvSpPr>
            <p:spPr bwMode="auto">
              <a:xfrm>
                <a:off x="1831" y="1863"/>
                <a:ext cx="796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83" name="Rectangle 16"/>
              <p:cNvSpPr>
                <a:spLocks noChangeArrowheads="1"/>
              </p:cNvSpPr>
              <p:nvPr/>
            </p:nvSpPr>
            <p:spPr bwMode="auto">
              <a:xfrm>
                <a:off x="1164" y="1071"/>
                <a:ext cx="822" cy="34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lang="en-US" altLang="zh-CN" sz="2400" b="1">
                    <a:latin typeface="Times New Roman" pitchFamily="18" charset="0"/>
                  </a:rPr>
                  <a:t>+5V</a:t>
                </a:r>
              </a:p>
            </p:txBody>
          </p:sp>
          <p:sp>
            <p:nvSpPr>
              <p:cNvPr id="60484" name="Oval 17"/>
              <p:cNvSpPr>
                <a:spLocks noChangeArrowheads="1"/>
              </p:cNvSpPr>
              <p:nvPr/>
            </p:nvSpPr>
            <p:spPr bwMode="auto">
              <a:xfrm>
                <a:off x="1036" y="1184"/>
                <a:ext cx="98" cy="72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85" name="Oval 18"/>
              <p:cNvSpPr>
                <a:spLocks noChangeArrowheads="1"/>
              </p:cNvSpPr>
              <p:nvPr/>
            </p:nvSpPr>
            <p:spPr bwMode="auto">
              <a:xfrm>
                <a:off x="1728" y="1825"/>
                <a:ext cx="98" cy="72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86" name="Oval 19"/>
              <p:cNvSpPr>
                <a:spLocks noChangeArrowheads="1"/>
              </p:cNvSpPr>
              <p:nvPr/>
            </p:nvSpPr>
            <p:spPr bwMode="auto">
              <a:xfrm>
                <a:off x="1472" y="1825"/>
                <a:ext cx="97" cy="72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87" name="Oval 20"/>
              <p:cNvSpPr>
                <a:spLocks noChangeArrowheads="1"/>
              </p:cNvSpPr>
              <p:nvPr/>
            </p:nvSpPr>
            <p:spPr bwMode="auto">
              <a:xfrm>
                <a:off x="1036" y="1825"/>
                <a:ext cx="98" cy="72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0448" name="Group 21"/>
            <p:cNvGrpSpPr>
              <a:grpSpLocks/>
            </p:cNvGrpSpPr>
            <p:nvPr/>
          </p:nvGrpSpPr>
          <p:grpSpPr bwMode="auto">
            <a:xfrm>
              <a:off x="676" y="1977"/>
              <a:ext cx="1977" cy="826"/>
              <a:chOff x="676" y="1977"/>
              <a:chExt cx="1977" cy="826"/>
            </a:xfrm>
          </p:grpSpPr>
          <p:sp>
            <p:nvSpPr>
              <p:cNvPr id="60464" name="Line 22"/>
              <p:cNvSpPr>
                <a:spLocks noChangeShapeType="1"/>
              </p:cNvSpPr>
              <p:nvPr/>
            </p:nvSpPr>
            <p:spPr bwMode="auto">
              <a:xfrm>
                <a:off x="676" y="2769"/>
                <a:ext cx="796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65" name="Line 23"/>
              <p:cNvSpPr>
                <a:spLocks noChangeShapeType="1"/>
              </p:cNvSpPr>
              <p:nvPr/>
            </p:nvSpPr>
            <p:spPr bwMode="auto">
              <a:xfrm>
                <a:off x="1498" y="2675"/>
                <a:ext cx="309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66" name="Line 24"/>
              <p:cNvSpPr>
                <a:spLocks noChangeShapeType="1"/>
              </p:cNvSpPr>
              <p:nvPr/>
            </p:nvSpPr>
            <p:spPr bwMode="auto">
              <a:xfrm flipV="1">
                <a:off x="1652" y="2562"/>
                <a:ext cx="1" cy="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67" name="Rectangle 25"/>
              <p:cNvSpPr>
                <a:spLocks noChangeArrowheads="1"/>
              </p:cNvSpPr>
              <p:nvPr/>
            </p:nvSpPr>
            <p:spPr bwMode="auto">
              <a:xfrm>
                <a:off x="1011" y="2354"/>
                <a:ext cx="155" cy="228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68" name="Line 26"/>
              <p:cNvSpPr>
                <a:spLocks noChangeShapeType="1"/>
              </p:cNvSpPr>
              <p:nvPr/>
            </p:nvSpPr>
            <p:spPr bwMode="auto">
              <a:xfrm flipV="1">
                <a:off x="1088" y="2571"/>
                <a:ext cx="1" cy="2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69" name="Line 27"/>
              <p:cNvSpPr>
                <a:spLocks noChangeShapeType="1"/>
              </p:cNvSpPr>
              <p:nvPr/>
            </p:nvSpPr>
            <p:spPr bwMode="auto">
              <a:xfrm flipV="1">
                <a:off x="1088" y="2147"/>
                <a:ext cx="1" cy="20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70" name="Line 28"/>
              <p:cNvSpPr>
                <a:spLocks noChangeShapeType="1"/>
              </p:cNvSpPr>
              <p:nvPr/>
            </p:nvSpPr>
            <p:spPr bwMode="auto">
              <a:xfrm>
                <a:off x="1857" y="2769"/>
                <a:ext cx="796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71" name="Rectangle 29"/>
              <p:cNvSpPr>
                <a:spLocks noChangeArrowheads="1"/>
              </p:cNvSpPr>
              <p:nvPr/>
            </p:nvSpPr>
            <p:spPr bwMode="auto">
              <a:xfrm>
                <a:off x="1164" y="1977"/>
                <a:ext cx="822" cy="34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lang="en-US" altLang="zh-CN" sz="2400" b="1">
                    <a:latin typeface="Times New Roman" pitchFamily="18" charset="0"/>
                  </a:rPr>
                  <a:t>+5V</a:t>
                </a:r>
              </a:p>
            </p:txBody>
          </p:sp>
          <p:sp>
            <p:nvSpPr>
              <p:cNvPr id="60472" name="Oval 30"/>
              <p:cNvSpPr>
                <a:spLocks noChangeArrowheads="1"/>
              </p:cNvSpPr>
              <p:nvPr/>
            </p:nvSpPr>
            <p:spPr bwMode="auto">
              <a:xfrm>
                <a:off x="1036" y="2090"/>
                <a:ext cx="98" cy="72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73" name="Oval 31"/>
              <p:cNvSpPr>
                <a:spLocks noChangeArrowheads="1"/>
              </p:cNvSpPr>
              <p:nvPr/>
            </p:nvSpPr>
            <p:spPr bwMode="auto">
              <a:xfrm>
                <a:off x="1728" y="2731"/>
                <a:ext cx="98" cy="72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74" name="Oval 32"/>
              <p:cNvSpPr>
                <a:spLocks noChangeArrowheads="1"/>
              </p:cNvSpPr>
              <p:nvPr/>
            </p:nvSpPr>
            <p:spPr bwMode="auto">
              <a:xfrm>
                <a:off x="1472" y="2731"/>
                <a:ext cx="97" cy="72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75" name="Oval 33"/>
              <p:cNvSpPr>
                <a:spLocks noChangeArrowheads="1"/>
              </p:cNvSpPr>
              <p:nvPr/>
            </p:nvSpPr>
            <p:spPr bwMode="auto">
              <a:xfrm>
                <a:off x="1036" y="2731"/>
                <a:ext cx="98" cy="72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449" name="Rectangle 34"/>
            <p:cNvSpPr>
              <a:spLocks noChangeArrowheads="1"/>
            </p:cNvSpPr>
            <p:nvPr/>
          </p:nvSpPr>
          <p:spPr bwMode="auto">
            <a:xfrm>
              <a:off x="1165" y="2882"/>
              <a:ext cx="822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+5V</a:t>
              </a:r>
            </a:p>
          </p:txBody>
        </p:sp>
        <p:sp>
          <p:nvSpPr>
            <p:cNvPr id="60450" name="Oval 35"/>
            <p:cNvSpPr>
              <a:spLocks noChangeArrowheads="1"/>
            </p:cNvSpPr>
            <p:nvPr/>
          </p:nvSpPr>
          <p:spPr bwMode="auto">
            <a:xfrm>
              <a:off x="2549" y="2731"/>
              <a:ext cx="97" cy="72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0451" name="Group 36"/>
            <p:cNvGrpSpPr>
              <a:grpSpLocks/>
            </p:cNvGrpSpPr>
            <p:nvPr/>
          </p:nvGrpSpPr>
          <p:grpSpPr bwMode="auto">
            <a:xfrm>
              <a:off x="676" y="2995"/>
              <a:ext cx="1977" cy="714"/>
              <a:chOff x="676" y="2995"/>
              <a:chExt cx="1977" cy="714"/>
            </a:xfrm>
          </p:grpSpPr>
          <p:sp>
            <p:nvSpPr>
              <p:cNvPr id="60452" name="Line 37"/>
              <p:cNvSpPr>
                <a:spLocks noChangeShapeType="1"/>
              </p:cNvSpPr>
              <p:nvPr/>
            </p:nvSpPr>
            <p:spPr bwMode="auto">
              <a:xfrm>
                <a:off x="676" y="3675"/>
                <a:ext cx="796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53" name="Line 38"/>
              <p:cNvSpPr>
                <a:spLocks noChangeShapeType="1"/>
              </p:cNvSpPr>
              <p:nvPr/>
            </p:nvSpPr>
            <p:spPr bwMode="auto">
              <a:xfrm>
                <a:off x="1498" y="3580"/>
                <a:ext cx="309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54" name="Line 39"/>
              <p:cNvSpPr>
                <a:spLocks noChangeShapeType="1"/>
              </p:cNvSpPr>
              <p:nvPr/>
            </p:nvSpPr>
            <p:spPr bwMode="auto">
              <a:xfrm flipV="1">
                <a:off x="1652" y="3467"/>
                <a:ext cx="1" cy="7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55" name="Rectangle 40"/>
              <p:cNvSpPr>
                <a:spLocks noChangeArrowheads="1"/>
              </p:cNvSpPr>
              <p:nvPr/>
            </p:nvSpPr>
            <p:spPr bwMode="auto">
              <a:xfrm>
                <a:off x="1011" y="3259"/>
                <a:ext cx="155" cy="228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56" name="Line 41"/>
              <p:cNvSpPr>
                <a:spLocks noChangeShapeType="1"/>
              </p:cNvSpPr>
              <p:nvPr/>
            </p:nvSpPr>
            <p:spPr bwMode="auto">
              <a:xfrm flipV="1">
                <a:off x="1088" y="3476"/>
                <a:ext cx="1" cy="20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57" name="Line 42"/>
              <p:cNvSpPr>
                <a:spLocks noChangeShapeType="1"/>
              </p:cNvSpPr>
              <p:nvPr/>
            </p:nvSpPr>
            <p:spPr bwMode="auto">
              <a:xfrm flipV="1">
                <a:off x="1088" y="3052"/>
                <a:ext cx="1" cy="20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58" name="Line 43"/>
              <p:cNvSpPr>
                <a:spLocks noChangeShapeType="1"/>
              </p:cNvSpPr>
              <p:nvPr/>
            </p:nvSpPr>
            <p:spPr bwMode="auto">
              <a:xfrm>
                <a:off x="1857" y="3675"/>
                <a:ext cx="796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59" name="Oval 44"/>
              <p:cNvSpPr>
                <a:spLocks noChangeArrowheads="1"/>
              </p:cNvSpPr>
              <p:nvPr/>
            </p:nvSpPr>
            <p:spPr bwMode="auto">
              <a:xfrm>
                <a:off x="1036" y="2995"/>
                <a:ext cx="98" cy="72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60" name="Oval 45"/>
              <p:cNvSpPr>
                <a:spLocks noChangeArrowheads="1"/>
              </p:cNvSpPr>
              <p:nvPr/>
            </p:nvSpPr>
            <p:spPr bwMode="auto">
              <a:xfrm>
                <a:off x="1728" y="3637"/>
                <a:ext cx="98" cy="72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61" name="Oval 46"/>
              <p:cNvSpPr>
                <a:spLocks noChangeArrowheads="1"/>
              </p:cNvSpPr>
              <p:nvPr/>
            </p:nvSpPr>
            <p:spPr bwMode="auto">
              <a:xfrm>
                <a:off x="1472" y="3637"/>
                <a:ext cx="97" cy="72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62" name="Oval 47"/>
              <p:cNvSpPr>
                <a:spLocks noChangeArrowheads="1"/>
              </p:cNvSpPr>
              <p:nvPr/>
            </p:nvSpPr>
            <p:spPr bwMode="auto">
              <a:xfrm>
                <a:off x="1036" y="3637"/>
                <a:ext cx="98" cy="72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63" name="Oval 48"/>
              <p:cNvSpPr>
                <a:spLocks noChangeArrowheads="1"/>
              </p:cNvSpPr>
              <p:nvPr/>
            </p:nvSpPr>
            <p:spPr bwMode="auto">
              <a:xfrm>
                <a:off x="2549" y="3637"/>
                <a:ext cx="97" cy="72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0421" name="Group 49"/>
          <p:cNvGrpSpPr>
            <a:grpSpLocks/>
          </p:cNvGrpSpPr>
          <p:nvPr/>
        </p:nvGrpSpPr>
        <p:grpSpPr bwMode="auto">
          <a:xfrm>
            <a:off x="4567238" y="2205038"/>
            <a:ext cx="4576762" cy="3671887"/>
            <a:chOff x="2552" y="1416"/>
            <a:chExt cx="2883" cy="2313"/>
          </a:xfrm>
        </p:grpSpPr>
        <p:sp>
          <p:nvSpPr>
            <p:cNvPr id="60423" name="Line 50"/>
            <p:cNvSpPr>
              <a:spLocks noChangeShapeType="1"/>
            </p:cNvSpPr>
            <p:nvPr/>
          </p:nvSpPr>
          <p:spPr bwMode="auto">
            <a:xfrm>
              <a:off x="4195" y="1416"/>
              <a:ext cx="1" cy="1749"/>
            </a:xfrm>
            <a:prstGeom prst="line">
              <a:avLst/>
            </a:prstGeom>
            <a:noFill/>
            <a:ln w="28575">
              <a:solidFill>
                <a:srgbClr val="193C7D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4" name="Line 51"/>
            <p:cNvSpPr>
              <a:spLocks noChangeShapeType="1"/>
            </p:cNvSpPr>
            <p:nvPr/>
          </p:nvSpPr>
          <p:spPr bwMode="auto">
            <a:xfrm>
              <a:off x="2800" y="2898"/>
              <a:ext cx="1670" cy="1"/>
            </a:xfrm>
            <a:prstGeom prst="line">
              <a:avLst/>
            </a:prstGeom>
            <a:noFill/>
            <a:ln w="28575">
              <a:solidFill>
                <a:srgbClr val="193C7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0425" name="Group 52"/>
            <p:cNvGrpSpPr>
              <a:grpSpLocks/>
            </p:cNvGrpSpPr>
            <p:nvPr/>
          </p:nvGrpSpPr>
          <p:grpSpPr bwMode="auto">
            <a:xfrm>
              <a:off x="3764" y="2437"/>
              <a:ext cx="458" cy="494"/>
              <a:chOff x="1" y="0"/>
              <a:chExt cx="19999" cy="20000"/>
            </a:xfrm>
          </p:grpSpPr>
          <p:sp>
            <p:nvSpPr>
              <p:cNvPr id="60437" name="Line 53"/>
              <p:cNvSpPr>
                <a:spLocks noChangeShapeType="1"/>
              </p:cNvSpPr>
              <p:nvPr/>
            </p:nvSpPr>
            <p:spPr bwMode="auto">
              <a:xfrm flipV="1">
                <a:off x="1583" y="2975"/>
                <a:ext cx="7242" cy="724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38" name="Line 54"/>
              <p:cNvSpPr>
                <a:spLocks noChangeShapeType="1"/>
              </p:cNvSpPr>
              <p:nvPr/>
            </p:nvSpPr>
            <p:spPr bwMode="auto">
              <a:xfrm flipH="1" flipV="1">
                <a:off x="2302" y="2975"/>
                <a:ext cx="2926" cy="293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39" name="Line 55"/>
              <p:cNvSpPr>
                <a:spLocks noChangeShapeType="1"/>
              </p:cNvSpPr>
              <p:nvPr/>
            </p:nvSpPr>
            <p:spPr bwMode="auto">
              <a:xfrm flipV="1">
                <a:off x="13813" y="822"/>
                <a:ext cx="5084" cy="508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40" name="Line 56"/>
              <p:cNvSpPr>
                <a:spLocks noChangeShapeType="1"/>
              </p:cNvSpPr>
              <p:nvPr/>
            </p:nvSpPr>
            <p:spPr bwMode="auto">
              <a:xfrm flipV="1">
                <a:off x="864" y="13764"/>
                <a:ext cx="5083" cy="508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41" name="Oval 57"/>
              <p:cNvSpPr>
                <a:spLocks noChangeArrowheads="1"/>
              </p:cNvSpPr>
              <p:nvPr/>
            </p:nvSpPr>
            <p:spPr bwMode="auto">
              <a:xfrm>
                <a:off x="17266" y="0"/>
                <a:ext cx="2734" cy="2739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42" name="Oval 58"/>
              <p:cNvSpPr>
                <a:spLocks noChangeArrowheads="1"/>
              </p:cNvSpPr>
              <p:nvPr/>
            </p:nvSpPr>
            <p:spPr bwMode="auto">
              <a:xfrm>
                <a:off x="1" y="17267"/>
                <a:ext cx="2733" cy="2733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43" name="Oval 59"/>
              <p:cNvSpPr>
                <a:spLocks noChangeArrowheads="1"/>
              </p:cNvSpPr>
              <p:nvPr/>
            </p:nvSpPr>
            <p:spPr bwMode="auto">
              <a:xfrm>
                <a:off x="11511" y="5752"/>
                <a:ext cx="2734" cy="2738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44" name="Oval 60"/>
              <p:cNvSpPr>
                <a:spLocks noChangeArrowheads="1"/>
              </p:cNvSpPr>
              <p:nvPr/>
            </p:nvSpPr>
            <p:spPr bwMode="auto">
              <a:xfrm>
                <a:off x="5756" y="11516"/>
                <a:ext cx="2734" cy="2732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0426" name="Group 61"/>
            <p:cNvGrpSpPr>
              <a:grpSpLocks/>
            </p:cNvGrpSpPr>
            <p:nvPr/>
          </p:nvGrpSpPr>
          <p:grpSpPr bwMode="auto">
            <a:xfrm>
              <a:off x="4150" y="3168"/>
              <a:ext cx="100" cy="409"/>
              <a:chOff x="0" y="0"/>
              <a:chExt cx="20000" cy="20000"/>
            </a:xfrm>
          </p:grpSpPr>
          <p:sp>
            <p:nvSpPr>
              <p:cNvPr id="60435" name="Rectangle 6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000" cy="11329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36" name="Line 63"/>
              <p:cNvSpPr>
                <a:spLocks noChangeShapeType="1"/>
              </p:cNvSpPr>
              <p:nvPr/>
            </p:nvSpPr>
            <p:spPr bwMode="auto">
              <a:xfrm flipV="1">
                <a:off x="9860" y="11272"/>
                <a:ext cx="233" cy="872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0427" name="Group 64"/>
            <p:cNvGrpSpPr>
              <a:grpSpLocks/>
            </p:cNvGrpSpPr>
            <p:nvPr/>
          </p:nvGrpSpPr>
          <p:grpSpPr bwMode="auto">
            <a:xfrm rot="-5400000">
              <a:off x="4608" y="2713"/>
              <a:ext cx="108" cy="380"/>
              <a:chOff x="0" y="0"/>
              <a:chExt cx="20000" cy="20000"/>
            </a:xfrm>
          </p:grpSpPr>
          <p:sp>
            <p:nvSpPr>
              <p:cNvPr id="60433" name="Rectangle 6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000" cy="11329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34" name="Line 66"/>
              <p:cNvSpPr>
                <a:spLocks noChangeShapeType="1"/>
              </p:cNvSpPr>
              <p:nvPr/>
            </p:nvSpPr>
            <p:spPr bwMode="auto">
              <a:xfrm flipV="1">
                <a:off x="9860" y="11272"/>
                <a:ext cx="233" cy="872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428" name="Rectangle 67"/>
            <p:cNvSpPr>
              <a:spLocks noChangeArrowheads="1"/>
            </p:cNvSpPr>
            <p:nvPr/>
          </p:nvSpPr>
          <p:spPr bwMode="auto">
            <a:xfrm>
              <a:off x="4432" y="3408"/>
              <a:ext cx="528" cy="32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+5V</a:t>
              </a:r>
            </a:p>
          </p:txBody>
        </p:sp>
        <p:sp>
          <p:nvSpPr>
            <p:cNvPr id="60429" name="Rectangle 68"/>
            <p:cNvSpPr>
              <a:spLocks noChangeArrowheads="1"/>
            </p:cNvSpPr>
            <p:nvPr/>
          </p:nvSpPr>
          <p:spPr bwMode="auto">
            <a:xfrm>
              <a:off x="4906" y="2769"/>
              <a:ext cx="529" cy="3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+5V</a:t>
              </a:r>
            </a:p>
          </p:txBody>
        </p:sp>
        <p:sp>
          <p:nvSpPr>
            <p:cNvPr id="60430" name="Rectangle 69"/>
            <p:cNvSpPr>
              <a:spLocks noChangeArrowheads="1"/>
            </p:cNvSpPr>
            <p:nvPr/>
          </p:nvSpPr>
          <p:spPr bwMode="auto">
            <a:xfrm>
              <a:off x="2709" y="2979"/>
              <a:ext cx="805" cy="3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控制线</a:t>
              </a:r>
            </a:p>
          </p:txBody>
        </p:sp>
        <p:sp>
          <p:nvSpPr>
            <p:cNvPr id="60431" name="Line 70"/>
            <p:cNvSpPr>
              <a:spLocks noChangeShapeType="1"/>
            </p:cNvSpPr>
            <p:nvPr/>
          </p:nvSpPr>
          <p:spPr bwMode="auto">
            <a:xfrm>
              <a:off x="2552" y="2894"/>
              <a:ext cx="607" cy="0"/>
            </a:xfrm>
            <a:prstGeom prst="line">
              <a:avLst/>
            </a:prstGeom>
            <a:noFill/>
            <a:ln w="28575">
              <a:solidFill>
                <a:srgbClr val="193C7D"/>
              </a:solidFill>
              <a:round/>
              <a:headEnd/>
              <a:tailEnd type="triangle" w="med" len="med"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32" name="Rectangle 71"/>
            <p:cNvSpPr>
              <a:spLocks noChangeArrowheads="1"/>
            </p:cNvSpPr>
            <p:nvPr/>
          </p:nvSpPr>
          <p:spPr bwMode="auto">
            <a:xfrm>
              <a:off x="3812" y="1504"/>
              <a:ext cx="396" cy="79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检</a:t>
              </a:r>
            </a:p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测</a:t>
              </a:r>
            </a:p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线</a:t>
              </a:r>
            </a:p>
          </p:txBody>
        </p:sp>
      </p:grpSp>
      <p:sp>
        <p:nvSpPr>
          <p:cNvPr id="60422" name="Rectangle 72"/>
          <p:cNvSpPr>
            <a:spLocks noChangeArrowheads="1"/>
          </p:cNvSpPr>
          <p:nvPr/>
        </p:nvSpPr>
        <p:spPr bwMode="auto">
          <a:xfrm>
            <a:off x="5364163" y="908050"/>
            <a:ext cx="3024187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3200" b="1">
                <a:latin typeface="Times New Roman" pitchFamily="18" charset="0"/>
              </a:rPr>
              <a:t>矩阵结构键盘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识别按键的扫描方法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先使第</a:t>
            </a:r>
            <a:r>
              <a:rPr lang="en-US" altLang="zh-CN" smtClean="0"/>
              <a:t>0</a:t>
            </a:r>
            <a:r>
              <a:rPr lang="zh-CN" altLang="en-US" smtClean="0"/>
              <a:t>行接低电平，其余行为高电平，然后看第</a:t>
            </a:r>
            <a:r>
              <a:rPr lang="en-US" altLang="zh-CN" smtClean="0"/>
              <a:t>0</a:t>
            </a:r>
            <a:r>
              <a:rPr lang="zh-CN" altLang="en-US" smtClean="0"/>
              <a:t>行是否有键闭合（通过检查列线电位实现）</a:t>
            </a:r>
          </a:p>
          <a:p>
            <a:pPr eaLnBrk="1" hangingPunct="1"/>
            <a:r>
              <a:rPr lang="zh-CN" altLang="en-US" smtClean="0"/>
              <a:t>再将第</a:t>
            </a:r>
            <a:r>
              <a:rPr lang="en-US" altLang="zh-CN" smtClean="0"/>
              <a:t>1</a:t>
            </a:r>
            <a:r>
              <a:rPr lang="zh-CN" altLang="en-US" smtClean="0"/>
              <a:t>行接地，检测列线是否有变为低电位的线</a:t>
            </a:r>
          </a:p>
          <a:p>
            <a:pPr eaLnBrk="1" hangingPunct="1"/>
            <a:r>
              <a:rPr lang="zh-CN" altLang="en-US" smtClean="0"/>
              <a:t>如此往下一行一行地扫描，直到最后一行</a:t>
            </a:r>
          </a:p>
          <a:p>
            <a:pPr eaLnBrk="1" hangingPunct="1"/>
            <a:r>
              <a:rPr lang="zh-CN" altLang="en-US" smtClean="0"/>
              <a:t>扫描过程中，发现某一行有键闭合时（列线输入中有一位为</a:t>
            </a:r>
            <a:r>
              <a:rPr lang="en-US" altLang="zh-CN" smtClean="0"/>
              <a:t>0</a:t>
            </a:r>
            <a:r>
              <a:rPr lang="zh-CN" altLang="en-US" smtClean="0"/>
              <a:t>），便在扫描中途退出</a:t>
            </a:r>
          </a:p>
          <a:p>
            <a:pPr eaLnBrk="1" hangingPunct="1"/>
            <a:r>
              <a:rPr lang="zh-CN" altLang="en-US" smtClean="0"/>
              <a:t>通过组合行线和列线识别此刻按下哪一键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键盘扫描程序第</a:t>
            </a:r>
            <a:r>
              <a:rPr lang="en-US" altLang="zh-CN" smtClean="0"/>
              <a:t>1</a:t>
            </a:r>
            <a:r>
              <a:rPr lang="zh-CN" altLang="en-US" smtClean="0"/>
              <a:t>段：判断是否有键按下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tabLst>
                <a:tab pos="1079500" algn="l"/>
                <a:tab pos="3941763" algn="l"/>
              </a:tabLst>
            </a:pPr>
            <a:r>
              <a:rPr lang="en-US" altLang="zh-CN" sz="2800" smtClean="0">
                <a:solidFill>
                  <a:srgbClr val="006600"/>
                </a:solidFill>
              </a:rPr>
              <a:t>key1:</a:t>
            </a:r>
            <a:r>
              <a:rPr lang="en-US" altLang="zh-CN" sz="2800" smtClean="0">
                <a:solidFill>
                  <a:srgbClr val="193C7D"/>
                </a:solidFill>
              </a:rPr>
              <a:t>	mov al,</a:t>
            </a:r>
            <a:r>
              <a:rPr lang="en-US" altLang="zh-CN" sz="2800" smtClean="0">
                <a:solidFill>
                  <a:schemeClr val="tx2"/>
                </a:solidFill>
              </a:rPr>
              <a:t>00</a:t>
            </a:r>
            <a:r>
              <a:rPr lang="en-US" altLang="zh-CN" sz="2800" smtClean="0">
                <a:solidFill>
                  <a:srgbClr val="193C7D"/>
                </a:solidFill>
              </a:rPr>
              <a:t>		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079500" algn="l"/>
                <a:tab pos="3941763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	mov dx,</a:t>
            </a:r>
            <a:r>
              <a:rPr lang="en-US" altLang="zh-CN" sz="2800" smtClean="0">
                <a:solidFill>
                  <a:schemeClr val="tx2"/>
                </a:solidFill>
              </a:rPr>
              <a:t>rowport</a:t>
            </a:r>
            <a:r>
              <a:rPr lang="en-US" altLang="zh-CN" sz="2800" smtClean="0"/>
              <a:t>	; rowport</a:t>
            </a:r>
            <a:r>
              <a:rPr lang="zh-CN" altLang="en-US" sz="2800" smtClean="0"/>
              <a:t>＝行线端口地址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079500" algn="l"/>
                <a:tab pos="3941763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chemeClr val="tx2"/>
                </a:solidFill>
              </a:rPr>
              <a:t>out</a:t>
            </a:r>
            <a:r>
              <a:rPr lang="en-US" altLang="zh-CN" sz="2800" smtClean="0">
                <a:solidFill>
                  <a:srgbClr val="193C7D"/>
                </a:solidFill>
              </a:rPr>
              <a:t> </a:t>
            </a:r>
            <a:r>
              <a:rPr lang="en-US" altLang="zh-CN" sz="2800" smtClean="0">
                <a:solidFill>
                  <a:schemeClr val="tx2"/>
                </a:solidFill>
              </a:rPr>
              <a:t>dx,al</a:t>
            </a:r>
            <a:r>
              <a:rPr lang="en-US" altLang="zh-CN" sz="2800" smtClean="0"/>
              <a:t>	; </a:t>
            </a:r>
            <a:r>
              <a:rPr lang="zh-CN" altLang="en-US" sz="2800" smtClean="0"/>
              <a:t>使所有行线为低电平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079500" algn="l"/>
                <a:tab pos="3941763" algn="l"/>
              </a:tabLst>
            </a:pPr>
            <a:r>
              <a:rPr lang="zh-CN" altLang="en-US" sz="2800" smtClean="0"/>
              <a:t>  	</a:t>
            </a:r>
            <a:r>
              <a:rPr lang="en-US" altLang="zh-CN" sz="2800" smtClean="0">
                <a:solidFill>
                  <a:srgbClr val="193C7D"/>
                </a:solidFill>
              </a:rPr>
              <a:t>mov dx,</a:t>
            </a:r>
            <a:r>
              <a:rPr lang="en-US" altLang="zh-CN" sz="2800" smtClean="0">
                <a:solidFill>
                  <a:schemeClr val="tx2"/>
                </a:solidFill>
              </a:rPr>
              <a:t>colport</a:t>
            </a:r>
            <a:r>
              <a:rPr lang="en-US" altLang="zh-CN" sz="2800" smtClean="0"/>
              <a:t>	; colport</a:t>
            </a:r>
            <a:r>
              <a:rPr lang="zh-CN" altLang="en-US" sz="2800" smtClean="0"/>
              <a:t>＝列线端口地址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079500" algn="l"/>
                <a:tab pos="3941763" algn="l"/>
              </a:tabLst>
            </a:pPr>
            <a:r>
              <a:rPr lang="zh-CN" altLang="en-US" sz="2800" smtClean="0"/>
              <a:t> 	</a:t>
            </a:r>
            <a:r>
              <a:rPr lang="en-US" altLang="zh-CN" sz="2800" smtClean="0">
                <a:solidFill>
                  <a:srgbClr val="193C7D"/>
                </a:solidFill>
              </a:rPr>
              <a:t>in al,dx</a:t>
            </a:r>
            <a:r>
              <a:rPr lang="en-US" altLang="zh-CN" sz="2800" smtClean="0"/>
              <a:t>	; </a:t>
            </a:r>
            <a:r>
              <a:rPr lang="zh-CN" altLang="en-US" sz="2800" smtClean="0"/>
              <a:t>读取列值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079500" algn="l"/>
                <a:tab pos="3941763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cmp al,</a:t>
            </a:r>
            <a:r>
              <a:rPr lang="en-US" altLang="zh-CN" sz="2800" smtClean="0">
                <a:solidFill>
                  <a:schemeClr val="tx2"/>
                </a:solidFill>
              </a:rPr>
              <a:t>0ffh</a:t>
            </a:r>
            <a:r>
              <a:rPr lang="en-US" altLang="zh-CN" sz="2800" smtClean="0"/>
              <a:t>	; </a:t>
            </a:r>
            <a:r>
              <a:rPr lang="zh-CN" altLang="en-US" sz="2800" smtClean="0"/>
              <a:t>判定列线是否为低电平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079500" algn="l"/>
                <a:tab pos="3941763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jz key1</a:t>
            </a:r>
            <a:r>
              <a:rPr lang="en-US" altLang="zh-CN" sz="2800" smtClean="0"/>
              <a:t>	; </a:t>
            </a:r>
            <a:r>
              <a:rPr lang="zh-CN" altLang="en-US" sz="2800" smtClean="0"/>
              <a:t>没有，无闭合键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079500" algn="l"/>
                <a:tab pos="3941763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/>
              <a:t>; </a:t>
            </a:r>
            <a:r>
              <a:rPr lang="zh-CN" altLang="en-US" sz="2800" smtClean="0"/>
              <a:t>则循环等待（或转向其他程序片断）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079500" algn="l"/>
                <a:tab pos="3941763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call delay</a:t>
            </a:r>
            <a:r>
              <a:rPr lang="en-US" altLang="zh-CN" sz="2800" smtClean="0"/>
              <a:t>	; </a:t>
            </a:r>
            <a:r>
              <a:rPr lang="zh-CN" altLang="en-US" sz="2800" smtClean="0"/>
              <a:t>有，</a:t>
            </a:r>
            <a:r>
              <a:rPr lang="zh-CN" altLang="en-US" sz="2800" smtClean="0">
                <a:solidFill>
                  <a:schemeClr val="tx2"/>
                </a:solidFill>
              </a:rPr>
              <a:t>延迟</a:t>
            </a:r>
            <a:r>
              <a:rPr lang="en-US" altLang="zh-CN" sz="2800" smtClean="0">
                <a:solidFill>
                  <a:schemeClr val="tx2"/>
                </a:solidFill>
              </a:rPr>
              <a:t>20ms</a:t>
            </a:r>
            <a:r>
              <a:rPr lang="zh-CN" altLang="en-US" sz="2800" smtClean="0">
                <a:solidFill>
                  <a:schemeClr val="tx2"/>
                </a:solidFill>
              </a:rPr>
              <a:t>消除抖动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键盘扫描程序第</a:t>
            </a:r>
            <a:r>
              <a:rPr lang="en-US" altLang="zh-CN" smtClean="0"/>
              <a:t>2</a:t>
            </a:r>
            <a:r>
              <a:rPr lang="zh-CN" altLang="en-US" smtClean="0"/>
              <a:t>段：识别按键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8305800" cy="57912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1079500" algn="l"/>
                <a:tab pos="3941763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	mov cx,8	</a:t>
            </a:r>
            <a:r>
              <a:rPr lang="en-US" altLang="zh-CN" sz="2800" smtClean="0"/>
              <a:t>; </a:t>
            </a:r>
            <a:r>
              <a:rPr lang="zh-CN" altLang="en-US" sz="2800" smtClean="0"/>
              <a:t>行数送</a:t>
            </a:r>
            <a:r>
              <a:rPr lang="en-US" altLang="zh-CN" sz="2800" smtClean="0"/>
              <a:t>CX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1079500" algn="l"/>
                <a:tab pos="3941763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	mov ah,0feh	</a:t>
            </a:r>
            <a:r>
              <a:rPr lang="en-US" altLang="zh-CN" sz="2800" smtClean="0"/>
              <a:t>; </a:t>
            </a:r>
            <a:r>
              <a:rPr lang="zh-CN" altLang="en-US" sz="2800" smtClean="0"/>
              <a:t>扫描初值送</a:t>
            </a:r>
            <a:r>
              <a:rPr lang="en-US" altLang="zh-CN" sz="2800" smtClean="0"/>
              <a:t>AH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1079500" algn="l"/>
                <a:tab pos="3941763" algn="l"/>
              </a:tabLst>
            </a:pPr>
            <a:r>
              <a:rPr lang="en-US" altLang="zh-CN" sz="2800" smtClean="0">
                <a:solidFill>
                  <a:srgbClr val="006600"/>
                </a:solidFill>
              </a:rPr>
              <a:t>key2:</a:t>
            </a:r>
            <a:r>
              <a:rPr lang="en-US" altLang="zh-CN" sz="2800" smtClean="0">
                <a:solidFill>
                  <a:srgbClr val="193C7D"/>
                </a:solidFill>
              </a:rPr>
              <a:t>	mov al,ah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1079500" algn="l"/>
                <a:tab pos="3941763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	mov dx,rowport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1079500" algn="l"/>
                <a:tab pos="3941763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	out dx,al	</a:t>
            </a:r>
            <a:r>
              <a:rPr lang="en-US" altLang="zh-CN" sz="2800" smtClean="0"/>
              <a:t>; </a:t>
            </a:r>
            <a:r>
              <a:rPr lang="zh-CN" altLang="en-US" sz="2800" smtClean="0"/>
              <a:t>输出行值（扫描值）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1079500" algn="l"/>
                <a:tab pos="3941763" algn="l"/>
              </a:tabLst>
            </a:pPr>
            <a:r>
              <a:rPr lang="zh-CN" altLang="en-US" sz="2800" smtClean="0">
                <a:solidFill>
                  <a:srgbClr val="193C7D"/>
                </a:solidFill>
              </a:rPr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mov dx,colport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1079500" algn="l"/>
                <a:tab pos="3941763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	in al,dx	</a:t>
            </a:r>
            <a:r>
              <a:rPr lang="en-US" altLang="zh-CN" sz="2800" smtClean="0"/>
              <a:t>; </a:t>
            </a:r>
            <a:r>
              <a:rPr lang="zh-CN" altLang="en-US" sz="2800" smtClean="0"/>
              <a:t>读进列值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1079500" algn="l"/>
                <a:tab pos="3941763" algn="l"/>
              </a:tabLst>
            </a:pPr>
            <a:r>
              <a:rPr lang="zh-CN" altLang="en-US" sz="2800" smtClean="0">
                <a:solidFill>
                  <a:srgbClr val="193C7D"/>
                </a:solidFill>
              </a:rPr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cmp al,0ffh	</a:t>
            </a:r>
            <a:r>
              <a:rPr lang="en-US" altLang="zh-CN" sz="2800" smtClean="0"/>
              <a:t>; </a:t>
            </a:r>
            <a:r>
              <a:rPr lang="zh-CN" altLang="en-US" sz="2800" smtClean="0"/>
              <a:t>判断有无低电平的列线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1079500" algn="l"/>
                <a:tab pos="3941763" algn="l"/>
              </a:tabLst>
            </a:pPr>
            <a:r>
              <a:rPr lang="zh-CN" altLang="en-US" sz="2800" smtClean="0">
                <a:solidFill>
                  <a:srgbClr val="193C7D"/>
                </a:solidFill>
              </a:rPr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jnz key3	</a:t>
            </a:r>
            <a:r>
              <a:rPr lang="en-US" altLang="zh-CN" sz="2800" smtClean="0"/>
              <a:t>; </a:t>
            </a:r>
            <a:r>
              <a:rPr lang="zh-CN" altLang="en-US" sz="2800" smtClean="0"/>
              <a:t>有，则转下一步处理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1079500" algn="l"/>
                <a:tab pos="3941763" algn="l"/>
              </a:tabLst>
            </a:pPr>
            <a:r>
              <a:rPr lang="zh-CN" altLang="en-US" sz="2800" smtClean="0">
                <a:solidFill>
                  <a:srgbClr val="193C7D"/>
                </a:solidFill>
              </a:rPr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rol ah,1	</a:t>
            </a:r>
            <a:r>
              <a:rPr lang="en-US" altLang="zh-CN" sz="2800" smtClean="0"/>
              <a:t>; </a:t>
            </a:r>
            <a:r>
              <a:rPr lang="zh-CN" altLang="en-US" sz="2800" smtClean="0"/>
              <a:t>无，则移位扫描值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1079500" algn="l"/>
                <a:tab pos="3941763" algn="l"/>
              </a:tabLst>
            </a:pPr>
            <a:r>
              <a:rPr lang="zh-CN" altLang="en-US" sz="2800" smtClean="0">
                <a:solidFill>
                  <a:srgbClr val="193C7D"/>
                </a:solidFill>
              </a:rPr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loop key2	</a:t>
            </a:r>
            <a:r>
              <a:rPr lang="en-US" altLang="zh-CN" sz="2800" smtClean="0"/>
              <a:t>; </a:t>
            </a:r>
            <a:r>
              <a:rPr lang="zh-CN" altLang="en-US" sz="2800" smtClean="0"/>
              <a:t>准备下一行扫描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1079500" algn="l"/>
                <a:tab pos="3941763" algn="l"/>
              </a:tabLst>
            </a:pPr>
            <a:r>
              <a:rPr lang="zh-CN" altLang="en-US" sz="2800" smtClean="0">
                <a:solidFill>
                  <a:srgbClr val="193C7D"/>
                </a:solidFill>
              </a:rPr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jmp key1	</a:t>
            </a:r>
            <a:r>
              <a:rPr lang="en-US" altLang="zh-CN" sz="2800" smtClean="0"/>
              <a:t>; </a:t>
            </a:r>
            <a:r>
              <a:rPr lang="zh-CN" altLang="en-US" sz="2800" smtClean="0"/>
              <a:t>所有行都没有按键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1079500" algn="l"/>
                <a:tab pos="3941763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key3:	……	</a:t>
            </a:r>
            <a:r>
              <a:rPr lang="en-US" altLang="zh-CN" sz="2800" smtClean="0"/>
              <a:t>; </a:t>
            </a:r>
            <a:r>
              <a:rPr lang="en-US" altLang="zh-CN" sz="2800" smtClean="0">
                <a:solidFill>
                  <a:schemeClr val="tx2"/>
                </a:solidFill>
              </a:rPr>
              <a:t>AL</a:t>
            </a:r>
            <a:r>
              <a:rPr lang="zh-CN" altLang="en-US" sz="2800" smtClean="0">
                <a:solidFill>
                  <a:schemeClr val="tx2"/>
                </a:solidFill>
              </a:rPr>
              <a:t>＝列值，</a:t>
            </a:r>
            <a:r>
              <a:rPr lang="en-US" altLang="zh-CN" sz="2800" smtClean="0">
                <a:solidFill>
                  <a:schemeClr val="tx2"/>
                </a:solidFill>
              </a:rPr>
              <a:t>AH</a:t>
            </a:r>
            <a:r>
              <a:rPr lang="zh-CN" altLang="en-US" sz="2800" smtClean="0">
                <a:solidFill>
                  <a:schemeClr val="tx2"/>
                </a:solidFill>
              </a:rPr>
              <a:t>＝行值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键盘扫描程序第</a:t>
            </a:r>
            <a:r>
              <a:rPr lang="en-US" altLang="zh-CN" smtClean="0"/>
              <a:t>3</a:t>
            </a:r>
            <a:r>
              <a:rPr lang="zh-CN" altLang="en-US" smtClean="0"/>
              <a:t>段：查找键代码－</a:t>
            </a:r>
            <a:r>
              <a:rPr lang="en-US" altLang="zh-CN" smtClean="0"/>
              <a:t>1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8305800" cy="57912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tabLst>
                <a:tab pos="1079500" algn="l"/>
                <a:tab pos="3941763" algn="l"/>
              </a:tabLst>
            </a:pPr>
            <a:r>
              <a:rPr lang="en-US" altLang="zh-CN" sz="2800" smtClean="0">
                <a:solidFill>
                  <a:srgbClr val="006600"/>
                </a:solidFill>
              </a:rPr>
              <a:t>key3:</a:t>
            </a:r>
            <a:r>
              <a:rPr lang="en-US" altLang="zh-CN" sz="2800" smtClean="0">
                <a:solidFill>
                  <a:srgbClr val="193C7D"/>
                </a:solidFill>
              </a:rPr>
              <a:t>	mov si,offset table</a:t>
            </a:r>
            <a:r>
              <a:rPr lang="en-US" altLang="zh-CN" sz="2800" smtClean="0"/>
              <a:t>	; SI</a:t>
            </a:r>
            <a:r>
              <a:rPr lang="zh-CN" altLang="en-US" sz="2800" smtClean="0"/>
              <a:t>指向键行列值表</a:t>
            </a:r>
            <a:endParaRPr lang="en-US" altLang="zh-CN" sz="2800" smtClean="0"/>
          </a:p>
          <a:p>
            <a:pPr marL="0" indent="0" eaLnBrk="1" hangingPunct="1">
              <a:buFont typeface="Wingdings" pitchFamily="2" charset="2"/>
              <a:buNone/>
              <a:tabLst>
                <a:tab pos="1079500" algn="l"/>
                <a:tab pos="3941763" algn="l"/>
              </a:tabLst>
            </a:pPr>
            <a:r>
              <a:rPr lang="en-US" altLang="zh-CN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mov di,offset char</a:t>
            </a:r>
            <a:r>
              <a:rPr lang="en-US" altLang="zh-CN" sz="2800" smtClean="0"/>
              <a:t>	; DI</a:t>
            </a:r>
            <a:r>
              <a:rPr lang="zh-CN" altLang="en-US" sz="2800" smtClean="0"/>
              <a:t>指向键代码表</a:t>
            </a:r>
            <a:endParaRPr lang="en-US" altLang="zh-CN" sz="2800" smtClean="0"/>
          </a:p>
          <a:p>
            <a:pPr marL="0" indent="0" eaLnBrk="1" hangingPunct="1">
              <a:buFont typeface="Wingdings" pitchFamily="2" charset="2"/>
              <a:buNone/>
              <a:tabLst>
                <a:tab pos="1079500" algn="l"/>
                <a:tab pos="3941763" algn="l"/>
              </a:tabLst>
            </a:pPr>
            <a:r>
              <a:rPr lang="en-US" altLang="zh-CN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mov cx,64</a:t>
            </a:r>
            <a:r>
              <a:rPr lang="en-US" altLang="zh-CN" sz="2800" smtClean="0"/>
              <a:t>	; CX</a:t>
            </a:r>
            <a:r>
              <a:rPr lang="zh-CN" altLang="en-US" sz="2800" smtClean="0"/>
              <a:t>＝键的个数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079500" algn="l"/>
                <a:tab pos="3941763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key4:	cmp ax,[si]</a:t>
            </a:r>
            <a:r>
              <a:rPr lang="en-US" altLang="zh-CN" sz="2800" smtClean="0"/>
              <a:t> 	; </a:t>
            </a:r>
            <a:r>
              <a:rPr lang="zh-CN" altLang="en-US" sz="2800" smtClean="0"/>
              <a:t>与按键的行列值比较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079500" algn="l"/>
                <a:tab pos="3941763" algn="l"/>
              </a:tabLst>
            </a:pPr>
            <a:r>
              <a:rPr lang="zh-CN" altLang="en-US" sz="2800" smtClean="0"/>
              <a:t>   	</a:t>
            </a:r>
            <a:r>
              <a:rPr lang="en-US" altLang="zh-CN" sz="2800" smtClean="0">
                <a:solidFill>
                  <a:srgbClr val="193C7D"/>
                </a:solidFill>
              </a:rPr>
              <a:t>jz </a:t>
            </a:r>
            <a:r>
              <a:rPr lang="en-US" altLang="zh-CN" sz="2800" smtClean="0">
                <a:solidFill>
                  <a:schemeClr val="tx2"/>
                </a:solidFill>
              </a:rPr>
              <a:t>key5</a:t>
            </a:r>
            <a:r>
              <a:rPr lang="en-US" altLang="zh-CN" sz="2800" smtClean="0"/>
              <a:t>	; </a:t>
            </a:r>
            <a:r>
              <a:rPr lang="zh-CN" altLang="en-US" sz="2800" smtClean="0"/>
              <a:t>相同，说明查到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079500" algn="l"/>
                <a:tab pos="3941763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inc si</a:t>
            </a:r>
            <a:r>
              <a:rPr lang="en-US" altLang="zh-CN" sz="2800" smtClean="0"/>
              <a:t>	; </a:t>
            </a:r>
            <a:r>
              <a:rPr lang="zh-CN" altLang="en-US" sz="2800" smtClean="0"/>
              <a:t>不相同，继续比较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079500" algn="l"/>
                <a:tab pos="3941763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inc si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079500" algn="l"/>
                <a:tab pos="3941763" algn="l"/>
              </a:tabLst>
            </a:pPr>
            <a:r>
              <a:rPr lang="en-US" altLang="zh-CN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inc di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079500" algn="l"/>
                <a:tab pos="3941763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	loop key4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079500" algn="l"/>
                <a:tab pos="3941763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	jmp key1</a:t>
            </a:r>
            <a:r>
              <a:rPr lang="en-US" altLang="zh-CN" sz="2800" smtClean="0"/>
              <a:t>	; </a:t>
            </a:r>
            <a:r>
              <a:rPr lang="zh-CN" altLang="en-US" sz="2800" smtClean="0"/>
              <a:t>全部不相同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079500" algn="l"/>
                <a:tab pos="3941763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/>
              <a:t>; </a:t>
            </a:r>
            <a:r>
              <a:rPr lang="zh-CN" altLang="en-US" sz="2800" smtClean="0"/>
              <a:t>返回继续检测（或转向其他程序片断）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键盘扫描程序第</a:t>
            </a:r>
            <a:r>
              <a:rPr lang="en-US" altLang="zh-CN" smtClean="0"/>
              <a:t>3</a:t>
            </a:r>
            <a:r>
              <a:rPr lang="zh-CN" altLang="en-US" smtClean="0"/>
              <a:t>段：查找键代码－</a:t>
            </a:r>
            <a:r>
              <a:rPr lang="en-US" altLang="zh-CN" smtClean="0"/>
              <a:t>2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8305800" cy="5791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1079500" algn="l"/>
                <a:tab pos="3222625" algn="l"/>
              </a:tabLst>
            </a:pPr>
            <a:r>
              <a:rPr lang="en-US" altLang="zh-CN" sz="2800" smtClean="0">
                <a:solidFill>
                  <a:srgbClr val="006600"/>
                </a:solidFill>
              </a:rPr>
              <a:t>key5:</a:t>
            </a:r>
            <a:r>
              <a:rPr lang="en-US" altLang="zh-CN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mov al,[di]	</a:t>
            </a:r>
            <a:r>
              <a:rPr lang="en-US" altLang="zh-CN" sz="2800" smtClean="0"/>
              <a:t>; </a:t>
            </a:r>
            <a:r>
              <a:rPr lang="zh-CN" altLang="en-US" sz="2800" smtClean="0"/>
              <a:t>获取键代码送</a:t>
            </a:r>
            <a:r>
              <a:rPr lang="en-US" altLang="zh-CN" sz="2800" smtClean="0"/>
              <a:t>AL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1079500" algn="l"/>
                <a:tab pos="3222625" algn="l"/>
              </a:tabLst>
            </a:pPr>
            <a:r>
              <a:rPr lang="en-US" altLang="zh-CN" sz="2800" smtClean="0"/>
              <a:t>	……	; </a:t>
            </a:r>
            <a:r>
              <a:rPr lang="zh-CN" altLang="en-US" sz="2800" smtClean="0"/>
              <a:t>判断按键释放，没有则等待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1079500" algn="l"/>
                <a:tab pos="3222625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call delay</a:t>
            </a:r>
            <a:r>
              <a:rPr lang="en-US" altLang="zh-CN" sz="2800" smtClean="0"/>
              <a:t>	; </a:t>
            </a:r>
            <a:r>
              <a:rPr lang="zh-CN" altLang="en-US" sz="2800" smtClean="0"/>
              <a:t>按键释放，延时消除抖动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1079500" algn="l"/>
                <a:tab pos="3222625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/>
              <a:t>……	; </a:t>
            </a:r>
            <a:r>
              <a:rPr lang="zh-CN" altLang="en-US" sz="2800" smtClean="0"/>
              <a:t>后续处理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1079500" algn="l"/>
                <a:tab pos="3222625" algn="l"/>
              </a:tabLst>
            </a:pPr>
            <a:r>
              <a:rPr lang="en-US" altLang="zh-CN" sz="2800" smtClean="0"/>
              <a:t>; </a:t>
            </a:r>
            <a:r>
              <a:rPr lang="zh-CN" altLang="en-US" sz="2800" smtClean="0"/>
              <a:t>键盘的行列值表：低字节是列值、高字节是行值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1079500" algn="l"/>
                <a:tab pos="3222625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table	word </a:t>
            </a:r>
            <a:r>
              <a:rPr lang="en-US" altLang="zh-CN" sz="2800" smtClean="0">
                <a:solidFill>
                  <a:schemeClr val="tx2"/>
                </a:solidFill>
              </a:rPr>
              <a:t>0fefeh</a:t>
            </a:r>
            <a:r>
              <a:rPr lang="en-US" altLang="zh-CN" sz="2800" smtClean="0"/>
              <a:t>	; </a:t>
            </a:r>
            <a:r>
              <a:rPr lang="zh-CN" altLang="en-US" sz="2800" smtClean="0"/>
              <a:t>键</a:t>
            </a:r>
            <a:r>
              <a:rPr lang="en-US" altLang="zh-CN" sz="2800" smtClean="0"/>
              <a:t>0</a:t>
            </a:r>
            <a:r>
              <a:rPr lang="zh-CN" altLang="en-US" sz="2800" smtClean="0"/>
              <a:t>的行列值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1079500" algn="l"/>
                <a:tab pos="3222625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word </a:t>
            </a:r>
            <a:r>
              <a:rPr lang="en-US" altLang="zh-CN" sz="2800" smtClean="0">
                <a:solidFill>
                  <a:schemeClr val="tx2"/>
                </a:solidFill>
              </a:rPr>
              <a:t>0fefdh</a:t>
            </a:r>
            <a:r>
              <a:rPr lang="en-US" altLang="zh-CN" sz="2800" smtClean="0"/>
              <a:t>	; </a:t>
            </a:r>
            <a:r>
              <a:rPr lang="zh-CN" altLang="en-US" sz="2800" smtClean="0"/>
              <a:t>键</a:t>
            </a:r>
            <a:r>
              <a:rPr lang="en-US" altLang="zh-CN" sz="2800" smtClean="0"/>
              <a:t>1</a:t>
            </a:r>
            <a:r>
              <a:rPr lang="zh-CN" altLang="en-US" sz="2800" smtClean="0"/>
              <a:t>的行列值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1079500" algn="l"/>
                <a:tab pos="3222625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/>
              <a:t>……	; </a:t>
            </a:r>
            <a:r>
              <a:rPr lang="zh-CN" altLang="en-US" sz="2800" smtClean="0"/>
              <a:t>其他键的行列值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1079500" algn="l"/>
                <a:tab pos="3222625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/>
              <a:t>; </a:t>
            </a:r>
            <a:r>
              <a:rPr lang="zh-CN" altLang="en-US" sz="2800" smtClean="0"/>
              <a:t>键盘的键代码表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1079500" algn="l"/>
                <a:tab pos="3222625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char	byte</a:t>
            </a:r>
            <a:r>
              <a:rPr lang="en-US" altLang="zh-CN" sz="2800" smtClean="0"/>
              <a:t> ……	; </a:t>
            </a:r>
            <a:r>
              <a:rPr lang="zh-CN" altLang="en-US" sz="2800" smtClean="0"/>
              <a:t>键</a:t>
            </a:r>
            <a:r>
              <a:rPr lang="en-US" altLang="zh-CN" sz="2800" smtClean="0"/>
              <a:t>0</a:t>
            </a:r>
            <a:r>
              <a:rPr lang="zh-CN" altLang="en-US" sz="2800" smtClean="0"/>
              <a:t>的代码值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1079500" algn="l"/>
                <a:tab pos="3222625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byte </a:t>
            </a:r>
            <a:r>
              <a:rPr lang="en-US" altLang="zh-CN" sz="2800" smtClean="0"/>
              <a:t>……	; </a:t>
            </a:r>
            <a:r>
              <a:rPr lang="zh-CN" altLang="en-US" sz="2800" smtClean="0"/>
              <a:t>键</a:t>
            </a:r>
            <a:r>
              <a:rPr lang="en-US" altLang="zh-CN" sz="2800" smtClean="0"/>
              <a:t>1</a:t>
            </a:r>
            <a:r>
              <a:rPr lang="zh-CN" altLang="en-US" sz="2800" smtClean="0"/>
              <a:t>的代码值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1079500" algn="l"/>
                <a:tab pos="3222625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/>
              <a:t>……	; </a:t>
            </a:r>
            <a:r>
              <a:rPr lang="zh-CN" altLang="en-US" sz="2800" smtClean="0"/>
              <a:t>其他键的代码值</a:t>
            </a:r>
            <a:endParaRPr lang="zh-CN" altLang="en-US" sz="28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PC</a:t>
            </a:r>
            <a:r>
              <a:rPr lang="zh-CN" altLang="en-US" smtClean="0"/>
              <a:t>机键盘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与主机箱分开的一个独立装置</a:t>
            </a:r>
          </a:p>
          <a:p>
            <a:pPr eaLnBrk="1" hangingPunct="1"/>
            <a:r>
              <a:rPr lang="zh-CN" altLang="en-US" smtClean="0"/>
              <a:t>通过一根五芯电缆与主机相连</a:t>
            </a:r>
          </a:p>
          <a:p>
            <a:pPr eaLnBrk="1" hangingPunct="1"/>
            <a:r>
              <a:rPr lang="en-US" altLang="zh-CN" smtClean="0"/>
              <a:t>PC</a:t>
            </a:r>
            <a:r>
              <a:rPr lang="zh-CN" altLang="en-US" smtClean="0"/>
              <a:t>及</a:t>
            </a:r>
            <a:r>
              <a:rPr lang="en-US" altLang="zh-CN" smtClean="0"/>
              <a:t>PC/XT</a:t>
            </a:r>
            <a:r>
              <a:rPr lang="zh-CN" altLang="en-US" smtClean="0"/>
              <a:t>机采用</a:t>
            </a:r>
            <a:r>
              <a:rPr lang="en-US" altLang="zh-CN" smtClean="0"/>
              <a:t>83</a:t>
            </a:r>
            <a:r>
              <a:rPr lang="zh-CN" altLang="en-US" smtClean="0"/>
              <a:t>（或</a:t>
            </a:r>
            <a:r>
              <a:rPr lang="en-US" altLang="zh-CN" smtClean="0"/>
              <a:t>84</a:t>
            </a:r>
            <a:r>
              <a:rPr lang="zh-CN" altLang="en-US" smtClean="0"/>
              <a:t>）键的标准键盘</a:t>
            </a:r>
          </a:p>
        </p:txBody>
      </p:sp>
      <p:pic>
        <p:nvPicPr>
          <p:cNvPr id="66564" name="Picture 4" descr="wjyy09_20"/>
          <p:cNvPicPr>
            <a:picLocks noChangeAspect="1" noChangeArrowheads="1"/>
          </p:cNvPicPr>
          <p:nvPr/>
        </p:nvPicPr>
        <p:blipFill>
          <a:blip r:embed="rId2" cstate="print"/>
          <a:srcRect l="864" r="1512"/>
          <a:stretch>
            <a:fillRect/>
          </a:stretch>
        </p:blipFill>
        <p:spPr bwMode="auto">
          <a:xfrm>
            <a:off x="457200" y="2743200"/>
            <a:ext cx="8610600" cy="329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PC</a:t>
            </a:r>
            <a:r>
              <a:rPr lang="zh-CN" altLang="en-US" smtClean="0"/>
              <a:t>机键盘的工作过程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itchFamily="18" charset="0"/>
              </a:rPr>
              <a:t>键盘电路正常工作时不断地扫描键盘矩阵</a:t>
            </a:r>
          </a:p>
          <a:p>
            <a:pPr eaLnBrk="1" hangingPunct="1"/>
            <a:r>
              <a:rPr lang="zh-CN" altLang="en-US" smtClean="0">
                <a:latin typeface="Times New Roman" pitchFamily="18" charset="0"/>
              </a:rPr>
              <a:t>有按键，则确定按键位置之后以串行数据形式发送给系统板键盘接口电路</a:t>
            </a:r>
          </a:p>
          <a:p>
            <a:pPr eaLnBrk="1" hangingPunct="1"/>
            <a:r>
              <a:rPr lang="zh-CN" altLang="en-US" smtClean="0">
                <a:latin typeface="Times New Roman" pitchFamily="18" charset="0"/>
              </a:rPr>
              <a:t>键按下时，发送该键的</a:t>
            </a:r>
            <a:r>
              <a:rPr lang="zh-CN" altLang="en-US" smtClean="0">
                <a:solidFill>
                  <a:schemeClr val="tx2"/>
                </a:solidFill>
                <a:latin typeface="Times New Roman" pitchFamily="18" charset="0"/>
              </a:rPr>
              <a:t>接通扫描码</a:t>
            </a:r>
          </a:p>
          <a:p>
            <a:pPr eaLnBrk="1" hangingPunct="1"/>
            <a:r>
              <a:rPr lang="zh-CN" altLang="en-US" smtClean="0">
                <a:latin typeface="Times New Roman" pitchFamily="18" charset="0"/>
              </a:rPr>
              <a:t>键松开时，发送该键的</a:t>
            </a:r>
            <a:r>
              <a:rPr lang="zh-CN" altLang="en-US" smtClean="0">
                <a:solidFill>
                  <a:schemeClr val="tx2"/>
                </a:solidFill>
                <a:latin typeface="Times New Roman" pitchFamily="18" charset="0"/>
              </a:rPr>
              <a:t>断开扫描码</a:t>
            </a:r>
          </a:p>
          <a:p>
            <a:pPr eaLnBrk="1" hangingPunct="1"/>
            <a:r>
              <a:rPr lang="zh-CN" altLang="en-US" smtClean="0">
                <a:latin typeface="Times New Roman" pitchFamily="18" charset="0"/>
              </a:rPr>
              <a:t>若一直按住某键，则以拍发速率（每秒</a:t>
            </a:r>
            <a:r>
              <a:rPr lang="en-US" altLang="zh-CN" smtClean="0">
                <a:latin typeface="Times New Roman" pitchFamily="18" charset="0"/>
              </a:rPr>
              <a:t>2</a:t>
            </a:r>
            <a:r>
              <a:rPr lang="zh-CN" altLang="en-US" smtClean="0">
                <a:latin typeface="Times New Roman" pitchFamily="18" charset="0"/>
              </a:rPr>
              <a:t>～</a:t>
            </a:r>
            <a:r>
              <a:rPr lang="en-US" altLang="zh-CN" smtClean="0">
                <a:latin typeface="Times New Roman" pitchFamily="18" charset="0"/>
              </a:rPr>
              <a:t>3</a:t>
            </a:r>
            <a:r>
              <a:rPr lang="en-US" altLang="zh-CN" smtClean="0"/>
              <a:t>0</a:t>
            </a:r>
            <a:r>
              <a:rPr lang="zh-CN" altLang="en-US" smtClean="0">
                <a:latin typeface="Times New Roman" pitchFamily="18" charset="0"/>
              </a:rPr>
              <a:t>次）连续发送该键的接通扫描码</a:t>
            </a:r>
            <a:endParaRPr lang="zh-CN" altLang="en-US" smtClean="0"/>
          </a:p>
        </p:txBody>
      </p:sp>
      <p:sp>
        <p:nvSpPr>
          <p:cNvPr id="489476" name="filecab3"/>
          <p:cNvSpPr>
            <a:spLocks noEditPoints="1" noChangeArrowheads="1"/>
          </p:cNvSpPr>
          <p:nvPr/>
        </p:nvSpPr>
        <p:spPr bwMode="auto">
          <a:xfrm flipV="1">
            <a:off x="2286000" y="5181600"/>
            <a:ext cx="5867400" cy="1303338"/>
          </a:xfrm>
          <a:custGeom>
            <a:avLst/>
            <a:gdLst>
              <a:gd name="T0" fmla="*/ 10800 w 21600"/>
              <a:gd name="T1" fmla="*/ 0 h 21600"/>
              <a:gd name="T2" fmla="*/ 0 w 21600"/>
              <a:gd name="T3" fmla="*/ 0 h 21600"/>
              <a:gd name="T4" fmla="*/ 0 w 21600"/>
              <a:gd name="T5" fmla="*/ 10800 h 21600"/>
              <a:gd name="T6" fmla="*/ 0 w 21600"/>
              <a:gd name="T7" fmla="*/ 20367 h 21600"/>
              <a:gd name="T8" fmla="*/ 10800 w 21600"/>
              <a:gd name="T9" fmla="*/ 21600 h 21600"/>
              <a:gd name="T10" fmla="*/ 21600 w 21600"/>
              <a:gd name="T11" fmla="*/ 20367 h 21600"/>
              <a:gd name="T12" fmla="*/ 21600 w 21600"/>
              <a:gd name="T13" fmla="*/ 10800 h 21600"/>
              <a:gd name="T14" fmla="*/ 21600 w 21600"/>
              <a:gd name="T15" fmla="*/ 0 h 21600"/>
              <a:gd name="T16" fmla="*/ 1004 w 21600"/>
              <a:gd name="T17" fmla="*/ 511 h 21600"/>
              <a:gd name="T18" fmla="*/ 20542 w 21600"/>
              <a:gd name="T19" fmla="*/ 1876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788" y="0"/>
                </a:moveTo>
                <a:lnTo>
                  <a:pt x="0" y="0"/>
                </a:lnTo>
                <a:lnTo>
                  <a:pt x="0" y="10800"/>
                </a:lnTo>
                <a:lnTo>
                  <a:pt x="0" y="19099"/>
                </a:lnTo>
                <a:lnTo>
                  <a:pt x="8466" y="19099"/>
                </a:lnTo>
                <a:lnTo>
                  <a:pt x="8490" y="19440"/>
                </a:lnTo>
                <a:lnTo>
                  <a:pt x="8537" y="20008"/>
                </a:lnTo>
                <a:lnTo>
                  <a:pt x="8607" y="20349"/>
                </a:lnTo>
                <a:lnTo>
                  <a:pt x="8701" y="20691"/>
                </a:lnTo>
                <a:lnTo>
                  <a:pt x="8842" y="21145"/>
                </a:lnTo>
                <a:lnTo>
                  <a:pt x="9053" y="21373"/>
                </a:lnTo>
                <a:lnTo>
                  <a:pt x="9264" y="21600"/>
                </a:lnTo>
                <a:lnTo>
                  <a:pt x="9545" y="21600"/>
                </a:lnTo>
                <a:lnTo>
                  <a:pt x="10718" y="21600"/>
                </a:lnTo>
                <a:lnTo>
                  <a:pt x="11891" y="21600"/>
                </a:lnTo>
                <a:lnTo>
                  <a:pt x="12266" y="21600"/>
                </a:lnTo>
                <a:lnTo>
                  <a:pt x="12477" y="21429"/>
                </a:lnTo>
                <a:lnTo>
                  <a:pt x="12618" y="21202"/>
                </a:lnTo>
                <a:lnTo>
                  <a:pt x="12758" y="20861"/>
                </a:lnTo>
                <a:lnTo>
                  <a:pt x="12922" y="20349"/>
                </a:lnTo>
                <a:lnTo>
                  <a:pt x="12993" y="19952"/>
                </a:lnTo>
                <a:lnTo>
                  <a:pt x="13016" y="19440"/>
                </a:lnTo>
                <a:lnTo>
                  <a:pt x="13063" y="19099"/>
                </a:lnTo>
                <a:lnTo>
                  <a:pt x="21600" y="19099"/>
                </a:lnTo>
                <a:lnTo>
                  <a:pt x="21600" y="10800"/>
                </a:lnTo>
                <a:lnTo>
                  <a:pt x="21600" y="0"/>
                </a:lnTo>
                <a:lnTo>
                  <a:pt x="10788" y="0"/>
                </a:lnTo>
                <a:close/>
                <a:moveTo>
                  <a:pt x="9053" y="19099"/>
                </a:moveTo>
                <a:lnTo>
                  <a:pt x="9053" y="19440"/>
                </a:lnTo>
                <a:lnTo>
                  <a:pt x="9076" y="19611"/>
                </a:lnTo>
                <a:lnTo>
                  <a:pt x="9123" y="19781"/>
                </a:lnTo>
                <a:lnTo>
                  <a:pt x="9193" y="20008"/>
                </a:lnTo>
                <a:lnTo>
                  <a:pt x="9264" y="20179"/>
                </a:lnTo>
                <a:lnTo>
                  <a:pt x="9334" y="20293"/>
                </a:lnTo>
                <a:lnTo>
                  <a:pt x="9405" y="20349"/>
                </a:lnTo>
                <a:lnTo>
                  <a:pt x="9545" y="20349"/>
                </a:lnTo>
                <a:lnTo>
                  <a:pt x="11891" y="20349"/>
                </a:lnTo>
                <a:lnTo>
                  <a:pt x="12031" y="20349"/>
                </a:lnTo>
                <a:lnTo>
                  <a:pt x="12172" y="20236"/>
                </a:lnTo>
                <a:lnTo>
                  <a:pt x="12266" y="20179"/>
                </a:lnTo>
                <a:lnTo>
                  <a:pt x="12336" y="20008"/>
                </a:lnTo>
                <a:lnTo>
                  <a:pt x="12383" y="19838"/>
                </a:lnTo>
                <a:lnTo>
                  <a:pt x="12430" y="19611"/>
                </a:lnTo>
                <a:lnTo>
                  <a:pt x="12477" y="19440"/>
                </a:lnTo>
                <a:lnTo>
                  <a:pt x="12477" y="19099"/>
                </a:lnTo>
                <a:lnTo>
                  <a:pt x="9053" y="19099"/>
                </a:lnTo>
                <a:close/>
              </a:path>
              <a:path w="21600" h="21600" extrusionOk="0">
                <a:moveTo>
                  <a:pt x="9053" y="19099"/>
                </a:moveTo>
                <a:lnTo>
                  <a:pt x="0" y="19099"/>
                </a:lnTo>
                <a:lnTo>
                  <a:pt x="21600" y="19099"/>
                </a:lnTo>
              </a:path>
            </a:pathLst>
          </a:custGeom>
          <a:solidFill>
            <a:srgbClr val="C0C0C0"/>
          </a:solidFill>
          <a:ln w="9525" cap="rnd">
            <a:solidFill>
              <a:srgbClr val="000000"/>
            </a:solidFill>
            <a:prstDash val="sysDot"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rot="10800000"/>
          <a:lstStyle/>
          <a:p>
            <a:pPr algn="just">
              <a:spcBef>
                <a:spcPct val="20000"/>
              </a:spcBef>
              <a:defRPr/>
            </a:pPr>
            <a:r>
              <a:rPr kumimoji="1" lang="zh-CN" altLang="en-US" sz="28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rPr>
              <a:t>接通扫描码＝键盘上的位置</a:t>
            </a:r>
          </a:p>
          <a:p>
            <a:pPr algn="just">
              <a:spcBef>
                <a:spcPct val="20000"/>
              </a:spcBef>
              <a:defRPr/>
            </a:pPr>
            <a:r>
              <a:rPr kumimoji="1" lang="zh-CN" altLang="en-US" sz="28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rPr>
              <a:t>断开扫描码＝接通扫描码＋</a:t>
            </a:r>
            <a:r>
              <a:rPr kumimoji="1" lang="en-US" altLang="zh-CN" sz="28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rPr>
              <a:t>80H</a:t>
            </a:r>
            <a:endParaRPr kumimoji="1" lang="zh-CN" altLang="en-US" sz="2800" b="1">
              <a:solidFill>
                <a:schemeClr val="tx2"/>
              </a:solidFill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定时器外设引脚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2"/>
                </a:solidFill>
              </a:rPr>
              <a:t>CLK</a:t>
            </a:r>
            <a:r>
              <a:rPr lang="zh-CN" altLang="en-US" smtClean="0"/>
              <a:t>时钟输入信号</a:t>
            </a:r>
          </a:p>
          <a:p>
            <a:pPr lvl="1" eaLnBrk="1" hangingPunct="1"/>
            <a:r>
              <a:rPr lang="zh-CN" altLang="en-US" smtClean="0"/>
              <a:t>在计数过程中，此引脚上每输入一个时钟信号（下降沿），计数器的计数值减</a:t>
            </a:r>
            <a:r>
              <a:rPr lang="en-US" altLang="zh-CN" smtClean="0"/>
              <a:t>1</a:t>
            </a:r>
          </a:p>
          <a:p>
            <a:pPr eaLnBrk="1" hangingPunct="1"/>
            <a:r>
              <a:rPr lang="en-US" altLang="zh-CN" smtClean="0">
                <a:solidFill>
                  <a:schemeClr val="tx2"/>
                </a:solidFill>
              </a:rPr>
              <a:t>GATE</a:t>
            </a:r>
            <a:r>
              <a:rPr lang="zh-CN" altLang="en-US" smtClean="0"/>
              <a:t>门控输入信号</a:t>
            </a:r>
          </a:p>
          <a:p>
            <a:pPr lvl="1" eaLnBrk="1" hangingPunct="1"/>
            <a:r>
              <a:rPr lang="zh-CN" altLang="en-US" smtClean="0"/>
              <a:t>控制计数器工作，可分成电平控制和上升沿控制两种类型</a:t>
            </a:r>
          </a:p>
          <a:p>
            <a:pPr eaLnBrk="1" hangingPunct="1"/>
            <a:r>
              <a:rPr lang="en-US" altLang="zh-CN" smtClean="0">
                <a:solidFill>
                  <a:schemeClr val="tx2"/>
                </a:solidFill>
              </a:rPr>
              <a:t>OUT</a:t>
            </a:r>
            <a:r>
              <a:rPr lang="zh-CN" altLang="en-US" smtClean="0"/>
              <a:t>计数器输出信号</a:t>
            </a:r>
          </a:p>
          <a:p>
            <a:pPr lvl="1" eaLnBrk="1" hangingPunct="1"/>
            <a:r>
              <a:rPr lang="zh-CN" altLang="en-US" smtClean="0"/>
              <a:t>当一次计数过程结束（计数值减为</a:t>
            </a:r>
            <a:r>
              <a:rPr lang="en-US" altLang="zh-CN" smtClean="0"/>
              <a:t>0</a:t>
            </a:r>
            <a:r>
              <a:rPr lang="zh-CN" altLang="en-US" smtClean="0"/>
              <a:t>），</a:t>
            </a:r>
            <a:r>
              <a:rPr lang="en-US" altLang="zh-CN" smtClean="0"/>
              <a:t>OUT</a:t>
            </a:r>
            <a:r>
              <a:rPr lang="zh-CN" altLang="en-US" smtClean="0"/>
              <a:t>引脚上将产生一个输出信号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键盘接口电路</a:t>
            </a:r>
            <a:r>
              <a:rPr lang="zh-CN" altLang="en-US" smtClean="0"/>
              <a:t>的工作过程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接收一个串行形式字符，进行串并转换</a:t>
            </a:r>
          </a:p>
          <a:p>
            <a:pPr eaLnBrk="1" hangingPunct="1"/>
            <a:r>
              <a:rPr lang="zh-CN" altLang="en-US" smtClean="0"/>
              <a:t>产生键盘中断</a:t>
            </a:r>
            <a:r>
              <a:rPr lang="en-US" altLang="zh-CN" smtClean="0"/>
              <a:t>IRQ</a:t>
            </a:r>
            <a:r>
              <a:rPr lang="en-US" altLang="zh-CN" sz="2800" smtClean="0"/>
              <a:t>1</a:t>
            </a:r>
            <a:r>
              <a:rPr lang="zh-CN" altLang="en-US" smtClean="0"/>
              <a:t>请求，等待读取键盘数据</a:t>
            </a:r>
          </a:p>
          <a:p>
            <a:pPr eaLnBrk="1" hangingPunct="1"/>
            <a:r>
              <a:rPr lang="en-US" altLang="zh-CN" smtClean="0"/>
              <a:t>CPU</a:t>
            </a:r>
            <a:r>
              <a:rPr lang="zh-CN" altLang="en-US" smtClean="0"/>
              <a:t>响应中断，进入</a:t>
            </a:r>
            <a:r>
              <a:rPr lang="en-US" altLang="zh-CN" smtClean="0"/>
              <a:t>09H</a:t>
            </a:r>
            <a:r>
              <a:rPr lang="zh-CN" altLang="en-US" smtClean="0">
                <a:solidFill>
                  <a:schemeClr val="tx2"/>
                </a:solidFill>
              </a:rPr>
              <a:t>键盘中断服务程序</a:t>
            </a:r>
            <a:r>
              <a:rPr lang="zh-CN" altLang="en-US" smtClean="0"/>
              <a:t>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193C7D"/>
                </a:solidFill>
              </a:rPr>
              <a:t>	</a:t>
            </a:r>
            <a:r>
              <a:rPr lang="en-US" altLang="zh-CN" smtClean="0">
                <a:solidFill>
                  <a:srgbClr val="193C7D"/>
                </a:solidFill>
              </a:rPr>
              <a:t>① </a:t>
            </a:r>
            <a:r>
              <a:rPr lang="zh-CN" altLang="en-US" smtClean="0">
                <a:solidFill>
                  <a:srgbClr val="193C7D"/>
                </a:solidFill>
              </a:rPr>
              <a:t>读取键盘扫描码：用</a:t>
            </a:r>
            <a:r>
              <a:rPr lang="en-US" altLang="zh-CN" smtClean="0">
                <a:solidFill>
                  <a:srgbClr val="193C7D"/>
                </a:solidFill>
              </a:rPr>
              <a:t>IN AL,60H</a:t>
            </a:r>
            <a:r>
              <a:rPr lang="zh-CN" altLang="en-US" smtClean="0">
                <a:solidFill>
                  <a:srgbClr val="193C7D"/>
                </a:solidFill>
              </a:rPr>
              <a:t>即可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193C7D"/>
                </a:solidFill>
              </a:rPr>
              <a:t>	</a:t>
            </a:r>
            <a:r>
              <a:rPr lang="en-US" altLang="zh-CN" smtClean="0">
                <a:solidFill>
                  <a:srgbClr val="193C7D"/>
                </a:solidFill>
              </a:rPr>
              <a:t>② </a:t>
            </a:r>
            <a:r>
              <a:rPr lang="zh-CN" altLang="en-US" smtClean="0">
                <a:solidFill>
                  <a:srgbClr val="193C7D"/>
                </a:solidFill>
              </a:rPr>
              <a:t>响应键盘：系统使</a:t>
            </a:r>
            <a:r>
              <a:rPr lang="en-US" altLang="zh-CN" smtClean="0">
                <a:solidFill>
                  <a:srgbClr val="193C7D"/>
                </a:solidFill>
              </a:rPr>
              <a:t>PB</a:t>
            </a:r>
            <a:r>
              <a:rPr lang="en-US" altLang="zh-CN" sz="2800" smtClean="0">
                <a:solidFill>
                  <a:srgbClr val="193C7D"/>
                </a:solidFill>
              </a:rPr>
              <a:t>7</a:t>
            </a:r>
            <a:r>
              <a:rPr lang="zh-CN" altLang="en-US" smtClean="0">
                <a:solidFill>
                  <a:srgbClr val="193C7D"/>
                </a:solidFill>
              </a:rPr>
              <a:t>＝</a:t>
            </a:r>
            <a:r>
              <a:rPr lang="en-US" altLang="zh-CN" smtClean="0">
                <a:solidFill>
                  <a:srgbClr val="193C7D"/>
                </a:solidFill>
              </a:rPr>
              <a:t>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193C7D"/>
                </a:solidFill>
              </a:rPr>
              <a:t>	③ </a:t>
            </a:r>
            <a:r>
              <a:rPr lang="zh-CN" altLang="en-US" smtClean="0">
                <a:solidFill>
                  <a:srgbClr val="193C7D"/>
                </a:solidFill>
              </a:rPr>
              <a:t>允许键盘工作：系统使</a:t>
            </a:r>
            <a:r>
              <a:rPr lang="en-US" altLang="zh-CN" smtClean="0">
                <a:solidFill>
                  <a:srgbClr val="193C7D"/>
                </a:solidFill>
              </a:rPr>
              <a:t>PB</a:t>
            </a:r>
            <a:r>
              <a:rPr lang="en-US" altLang="zh-CN" sz="2800" smtClean="0">
                <a:solidFill>
                  <a:srgbClr val="193C7D"/>
                </a:solidFill>
              </a:rPr>
              <a:t>7</a:t>
            </a:r>
            <a:r>
              <a:rPr lang="zh-CN" altLang="en-US" smtClean="0">
                <a:solidFill>
                  <a:srgbClr val="193C7D"/>
                </a:solidFill>
              </a:rPr>
              <a:t>＝</a:t>
            </a:r>
            <a:r>
              <a:rPr lang="en-US" altLang="zh-CN" smtClean="0">
                <a:solidFill>
                  <a:srgbClr val="193C7D"/>
                </a:solidFill>
              </a:rPr>
              <a:t>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193C7D"/>
                </a:solidFill>
              </a:rPr>
              <a:t>	④ </a:t>
            </a:r>
            <a:r>
              <a:rPr lang="zh-CN" altLang="en-US" smtClean="0">
                <a:solidFill>
                  <a:srgbClr val="193C7D"/>
                </a:solidFill>
              </a:rPr>
              <a:t>处理键盘数据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193C7D"/>
                </a:solidFill>
              </a:rPr>
              <a:t>	</a:t>
            </a:r>
            <a:r>
              <a:rPr lang="en-US" altLang="zh-CN" smtClean="0">
                <a:solidFill>
                  <a:srgbClr val="193C7D"/>
                </a:solidFill>
              </a:rPr>
              <a:t>⑤ </a:t>
            </a:r>
            <a:r>
              <a:rPr lang="zh-CN" altLang="en-US" smtClean="0">
                <a:solidFill>
                  <a:srgbClr val="193C7D"/>
                </a:solidFill>
              </a:rPr>
              <a:t>给</a:t>
            </a:r>
            <a:r>
              <a:rPr lang="en-US" altLang="zh-CN" smtClean="0">
                <a:solidFill>
                  <a:srgbClr val="193C7D"/>
                </a:solidFill>
              </a:rPr>
              <a:t>8259A</a:t>
            </a:r>
            <a:r>
              <a:rPr lang="zh-CN" altLang="en-US" smtClean="0">
                <a:solidFill>
                  <a:srgbClr val="193C7D"/>
                </a:solidFill>
              </a:rPr>
              <a:t>中断结束</a:t>
            </a:r>
            <a:r>
              <a:rPr lang="en-US" altLang="zh-CN" smtClean="0">
                <a:solidFill>
                  <a:srgbClr val="193C7D"/>
                </a:solidFill>
              </a:rPr>
              <a:t>EOI</a:t>
            </a:r>
            <a:r>
              <a:rPr lang="zh-CN" altLang="en-US" smtClean="0">
                <a:solidFill>
                  <a:srgbClr val="193C7D"/>
                </a:solidFill>
              </a:rPr>
              <a:t>命令，中断返回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〔</a:t>
            </a:r>
            <a:r>
              <a:rPr lang="zh-CN" altLang="en-US" smtClean="0"/>
              <a:t>例</a:t>
            </a:r>
            <a:r>
              <a:rPr lang="en-US" altLang="zh-CN" smtClean="0"/>
              <a:t>8-2〕</a:t>
            </a:r>
            <a:r>
              <a:rPr lang="zh-CN" altLang="en-US" smtClean="0"/>
              <a:t>键盘中断服务程序－</a:t>
            </a:r>
            <a:r>
              <a:rPr lang="en-US" altLang="zh-CN" smtClean="0"/>
              <a:t>1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09H</a:t>
            </a:r>
            <a:r>
              <a:rPr lang="zh-CN" altLang="en-US" smtClean="0"/>
              <a:t>号中断服务程序（</a:t>
            </a:r>
            <a:r>
              <a:rPr lang="en-US" altLang="zh-CN" smtClean="0"/>
              <a:t>kbint</a:t>
            </a:r>
            <a:r>
              <a:rPr lang="zh-CN" altLang="en-US" smtClean="0"/>
              <a:t>过程）</a:t>
            </a:r>
          </a:p>
          <a:p>
            <a:pPr lvl="1" eaLnBrk="1" hangingPunct="1"/>
            <a:r>
              <a:rPr lang="zh-CN" altLang="en-US" smtClean="0"/>
              <a:t>完成常规的操作</a:t>
            </a:r>
          </a:p>
          <a:p>
            <a:pPr lvl="1" eaLnBrk="1" hangingPunct="1"/>
            <a:r>
              <a:rPr lang="zh-CN" altLang="en-US" smtClean="0"/>
              <a:t>处理键盘数据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mtClean="0"/>
              <a:t>将扫描码通过查表转换为对应</a:t>
            </a:r>
            <a:r>
              <a:rPr lang="en-US" altLang="zh-CN" smtClean="0"/>
              <a:t>ASCII</a:t>
            </a:r>
            <a:r>
              <a:rPr lang="zh-CN" altLang="en-US" smtClean="0"/>
              <a:t>码送缓冲区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mtClean="0"/>
              <a:t>不能显示的按键，转换为</a:t>
            </a:r>
            <a:r>
              <a:rPr lang="en-US" altLang="zh-CN" smtClean="0"/>
              <a:t>0</a:t>
            </a:r>
            <a:r>
              <a:rPr lang="zh-CN" altLang="en-US" smtClean="0"/>
              <a:t>，且不再送至缓冲区</a:t>
            </a:r>
          </a:p>
          <a:p>
            <a:pPr eaLnBrk="1" hangingPunct="1"/>
            <a:r>
              <a:rPr lang="zh-CN" altLang="en-US" smtClean="0"/>
              <a:t>键盘</a:t>
            </a:r>
            <a:r>
              <a:rPr lang="en-US" altLang="zh-CN" smtClean="0"/>
              <a:t>I/O</a:t>
            </a:r>
            <a:r>
              <a:rPr lang="zh-CN" altLang="en-US" smtClean="0"/>
              <a:t>功能程序（</a:t>
            </a:r>
            <a:r>
              <a:rPr lang="en-US" altLang="zh-CN" smtClean="0"/>
              <a:t>kbget</a:t>
            </a:r>
            <a:r>
              <a:rPr lang="zh-CN" altLang="en-US" smtClean="0"/>
              <a:t>子程序）</a:t>
            </a:r>
          </a:p>
          <a:p>
            <a:pPr lvl="1" eaLnBrk="1" hangingPunct="1"/>
            <a:r>
              <a:rPr lang="zh-CN" altLang="en-US" smtClean="0"/>
              <a:t>从缓冲区中读取转换后的</a:t>
            </a:r>
            <a:r>
              <a:rPr lang="en-US" altLang="zh-CN" smtClean="0"/>
              <a:t>ASCII</a:t>
            </a:r>
            <a:r>
              <a:rPr lang="zh-CN" altLang="en-US" smtClean="0"/>
              <a:t>码</a:t>
            </a:r>
          </a:p>
          <a:p>
            <a:pPr eaLnBrk="1" hangingPunct="1"/>
            <a:r>
              <a:rPr lang="zh-CN" altLang="en-US" smtClean="0"/>
              <a:t>功能调用（主程序）</a:t>
            </a:r>
          </a:p>
          <a:p>
            <a:pPr lvl="1" eaLnBrk="1" hangingPunct="1"/>
            <a:r>
              <a:rPr lang="zh-CN" altLang="en-US" smtClean="0"/>
              <a:t>循环显示键入的字符</a:t>
            </a:r>
          </a:p>
        </p:txBody>
      </p:sp>
      <p:pic>
        <p:nvPicPr>
          <p:cNvPr id="69636" name="Picture 4" descr="KEYBORD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5011738"/>
            <a:ext cx="1628775" cy="138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〔</a:t>
            </a:r>
            <a:r>
              <a:rPr lang="zh-CN" altLang="en-US" smtClean="0"/>
              <a:t>例</a:t>
            </a:r>
            <a:r>
              <a:rPr lang="en-US" altLang="zh-CN" smtClean="0"/>
              <a:t>8-2〕</a:t>
            </a:r>
            <a:r>
              <a:rPr lang="zh-CN" altLang="en-US" smtClean="0"/>
              <a:t>键盘中断服务程序－</a:t>
            </a:r>
            <a:r>
              <a:rPr lang="en-US" altLang="zh-CN" smtClean="0"/>
              <a:t>2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8305800" cy="1981200"/>
          </a:xfrm>
        </p:spPr>
        <p:txBody>
          <a:bodyPr/>
          <a:lstStyle/>
          <a:p>
            <a:pPr eaLnBrk="1" hangingPunct="1"/>
            <a:r>
              <a:rPr lang="zh-CN" altLang="en-US" smtClean="0"/>
              <a:t>键盘缓冲区</a:t>
            </a:r>
          </a:p>
          <a:p>
            <a:pPr lvl="1" eaLnBrk="1" hangingPunct="1"/>
            <a:r>
              <a:rPr lang="zh-CN" altLang="en-US" smtClean="0"/>
              <a:t>中断服务程序与子程序之间传递参数</a:t>
            </a:r>
          </a:p>
          <a:p>
            <a:pPr lvl="1" eaLnBrk="1" hangingPunct="1"/>
            <a:r>
              <a:rPr lang="zh-CN" altLang="en-US" smtClean="0"/>
              <a:t>先进先出循环队列</a:t>
            </a:r>
            <a:endParaRPr lang="en-US" altLang="en-US" smtClean="0"/>
          </a:p>
        </p:txBody>
      </p:sp>
      <p:grpSp>
        <p:nvGrpSpPr>
          <p:cNvPr id="70660" name="Group 41"/>
          <p:cNvGrpSpPr>
            <a:grpSpLocks/>
          </p:cNvGrpSpPr>
          <p:nvPr/>
        </p:nvGrpSpPr>
        <p:grpSpPr bwMode="auto">
          <a:xfrm>
            <a:off x="539750" y="2349500"/>
            <a:ext cx="8496300" cy="3779838"/>
            <a:chOff x="340" y="1480"/>
            <a:chExt cx="5352" cy="2381"/>
          </a:xfrm>
        </p:grpSpPr>
        <p:sp>
          <p:nvSpPr>
            <p:cNvPr id="70661" name="Rectangle 4"/>
            <p:cNvSpPr>
              <a:spLocks noChangeArrowheads="1"/>
            </p:cNvSpPr>
            <p:nvPr/>
          </p:nvSpPr>
          <p:spPr bwMode="auto">
            <a:xfrm>
              <a:off x="2971" y="1480"/>
              <a:ext cx="1152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buffer</a:t>
              </a:r>
            </a:p>
          </p:txBody>
        </p:sp>
        <p:grpSp>
          <p:nvGrpSpPr>
            <p:cNvPr id="70662" name="Group 5"/>
            <p:cNvGrpSpPr>
              <a:grpSpLocks/>
            </p:cNvGrpSpPr>
            <p:nvPr/>
          </p:nvGrpSpPr>
          <p:grpSpPr bwMode="auto">
            <a:xfrm>
              <a:off x="1474" y="1744"/>
              <a:ext cx="1427" cy="662"/>
              <a:chOff x="768" y="1169"/>
              <a:chExt cx="1427" cy="662"/>
            </a:xfrm>
          </p:grpSpPr>
          <p:grpSp>
            <p:nvGrpSpPr>
              <p:cNvPr id="70689" name="Group 6"/>
              <p:cNvGrpSpPr>
                <a:grpSpLocks/>
              </p:cNvGrpSpPr>
              <p:nvPr/>
            </p:nvGrpSpPr>
            <p:grpSpPr bwMode="auto">
              <a:xfrm>
                <a:off x="768" y="1169"/>
                <a:ext cx="1427" cy="401"/>
                <a:chOff x="1188" y="1379"/>
                <a:chExt cx="1427" cy="401"/>
              </a:xfrm>
            </p:grpSpPr>
            <p:sp>
              <p:nvSpPr>
                <p:cNvPr id="70695" name="Rectangle 7"/>
                <p:cNvSpPr>
                  <a:spLocks noChangeArrowheads="1"/>
                </p:cNvSpPr>
                <p:nvPr/>
              </p:nvSpPr>
              <p:spPr bwMode="auto">
                <a:xfrm>
                  <a:off x="1188" y="1379"/>
                  <a:ext cx="1069" cy="401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lIns="12700" tIns="12700" rIns="12700" bIns="12700"/>
                <a:lstStyle/>
                <a:p>
                  <a:pPr algn="ctr" eaLnBrk="0" hangingPunct="0"/>
                  <a:r>
                    <a:rPr lang="en-US" altLang="zh-CN" sz="2400" b="1">
                      <a:solidFill>
                        <a:schemeClr val="tx2"/>
                      </a:solidFill>
                      <a:latin typeface="Times New Roman" pitchFamily="18" charset="0"/>
                    </a:rPr>
                    <a:t>bufptr1</a:t>
                  </a:r>
                </a:p>
              </p:txBody>
            </p:sp>
            <p:sp>
              <p:nvSpPr>
                <p:cNvPr id="70696" name="Line 8"/>
                <p:cNvSpPr>
                  <a:spLocks noChangeShapeType="1"/>
                </p:cNvSpPr>
                <p:nvPr/>
              </p:nvSpPr>
              <p:spPr bwMode="auto">
                <a:xfrm>
                  <a:off x="2133" y="1568"/>
                  <a:ext cx="482" cy="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 type="none" w="sm" len="sm"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0690" name="Group 9"/>
              <p:cNvGrpSpPr>
                <a:grpSpLocks/>
              </p:cNvGrpSpPr>
              <p:nvPr/>
            </p:nvGrpSpPr>
            <p:grpSpPr bwMode="auto">
              <a:xfrm>
                <a:off x="768" y="1430"/>
                <a:ext cx="1427" cy="401"/>
                <a:chOff x="1188" y="1640"/>
                <a:chExt cx="1427" cy="401"/>
              </a:xfrm>
            </p:grpSpPr>
            <p:sp>
              <p:nvSpPr>
                <p:cNvPr id="70691" name="Rectangle 10"/>
                <p:cNvSpPr>
                  <a:spLocks noChangeArrowheads="1"/>
                </p:cNvSpPr>
                <p:nvPr/>
              </p:nvSpPr>
              <p:spPr bwMode="auto">
                <a:xfrm>
                  <a:off x="1188" y="1640"/>
                  <a:ext cx="1069" cy="401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lIns="12700" tIns="12700" rIns="12700" bIns="12700"/>
                <a:lstStyle/>
                <a:p>
                  <a:pPr algn="ctr" eaLnBrk="0" hangingPunct="0"/>
                  <a:r>
                    <a:rPr lang="en-US" altLang="zh-CN" sz="2400" b="1">
                      <a:solidFill>
                        <a:srgbClr val="006600"/>
                      </a:solidFill>
                      <a:latin typeface="Times New Roman" pitchFamily="18" charset="0"/>
                    </a:rPr>
                    <a:t>bufptr2</a:t>
                  </a:r>
                </a:p>
              </p:txBody>
            </p:sp>
            <p:grpSp>
              <p:nvGrpSpPr>
                <p:cNvPr id="70692" name="Group 11"/>
                <p:cNvGrpSpPr>
                  <a:grpSpLocks/>
                </p:cNvGrpSpPr>
                <p:nvPr/>
              </p:nvGrpSpPr>
              <p:grpSpPr bwMode="auto">
                <a:xfrm>
                  <a:off x="2149" y="1697"/>
                  <a:ext cx="466" cy="138"/>
                  <a:chOff x="0" y="7"/>
                  <a:chExt cx="20000" cy="19969"/>
                </a:xfrm>
              </p:grpSpPr>
              <p:sp>
                <p:nvSpPr>
                  <p:cNvPr id="70693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6875" y="4602"/>
                    <a:ext cx="13125" cy="228"/>
                  </a:xfrm>
                  <a:prstGeom prst="line">
                    <a:avLst/>
                  </a:prstGeom>
                  <a:noFill/>
                  <a:ln w="28575">
                    <a:solidFill>
                      <a:srgbClr val="006600"/>
                    </a:solidFill>
                    <a:round/>
                    <a:headEnd type="none" w="sm" len="sm"/>
                    <a:tailEnd type="triangl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694" name="Freeform 13"/>
                  <p:cNvSpPr>
                    <a:spLocks/>
                  </p:cNvSpPr>
                  <p:nvPr/>
                </p:nvSpPr>
                <p:spPr bwMode="auto">
                  <a:xfrm>
                    <a:off x="0" y="7"/>
                    <a:ext cx="6416" cy="19969"/>
                  </a:xfrm>
                  <a:custGeom>
                    <a:avLst/>
                    <a:gdLst>
                      <a:gd name="T0" fmla="*/ 0 w 20000"/>
                      <a:gd name="T1" fmla="*/ 19759 h 20000"/>
                      <a:gd name="T2" fmla="*/ 19762 w 20000"/>
                      <a:gd name="T3" fmla="*/ 19759 h 20000"/>
                      <a:gd name="T4" fmla="*/ 19762 w 20000"/>
                      <a:gd name="T5" fmla="*/ 0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19759"/>
                        </a:moveTo>
                        <a:lnTo>
                          <a:pt x="19762" y="19759"/>
                        </a:lnTo>
                        <a:lnTo>
                          <a:pt x="19762" y="0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66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70663" name="Rectangle 14"/>
            <p:cNvSpPr>
              <a:spLocks noChangeArrowheads="1"/>
            </p:cNvSpPr>
            <p:nvPr/>
          </p:nvSpPr>
          <p:spPr bwMode="auto">
            <a:xfrm>
              <a:off x="4123" y="3532"/>
              <a:ext cx="526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charset="-122"/>
                </a:rPr>
                <a:t>9</a:t>
              </a:r>
            </a:p>
          </p:txBody>
        </p:sp>
        <p:sp>
          <p:nvSpPr>
            <p:cNvPr id="70664" name="Rectangle 15"/>
            <p:cNvSpPr>
              <a:spLocks noChangeArrowheads="1"/>
            </p:cNvSpPr>
            <p:nvPr/>
          </p:nvSpPr>
          <p:spPr bwMode="auto">
            <a:xfrm>
              <a:off x="4123" y="2853"/>
              <a:ext cx="526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en-US" sz="2800" b="1">
                <a:latin typeface="宋体" charset="-122"/>
              </a:endParaRPr>
            </a:p>
          </p:txBody>
        </p:sp>
        <p:sp>
          <p:nvSpPr>
            <p:cNvPr id="70665" name="Rectangle 16"/>
            <p:cNvSpPr>
              <a:spLocks noChangeArrowheads="1"/>
            </p:cNvSpPr>
            <p:nvPr/>
          </p:nvSpPr>
          <p:spPr bwMode="auto">
            <a:xfrm>
              <a:off x="4123" y="2524"/>
              <a:ext cx="526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charset="-122"/>
                </a:rPr>
                <a:t>2</a:t>
              </a:r>
            </a:p>
          </p:txBody>
        </p:sp>
        <p:sp>
          <p:nvSpPr>
            <p:cNvPr id="70666" name="Rectangle 17"/>
            <p:cNvSpPr>
              <a:spLocks noChangeArrowheads="1"/>
            </p:cNvSpPr>
            <p:nvPr/>
          </p:nvSpPr>
          <p:spPr bwMode="auto">
            <a:xfrm>
              <a:off x="4123" y="2179"/>
              <a:ext cx="526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charset="-122"/>
                </a:rPr>
                <a:t>1</a:t>
              </a:r>
            </a:p>
          </p:txBody>
        </p:sp>
        <p:sp>
          <p:nvSpPr>
            <p:cNvPr id="70667" name="Rectangle 18"/>
            <p:cNvSpPr>
              <a:spLocks noChangeArrowheads="1"/>
            </p:cNvSpPr>
            <p:nvPr/>
          </p:nvSpPr>
          <p:spPr bwMode="auto">
            <a:xfrm>
              <a:off x="4123" y="1809"/>
              <a:ext cx="526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charset="-122"/>
                </a:rPr>
                <a:t>0</a:t>
              </a:r>
            </a:p>
          </p:txBody>
        </p:sp>
        <p:sp>
          <p:nvSpPr>
            <p:cNvPr id="70668" name="Line 19"/>
            <p:cNvSpPr>
              <a:spLocks noChangeShapeType="1"/>
            </p:cNvSpPr>
            <p:nvPr/>
          </p:nvSpPr>
          <p:spPr bwMode="auto">
            <a:xfrm>
              <a:off x="4123" y="1809"/>
              <a:ext cx="0" cy="20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70669" name="Group 20"/>
            <p:cNvGrpSpPr>
              <a:grpSpLocks/>
            </p:cNvGrpSpPr>
            <p:nvPr/>
          </p:nvGrpSpPr>
          <p:grpSpPr bwMode="auto">
            <a:xfrm>
              <a:off x="2971" y="1480"/>
              <a:ext cx="2721" cy="2381"/>
              <a:chOff x="2971" y="1642"/>
              <a:chExt cx="2721" cy="2381"/>
            </a:xfrm>
          </p:grpSpPr>
          <p:sp>
            <p:nvSpPr>
              <p:cNvPr id="70675" name="Rectangle 21"/>
              <p:cNvSpPr>
                <a:spLocks noChangeArrowheads="1"/>
              </p:cNvSpPr>
              <p:nvPr/>
            </p:nvSpPr>
            <p:spPr bwMode="auto">
              <a:xfrm>
                <a:off x="4123" y="1642"/>
                <a:ext cx="526" cy="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en-US" sz="2800" b="1">
                  <a:latin typeface="宋体" charset="-122"/>
                </a:endParaRPr>
              </a:p>
            </p:txBody>
          </p:sp>
          <p:sp>
            <p:nvSpPr>
              <p:cNvPr id="70676" name="Line 22"/>
              <p:cNvSpPr>
                <a:spLocks noChangeShapeType="1"/>
              </p:cNvSpPr>
              <p:nvPr/>
            </p:nvSpPr>
            <p:spPr bwMode="auto">
              <a:xfrm>
                <a:off x="2971" y="1971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677" name="Line 23"/>
              <p:cNvSpPr>
                <a:spLocks noChangeShapeType="1"/>
              </p:cNvSpPr>
              <p:nvPr/>
            </p:nvSpPr>
            <p:spPr bwMode="auto">
              <a:xfrm>
                <a:off x="2971" y="2341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678" name="Line 24"/>
              <p:cNvSpPr>
                <a:spLocks noChangeShapeType="1"/>
              </p:cNvSpPr>
              <p:nvPr/>
            </p:nvSpPr>
            <p:spPr bwMode="auto">
              <a:xfrm>
                <a:off x="2971" y="2686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679" name="Line 25"/>
              <p:cNvSpPr>
                <a:spLocks noChangeShapeType="1"/>
              </p:cNvSpPr>
              <p:nvPr/>
            </p:nvSpPr>
            <p:spPr bwMode="auto">
              <a:xfrm>
                <a:off x="2971" y="3015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680" name="Line 26"/>
              <p:cNvSpPr>
                <a:spLocks noChangeShapeType="1"/>
              </p:cNvSpPr>
              <p:nvPr/>
            </p:nvSpPr>
            <p:spPr bwMode="auto">
              <a:xfrm>
                <a:off x="2971" y="3694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681" name="Line 27"/>
              <p:cNvSpPr>
                <a:spLocks noChangeShapeType="1"/>
              </p:cNvSpPr>
              <p:nvPr/>
            </p:nvSpPr>
            <p:spPr bwMode="auto">
              <a:xfrm>
                <a:off x="2971" y="4023"/>
                <a:ext cx="115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682" name="Line 28"/>
              <p:cNvSpPr>
                <a:spLocks noChangeShapeType="1"/>
              </p:cNvSpPr>
              <p:nvPr/>
            </p:nvSpPr>
            <p:spPr bwMode="auto">
              <a:xfrm>
                <a:off x="2971" y="1971"/>
                <a:ext cx="0" cy="205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70683" name="Group 29"/>
              <p:cNvGrpSpPr>
                <a:grpSpLocks/>
              </p:cNvGrpSpPr>
              <p:nvPr/>
            </p:nvGrpSpPr>
            <p:grpSpPr bwMode="auto">
              <a:xfrm>
                <a:off x="4513" y="3719"/>
                <a:ext cx="1179" cy="301"/>
                <a:chOff x="4513" y="3719"/>
                <a:chExt cx="1179" cy="301"/>
              </a:xfrm>
            </p:grpSpPr>
            <p:sp>
              <p:nvSpPr>
                <p:cNvPr id="70687" name="Rectangle 30"/>
                <p:cNvSpPr>
                  <a:spLocks noChangeArrowheads="1"/>
                </p:cNvSpPr>
                <p:nvPr/>
              </p:nvSpPr>
              <p:spPr bwMode="auto">
                <a:xfrm flipH="1">
                  <a:off x="4623" y="3719"/>
                  <a:ext cx="1069" cy="301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lIns="12700" tIns="12700" rIns="12700" bIns="12700"/>
                <a:lstStyle/>
                <a:p>
                  <a:pPr algn="ctr" eaLnBrk="0" hangingPunct="0"/>
                  <a:r>
                    <a:rPr lang="zh-CN" altLang="en-US" sz="2400" b="1">
                      <a:latin typeface="Times New Roman" pitchFamily="18" charset="0"/>
                    </a:rPr>
                    <a:t>队列末端</a:t>
                  </a:r>
                </a:p>
              </p:txBody>
            </p:sp>
            <p:sp>
              <p:nvSpPr>
                <p:cNvPr id="70688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4513" y="3862"/>
                  <a:ext cx="234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triangle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0684" name="Group 32"/>
              <p:cNvGrpSpPr>
                <a:grpSpLocks/>
              </p:cNvGrpSpPr>
              <p:nvPr/>
            </p:nvGrpSpPr>
            <p:grpSpPr bwMode="auto">
              <a:xfrm>
                <a:off x="4513" y="2024"/>
                <a:ext cx="1179" cy="322"/>
                <a:chOff x="4513" y="2024"/>
                <a:chExt cx="1179" cy="322"/>
              </a:xfrm>
            </p:grpSpPr>
            <p:sp>
              <p:nvSpPr>
                <p:cNvPr id="70685" name="Rectangle 33"/>
                <p:cNvSpPr>
                  <a:spLocks noChangeArrowheads="1"/>
                </p:cNvSpPr>
                <p:nvPr/>
              </p:nvSpPr>
              <p:spPr bwMode="auto">
                <a:xfrm flipH="1">
                  <a:off x="4623" y="2024"/>
                  <a:ext cx="1069" cy="32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lIns="12700" tIns="12700" rIns="12700" bIns="12700"/>
                <a:lstStyle/>
                <a:p>
                  <a:pPr algn="ctr" eaLnBrk="0" hangingPunct="0"/>
                  <a:r>
                    <a:rPr lang="zh-CN" altLang="en-US" sz="2400" b="1">
                      <a:latin typeface="Times New Roman" pitchFamily="18" charset="0"/>
                    </a:rPr>
                    <a:t>队列始端</a:t>
                  </a:r>
                </a:p>
              </p:txBody>
            </p:sp>
            <p:sp>
              <p:nvSpPr>
                <p:cNvPr id="70686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4513" y="2159"/>
                  <a:ext cx="234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triangle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0670" name="Group 35"/>
            <p:cNvGrpSpPr>
              <a:grpSpLocks/>
            </p:cNvGrpSpPr>
            <p:nvPr/>
          </p:nvGrpSpPr>
          <p:grpSpPr bwMode="auto">
            <a:xfrm>
              <a:off x="340" y="1752"/>
              <a:ext cx="1339" cy="1861"/>
              <a:chOff x="226" y="1706"/>
              <a:chExt cx="1339" cy="1861"/>
            </a:xfrm>
          </p:grpSpPr>
          <p:sp>
            <p:nvSpPr>
              <p:cNvPr id="70671" name="Rectangle 36"/>
              <p:cNvSpPr>
                <a:spLocks noChangeArrowheads="1"/>
              </p:cNvSpPr>
              <p:nvPr/>
            </p:nvSpPr>
            <p:spPr bwMode="auto">
              <a:xfrm>
                <a:off x="226" y="1706"/>
                <a:ext cx="1339" cy="4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algn="just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Blip>
                    <a:blip r:embed="rId2"/>
                  </a:buBlip>
                </a:pPr>
                <a:r>
                  <a:rPr lang="en-US" altLang="en-US" sz="3200" b="1">
                    <a:latin typeface="宋体" charset="-122"/>
                  </a:rPr>
                  <a:t>队列空</a:t>
                </a:r>
              </a:p>
            </p:txBody>
          </p:sp>
          <p:sp>
            <p:nvSpPr>
              <p:cNvPr id="70672" name="Rectangle 37"/>
              <p:cNvSpPr>
                <a:spLocks noChangeArrowheads="1"/>
              </p:cNvSpPr>
              <p:nvPr/>
            </p:nvSpPr>
            <p:spPr bwMode="auto">
              <a:xfrm>
                <a:off x="226" y="2160"/>
                <a:ext cx="1339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algn="just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Blip>
                    <a:blip r:embed="rId2"/>
                  </a:buBlip>
                </a:pPr>
                <a:r>
                  <a:rPr lang="en-US" altLang="en-US" sz="3200" b="1">
                    <a:latin typeface="宋体" charset="-122"/>
                  </a:rPr>
                  <a:t>进队列</a:t>
                </a:r>
              </a:p>
            </p:txBody>
          </p:sp>
          <p:sp>
            <p:nvSpPr>
              <p:cNvPr id="70673" name="Rectangle 38"/>
              <p:cNvSpPr>
                <a:spLocks noChangeArrowheads="1"/>
              </p:cNvSpPr>
              <p:nvPr/>
            </p:nvSpPr>
            <p:spPr bwMode="auto">
              <a:xfrm>
                <a:off x="226" y="2659"/>
                <a:ext cx="1339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algn="just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Blip>
                    <a:blip r:embed="rId2"/>
                  </a:buBlip>
                </a:pPr>
                <a:r>
                  <a:rPr lang="en-US" altLang="en-US" sz="3200" b="1">
                    <a:latin typeface="宋体" charset="-122"/>
                  </a:rPr>
                  <a:t>出队列</a:t>
                </a:r>
              </a:p>
            </p:txBody>
          </p:sp>
          <p:sp>
            <p:nvSpPr>
              <p:cNvPr id="70674" name="Rectangle 39"/>
              <p:cNvSpPr>
                <a:spLocks noChangeArrowheads="1"/>
              </p:cNvSpPr>
              <p:nvPr/>
            </p:nvSpPr>
            <p:spPr bwMode="auto">
              <a:xfrm>
                <a:off x="226" y="3158"/>
                <a:ext cx="1339" cy="4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algn="just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Blip>
                    <a:blip r:embed="rId2"/>
                  </a:buBlip>
                </a:pPr>
                <a:r>
                  <a:rPr lang="en-US" altLang="en-US" sz="3200" b="1">
                    <a:latin typeface="宋体" charset="-122"/>
                  </a:rPr>
                  <a:t>队列满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〔</a:t>
            </a:r>
            <a:r>
              <a:rPr lang="zh-CN" altLang="en-US" smtClean="0"/>
              <a:t>例</a:t>
            </a:r>
            <a:r>
              <a:rPr lang="en-US" altLang="zh-CN" smtClean="0"/>
              <a:t>8-2〕</a:t>
            </a:r>
            <a:r>
              <a:rPr lang="zh-CN" altLang="en-US" smtClean="0"/>
              <a:t>键盘中断服务程序－</a:t>
            </a:r>
            <a:r>
              <a:rPr lang="en-US" altLang="zh-CN" smtClean="0"/>
              <a:t>3</a:t>
            </a:r>
          </a:p>
        </p:txBody>
      </p:sp>
      <p:sp>
        <p:nvSpPr>
          <p:cNvPr id="71683" name="Rectangle 41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8305800" cy="5791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1438275" algn="l"/>
                <a:tab pos="4302125" algn="l"/>
              </a:tabLst>
            </a:pPr>
            <a:r>
              <a:rPr lang="en-US" altLang="zh-CN" sz="2800" smtClean="0"/>
              <a:t>	; </a:t>
            </a:r>
            <a:r>
              <a:rPr lang="zh-CN" altLang="en-US" sz="2800" smtClean="0"/>
              <a:t>数据段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1438275" algn="l"/>
                <a:tab pos="4302125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buffer	byte 10 dup(0)</a:t>
            </a:r>
            <a:r>
              <a:rPr lang="en-US" altLang="zh-CN" sz="2800" smtClean="0"/>
              <a:t>	; </a:t>
            </a:r>
            <a:r>
              <a:rPr lang="zh-CN" altLang="en-US" sz="2800" smtClean="0"/>
              <a:t>键盘缓冲区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1438275" algn="l"/>
                <a:tab pos="4302125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bufptr1	word 0</a:t>
            </a:r>
            <a:r>
              <a:rPr lang="en-US" altLang="zh-CN" sz="2800" smtClean="0"/>
              <a:t>	; </a:t>
            </a:r>
            <a:r>
              <a:rPr lang="zh-CN" altLang="en-US" sz="2800" smtClean="0"/>
              <a:t>队列头指针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1438275" algn="l"/>
                <a:tab pos="4302125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bufptr2	word 0</a:t>
            </a:r>
            <a:r>
              <a:rPr lang="en-US" altLang="zh-CN" sz="2800" smtClean="0"/>
              <a:t>	; </a:t>
            </a:r>
            <a:r>
              <a:rPr lang="zh-CN" altLang="en-US" sz="2800" smtClean="0"/>
              <a:t>队列尾指针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1438275" algn="l"/>
                <a:tab pos="4302125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/>
              <a:t>; </a:t>
            </a:r>
            <a:r>
              <a:rPr lang="zh-CN" altLang="en-US" sz="2800" smtClean="0"/>
              <a:t>按扫描码顺序给出字符的</a:t>
            </a:r>
            <a:r>
              <a:rPr lang="en-US" altLang="zh-CN" sz="2800" smtClean="0"/>
              <a:t>ASCII</a:t>
            </a:r>
            <a:r>
              <a:rPr lang="zh-CN" altLang="en-US" sz="2800" smtClean="0"/>
              <a:t>码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1438275" algn="l"/>
                <a:tab pos="4302125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/>
              <a:t>; </a:t>
            </a:r>
            <a:r>
              <a:rPr lang="zh-CN" altLang="en-US" sz="2800" smtClean="0"/>
              <a:t>不能显示的按键为</a:t>
            </a:r>
            <a:r>
              <a:rPr lang="en-US" altLang="zh-CN" sz="2800" smtClean="0"/>
              <a:t>0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1438275" algn="l"/>
                <a:tab pos="4302125" algn="l"/>
              </a:tabLst>
            </a:pPr>
            <a:r>
              <a:rPr lang="en-US" altLang="zh-CN" sz="2800" smtClean="0"/>
              <a:t>	; </a:t>
            </a:r>
            <a:r>
              <a:rPr lang="zh-CN" altLang="en-US" sz="2800" smtClean="0"/>
              <a:t>第一个</a:t>
            </a:r>
            <a:r>
              <a:rPr lang="en-US" altLang="zh-CN" sz="2800" smtClean="0"/>
              <a:t>0</a:t>
            </a:r>
            <a:r>
              <a:rPr lang="zh-CN" altLang="en-US" sz="2800" smtClean="0"/>
              <a:t>不对应按键，仅用于查表指令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1438275" algn="l"/>
                <a:tab pos="4302125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scantb	byte</a:t>
            </a:r>
            <a:r>
              <a:rPr lang="en-US" altLang="zh-CN" sz="2800" smtClean="0"/>
              <a:t> </a:t>
            </a:r>
            <a:r>
              <a:rPr lang="en-US" altLang="zh-CN" sz="2800" smtClean="0">
                <a:solidFill>
                  <a:schemeClr val="tx2"/>
                </a:solidFill>
              </a:rPr>
              <a:t>0,1,'1234567890-=',08h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1438275" algn="l"/>
                <a:tab pos="4302125" algn="l"/>
              </a:tabLst>
            </a:pPr>
            <a:r>
              <a:rPr lang="en-US" altLang="zh-CN" sz="2800" smtClean="0"/>
              <a:t>	; </a:t>
            </a:r>
            <a:r>
              <a:rPr lang="zh-CN" altLang="en-US" sz="2800" smtClean="0"/>
              <a:t>键盘第</a:t>
            </a:r>
            <a:r>
              <a:rPr lang="en-US" altLang="zh-CN" sz="2800" smtClean="0"/>
              <a:t>1</a:t>
            </a:r>
            <a:r>
              <a:rPr lang="zh-CN" altLang="en-US" sz="2800" smtClean="0"/>
              <a:t>排的按键，从</a:t>
            </a:r>
            <a:r>
              <a:rPr lang="en-US" altLang="zh-CN" sz="2800" smtClean="0"/>
              <a:t>ESC</a:t>
            </a:r>
            <a:r>
              <a:rPr lang="zh-CN" altLang="en-US" sz="2800" smtClean="0"/>
              <a:t>到退格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1438275" algn="l"/>
                <a:tab pos="4302125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/>
              <a:t>……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1438275" algn="l"/>
                <a:tab pos="4302125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byte</a:t>
            </a:r>
            <a:r>
              <a:rPr lang="en-US" altLang="zh-CN" sz="2800" smtClean="0"/>
              <a:t> </a:t>
            </a:r>
            <a:r>
              <a:rPr lang="en-US" altLang="zh-CN" sz="2800" smtClean="0">
                <a:solidFill>
                  <a:schemeClr val="tx2"/>
                </a:solidFill>
              </a:rPr>
              <a:t>0,0,'789-456+1230.'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1438275" algn="l"/>
                <a:tab pos="4302125" algn="l"/>
              </a:tabLst>
            </a:pPr>
            <a:r>
              <a:rPr lang="en-US" altLang="zh-CN" sz="2800" smtClean="0"/>
              <a:t>	; </a:t>
            </a:r>
            <a:r>
              <a:rPr lang="zh-CN" altLang="en-US" sz="2800" smtClean="0"/>
              <a:t>右边小键盘，从</a:t>
            </a:r>
            <a:r>
              <a:rPr lang="en-US" altLang="zh-CN" sz="2800" smtClean="0"/>
              <a:t>Num Lock</a:t>
            </a:r>
            <a:r>
              <a:rPr lang="zh-CN" altLang="en-US" sz="2800" smtClean="0"/>
              <a:t>到</a:t>
            </a:r>
            <a:r>
              <a:rPr lang="en-US" altLang="zh-CN" sz="2800" smtClean="0"/>
              <a:t>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8.2.4 </a:t>
            </a:r>
            <a:r>
              <a:rPr lang="zh-CN" altLang="en-US" smtClean="0"/>
              <a:t>数码管及其接口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itchFamily="18" charset="0"/>
              </a:rPr>
              <a:t>发光二极管</a:t>
            </a:r>
            <a:r>
              <a:rPr lang="en-US" altLang="zh-CN" smtClean="0">
                <a:latin typeface="Times New Roman" pitchFamily="18" charset="0"/>
              </a:rPr>
              <a:t>LED</a:t>
            </a:r>
            <a:r>
              <a:rPr lang="zh-CN" altLang="en-US" smtClean="0"/>
              <a:t>是</a:t>
            </a:r>
            <a:r>
              <a:rPr lang="zh-CN" altLang="en-US" smtClean="0">
                <a:latin typeface="Times New Roman" pitchFamily="18" charset="0"/>
              </a:rPr>
              <a:t>最简单的显示设备</a:t>
            </a:r>
          </a:p>
          <a:p>
            <a:pPr eaLnBrk="1" hangingPunct="1"/>
            <a:r>
              <a:rPr lang="zh-CN" altLang="en-US" smtClean="0">
                <a:latin typeface="Times New Roman" pitchFamily="18" charset="0"/>
              </a:rPr>
              <a:t>由</a:t>
            </a:r>
            <a:r>
              <a:rPr lang="en-US" altLang="zh-CN" smtClean="0">
                <a:latin typeface="Times New Roman" pitchFamily="18" charset="0"/>
              </a:rPr>
              <a:t>7</a:t>
            </a:r>
            <a:r>
              <a:rPr lang="zh-CN" altLang="en-US" smtClean="0">
                <a:latin typeface="Times New Roman" pitchFamily="18" charset="0"/>
              </a:rPr>
              <a:t>段</a:t>
            </a:r>
            <a:r>
              <a:rPr lang="en-US" altLang="zh-CN" smtClean="0">
                <a:latin typeface="Times New Roman" pitchFamily="18" charset="0"/>
              </a:rPr>
              <a:t>LED</a:t>
            </a:r>
            <a:r>
              <a:rPr lang="zh-CN" altLang="en-US" smtClean="0">
                <a:latin typeface="Times New Roman" pitchFamily="18" charset="0"/>
              </a:rPr>
              <a:t>就可以组成的</a:t>
            </a:r>
            <a:r>
              <a:rPr lang="en-US" altLang="zh-CN" smtClean="0">
                <a:latin typeface="Times New Roman" pitchFamily="18" charset="0"/>
              </a:rPr>
              <a:t>LED</a:t>
            </a:r>
            <a:r>
              <a:rPr lang="zh-CN" altLang="en-US" smtClean="0">
                <a:latin typeface="Times New Roman" pitchFamily="18" charset="0"/>
              </a:rPr>
              <a:t>数码管</a:t>
            </a:r>
          </a:p>
          <a:p>
            <a:pPr eaLnBrk="1" hangingPunct="1"/>
            <a:r>
              <a:rPr lang="en-US" altLang="zh-CN" smtClean="0">
                <a:latin typeface="Times New Roman" pitchFamily="18" charset="0"/>
              </a:rPr>
              <a:t>LED</a:t>
            </a:r>
            <a:r>
              <a:rPr lang="zh-CN" altLang="en-US" smtClean="0">
                <a:latin typeface="Times New Roman" pitchFamily="18" charset="0"/>
              </a:rPr>
              <a:t>数码管广泛用于单板微型机、微型机控制系统及数字化仪器中</a:t>
            </a:r>
          </a:p>
          <a:p>
            <a:pPr eaLnBrk="1" hangingPunct="1"/>
            <a:r>
              <a:rPr lang="en-US" altLang="zh-CN" smtClean="0">
                <a:latin typeface="Times New Roman" pitchFamily="18" charset="0"/>
              </a:rPr>
              <a:t>LED</a:t>
            </a:r>
            <a:r>
              <a:rPr lang="zh-CN" altLang="en-US" smtClean="0">
                <a:latin typeface="Times New Roman" pitchFamily="18" charset="0"/>
              </a:rPr>
              <a:t>数码管可以显示内存地址和数据等</a:t>
            </a:r>
          </a:p>
        </p:txBody>
      </p:sp>
      <p:pic>
        <p:nvPicPr>
          <p:cNvPr id="81924" name="Picture 4" descr="3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4876800"/>
            <a:ext cx="893763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1925" name="Group 45"/>
          <p:cNvGrpSpPr>
            <a:grpSpLocks/>
          </p:cNvGrpSpPr>
          <p:nvPr/>
        </p:nvGrpSpPr>
        <p:grpSpPr bwMode="auto">
          <a:xfrm>
            <a:off x="1828800" y="3632200"/>
            <a:ext cx="1766888" cy="2767013"/>
            <a:chOff x="1152" y="2288"/>
            <a:chExt cx="1113" cy="1743"/>
          </a:xfrm>
        </p:grpSpPr>
        <p:sp>
          <p:nvSpPr>
            <p:cNvPr id="81926" name="Rectangle 26"/>
            <p:cNvSpPr>
              <a:spLocks noChangeArrowheads="1"/>
            </p:cNvSpPr>
            <p:nvPr/>
          </p:nvSpPr>
          <p:spPr bwMode="auto">
            <a:xfrm>
              <a:off x="1877" y="3819"/>
              <a:ext cx="339" cy="2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81927" name="Rectangle 27"/>
            <p:cNvSpPr>
              <a:spLocks noChangeArrowheads="1"/>
            </p:cNvSpPr>
            <p:nvPr/>
          </p:nvSpPr>
          <p:spPr bwMode="auto">
            <a:xfrm>
              <a:off x="1539" y="2784"/>
              <a:ext cx="339" cy="21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81928" name="Rectangle 28"/>
            <p:cNvSpPr>
              <a:spLocks noChangeArrowheads="1"/>
            </p:cNvSpPr>
            <p:nvPr/>
          </p:nvSpPr>
          <p:spPr bwMode="auto">
            <a:xfrm>
              <a:off x="1152" y="2750"/>
              <a:ext cx="339" cy="213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81929" name="Rectangle 29"/>
            <p:cNvSpPr>
              <a:spLocks noChangeArrowheads="1"/>
            </p:cNvSpPr>
            <p:nvPr/>
          </p:nvSpPr>
          <p:spPr bwMode="auto">
            <a:xfrm>
              <a:off x="1168" y="3299"/>
              <a:ext cx="340" cy="2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81930" name="Rectangle 30"/>
            <p:cNvSpPr>
              <a:spLocks noChangeArrowheads="1"/>
            </p:cNvSpPr>
            <p:nvPr/>
          </p:nvSpPr>
          <p:spPr bwMode="auto">
            <a:xfrm>
              <a:off x="1539" y="3747"/>
              <a:ext cx="339" cy="2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1931" name="Rectangle 31"/>
            <p:cNvSpPr>
              <a:spLocks noChangeArrowheads="1"/>
            </p:cNvSpPr>
            <p:nvPr/>
          </p:nvSpPr>
          <p:spPr bwMode="auto">
            <a:xfrm>
              <a:off x="1909" y="3285"/>
              <a:ext cx="340" cy="2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81932" name="Rectangle 32"/>
            <p:cNvSpPr>
              <a:spLocks noChangeArrowheads="1"/>
            </p:cNvSpPr>
            <p:nvPr/>
          </p:nvSpPr>
          <p:spPr bwMode="auto">
            <a:xfrm>
              <a:off x="1925" y="2752"/>
              <a:ext cx="340" cy="21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81933" name="Rectangle 33"/>
            <p:cNvSpPr>
              <a:spLocks noChangeArrowheads="1"/>
            </p:cNvSpPr>
            <p:nvPr/>
          </p:nvSpPr>
          <p:spPr bwMode="auto">
            <a:xfrm>
              <a:off x="1539" y="2288"/>
              <a:ext cx="339" cy="2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81934" name="Oval 34"/>
            <p:cNvSpPr>
              <a:spLocks noChangeArrowheads="1"/>
            </p:cNvSpPr>
            <p:nvPr/>
          </p:nvSpPr>
          <p:spPr bwMode="auto">
            <a:xfrm>
              <a:off x="1955" y="3731"/>
              <a:ext cx="109" cy="82"/>
            </a:xfrm>
            <a:prstGeom prst="ellipse">
              <a:avLst/>
            </a:prstGeom>
            <a:solidFill>
              <a:srgbClr val="006600"/>
            </a:solidFill>
            <a:ln w="635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1935" name="Group 35"/>
            <p:cNvGrpSpPr>
              <a:grpSpLocks/>
            </p:cNvGrpSpPr>
            <p:nvPr/>
          </p:nvGrpSpPr>
          <p:grpSpPr bwMode="auto">
            <a:xfrm>
              <a:off x="1408" y="2501"/>
              <a:ext cx="567" cy="1255"/>
              <a:chOff x="0" y="0"/>
              <a:chExt cx="20002" cy="20001"/>
            </a:xfrm>
          </p:grpSpPr>
          <p:sp>
            <p:nvSpPr>
              <p:cNvPr id="81937" name="Rectangle 36"/>
              <p:cNvSpPr>
                <a:spLocks noChangeArrowheads="1"/>
              </p:cNvSpPr>
              <p:nvPr/>
            </p:nvSpPr>
            <p:spPr bwMode="auto">
              <a:xfrm>
                <a:off x="0" y="2345"/>
                <a:ext cx="3740" cy="5906"/>
              </a:xfrm>
              <a:prstGeom prst="rect">
                <a:avLst/>
              </a:prstGeom>
              <a:solidFill>
                <a:srgbClr val="006600"/>
              </a:solidFill>
              <a:ln w="63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38" name="Rectangle 37"/>
              <p:cNvSpPr>
                <a:spLocks noChangeArrowheads="1"/>
              </p:cNvSpPr>
              <p:nvPr/>
            </p:nvSpPr>
            <p:spPr bwMode="auto">
              <a:xfrm>
                <a:off x="16244" y="2345"/>
                <a:ext cx="3758" cy="5906"/>
              </a:xfrm>
              <a:prstGeom prst="rect">
                <a:avLst/>
              </a:prstGeom>
              <a:solidFill>
                <a:srgbClr val="006600"/>
              </a:solidFill>
              <a:ln w="63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39" name="Rectangle 38"/>
              <p:cNvSpPr>
                <a:spLocks noChangeArrowheads="1"/>
              </p:cNvSpPr>
              <p:nvPr/>
            </p:nvSpPr>
            <p:spPr bwMode="auto">
              <a:xfrm>
                <a:off x="4914" y="0"/>
                <a:ext cx="10156" cy="2207"/>
              </a:xfrm>
              <a:prstGeom prst="rect">
                <a:avLst/>
              </a:prstGeom>
              <a:solidFill>
                <a:srgbClr val="006600"/>
              </a:solidFill>
              <a:ln w="63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1940" name="Group 39"/>
              <p:cNvGrpSpPr>
                <a:grpSpLocks/>
              </p:cNvGrpSpPr>
              <p:nvPr/>
            </p:nvGrpSpPr>
            <p:grpSpPr bwMode="auto">
              <a:xfrm>
                <a:off x="0" y="8910"/>
                <a:ext cx="20002" cy="8253"/>
                <a:chOff x="0" y="0"/>
                <a:chExt cx="20002" cy="20000"/>
              </a:xfrm>
            </p:grpSpPr>
            <p:sp>
              <p:nvSpPr>
                <p:cNvPr id="81942" name="Rectangle 40"/>
                <p:cNvSpPr>
                  <a:spLocks noChangeArrowheads="1"/>
                </p:cNvSpPr>
                <p:nvPr/>
              </p:nvSpPr>
              <p:spPr bwMode="auto">
                <a:xfrm>
                  <a:off x="0" y="5690"/>
                  <a:ext cx="3740" cy="14310"/>
                </a:xfrm>
                <a:prstGeom prst="rect">
                  <a:avLst/>
                </a:prstGeom>
                <a:solidFill>
                  <a:srgbClr val="006600"/>
                </a:solidFill>
                <a:ln w="63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943" name="Rectangle 41"/>
                <p:cNvSpPr>
                  <a:spLocks noChangeArrowheads="1"/>
                </p:cNvSpPr>
                <p:nvPr/>
              </p:nvSpPr>
              <p:spPr bwMode="auto">
                <a:xfrm>
                  <a:off x="16244" y="5690"/>
                  <a:ext cx="3758" cy="14310"/>
                </a:xfrm>
                <a:prstGeom prst="rect">
                  <a:avLst/>
                </a:prstGeom>
                <a:solidFill>
                  <a:srgbClr val="006600"/>
                </a:solidFill>
                <a:ln w="63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944" name="Rectangle 42"/>
                <p:cNvSpPr>
                  <a:spLocks noChangeArrowheads="1"/>
                </p:cNvSpPr>
                <p:nvPr/>
              </p:nvSpPr>
              <p:spPr bwMode="auto">
                <a:xfrm>
                  <a:off x="4914" y="0"/>
                  <a:ext cx="10156" cy="5353"/>
                </a:xfrm>
                <a:prstGeom prst="rect">
                  <a:avLst/>
                </a:prstGeom>
                <a:solidFill>
                  <a:srgbClr val="006600"/>
                </a:solidFill>
                <a:ln w="63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1941" name="Rectangle 43"/>
              <p:cNvSpPr>
                <a:spLocks noChangeArrowheads="1"/>
              </p:cNvSpPr>
              <p:nvPr/>
            </p:nvSpPr>
            <p:spPr bwMode="auto">
              <a:xfrm>
                <a:off x="4914" y="17792"/>
                <a:ext cx="10156" cy="2209"/>
              </a:xfrm>
              <a:prstGeom prst="rect">
                <a:avLst/>
              </a:prstGeom>
              <a:solidFill>
                <a:srgbClr val="006600"/>
              </a:solidFill>
              <a:ln w="63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1936" name="Rectangle 44"/>
            <p:cNvSpPr>
              <a:spLocks noChangeArrowheads="1"/>
            </p:cNvSpPr>
            <p:nvPr/>
          </p:nvSpPr>
          <p:spPr bwMode="auto">
            <a:xfrm>
              <a:off x="1220" y="2314"/>
              <a:ext cx="964" cy="170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 LED</a:t>
            </a:r>
            <a:r>
              <a:rPr lang="zh-CN" altLang="en-US" smtClean="0"/>
              <a:t>数码管的工作原理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>
                <a:latin typeface="Times New Roman" pitchFamily="18" charset="0"/>
              </a:rPr>
              <a:t>主要部分是</a:t>
            </a:r>
            <a:r>
              <a:rPr lang="en-US" altLang="zh-CN" smtClean="0"/>
              <a:t>7</a:t>
            </a:r>
            <a:r>
              <a:rPr lang="zh-CN" altLang="en-US" smtClean="0">
                <a:latin typeface="Times New Roman" pitchFamily="18" charset="0"/>
              </a:rPr>
              <a:t>段发光管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latin typeface="Times New Roman" pitchFamily="18" charset="0"/>
              </a:rPr>
              <a:t>顺时针分别称为</a:t>
            </a:r>
            <a:r>
              <a:rPr lang="en-US" altLang="zh-CN" smtClean="0"/>
              <a:t>a</a:t>
            </a:r>
            <a:r>
              <a:rPr lang="zh-CN" altLang="en-US" smtClean="0">
                <a:latin typeface="Times New Roman" pitchFamily="18" charset="0"/>
              </a:rPr>
              <a:t>、</a:t>
            </a:r>
            <a:r>
              <a:rPr lang="en-US" altLang="zh-CN" smtClean="0"/>
              <a:t>b</a:t>
            </a:r>
            <a:r>
              <a:rPr lang="zh-CN" altLang="en-US" smtClean="0">
                <a:latin typeface="Times New Roman" pitchFamily="18" charset="0"/>
              </a:rPr>
              <a:t>、</a:t>
            </a:r>
            <a:r>
              <a:rPr lang="en-US" altLang="zh-CN" smtClean="0"/>
              <a:t>c</a:t>
            </a:r>
            <a:r>
              <a:rPr lang="zh-CN" altLang="en-US" smtClean="0">
                <a:latin typeface="Times New Roman" pitchFamily="18" charset="0"/>
              </a:rPr>
              <a:t>、</a:t>
            </a:r>
            <a:r>
              <a:rPr lang="en-US" altLang="zh-CN" smtClean="0"/>
              <a:t>d</a:t>
            </a:r>
            <a:r>
              <a:rPr lang="zh-CN" altLang="en-US" smtClean="0">
                <a:latin typeface="Times New Roman" pitchFamily="18" charset="0"/>
              </a:rPr>
              <a:t>、</a:t>
            </a:r>
            <a:r>
              <a:rPr lang="en-US" altLang="zh-CN" smtClean="0"/>
              <a:t>e</a:t>
            </a:r>
            <a:r>
              <a:rPr lang="zh-CN" altLang="en-US" smtClean="0">
                <a:latin typeface="Times New Roman" pitchFamily="18" charset="0"/>
              </a:rPr>
              <a:t>、</a:t>
            </a:r>
            <a:r>
              <a:rPr lang="en-US" altLang="zh-CN" smtClean="0"/>
              <a:t>f</a:t>
            </a:r>
            <a:r>
              <a:rPr lang="zh-CN" altLang="en-US" smtClean="0">
                <a:latin typeface="Times New Roman" pitchFamily="18" charset="0"/>
              </a:rPr>
              <a:t>、</a:t>
            </a:r>
            <a:r>
              <a:rPr lang="en-US" altLang="zh-CN" smtClean="0"/>
              <a:t>g</a:t>
            </a:r>
            <a:endParaRPr lang="en-US" altLang="zh-CN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latin typeface="Times New Roman" pitchFamily="18" charset="0"/>
              </a:rPr>
              <a:t>有的产品还附带有一个小数点</a:t>
            </a:r>
            <a:r>
              <a:rPr lang="en-US" altLang="zh-CN" smtClean="0"/>
              <a:t>h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latin typeface="Times New Roman" pitchFamily="18" charset="0"/>
              </a:rPr>
              <a:t>通过</a:t>
            </a:r>
            <a:r>
              <a:rPr lang="en-US" altLang="zh-CN" smtClean="0"/>
              <a:t>7</a:t>
            </a:r>
            <a:r>
              <a:rPr lang="zh-CN" altLang="en-US" smtClean="0">
                <a:latin typeface="Times New Roman" pitchFamily="18" charset="0"/>
              </a:rPr>
              <a:t>个发光段的不同组合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latin typeface="Times New Roman" pitchFamily="18" charset="0"/>
              </a:rPr>
              <a:t>主要显示</a:t>
            </a:r>
            <a:r>
              <a:rPr lang="en-US" altLang="zh-CN" smtClean="0"/>
              <a:t>0</a:t>
            </a:r>
            <a:r>
              <a:rPr lang="zh-CN" altLang="en-US" smtClean="0">
                <a:latin typeface="Times New Roman" pitchFamily="18" charset="0"/>
              </a:rPr>
              <a:t>～</a:t>
            </a:r>
            <a:r>
              <a:rPr lang="en-US" altLang="zh-CN" smtClean="0"/>
              <a:t>9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也可显示</a:t>
            </a:r>
            <a:r>
              <a:rPr lang="en-US" altLang="zh-CN" smtClean="0"/>
              <a:t>A</a:t>
            </a:r>
            <a:r>
              <a:rPr lang="zh-CN" altLang="en-US" smtClean="0">
                <a:latin typeface="Times New Roman" pitchFamily="18" charset="0"/>
              </a:rPr>
              <a:t>～</a:t>
            </a:r>
            <a:r>
              <a:rPr lang="en-US" altLang="zh-CN" smtClean="0"/>
              <a:t>F</a:t>
            </a:r>
            <a:r>
              <a:rPr lang="zh-CN" altLang="en-US" smtClean="0"/>
              <a:t>（</a:t>
            </a:r>
            <a:r>
              <a:rPr lang="en-US" altLang="zh-CN" smtClean="0"/>
              <a:t>16</a:t>
            </a:r>
            <a:r>
              <a:rPr lang="zh-CN" altLang="en-US" smtClean="0">
                <a:latin typeface="Times New Roman" pitchFamily="18" charset="0"/>
              </a:rPr>
              <a:t>进制数）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latin typeface="Times New Roman" pitchFamily="18" charset="0"/>
              </a:rPr>
              <a:t>还可显示个别特殊字符：－、</a:t>
            </a:r>
            <a:r>
              <a:rPr lang="en-US" altLang="zh-CN" smtClean="0"/>
              <a:t>P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共阳极结构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共用阳极接高电平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共阴极结构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共用阴极接低电平</a:t>
            </a:r>
          </a:p>
        </p:txBody>
      </p:sp>
      <p:grpSp>
        <p:nvGrpSpPr>
          <p:cNvPr id="82948" name="Group 25"/>
          <p:cNvGrpSpPr>
            <a:grpSpLocks/>
          </p:cNvGrpSpPr>
          <p:nvPr/>
        </p:nvGrpSpPr>
        <p:grpSpPr bwMode="auto">
          <a:xfrm>
            <a:off x="6699250" y="3200400"/>
            <a:ext cx="1766888" cy="2768600"/>
            <a:chOff x="4220" y="2016"/>
            <a:chExt cx="1113" cy="1744"/>
          </a:xfrm>
        </p:grpSpPr>
        <p:sp>
          <p:nvSpPr>
            <p:cNvPr id="82950" name="Rectangle 5"/>
            <p:cNvSpPr>
              <a:spLocks noChangeArrowheads="1"/>
            </p:cNvSpPr>
            <p:nvPr/>
          </p:nvSpPr>
          <p:spPr bwMode="auto">
            <a:xfrm>
              <a:off x="4945" y="3548"/>
              <a:ext cx="339" cy="2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82951" name="Rectangle 6"/>
            <p:cNvSpPr>
              <a:spLocks noChangeArrowheads="1"/>
            </p:cNvSpPr>
            <p:nvPr/>
          </p:nvSpPr>
          <p:spPr bwMode="auto">
            <a:xfrm>
              <a:off x="4607" y="2504"/>
              <a:ext cx="339" cy="21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82952" name="Rectangle 7"/>
            <p:cNvSpPr>
              <a:spLocks noChangeArrowheads="1"/>
            </p:cNvSpPr>
            <p:nvPr/>
          </p:nvSpPr>
          <p:spPr bwMode="auto">
            <a:xfrm>
              <a:off x="4220" y="2479"/>
              <a:ext cx="339" cy="213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82953" name="Rectangle 8"/>
            <p:cNvSpPr>
              <a:spLocks noChangeArrowheads="1"/>
            </p:cNvSpPr>
            <p:nvPr/>
          </p:nvSpPr>
          <p:spPr bwMode="auto">
            <a:xfrm>
              <a:off x="4236" y="3028"/>
              <a:ext cx="340" cy="2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82954" name="Rectangle 9"/>
            <p:cNvSpPr>
              <a:spLocks noChangeArrowheads="1"/>
            </p:cNvSpPr>
            <p:nvPr/>
          </p:nvSpPr>
          <p:spPr bwMode="auto">
            <a:xfrm>
              <a:off x="4607" y="3476"/>
              <a:ext cx="339" cy="2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2955" name="Rectangle 10"/>
            <p:cNvSpPr>
              <a:spLocks noChangeArrowheads="1"/>
            </p:cNvSpPr>
            <p:nvPr/>
          </p:nvSpPr>
          <p:spPr bwMode="auto">
            <a:xfrm>
              <a:off x="4977" y="3014"/>
              <a:ext cx="340" cy="2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82956" name="Rectangle 11"/>
            <p:cNvSpPr>
              <a:spLocks noChangeArrowheads="1"/>
            </p:cNvSpPr>
            <p:nvPr/>
          </p:nvSpPr>
          <p:spPr bwMode="auto">
            <a:xfrm>
              <a:off x="4993" y="2481"/>
              <a:ext cx="340" cy="21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82957" name="Rectangle 12"/>
            <p:cNvSpPr>
              <a:spLocks noChangeArrowheads="1"/>
            </p:cNvSpPr>
            <p:nvPr/>
          </p:nvSpPr>
          <p:spPr bwMode="auto">
            <a:xfrm>
              <a:off x="4607" y="2016"/>
              <a:ext cx="339" cy="2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82958" name="Oval 13"/>
            <p:cNvSpPr>
              <a:spLocks noChangeArrowheads="1"/>
            </p:cNvSpPr>
            <p:nvPr/>
          </p:nvSpPr>
          <p:spPr bwMode="auto">
            <a:xfrm>
              <a:off x="5023" y="3460"/>
              <a:ext cx="109" cy="82"/>
            </a:xfrm>
            <a:prstGeom prst="ellipse">
              <a:avLst/>
            </a:prstGeom>
            <a:solidFill>
              <a:srgbClr val="006600"/>
            </a:solidFill>
            <a:ln w="635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2959" name="Group 14"/>
            <p:cNvGrpSpPr>
              <a:grpSpLocks/>
            </p:cNvGrpSpPr>
            <p:nvPr/>
          </p:nvGrpSpPr>
          <p:grpSpPr bwMode="auto">
            <a:xfrm>
              <a:off x="4476" y="2230"/>
              <a:ext cx="567" cy="1255"/>
              <a:chOff x="0" y="0"/>
              <a:chExt cx="20002" cy="20001"/>
            </a:xfrm>
          </p:grpSpPr>
          <p:sp>
            <p:nvSpPr>
              <p:cNvPr id="82961" name="Rectangle 15"/>
              <p:cNvSpPr>
                <a:spLocks noChangeArrowheads="1"/>
              </p:cNvSpPr>
              <p:nvPr/>
            </p:nvSpPr>
            <p:spPr bwMode="auto">
              <a:xfrm>
                <a:off x="0" y="2345"/>
                <a:ext cx="3740" cy="5906"/>
              </a:xfrm>
              <a:prstGeom prst="rect">
                <a:avLst/>
              </a:prstGeom>
              <a:solidFill>
                <a:srgbClr val="006600"/>
              </a:solidFill>
              <a:ln w="63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62" name="Rectangle 16"/>
              <p:cNvSpPr>
                <a:spLocks noChangeArrowheads="1"/>
              </p:cNvSpPr>
              <p:nvPr/>
            </p:nvSpPr>
            <p:spPr bwMode="auto">
              <a:xfrm>
                <a:off x="16244" y="2345"/>
                <a:ext cx="3758" cy="5906"/>
              </a:xfrm>
              <a:prstGeom prst="rect">
                <a:avLst/>
              </a:prstGeom>
              <a:solidFill>
                <a:srgbClr val="006600"/>
              </a:solidFill>
              <a:ln w="63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63" name="Rectangle 17"/>
              <p:cNvSpPr>
                <a:spLocks noChangeArrowheads="1"/>
              </p:cNvSpPr>
              <p:nvPr/>
            </p:nvSpPr>
            <p:spPr bwMode="auto">
              <a:xfrm>
                <a:off x="4914" y="0"/>
                <a:ext cx="10156" cy="2207"/>
              </a:xfrm>
              <a:prstGeom prst="rect">
                <a:avLst/>
              </a:prstGeom>
              <a:solidFill>
                <a:srgbClr val="006600"/>
              </a:solidFill>
              <a:ln w="63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2964" name="Group 18"/>
              <p:cNvGrpSpPr>
                <a:grpSpLocks/>
              </p:cNvGrpSpPr>
              <p:nvPr/>
            </p:nvGrpSpPr>
            <p:grpSpPr bwMode="auto">
              <a:xfrm>
                <a:off x="0" y="8910"/>
                <a:ext cx="20002" cy="8253"/>
                <a:chOff x="0" y="0"/>
                <a:chExt cx="20002" cy="20000"/>
              </a:xfrm>
            </p:grpSpPr>
            <p:sp>
              <p:nvSpPr>
                <p:cNvPr id="82966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5690"/>
                  <a:ext cx="3740" cy="14310"/>
                </a:xfrm>
                <a:prstGeom prst="rect">
                  <a:avLst/>
                </a:prstGeom>
                <a:solidFill>
                  <a:srgbClr val="006600"/>
                </a:solidFill>
                <a:ln w="63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967" name="Rectangle 20"/>
                <p:cNvSpPr>
                  <a:spLocks noChangeArrowheads="1"/>
                </p:cNvSpPr>
                <p:nvPr/>
              </p:nvSpPr>
              <p:spPr bwMode="auto">
                <a:xfrm>
                  <a:off x="16244" y="5690"/>
                  <a:ext cx="3758" cy="14310"/>
                </a:xfrm>
                <a:prstGeom prst="rect">
                  <a:avLst/>
                </a:prstGeom>
                <a:solidFill>
                  <a:srgbClr val="006600"/>
                </a:solidFill>
                <a:ln w="63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968" name="Rectangle 21"/>
                <p:cNvSpPr>
                  <a:spLocks noChangeArrowheads="1"/>
                </p:cNvSpPr>
                <p:nvPr/>
              </p:nvSpPr>
              <p:spPr bwMode="auto">
                <a:xfrm>
                  <a:off x="4914" y="0"/>
                  <a:ext cx="10156" cy="5353"/>
                </a:xfrm>
                <a:prstGeom prst="rect">
                  <a:avLst/>
                </a:prstGeom>
                <a:solidFill>
                  <a:srgbClr val="006600"/>
                </a:solidFill>
                <a:ln w="63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2965" name="Rectangle 22"/>
              <p:cNvSpPr>
                <a:spLocks noChangeArrowheads="1"/>
              </p:cNvSpPr>
              <p:nvPr/>
            </p:nvSpPr>
            <p:spPr bwMode="auto">
              <a:xfrm>
                <a:off x="4914" y="17792"/>
                <a:ext cx="10156" cy="2209"/>
              </a:xfrm>
              <a:prstGeom prst="rect">
                <a:avLst/>
              </a:prstGeom>
              <a:solidFill>
                <a:srgbClr val="006600"/>
              </a:solidFill>
              <a:ln w="63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960" name="Rectangle 23"/>
            <p:cNvSpPr>
              <a:spLocks noChangeArrowheads="1"/>
            </p:cNvSpPr>
            <p:nvPr/>
          </p:nvSpPr>
          <p:spPr bwMode="auto">
            <a:xfrm>
              <a:off x="4288" y="2043"/>
              <a:ext cx="964" cy="170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949" name="AutoShape 2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462713"/>
            <a:ext cx="9144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示意图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LED</a:t>
            </a:r>
            <a:r>
              <a:rPr lang="zh-CN" altLang="en-US" smtClean="0"/>
              <a:t>数码管的结构</a:t>
            </a:r>
          </a:p>
        </p:txBody>
      </p:sp>
      <p:sp>
        <p:nvSpPr>
          <p:cNvPr id="83971" name="AutoShape 3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423275" y="6540500"/>
            <a:ext cx="720725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grpSp>
        <p:nvGrpSpPr>
          <p:cNvPr id="83972" name="Group 4"/>
          <p:cNvGrpSpPr>
            <a:grpSpLocks/>
          </p:cNvGrpSpPr>
          <p:nvPr/>
        </p:nvGrpSpPr>
        <p:grpSpPr bwMode="auto">
          <a:xfrm>
            <a:off x="381000" y="609600"/>
            <a:ext cx="8305800" cy="182563"/>
            <a:chOff x="240" y="893"/>
            <a:chExt cx="5232" cy="115"/>
          </a:xfrm>
        </p:grpSpPr>
        <p:sp>
          <p:nvSpPr>
            <p:cNvPr id="84128" name="Rectangle 5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84129" name="Line 6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3973" name="Rectangle 52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1447800" cy="533400"/>
          </a:xfrm>
          <a:solidFill>
            <a:schemeClr val="folHlink"/>
          </a:solidFill>
          <a:ln>
            <a:solidFill>
              <a:srgbClr val="006600"/>
            </a:solidFill>
          </a:ln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zh-CN" altLang="en-US" sz="2800" smtClean="0">
                <a:solidFill>
                  <a:schemeClr val="tx2"/>
                </a:solidFill>
              </a:rPr>
              <a:t>共阳极</a:t>
            </a:r>
          </a:p>
        </p:txBody>
      </p:sp>
      <p:grpSp>
        <p:nvGrpSpPr>
          <p:cNvPr id="83974" name="Group 53"/>
          <p:cNvGrpSpPr>
            <a:grpSpLocks/>
          </p:cNvGrpSpPr>
          <p:nvPr/>
        </p:nvGrpSpPr>
        <p:grpSpPr bwMode="auto">
          <a:xfrm>
            <a:off x="1254125" y="1143000"/>
            <a:ext cx="2919413" cy="3421063"/>
            <a:chOff x="790" y="1613"/>
            <a:chExt cx="1839" cy="2155"/>
          </a:xfrm>
        </p:grpSpPr>
        <p:sp>
          <p:nvSpPr>
            <p:cNvPr id="84053" name="Rectangle 54"/>
            <p:cNvSpPr>
              <a:spLocks noChangeArrowheads="1"/>
            </p:cNvSpPr>
            <p:nvPr/>
          </p:nvSpPr>
          <p:spPr bwMode="auto">
            <a:xfrm>
              <a:off x="793" y="2246"/>
              <a:ext cx="439" cy="30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r" eaLnBrk="0" hangingPunct="0"/>
              <a:r>
                <a:rPr lang="zh-CN" altLang="en-US" sz="2400" b="1">
                  <a:latin typeface="Times New Roman" pitchFamily="18" charset="0"/>
                </a:rPr>
                <a:t>阳极</a:t>
              </a:r>
            </a:p>
          </p:txBody>
        </p:sp>
        <p:sp>
          <p:nvSpPr>
            <p:cNvPr id="84054" name="Rectangle 55"/>
            <p:cNvSpPr>
              <a:spLocks noChangeArrowheads="1"/>
            </p:cNvSpPr>
            <p:nvPr/>
          </p:nvSpPr>
          <p:spPr bwMode="auto">
            <a:xfrm>
              <a:off x="790" y="2759"/>
              <a:ext cx="442" cy="34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+5V</a:t>
              </a:r>
            </a:p>
          </p:txBody>
        </p:sp>
        <p:grpSp>
          <p:nvGrpSpPr>
            <p:cNvPr id="84055" name="Group 56"/>
            <p:cNvGrpSpPr>
              <a:grpSpLocks/>
            </p:cNvGrpSpPr>
            <p:nvPr/>
          </p:nvGrpSpPr>
          <p:grpSpPr bwMode="auto">
            <a:xfrm>
              <a:off x="1079" y="1613"/>
              <a:ext cx="1550" cy="2155"/>
              <a:chOff x="1079" y="1613"/>
              <a:chExt cx="1550" cy="2155"/>
            </a:xfrm>
          </p:grpSpPr>
          <p:sp>
            <p:nvSpPr>
              <p:cNvPr id="84057" name="Rectangle 57"/>
              <p:cNvSpPr>
                <a:spLocks noChangeArrowheads="1"/>
              </p:cNvSpPr>
              <p:nvPr/>
            </p:nvSpPr>
            <p:spPr bwMode="auto">
              <a:xfrm>
                <a:off x="2309" y="1670"/>
                <a:ext cx="320" cy="209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eaLnBrk="0" hangingPunct="0">
                  <a:spcBef>
                    <a:spcPts val="150"/>
                  </a:spcBef>
                </a:pPr>
                <a:r>
                  <a:rPr lang="en-US" altLang="zh-CN" sz="2400" b="1">
                    <a:latin typeface="Times New Roman" pitchFamily="18" charset="0"/>
                  </a:rPr>
                  <a:t>a</a:t>
                </a:r>
              </a:p>
              <a:p>
                <a:pPr eaLnBrk="0" hangingPunct="0">
                  <a:spcBef>
                    <a:spcPts val="150"/>
                  </a:spcBef>
                </a:pPr>
                <a:r>
                  <a:rPr lang="en-US" altLang="zh-CN" sz="2400" b="1">
                    <a:latin typeface="Times New Roman" pitchFamily="18" charset="0"/>
                  </a:rPr>
                  <a:t>b</a:t>
                </a:r>
              </a:p>
              <a:p>
                <a:pPr eaLnBrk="0" hangingPunct="0">
                  <a:spcBef>
                    <a:spcPts val="150"/>
                  </a:spcBef>
                </a:pPr>
                <a:r>
                  <a:rPr lang="en-US" altLang="zh-CN" sz="2400" b="1">
                    <a:latin typeface="Times New Roman" pitchFamily="18" charset="0"/>
                  </a:rPr>
                  <a:t>c</a:t>
                </a:r>
              </a:p>
              <a:p>
                <a:pPr eaLnBrk="0" hangingPunct="0">
                  <a:spcBef>
                    <a:spcPts val="150"/>
                  </a:spcBef>
                </a:pPr>
                <a:r>
                  <a:rPr lang="en-US" altLang="zh-CN" sz="2400" b="1">
                    <a:latin typeface="Times New Roman" pitchFamily="18" charset="0"/>
                  </a:rPr>
                  <a:t>d</a:t>
                </a:r>
              </a:p>
              <a:p>
                <a:pPr eaLnBrk="0" hangingPunct="0">
                  <a:spcBef>
                    <a:spcPts val="150"/>
                  </a:spcBef>
                </a:pPr>
                <a:r>
                  <a:rPr lang="en-US" altLang="zh-CN" sz="2400" b="1">
                    <a:latin typeface="Times New Roman" pitchFamily="18" charset="0"/>
                  </a:rPr>
                  <a:t>e</a:t>
                </a:r>
              </a:p>
              <a:p>
                <a:pPr eaLnBrk="0" hangingPunct="0">
                  <a:spcBef>
                    <a:spcPts val="150"/>
                  </a:spcBef>
                </a:pPr>
                <a:r>
                  <a:rPr lang="en-US" altLang="zh-CN" sz="2400" b="1">
                    <a:latin typeface="Times New Roman" pitchFamily="18" charset="0"/>
                  </a:rPr>
                  <a:t>f</a:t>
                </a:r>
              </a:p>
              <a:p>
                <a:pPr eaLnBrk="0" hangingPunct="0">
                  <a:spcBef>
                    <a:spcPts val="150"/>
                  </a:spcBef>
                </a:pPr>
                <a:r>
                  <a:rPr lang="en-US" altLang="zh-CN" sz="2400" b="1">
                    <a:latin typeface="Times New Roman" pitchFamily="18" charset="0"/>
                  </a:rPr>
                  <a:t>g</a:t>
                </a:r>
              </a:p>
              <a:p>
                <a:pPr eaLnBrk="0" hangingPunct="0">
                  <a:spcBef>
                    <a:spcPts val="150"/>
                  </a:spcBef>
                </a:pPr>
                <a:r>
                  <a:rPr lang="en-US" altLang="zh-CN" sz="2400" b="1">
                    <a:latin typeface="Times New Roman" pitchFamily="18" charset="0"/>
                  </a:rPr>
                  <a:t>h</a:t>
                </a:r>
              </a:p>
            </p:txBody>
          </p:sp>
          <p:grpSp>
            <p:nvGrpSpPr>
              <p:cNvPr id="84058" name="Group 58"/>
              <p:cNvGrpSpPr>
                <a:grpSpLocks/>
              </p:cNvGrpSpPr>
              <p:nvPr/>
            </p:nvGrpSpPr>
            <p:grpSpPr bwMode="auto">
              <a:xfrm>
                <a:off x="1079" y="1613"/>
                <a:ext cx="1200" cy="2084"/>
                <a:chOff x="-1" y="0"/>
                <a:chExt cx="20002" cy="20000"/>
              </a:xfrm>
            </p:grpSpPr>
            <p:sp>
              <p:nvSpPr>
                <p:cNvPr id="84059" name="Rectangle 59"/>
                <p:cNvSpPr>
                  <a:spLocks noChangeArrowheads="1"/>
                </p:cNvSpPr>
                <p:nvPr/>
              </p:nvSpPr>
              <p:spPr bwMode="auto">
                <a:xfrm>
                  <a:off x="4100" y="0"/>
                  <a:ext cx="11867" cy="20000"/>
                </a:xfrm>
                <a:prstGeom prst="rect">
                  <a:avLst/>
                </a:prstGeom>
                <a:noFill/>
                <a:ln w="63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60" name="Line 60"/>
                <p:cNvSpPr>
                  <a:spLocks noChangeShapeType="1"/>
                </p:cNvSpPr>
                <p:nvPr/>
              </p:nvSpPr>
              <p:spPr bwMode="auto">
                <a:xfrm>
                  <a:off x="12724" y="588"/>
                  <a:ext cx="19" cy="225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84061" name="Group 61"/>
                <p:cNvGrpSpPr>
                  <a:grpSpLocks/>
                </p:cNvGrpSpPr>
                <p:nvPr/>
              </p:nvGrpSpPr>
              <p:grpSpPr bwMode="auto">
                <a:xfrm>
                  <a:off x="9369" y="656"/>
                  <a:ext cx="3309" cy="2036"/>
                  <a:chOff x="0" y="0"/>
                  <a:chExt cx="20000" cy="20000"/>
                </a:xfrm>
              </p:grpSpPr>
              <p:sp>
                <p:nvSpPr>
                  <p:cNvPr id="84125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20000" cy="1023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126" name="Line 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0" y="9666"/>
                    <a:ext cx="20000" cy="1023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127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85" cy="20000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4062" name="Line 65"/>
                <p:cNvSpPr>
                  <a:spLocks noChangeShapeType="1"/>
                </p:cNvSpPr>
                <p:nvPr/>
              </p:nvSpPr>
              <p:spPr bwMode="auto">
                <a:xfrm>
                  <a:off x="12724" y="2964"/>
                  <a:ext cx="19" cy="225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84063" name="Group 66"/>
                <p:cNvGrpSpPr>
                  <a:grpSpLocks/>
                </p:cNvGrpSpPr>
                <p:nvPr/>
              </p:nvGrpSpPr>
              <p:grpSpPr bwMode="auto">
                <a:xfrm>
                  <a:off x="9369" y="3032"/>
                  <a:ext cx="3309" cy="2037"/>
                  <a:chOff x="0" y="0"/>
                  <a:chExt cx="20000" cy="20000"/>
                </a:xfrm>
              </p:grpSpPr>
              <p:sp>
                <p:nvSpPr>
                  <p:cNvPr id="84122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20000" cy="1021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123" name="Line 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0" y="9661"/>
                    <a:ext cx="20000" cy="1021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124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85" cy="20000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4064" name="Line 70"/>
                <p:cNvSpPr>
                  <a:spLocks noChangeShapeType="1"/>
                </p:cNvSpPr>
                <p:nvPr/>
              </p:nvSpPr>
              <p:spPr bwMode="auto">
                <a:xfrm>
                  <a:off x="12724" y="5339"/>
                  <a:ext cx="19" cy="225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84065" name="Group 71"/>
                <p:cNvGrpSpPr>
                  <a:grpSpLocks/>
                </p:cNvGrpSpPr>
                <p:nvPr/>
              </p:nvGrpSpPr>
              <p:grpSpPr bwMode="auto">
                <a:xfrm>
                  <a:off x="9369" y="5409"/>
                  <a:ext cx="3309" cy="2035"/>
                  <a:chOff x="0" y="0"/>
                  <a:chExt cx="20000" cy="19999"/>
                </a:xfrm>
              </p:grpSpPr>
              <p:sp>
                <p:nvSpPr>
                  <p:cNvPr id="84119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20000" cy="1021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120" name="Line 7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0" y="9661"/>
                    <a:ext cx="20000" cy="10230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121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85" cy="19999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4066" name="Line 75"/>
                <p:cNvSpPr>
                  <a:spLocks noChangeShapeType="1"/>
                </p:cNvSpPr>
                <p:nvPr/>
              </p:nvSpPr>
              <p:spPr bwMode="auto">
                <a:xfrm>
                  <a:off x="12724" y="7715"/>
                  <a:ext cx="19" cy="225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84067" name="Group 76"/>
                <p:cNvGrpSpPr>
                  <a:grpSpLocks/>
                </p:cNvGrpSpPr>
                <p:nvPr/>
              </p:nvGrpSpPr>
              <p:grpSpPr bwMode="auto">
                <a:xfrm>
                  <a:off x="9369" y="7783"/>
                  <a:ext cx="3309" cy="2037"/>
                  <a:chOff x="0" y="0"/>
                  <a:chExt cx="20000" cy="20001"/>
                </a:xfrm>
              </p:grpSpPr>
              <p:sp>
                <p:nvSpPr>
                  <p:cNvPr id="84116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20000" cy="1023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117" name="Line 7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0" y="9662"/>
                    <a:ext cx="20000" cy="1022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118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85" cy="2000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4068" name="Line 80"/>
                <p:cNvSpPr>
                  <a:spLocks noChangeShapeType="1"/>
                </p:cNvSpPr>
                <p:nvPr/>
              </p:nvSpPr>
              <p:spPr bwMode="auto">
                <a:xfrm>
                  <a:off x="12724" y="10092"/>
                  <a:ext cx="19" cy="224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84069" name="Group 81"/>
                <p:cNvGrpSpPr>
                  <a:grpSpLocks/>
                </p:cNvGrpSpPr>
                <p:nvPr/>
              </p:nvGrpSpPr>
              <p:grpSpPr bwMode="auto">
                <a:xfrm>
                  <a:off x="9369" y="10158"/>
                  <a:ext cx="3309" cy="2037"/>
                  <a:chOff x="0" y="0"/>
                  <a:chExt cx="20000" cy="20000"/>
                </a:xfrm>
              </p:grpSpPr>
              <p:sp>
                <p:nvSpPr>
                  <p:cNvPr id="84113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20000" cy="1022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114" name="Line 8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0" y="9671"/>
                    <a:ext cx="20000" cy="1022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115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85" cy="20000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4070" name="Line 85"/>
                <p:cNvSpPr>
                  <a:spLocks noChangeShapeType="1"/>
                </p:cNvSpPr>
                <p:nvPr/>
              </p:nvSpPr>
              <p:spPr bwMode="auto">
                <a:xfrm>
                  <a:off x="12724" y="12465"/>
                  <a:ext cx="19" cy="225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84071" name="Group 86"/>
                <p:cNvGrpSpPr>
                  <a:grpSpLocks/>
                </p:cNvGrpSpPr>
                <p:nvPr/>
              </p:nvGrpSpPr>
              <p:grpSpPr bwMode="auto">
                <a:xfrm>
                  <a:off x="9369" y="12535"/>
                  <a:ext cx="3309" cy="2037"/>
                  <a:chOff x="0" y="0"/>
                  <a:chExt cx="20000" cy="20001"/>
                </a:xfrm>
              </p:grpSpPr>
              <p:sp>
                <p:nvSpPr>
                  <p:cNvPr id="84110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20000" cy="1022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111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0" y="9661"/>
                    <a:ext cx="20000" cy="10212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112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85" cy="2000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4072" name="Line 90"/>
                <p:cNvSpPr>
                  <a:spLocks noChangeShapeType="1"/>
                </p:cNvSpPr>
                <p:nvPr/>
              </p:nvSpPr>
              <p:spPr bwMode="auto">
                <a:xfrm>
                  <a:off x="12724" y="14843"/>
                  <a:ext cx="19" cy="224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84073" name="Group 91"/>
                <p:cNvGrpSpPr>
                  <a:grpSpLocks/>
                </p:cNvGrpSpPr>
                <p:nvPr/>
              </p:nvGrpSpPr>
              <p:grpSpPr bwMode="auto">
                <a:xfrm>
                  <a:off x="9369" y="14911"/>
                  <a:ext cx="3309" cy="2035"/>
                  <a:chOff x="0" y="0"/>
                  <a:chExt cx="20000" cy="20000"/>
                </a:xfrm>
              </p:grpSpPr>
              <p:sp>
                <p:nvSpPr>
                  <p:cNvPr id="84107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20000" cy="1022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108" name="Line 9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0" y="9671"/>
                    <a:ext cx="20000" cy="1022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109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85" cy="20000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4074" name="Group 95"/>
                <p:cNvGrpSpPr>
                  <a:grpSpLocks/>
                </p:cNvGrpSpPr>
                <p:nvPr/>
              </p:nvGrpSpPr>
              <p:grpSpPr bwMode="auto">
                <a:xfrm>
                  <a:off x="12560" y="1741"/>
                  <a:ext cx="7441" cy="16642"/>
                  <a:chOff x="3" y="0"/>
                  <a:chExt cx="19997" cy="19416"/>
                </a:xfrm>
              </p:grpSpPr>
              <p:sp>
                <p:nvSpPr>
                  <p:cNvPr id="84099" name="Line 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" y="0"/>
                    <a:ext cx="19997" cy="14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100" name="Line 9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" y="2773"/>
                    <a:ext cx="19997" cy="14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101" name="Line 9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" y="5543"/>
                    <a:ext cx="19997" cy="15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102" name="Line 9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" y="8316"/>
                    <a:ext cx="19997" cy="14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103" name="Line 10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" y="11088"/>
                    <a:ext cx="19997" cy="13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104" name="Line 10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" y="13859"/>
                    <a:ext cx="19997" cy="14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105" name="Line 10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" y="16631"/>
                    <a:ext cx="19997" cy="14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106" name="Line 10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" y="19403"/>
                    <a:ext cx="19997" cy="13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4075" name="Line 104"/>
                <p:cNvSpPr>
                  <a:spLocks noChangeShapeType="1"/>
                </p:cNvSpPr>
                <p:nvPr/>
              </p:nvSpPr>
              <p:spPr bwMode="auto">
                <a:xfrm>
                  <a:off x="12724" y="17218"/>
                  <a:ext cx="20" cy="225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84076" name="Group 105"/>
                <p:cNvGrpSpPr>
                  <a:grpSpLocks/>
                </p:cNvGrpSpPr>
                <p:nvPr/>
              </p:nvGrpSpPr>
              <p:grpSpPr bwMode="auto">
                <a:xfrm>
                  <a:off x="9369" y="17286"/>
                  <a:ext cx="3309" cy="2037"/>
                  <a:chOff x="0" y="0"/>
                  <a:chExt cx="20000" cy="20000"/>
                </a:xfrm>
              </p:grpSpPr>
              <p:sp>
                <p:nvSpPr>
                  <p:cNvPr id="84096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20000" cy="1021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097" name="Line 10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0" y="9661"/>
                    <a:ext cx="20000" cy="1022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098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85" cy="20000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4077" name="Group 109"/>
                <p:cNvGrpSpPr>
                  <a:grpSpLocks/>
                </p:cNvGrpSpPr>
                <p:nvPr/>
              </p:nvGrpSpPr>
              <p:grpSpPr bwMode="auto">
                <a:xfrm>
                  <a:off x="5976" y="1731"/>
                  <a:ext cx="3362" cy="16641"/>
                  <a:chOff x="0" y="0"/>
                  <a:chExt cx="20000" cy="19967"/>
                </a:xfrm>
              </p:grpSpPr>
              <p:sp>
                <p:nvSpPr>
                  <p:cNvPr id="84088" name="Line 11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0" y="0"/>
                    <a:ext cx="20000" cy="12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089" name="Line 1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0" y="2850"/>
                    <a:ext cx="20000" cy="14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090" name="Line 11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0" y="5700"/>
                    <a:ext cx="20000" cy="12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091" name="Line 1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0" y="8552"/>
                    <a:ext cx="20000" cy="12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092" name="Line 1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0" y="11401"/>
                    <a:ext cx="20000" cy="14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093" name="Line 1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0" y="14250"/>
                    <a:ext cx="20000" cy="15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094" name="Line 11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0" y="17103"/>
                    <a:ext cx="20000" cy="13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095" name="Line 1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0" y="19954"/>
                    <a:ext cx="20000" cy="13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4078" name="Group 118"/>
                <p:cNvGrpSpPr>
                  <a:grpSpLocks/>
                </p:cNvGrpSpPr>
                <p:nvPr/>
              </p:nvGrpSpPr>
              <p:grpSpPr bwMode="auto">
                <a:xfrm>
                  <a:off x="5773" y="1698"/>
                  <a:ext cx="810" cy="16607"/>
                  <a:chOff x="0" y="-3"/>
                  <a:chExt cx="20000" cy="20007"/>
                </a:xfrm>
              </p:grpSpPr>
              <p:sp>
                <p:nvSpPr>
                  <p:cNvPr id="84080" name="Oval 11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8133"/>
                    <a:ext cx="18741" cy="61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081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15013" y="-3"/>
                    <a:ext cx="345" cy="20007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082" name="Oval 12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409"/>
                    <a:ext cx="18741" cy="61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083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5270"/>
                    <a:ext cx="18741" cy="61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084" name="Oval 123"/>
                  <p:cNvSpPr>
                    <a:spLocks noChangeArrowheads="1"/>
                  </p:cNvSpPr>
                  <p:nvPr/>
                </p:nvSpPr>
                <p:spPr bwMode="auto">
                  <a:xfrm>
                    <a:off x="1284" y="10926"/>
                    <a:ext cx="18716" cy="61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085" name="Oval 124"/>
                  <p:cNvSpPr>
                    <a:spLocks noChangeArrowheads="1"/>
                  </p:cNvSpPr>
                  <p:nvPr/>
                </p:nvSpPr>
                <p:spPr bwMode="auto">
                  <a:xfrm>
                    <a:off x="1284" y="13789"/>
                    <a:ext cx="18716" cy="61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086" name="Oval 125"/>
                  <p:cNvSpPr>
                    <a:spLocks noChangeArrowheads="1"/>
                  </p:cNvSpPr>
                  <p:nvPr/>
                </p:nvSpPr>
                <p:spPr bwMode="auto">
                  <a:xfrm>
                    <a:off x="1284" y="16649"/>
                    <a:ext cx="18716" cy="61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087" name="Oval 126"/>
                  <p:cNvSpPr>
                    <a:spLocks noChangeArrowheads="1"/>
                  </p:cNvSpPr>
                  <p:nvPr/>
                </p:nvSpPr>
                <p:spPr bwMode="auto">
                  <a:xfrm>
                    <a:off x="1284" y="9496"/>
                    <a:ext cx="18716" cy="6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4079" name="Line 127"/>
                <p:cNvSpPr>
                  <a:spLocks noChangeShapeType="1"/>
                </p:cNvSpPr>
                <p:nvPr/>
              </p:nvSpPr>
              <p:spPr bwMode="auto">
                <a:xfrm>
                  <a:off x="-1" y="9955"/>
                  <a:ext cx="6232" cy="1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84056" name="Oval 128"/>
            <p:cNvSpPr>
              <a:spLocks noChangeArrowheads="1"/>
            </p:cNvSpPr>
            <p:nvPr/>
          </p:nvSpPr>
          <p:spPr bwMode="auto">
            <a:xfrm>
              <a:off x="1015" y="2622"/>
              <a:ext cx="65" cy="64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3975" name="Group 129"/>
          <p:cNvGrpSpPr>
            <a:grpSpLocks/>
          </p:cNvGrpSpPr>
          <p:nvPr/>
        </p:nvGrpSpPr>
        <p:grpSpPr bwMode="auto">
          <a:xfrm>
            <a:off x="5086350" y="1143000"/>
            <a:ext cx="2640013" cy="3421063"/>
            <a:chOff x="2613" y="1613"/>
            <a:chExt cx="1663" cy="2155"/>
          </a:xfrm>
        </p:grpSpPr>
        <p:grpSp>
          <p:nvGrpSpPr>
            <p:cNvPr id="83978" name="Group 130"/>
            <p:cNvGrpSpPr>
              <a:grpSpLocks/>
            </p:cNvGrpSpPr>
            <p:nvPr/>
          </p:nvGrpSpPr>
          <p:grpSpPr bwMode="auto">
            <a:xfrm>
              <a:off x="2757" y="1613"/>
              <a:ext cx="1519" cy="2084"/>
              <a:chOff x="3027" y="1613"/>
              <a:chExt cx="1519" cy="2084"/>
            </a:xfrm>
          </p:grpSpPr>
          <p:sp>
            <p:nvSpPr>
              <p:cNvPr id="83980" name="Rectangle 131"/>
              <p:cNvSpPr>
                <a:spLocks noChangeArrowheads="1"/>
              </p:cNvSpPr>
              <p:nvPr/>
            </p:nvSpPr>
            <p:spPr bwMode="auto">
              <a:xfrm>
                <a:off x="4107" y="2282"/>
                <a:ext cx="439" cy="300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eaLnBrk="0" hangingPunct="0"/>
                <a:r>
                  <a:rPr lang="zh-CN" altLang="en-US" sz="2400" b="1">
                    <a:latin typeface="Times New Roman" pitchFamily="18" charset="0"/>
                  </a:rPr>
                  <a:t>阴极</a:t>
                </a:r>
              </a:p>
            </p:txBody>
          </p:sp>
          <p:sp>
            <p:nvSpPr>
              <p:cNvPr id="83981" name="Rectangle 132"/>
              <p:cNvSpPr>
                <a:spLocks noChangeArrowheads="1"/>
              </p:cNvSpPr>
              <p:nvPr/>
            </p:nvSpPr>
            <p:spPr bwMode="auto">
              <a:xfrm>
                <a:off x="3269" y="1613"/>
                <a:ext cx="712" cy="208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982" name="Line 133"/>
              <p:cNvSpPr>
                <a:spLocks noChangeShapeType="1"/>
              </p:cNvSpPr>
              <p:nvPr/>
            </p:nvSpPr>
            <p:spPr bwMode="auto">
              <a:xfrm>
                <a:off x="3664" y="1673"/>
                <a:ext cx="1" cy="23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3983" name="Group 134"/>
              <p:cNvGrpSpPr>
                <a:grpSpLocks/>
              </p:cNvGrpSpPr>
              <p:nvPr/>
            </p:nvGrpSpPr>
            <p:grpSpPr bwMode="auto">
              <a:xfrm>
                <a:off x="3462" y="1680"/>
                <a:ext cx="199" cy="213"/>
                <a:chOff x="0" y="0"/>
                <a:chExt cx="20000" cy="19999"/>
              </a:xfrm>
            </p:grpSpPr>
            <p:sp>
              <p:nvSpPr>
                <p:cNvPr id="84050" name="Line 13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20000" cy="1022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51" name="Line 136"/>
                <p:cNvSpPr>
                  <a:spLocks noChangeShapeType="1"/>
                </p:cNvSpPr>
                <p:nvPr/>
              </p:nvSpPr>
              <p:spPr bwMode="auto">
                <a:xfrm flipV="1">
                  <a:off x="0" y="9654"/>
                  <a:ext cx="20000" cy="1022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52" name="Line 137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77" cy="1999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3984" name="Line 138"/>
              <p:cNvSpPr>
                <a:spLocks noChangeShapeType="1"/>
              </p:cNvSpPr>
              <p:nvPr/>
            </p:nvSpPr>
            <p:spPr bwMode="auto">
              <a:xfrm>
                <a:off x="3664" y="1921"/>
                <a:ext cx="1" cy="23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3985" name="Group 139"/>
              <p:cNvGrpSpPr>
                <a:grpSpLocks/>
              </p:cNvGrpSpPr>
              <p:nvPr/>
            </p:nvGrpSpPr>
            <p:grpSpPr bwMode="auto">
              <a:xfrm>
                <a:off x="3462" y="1928"/>
                <a:ext cx="199" cy="212"/>
                <a:chOff x="0" y="0"/>
                <a:chExt cx="20000" cy="20001"/>
              </a:xfrm>
            </p:grpSpPr>
            <p:sp>
              <p:nvSpPr>
                <p:cNvPr id="84047" name="Line 140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20000" cy="1022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48" name="Line 141"/>
                <p:cNvSpPr>
                  <a:spLocks noChangeShapeType="1"/>
                </p:cNvSpPr>
                <p:nvPr/>
              </p:nvSpPr>
              <p:spPr bwMode="auto">
                <a:xfrm flipV="1">
                  <a:off x="0" y="9675"/>
                  <a:ext cx="20000" cy="1022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49" name="Line 142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77" cy="2000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3986" name="Line 143"/>
              <p:cNvSpPr>
                <a:spLocks noChangeShapeType="1"/>
              </p:cNvSpPr>
              <p:nvPr/>
            </p:nvSpPr>
            <p:spPr bwMode="auto">
              <a:xfrm>
                <a:off x="3664" y="2168"/>
                <a:ext cx="1" cy="23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3987" name="Group 144"/>
              <p:cNvGrpSpPr>
                <a:grpSpLocks/>
              </p:cNvGrpSpPr>
              <p:nvPr/>
            </p:nvGrpSpPr>
            <p:grpSpPr bwMode="auto">
              <a:xfrm>
                <a:off x="3462" y="2175"/>
                <a:ext cx="199" cy="213"/>
                <a:chOff x="0" y="0"/>
                <a:chExt cx="20000" cy="20001"/>
              </a:xfrm>
            </p:grpSpPr>
            <p:sp>
              <p:nvSpPr>
                <p:cNvPr id="84044" name="Line 14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20000" cy="1023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45" name="Line 146"/>
                <p:cNvSpPr>
                  <a:spLocks noChangeShapeType="1"/>
                </p:cNvSpPr>
                <p:nvPr/>
              </p:nvSpPr>
              <p:spPr bwMode="auto">
                <a:xfrm flipV="1">
                  <a:off x="0" y="9665"/>
                  <a:ext cx="20000" cy="1023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46" name="Line 147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77" cy="2000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3988" name="Line 148"/>
              <p:cNvSpPr>
                <a:spLocks noChangeShapeType="1"/>
              </p:cNvSpPr>
              <p:nvPr/>
            </p:nvSpPr>
            <p:spPr bwMode="auto">
              <a:xfrm>
                <a:off x="3664" y="2416"/>
                <a:ext cx="1" cy="23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3989" name="Group 149"/>
              <p:cNvGrpSpPr>
                <a:grpSpLocks/>
              </p:cNvGrpSpPr>
              <p:nvPr/>
            </p:nvGrpSpPr>
            <p:grpSpPr bwMode="auto">
              <a:xfrm>
                <a:off x="3462" y="2423"/>
                <a:ext cx="199" cy="212"/>
                <a:chOff x="0" y="0"/>
                <a:chExt cx="20000" cy="19999"/>
              </a:xfrm>
            </p:grpSpPr>
            <p:sp>
              <p:nvSpPr>
                <p:cNvPr id="84041" name="Line 150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20000" cy="1022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42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0" y="9665"/>
                  <a:ext cx="20000" cy="1021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43" name="Line 152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77" cy="1999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3990" name="Line 153"/>
              <p:cNvSpPr>
                <a:spLocks noChangeShapeType="1"/>
              </p:cNvSpPr>
              <p:nvPr/>
            </p:nvSpPr>
            <p:spPr bwMode="auto">
              <a:xfrm>
                <a:off x="3664" y="2663"/>
                <a:ext cx="1" cy="23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3991" name="Group 154"/>
              <p:cNvGrpSpPr>
                <a:grpSpLocks/>
              </p:cNvGrpSpPr>
              <p:nvPr/>
            </p:nvGrpSpPr>
            <p:grpSpPr bwMode="auto">
              <a:xfrm>
                <a:off x="3462" y="2671"/>
                <a:ext cx="199" cy="212"/>
                <a:chOff x="0" y="0"/>
                <a:chExt cx="20000" cy="20000"/>
              </a:xfrm>
            </p:grpSpPr>
            <p:sp>
              <p:nvSpPr>
                <p:cNvPr id="84038" name="Line 15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20000" cy="10218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39" name="Line 156"/>
                <p:cNvSpPr>
                  <a:spLocks noChangeShapeType="1"/>
                </p:cNvSpPr>
                <p:nvPr/>
              </p:nvSpPr>
              <p:spPr bwMode="auto">
                <a:xfrm flipV="1">
                  <a:off x="0" y="9670"/>
                  <a:ext cx="20000" cy="10218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40" name="Line 157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77" cy="2000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3992" name="Line 158"/>
              <p:cNvSpPr>
                <a:spLocks noChangeShapeType="1"/>
              </p:cNvSpPr>
              <p:nvPr/>
            </p:nvSpPr>
            <p:spPr bwMode="auto">
              <a:xfrm>
                <a:off x="3664" y="2911"/>
                <a:ext cx="1" cy="23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3993" name="Group 159"/>
              <p:cNvGrpSpPr>
                <a:grpSpLocks/>
              </p:cNvGrpSpPr>
              <p:nvPr/>
            </p:nvGrpSpPr>
            <p:grpSpPr bwMode="auto">
              <a:xfrm>
                <a:off x="3462" y="2918"/>
                <a:ext cx="199" cy="212"/>
                <a:chOff x="0" y="0"/>
                <a:chExt cx="20000" cy="20000"/>
              </a:xfrm>
            </p:grpSpPr>
            <p:sp>
              <p:nvSpPr>
                <p:cNvPr id="84035" name="Line 160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20000" cy="10218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36" name="Line 161"/>
                <p:cNvSpPr>
                  <a:spLocks noChangeShapeType="1"/>
                </p:cNvSpPr>
                <p:nvPr/>
              </p:nvSpPr>
              <p:spPr bwMode="auto">
                <a:xfrm flipV="1">
                  <a:off x="0" y="9659"/>
                  <a:ext cx="20000" cy="1022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37" name="Line 162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77" cy="2000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3994" name="Line 163"/>
              <p:cNvSpPr>
                <a:spLocks noChangeShapeType="1"/>
              </p:cNvSpPr>
              <p:nvPr/>
            </p:nvSpPr>
            <p:spPr bwMode="auto">
              <a:xfrm>
                <a:off x="3664" y="3159"/>
                <a:ext cx="1" cy="23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3995" name="Group 164"/>
              <p:cNvGrpSpPr>
                <a:grpSpLocks/>
              </p:cNvGrpSpPr>
              <p:nvPr/>
            </p:nvGrpSpPr>
            <p:grpSpPr bwMode="auto">
              <a:xfrm>
                <a:off x="3462" y="3166"/>
                <a:ext cx="199" cy="212"/>
                <a:chOff x="0" y="0"/>
                <a:chExt cx="20000" cy="20000"/>
              </a:xfrm>
            </p:grpSpPr>
            <p:sp>
              <p:nvSpPr>
                <p:cNvPr id="84032" name="Line 16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20000" cy="10218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33" name="Line 166"/>
                <p:cNvSpPr>
                  <a:spLocks noChangeShapeType="1"/>
                </p:cNvSpPr>
                <p:nvPr/>
              </p:nvSpPr>
              <p:spPr bwMode="auto">
                <a:xfrm flipV="1">
                  <a:off x="0" y="9670"/>
                  <a:ext cx="20000" cy="10218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34" name="Line 167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77" cy="2000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3996" name="Group 168"/>
              <p:cNvGrpSpPr>
                <a:grpSpLocks/>
              </p:cNvGrpSpPr>
              <p:nvPr/>
            </p:nvGrpSpPr>
            <p:grpSpPr bwMode="auto">
              <a:xfrm>
                <a:off x="3027" y="1795"/>
                <a:ext cx="447" cy="1734"/>
                <a:chOff x="0" y="0"/>
                <a:chExt cx="20000" cy="19316"/>
              </a:xfrm>
            </p:grpSpPr>
            <p:sp>
              <p:nvSpPr>
                <p:cNvPr id="84024" name="Line 16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20000" cy="1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25" name="Line 170"/>
                <p:cNvSpPr>
                  <a:spLocks noChangeShapeType="1"/>
                </p:cNvSpPr>
                <p:nvPr/>
              </p:nvSpPr>
              <p:spPr bwMode="auto">
                <a:xfrm>
                  <a:off x="0" y="2758"/>
                  <a:ext cx="20000" cy="1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26" name="Line 171"/>
                <p:cNvSpPr>
                  <a:spLocks noChangeShapeType="1"/>
                </p:cNvSpPr>
                <p:nvPr/>
              </p:nvSpPr>
              <p:spPr bwMode="auto">
                <a:xfrm>
                  <a:off x="0" y="5513"/>
                  <a:ext cx="20000" cy="1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27" name="Line 172"/>
                <p:cNvSpPr>
                  <a:spLocks noChangeShapeType="1"/>
                </p:cNvSpPr>
                <p:nvPr/>
              </p:nvSpPr>
              <p:spPr bwMode="auto">
                <a:xfrm>
                  <a:off x="0" y="8273"/>
                  <a:ext cx="20000" cy="1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28" name="Line 173"/>
                <p:cNvSpPr>
                  <a:spLocks noChangeShapeType="1"/>
                </p:cNvSpPr>
                <p:nvPr/>
              </p:nvSpPr>
              <p:spPr bwMode="auto">
                <a:xfrm>
                  <a:off x="0" y="11031"/>
                  <a:ext cx="20000" cy="1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29" name="Line 174"/>
                <p:cNvSpPr>
                  <a:spLocks noChangeShapeType="1"/>
                </p:cNvSpPr>
                <p:nvPr/>
              </p:nvSpPr>
              <p:spPr bwMode="auto">
                <a:xfrm>
                  <a:off x="0" y="13789"/>
                  <a:ext cx="20000" cy="1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30" name="Line 175"/>
                <p:cNvSpPr>
                  <a:spLocks noChangeShapeType="1"/>
                </p:cNvSpPr>
                <p:nvPr/>
              </p:nvSpPr>
              <p:spPr bwMode="auto">
                <a:xfrm>
                  <a:off x="0" y="16545"/>
                  <a:ext cx="20000" cy="1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31" name="Line 176"/>
                <p:cNvSpPr>
                  <a:spLocks noChangeShapeType="1"/>
                </p:cNvSpPr>
                <p:nvPr/>
              </p:nvSpPr>
              <p:spPr bwMode="auto">
                <a:xfrm>
                  <a:off x="0" y="19303"/>
                  <a:ext cx="20000" cy="1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3997" name="Line 177"/>
              <p:cNvSpPr>
                <a:spLocks noChangeShapeType="1"/>
              </p:cNvSpPr>
              <p:nvPr/>
            </p:nvSpPr>
            <p:spPr bwMode="auto">
              <a:xfrm>
                <a:off x="3664" y="3406"/>
                <a:ext cx="1" cy="23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3998" name="Group 178"/>
              <p:cNvGrpSpPr>
                <a:grpSpLocks/>
              </p:cNvGrpSpPr>
              <p:nvPr/>
            </p:nvGrpSpPr>
            <p:grpSpPr bwMode="auto">
              <a:xfrm>
                <a:off x="3462" y="3413"/>
                <a:ext cx="199" cy="212"/>
                <a:chOff x="0" y="0"/>
                <a:chExt cx="20000" cy="20000"/>
              </a:xfrm>
            </p:grpSpPr>
            <p:sp>
              <p:nvSpPr>
                <p:cNvPr id="84021" name="Line 17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20000" cy="1022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22" name="Line 180"/>
                <p:cNvSpPr>
                  <a:spLocks noChangeShapeType="1"/>
                </p:cNvSpPr>
                <p:nvPr/>
              </p:nvSpPr>
              <p:spPr bwMode="auto">
                <a:xfrm flipV="1">
                  <a:off x="0" y="9665"/>
                  <a:ext cx="20000" cy="1022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23" name="Line 18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77" cy="2000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3999" name="Group 182"/>
              <p:cNvGrpSpPr>
                <a:grpSpLocks/>
              </p:cNvGrpSpPr>
              <p:nvPr/>
            </p:nvGrpSpPr>
            <p:grpSpPr bwMode="auto">
              <a:xfrm>
                <a:off x="3667" y="1793"/>
                <a:ext cx="201" cy="1735"/>
                <a:chOff x="0" y="0"/>
                <a:chExt cx="20000" cy="20484"/>
              </a:xfrm>
            </p:grpSpPr>
            <p:sp>
              <p:nvSpPr>
                <p:cNvPr id="84013" name="Line 183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20000" cy="1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14" name="Line 184"/>
                <p:cNvSpPr>
                  <a:spLocks noChangeShapeType="1"/>
                </p:cNvSpPr>
                <p:nvPr/>
              </p:nvSpPr>
              <p:spPr bwMode="auto">
                <a:xfrm>
                  <a:off x="0" y="2925"/>
                  <a:ext cx="20000" cy="1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15" name="Line 185"/>
                <p:cNvSpPr>
                  <a:spLocks noChangeShapeType="1"/>
                </p:cNvSpPr>
                <p:nvPr/>
              </p:nvSpPr>
              <p:spPr bwMode="auto">
                <a:xfrm>
                  <a:off x="0" y="5847"/>
                  <a:ext cx="20000" cy="1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16" name="Line 186"/>
                <p:cNvSpPr>
                  <a:spLocks noChangeShapeType="1"/>
                </p:cNvSpPr>
                <p:nvPr/>
              </p:nvSpPr>
              <p:spPr bwMode="auto">
                <a:xfrm>
                  <a:off x="0" y="8773"/>
                  <a:ext cx="20000" cy="1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17" name="Line 187"/>
                <p:cNvSpPr>
                  <a:spLocks noChangeShapeType="1"/>
                </p:cNvSpPr>
                <p:nvPr/>
              </p:nvSpPr>
              <p:spPr bwMode="auto">
                <a:xfrm>
                  <a:off x="0" y="11698"/>
                  <a:ext cx="20000" cy="1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18" name="Line 188"/>
                <p:cNvSpPr>
                  <a:spLocks noChangeShapeType="1"/>
                </p:cNvSpPr>
                <p:nvPr/>
              </p:nvSpPr>
              <p:spPr bwMode="auto">
                <a:xfrm>
                  <a:off x="0" y="14622"/>
                  <a:ext cx="20000" cy="1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19" name="Line 189"/>
                <p:cNvSpPr>
                  <a:spLocks noChangeShapeType="1"/>
                </p:cNvSpPr>
                <p:nvPr/>
              </p:nvSpPr>
              <p:spPr bwMode="auto">
                <a:xfrm>
                  <a:off x="0" y="17547"/>
                  <a:ext cx="20000" cy="1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20" name="Line 190"/>
                <p:cNvSpPr>
                  <a:spLocks noChangeShapeType="1"/>
                </p:cNvSpPr>
                <p:nvPr/>
              </p:nvSpPr>
              <p:spPr bwMode="auto">
                <a:xfrm>
                  <a:off x="0" y="20470"/>
                  <a:ext cx="20000" cy="1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4000" name="Group 191"/>
              <p:cNvGrpSpPr>
                <a:grpSpLocks/>
              </p:cNvGrpSpPr>
              <p:nvPr/>
            </p:nvGrpSpPr>
            <p:grpSpPr bwMode="auto">
              <a:xfrm>
                <a:off x="3832" y="1790"/>
                <a:ext cx="49" cy="1730"/>
                <a:chOff x="0" y="9"/>
                <a:chExt cx="20000" cy="19978"/>
              </a:xfrm>
            </p:grpSpPr>
            <p:sp>
              <p:nvSpPr>
                <p:cNvPr id="84005" name="Oval 192"/>
                <p:cNvSpPr>
                  <a:spLocks noChangeArrowheads="1"/>
                </p:cNvSpPr>
                <p:nvPr/>
              </p:nvSpPr>
              <p:spPr bwMode="auto">
                <a:xfrm>
                  <a:off x="1264" y="8133"/>
                  <a:ext cx="18736" cy="612"/>
                </a:xfrm>
                <a:prstGeom prst="ellipse">
                  <a:avLst/>
                </a:prstGeom>
                <a:solidFill>
                  <a:srgbClr val="00000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06" name="Line 193"/>
                <p:cNvSpPr>
                  <a:spLocks noChangeShapeType="1"/>
                </p:cNvSpPr>
                <p:nvPr/>
              </p:nvSpPr>
              <p:spPr bwMode="auto">
                <a:xfrm>
                  <a:off x="4487" y="9"/>
                  <a:ext cx="474" cy="19978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07" name="Oval 194"/>
                <p:cNvSpPr>
                  <a:spLocks noChangeArrowheads="1"/>
                </p:cNvSpPr>
                <p:nvPr/>
              </p:nvSpPr>
              <p:spPr bwMode="auto">
                <a:xfrm>
                  <a:off x="1264" y="2417"/>
                  <a:ext cx="18736" cy="612"/>
                </a:xfrm>
                <a:prstGeom prst="ellipse">
                  <a:avLst/>
                </a:prstGeom>
                <a:solidFill>
                  <a:srgbClr val="00000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08" name="Oval 195"/>
                <p:cNvSpPr>
                  <a:spLocks noChangeArrowheads="1"/>
                </p:cNvSpPr>
                <p:nvPr/>
              </p:nvSpPr>
              <p:spPr bwMode="auto">
                <a:xfrm>
                  <a:off x="1264" y="5274"/>
                  <a:ext cx="18736" cy="612"/>
                </a:xfrm>
                <a:prstGeom prst="ellipse">
                  <a:avLst/>
                </a:prstGeom>
                <a:solidFill>
                  <a:srgbClr val="00000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09" name="Oval 196"/>
                <p:cNvSpPr>
                  <a:spLocks noChangeArrowheads="1"/>
                </p:cNvSpPr>
                <p:nvPr/>
              </p:nvSpPr>
              <p:spPr bwMode="auto">
                <a:xfrm>
                  <a:off x="0" y="10923"/>
                  <a:ext cx="18705" cy="613"/>
                </a:xfrm>
                <a:prstGeom prst="ellipse">
                  <a:avLst/>
                </a:prstGeom>
                <a:solidFill>
                  <a:srgbClr val="00000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10" name="Oval 197"/>
                <p:cNvSpPr>
                  <a:spLocks noChangeArrowheads="1"/>
                </p:cNvSpPr>
                <p:nvPr/>
              </p:nvSpPr>
              <p:spPr bwMode="auto">
                <a:xfrm>
                  <a:off x="0" y="13781"/>
                  <a:ext cx="18705" cy="612"/>
                </a:xfrm>
                <a:prstGeom prst="ellipse">
                  <a:avLst/>
                </a:prstGeom>
                <a:solidFill>
                  <a:srgbClr val="00000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11" name="Oval 198"/>
                <p:cNvSpPr>
                  <a:spLocks noChangeArrowheads="1"/>
                </p:cNvSpPr>
                <p:nvPr/>
              </p:nvSpPr>
              <p:spPr bwMode="auto">
                <a:xfrm>
                  <a:off x="0" y="16637"/>
                  <a:ext cx="18705" cy="612"/>
                </a:xfrm>
                <a:prstGeom prst="ellipse">
                  <a:avLst/>
                </a:prstGeom>
                <a:solidFill>
                  <a:srgbClr val="00000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12" name="Oval 199"/>
                <p:cNvSpPr>
                  <a:spLocks noChangeArrowheads="1"/>
                </p:cNvSpPr>
                <p:nvPr/>
              </p:nvSpPr>
              <p:spPr bwMode="auto">
                <a:xfrm>
                  <a:off x="0" y="9495"/>
                  <a:ext cx="18705" cy="612"/>
                </a:xfrm>
                <a:prstGeom prst="ellipse">
                  <a:avLst/>
                </a:prstGeom>
                <a:solidFill>
                  <a:srgbClr val="00000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4001" name="Line 200"/>
              <p:cNvSpPr>
                <a:spLocks noChangeShapeType="1"/>
              </p:cNvSpPr>
              <p:nvPr/>
            </p:nvSpPr>
            <p:spPr bwMode="auto">
              <a:xfrm flipH="1">
                <a:off x="3853" y="2650"/>
                <a:ext cx="374" cy="2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4002" name="Group 201"/>
              <p:cNvGrpSpPr>
                <a:grpSpLocks/>
              </p:cNvGrpSpPr>
              <p:nvPr/>
            </p:nvGrpSpPr>
            <p:grpSpPr bwMode="auto">
              <a:xfrm>
                <a:off x="4165" y="2635"/>
                <a:ext cx="123" cy="302"/>
                <a:chOff x="0" y="113"/>
                <a:chExt cx="20000" cy="19887"/>
              </a:xfrm>
            </p:grpSpPr>
            <p:sp>
              <p:nvSpPr>
                <p:cNvPr id="84003" name="Line 202"/>
                <p:cNvSpPr>
                  <a:spLocks noChangeShapeType="1"/>
                </p:cNvSpPr>
                <p:nvPr/>
              </p:nvSpPr>
              <p:spPr bwMode="auto">
                <a:xfrm>
                  <a:off x="0" y="19929"/>
                  <a:ext cx="20000" cy="7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04" name="Line 203"/>
                <p:cNvSpPr>
                  <a:spLocks noChangeShapeType="1"/>
                </p:cNvSpPr>
                <p:nvPr/>
              </p:nvSpPr>
              <p:spPr bwMode="auto">
                <a:xfrm flipV="1">
                  <a:off x="9902" y="113"/>
                  <a:ext cx="181" cy="19816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83979" name="Rectangle 204"/>
            <p:cNvSpPr>
              <a:spLocks noChangeArrowheads="1"/>
            </p:cNvSpPr>
            <p:nvPr/>
          </p:nvSpPr>
          <p:spPr bwMode="auto">
            <a:xfrm>
              <a:off x="2613" y="1670"/>
              <a:ext cx="320" cy="209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eaLnBrk="0" hangingPunct="0">
                <a:spcBef>
                  <a:spcPts val="150"/>
                </a:spcBef>
              </a:pPr>
              <a:r>
                <a:rPr lang="en-US" altLang="zh-CN" sz="2400" b="1">
                  <a:latin typeface="Times New Roman" pitchFamily="18" charset="0"/>
                </a:rPr>
                <a:t>a</a:t>
              </a:r>
            </a:p>
            <a:p>
              <a:pPr eaLnBrk="0" hangingPunct="0">
                <a:spcBef>
                  <a:spcPts val="150"/>
                </a:spcBef>
              </a:pPr>
              <a:r>
                <a:rPr lang="en-US" altLang="zh-CN" sz="2400" b="1">
                  <a:latin typeface="Times New Roman" pitchFamily="18" charset="0"/>
                </a:rPr>
                <a:t>b</a:t>
              </a:r>
            </a:p>
            <a:p>
              <a:pPr eaLnBrk="0" hangingPunct="0">
                <a:spcBef>
                  <a:spcPts val="150"/>
                </a:spcBef>
              </a:pPr>
              <a:r>
                <a:rPr lang="en-US" altLang="zh-CN" sz="2400" b="1">
                  <a:latin typeface="Times New Roman" pitchFamily="18" charset="0"/>
                </a:rPr>
                <a:t>c</a:t>
              </a:r>
            </a:p>
            <a:p>
              <a:pPr eaLnBrk="0" hangingPunct="0">
                <a:spcBef>
                  <a:spcPts val="150"/>
                </a:spcBef>
              </a:pPr>
              <a:r>
                <a:rPr lang="en-US" altLang="zh-CN" sz="2400" b="1">
                  <a:latin typeface="Times New Roman" pitchFamily="18" charset="0"/>
                </a:rPr>
                <a:t>d</a:t>
              </a:r>
            </a:p>
            <a:p>
              <a:pPr eaLnBrk="0" hangingPunct="0">
                <a:spcBef>
                  <a:spcPts val="150"/>
                </a:spcBef>
              </a:pPr>
              <a:r>
                <a:rPr lang="en-US" altLang="zh-CN" sz="2400" b="1">
                  <a:latin typeface="Times New Roman" pitchFamily="18" charset="0"/>
                </a:rPr>
                <a:t>e</a:t>
              </a:r>
            </a:p>
            <a:p>
              <a:pPr eaLnBrk="0" hangingPunct="0">
                <a:spcBef>
                  <a:spcPts val="150"/>
                </a:spcBef>
              </a:pPr>
              <a:r>
                <a:rPr lang="en-US" altLang="zh-CN" sz="2400" b="1">
                  <a:latin typeface="Times New Roman" pitchFamily="18" charset="0"/>
                </a:rPr>
                <a:t>f</a:t>
              </a:r>
            </a:p>
            <a:p>
              <a:pPr eaLnBrk="0" hangingPunct="0">
                <a:spcBef>
                  <a:spcPts val="150"/>
                </a:spcBef>
              </a:pPr>
              <a:r>
                <a:rPr lang="en-US" altLang="zh-CN" sz="2400" b="1">
                  <a:latin typeface="Times New Roman" pitchFamily="18" charset="0"/>
                </a:rPr>
                <a:t>g</a:t>
              </a:r>
            </a:p>
            <a:p>
              <a:pPr eaLnBrk="0" hangingPunct="0">
                <a:spcBef>
                  <a:spcPts val="150"/>
                </a:spcBef>
              </a:pPr>
              <a:r>
                <a:rPr lang="en-US" altLang="zh-CN" sz="2400" b="1">
                  <a:latin typeface="Times New Roman" pitchFamily="18" charset="0"/>
                </a:rPr>
                <a:t>h</a:t>
              </a:r>
            </a:p>
          </p:txBody>
        </p:sp>
      </p:grpSp>
      <p:sp>
        <p:nvSpPr>
          <p:cNvPr id="83976" name="Rectangle 205"/>
          <p:cNvSpPr>
            <a:spLocks noChangeArrowheads="1"/>
          </p:cNvSpPr>
          <p:nvPr/>
        </p:nvSpPr>
        <p:spPr bwMode="auto">
          <a:xfrm>
            <a:off x="7321550" y="1600200"/>
            <a:ext cx="136525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800" b="1">
                <a:solidFill>
                  <a:srgbClr val="193C7D"/>
                </a:solidFill>
                <a:latin typeface="Tahoma" pitchFamily="34" charset="0"/>
              </a:rPr>
              <a:t>共阴极</a:t>
            </a:r>
          </a:p>
        </p:txBody>
      </p:sp>
      <p:pic>
        <p:nvPicPr>
          <p:cNvPr id="83977" name="Picture 206" descr="fig0822"/>
          <p:cNvPicPr>
            <a:picLocks noChangeAspect="1" noChangeArrowheads="1"/>
          </p:cNvPicPr>
          <p:nvPr/>
        </p:nvPicPr>
        <p:blipFill>
          <a:blip r:embed="rId2" cstate="print"/>
          <a:srcRect l="22525" t="72069" r="10403"/>
          <a:stretch>
            <a:fillRect/>
          </a:stretch>
        </p:blipFill>
        <p:spPr bwMode="auto">
          <a:xfrm>
            <a:off x="457200" y="4638675"/>
            <a:ext cx="83820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单个数码管的显示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tabLst>
                <a:tab pos="1438275" algn="l"/>
                <a:tab pos="3949700" algn="l"/>
              </a:tabLst>
            </a:pPr>
            <a:r>
              <a:rPr lang="en-US" altLang="zh-CN" sz="2800" smtClean="0"/>
              <a:t>LED</a:t>
            </a:r>
            <a:r>
              <a:rPr lang="zh-CN" altLang="en-US" sz="2800" smtClean="0"/>
              <a:t>数码管显示一位十六进制数（</a:t>
            </a:r>
            <a:r>
              <a:rPr lang="en-US" altLang="zh-CN" sz="2800" smtClean="0"/>
              <a:t>4</a:t>
            </a:r>
            <a:r>
              <a:rPr lang="zh-CN" altLang="en-US" sz="2800" smtClean="0"/>
              <a:t>位二进制数）</a:t>
            </a:r>
          </a:p>
          <a:p>
            <a:pPr lvl="1" eaLnBrk="1" hangingPunct="1">
              <a:tabLst>
                <a:tab pos="1438275" algn="l"/>
                <a:tab pos="3949700" algn="l"/>
              </a:tabLst>
            </a:pPr>
            <a:r>
              <a:rPr lang="zh-CN" altLang="en-US" sz="2400" smtClean="0"/>
              <a:t>硬件方法：专用的带驱动器的</a:t>
            </a:r>
            <a:r>
              <a:rPr lang="en-US" altLang="zh-CN" sz="2400" smtClean="0"/>
              <a:t>LED</a:t>
            </a:r>
            <a:r>
              <a:rPr lang="zh-CN" altLang="en-US" sz="2400" smtClean="0"/>
              <a:t>段译码器</a:t>
            </a:r>
          </a:p>
          <a:p>
            <a:pPr lvl="1" eaLnBrk="1" hangingPunct="1">
              <a:tabLst>
                <a:tab pos="1438275" algn="l"/>
                <a:tab pos="3949700" algn="l"/>
              </a:tabLst>
            </a:pPr>
            <a:r>
              <a:rPr lang="zh-CN" altLang="en-US" sz="2400" smtClean="0"/>
              <a:t>软件方法：组成显示代码表，通过查表进行译码</a:t>
            </a:r>
          </a:p>
          <a:p>
            <a:pPr lvl="1" eaLnBrk="1" hangingPunct="1">
              <a:buFont typeface="Wingdings" pitchFamily="2" charset="2"/>
              <a:buNone/>
              <a:tabLst>
                <a:tab pos="1438275" algn="l"/>
                <a:tab pos="3949700" algn="l"/>
              </a:tabLst>
            </a:pPr>
            <a:r>
              <a:rPr lang="zh-CN" altLang="en-US" sz="2400" smtClean="0"/>
              <a:t> </a:t>
            </a:r>
            <a:endParaRPr lang="en-US" altLang="zh-CN" sz="2000" smtClean="0">
              <a:solidFill>
                <a:schemeClr val="tx2"/>
              </a:solidFill>
            </a:endParaRPr>
          </a:p>
          <a:p>
            <a:pPr marL="0" indent="0" eaLnBrk="1" hangingPunct="1">
              <a:buFont typeface="Wingdings" pitchFamily="2" charset="2"/>
              <a:buNone/>
              <a:tabLst>
                <a:tab pos="1438275" algn="l"/>
                <a:tab pos="3949700" algn="l"/>
              </a:tabLst>
            </a:pPr>
            <a:r>
              <a:rPr lang="en-US" altLang="zh-CN" sz="2800" smtClean="0">
                <a:solidFill>
                  <a:schemeClr val="tx2"/>
                </a:solidFill>
              </a:rPr>
              <a:t>ledtb	byte</a:t>
            </a:r>
            <a:r>
              <a:rPr lang="en-US" altLang="zh-CN" sz="2800" smtClean="0">
                <a:solidFill>
                  <a:srgbClr val="193C7D"/>
                </a:solidFill>
              </a:rPr>
              <a:t> </a:t>
            </a:r>
            <a:r>
              <a:rPr lang="en-US" altLang="zh-CN" sz="2800" smtClean="0">
                <a:solidFill>
                  <a:schemeClr val="tx2"/>
                </a:solidFill>
              </a:rPr>
              <a:t>3fh,06h,5bh,……</a:t>
            </a:r>
            <a:r>
              <a:rPr lang="en-US" altLang="zh-CN" sz="2800" smtClean="0"/>
              <a:t>	;</a:t>
            </a:r>
            <a:r>
              <a:rPr lang="zh-CN" altLang="en-US" sz="2800" smtClean="0"/>
              <a:t>显示代码表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8275" algn="l"/>
                <a:tab pos="3949700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/>
              <a:t>; </a:t>
            </a:r>
            <a:r>
              <a:rPr lang="zh-CN" altLang="en-US" sz="2800" smtClean="0"/>
              <a:t>实现</a:t>
            </a:r>
            <a:r>
              <a:rPr lang="en-US" altLang="zh-CN" sz="2800" smtClean="0"/>
              <a:t>1</a:t>
            </a:r>
            <a:r>
              <a:rPr lang="zh-CN" altLang="en-US" sz="2800" smtClean="0"/>
              <a:t>个</a:t>
            </a:r>
            <a:r>
              <a:rPr lang="en-US" altLang="zh-CN" sz="2800" smtClean="0"/>
              <a:t>LED</a:t>
            </a:r>
            <a:r>
              <a:rPr lang="zh-CN" altLang="en-US" sz="2800" smtClean="0"/>
              <a:t>数码管显示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8275" algn="l"/>
                <a:tab pos="3949700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mov bx,1</a:t>
            </a:r>
            <a:r>
              <a:rPr lang="en-US" altLang="zh-CN" sz="2800" smtClean="0"/>
              <a:t>	; BX←</a:t>
            </a:r>
            <a:r>
              <a:rPr lang="zh-CN" altLang="en-US" sz="2800" smtClean="0"/>
              <a:t>要显示的数字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8275" algn="l"/>
                <a:tab pos="3949700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chemeClr val="tx2"/>
                </a:solidFill>
              </a:rPr>
              <a:t>mov al,ledtb[bx]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8275" algn="l"/>
                <a:tab pos="3949700" algn="l"/>
              </a:tabLst>
            </a:pPr>
            <a:r>
              <a:rPr lang="en-US" altLang="zh-CN" sz="2800" smtClean="0"/>
              <a:t>	; </a:t>
            </a:r>
            <a:r>
              <a:rPr lang="zh-CN" altLang="en-US" sz="2800" smtClean="0"/>
              <a:t>换码为显示代码：</a:t>
            </a:r>
            <a:r>
              <a:rPr lang="en-US" altLang="zh-CN" sz="2800" smtClean="0"/>
              <a:t>AL←LEBTB[BX]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8275" algn="l"/>
                <a:tab pos="3949700" algn="l"/>
              </a:tabLst>
            </a:pPr>
            <a:r>
              <a:rPr lang="en-US" altLang="zh-CN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mov dx,port</a:t>
            </a:r>
            <a:r>
              <a:rPr lang="en-US" altLang="zh-CN" sz="2800" smtClean="0"/>
              <a:t>	; port</a:t>
            </a:r>
            <a:r>
              <a:rPr lang="zh-CN" altLang="en-US" sz="2800" smtClean="0"/>
              <a:t>＝数码管端口地址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8275" algn="l"/>
                <a:tab pos="3949700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out dx,al</a:t>
            </a:r>
            <a:r>
              <a:rPr lang="en-US" altLang="zh-CN" sz="2800" smtClean="0"/>
              <a:t>	; </a:t>
            </a:r>
            <a:r>
              <a:rPr lang="zh-CN" altLang="en-US" sz="2800" smtClean="0"/>
              <a:t>输出显示</a:t>
            </a:r>
          </a:p>
        </p:txBody>
      </p:sp>
      <p:sp>
        <p:nvSpPr>
          <p:cNvPr id="84996" name="AutoShape 17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462713"/>
            <a:ext cx="9144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示意图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单个数码管的显示</a:t>
            </a:r>
          </a:p>
        </p:txBody>
      </p:sp>
      <p:sp>
        <p:nvSpPr>
          <p:cNvPr id="86019" name="AutoShape 3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423275" y="6540500"/>
            <a:ext cx="720725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grpSp>
        <p:nvGrpSpPr>
          <p:cNvPr id="86020" name="Group 4"/>
          <p:cNvGrpSpPr>
            <a:grpSpLocks/>
          </p:cNvGrpSpPr>
          <p:nvPr/>
        </p:nvGrpSpPr>
        <p:grpSpPr bwMode="auto">
          <a:xfrm>
            <a:off x="381000" y="609600"/>
            <a:ext cx="8305800" cy="182563"/>
            <a:chOff x="240" y="893"/>
            <a:chExt cx="5232" cy="115"/>
          </a:xfrm>
        </p:grpSpPr>
        <p:sp>
          <p:nvSpPr>
            <p:cNvPr id="86106" name="Rectangle 5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86107" name="Line 6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6021" name="Group 163"/>
          <p:cNvGrpSpPr>
            <a:grpSpLocks/>
          </p:cNvGrpSpPr>
          <p:nvPr/>
        </p:nvGrpSpPr>
        <p:grpSpPr bwMode="auto">
          <a:xfrm>
            <a:off x="1698625" y="1524000"/>
            <a:ext cx="5703888" cy="3867150"/>
            <a:chOff x="964" y="1102"/>
            <a:chExt cx="3593" cy="2436"/>
          </a:xfrm>
        </p:grpSpPr>
        <p:sp>
          <p:nvSpPr>
            <p:cNvPr id="86022" name="Rectangle 164"/>
            <p:cNvSpPr>
              <a:spLocks noChangeArrowheads="1"/>
            </p:cNvSpPr>
            <p:nvPr/>
          </p:nvSpPr>
          <p:spPr bwMode="auto">
            <a:xfrm>
              <a:off x="964" y="3250"/>
              <a:ext cx="87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8255A</a:t>
              </a:r>
            </a:p>
          </p:txBody>
        </p:sp>
        <p:sp>
          <p:nvSpPr>
            <p:cNvPr id="86023" name="Rectangle 165"/>
            <p:cNvSpPr>
              <a:spLocks noChangeArrowheads="1"/>
            </p:cNvSpPr>
            <p:nvPr/>
          </p:nvSpPr>
          <p:spPr bwMode="auto">
            <a:xfrm>
              <a:off x="964" y="1179"/>
              <a:ext cx="767" cy="202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r" eaLnBrk="0" hangingPunct="0">
                <a:spcBef>
                  <a:spcPts val="150"/>
                </a:spcBef>
              </a:pPr>
              <a:r>
                <a:rPr lang="en-US" altLang="zh-CN" sz="2400" b="1">
                  <a:latin typeface="Times New Roman" pitchFamily="18" charset="0"/>
                </a:rPr>
                <a:t>PA</a:t>
              </a:r>
              <a:r>
                <a:rPr lang="en-US" altLang="zh-CN" sz="2000" b="1">
                  <a:latin typeface="Times New Roman" pitchFamily="18" charset="0"/>
                </a:rPr>
                <a:t>0</a:t>
              </a:r>
            </a:p>
            <a:p>
              <a:pPr algn="r" eaLnBrk="0" hangingPunct="0">
                <a:spcBef>
                  <a:spcPts val="150"/>
                </a:spcBef>
              </a:pPr>
              <a:r>
                <a:rPr lang="en-US" altLang="zh-CN" sz="2400" b="1">
                  <a:latin typeface="Times New Roman" pitchFamily="18" charset="0"/>
                </a:rPr>
                <a:t>PA</a:t>
              </a:r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  <a:p>
              <a:pPr algn="r" eaLnBrk="0" hangingPunct="0">
                <a:spcBef>
                  <a:spcPts val="150"/>
                </a:spcBef>
              </a:pPr>
              <a:r>
                <a:rPr lang="en-US" altLang="zh-CN" sz="2400" b="1">
                  <a:latin typeface="Times New Roman" pitchFamily="18" charset="0"/>
                </a:rPr>
                <a:t>PA</a:t>
              </a:r>
              <a:r>
                <a:rPr lang="en-US" altLang="zh-CN" sz="2000" b="1">
                  <a:latin typeface="Times New Roman" pitchFamily="18" charset="0"/>
                </a:rPr>
                <a:t>2</a:t>
              </a:r>
            </a:p>
            <a:p>
              <a:pPr algn="r" eaLnBrk="0" hangingPunct="0">
                <a:spcBef>
                  <a:spcPts val="150"/>
                </a:spcBef>
              </a:pPr>
              <a:r>
                <a:rPr lang="en-US" altLang="zh-CN" sz="2400" b="1">
                  <a:latin typeface="Times New Roman" pitchFamily="18" charset="0"/>
                </a:rPr>
                <a:t>PA</a:t>
              </a:r>
              <a:r>
                <a:rPr lang="en-US" altLang="zh-CN" sz="2000" b="1">
                  <a:latin typeface="Times New Roman" pitchFamily="18" charset="0"/>
                </a:rPr>
                <a:t>3</a:t>
              </a:r>
            </a:p>
            <a:p>
              <a:pPr algn="r" eaLnBrk="0" hangingPunct="0">
                <a:spcBef>
                  <a:spcPts val="150"/>
                </a:spcBef>
              </a:pPr>
              <a:r>
                <a:rPr lang="en-US" altLang="zh-CN" sz="2400" b="1">
                  <a:latin typeface="Times New Roman" pitchFamily="18" charset="0"/>
                </a:rPr>
                <a:t>PA</a:t>
              </a:r>
              <a:r>
                <a:rPr lang="en-US" altLang="zh-CN" sz="2000" b="1">
                  <a:latin typeface="Times New Roman" pitchFamily="18" charset="0"/>
                </a:rPr>
                <a:t>4</a:t>
              </a:r>
            </a:p>
            <a:p>
              <a:pPr algn="r" eaLnBrk="0" hangingPunct="0">
                <a:spcBef>
                  <a:spcPts val="150"/>
                </a:spcBef>
              </a:pPr>
              <a:r>
                <a:rPr lang="en-US" altLang="zh-CN" sz="2400" b="1">
                  <a:latin typeface="Times New Roman" pitchFamily="18" charset="0"/>
                </a:rPr>
                <a:t>PA</a:t>
              </a:r>
              <a:r>
                <a:rPr lang="en-US" altLang="zh-CN" sz="2000" b="1">
                  <a:latin typeface="Times New Roman" pitchFamily="18" charset="0"/>
                </a:rPr>
                <a:t>5</a:t>
              </a:r>
            </a:p>
            <a:p>
              <a:pPr algn="r" eaLnBrk="0" hangingPunct="0">
                <a:spcBef>
                  <a:spcPts val="150"/>
                </a:spcBef>
              </a:pPr>
              <a:r>
                <a:rPr lang="en-US" altLang="zh-CN" sz="2400" b="1">
                  <a:latin typeface="Times New Roman" pitchFamily="18" charset="0"/>
                </a:rPr>
                <a:t>PA</a:t>
              </a: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  <a:p>
              <a:pPr algn="r" eaLnBrk="0" hangingPunct="0">
                <a:spcBef>
                  <a:spcPts val="150"/>
                </a:spcBef>
              </a:pPr>
              <a:r>
                <a:rPr lang="en-US" altLang="zh-CN" sz="2400" b="1">
                  <a:latin typeface="Times New Roman" pitchFamily="18" charset="0"/>
                </a:rPr>
                <a:t>PA</a:t>
              </a: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86024" name="Rectangle 166"/>
            <p:cNvSpPr>
              <a:spLocks noChangeArrowheads="1"/>
            </p:cNvSpPr>
            <p:nvPr/>
          </p:nvSpPr>
          <p:spPr bwMode="auto">
            <a:xfrm>
              <a:off x="2161" y="1162"/>
              <a:ext cx="605" cy="202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endParaRPr lang="zh-CN" altLang="en-US" sz="2400" b="1">
                <a:latin typeface="Times New Roman" pitchFamily="18" charset="0"/>
              </a:endParaRPr>
            </a:p>
            <a:p>
              <a:pPr algn="ctr" eaLnBrk="0" hangingPunct="0"/>
              <a:endParaRPr lang="zh-CN" altLang="en-US" sz="2400" b="1">
                <a:latin typeface="Times New Roman" pitchFamily="18" charset="0"/>
              </a:endParaRPr>
            </a:p>
            <a:p>
              <a:pPr algn="ctr" eaLnBrk="0" hangingPunct="0">
                <a:spcBef>
                  <a:spcPts val="300"/>
                </a:spcBef>
              </a:pPr>
              <a:r>
                <a:rPr lang="zh-CN" altLang="en-US" sz="2400" b="1">
                  <a:latin typeface="Times New Roman" pitchFamily="18" charset="0"/>
                </a:rPr>
                <a:t>驱</a:t>
              </a:r>
            </a:p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动</a:t>
              </a:r>
            </a:p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电</a:t>
              </a:r>
            </a:p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路</a:t>
              </a:r>
            </a:p>
          </p:txBody>
        </p:sp>
        <p:sp>
          <p:nvSpPr>
            <p:cNvPr id="86025" name="Rectangle 167"/>
            <p:cNvSpPr>
              <a:spLocks noChangeArrowheads="1"/>
            </p:cNvSpPr>
            <p:nvPr/>
          </p:nvSpPr>
          <p:spPr bwMode="auto">
            <a:xfrm>
              <a:off x="2729" y="1102"/>
              <a:ext cx="428" cy="205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r" eaLnBrk="0" hangingPunct="0">
                <a:spcBef>
                  <a:spcPts val="150"/>
                </a:spcBef>
              </a:pPr>
              <a:r>
                <a:rPr lang="en-US" altLang="zh-CN" sz="2400" b="1">
                  <a:latin typeface="Times New Roman" pitchFamily="18" charset="0"/>
                </a:rPr>
                <a:t>a</a:t>
              </a:r>
            </a:p>
            <a:p>
              <a:pPr algn="r" eaLnBrk="0" hangingPunct="0">
                <a:spcBef>
                  <a:spcPts val="150"/>
                </a:spcBef>
              </a:pPr>
              <a:r>
                <a:rPr lang="en-US" altLang="zh-CN" sz="2400" b="1">
                  <a:latin typeface="Times New Roman" pitchFamily="18" charset="0"/>
                </a:rPr>
                <a:t>b</a:t>
              </a:r>
            </a:p>
            <a:p>
              <a:pPr algn="r" eaLnBrk="0" hangingPunct="0">
                <a:spcBef>
                  <a:spcPts val="150"/>
                </a:spcBef>
              </a:pPr>
              <a:r>
                <a:rPr lang="en-US" altLang="zh-CN" sz="2400" b="1">
                  <a:latin typeface="Times New Roman" pitchFamily="18" charset="0"/>
                </a:rPr>
                <a:t>c</a:t>
              </a:r>
            </a:p>
            <a:p>
              <a:pPr algn="r" eaLnBrk="0" hangingPunct="0">
                <a:spcBef>
                  <a:spcPts val="150"/>
                </a:spcBef>
              </a:pPr>
              <a:r>
                <a:rPr lang="en-US" altLang="zh-CN" sz="2400" b="1">
                  <a:latin typeface="Times New Roman" pitchFamily="18" charset="0"/>
                </a:rPr>
                <a:t>d</a:t>
              </a:r>
            </a:p>
            <a:p>
              <a:pPr algn="r" eaLnBrk="0" hangingPunct="0">
                <a:spcBef>
                  <a:spcPts val="150"/>
                </a:spcBef>
              </a:pPr>
              <a:r>
                <a:rPr lang="en-US" altLang="zh-CN" sz="2400" b="1">
                  <a:latin typeface="Times New Roman" pitchFamily="18" charset="0"/>
                </a:rPr>
                <a:t>e</a:t>
              </a:r>
            </a:p>
            <a:p>
              <a:pPr algn="r" eaLnBrk="0" hangingPunct="0">
                <a:spcBef>
                  <a:spcPts val="150"/>
                </a:spcBef>
              </a:pPr>
              <a:r>
                <a:rPr lang="en-US" altLang="zh-CN" sz="2400" b="1">
                  <a:latin typeface="Times New Roman" pitchFamily="18" charset="0"/>
                </a:rPr>
                <a:t>f</a:t>
              </a:r>
            </a:p>
            <a:p>
              <a:pPr algn="r" eaLnBrk="0" hangingPunct="0">
                <a:spcBef>
                  <a:spcPts val="150"/>
                </a:spcBef>
              </a:pPr>
              <a:r>
                <a:rPr lang="en-US" altLang="zh-CN" sz="2400" b="1">
                  <a:latin typeface="Times New Roman" pitchFamily="18" charset="0"/>
                </a:rPr>
                <a:t>g</a:t>
              </a:r>
            </a:p>
            <a:p>
              <a:pPr algn="r" eaLnBrk="0" hangingPunct="0">
                <a:spcBef>
                  <a:spcPts val="150"/>
                </a:spcBef>
              </a:pPr>
              <a:r>
                <a:rPr lang="en-US" altLang="zh-CN" sz="2400" b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86026" name="Rectangle 168"/>
            <p:cNvSpPr>
              <a:spLocks noChangeArrowheads="1"/>
            </p:cNvSpPr>
            <p:nvPr/>
          </p:nvSpPr>
          <p:spPr bwMode="auto">
            <a:xfrm>
              <a:off x="3196" y="1151"/>
              <a:ext cx="951" cy="204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27" name="Line 169"/>
            <p:cNvSpPr>
              <a:spLocks noChangeShapeType="1"/>
            </p:cNvSpPr>
            <p:nvPr/>
          </p:nvSpPr>
          <p:spPr bwMode="auto">
            <a:xfrm>
              <a:off x="3724" y="1209"/>
              <a:ext cx="1" cy="23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6028" name="Group 170"/>
            <p:cNvGrpSpPr>
              <a:grpSpLocks/>
            </p:cNvGrpSpPr>
            <p:nvPr/>
          </p:nvGrpSpPr>
          <p:grpSpPr bwMode="auto">
            <a:xfrm>
              <a:off x="3454" y="1216"/>
              <a:ext cx="266" cy="208"/>
              <a:chOff x="0" y="0"/>
              <a:chExt cx="20000" cy="20000"/>
            </a:xfrm>
          </p:grpSpPr>
          <p:sp>
            <p:nvSpPr>
              <p:cNvPr id="86103" name="Line 171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225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104" name="Line 172"/>
              <p:cNvSpPr>
                <a:spLocks noChangeShapeType="1"/>
              </p:cNvSpPr>
              <p:nvPr/>
            </p:nvSpPr>
            <p:spPr bwMode="auto">
              <a:xfrm flipV="1">
                <a:off x="0" y="9677"/>
                <a:ext cx="20000" cy="10213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105" name="Line 173"/>
              <p:cNvSpPr>
                <a:spLocks noChangeShapeType="1"/>
              </p:cNvSpPr>
              <p:nvPr/>
            </p:nvSpPr>
            <p:spPr bwMode="auto">
              <a:xfrm>
                <a:off x="0" y="0"/>
                <a:ext cx="119" cy="20000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6029" name="Line 174"/>
            <p:cNvSpPr>
              <a:spLocks noChangeShapeType="1"/>
            </p:cNvSpPr>
            <p:nvPr/>
          </p:nvSpPr>
          <p:spPr bwMode="auto">
            <a:xfrm>
              <a:off x="3724" y="1452"/>
              <a:ext cx="1" cy="23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6030" name="Group 175"/>
            <p:cNvGrpSpPr>
              <a:grpSpLocks/>
            </p:cNvGrpSpPr>
            <p:nvPr/>
          </p:nvGrpSpPr>
          <p:grpSpPr bwMode="auto">
            <a:xfrm>
              <a:off x="3454" y="1459"/>
              <a:ext cx="266" cy="208"/>
              <a:chOff x="0" y="0"/>
              <a:chExt cx="20000" cy="20000"/>
            </a:xfrm>
          </p:grpSpPr>
          <p:sp>
            <p:nvSpPr>
              <p:cNvPr id="86100" name="Line 176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207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101" name="Line 177"/>
              <p:cNvSpPr>
                <a:spLocks noChangeShapeType="1"/>
              </p:cNvSpPr>
              <p:nvPr/>
            </p:nvSpPr>
            <p:spPr bwMode="auto">
              <a:xfrm flipV="1">
                <a:off x="0" y="9660"/>
                <a:ext cx="20000" cy="10231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102" name="Line 17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19" cy="20000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6031" name="Line 179"/>
            <p:cNvSpPr>
              <a:spLocks noChangeShapeType="1"/>
            </p:cNvSpPr>
            <p:nvPr/>
          </p:nvSpPr>
          <p:spPr bwMode="auto">
            <a:xfrm>
              <a:off x="3724" y="1695"/>
              <a:ext cx="1" cy="23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6032" name="Group 180"/>
            <p:cNvGrpSpPr>
              <a:grpSpLocks/>
            </p:cNvGrpSpPr>
            <p:nvPr/>
          </p:nvGrpSpPr>
          <p:grpSpPr bwMode="auto">
            <a:xfrm>
              <a:off x="3454" y="1702"/>
              <a:ext cx="266" cy="208"/>
              <a:chOff x="0" y="0"/>
              <a:chExt cx="20000" cy="19999"/>
            </a:xfrm>
          </p:grpSpPr>
          <p:sp>
            <p:nvSpPr>
              <p:cNvPr id="86097" name="Line 181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231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98" name="Line 182"/>
              <p:cNvSpPr>
                <a:spLocks noChangeShapeType="1"/>
              </p:cNvSpPr>
              <p:nvPr/>
            </p:nvSpPr>
            <p:spPr bwMode="auto">
              <a:xfrm flipV="1">
                <a:off x="0" y="9671"/>
                <a:ext cx="20000" cy="10219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99" name="Line 183"/>
              <p:cNvSpPr>
                <a:spLocks noChangeShapeType="1"/>
              </p:cNvSpPr>
              <p:nvPr/>
            </p:nvSpPr>
            <p:spPr bwMode="auto">
              <a:xfrm>
                <a:off x="0" y="0"/>
                <a:ext cx="119" cy="19999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6033" name="Line 184"/>
            <p:cNvSpPr>
              <a:spLocks noChangeShapeType="1"/>
            </p:cNvSpPr>
            <p:nvPr/>
          </p:nvSpPr>
          <p:spPr bwMode="auto">
            <a:xfrm>
              <a:off x="3724" y="1937"/>
              <a:ext cx="1" cy="23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6034" name="Group 185"/>
            <p:cNvGrpSpPr>
              <a:grpSpLocks/>
            </p:cNvGrpSpPr>
            <p:nvPr/>
          </p:nvGrpSpPr>
          <p:grpSpPr bwMode="auto">
            <a:xfrm>
              <a:off x="3454" y="1944"/>
              <a:ext cx="266" cy="208"/>
              <a:chOff x="0" y="0"/>
              <a:chExt cx="20000" cy="19999"/>
            </a:xfrm>
          </p:grpSpPr>
          <p:sp>
            <p:nvSpPr>
              <p:cNvPr id="86094" name="Line 186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225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95" name="Line 187"/>
              <p:cNvSpPr>
                <a:spLocks noChangeShapeType="1"/>
              </p:cNvSpPr>
              <p:nvPr/>
            </p:nvSpPr>
            <p:spPr bwMode="auto">
              <a:xfrm flipV="1">
                <a:off x="0" y="9677"/>
                <a:ext cx="20000" cy="10225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96" name="Line 18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19" cy="19999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6035" name="Line 189"/>
            <p:cNvSpPr>
              <a:spLocks noChangeShapeType="1"/>
            </p:cNvSpPr>
            <p:nvPr/>
          </p:nvSpPr>
          <p:spPr bwMode="auto">
            <a:xfrm>
              <a:off x="3724" y="2180"/>
              <a:ext cx="1" cy="23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6036" name="Group 190"/>
            <p:cNvGrpSpPr>
              <a:grpSpLocks/>
            </p:cNvGrpSpPr>
            <p:nvPr/>
          </p:nvGrpSpPr>
          <p:grpSpPr bwMode="auto">
            <a:xfrm>
              <a:off x="3454" y="2187"/>
              <a:ext cx="266" cy="208"/>
              <a:chOff x="0" y="0"/>
              <a:chExt cx="20000" cy="20000"/>
            </a:xfrm>
          </p:grpSpPr>
          <p:sp>
            <p:nvSpPr>
              <p:cNvPr id="86091" name="Line 191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219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92" name="Line 192"/>
              <p:cNvSpPr>
                <a:spLocks noChangeShapeType="1"/>
              </p:cNvSpPr>
              <p:nvPr/>
            </p:nvSpPr>
            <p:spPr bwMode="auto">
              <a:xfrm flipV="1">
                <a:off x="0" y="9659"/>
                <a:ext cx="20000" cy="10232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93" name="Line 193"/>
              <p:cNvSpPr>
                <a:spLocks noChangeShapeType="1"/>
              </p:cNvSpPr>
              <p:nvPr/>
            </p:nvSpPr>
            <p:spPr bwMode="auto">
              <a:xfrm>
                <a:off x="0" y="0"/>
                <a:ext cx="119" cy="20000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6037" name="Line 194"/>
            <p:cNvSpPr>
              <a:spLocks noChangeShapeType="1"/>
            </p:cNvSpPr>
            <p:nvPr/>
          </p:nvSpPr>
          <p:spPr bwMode="auto">
            <a:xfrm>
              <a:off x="3724" y="2423"/>
              <a:ext cx="1" cy="23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6038" name="Group 195"/>
            <p:cNvGrpSpPr>
              <a:grpSpLocks/>
            </p:cNvGrpSpPr>
            <p:nvPr/>
          </p:nvGrpSpPr>
          <p:grpSpPr bwMode="auto">
            <a:xfrm>
              <a:off x="3454" y="2430"/>
              <a:ext cx="266" cy="208"/>
              <a:chOff x="0" y="0"/>
              <a:chExt cx="20000" cy="19999"/>
            </a:xfrm>
          </p:grpSpPr>
          <p:sp>
            <p:nvSpPr>
              <p:cNvPr id="86088" name="Line 196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231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9" name="Line 197"/>
              <p:cNvSpPr>
                <a:spLocks noChangeShapeType="1"/>
              </p:cNvSpPr>
              <p:nvPr/>
            </p:nvSpPr>
            <p:spPr bwMode="auto">
              <a:xfrm flipV="1">
                <a:off x="0" y="9671"/>
                <a:ext cx="20000" cy="10219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90" name="Line 19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19" cy="19999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6039" name="Line 199"/>
            <p:cNvSpPr>
              <a:spLocks noChangeShapeType="1"/>
            </p:cNvSpPr>
            <p:nvPr/>
          </p:nvSpPr>
          <p:spPr bwMode="auto">
            <a:xfrm>
              <a:off x="3724" y="2666"/>
              <a:ext cx="1" cy="229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6040" name="Group 200"/>
            <p:cNvGrpSpPr>
              <a:grpSpLocks/>
            </p:cNvGrpSpPr>
            <p:nvPr/>
          </p:nvGrpSpPr>
          <p:grpSpPr bwMode="auto">
            <a:xfrm>
              <a:off x="3454" y="2672"/>
              <a:ext cx="266" cy="208"/>
              <a:chOff x="0" y="0"/>
              <a:chExt cx="20000" cy="20000"/>
            </a:xfrm>
          </p:grpSpPr>
          <p:sp>
            <p:nvSpPr>
              <p:cNvPr id="86085" name="Line 201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213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6" name="Line 202"/>
              <p:cNvSpPr>
                <a:spLocks noChangeShapeType="1"/>
              </p:cNvSpPr>
              <p:nvPr/>
            </p:nvSpPr>
            <p:spPr bwMode="auto">
              <a:xfrm flipV="1">
                <a:off x="0" y="9665"/>
                <a:ext cx="20000" cy="10225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7" name="Line 203"/>
              <p:cNvSpPr>
                <a:spLocks noChangeShapeType="1"/>
              </p:cNvSpPr>
              <p:nvPr/>
            </p:nvSpPr>
            <p:spPr bwMode="auto">
              <a:xfrm>
                <a:off x="0" y="0"/>
                <a:ext cx="119" cy="20000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6041" name="Group 204"/>
            <p:cNvGrpSpPr>
              <a:grpSpLocks/>
            </p:cNvGrpSpPr>
            <p:nvPr/>
          </p:nvGrpSpPr>
          <p:grpSpPr bwMode="auto">
            <a:xfrm>
              <a:off x="2770" y="1328"/>
              <a:ext cx="699" cy="1700"/>
              <a:chOff x="0" y="0"/>
              <a:chExt cx="20000" cy="20151"/>
            </a:xfrm>
          </p:grpSpPr>
          <p:sp>
            <p:nvSpPr>
              <p:cNvPr id="86077" name="Line 205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8" name="Line 206"/>
              <p:cNvSpPr>
                <a:spLocks noChangeShapeType="1"/>
              </p:cNvSpPr>
              <p:nvPr/>
            </p:nvSpPr>
            <p:spPr bwMode="auto">
              <a:xfrm>
                <a:off x="0" y="2877"/>
                <a:ext cx="20000" cy="1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9" name="Line 207"/>
              <p:cNvSpPr>
                <a:spLocks noChangeShapeType="1"/>
              </p:cNvSpPr>
              <p:nvPr/>
            </p:nvSpPr>
            <p:spPr bwMode="auto">
              <a:xfrm>
                <a:off x="0" y="5753"/>
                <a:ext cx="20000" cy="1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0" name="Line 208"/>
              <p:cNvSpPr>
                <a:spLocks noChangeShapeType="1"/>
              </p:cNvSpPr>
              <p:nvPr/>
            </p:nvSpPr>
            <p:spPr bwMode="auto">
              <a:xfrm>
                <a:off x="0" y="8631"/>
                <a:ext cx="20000" cy="1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1" name="Line 209"/>
              <p:cNvSpPr>
                <a:spLocks noChangeShapeType="1"/>
              </p:cNvSpPr>
              <p:nvPr/>
            </p:nvSpPr>
            <p:spPr bwMode="auto">
              <a:xfrm>
                <a:off x="0" y="11506"/>
                <a:ext cx="20000" cy="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2" name="Line 210"/>
              <p:cNvSpPr>
                <a:spLocks noChangeShapeType="1"/>
              </p:cNvSpPr>
              <p:nvPr/>
            </p:nvSpPr>
            <p:spPr bwMode="auto">
              <a:xfrm>
                <a:off x="0" y="14385"/>
                <a:ext cx="20000" cy="1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3" name="Line 211"/>
              <p:cNvSpPr>
                <a:spLocks noChangeShapeType="1"/>
              </p:cNvSpPr>
              <p:nvPr/>
            </p:nvSpPr>
            <p:spPr bwMode="auto">
              <a:xfrm>
                <a:off x="0" y="17260"/>
                <a:ext cx="20000" cy="1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4" name="Line 212"/>
              <p:cNvSpPr>
                <a:spLocks noChangeShapeType="1"/>
              </p:cNvSpPr>
              <p:nvPr/>
            </p:nvSpPr>
            <p:spPr bwMode="auto">
              <a:xfrm>
                <a:off x="0" y="20136"/>
                <a:ext cx="20000" cy="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6042" name="Line 213"/>
            <p:cNvSpPr>
              <a:spLocks noChangeShapeType="1"/>
            </p:cNvSpPr>
            <p:nvPr/>
          </p:nvSpPr>
          <p:spPr bwMode="auto">
            <a:xfrm>
              <a:off x="3724" y="2908"/>
              <a:ext cx="1" cy="23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6043" name="Group 214"/>
            <p:cNvGrpSpPr>
              <a:grpSpLocks/>
            </p:cNvGrpSpPr>
            <p:nvPr/>
          </p:nvGrpSpPr>
          <p:grpSpPr bwMode="auto">
            <a:xfrm>
              <a:off x="3454" y="2915"/>
              <a:ext cx="266" cy="208"/>
              <a:chOff x="0" y="0"/>
              <a:chExt cx="20000" cy="20000"/>
            </a:xfrm>
          </p:grpSpPr>
          <p:sp>
            <p:nvSpPr>
              <p:cNvPr id="86074" name="Line 215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219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5" name="Line 216"/>
              <p:cNvSpPr>
                <a:spLocks noChangeShapeType="1"/>
              </p:cNvSpPr>
              <p:nvPr/>
            </p:nvSpPr>
            <p:spPr bwMode="auto">
              <a:xfrm flipV="1">
                <a:off x="0" y="9659"/>
                <a:ext cx="20000" cy="10219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6" name="Line 217"/>
              <p:cNvSpPr>
                <a:spLocks noChangeShapeType="1"/>
              </p:cNvSpPr>
              <p:nvPr/>
            </p:nvSpPr>
            <p:spPr bwMode="auto">
              <a:xfrm>
                <a:off x="0" y="0"/>
                <a:ext cx="119" cy="20000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6044" name="Group 218"/>
            <p:cNvGrpSpPr>
              <a:grpSpLocks/>
            </p:cNvGrpSpPr>
            <p:nvPr/>
          </p:nvGrpSpPr>
          <p:grpSpPr bwMode="auto">
            <a:xfrm>
              <a:off x="3728" y="1327"/>
              <a:ext cx="269" cy="1700"/>
              <a:chOff x="0" y="0"/>
              <a:chExt cx="20000" cy="19401"/>
            </a:xfrm>
          </p:grpSpPr>
          <p:sp>
            <p:nvSpPr>
              <p:cNvPr id="86066" name="Line 219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7" name="Line 220"/>
              <p:cNvSpPr>
                <a:spLocks noChangeShapeType="1"/>
              </p:cNvSpPr>
              <p:nvPr/>
            </p:nvSpPr>
            <p:spPr bwMode="auto">
              <a:xfrm>
                <a:off x="0" y="2769"/>
                <a:ext cx="20000" cy="1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8" name="Line 221"/>
              <p:cNvSpPr>
                <a:spLocks noChangeShapeType="1"/>
              </p:cNvSpPr>
              <p:nvPr/>
            </p:nvSpPr>
            <p:spPr bwMode="auto">
              <a:xfrm>
                <a:off x="0" y="5540"/>
                <a:ext cx="20000" cy="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9" name="Line 222"/>
              <p:cNvSpPr>
                <a:spLocks noChangeShapeType="1"/>
              </p:cNvSpPr>
              <p:nvPr/>
            </p:nvSpPr>
            <p:spPr bwMode="auto">
              <a:xfrm>
                <a:off x="0" y="8309"/>
                <a:ext cx="20000" cy="1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0" name="Line 223"/>
              <p:cNvSpPr>
                <a:spLocks noChangeShapeType="1"/>
              </p:cNvSpPr>
              <p:nvPr/>
            </p:nvSpPr>
            <p:spPr bwMode="auto">
              <a:xfrm>
                <a:off x="0" y="11078"/>
                <a:ext cx="20000" cy="1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1" name="Line 224"/>
              <p:cNvSpPr>
                <a:spLocks noChangeShapeType="1"/>
              </p:cNvSpPr>
              <p:nvPr/>
            </p:nvSpPr>
            <p:spPr bwMode="auto">
              <a:xfrm>
                <a:off x="0" y="13850"/>
                <a:ext cx="20000" cy="1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2" name="Line 225"/>
              <p:cNvSpPr>
                <a:spLocks noChangeShapeType="1"/>
              </p:cNvSpPr>
              <p:nvPr/>
            </p:nvSpPr>
            <p:spPr bwMode="auto">
              <a:xfrm>
                <a:off x="0" y="16619"/>
                <a:ext cx="20000" cy="1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3" name="Line 226"/>
              <p:cNvSpPr>
                <a:spLocks noChangeShapeType="1"/>
              </p:cNvSpPr>
              <p:nvPr/>
            </p:nvSpPr>
            <p:spPr bwMode="auto">
              <a:xfrm>
                <a:off x="0" y="19388"/>
                <a:ext cx="20000" cy="1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6045" name="Group 227"/>
            <p:cNvGrpSpPr>
              <a:grpSpLocks/>
            </p:cNvGrpSpPr>
            <p:nvPr/>
          </p:nvGrpSpPr>
          <p:grpSpPr bwMode="auto">
            <a:xfrm>
              <a:off x="3948" y="1324"/>
              <a:ext cx="65" cy="1696"/>
              <a:chOff x="0" y="2"/>
              <a:chExt cx="20000" cy="19995"/>
            </a:xfrm>
          </p:grpSpPr>
          <p:sp>
            <p:nvSpPr>
              <p:cNvPr id="86058" name="Oval 228"/>
              <p:cNvSpPr>
                <a:spLocks noChangeArrowheads="1"/>
              </p:cNvSpPr>
              <p:nvPr/>
            </p:nvSpPr>
            <p:spPr bwMode="auto">
              <a:xfrm>
                <a:off x="1273" y="8134"/>
                <a:ext cx="18727" cy="613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9" name="Line 229"/>
              <p:cNvSpPr>
                <a:spLocks noChangeShapeType="1"/>
              </p:cNvSpPr>
              <p:nvPr/>
            </p:nvSpPr>
            <p:spPr bwMode="auto">
              <a:xfrm>
                <a:off x="4667" y="2"/>
                <a:ext cx="303" cy="1999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0" name="Oval 230"/>
              <p:cNvSpPr>
                <a:spLocks noChangeArrowheads="1"/>
              </p:cNvSpPr>
              <p:nvPr/>
            </p:nvSpPr>
            <p:spPr bwMode="auto">
              <a:xfrm>
                <a:off x="1273" y="2412"/>
                <a:ext cx="18727" cy="613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1" name="Oval 231"/>
              <p:cNvSpPr>
                <a:spLocks noChangeArrowheads="1"/>
              </p:cNvSpPr>
              <p:nvPr/>
            </p:nvSpPr>
            <p:spPr bwMode="auto">
              <a:xfrm>
                <a:off x="1273" y="5274"/>
                <a:ext cx="18727" cy="613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2" name="Oval 232"/>
              <p:cNvSpPr>
                <a:spLocks noChangeArrowheads="1"/>
              </p:cNvSpPr>
              <p:nvPr/>
            </p:nvSpPr>
            <p:spPr bwMode="auto">
              <a:xfrm>
                <a:off x="0" y="10926"/>
                <a:ext cx="18667" cy="613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3" name="Oval 233"/>
              <p:cNvSpPr>
                <a:spLocks noChangeArrowheads="1"/>
              </p:cNvSpPr>
              <p:nvPr/>
            </p:nvSpPr>
            <p:spPr bwMode="auto">
              <a:xfrm>
                <a:off x="0" y="13785"/>
                <a:ext cx="18667" cy="613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4" name="Oval 234"/>
              <p:cNvSpPr>
                <a:spLocks noChangeArrowheads="1"/>
              </p:cNvSpPr>
              <p:nvPr/>
            </p:nvSpPr>
            <p:spPr bwMode="auto">
              <a:xfrm>
                <a:off x="0" y="16647"/>
                <a:ext cx="18667" cy="613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5" name="Oval 235"/>
              <p:cNvSpPr>
                <a:spLocks noChangeArrowheads="1"/>
              </p:cNvSpPr>
              <p:nvPr/>
            </p:nvSpPr>
            <p:spPr bwMode="auto">
              <a:xfrm>
                <a:off x="0" y="9495"/>
                <a:ext cx="18667" cy="613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6046" name="Line 236"/>
            <p:cNvSpPr>
              <a:spLocks noChangeShapeType="1"/>
            </p:cNvSpPr>
            <p:nvPr/>
          </p:nvSpPr>
          <p:spPr bwMode="auto">
            <a:xfrm flipH="1">
              <a:off x="3977" y="2167"/>
              <a:ext cx="499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47" name="Line 237"/>
            <p:cNvSpPr>
              <a:spLocks noChangeShapeType="1"/>
            </p:cNvSpPr>
            <p:nvPr/>
          </p:nvSpPr>
          <p:spPr bwMode="auto">
            <a:xfrm>
              <a:off x="4393" y="2447"/>
              <a:ext cx="164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48" name="Line 238"/>
            <p:cNvSpPr>
              <a:spLocks noChangeShapeType="1"/>
            </p:cNvSpPr>
            <p:nvPr/>
          </p:nvSpPr>
          <p:spPr bwMode="auto">
            <a:xfrm flipV="1">
              <a:off x="4474" y="2152"/>
              <a:ext cx="2" cy="2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6049" name="Group 239"/>
            <p:cNvGrpSpPr>
              <a:grpSpLocks/>
            </p:cNvGrpSpPr>
            <p:nvPr/>
          </p:nvGrpSpPr>
          <p:grpSpPr bwMode="auto">
            <a:xfrm>
              <a:off x="1735" y="1328"/>
              <a:ext cx="436" cy="1700"/>
              <a:chOff x="0" y="0"/>
              <a:chExt cx="20000" cy="20151"/>
            </a:xfrm>
          </p:grpSpPr>
          <p:sp>
            <p:nvSpPr>
              <p:cNvPr id="86050" name="Line 240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1" name="Line 241"/>
              <p:cNvSpPr>
                <a:spLocks noChangeShapeType="1"/>
              </p:cNvSpPr>
              <p:nvPr/>
            </p:nvSpPr>
            <p:spPr bwMode="auto">
              <a:xfrm>
                <a:off x="0" y="2877"/>
                <a:ext cx="20000" cy="1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2" name="Line 242"/>
              <p:cNvSpPr>
                <a:spLocks noChangeShapeType="1"/>
              </p:cNvSpPr>
              <p:nvPr/>
            </p:nvSpPr>
            <p:spPr bwMode="auto">
              <a:xfrm>
                <a:off x="0" y="5753"/>
                <a:ext cx="20000" cy="1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3" name="Line 243"/>
              <p:cNvSpPr>
                <a:spLocks noChangeShapeType="1"/>
              </p:cNvSpPr>
              <p:nvPr/>
            </p:nvSpPr>
            <p:spPr bwMode="auto">
              <a:xfrm>
                <a:off x="0" y="8631"/>
                <a:ext cx="20000" cy="1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4" name="Line 244"/>
              <p:cNvSpPr>
                <a:spLocks noChangeShapeType="1"/>
              </p:cNvSpPr>
              <p:nvPr/>
            </p:nvSpPr>
            <p:spPr bwMode="auto">
              <a:xfrm>
                <a:off x="0" y="11506"/>
                <a:ext cx="20000" cy="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5" name="Line 245"/>
              <p:cNvSpPr>
                <a:spLocks noChangeShapeType="1"/>
              </p:cNvSpPr>
              <p:nvPr/>
            </p:nvSpPr>
            <p:spPr bwMode="auto">
              <a:xfrm>
                <a:off x="0" y="14385"/>
                <a:ext cx="20000" cy="1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6" name="Line 246"/>
              <p:cNvSpPr>
                <a:spLocks noChangeShapeType="1"/>
              </p:cNvSpPr>
              <p:nvPr/>
            </p:nvSpPr>
            <p:spPr bwMode="auto">
              <a:xfrm>
                <a:off x="0" y="17260"/>
                <a:ext cx="20000" cy="1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7" name="Line 247"/>
              <p:cNvSpPr>
                <a:spLocks noChangeShapeType="1"/>
              </p:cNvSpPr>
              <p:nvPr/>
            </p:nvSpPr>
            <p:spPr bwMode="auto">
              <a:xfrm>
                <a:off x="0" y="20136"/>
                <a:ext cx="20000" cy="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3.  </a:t>
            </a:r>
            <a:r>
              <a:rPr lang="zh-CN" altLang="en-US" sz="3600" smtClean="0"/>
              <a:t>多个</a:t>
            </a:r>
            <a:r>
              <a:rPr lang="en-US" altLang="zh-CN" sz="3600" smtClean="0"/>
              <a:t>LED</a:t>
            </a:r>
            <a:r>
              <a:rPr lang="zh-CN" altLang="en-US" sz="3600" smtClean="0"/>
              <a:t>数码管的显示</a:t>
            </a:r>
          </a:p>
        </p:txBody>
      </p:sp>
      <p:sp>
        <p:nvSpPr>
          <p:cNvPr id="983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752600"/>
            <a:ext cx="8023225" cy="2014538"/>
          </a:xfrm>
        </p:spPr>
        <p:txBody>
          <a:bodyPr/>
          <a:lstStyle/>
          <a:p>
            <a:pPr eaLnBrk="1" hangingPunct="1"/>
            <a:r>
              <a:rPr lang="en-US" altLang="zh-CN" smtClean="0"/>
              <a:t>8</a:t>
            </a:r>
            <a:r>
              <a:rPr lang="zh-CN" altLang="en-US" smtClean="0">
                <a:latin typeface="Times New Roman" pitchFamily="18" charset="0"/>
              </a:rPr>
              <a:t>个数码管：用</a:t>
            </a:r>
            <a:r>
              <a:rPr lang="en-US" altLang="zh-CN" smtClean="0"/>
              <a:t>2</a:t>
            </a:r>
            <a:r>
              <a:rPr lang="zh-CN" altLang="en-US" smtClean="0">
                <a:latin typeface="Times New Roman" pitchFamily="18" charset="0"/>
              </a:rPr>
              <a:t>个</a:t>
            </a:r>
            <a:r>
              <a:rPr lang="en-US" altLang="zh-CN" smtClean="0"/>
              <a:t>8</a:t>
            </a:r>
            <a:r>
              <a:rPr lang="zh-CN" altLang="en-US" smtClean="0">
                <a:latin typeface="Times New Roman" pitchFamily="18" charset="0"/>
              </a:rPr>
              <a:t>位输出端口控制</a:t>
            </a:r>
          </a:p>
          <a:p>
            <a:pPr eaLnBrk="1" hangingPunct="1"/>
            <a:r>
              <a:rPr lang="zh-CN" altLang="en-US" smtClean="0">
                <a:latin typeface="Times New Roman" pitchFamily="18" charset="0"/>
              </a:rPr>
              <a:t>硬件上用公用的驱动电路来驱动各数码管</a:t>
            </a:r>
          </a:p>
          <a:p>
            <a:pPr eaLnBrk="1" hangingPunct="1"/>
            <a:r>
              <a:rPr lang="zh-CN" altLang="en-US" smtClean="0">
                <a:latin typeface="Times New Roman" pitchFamily="18" charset="0"/>
              </a:rPr>
              <a:t>软件上用扫描方法实现数码显示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446213" y="4087813"/>
            <a:ext cx="5672137" cy="1520825"/>
            <a:chOff x="911" y="2575"/>
            <a:chExt cx="3539" cy="958"/>
          </a:xfrm>
        </p:grpSpPr>
        <p:pic>
          <p:nvPicPr>
            <p:cNvPr id="98311" name="Picture 7" descr="7"/>
            <p:cNvPicPr>
              <a:picLocks noChangeAspect="1" noChangeArrowheads="1" noCrop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11" y="2575"/>
              <a:ext cx="876" cy="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8312" name="Picture 8" descr="7"/>
            <p:cNvPicPr>
              <a:picLocks noChangeAspect="1" noChangeArrowheads="1" noCrop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88" y="2575"/>
              <a:ext cx="876" cy="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8313" name="Picture 9" descr="7"/>
            <p:cNvPicPr>
              <a:picLocks noChangeAspect="1" noChangeArrowheads="1" noCrop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81" y="2575"/>
              <a:ext cx="876" cy="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8314" name="Picture 10" descr="7"/>
            <p:cNvPicPr>
              <a:picLocks noChangeAspect="1" noChangeArrowheads="1" noCrop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74" y="2575"/>
              <a:ext cx="876" cy="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连接处理器引脚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8305800" cy="1981200"/>
          </a:xfrm>
        </p:spPr>
        <p:txBody>
          <a:bodyPr/>
          <a:lstStyle/>
          <a:p>
            <a:pPr eaLnBrk="1" hangingPunct="1">
              <a:tabLst>
                <a:tab pos="3582988" algn="l"/>
              </a:tabLst>
            </a:pPr>
            <a:r>
              <a:rPr lang="en-US" altLang="zh-CN" smtClean="0"/>
              <a:t>D0</a:t>
            </a:r>
            <a:r>
              <a:rPr lang="zh-CN" altLang="en-US" smtClean="0"/>
              <a:t>～</a:t>
            </a:r>
            <a:r>
              <a:rPr lang="en-US" altLang="zh-CN" smtClean="0"/>
              <a:t>D7</a:t>
            </a:r>
            <a:r>
              <a:rPr lang="zh-CN" altLang="en-US" smtClean="0"/>
              <a:t>数据线	</a:t>
            </a:r>
            <a:r>
              <a:rPr lang="en-US" altLang="zh-CN" smtClean="0"/>
              <a:t>A0</a:t>
            </a:r>
            <a:r>
              <a:rPr lang="zh-CN" altLang="en-US" smtClean="0"/>
              <a:t>～</a:t>
            </a:r>
            <a:r>
              <a:rPr lang="en-US" altLang="zh-CN" smtClean="0"/>
              <a:t>A1</a:t>
            </a:r>
            <a:r>
              <a:rPr lang="zh-CN" altLang="en-US" smtClean="0"/>
              <a:t>地址线</a:t>
            </a:r>
          </a:p>
          <a:p>
            <a:pPr eaLnBrk="1" hangingPunct="1">
              <a:tabLst>
                <a:tab pos="3582988" algn="l"/>
              </a:tabLst>
            </a:pPr>
            <a:r>
              <a:rPr lang="en-US" altLang="zh-CN" smtClean="0"/>
              <a:t>RD*</a:t>
            </a:r>
            <a:r>
              <a:rPr lang="zh-CN" altLang="en-US" smtClean="0"/>
              <a:t>读信号	</a:t>
            </a:r>
            <a:r>
              <a:rPr lang="en-US" altLang="zh-CN" smtClean="0"/>
              <a:t>WR*</a:t>
            </a:r>
            <a:r>
              <a:rPr lang="zh-CN" altLang="en-US" smtClean="0"/>
              <a:t>写信号</a:t>
            </a:r>
          </a:p>
          <a:p>
            <a:pPr eaLnBrk="1" hangingPunct="1">
              <a:tabLst>
                <a:tab pos="3582988" algn="l"/>
              </a:tabLst>
            </a:pPr>
            <a:r>
              <a:rPr lang="en-US" altLang="zh-CN" smtClean="0"/>
              <a:t>CS*</a:t>
            </a:r>
            <a:r>
              <a:rPr lang="zh-CN" altLang="en-US" smtClean="0"/>
              <a:t>片选信号</a:t>
            </a:r>
          </a:p>
        </p:txBody>
      </p:sp>
      <p:graphicFrame>
        <p:nvGraphicFramePr>
          <p:cNvPr id="521241" name="Group 25"/>
          <p:cNvGraphicFramePr>
            <a:graphicFrameLocks noGrp="1"/>
          </p:cNvGraphicFramePr>
          <p:nvPr/>
        </p:nvGraphicFramePr>
        <p:xfrm>
          <a:off x="969963" y="3213100"/>
          <a:ext cx="7634287" cy="2736851"/>
        </p:xfrm>
        <a:graphic>
          <a:graphicData uri="http://schemas.openxmlformats.org/drawingml/2006/table">
            <a:tbl>
              <a:tblPr/>
              <a:tblGrid>
                <a:gridCol w="1935162"/>
                <a:gridCol w="1509713"/>
                <a:gridCol w="2063750"/>
                <a:gridCol w="2125662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CS* 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I/O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读操作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RD*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写操作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WR*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60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0   0   0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0   0   1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0   1   0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0   1   1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40H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41H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42H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43H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读计数器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读计数器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读计数器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无操作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写计数器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写计数器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写计数器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写控制字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多个数码管的显示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itchFamily="18" charset="0"/>
              </a:rPr>
              <a:t>硬件上用公用的驱动电路来驱动各数码管</a:t>
            </a:r>
          </a:p>
          <a:p>
            <a:pPr eaLnBrk="1" hangingPunct="1"/>
            <a:r>
              <a:rPr lang="zh-CN" altLang="en-US" smtClean="0">
                <a:latin typeface="Times New Roman" pitchFamily="18" charset="0"/>
              </a:rPr>
              <a:t>软件上用扫描方法实现数码显示</a:t>
            </a:r>
          </a:p>
          <a:p>
            <a:pPr eaLnBrk="1" hangingPunct="1"/>
            <a:r>
              <a:rPr lang="en-US" altLang="zh-CN" smtClean="0"/>
              <a:t>8</a:t>
            </a:r>
            <a:r>
              <a:rPr lang="zh-CN" altLang="en-US" smtClean="0">
                <a:latin typeface="Times New Roman" pitchFamily="18" charset="0"/>
              </a:rPr>
              <a:t>个数码管：用</a:t>
            </a:r>
            <a:r>
              <a:rPr lang="en-US" altLang="zh-CN" smtClean="0"/>
              <a:t>2</a:t>
            </a:r>
            <a:r>
              <a:rPr lang="zh-CN" altLang="en-US" smtClean="0">
                <a:latin typeface="Times New Roman" pitchFamily="18" charset="0"/>
              </a:rPr>
              <a:t>个</a:t>
            </a:r>
            <a:r>
              <a:rPr lang="en-US" altLang="zh-CN" smtClean="0"/>
              <a:t>8</a:t>
            </a:r>
            <a:r>
              <a:rPr lang="zh-CN" altLang="en-US" smtClean="0">
                <a:latin typeface="Times New Roman" pitchFamily="18" charset="0"/>
              </a:rPr>
              <a:t>位输出端口控制</a:t>
            </a:r>
          </a:p>
          <a:p>
            <a:pPr lvl="1" eaLnBrk="1" hangingPunct="1"/>
            <a:r>
              <a:rPr lang="zh-CN" altLang="en-US" smtClean="0"/>
              <a:t>位控制端口：</a:t>
            </a:r>
            <a:r>
              <a:rPr lang="zh-CN" altLang="en-US" smtClean="0">
                <a:latin typeface="Times New Roman" pitchFamily="18" charset="0"/>
              </a:rPr>
              <a:t>控制哪个（</a:t>
            </a:r>
            <a:r>
              <a:rPr lang="zh-CN" altLang="en-US" smtClean="0">
                <a:solidFill>
                  <a:schemeClr val="tx2"/>
                </a:solidFill>
                <a:latin typeface="Times New Roman" pitchFamily="18" charset="0"/>
              </a:rPr>
              <a:t>位</a:t>
            </a:r>
            <a:r>
              <a:rPr lang="zh-CN" altLang="en-US" smtClean="0">
                <a:latin typeface="Times New Roman" pitchFamily="18" charset="0"/>
              </a:rPr>
              <a:t>）数码管显示</a:t>
            </a:r>
          </a:p>
          <a:p>
            <a:pPr lvl="1" eaLnBrk="1" hangingPunct="1"/>
            <a:r>
              <a:rPr lang="zh-CN" altLang="en-US" smtClean="0"/>
              <a:t>段控制端口：</a:t>
            </a:r>
            <a:r>
              <a:rPr lang="zh-CN" altLang="en-US" smtClean="0">
                <a:latin typeface="Times New Roman" pitchFamily="18" charset="0"/>
              </a:rPr>
              <a:t>控制哪个</a:t>
            </a:r>
            <a:r>
              <a:rPr lang="zh-CN" altLang="en-US" smtClean="0">
                <a:solidFill>
                  <a:schemeClr val="tx2"/>
                </a:solidFill>
                <a:latin typeface="Times New Roman" pitchFamily="18" charset="0"/>
              </a:rPr>
              <a:t>段</a:t>
            </a:r>
            <a:r>
              <a:rPr lang="zh-CN" altLang="en-US" smtClean="0">
                <a:latin typeface="Times New Roman" pitchFamily="18" charset="0"/>
              </a:rPr>
              <a:t>显示，</a:t>
            </a:r>
            <a:r>
              <a:rPr lang="zh-CN" altLang="en-US" smtClean="0"/>
              <a:t>决定具体显示什么数码</a:t>
            </a: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稳定数字显示：依次显示，不断重复</a:t>
            </a:r>
          </a:p>
          <a:p>
            <a:pPr lvl="1" eaLnBrk="1" hangingPunct="1"/>
            <a:r>
              <a:rPr lang="zh-CN" altLang="en-US" smtClean="0"/>
              <a:t>重复频率越高，数字显示越稳定</a:t>
            </a:r>
          </a:p>
          <a:p>
            <a:pPr lvl="1" eaLnBrk="1" hangingPunct="1"/>
            <a:r>
              <a:rPr lang="zh-CN" altLang="en-US" smtClean="0"/>
              <a:t>延时显示时间越长，显示亮度就越高</a:t>
            </a: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各种显示效果：控制重复频率和延时时间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位控制端口</a:t>
            </a:r>
            <a:endParaRPr lang="zh-CN" altLang="en-US" smtClean="0"/>
          </a:p>
        </p:txBody>
      </p:sp>
      <p:sp>
        <p:nvSpPr>
          <p:cNvPr id="88067" name="Rectangle 5"/>
          <p:cNvSpPr>
            <a:spLocks noChangeArrowheads="1"/>
          </p:cNvSpPr>
          <p:nvPr/>
        </p:nvSpPr>
        <p:spPr bwMode="auto">
          <a:xfrm>
            <a:off x="1273175" y="5545138"/>
            <a:ext cx="6519863" cy="1236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2700" tIns="12700" rIns="12700" bIns="12700"/>
          <a:lstStyle/>
          <a:p>
            <a:pPr algn="just" eaLnBrk="0" hangingPunct="0"/>
            <a:endParaRPr lang="zh-CN" altLang="en-US" sz="2400" b="1">
              <a:latin typeface="Times New Roman" pitchFamily="18" charset="0"/>
            </a:endParaRPr>
          </a:p>
          <a:p>
            <a:pPr algn="just" eaLnBrk="0" hangingPunct="0"/>
            <a:endParaRPr lang="zh-CN" altLang="en-US" sz="2400" b="1">
              <a:latin typeface="Times New Roman" pitchFamily="18" charset="0"/>
            </a:endParaRPr>
          </a:p>
          <a:p>
            <a:pPr algn="just" eaLnBrk="0" hangingPunct="0"/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88068" name="Rectangle 6"/>
          <p:cNvSpPr>
            <a:spLocks noChangeArrowheads="1"/>
          </p:cNvSpPr>
          <p:nvPr/>
        </p:nvSpPr>
        <p:spPr bwMode="auto">
          <a:xfrm>
            <a:off x="1101725" y="5068888"/>
            <a:ext cx="4773613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2700" tIns="12700" rIns="12700" bIns="12700"/>
          <a:lstStyle/>
          <a:p>
            <a:pPr algn="ctr" eaLnBrk="0" hangingPunct="0"/>
            <a:r>
              <a:rPr lang="zh-CN" altLang="en-US" sz="2400" b="1">
                <a:solidFill>
                  <a:srgbClr val="193C7D"/>
                </a:solidFill>
                <a:latin typeface="Times New Roman" pitchFamily="18" charset="0"/>
              </a:rPr>
              <a:t>位控制：</a:t>
            </a:r>
            <a:r>
              <a:rPr lang="en-US" altLang="zh-CN" sz="2400" b="1">
                <a:solidFill>
                  <a:srgbClr val="193C7D"/>
                </a:solidFill>
                <a:latin typeface="Times New Roman" pitchFamily="18" charset="0"/>
              </a:rPr>
              <a:t>Di</a:t>
            </a:r>
            <a:r>
              <a:rPr lang="zh-CN" altLang="en-US" sz="2400" b="1">
                <a:solidFill>
                  <a:srgbClr val="193C7D"/>
                </a:solidFill>
                <a:latin typeface="Times New Roman" pitchFamily="18" charset="0"/>
              </a:rPr>
              <a:t>＝</a:t>
            </a:r>
            <a:r>
              <a:rPr lang="en-US" altLang="zh-CN" sz="2400" b="1">
                <a:solidFill>
                  <a:srgbClr val="193C7D"/>
                </a:solidFill>
                <a:latin typeface="Times New Roman" pitchFamily="18" charset="0"/>
              </a:rPr>
              <a:t>0</a:t>
            </a:r>
            <a:r>
              <a:rPr lang="zh-CN" altLang="en-US" sz="2400" b="1">
                <a:solidFill>
                  <a:srgbClr val="193C7D"/>
                </a:solidFill>
                <a:latin typeface="Times New Roman" pitchFamily="18" charset="0"/>
              </a:rPr>
              <a:t>，相应位发光</a:t>
            </a:r>
          </a:p>
        </p:txBody>
      </p:sp>
      <p:graphicFrame>
        <p:nvGraphicFramePr>
          <p:cNvPr id="580682" name="Group 74"/>
          <p:cNvGraphicFramePr>
            <a:graphicFrameLocks noGrp="1"/>
          </p:cNvGraphicFramePr>
          <p:nvPr/>
        </p:nvGraphicFramePr>
        <p:xfrm>
          <a:off x="1198563" y="5592763"/>
          <a:ext cx="6650037" cy="930275"/>
        </p:xfrm>
        <a:graphic>
          <a:graphicData uri="http://schemas.openxmlformats.org/drawingml/2006/table">
            <a:tbl>
              <a:tblPr/>
              <a:tblGrid>
                <a:gridCol w="830262"/>
                <a:gridCol w="833438"/>
                <a:gridCol w="830262"/>
                <a:gridCol w="792163"/>
                <a:gridCol w="869950"/>
                <a:gridCol w="831850"/>
                <a:gridCol w="831850"/>
                <a:gridCol w="830262"/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grpSp>
        <p:nvGrpSpPr>
          <p:cNvPr id="88097" name="Group 75"/>
          <p:cNvGrpSpPr>
            <a:grpSpLocks/>
          </p:cNvGrpSpPr>
          <p:nvPr/>
        </p:nvGrpSpPr>
        <p:grpSpPr bwMode="auto">
          <a:xfrm>
            <a:off x="700088" y="685800"/>
            <a:ext cx="7388225" cy="4264025"/>
            <a:chOff x="441" y="432"/>
            <a:chExt cx="4654" cy="2686"/>
          </a:xfrm>
        </p:grpSpPr>
        <p:sp>
          <p:nvSpPr>
            <p:cNvPr id="88098" name="Rectangle 46"/>
            <p:cNvSpPr>
              <a:spLocks noChangeArrowheads="1"/>
            </p:cNvSpPr>
            <p:nvPr/>
          </p:nvSpPr>
          <p:spPr bwMode="auto">
            <a:xfrm>
              <a:off x="2928" y="2527"/>
              <a:ext cx="602" cy="439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99" name="Rectangle 47"/>
            <p:cNvSpPr>
              <a:spLocks noChangeArrowheads="1"/>
            </p:cNvSpPr>
            <p:nvPr/>
          </p:nvSpPr>
          <p:spPr bwMode="auto">
            <a:xfrm>
              <a:off x="3568" y="2526"/>
              <a:ext cx="583" cy="44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00" name="Rectangle 48"/>
            <p:cNvSpPr>
              <a:spLocks noChangeArrowheads="1"/>
            </p:cNvSpPr>
            <p:nvPr/>
          </p:nvSpPr>
          <p:spPr bwMode="auto">
            <a:xfrm>
              <a:off x="4189" y="2526"/>
              <a:ext cx="584" cy="44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01" name="Rectangle 49"/>
            <p:cNvSpPr>
              <a:spLocks noChangeArrowheads="1"/>
            </p:cNvSpPr>
            <p:nvPr/>
          </p:nvSpPr>
          <p:spPr bwMode="auto">
            <a:xfrm>
              <a:off x="1896" y="432"/>
              <a:ext cx="440" cy="201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D</a:t>
              </a: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D</a:t>
              </a: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D</a:t>
              </a:r>
              <a:r>
                <a:rPr lang="en-US" altLang="zh-CN" sz="2000" b="1">
                  <a:latin typeface="Times New Roman" pitchFamily="18" charset="0"/>
                </a:rPr>
                <a:t>5</a:t>
              </a:r>
            </a:p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D</a:t>
              </a:r>
              <a:r>
                <a:rPr lang="en-US" altLang="zh-CN" sz="2000" b="1">
                  <a:latin typeface="Times New Roman" pitchFamily="18" charset="0"/>
                </a:rPr>
                <a:t>4</a:t>
              </a:r>
            </a:p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D</a:t>
              </a:r>
              <a:r>
                <a:rPr lang="en-US" altLang="zh-CN" sz="2000" b="1">
                  <a:latin typeface="Times New Roman" pitchFamily="18" charset="0"/>
                </a:rPr>
                <a:t>3</a:t>
              </a:r>
            </a:p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D</a:t>
              </a:r>
              <a:r>
                <a:rPr lang="en-US" altLang="zh-CN" sz="2000" b="1">
                  <a:latin typeface="Times New Roman" pitchFamily="18" charset="0"/>
                </a:rPr>
                <a:t>2</a:t>
              </a:r>
            </a:p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D</a:t>
              </a:r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D</a:t>
              </a:r>
              <a:r>
                <a:rPr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88102" name="Line 50"/>
            <p:cNvSpPr>
              <a:spLocks noChangeShapeType="1"/>
            </p:cNvSpPr>
            <p:nvPr/>
          </p:nvSpPr>
          <p:spPr bwMode="auto">
            <a:xfrm>
              <a:off x="1932" y="676"/>
              <a:ext cx="3137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03" name="Line 51"/>
            <p:cNvSpPr>
              <a:spLocks noChangeShapeType="1"/>
            </p:cNvSpPr>
            <p:nvPr/>
          </p:nvSpPr>
          <p:spPr bwMode="auto">
            <a:xfrm>
              <a:off x="1932" y="908"/>
              <a:ext cx="31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04" name="Line 52"/>
            <p:cNvSpPr>
              <a:spLocks noChangeShapeType="1"/>
            </p:cNvSpPr>
            <p:nvPr/>
          </p:nvSpPr>
          <p:spPr bwMode="auto">
            <a:xfrm>
              <a:off x="1932" y="1138"/>
              <a:ext cx="314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05" name="Line 53"/>
            <p:cNvSpPr>
              <a:spLocks noChangeShapeType="1"/>
            </p:cNvSpPr>
            <p:nvPr/>
          </p:nvSpPr>
          <p:spPr bwMode="auto">
            <a:xfrm>
              <a:off x="1932" y="1368"/>
              <a:ext cx="316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06" name="Line 54"/>
            <p:cNvSpPr>
              <a:spLocks noChangeShapeType="1"/>
            </p:cNvSpPr>
            <p:nvPr/>
          </p:nvSpPr>
          <p:spPr bwMode="auto">
            <a:xfrm>
              <a:off x="1932" y="1599"/>
              <a:ext cx="3146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07" name="Line 55"/>
            <p:cNvSpPr>
              <a:spLocks noChangeShapeType="1"/>
            </p:cNvSpPr>
            <p:nvPr/>
          </p:nvSpPr>
          <p:spPr bwMode="auto">
            <a:xfrm>
              <a:off x="1932" y="1831"/>
              <a:ext cx="26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08" name="Line 56"/>
            <p:cNvSpPr>
              <a:spLocks noChangeShapeType="1"/>
            </p:cNvSpPr>
            <p:nvPr/>
          </p:nvSpPr>
          <p:spPr bwMode="auto">
            <a:xfrm>
              <a:off x="1932" y="2061"/>
              <a:ext cx="198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09" name="Rectangle 57"/>
            <p:cNvSpPr>
              <a:spLocks noChangeArrowheads="1"/>
            </p:cNvSpPr>
            <p:nvPr/>
          </p:nvSpPr>
          <p:spPr bwMode="auto">
            <a:xfrm>
              <a:off x="3360" y="2256"/>
              <a:ext cx="516" cy="24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阳极</a:t>
              </a:r>
            </a:p>
          </p:txBody>
        </p:sp>
        <p:sp>
          <p:nvSpPr>
            <p:cNvPr id="88110" name="Rectangle 58"/>
            <p:cNvSpPr>
              <a:spLocks noChangeArrowheads="1"/>
            </p:cNvSpPr>
            <p:nvPr/>
          </p:nvSpPr>
          <p:spPr bwMode="auto">
            <a:xfrm>
              <a:off x="2988" y="2624"/>
              <a:ext cx="516" cy="25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400" b="1">
                  <a:solidFill>
                    <a:schemeClr val="tx2"/>
                  </a:solidFill>
                  <a:latin typeface="Times New Roman" pitchFamily="18" charset="0"/>
                </a:rPr>
                <a:t>位</a:t>
              </a:r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88111" name="Rectangle 59"/>
            <p:cNvSpPr>
              <a:spLocks noChangeArrowheads="1"/>
            </p:cNvSpPr>
            <p:nvPr/>
          </p:nvSpPr>
          <p:spPr bwMode="auto">
            <a:xfrm>
              <a:off x="3621" y="2619"/>
              <a:ext cx="516" cy="28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400" b="1">
                  <a:solidFill>
                    <a:schemeClr val="tx2"/>
                  </a:solidFill>
                  <a:latin typeface="Times New Roman" pitchFamily="18" charset="0"/>
                </a:rPr>
                <a:t>位</a:t>
              </a:r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8112" name="Rectangle 60"/>
            <p:cNvSpPr>
              <a:spLocks noChangeArrowheads="1"/>
            </p:cNvSpPr>
            <p:nvPr/>
          </p:nvSpPr>
          <p:spPr bwMode="auto">
            <a:xfrm>
              <a:off x="4243" y="2619"/>
              <a:ext cx="516" cy="28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400" b="1">
                  <a:solidFill>
                    <a:schemeClr val="tx2"/>
                  </a:solidFill>
                  <a:latin typeface="Times New Roman" pitchFamily="18" charset="0"/>
                </a:rPr>
                <a:t>位</a:t>
              </a:r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88113" name="Line 61"/>
            <p:cNvSpPr>
              <a:spLocks noChangeShapeType="1"/>
            </p:cNvSpPr>
            <p:nvPr/>
          </p:nvSpPr>
          <p:spPr bwMode="auto">
            <a:xfrm>
              <a:off x="4557" y="1820"/>
              <a:ext cx="2" cy="7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4" name="Line 62"/>
            <p:cNvSpPr>
              <a:spLocks noChangeShapeType="1"/>
            </p:cNvSpPr>
            <p:nvPr/>
          </p:nvSpPr>
          <p:spPr bwMode="auto">
            <a:xfrm>
              <a:off x="3924" y="2056"/>
              <a:ext cx="2" cy="47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5" name="Rectangle 63"/>
            <p:cNvSpPr>
              <a:spLocks noChangeArrowheads="1"/>
            </p:cNvSpPr>
            <p:nvPr/>
          </p:nvSpPr>
          <p:spPr bwMode="auto">
            <a:xfrm>
              <a:off x="441" y="1178"/>
              <a:ext cx="711" cy="3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D</a:t>
              </a:r>
              <a:r>
                <a:rPr lang="en-US" altLang="zh-CN" sz="2000" b="1">
                  <a:latin typeface="Times New Roman" pitchFamily="18" charset="0"/>
                </a:rPr>
                <a:t>0</a:t>
              </a:r>
              <a:r>
                <a:rPr lang="zh-CN" altLang="en-US" sz="2400" b="1">
                  <a:latin typeface="Times New Roman" pitchFamily="18" charset="0"/>
                </a:rPr>
                <a:t>～</a:t>
              </a:r>
              <a:r>
                <a:rPr lang="en-US" altLang="zh-CN" sz="2400" b="1">
                  <a:latin typeface="Times New Roman" pitchFamily="18" charset="0"/>
                </a:rPr>
                <a:t>D</a:t>
              </a: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88116" name="Rectangle 64"/>
            <p:cNvSpPr>
              <a:spLocks noChangeArrowheads="1"/>
            </p:cNvSpPr>
            <p:nvPr/>
          </p:nvSpPr>
          <p:spPr bwMode="auto">
            <a:xfrm>
              <a:off x="462" y="2346"/>
              <a:ext cx="878" cy="3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位控制</a:t>
              </a:r>
            </a:p>
          </p:txBody>
        </p:sp>
        <p:sp>
          <p:nvSpPr>
            <p:cNvPr id="88117" name="Line 65"/>
            <p:cNvSpPr>
              <a:spLocks noChangeShapeType="1"/>
            </p:cNvSpPr>
            <p:nvPr/>
          </p:nvSpPr>
          <p:spPr bwMode="auto">
            <a:xfrm>
              <a:off x="1932" y="2291"/>
              <a:ext cx="13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8" name="Line 66"/>
            <p:cNvSpPr>
              <a:spLocks noChangeShapeType="1"/>
            </p:cNvSpPr>
            <p:nvPr/>
          </p:nvSpPr>
          <p:spPr bwMode="auto">
            <a:xfrm>
              <a:off x="3289" y="2291"/>
              <a:ext cx="1" cy="2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9" name="Rectangle 67"/>
            <p:cNvSpPr>
              <a:spLocks noChangeArrowheads="1"/>
            </p:cNvSpPr>
            <p:nvPr/>
          </p:nvSpPr>
          <p:spPr bwMode="auto">
            <a:xfrm>
              <a:off x="1310" y="494"/>
              <a:ext cx="609" cy="197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20" name="Line 68"/>
            <p:cNvSpPr>
              <a:spLocks noChangeShapeType="1"/>
            </p:cNvSpPr>
            <p:nvPr/>
          </p:nvSpPr>
          <p:spPr bwMode="auto">
            <a:xfrm>
              <a:off x="939" y="1502"/>
              <a:ext cx="35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21" name="Freeform 69"/>
            <p:cNvSpPr>
              <a:spLocks/>
            </p:cNvSpPr>
            <p:nvPr/>
          </p:nvSpPr>
          <p:spPr bwMode="auto">
            <a:xfrm>
              <a:off x="1062" y="2473"/>
              <a:ext cx="551" cy="255"/>
            </a:xfrm>
            <a:custGeom>
              <a:avLst/>
              <a:gdLst>
                <a:gd name="T0" fmla="*/ 19957 w 20000"/>
                <a:gd name="T1" fmla="*/ 0 h 20000"/>
                <a:gd name="T2" fmla="*/ 19957 w 20000"/>
                <a:gd name="T3" fmla="*/ 19897 h 20000"/>
                <a:gd name="T4" fmla="*/ 0 w 20000"/>
                <a:gd name="T5" fmla="*/ 19897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957" y="0"/>
                  </a:moveTo>
                  <a:lnTo>
                    <a:pt x="19957" y="19897"/>
                  </a:lnTo>
                  <a:lnTo>
                    <a:pt x="0" y="19897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22" name="Rectangle 70"/>
            <p:cNvSpPr>
              <a:spLocks noChangeArrowheads="1"/>
            </p:cNvSpPr>
            <p:nvPr/>
          </p:nvSpPr>
          <p:spPr bwMode="auto">
            <a:xfrm>
              <a:off x="1470" y="699"/>
              <a:ext cx="353" cy="175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反</a:t>
              </a:r>
            </a:p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相</a:t>
              </a:r>
            </a:p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寄</a:t>
              </a:r>
            </a:p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存</a:t>
              </a:r>
            </a:p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驱</a:t>
              </a:r>
            </a:p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动</a:t>
              </a:r>
            </a:p>
          </p:txBody>
        </p:sp>
        <p:grpSp>
          <p:nvGrpSpPr>
            <p:cNvPr id="88123" name="Group 71"/>
            <p:cNvGrpSpPr>
              <a:grpSpLocks/>
            </p:cNvGrpSpPr>
            <p:nvPr/>
          </p:nvGrpSpPr>
          <p:grpSpPr bwMode="auto">
            <a:xfrm>
              <a:off x="547" y="2786"/>
              <a:ext cx="1155" cy="332"/>
              <a:chOff x="412" y="3263"/>
              <a:chExt cx="1155" cy="332"/>
            </a:xfrm>
          </p:grpSpPr>
          <p:sp>
            <p:nvSpPr>
              <p:cNvPr id="88124" name="Rectangle 72"/>
              <p:cNvSpPr>
                <a:spLocks noChangeArrowheads="1"/>
              </p:cNvSpPr>
              <p:nvPr/>
            </p:nvSpPr>
            <p:spPr bwMode="auto">
              <a:xfrm>
                <a:off x="412" y="3263"/>
                <a:ext cx="1155" cy="33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lang="en-US" altLang="zh-CN" sz="2400" b="1">
                    <a:latin typeface="Times New Roman" pitchFamily="18" charset="0"/>
                  </a:rPr>
                  <a:t>bitport, IOW</a:t>
                </a:r>
              </a:p>
            </p:txBody>
          </p:sp>
          <p:sp>
            <p:nvSpPr>
              <p:cNvPr id="88125" name="Line 73"/>
              <p:cNvSpPr>
                <a:spLocks noChangeShapeType="1"/>
              </p:cNvSpPr>
              <p:nvPr/>
            </p:nvSpPr>
            <p:spPr bwMode="auto">
              <a:xfrm>
                <a:off x="1100" y="3268"/>
                <a:ext cx="4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段控制端口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1273175" y="5545138"/>
            <a:ext cx="6519863" cy="1236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2700" tIns="12700" rIns="12700" bIns="12700"/>
          <a:lstStyle/>
          <a:p>
            <a:pPr algn="just" eaLnBrk="0" hangingPunct="0"/>
            <a:endParaRPr lang="zh-CN" altLang="en-US" sz="2400" b="1">
              <a:latin typeface="Times New Roman" pitchFamily="18" charset="0"/>
            </a:endParaRPr>
          </a:p>
          <a:p>
            <a:pPr algn="just" eaLnBrk="0" hangingPunct="0"/>
            <a:endParaRPr lang="zh-CN" altLang="en-US" sz="2400" b="1">
              <a:latin typeface="Times New Roman" pitchFamily="18" charset="0"/>
            </a:endParaRPr>
          </a:p>
          <a:p>
            <a:pPr algn="just" eaLnBrk="0" hangingPunct="0"/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89092" name="Rectangle 101"/>
          <p:cNvSpPr>
            <a:spLocks noChangeArrowheads="1"/>
          </p:cNvSpPr>
          <p:nvPr/>
        </p:nvSpPr>
        <p:spPr bwMode="auto">
          <a:xfrm>
            <a:off x="3657600" y="5029200"/>
            <a:ext cx="4773613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2700" tIns="12700" rIns="12700" bIns="12700"/>
          <a:lstStyle/>
          <a:p>
            <a:pPr algn="ctr" eaLnBrk="0" hangingPunct="0"/>
            <a:r>
              <a:rPr lang="zh-CN" altLang="en-US" sz="2400" b="1">
                <a:solidFill>
                  <a:srgbClr val="193C7D"/>
                </a:solidFill>
                <a:latin typeface="Times New Roman" pitchFamily="18" charset="0"/>
              </a:rPr>
              <a:t>段控制：</a:t>
            </a:r>
            <a:r>
              <a:rPr lang="en-US" altLang="zh-CN" sz="2400" b="1">
                <a:solidFill>
                  <a:srgbClr val="193C7D"/>
                </a:solidFill>
                <a:latin typeface="Times New Roman" pitchFamily="18" charset="0"/>
              </a:rPr>
              <a:t>Di</a:t>
            </a:r>
            <a:r>
              <a:rPr lang="zh-CN" altLang="en-US" sz="2400" b="1">
                <a:solidFill>
                  <a:srgbClr val="193C7D"/>
                </a:solidFill>
                <a:latin typeface="Times New Roman" pitchFamily="18" charset="0"/>
              </a:rPr>
              <a:t>＝</a:t>
            </a:r>
            <a:r>
              <a:rPr lang="en-US" altLang="zh-CN" sz="2400" b="1">
                <a:solidFill>
                  <a:srgbClr val="193C7D"/>
                </a:solidFill>
                <a:latin typeface="Times New Roman" pitchFamily="18" charset="0"/>
              </a:rPr>
              <a:t>0</a:t>
            </a:r>
            <a:r>
              <a:rPr lang="zh-CN" altLang="en-US" sz="2400" b="1">
                <a:solidFill>
                  <a:srgbClr val="193C7D"/>
                </a:solidFill>
                <a:latin typeface="Times New Roman" pitchFamily="18" charset="0"/>
              </a:rPr>
              <a:t>，相应段发光</a:t>
            </a:r>
          </a:p>
        </p:txBody>
      </p:sp>
      <p:graphicFrame>
        <p:nvGraphicFramePr>
          <p:cNvPr id="581828" name="Group 196"/>
          <p:cNvGraphicFramePr>
            <a:graphicFrameLocks noGrp="1"/>
          </p:cNvGraphicFramePr>
          <p:nvPr/>
        </p:nvGraphicFramePr>
        <p:xfrm>
          <a:off x="2341563" y="5548313"/>
          <a:ext cx="6650037" cy="930275"/>
        </p:xfrm>
        <a:graphic>
          <a:graphicData uri="http://schemas.openxmlformats.org/drawingml/2006/table">
            <a:tbl>
              <a:tblPr/>
              <a:tblGrid>
                <a:gridCol w="830262"/>
                <a:gridCol w="833438"/>
                <a:gridCol w="830262"/>
                <a:gridCol w="792163"/>
                <a:gridCol w="869950"/>
                <a:gridCol w="831850"/>
                <a:gridCol w="831850"/>
                <a:gridCol w="830262"/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grpSp>
        <p:nvGrpSpPr>
          <p:cNvPr id="89121" name="Group 197"/>
          <p:cNvGrpSpPr>
            <a:grpSpLocks/>
          </p:cNvGrpSpPr>
          <p:nvPr/>
        </p:nvGrpSpPr>
        <p:grpSpPr bwMode="auto">
          <a:xfrm>
            <a:off x="409575" y="787400"/>
            <a:ext cx="8061325" cy="5175250"/>
            <a:chOff x="258" y="496"/>
            <a:chExt cx="5078" cy="3260"/>
          </a:xfrm>
        </p:grpSpPr>
        <p:sp>
          <p:nvSpPr>
            <p:cNvPr id="89122" name="Rectangle 141"/>
            <p:cNvSpPr>
              <a:spLocks noChangeArrowheads="1"/>
            </p:cNvSpPr>
            <p:nvPr/>
          </p:nvSpPr>
          <p:spPr bwMode="auto">
            <a:xfrm>
              <a:off x="2358" y="520"/>
              <a:ext cx="1255" cy="427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23" name="Rectangle 142"/>
            <p:cNvSpPr>
              <a:spLocks noChangeArrowheads="1"/>
            </p:cNvSpPr>
            <p:nvPr/>
          </p:nvSpPr>
          <p:spPr bwMode="auto">
            <a:xfrm>
              <a:off x="3654" y="516"/>
              <a:ext cx="626" cy="431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24" name="Rectangle 143"/>
            <p:cNvSpPr>
              <a:spLocks noChangeArrowheads="1"/>
            </p:cNvSpPr>
            <p:nvPr/>
          </p:nvSpPr>
          <p:spPr bwMode="auto">
            <a:xfrm>
              <a:off x="4320" y="516"/>
              <a:ext cx="627" cy="431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25" name="Rectangle 144"/>
            <p:cNvSpPr>
              <a:spLocks noChangeArrowheads="1"/>
            </p:cNvSpPr>
            <p:nvPr/>
          </p:nvSpPr>
          <p:spPr bwMode="auto">
            <a:xfrm>
              <a:off x="1821" y="1027"/>
              <a:ext cx="472" cy="204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D</a:t>
              </a:r>
              <a:r>
                <a:rPr lang="en-US" altLang="zh-CN" sz="2000" b="1">
                  <a:latin typeface="Times New Roman" pitchFamily="18" charset="0"/>
                </a:rPr>
                <a:t>0</a:t>
              </a:r>
            </a:p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D</a:t>
              </a:r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D</a:t>
              </a:r>
              <a:r>
                <a:rPr lang="en-US" altLang="zh-CN" sz="2000" b="1">
                  <a:latin typeface="Times New Roman" pitchFamily="18" charset="0"/>
                </a:rPr>
                <a:t>2</a:t>
              </a:r>
            </a:p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D</a:t>
              </a:r>
              <a:r>
                <a:rPr lang="en-US" altLang="zh-CN" sz="2000" b="1">
                  <a:latin typeface="Times New Roman" pitchFamily="18" charset="0"/>
                </a:rPr>
                <a:t>3</a:t>
              </a:r>
            </a:p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D</a:t>
              </a:r>
              <a:r>
                <a:rPr lang="en-US" altLang="zh-CN" sz="2000" b="1">
                  <a:latin typeface="Times New Roman" pitchFamily="18" charset="0"/>
                </a:rPr>
                <a:t>4</a:t>
              </a:r>
            </a:p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D</a:t>
              </a:r>
              <a:r>
                <a:rPr lang="en-US" altLang="zh-CN" sz="2000" b="1">
                  <a:latin typeface="Times New Roman" pitchFamily="18" charset="0"/>
                </a:rPr>
                <a:t>5</a:t>
              </a:r>
            </a:p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D</a:t>
              </a: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D</a:t>
              </a: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89126" name="Rectangle 145"/>
            <p:cNvSpPr>
              <a:spLocks noChangeArrowheads="1"/>
            </p:cNvSpPr>
            <p:nvPr/>
          </p:nvSpPr>
          <p:spPr bwMode="auto">
            <a:xfrm>
              <a:off x="3082" y="496"/>
              <a:ext cx="554" cy="2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阳极</a:t>
              </a:r>
            </a:p>
          </p:txBody>
        </p:sp>
        <p:sp>
          <p:nvSpPr>
            <p:cNvPr id="89127" name="Rectangle 146"/>
            <p:cNvSpPr>
              <a:spLocks noChangeArrowheads="1"/>
            </p:cNvSpPr>
            <p:nvPr/>
          </p:nvSpPr>
          <p:spPr bwMode="auto">
            <a:xfrm>
              <a:off x="2559" y="526"/>
              <a:ext cx="554" cy="2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位</a:t>
              </a:r>
              <a:r>
                <a:rPr lang="en-US" altLang="zh-CN" sz="24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89128" name="Rectangle 147"/>
            <p:cNvSpPr>
              <a:spLocks noChangeArrowheads="1"/>
            </p:cNvSpPr>
            <p:nvPr/>
          </p:nvSpPr>
          <p:spPr bwMode="auto">
            <a:xfrm>
              <a:off x="2430" y="692"/>
              <a:ext cx="1335" cy="2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eaLnBrk="0" hangingPunct="0">
                <a:spcBef>
                  <a:spcPts val="150"/>
                </a:spcBef>
              </a:pPr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a b c d e f g h</a:t>
              </a:r>
            </a:p>
          </p:txBody>
        </p:sp>
        <p:sp>
          <p:nvSpPr>
            <p:cNvPr id="89129" name="Rectangle 148"/>
            <p:cNvSpPr>
              <a:spLocks noChangeArrowheads="1"/>
            </p:cNvSpPr>
            <p:nvPr/>
          </p:nvSpPr>
          <p:spPr bwMode="auto">
            <a:xfrm>
              <a:off x="3711" y="607"/>
              <a:ext cx="554" cy="28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位</a:t>
              </a:r>
              <a:r>
                <a:rPr lang="en-US" altLang="zh-CN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9130" name="Rectangle 149"/>
            <p:cNvSpPr>
              <a:spLocks noChangeArrowheads="1"/>
            </p:cNvSpPr>
            <p:nvPr/>
          </p:nvSpPr>
          <p:spPr bwMode="auto">
            <a:xfrm>
              <a:off x="4377" y="607"/>
              <a:ext cx="555" cy="28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位</a:t>
              </a:r>
              <a:r>
                <a:rPr lang="en-US" altLang="zh-CN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89131" name="Line 150"/>
            <p:cNvSpPr>
              <a:spLocks noChangeShapeType="1"/>
            </p:cNvSpPr>
            <p:nvPr/>
          </p:nvSpPr>
          <p:spPr bwMode="auto">
            <a:xfrm flipV="1">
              <a:off x="3440" y="939"/>
              <a:ext cx="2" cy="19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32" name="Line 151"/>
            <p:cNvSpPr>
              <a:spLocks noChangeShapeType="1"/>
            </p:cNvSpPr>
            <p:nvPr/>
          </p:nvSpPr>
          <p:spPr bwMode="auto">
            <a:xfrm flipH="1">
              <a:off x="1832" y="1249"/>
              <a:ext cx="3478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9133" name="Group 152"/>
            <p:cNvGrpSpPr>
              <a:grpSpLocks/>
            </p:cNvGrpSpPr>
            <p:nvPr/>
          </p:nvGrpSpPr>
          <p:grpSpPr bwMode="auto">
            <a:xfrm>
              <a:off x="1832" y="1485"/>
              <a:ext cx="3479" cy="1185"/>
              <a:chOff x="0" y="0"/>
              <a:chExt cx="20000" cy="19762"/>
            </a:xfrm>
          </p:grpSpPr>
          <p:sp>
            <p:nvSpPr>
              <p:cNvPr id="89171" name="Line 153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0000" cy="2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72" name="Line 154"/>
              <p:cNvSpPr>
                <a:spLocks noChangeShapeType="1"/>
              </p:cNvSpPr>
              <p:nvPr/>
            </p:nvSpPr>
            <p:spPr bwMode="auto">
              <a:xfrm flipH="1">
                <a:off x="0" y="3947"/>
                <a:ext cx="20000" cy="2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73" name="Line 155"/>
              <p:cNvSpPr>
                <a:spLocks noChangeShapeType="1"/>
              </p:cNvSpPr>
              <p:nvPr/>
            </p:nvSpPr>
            <p:spPr bwMode="auto">
              <a:xfrm flipH="1">
                <a:off x="0" y="7889"/>
                <a:ext cx="20000" cy="2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74" name="Line 156"/>
              <p:cNvSpPr>
                <a:spLocks noChangeShapeType="1"/>
              </p:cNvSpPr>
              <p:nvPr/>
            </p:nvSpPr>
            <p:spPr bwMode="auto">
              <a:xfrm flipH="1">
                <a:off x="0" y="11852"/>
                <a:ext cx="20000" cy="2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75" name="Line 157"/>
              <p:cNvSpPr>
                <a:spLocks noChangeShapeType="1"/>
              </p:cNvSpPr>
              <p:nvPr/>
            </p:nvSpPr>
            <p:spPr bwMode="auto">
              <a:xfrm flipH="1">
                <a:off x="0" y="15794"/>
                <a:ext cx="20000" cy="2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76" name="Line 158"/>
              <p:cNvSpPr>
                <a:spLocks noChangeShapeType="1"/>
              </p:cNvSpPr>
              <p:nvPr/>
            </p:nvSpPr>
            <p:spPr bwMode="auto">
              <a:xfrm flipH="1">
                <a:off x="0" y="19741"/>
                <a:ext cx="20000" cy="2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9134" name="Line 159"/>
            <p:cNvSpPr>
              <a:spLocks noChangeShapeType="1"/>
            </p:cNvSpPr>
            <p:nvPr/>
          </p:nvSpPr>
          <p:spPr bwMode="auto">
            <a:xfrm flipH="1">
              <a:off x="1832" y="2906"/>
              <a:ext cx="35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35" name="Line 160"/>
            <p:cNvSpPr>
              <a:spLocks noChangeShapeType="1"/>
            </p:cNvSpPr>
            <p:nvPr/>
          </p:nvSpPr>
          <p:spPr bwMode="auto">
            <a:xfrm flipV="1">
              <a:off x="3302" y="939"/>
              <a:ext cx="2" cy="17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36" name="Line 161"/>
            <p:cNvSpPr>
              <a:spLocks noChangeShapeType="1"/>
            </p:cNvSpPr>
            <p:nvPr/>
          </p:nvSpPr>
          <p:spPr bwMode="auto">
            <a:xfrm flipV="1">
              <a:off x="3165" y="939"/>
              <a:ext cx="1" cy="149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37" name="Line 162"/>
            <p:cNvSpPr>
              <a:spLocks noChangeShapeType="1"/>
            </p:cNvSpPr>
            <p:nvPr/>
          </p:nvSpPr>
          <p:spPr bwMode="auto">
            <a:xfrm flipV="1">
              <a:off x="3027" y="939"/>
              <a:ext cx="1" cy="125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38" name="Line 163"/>
            <p:cNvSpPr>
              <a:spLocks noChangeShapeType="1"/>
            </p:cNvSpPr>
            <p:nvPr/>
          </p:nvSpPr>
          <p:spPr bwMode="auto">
            <a:xfrm flipV="1">
              <a:off x="2888" y="939"/>
              <a:ext cx="1" cy="10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39" name="Line 164"/>
            <p:cNvSpPr>
              <a:spLocks noChangeShapeType="1"/>
            </p:cNvSpPr>
            <p:nvPr/>
          </p:nvSpPr>
          <p:spPr bwMode="auto">
            <a:xfrm flipV="1">
              <a:off x="2750" y="939"/>
              <a:ext cx="1" cy="77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40" name="Line 165"/>
            <p:cNvSpPr>
              <a:spLocks noChangeShapeType="1"/>
            </p:cNvSpPr>
            <p:nvPr/>
          </p:nvSpPr>
          <p:spPr bwMode="auto">
            <a:xfrm flipV="1">
              <a:off x="2611" y="939"/>
              <a:ext cx="1" cy="54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41" name="Oval 166"/>
            <p:cNvSpPr>
              <a:spLocks noChangeArrowheads="1"/>
            </p:cNvSpPr>
            <p:nvPr/>
          </p:nvSpPr>
          <p:spPr bwMode="auto">
            <a:xfrm>
              <a:off x="2564" y="1433"/>
              <a:ext cx="57" cy="5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42" name="Oval 167"/>
            <p:cNvSpPr>
              <a:spLocks noChangeArrowheads="1"/>
            </p:cNvSpPr>
            <p:nvPr/>
          </p:nvSpPr>
          <p:spPr bwMode="auto">
            <a:xfrm>
              <a:off x="2716" y="1671"/>
              <a:ext cx="57" cy="5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43" name="Oval 168"/>
            <p:cNvSpPr>
              <a:spLocks noChangeArrowheads="1"/>
            </p:cNvSpPr>
            <p:nvPr/>
          </p:nvSpPr>
          <p:spPr bwMode="auto">
            <a:xfrm>
              <a:off x="2850" y="1909"/>
              <a:ext cx="57" cy="5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44" name="Oval 169"/>
            <p:cNvSpPr>
              <a:spLocks noChangeArrowheads="1"/>
            </p:cNvSpPr>
            <p:nvPr/>
          </p:nvSpPr>
          <p:spPr bwMode="auto">
            <a:xfrm>
              <a:off x="2983" y="2147"/>
              <a:ext cx="58" cy="5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45" name="Oval 170"/>
            <p:cNvSpPr>
              <a:spLocks noChangeArrowheads="1"/>
            </p:cNvSpPr>
            <p:nvPr/>
          </p:nvSpPr>
          <p:spPr bwMode="auto">
            <a:xfrm>
              <a:off x="3135" y="2385"/>
              <a:ext cx="58" cy="5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46" name="Oval 171"/>
            <p:cNvSpPr>
              <a:spLocks noChangeArrowheads="1"/>
            </p:cNvSpPr>
            <p:nvPr/>
          </p:nvSpPr>
          <p:spPr bwMode="auto">
            <a:xfrm>
              <a:off x="3269" y="2623"/>
              <a:ext cx="57" cy="5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47" name="Oval 172"/>
            <p:cNvSpPr>
              <a:spLocks noChangeArrowheads="1"/>
            </p:cNvSpPr>
            <p:nvPr/>
          </p:nvSpPr>
          <p:spPr bwMode="auto">
            <a:xfrm>
              <a:off x="3402" y="2861"/>
              <a:ext cx="57" cy="5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9148" name="Group 173"/>
            <p:cNvGrpSpPr>
              <a:grpSpLocks/>
            </p:cNvGrpSpPr>
            <p:nvPr/>
          </p:nvGrpSpPr>
          <p:grpSpPr bwMode="auto">
            <a:xfrm>
              <a:off x="3688" y="914"/>
              <a:ext cx="611" cy="2006"/>
              <a:chOff x="0" y="0"/>
              <a:chExt cx="20000" cy="20001"/>
            </a:xfrm>
          </p:grpSpPr>
          <p:sp>
            <p:nvSpPr>
              <p:cNvPr id="89166" name="Rectangle 17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000" cy="3279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lang="en-US" altLang="zh-CN" sz="2400" b="1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89167" name="Line 175"/>
              <p:cNvSpPr>
                <a:spLocks noChangeShapeType="1"/>
              </p:cNvSpPr>
              <p:nvPr/>
            </p:nvSpPr>
            <p:spPr bwMode="auto">
              <a:xfrm>
                <a:off x="2500" y="277"/>
                <a:ext cx="39" cy="299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68" name="Line 176"/>
              <p:cNvSpPr>
                <a:spLocks noChangeShapeType="1"/>
              </p:cNvSpPr>
              <p:nvPr/>
            </p:nvSpPr>
            <p:spPr bwMode="auto">
              <a:xfrm>
                <a:off x="15592" y="277"/>
                <a:ext cx="40" cy="1959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69" name="Oval 177"/>
              <p:cNvSpPr>
                <a:spLocks noChangeArrowheads="1"/>
              </p:cNvSpPr>
              <p:nvPr/>
            </p:nvSpPr>
            <p:spPr bwMode="auto">
              <a:xfrm>
                <a:off x="1250" y="2806"/>
                <a:ext cx="1868" cy="591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70" name="Oval 178"/>
              <p:cNvSpPr>
                <a:spLocks noChangeArrowheads="1"/>
              </p:cNvSpPr>
              <p:nvPr/>
            </p:nvSpPr>
            <p:spPr bwMode="auto">
              <a:xfrm>
                <a:off x="14342" y="19410"/>
                <a:ext cx="1869" cy="591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9149" name="Group 179"/>
            <p:cNvGrpSpPr>
              <a:grpSpLocks/>
            </p:cNvGrpSpPr>
            <p:nvPr/>
          </p:nvGrpSpPr>
          <p:grpSpPr bwMode="auto">
            <a:xfrm>
              <a:off x="4337" y="934"/>
              <a:ext cx="610" cy="2006"/>
              <a:chOff x="0" y="0"/>
              <a:chExt cx="20000" cy="19997"/>
            </a:xfrm>
          </p:grpSpPr>
          <p:sp>
            <p:nvSpPr>
              <p:cNvPr id="89161" name="Rectangle 18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000" cy="328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lang="en-US" altLang="zh-CN" sz="2400" b="1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89162" name="Line 181"/>
              <p:cNvSpPr>
                <a:spLocks noChangeShapeType="1"/>
              </p:cNvSpPr>
              <p:nvPr/>
            </p:nvSpPr>
            <p:spPr bwMode="auto">
              <a:xfrm>
                <a:off x="2500" y="277"/>
                <a:ext cx="39" cy="299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63" name="Line 182"/>
              <p:cNvSpPr>
                <a:spLocks noChangeShapeType="1"/>
              </p:cNvSpPr>
              <p:nvPr/>
            </p:nvSpPr>
            <p:spPr bwMode="auto">
              <a:xfrm>
                <a:off x="15592" y="277"/>
                <a:ext cx="40" cy="1958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64" name="Oval 183"/>
              <p:cNvSpPr>
                <a:spLocks noChangeArrowheads="1"/>
              </p:cNvSpPr>
              <p:nvPr/>
            </p:nvSpPr>
            <p:spPr bwMode="auto">
              <a:xfrm>
                <a:off x="1250" y="2805"/>
                <a:ext cx="1868" cy="594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65" name="Oval 184"/>
              <p:cNvSpPr>
                <a:spLocks noChangeArrowheads="1"/>
              </p:cNvSpPr>
              <p:nvPr/>
            </p:nvSpPr>
            <p:spPr bwMode="auto">
              <a:xfrm>
                <a:off x="14342" y="19403"/>
                <a:ext cx="1869" cy="594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9150" name="Line 185"/>
            <p:cNvSpPr>
              <a:spLocks noChangeShapeType="1"/>
            </p:cNvSpPr>
            <p:nvPr/>
          </p:nvSpPr>
          <p:spPr bwMode="auto">
            <a:xfrm flipV="1">
              <a:off x="2473" y="939"/>
              <a:ext cx="1" cy="3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51" name="Oval 186"/>
            <p:cNvSpPr>
              <a:spLocks noChangeArrowheads="1"/>
            </p:cNvSpPr>
            <p:nvPr/>
          </p:nvSpPr>
          <p:spPr bwMode="auto">
            <a:xfrm>
              <a:off x="2431" y="1195"/>
              <a:ext cx="57" cy="61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52" name="Rectangle 187"/>
            <p:cNvSpPr>
              <a:spLocks noChangeArrowheads="1"/>
            </p:cNvSpPr>
            <p:nvPr/>
          </p:nvSpPr>
          <p:spPr bwMode="auto">
            <a:xfrm>
              <a:off x="258" y="1779"/>
              <a:ext cx="763" cy="33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D</a:t>
              </a:r>
              <a:r>
                <a:rPr lang="en-US" altLang="zh-CN" sz="2000" b="1">
                  <a:latin typeface="Times New Roman" pitchFamily="18" charset="0"/>
                </a:rPr>
                <a:t>0</a:t>
              </a:r>
              <a:r>
                <a:rPr lang="zh-CN" altLang="en-US" sz="2400" b="1">
                  <a:latin typeface="Times New Roman" pitchFamily="18" charset="0"/>
                </a:rPr>
                <a:t>～</a:t>
              </a:r>
              <a:r>
                <a:rPr lang="en-US" altLang="zh-CN" sz="2400" b="1">
                  <a:latin typeface="Times New Roman" pitchFamily="18" charset="0"/>
                </a:rPr>
                <a:t>D</a:t>
              </a: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89153" name="Rectangle 188"/>
            <p:cNvSpPr>
              <a:spLocks noChangeArrowheads="1"/>
            </p:cNvSpPr>
            <p:nvPr/>
          </p:nvSpPr>
          <p:spPr bwMode="auto">
            <a:xfrm>
              <a:off x="288" y="3017"/>
              <a:ext cx="959" cy="38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段控制</a:t>
              </a:r>
            </a:p>
          </p:txBody>
        </p:sp>
        <p:sp>
          <p:nvSpPr>
            <p:cNvPr id="89154" name="Rectangle 189"/>
            <p:cNvSpPr>
              <a:spLocks noChangeArrowheads="1"/>
            </p:cNvSpPr>
            <p:nvPr/>
          </p:nvSpPr>
          <p:spPr bwMode="auto">
            <a:xfrm>
              <a:off x="1192" y="1086"/>
              <a:ext cx="653" cy="1999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55" name="Line 190"/>
            <p:cNvSpPr>
              <a:spLocks noChangeShapeType="1"/>
            </p:cNvSpPr>
            <p:nvPr/>
          </p:nvSpPr>
          <p:spPr bwMode="auto">
            <a:xfrm>
              <a:off x="793" y="2106"/>
              <a:ext cx="382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56" name="Freeform 191"/>
            <p:cNvSpPr>
              <a:spLocks/>
            </p:cNvSpPr>
            <p:nvPr/>
          </p:nvSpPr>
          <p:spPr bwMode="auto">
            <a:xfrm>
              <a:off x="925" y="3089"/>
              <a:ext cx="592" cy="257"/>
            </a:xfrm>
            <a:custGeom>
              <a:avLst/>
              <a:gdLst>
                <a:gd name="T0" fmla="*/ 19957 w 20000"/>
                <a:gd name="T1" fmla="*/ 0 h 20000"/>
                <a:gd name="T2" fmla="*/ 19957 w 20000"/>
                <a:gd name="T3" fmla="*/ 19897 h 20000"/>
                <a:gd name="T4" fmla="*/ 0 w 20000"/>
                <a:gd name="T5" fmla="*/ 19897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957" y="0"/>
                  </a:moveTo>
                  <a:lnTo>
                    <a:pt x="19957" y="19897"/>
                  </a:lnTo>
                  <a:lnTo>
                    <a:pt x="0" y="19897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57" name="Rectangle 192"/>
            <p:cNvSpPr>
              <a:spLocks noChangeArrowheads="1"/>
            </p:cNvSpPr>
            <p:nvPr/>
          </p:nvSpPr>
          <p:spPr bwMode="auto">
            <a:xfrm>
              <a:off x="1386" y="1274"/>
              <a:ext cx="378" cy="17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正</a:t>
              </a:r>
            </a:p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相</a:t>
              </a:r>
            </a:p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寄</a:t>
              </a:r>
            </a:p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存</a:t>
              </a:r>
            </a:p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驱</a:t>
              </a:r>
            </a:p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动</a:t>
              </a:r>
            </a:p>
          </p:txBody>
        </p:sp>
        <p:grpSp>
          <p:nvGrpSpPr>
            <p:cNvPr id="89158" name="Group 193"/>
            <p:cNvGrpSpPr>
              <a:grpSpLocks/>
            </p:cNvGrpSpPr>
            <p:nvPr/>
          </p:nvGrpSpPr>
          <p:grpSpPr bwMode="auto">
            <a:xfrm>
              <a:off x="283" y="3420"/>
              <a:ext cx="1239" cy="336"/>
              <a:chOff x="373" y="3984"/>
              <a:chExt cx="1239" cy="336"/>
            </a:xfrm>
          </p:grpSpPr>
          <p:sp>
            <p:nvSpPr>
              <p:cNvPr id="89159" name="Rectangle 194"/>
              <p:cNvSpPr>
                <a:spLocks noChangeArrowheads="1"/>
              </p:cNvSpPr>
              <p:nvPr/>
            </p:nvSpPr>
            <p:spPr bwMode="auto">
              <a:xfrm>
                <a:off x="373" y="3984"/>
                <a:ext cx="1239" cy="33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lang="en-US" altLang="zh-CN" sz="2400" b="1">
                    <a:latin typeface="Times New Roman" pitchFamily="18" charset="0"/>
                  </a:rPr>
                  <a:t>segport, IOW</a:t>
                </a:r>
              </a:p>
            </p:txBody>
          </p:sp>
          <p:sp>
            <p:nvSpPr>
              <p:cNvPr id="89160" name="Line 195"/>
              <p:cNvSpPr>
                <a:spLocks noChangeShapeType="1"/>
              </p:cNvSpPr>
              <p:nvPr/>
            </p:nvSpPr>
            <p:spPr bwMode="auto">
              <a:xfrm flipH="1">
                <a:off x="1134" y="4002"/>
                <a:ext cx="41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依次显示</a:t>
            </a:r>
            <a:r>
              <a:rPr lang="en-US" altLang="zh-CN" smtClean="0"/>
              <a:t>8</a:t>
            </a:r>
            <a:r>
              <a:rPr lang="zh-CN" altLang="en-US" smtClean="0"/>
              <a:t>位数码管程序－</a:t>
            </a:r>
            <a:r>
              <a:rPr lang="en-US" altLang="zh-CN" smtClean="0"/>
              <a:t>1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tabLst>
                <a:tab pos="1438275" algn="l"/>
                <a:tab pos="5021263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/>
              <a:t>; </a:t>
            </a:r>
            <a:r>
              <a:rPr lang="zh-CN" altLang="en-US" sz="2800" smtClean="0"/>
              <a:t>数据段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8275" algn="l"/>
                <a:tab pos="5021263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leddt	byte  8 dup(0)</a:t>
            </a:r>
            <a:r>
              <a:rPr lang="en-US" altLang="zh-CN" sz="2800" smtClean="0"/>
              <a:t>	; </a:t>
            </a:r>
            <a:r>
              <a:rPr lang="zh-CN" altLang="en-US" sz="2800" smtClean="0"/>
              <a:t>数码缓冲区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8275" algn="l"/>
                <a:tab pos="5021263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/>
              <a:t>; </a:t>
            </a:r>
            <a:r>
              <a:rPr lang="zh-CN" altLang="en-US" sz="2800" smtClean="0"/>
              <a:t>主程序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8275" algn="l"/>
                <a:tab pos="5021263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mov si,offset leddt</a:t>
            </a:r>
            <a:r>
              <a:rPr lang="en-US" altLang="zh-CN" sz="2800" smtClean="0"/>
              <a:t>	; </a:t>
            </a:r>
            <a:r>
              <a:rPr lang="zh-CN" altLang="en-US" sz="2800" smtClean="0"/>
              <a:t>指向数码缓冲区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8275" algn="l"/>
                <a:tab pos="5021263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call displed</a:t>
            </a:r>
            <a:r>
              <a:rPr lang="en-US" altLang="zh-CN" sz="2800" smtClean="0"/>
              <a:t>	; </a:t>
            </a:r>
            <a:r>
              <a:rPr lang="zh-CN" altLang="en-US" sz="2800" smtClean="0"/>
              <a:t>调用显示子程序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8275" algn="l"/>
                <a:tab pos="5021263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/>
              <a:t>; </a:t>
            </a:r>
            <a:r>
              <a:rPr lang="zh-CN" altLang="en-US" sz="2800" smtClean="0"/>
              <a:t>子程序：显示一次数码缓冲区的</a:t>
            </a:r>
            <a:r>
              <a:rPr lang="en-US" altLang="zh-CN" sz="2800" smtClean="0"/>
              <a:t>8</a:t>
            </a:r>
            <a:r>
              <a:rPr lang="zh-CN" altLang="en-US" sz="2800" smtClean="0"/>
              <a:t>个数码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8275" algn="l"/>
                <a:tab pos="5021263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/>
              <a:t>; </a:t>
            </a:r>
            <a:r>
              <a:rPr lang="zh-CN" altLang="en-US" sz="2800" smtClean="0"/>
              <a:t>入口参数：</a:t>
            </a:r>
            <a:r>
              <a:rPr lang="en-US" altLang="zh-CN" sz="2800" smtClean="0"/>
              <a:t>DS:SI</a:t>
            </a:r>
            <a:r>
              <a:rPr lang="zh-CN" altLang="en-US" sz="2800" smtClean="0"/>
              <a:t>＝缓冲区首地址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8275" algn="l"/>
                <a:tab pos="5021263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displed	proc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8275" algn="l"/>
                <a:tab pos="5021263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	push ax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8275" algn="l"/>
                <a:tab pos="5021263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	push bx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8275" algn="l"/>
                <a:tab pos="5021263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	push dx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依次显示</a:t>
            </a:r>
            <a:r>
              <a:rPr lang="en-US" altLang="zh-CN" smtClean="0"/>
              <a:t>8</a:t>
            </a:r>
            <a:r>
              <a:rPr lang="zh-CN" altLang="en-US" smtClean="0"/>
              <a:t>位数码管程序－</a:t>
            </a:r>
            <a:r>
              <a:rPr lang="en-US" altLang="zh-CN" smtClean="0"/>
              <a:t>2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8305800" cy="57150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tabLst>
                <a:tab pos="1079500" algn="l"/>
                <a:tab pos="4302125" algn="l"/>
              </a:tabLst>
            </a:pPr>
            <a:r>
              <a:rPr lang="en-US" altLang="zh-CN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xor bx,bx 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079500" algn="l"/>
                <a:tab pos="4302125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	mov ah,0feh</a:t>
            </a:r>
            <a:r>
              <a:rPr lang="en-US" altLang="zh-CN" sz="2800" smtClean="0"/>
              <a:t>	; </a:t>
            </a:r>
            <a:r>
              <a:rPr lang="zh-CN" altLang="en-US" sz="2800" smtClean="0"/>
              <a:t>指向最左边数码管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079500" algn="l"/>
                <a:tab pos="4302125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led1: 	mov bl,[si]</a:t>
            </a:r>
            <a:r>
              <a:rPr lang="en-US" altLang="zh-CN" sz="2800" smtClean="0"/>
              <a:t>	; </a:t>
            </a:r>
            <a:r>
              <a:rPr lang="zh-CN" altLang="en-US" sz="2800" smtClean="0"/>
              <a:t>取出要显示的数字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079500" algn="l"/>
                <a:tab pos="4302125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inc si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079500" algn="l"/>
                <a:tab pos="4302125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	mov al,ledtb[bx]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079500" algn="l"/>
                <a:tab pos="4302125" algn="l"/>
              </a:tabLst>
            </a:pPr>
            <a:r>
              <a:rPr lang="en-US" altLang="zh-CN" sz="2800" smtClean="0"/>
              <a:t>	; </a:t>
            </a:r>
            <a:r>
              <a:rPr lang="zh-CN" altLang="en-US" sz="2800" smtClean="0"/>
              <a:t>得到显示代码：</a:t>
            </a:r>
            <a:r>
              <a:rPr lang="en-US" altLang="zh-CN" sz="2800" smtClean="0"/>
              <a:t>AL←LEDTB[BX]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079500" algn="l"/>
                <a:tab pos="4302125" algn="l"/>
              </a:tabLst>
            </a:pPr>
            <a:r>
              <a:rPr lang="en-US" altLang="zh-CN" sz="2800" smtClean="0"/>
              <a:t>	</a:t>
            </a:r>
            <a:r>
              <a:rPr lang="en-US" altLang="zh-CN" sz="2800" smtClean="0">
                <a:solidFill>
                  <a:schemeClr val="tx2"/>
                </a:solidFill>
              </a:rPr>
              <a:t>mov dx,segport</a:t>
            </a:r>
            <a:r>
              <a:rPr lang="en-US" altLang="zh-CN" sz="2800" smtClean="0"/>
              <a:t>	; segport</a:t>
            </a:r>
            <a:r>
              <a:rPr lang="zh-CN" altLang="en-US" sz="2800" smtClean="0"/>
              <a:t>为段控制端口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079500" algn="l"/>
                <a:tab pos="4302125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chemeClr val="tx2"/>
                </a:solidFill>
              </a:rPr>
              <a:t>out dx,al</a:t>
            </a:r>
            <a:r>
              <a:rPr lang="en-US" altLang="zh-CN" sz="2800" smtClean="0"/>
              <a:t>	; </a:t>
            </a:r>
            <a:r>
              <a:rPr lang="zh-CN" altLang="en-US" sz="2800" smtClean="0"/>
              <a:t>送出段码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079500" algn="l"/>
                <a:tab pos="4302125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mov al,ah</a:t>
            </a:r>
            <a:r>
              <a:rPr lang="en-US" altLang="zh-CN" sz="2800" smtClean="0"/>
              <a:t>	; </a:t>
            </a:r>
            <a:r>
              <a:rPr lang="zh-CN" altLang="en-US" sz="2800" smtClean="0"/>
              <a:t>取出位显示代码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079500" algn="l"/>
                <a:tab pos="4302125" algn="l"/>
              </a:tabLst>
            </a:pPr>
            <a:r>
              <a:rPr lang="zh-CN" altLang="en-US" sz="2800" smtClean="0"/>
              <a:t> 	</a:t>
            </a:r>
            <a:r>
              <a:rPr lang="en-US" altLang="zh-CN" sz="2800" smtClean="0">
                <a:solidFill>
                  <a:schemeClr val="tx2"/>
                </a:solidFill>
              </a:rPr>
              <a:t>mov dx,bitport</a:t>
            </a:r>
            <a:r>
              <a:rPr lang="en-US" altLang="zh-CN" sz="2800" smtClean="0"/>
              <a:t>	; bitport</a:t>
            </a:r>
            <a:r>
              <a:rPr lang="zh-CN" altLang="en-US" sz="2800" smtClean="0"/>
              <a:t>为位控制端口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079500" algn="l"/>
                <a:tab pos="4302125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chemeClr val="tx2"/>
                </a:solidFill>
              </a:rPr>
              <a:t>out dx,al</a:t>
            </a:r>
            <a:r>
              <a:rPr lang="en-US" altLang="zh-CN" sz="2800" smtClean="0"/>
              <a:t>	; </a:t>
            </a:r>
            <a:r>
              <a:rPr lang="zh-CN" altLang="en-US" sz="2800" smtClean="0"/>
              <a:t>送出位码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依次显示</a:t>
            </a:r>
            <a:r>
              <a:rPr lang="en-US" altLang="zh-CN" smtClean="0"/>
              <a:t>8</a:t>
            </a:r>
            <a:r>
              <a:rPr lang="zh-CN" altLang="en-US" smtClean="0"/>
              <a:t>位数码管程序－</a:t>
            </a:r>
            <a:r>
              <a:rPr lang="en-US" altLang="zh-CN" smtClean="0"/>
              <a:t>3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tabLst>
                <a:tab pos="1438275" algn="l"/>
                <a:tab pos="3941763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chemeClr val="tx2"/>
                </a:solidFill>
              </a:rPr>
              <a:t>call delay</a:t>
            </a:r>
            <a:r>
              <a:rPr lang="en-US" altLang="zh-CN" sz="2800" smtClean="0"/>
              <a:t>	; </a:t>
            </a:r>
            <a:r>
              <a:rPr lang="zh-CN" altLang="en-US" sz="2800" smtClean="0"/>
              <a:t>实现数码管延时显示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8275" algn="l"/>
                <a:tab pos="3941763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rol ah,1</a:t>
            </a:r>
            <a:r>
              <a:rPr lang="en-US" altLang="zh-CN" sz="2800" smtClean="0"/>
              <a:t>	; </a:t>
            </a:r>
            <a:r>
              <a:rPr lang="zh-CN" altLang="en-US" sz="2800" smtClean="0"/>
              <a:t>指向下一个数码管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8275" algn="l"/>
                <a:tab pos="3941763" algn="l"/>
              </a:tabLst>
            </a:pPr>
            <a:r>
              <a:rPr lang="zh-CN" altLang="en-US" sz="2800" smtClean="0"/>
              <a:t> 	</a:t>
            </a:r>
            <a:r>
              <a:rPr lang="en-US" altLang="zh-CN" sz="2800" smtClean="0">
                <a:solidFill>
                  <a:srgbClr val="193C7D"/>
                </a:solidFill>
              </a:rPr>
              <a:t>cmp ah,0feh</a:t>
            </a:r>
            <a:r>
              <a:rPr lang="en-US" altLang="zh-CN" sz="2800" smtClean="0"/>
              <a:t>	; </a:t>
            </a:r>
            <a:r>
              <a:rPr lang="zh-CN" altLang="en-US" sz="2800" smtClean="0"/>
              <a:t>是否指向最右边数码管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8275" algn="l"/>
                <a:tab pos="3941763" algn="l"/>
              </a:tabLst>
            </a:pPr>
            <a:r>
              <a:rPr lang="zh-CN" altLang="en-US" sz="2800" smtClean="0"/>
              <a:t>        	</a:t>
            </a:r>
            <a:r>
              <a:rPr lang="en-US" altLang="zh-CN" sz="2800" smtClean="0">
                <a:solidFill>
                  <a:srgbClr val="193C7D"/>
                </a:solidFill>
              </a:rPr>
              <a:t>jnz led1</a:t>
            </a:r>
            <a:r>
              <a:rPr lang="en-US" altLang="zh-CN" sz="2800" smtClean="0"/>
              <a:t>	; </a:t>
            </a:r>
            <a:r>
              <a:rPr lang="zh-CN" altLang="en-US" sz="2800" smtClean="0"/>
              <a:t>没有，显示下一个数字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8275" algn="l"/>
                <a:tab pos="3941763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pop dx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8275" algn="l"/>
                <a:tab pos="3941763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	pop bx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8275" algn="l"/>
                <a:tab pos="3941763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	pop ax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8275" algn="l"/>
                <a:tab pos="3941763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	ret</a:t>
            </a:r>
            <a:r>
              <a:rPr lang="en-US" altLang="zh-CN" sz="2800" smtClean="0"/>
              <a:t>	; 8</a:t>
            </a:r>
            <a:r>
              <a:rPr lang="zh-CN" altLang="en-US" sz="2800" smtClean="0"/>
              <a:t>位数码管都显示一遍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8275" algn="l"/>
                <a:tab pos="3941763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/>
              <a:t>; </a:t>
            </a:r>
            <a:r>
              <a:rPr lang="zh-CN" altLang="en-US" sz="2800" smtClean="0"/>
              <a:t>显示代码表，按照</a:t>
            </a:r>
            <a:r>
              <a:rPr lang="en-US" altLang="zh-CN" sz="2800" smtClean="0"/>
              <a:t>0</a:t>
            </a:r>
            <a:r>
              <a:rPr lang="zh-CN" altLang="en-US" sz="2800" smtClean="0"/>
              <a:t>～</a:t>
            </a:r>
            <a:r>
              <a:rPr lang="en-US" altLang="zh-CN" sz="2800" smtClean="0"/>
              <a:t>9</a:t>
            </a:r>
            <a:r>
              <a:rPr lang="zh-CN" altLang="en-US" sz="2800" smtClean="0"/>
              <a:t>、</a:t>
            </a:r>
            <a:r>
              <a:rPr lang="en-US" altLang="zh-CN" sz="2800" smtClean="0"/>
              <a:t>A</a:t>
            </a:r>
            <a:r>
              <a:rPr lang="zh-CN" altLang="en-US" sz="2800" smtClean="0"/>
              <a:t>～</a:t>
            </a:r>
            <a:r>
              <a:rPr lang="en-US" altLang="zh-CN" sz="2800" smtClean="0"/>
              <a:t>F</a:t>
            </a:r>
            <a:r>
              <a:rPr lang="zh-CN" altLang="en-US" sz="2800" smtClean="0"/>
              <a:t>的顺序</a:t>
            </a:r>
            <a:endParaRPr lang="zh-CN" altLang="pt-BR" sz="2800" smtClean="0"/>
          </a:p>
          <a:p>
            <a:pPr marL="0" indent="0" eaLnBrk="1" hangingPunct="1">
              <a:buFont typeface="Wingdings" pitchFamily="2" charset="2"/>
              <a:buNone/>
              <a:tabLst>
                <a:tab pos="1438275" algn="l"/>
                <a:tab pos="3941763" algn="l"/>
              </a:tabLst>
            </a:pPr>
            <a:r>
              <a:rPr lang="pt-BR" altLang="zh-CN" sz="2800" smtClean="0">
                <a:solidFill>
                  <a:schemeClr val="tx2"/>
                </a:solidFill>
              </a:rPr>
              <a:t>ledtb	byte 0c0h,0f9h,0a4h,……,86h,8eh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438275" algn="l"/>
                <a:tab pos="3941763" algn="l"/>
              </a:tabLst>
            </a:pPr>
            <a:r>
              <a:rPr lang="pt-BR" altLang="zh-CN" sz="2800" smtClean="0">
                <a:solidFill>
                  <a:srgbClr val="193C7D"/>
                </a:solidFill>
              </a:rPr>
              <a:t>displed	endp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依次显示</a:t>
            </a:r>
            <a:r>
              <a:rPr lang="en-US" altLang="zh-CN" smtClean="0"/>
              <a:t>8</a:t>
            </a:r>
            <a:r>
              <a:rPr lang="zh-CN" altLang="en-US" smtClean="0"/>
              <a:t>位数码管程序－</a:t>
            </a:r>
            <a:r>
              <a:rPr lang="en-US" altLang="zh-CN" smtClean="0"/>
              <a:t>4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8305800" cy="5867400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buFont typeface="Wingdings" pitchFamily="2" charset="2"/>
              <a:buNone/>
              <a:tabLst>
                <a:tab pos="1619250" algn="l"/>
                <a:tab pos="3941763" algn="l"/>
              </a:tabLst>
            </a:pPr>
            <a:r>
              <a:rPr lang="pt-BR" altLang="zh-CN" sz="2800" smtClean="0">
                <a:solidFill>
                  <a:schemeClr val="tx2"/>
                </a:solidFill>
              </a:rPr>
              <a:t>timer	= 10</a:t>
            </a:r>
            <a:r>
              <a:rPr lang="pt-BR" altLang="zh-CN" sz="2800" smtClean="0"/>
              <a:t>	; </a:t>
            </a:r>
            <a:r>
              <a:rPr lang="zh-CN" altLang="en-US" sz="2800" smtClean="0"/>
              <a:t>延时常量</a:t>
            </a:r>
            <a:endParaRPr lang="zh-CN" altLang="pt-BR" sz="2800" smtClean="0"/>
          </a:p>
          <a:p>
            <a:pPr marL="0" indent="0" eaLnBrk="1" hangingPunct="1">
              <a:lnSpc>
                <a:spcPct val="85000"/>
              </a:lnSpc>
              <a:buFont typeface="Wingdings" pitchFamily="2" charset="2"/>
              <a:buNone/>
              <a:tabLst>
                <a:tab pos="1619250" algn="l"/>
                <a:tab pos="3941763" algn="l"/>
              </a:tabLst>
            </a:pPr>
            <a:r>
              <a:rPr lang="pt-BR" altLang="zh-CN" sz="2800" smtClean="0">
                <a:solidFill>
                  <a:srgbClr val="193C7D"/>
                </a:solidFill>
              </a:rPr>
              <a:t>delay	proc</a:t>
            </a:r>
            <a:r>
              <a:rPr lang="pt-BR" altLang="zh-CN" sz="2800" smtClean="0"/>
              <a:t>	; </a:t>
            </a:r>
            <a:r>
              <a:rPr lang="zh-CN" altLang="en-US" sz="2800" smtClean="0"/>
              <a:t>软件延时子程序</a:t>
            </a:r>
            <a:endParaRPr lang="zh-CN" altLang="pt-BR" sz="2800" smtClean="0"/>
          </a:p>
          <a:p>
            <a:pPr marL="0" indent="0" eaLnBrk="1" hangingPunct="1">
              <a:lnSpc>
                <a:spcPct val="85000"/>
              </a:lnSpc>
              <a:buFont typeface="Wingdings" pitchFamily="2" charset="2"/>
              <a:buNone/>
              <a:tabLst>
                <a:tab pos="1619250" algn="l"/>
                <a:tab pos="3941763" algn="l"/>
              </a:tabLst>
            </a:pPr>
            <a:r>
              <a:rPr lang="zh-CN" altLang="pt-BR" sz="2800" smtClean="0"/>
              <a:t>	</a:t>
            </a:r>
            <a:r>
              <a:rPr lang="pt-BR" altLang="zh-CN" sz="2800" smtClean="0">
                <a:solidFill>
                  <a:srgbClr val="193C7D"/>
                </a:solidFill>
              </a:rPr>
              <a:t>push bx</a:t>
            </a:r>
          </a:p>
          <a:p>
            <a:pPr marL="0" indent="0" eaLnBrk="1" hangingPunct="1">
              <a:lnSpc>
                <a:spcPct val="85000"/>
              </a:lnSpc>
              <a:buFont typeface="Wingdings" pitchFamily="2" charset="2"/>
              <a:buNone/>
              <a:tabLst>
                <a:tab pos="1619250" algn="l"/>
                <a:tab pos="3941763" algn="l"/>
              </a:tabLst>
            </a:pPr>
            <a:r>
              <a:rPr lang="pt-BR" altLang="zh-CN" sz="2800" smtClean="0">
                <a:solidFill>
                  <a:srgbClr val="193C7D"/>
                </a:solidFill>
              </a:rPr>
              <a:t>	push cx</a:t>
            </a:r>
          </a:p>
          <a:p>
            <a:pPr marL="0" indent="0" eaLnBrk="1" hangingPunct="1">
              <a:lnSpc>
                <a:spcPct val="85000"/>
              </a:lnSpc>
              <a:buFont typeface="Wingdings" pitchFamily="2" charset="2"/>
              <a:buNone/>
              <a:tabLst>
                <a:tab pos="1619250" algn="l"/>
                <a:tab pos="3941763" algn="l"/>
              </a:tabLst>
            </a:pPr>
            <a:r>
              <a:rPr lang="pt-BR" altLang="zh-CN" sz="2800" smtClean="0">
                <a:solidFill>
                  <a:srgbClr val="193C7D"/>
                </a:solidFill>
              </a:rPr>
              <a:t>	mov bx,</a:t>
            </a:r>
            <a:r>
              <a:rPr lang="pt-BR" altLang="zh-CN" sz="2800" smtClean="0">
                <a:solidFill>
                  <a:schemeClr val="tx2"/>
                </a:solidFill>
              </a:rPr>
              <a:t>timer</a:t>
            </a:r>
            <a:r>
              <a:rPr lang="pt-BR" altLang="zh-CN" sz="2800" smtClean="0"/>
              <a:t>	; </a:t>
            </a:r>
            <a:r>
              <a:rPr lang="zh-CN" altLang="en-US" sz="2800" smtClean="0"/>
              <a:t>外循环</a:t>
            </a:r>
            <a:r>
              <a:rPr lang="zh-CN" altLang="pt-BR" sz="2800" smtClean="0"/>
              <a:t>：</a:t>
            </a:r>
            <a:r>
              <a:rPr lang="pt-BR" altLang="zh-CN" sz="2800" smtClean="0"/>
              <a:t>timer</a:t>
            </a:r>
            <a:r>
              <a:rPr lang="zh-CN" altLang="en-US" sz="2800" smtClean="0"/>
              <a:t>次数</a:t>
            </a:r>
            <a:endParaRPr lang="zh-CN" altLang="pt-BR" sz="2800" smtClean="0"/>
          </a:p>
          <a:p>
            <a:pPr marL="0" indent="0" eaLnBrk="1" hangingPunct="1">
              <a:lnSpc>
                <a:spcPct val="85000"/>
              </a:lnSpc>
              <a:buFont typeface="Wingdings" pitchFamily="2" charset="2"/>
              <a:buNone/>
              <a:tabLst>
                <a:tab pos="1619250" algn="l"/>
                <a:tab pos="3941763" algn="l"/>
              </a:tabLst>
            </a:pPr>
            <a:r>
              <a:rPr lang="pt-BR" altLang="zh-CN" sz="2800" smtClean="0">
                <a:solidFill>
                  <a:srgbClr val="193C7D"/>
                </a:solidFill>
              </a:rPr>
              <a:t>delay1:	xor cx,cx</a:t>
            </a:r>
          </a:p>
          <a:p>
            <a:pPr marL="0" indent="0" eaLnBrk="1" hangingPunct="1">
              <a:lnSpc>
                <a:spcPct val="85000"/>
              </a:lnSpc>
              <a:buFont typeface="Wingdings" pitchFamily="2" charset="2"/>
              <a:buNone/>
              <a:tabLst>
                <a:tab pos="1619250" algn="l"/>
                <a:tab pos="3941763" algn="l"/>
              </a:tabLst>
            </a:pPr>
            <a:r>
              <a:rPr lang="pt-BR" altLang="zh-CN" sz="2800" smtClean="0">
                <a:solidFill>
                  <a:schemeClr val="tx2"/>
                </a:solidFill>
              </a:rPr>
              <a:t>delay2:	loop delay2</a:t>
            </a:r>
            <a:r>
              <a:rPr lang="pt-BR" altLang="zh-CN" sz="2800" smtClean="0"/>
              <a:t>	; </a:t>
            </a:r>
            <a:r>
              <a:rPr lang="zh-CN" altLang="en-US" sz="2800" smtClean="0"/>
              <a:t>内循环</a:t>
            </a:r>
            <a:r>
              <a:rPr lang="zh-CN" altLang="pt-BR" sz="2800" smtClean="0"/>
              <a:t>：</a:t>
            </a:r>
            <a:r>
              <a:rPr lang="pt-BR" altLang="zh-CN" sz="2800" smtClean="0"/>
              <a:t>2</a:t>
            </a:r>
            <a:r>
              <a:rPr lang="pt-BR" altLang="zh-CN" sz="2800" baseline="30000" smtClean="0"/>
              <a:t>16</a:t>
            </a:r>
            <a:r>
              <a:rPr lang="zh-CN" altLang="en-US" sz="2800" smtClean="0"/>
              <a:t>次循环</a:t>
            </a:r>
            <a:endParaRPr lang="zh-CN" altLang="pt-BR" sz="2800" smtClean="0"/>
          </a:p>
          <a:p>
            <a:pPr marL="0" indent="0" eaLnBrk="1" hangingPunct="1">
              <a:lnSpc>
                <a:spcPct val="85000"/>
              </a:lnSpc>
              <a:buFont typeface="Wingdings" pitchFamily="2" charset="2"/>
              <a:buNone/>
              <a:tabLst>
                <a:tab pos="1619250" algn="l"/>
                <a:tab pos="3941763" algn="l"/>
              </a:tabLst>
            </a:pPr>
            <a:r>
              <a:rPr lang="zh-CN" altLang="pt-BR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dec bx</a:t>
            </a:r>
          </a:p>
          <a:p>
            <a:pPr marL="0" indent="0" eaLnBrk="1" hangingPunct="1">
              <a:lnSpc>
                <a:spcPct val="85000"/>
              </a:lnSpc>
              <a:buFont typeface="Wingdings" pitchFamily="2" charset="2"/>
              <a:buNone/>
              <a:tabLst>
                <a:tab pos="1619250" algn="l"/>
                <a:tab pos="3941763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	jnz delay1</a:t>
            </a:r>
          </a:p>
          <a:p>
            <a:pPr marL="0" indent="0" eaLnBrk="1" hangingPunct="1">
              <a:lnSpc>
                <a:spcPct val="85000"/>
              </a:lnSpc>
              <a:buFont typeface="Wingdings" pitchFamily="2" charset="2"/>
              <a:buNone/>
              <a:tabLst>
                <a:tab pos="1619250" algn="l"/>
                <a:tab pos="3941763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	pop cx</a:t>
            </a:r>
          </a:p>
          <a:p>
            <a:pPr marL="0" indent="0" eaLnBrk="1" hangingPunct="1">
              <a:lnSpc>
                <a:spcPct val="85000"/>
              </a:lnSpc>
              <a:buFont typeface="Wingdings" pitchFamily="2" charset="2"/>
              <a:buNone/>
              <a:tabLst>
                <a:tab pos="1619250" algn="l"/>
                <a:tab pos="3941763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	pop bx</a:t>
            </a:r>
          </a:p>
          <a:p>
            <a:pPr marL="0" indent="0" eaLnBrk="1" hangingPunct="1">
              <a:lnSpc>
                <a:spcPct val="85000"/>
              </a:lnSpc>
              <a:buFont typeface="Wingdings" pitchFamily="2" charset="2"/>
              <a:buNone/>
              <a:tabLst>
                <a:tab pos="1619250" algn="l"/>
                <a:tab pos="3941763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	ret</a:t>
            </a:r>
          </a:p>
          <a:p>
            <a:pPr marL="0" indent="0" eaLnBrk="1" hangingPunct="1">
              <a:lnSpc>
                <a:spcPct val="85000"/>
              </a:lnSpc>
              <a:buFont typeface="Wingdings" pitchFamily="2" charset="2"/>
              <a:buNone/>
              <a:tabLst>
                <a:tab pos="1619250" algn="l"/>
                <a:tab pos="3941763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delay	endp</a:t>
            </a:r>
            <a:endParaRPr lang="zh-CN" altLang="en-US" sz="2800" smtClean="0">
              <a:solidFill>
                <a:srgbClr val="193C7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8.3 </a:t>
            </a:r>
            <a:r>
              <a:rPr lang="zh-CN" altLang="en-US" smtClean="0"/>
              <a:t>异步串行通信接口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</a:rPr>
              <a:t>串行通信</a:t>
            </a:r>
            <a:r>
              <a:rPr lang="zh-CN" altLang="en-US" sz="2800" smtClean="0">
                <a:latin typeface="Times New Roman" pitchFamily="18" charset="0"/>
              </a:rPr>
              <a:t>：将数据分解成二进制位用一条信号线，一位一位顺序传送的方式</a:t>
            </a:r>
          </a:p>
          <a:p>
            <a:pPr eaLnBrk="1" hangingPunct="1"/>
            <a:r>
              <a:rPr lang="zh-CN" altLang="en-US" sz="2800" smtClean="0">
                <a:latin typeface="Times New Roman" pitchFamily="18" charset="0"/>
              </a:rPr>
              <a:t>串行通信的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</a:rPr>
              <a:t>优势</a:t>
            </a:r>
            <a:r>
              <a:rPr lang="zh-CN" altLang="en-US" sz="2800" smtClean="0">
                <a:latin typeface="Times New Roman" pitchFamily="18" charset="0"/>
              </a:rPr>
              <a:t>：用于通信的线路少，因而在远距离通信时可以极大地降低成本</a:t>
            </a:r>
          </a:p>
          <a:p>
            <a:pPr eaLnBrk="1" hangingPunct="1"/>
            <a:r>
              <a:rPr lang="zh-CN" altLang="en-US" sz="2800" smtClean="0">
                <a:latin typeface="Times New Roman" pitchFamily="18" charset="0"/>
              </a:rPr>
              <a:t>串行通信适合于远距离数据传送，也常用于速度要求不高的近距离数据传送</a:t>
            </a:r>
          </a:p>
          <a:p>
            <a:pPr eaLnBrk="1" hangingPunct="1"/>
            <a:r>
              <a:rPr lang="zh-CN" altLang="en-US" sz="2800" smtClean="0">
                <a:solidFill>
                  <a:schemeClr val="tx2"/>
                </a:solidFill>
              </a:rPr>
              <a:t>通信协议</a:t>
            </a:r>
            <a:r>
              <a:rPr lang="zh-CN" altLang="en-US" sz="2800" smtClean="0"/>
              <a:t>（通信规程）：收发双方共同遵守，解决传送速率、信息格式、位同步、字符同步、数据校验等问题</a:t>
            </a:r>
            <a:endParaRPr lang="zh-CN" altLang="en-US" sz="2800" smtClean="0">
              <a:latin typeface="Times New Roman" pitchFamily="18" charset="0"/>
            </a:endParaRPr>
          </a:p>
          <a:p>
            <a:pPr eaLnBrk="1" hangingPunct="1"/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</a:rPr>
              <a:t>串行异步通信</a:t>
            </a:r>
            <a:r>
              <a:rPr lang="zh-CN" altLang="en-US" sz="2800" smtClean="0">
                <a:latin typeface="Times New Roman" pitchFamily="18" charset="0"/>
              </a:rPr>
              <a:t>：以字符为单位进行传输</a:t>
            </a:r>
          </a:p>
          <a:p>
            <a:pPr eaLnBrk="1" hangingPunct="1"/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</a:rPr>
              <a:t>串行同步通信</a:t>
            </a:r>
            <a:r>
              <a:rPr lang="zh-CN" altLang="en-US" sz="2800" smtClean="0">
                <a:latin typeface="Times New Roman" pitchFamily="18" charset="0"/>
              </a:rPr>
              <a:t>：以一个数据块（帧）为传输单位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8.3.1 </a:t>
            </a:r>
            <a:r>
              <a:rPr lang="zh-CN" altLang="en-US" smtClean="0"/>
              <a:t>异步串行通信格式</a:t>
            </a:r>
          </a:p>
        </p:txBody>
      </p:sp>
      <p:sp>
        <p:nvSpPr>
          <p:cNvPr id="496644" name="Rectangle 4"/>
          <p:cNvSpPr>
            <a:spLocks noChangeArrowheads="1"/>
          </p:cNvSpPr>
          <p:nvPr/>
        </p:nvSpPr>
        <p:spPr bwMode="auto">
          <a:xfrm>
            <a:off x="785813" y="3505200"/>
            <a:ext cx="7767637" cy="1096963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0066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zh-CN" altLang="en-US" sz="3200" b="1">
                <a:solidFill>
                  <a:srgbClr val="0000CC"/>
                </a:solidFill>
                <a:latin typeface="Times New Roman" pitchFamily="18" charset="0"/>
              </a:rPr>
              <a:t>起始位</a:t>
            </a:r>
            <a:r>
              <a:rPr lang="en-US" altLang="zh-CN" sz="3200" b="1">
                <a:latin typeface="宋体" charset="-122"/>
              </a:rPr>
              <a:t>——</a:t>
            </a:r>
            <a:r>
              <a:rPr lang="zh-CN" altLang="en-US" sz="3200" b="1">
                <a:latin typeface="Times New Roman" pitchFamily="18" charset="0"/>
              </a:rPr>
              <a:t>每个字符开始传送的标志，起始位采用逻辑</a:t>
            </a:r>
            <a:r>
              <a:rPr lang="en-US" altLang="zh-CN" sz="3200" b="1">
                <a:latin typeface="Times New Roman" pitchFamily="18" charset="0"/>
              </a:rPr>
              <a:t>0</a:t>
            </a:r>
            <a:r>
              <a:rPr lang="zh-CN" altLang="en-US" sz="3200" b="1">
                <a:latin typeface="Times New Roman" pitchFamily="18" charset="0"/>
              </a:rPr>
              <a:t>电平</a:t>
            </a:r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874713" y="3592513"/>
            <a:ext cx="7767637" cy="1096962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0066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Blip>
                <a:blip r:embed="rId2"/>
              </a:buBlip>
            </a:pPr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</a:rPr>
              <a:t>数据位</a:t>
            </a:r>
            <a:r>
              <a:rPr kumimoji="1" lang="en-US" altLang="zh-CN" sz="3200" b="1">
                <a:latin typeface="Times New Roman" pitchFamily="18" charset="0"/>
              </a:rPr>
              <a:t>——</a:t>
            </a:r>
            <a:r>
              <a:rPr kumimoji="1" lang="zh-CN" altLang="en-US" sz="3200" b="1">
                <a:latin typeface="Times New Roman" pitchFamily="18" charset="0"/>
              </a:rPr>
              <a:t>数据位紧跟着起始位传送。由</a:t>
            </a:r>
            <a:r>
              <a:rPr kumimoji="1" lang="en-US" altLang="zh-CN" sz="3200" b="1">
                <a:latin typeface="Times New Roman" pitchFamily="18" charset="0"/>
              </a:rPr>
              <a:t>5</a:t>
            </a:r>
            <a:r>
              <a:rPr kumimoji="1" lang="zh-CN" altLang="en-US" sz="3200" b="1">
                <a:latin typeface="Times New Roman" pitchFamily="18" charset="0"/>
              </a:rPr>
              <a:t>～</a:t>
            </a:r>
            <a:r>
              <a:rPr kumimoji="1" lang="en-US" altLang="zh-CN" sz="3200" b="1">
                <a:latin typeface="Times New Roman" pitchFamily="18" charset="0"/>
              </a:rPr>
              <a:t>8</a:t>
            </a:r>
            <a:r>
              <a:rPr kumimoji="1" lang="zh-CN" altLang="en-US" sz="3200" b="1">
                <a:latin typeface="Times New Roman" pitchFamily="18" charset="0"/>
              </a:rPr>
              <a:t>个二进制位组成，低位先传送</a:t>
            </a:r>
          </a:p>
        </p:txBody>
      </p:sp>
      <p:sp>
        <p:nvSpPr>
          <p:cNvPr id="496646" name="Rectangle 6"/>
          <p:cNvSpPr>
            <a:spLocks noChangeArrowheads="1"/>
          </p:cNvSpPr>
          <p:nvPr/>
        </p:nvSpPr>
        <p:spPr bwMode="auto">
          <a:xfrm>
            <a:off x="957263" y="3679825"/>
            <a:ext cx="7767637" cy="1096963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0066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Blip>
                <a:blip r:embed="rId2"/>
              </a:buBlip>
            </a:pPr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</a:rPr>
              <a:t>校验位</a:t>
            </a:r>
            <a:r>
              <a:rPr kumimoji="1" lang="en-US" altLang="zh-CN" sz="3200" b="1">
                <a:latin typeface="Times New Roman" pitchFamily="18" charset="0"/>
              </a:rPr>
              <a:t>——</a:t>
            </a:r>
            <a:r>
              <a:rPr kumimoji="1" lang="zh-CN" altLang="en-US" sz="3200" b="1">
                <a:latin typeface="Times New Roman" pitchFamily="18" charset="0"/>
              </a:rPr>
              <a:t>用于校验是否传送正确；可选择奇检验、偶校验或不传送校验位</a:t>
            </a:r>
          </a:p>
        </p:txBody>
      </p:sp>
      <p:sp>
        <p:nvSpPr>
          <p:cNvPr id="496647" name="Rectangle 7"/>
          <p:cNvSpPr>
            <a:spLocks noChangeArrowheads="1"/>
          </p:cNvSpPr>
          <p:nvPr/>
        </p:nvSpPr>
        <p:spPr bwMode="auto">
          <a:xfrm>
            <a:off x="1042988" y="3767138"/>
            <a:ext cx="7767637" cy="1096962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0066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Blip>
                <a:blip r:embed="rId2"/>
              </a:buBlip>
            </a:pPr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</a:rPr>
              <a:t>停止位</a:t>
            </a:r>
            <a:r>
              <a:rPr kumimoji="1" lang="en-US" altLang="zh-CN" sz="3200" b="1">
                <a:latin typeface="Times New Roman" pitchFamily="18" charset="0"/>
              </a:rPr>
              <a:t>——</a:t>
            </a:r>
            <a:r>
              <a:rPr kumimoji="1" lang="zh-CN" altLang="en-US" sz="3200" b="1">
                <a:latin typeface="Times New Roman" pitchFamily="18" charset="0"/>
              </a:rPr>
              <a:t>表示该字符传送结束。停止位采用逻辑</a:t>
            </a:r>
            <a:r>
              <a:rPr kumimoji="1" lang="en-US" altLang="zh-CN" sz="3200" b="1">
                <a:latin typeface="Times New Roman" pitchFamily="18" charset="0"/>
              </a:rPr>
              <a:t>1</a:t>
            </a:r>
            <a:r>
              <a:rPr kumimoji="1" lang="zh-CN" altLang="en-US" sz="3200" b="1">
                <a:latin typeface="Times New Roman" pitchFamily="18" charset="0"/>
              </a:rPr>
              <a:t>电平，可选择</a:t>
            </a:r>
            <a:r>
              <a:rPr kumimoji="1" lang="en-US" altLang="zh-CN" sz="3200" b="1">
                <a:latin typeface="Times New Roman" pitchFamily="18" charset="0"/>
              </a:rPr>
              <a:t>1</a:t>
            </a:r>
            <a:r>
              <a:rPr kumimoji="1" lang="zh-CN" altLang="en-US" sz="3200" b="1">
                <a:latin typeface="Times New Roman" pitchFamily="18" charset="0"/>
              </a:rPr>
              <a:t>、</a:t>
            </a:r>
            <a:r>
              <a:rPr kumimoji="1" lang="en-US" altLang="zh-CN" sz="3200" b="1">
                <a:latin typeface="Times New Roman" pitchFamily="18" charset="0"/>
              </a:rPr>
              <a:t>1.5</a:t>
            </a:r>
            <a:r>
              <a:rPr kumimoji="1" lang="zh-CN" altLang="en-US" sz="3200" b="1">
                <a:latin typeface="Times New Roman" pitchFamily="18" charset="0"/>
              </a:rPr>
              <a:t>或</a:t>
            </a:r>
            <a:r>
              <a:rPr kumimoji="1" lang="en-US" altLang="zh-CN" sz="3200" b="1">
                <a:latin typeface="Times New Roman" pitchFamily="18" charset="0"/>
              </a:rPr>
              <a:t>2</a:t>
            </a:r>
            <a:r>
              <a:rPr kumimoji="1" lang="zh-CN" altLang="en-US" sz="3200" b="1">
                <a:latin typeface="Times New Roman" pitchFamily="18" charset="0"/>
              </a:rPr>
              <a:t>位</a:t>
            </a:r>
          </a:p>
        </p:txBody>
      </p:sp>
      <p:grpSp>
        <p:nvGrpSpPr>
          <p:cNvPr id="95239" name="Group 8"/>
          <p:cNvGrpSpPr>
            <a:grpSpLocks/>
          </p:cNvGrpSpPr>
          <p:nvPr/>
        </p:nvGrpSpPr>
        <p:grpSpPr bwMode="auto">
          <a:xfrm>
            <a:off x="873125" y="779463"/>
            <a:ext cx="7281863" cy="2420937"/>
            <a:chOff x="439" y="884"/>
            <a:chExt cx="4587" cy="1525"/>
          </a:xfrm>
        </p:grpSpPr>
        <p:sp>
          <p:nvSpPr>
            <p:cNvPr id="95242" name="Rectangle 9"/>
            <p:cNvSpPr>
              <a:spLocks noChangeArrowheads="1"/>
            </p:cNvSpPr>
            <p:nvPr/>
          </p:nvSpPr>
          <p:spPr bwMode="auto">
            <a:xfrm>
              <a:off x="697" y="1139"/>
              <a:ext cx="675" cy="20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400" b="1">
                  <a:latin typeface="宋体" charset="-122"/>
                </a:rPr>
                <a:t>起始位</a:t>
              </a:r>
            </a:p>
          </p:txBody>
        </p:sp>
        <p:sp>
          <p:nvSpPr>
            <p:cNvPr id="95243" name="Rectangle 10"/>
            <p:cNvSpPr>
              <a:spLocks noChangeArrowheads="1"/>
            </p:cNvSpPr>
            <p:nvPr/>
          </p:nvSpPr>
          <p:spPr bwMode="auto">
            <a:xfrm>
              <a:off x="3021" y="1139"/>
              <a:ext cx="674" cy="20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400" b="1">
                  <a:latin typeface="宋体" charset="-122"/>
                </a:rPr>
                <a:t>校验位</a:t>
              </a:r>
            </a:p>
          </p:txBody>
        </p:sp>
        <p:sp>
          <p:nvSpPr>
            <p:cNvPr id="95244" name="Rectangle 11"/>
            <p:cNvSpPr>
              <a:spLocks noChangeArrowheads="1"/>
            </p:cNvSpPr>
            <p:nvPr/>
          </p:nvSpPr>
          <p:spPr bwMode="auto">
            <a:xfrm>
              <a:off x="3611" y="1139"/>
              <a:ext cx="674" cy="20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400" b="1">
                  <a:latin typeface="宋体" charset="-122"/>
                </a:rPr>
                <a:t>停止位</a:t>
              </a:r>
            </a:p>
          </p:txBody>
        </p:sp>
        <p:sp>
          <p:nvSpPr>
            <p:cNvPr id="95245" name="Rectangle 12"/>
            <p:cNvSpPr>
              <a:spLocks noChangeArrowheads="1"/>
            </p:cNvSpPr>
            <p:nvPr/>
          </p:nvSpPr>
          <p:spPr bwMode="auto">
            <a:xfrm>
              <a:off x="4352" y="1139"/>
              <a:ext cx="674" cy="20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400" b="1">
                  <a:latin typeface="宋体" charset="-122"/>
                </a:rPr>
                <a:t>空闲位</a:t>
              </a:r>
            </a:p>
          </p:txBody>
        </p:sp>
        <p:sp>
          <p:nvSpPr>
            <p:cNvPr id="95246" name="Rectangle 13"/>
            <p:cNvSpPr>
              <a:spLocks noChangeArrowheads="1"/>
            </p:cNvSpPr>
            <p:nvPr/>
          </p:nvSpPr>
          <p:spPr bwMode="auto">
            <a:xfrm>
              <a:off x="1842" y="1139"/>
              <a:ext cx="675" cy="20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400" b="1">
                  <a:latin typeface="宋体" charset="-122"/>
                </a:rPr>
                <a:t>数据位</a:t>
              </a:r>
            </a:p>
          </p:txBody>
        </p:sp>
        <p:grpSp>
          <p:nvGrpSpPr>
            <p:cNvPr id="95247" name="Group 14"/>
            <p:cNvGrpSpPr>
              <a:grpSpLocks/>
            </p:cNvGrpSpPr>
            <p:nvPr/>
          </p:nvGrpSpPr>
          <p:grpSpPr bwMode="auto">
            <a:xfrm>
              <a:off x="731" y="1424"/>
              <a:ext cx="317" cy="76"/>
              <a:chOff x="0" y="0"/>
              <a:chExt cx="19998" cy="20000"/>
            </a:xfrm>
          </p:grpSpPr>
          <p:grpSp>
            <p:nvGrpSpPr>
              <p:cNvPr id="95303" name="Group 15"/>
              <p:cNvGrpSpPr>
                <a:grpSpLocks/>
              </p:cNvGrpSpPr>
              <p:nvPr/>
            </p:nvGrpSpPr>
            <p:grpSpPr bwMode="auto">
              <a:xfrm>
                <a:off x="0" y="377"/>
                <a:ext cx="10039" cy="19623"/>
                <a:chOff x="0" y="0"/>
                <a:chExt cx="19998" cy="20000"/>
              </a:xfrm>
            </p:grpSpPr>
            <p:sp>
              <p:nvSpPr>
                <p:cNvPr id="95307" name="Arc 16"/>
                <p:cNvSpPr>
                  <a:spLocks/>
                </p:cNvSpPr>
                <p:nvPr/>
              </p:nvSpPr>
              <p:spPr bwMode="auto">
                <a:xfrm flipH="1">
                  <a:off x="0" y="7118"/>
                  <a:ext cx="16580" cy="12882"/>
                </a:xfrm>
                <a:custGeom>
                  <a:avLst/>
                  <a:gdLst>
                    <a:gd name="T0" fmla="*/ 0 w 21600"/>
                    <a:gd name="T1" fmla="*/ 0 h 21600"/>
                    <a:gd name="T2" fmla="*/ 16580 w 21600"/>
                    <a:gd name="T3" fmla="*/ 12882 h 21600"/>
                    <a:gd name="T4" fmla="*/ 0 w 21600"/>
                    <a:gd name="T5" fmla="*/ 12882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308" name="Arc 17"/>
                <p:cNvSpPr>
                  <a:spLocks/>
                </p:cNvSpPr>
                <p:nvPr/>
              </p:nvSpPr>
              <p:spPr bwMode="auto">
                <a:xfrm flipH="1">
                  <a:off x="16421" y="0"/>
                  <a:ext cx="3577" cy="7686"/>
                </a:xfrm>
                <a:custGeom>
                  <a:avLst/>
                  <a:gdLst>
                    <a:gd name="T0" fmla="*/ 0 w 21600"/>
                    <a:gd name="T1" fmla="*/ 0 h 21600"/>
                    <a:gd name="T2" fmla="*/ 3577 w 21600"/>
                    <a:gd name="T3" fmla="*/ 7686 h 21600"/>
                    <a:gd name="T4" fmla="*/ 0 w 21600"/>
                    <a:gd name="T5" fmla="*/ 7686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304" name="Group 18"/>
              <p:cNvGrpSpPr>
                <a:grpSpLocks/>
              </p:cNvGrpSpPr>
              <p:nvPr/>
            </p:nvGrpSpPr>
            <p:grpSpPr bwMode="auto">
              <a:xfrm>
                <a:off x="9959" y="0"/>
                <a:ext cx="10039" cy="19623"/>
                <a:chOff x="0" y="0"/>
                <a:chExt cx="20000" cy="20000"/>
              </a:xfrm>
            </p:grpSpPr>
            <p:sp>
              <p:nvSpPr>
                <p:cNvPr id="95305" name="Arc 19"/>
                <p:cNvSpPr>
                  <a:spLocks/>
                </p:cNvSpPr>
                <p:nvPr/>
              </p:nvSpPr>
              <p:spPr bwMode="auto">
                <a:xfrm>
                  <a:off x="3419" y="7118"/>
                  <a:ext cx="16581" cy="12882"/>
                </a:xfrm>
                <a:custGeom>
                  <a:avLst/>
                  <a:gdLst>
                    <a:gd name="T0" fmla="*/ 0 w 21600"/>
                    <a:gd name="T1" fmla="*/ 0 h 21600"/>
                    <a:gd name="T2" fmla="*/ 16581 w 21600"/>
                    <a:gd name="T3" fmla="*/ 12882 h 21600"/>
                    <a:gd name="T4" fmla="*/ 0 w 21600"/>
                    <a:gd name="T5" fmla="*/ 12882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306" name="Arc 20"/>
                <p:cNvSpPr>
                  <a:spLocks/>
                </p:cNvSpPr>
                <p:nvPr/>
              </p:nvSpPr>
              <p:spPr bwMode="auto">
                <a:xfrm>
                  <a:off x="0" y="0"/>
                  <a:ext cx="3578" cy="7685"/>
                </a:xfrm>
                <a:custGeom>
                  <a:avLst/>
                  <a:gdLst>
                    <a:gd name="T0" fmla="*/ 0 w 21600"/>
                    <a:gd name="T1" fmla="*/ 0 h 21600"/>
                    <a:gd name="T2" fmla="*/ 3578 w 21600"/>
                    <a:gd name="T3" fmla="*/ 7685 h 21600"/>
                    <a:gd name="T4" fmla="*/ 0 w 21600"/>
                    <a:gd name="T5" fmla="*/ 7685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5248" name="Group 21"/>
            <p:cNvGrpSpPr>
              <a:grpSpLocks/>
            </p:cNvGrpSpPr>
            <p:nvPr/>
          </p:nvGrpSpPr>
          <p:grpSpPr bwMode="auto">
            <a:xfrm>
              <a:off x="3274" y="1431"/>
              <a:ext cx="288" cy="90"/>
              <a:chOff x="0" y="0"/>
              <a:chExt cx="19998" cy="20000"/>
            </a:xfrm>
          </p:grpSpPr>
          <p:grpSp>
            <p:nvGrpSpPr>
              <p:cNvPr id="95297" name="Group 22"/>
              <p:cNvGrpSpPr>
                <a:grpSpLocks/>
              </p:cNvGrpSpPr>
              <p:nvPr/>
            </p:nvGrpSpPr>
            <p:grpSpPr bwMode="auto">
              <a:xfrm>
                <a:off x="0" y="377"/>
                <a:ext cx="10039" cy="19623"/>
                <a:chOff x="0" y="0"/>
                <a:chExt cx="19998" cy="20000"/>
              </a:xfrm>
            </p:grpSpPr>
            <p:sp>
              <p:nvSpPr>
                <p:cNvPr id="95301" name="Arc 23"/>
                <p:cNvSpPr>
                  <a:spLocks/>
                </p:cNvSpPr>
                <p:nvPr/>
              </p:nvSpPr>
              <p:spPr bwMode="auto">
                <a:xfrm flipH="1">
                  <a:off x="0" y="7118"/>
                  <a:ext cx="16580" cy="12882"/>
                </a:xfrm>
                <a:custGeom>
                  <a:avLst/>
                  <a:gdLst>
                    <a:gd name="T0" fmla="*/ 0 w 21600"/>
                    <a:gd name="T1" fmla="*/ 0 h 21600"/>
                    <a:gd name="T2" fmla="*/ 16580 w 21600"/>
                    <a:gd name="T3" fmla="*/ 12882 h 21600"/>
                    <a:gd name="T4" fmla="*/ 0 w 21600"/>
                    <a:gd name="T5" fmla="*/ 12882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302" name="Arc 24"/>
                <p:cNvSpPr>
                  <a:spLocks/>
                </p:cNvSpPr>
                <p:nvPr/>
              </p:nvSpPr>
              <p:spPr bwMode="auto">
                <a:xfrm flipH="1">
                  <a:off x="16421" y="0"/>
                  <a:ext cx="3577" cy="7686"/>
                </a:xfrm>
                <a:custGeom>
                  <a:avLst/>
                  <a:gdLst>
                    <a:gd name="T0" fmla="*/ 0 w 21600"/>
                    <a:gd name="T1" fmla="*/ 0 h 21600"/>
                    <a:gd name="T2" fmla="*/ 3577 w 21600"/>
                    <a:gd name="T3" fmla="*/ 7686 h 21600"/>
                    <a:gd name="T4" fmla="*/ 0 w 21600"/>
                    <a:gd name="T5" fmla="*/ 7686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298" name="Group 25"/>
              <p:cNvGrpSpPr>
                <a:grpSpLocks/>
              </p:cNvGrpSpPr>
              <p:nvPr/>
            </p:nvGrpSpPr>
            <p:grpSpPr bwMode="auto">
              <a:xfrm>
                <a:off x="9959" y="0"/>
                <a:ext cx="10039" cy="19623"/>
                <a:chOff x="0" y="0"/>
                <a:chExt cx="20000" cy="20000"/>
              </a:xfrm>
            </p:grpSpPr>
            <p:sp>
              <p:nvSpPr>
                <p:cNvPr id="95299" name="Arc 26"/>
                <p:cNvSpPr>
                  <a:spLocks/>
                </p:cNvSpPr>
                <p:nvPr/>
              </p:nvSpPr>
              <p:spPr bwMode="auto">
                <a:xfrm>
                  <a:off x="3419" y="7118"/>
                  <a:ext cx="16581" cy="12882"/>
                </a:xfrm>
                <a:custGeom>
                  <a:avLst/>
                  <a:gdLst>
                    <a:gd name="T0" fmla="*/ 0 w 21600"/>
                    <a:gd name="T1" fmla="*/ 0 h 21600"/>
                    <a:gd name="T2" fmla="*/ 16581 w 21600"/>
                    <a:gd name="T3" fmla="*/ 12882 h 21600"/>
                    <a:gd name="T4" fmla="*/ 0 w 21600"/>
                    <a:gd name="T5" fmla="*/ 12882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300" name="Arc 27"/>
                <p:cNvSpPr>
                  <a:spLocks/>
                </p:cNvSpPr>
                <p:nvPr/>
              </p:nvSpPr>
              <p:spPr bwMode="auto">
                <a:xfrm>
                  <a:off x="0" y="0"/>
                  <a:ext cx="3578" cy="7685"/>
                </a:xfrm>
                <a:custGeom>
                  <a:avLst/>
                  <a:gdLst>
                    <a:gd name="T0" fmla="*/ 0 w 21600"/>
                    <a:gd name="T1" fmla="*/ 0 h 21600"/>
                    <a:gd name="T2" fmla="*/ 3578 w 21600"/>
                    <a:gd name="T3" fmla="*/ 7685 h 21600"/>
                    <a:gd name="T4" fmla="*/ 0 w 21600"/>
                    <a:gd name="T5" fmla="*/ 7685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5249" name="Group 28"/>
            <p:cNvGrpSpPr>
              <a:grpSpLocks/>
            </p:cNvGrpSpPr>
            <p:nvPr/>
          </p:nvGrpSpPr>
          <p:grpSpPr bwMode="auto">
            <a:xfrm>
              <a:off x="3611" y="1443"/>
              <a:ext cx="557" cy="39"/>
              <a:chOff x="0" y="0"/>
              <a:chExt cx="19999" cy="20000"/>
            </a:xfrm>
          </p:grpSpPr>
          <p:grpSp>
            <p:nvGrpSpPr>
              <p:cNvPr id="95291" name="Group 29"/>
              <p:cNvGrpSpPr>
                <a:grpSpLocks/>
              </p:cNvGrpSpPr>
              <p:nvPr/>
            </p:nvGrpSpPr>
            <p:grpSpPr bwMode="auto">
              <a:xfrm>
                <a:off x="0" y="455"/>
                <a:ext cx="10041" cy="19545"/>
                <a:chOff x="0" y="1"/>
                <a:chExt cx="20000" cy="19999"/>
              </a:xfrm>
            </p:grpSpPr>
            <p:sp>
              <p:nvSpPr>
                <p:cNvPr id="95295" name="Arc 30"/>
                <p:cNvSpPr>
                  <a:spLocks/>
                </p:cNvSpPr>
                <p:nvPr/>
              </p:nvSpPr>
              <p:spPr bwMode="auto">
                <a:xfrm flipH="1">
                  <a:off x="0" y="7104"/>
                  <a:ext cx="16622" cy="12896"/>
                </a:xfrm>
                <a:custGeom>
                  <a:avLst/>
                  <a:gdLst>
                    <a:gd name="T0" fmla="*/ 0 w 21600"/>
                    <a:gd name="T1" fmla="*/ 0 h 21600"/>
                    <a:gd name="T2" fmla="*/ 16622 w 21600"/>
                    <a:gd name="T3" fmla="*/ 12896 h 21600"/>
                    <a:gd name="T4" fmla="*/ 0 w 21600"/>
                    <a:gd name="T5" fmla="*/ 12896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296" name="Arc 31"/>
                <p:cNvSpPr>
                  <a:spLocks/>
                </p:cNvSpPr>
                <p:nvPr/>
              </p:nvSpPr>
              <p:spPr bwMode="auto">
                <a:xfrm flipH="1">
                  <a:off x="16395" y="1"/>
                  <a:ext cx="3605" cy="7569"/>
                </a:xfrm>
                <a:custGeom>
                  <a:avLst/>
                  <a:gdLst>
                    <a:gd name="T0" fmla="*/ 0 w 21600"/>
                    <a:gd name="T1" fmla="*/ 0 h 21600"/>
                    <a:gd name="T2" fmla="*/ 3605 w 21600"/>
                    <a:gd name="T3" fmla="*/ 7569 h 21600"/>
                    <a:gd name="T4" fmla="*/ 0 w 21600"/>
                    <a:gd name="T5" fmla="*/ 7569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292" name="Group 32"/>
              <p:cNvGrpSpPr>
                <a:grpSpLocks/>
              </p:cNvGrpSpPr>
              <p:nvPr/>
            </p:nvGrpSpPr>
            <p:grpSpPr bwMode="auto">
              <a:xfrm>
                <a:off x="9958" y="0"/>
                <a:ext cx="10041" cy="19545"/>
                <a:chOff x="0" y="1"/>
                <a:chExt cx="20000" cy="19999"/>
              </a:xfrm>
            </p:grpSpPr>
            <p:sp>
              <p:nvSpPr>
                <p:cNvPr id="95293" name="Arc 33"/>
                <p:cNvSpPr>
                  <a:spLocks/>
                </p:cNvSpPr>
                <p:nvPr/>
              </p:nvSpPr>
              <p:spPr bwMode="auto">
                <a:xfrm>
                  <a:off x="3378" y="7146"/>
                  <a:ext cx="16622" cy="12854"/>
                </a:xfrm>
                <a:custGeom>
                  <a:avLst/>
                  <a:gdLst>
                    <a:gd name="T0" fmla="*/ 0 w 21600"/>
                    <a:gd name="T1" fmla="*/ 0 h 21600"/>
                    <a:gd name="T2" fmla="*/ 16622 w 21600"/>
                    <a:gd name="T3" fmla="*/ 12854 h 21600"/>
                    <a:gd name="T4" fmla="*/ 0 w 21600"/>
                    <a:gd name="T5" fmla="*/ 12854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294" name="Arc 34"/>
                <p:cNvSpPr>
                  <a:spLocks/>
                </p:cNvSpPr>
                <p:nvPr/>
              </p:nvSpPr>
              <p:spPr bwMode="auto">
                <a:xfrm>
                  <a:off x="0" y="1"/>
                  <a:ext cx="3625" cy="7569"/>
                </a:xfrm>
                <a:custGeom>
                  <a:avLst/>
                  <a:gdLst>
                    <a:gd name="T0" fmla="*/ 0 w 21600"/>
                    <a:gd name="T1" fmla="*/ 0 h 21600"/>
                    <a:gd name="T2" fmla="*/ 3625 w 21600"/>
                    <a:gd name="T3" fmla="*/ 7569 h 21600"/>
                    <a:gd name="T4" fmla="*/ 0 w 21600"/>
                    <a:gd name="T5" fmla="*/ 7569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5250" name="Group 35"/>
            <p:cNvGrpSpPr>
              <a:grpSpLocks/>
            </p:cNvGrpSpPr>
            <p:nvPr/>
          </p:nvGrpSpPr>
          <p:grpSpPr bwMode="auto">
            <a:xfrm>
              <a:off x="1068" y="1386"/>
              <a:ext cx="2115" cy="122"/>
              <a:chOff x="0" y="-1"/>
              <a:chExt cx="20000" cy="20001"/>
            </a:xfrm>
          </p:grpSpPr>
          <p:sp>
            <p:nvSpPr>
              <p:cNvPr id="95286" name="Arc 36"/>
              <p:cNvSpPr>
                <a:spLocks/>
              </p:cNvSpPr>
              <p:nvPr/>
            </p:nvSpPr>
            <p:spPr bwMode="auto">
              <a:xfrm flipH="1">
                <a:off x="0" y="11470"/>
                <a:ext cx="9405" cy="8530"/>
              </a:xfrm>
              <a:custGeom>
                <a:avLst/>
                <a:gdLst>
                  <a:gd name="T0" fmla="*/ 0 w 21600"/>
                  <a:gd name="T1" fmla="*/ 0 h 21600"/>
                  <a:gd name="T2" fmla="*/ 9405 w 21600"/>
                  <a:gd name="T3" fmla="*/ 8530 h 21600"/>
                  <a:gd name="T4" fmla="*/ 0 w 21600"/>
                  <a:gd name="T5" fmla="*/ 853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287" name="Arc 37"/>
              <p:cNvSpPr>
                <a:spLocks/>
              </p:cNvSpPr>
              <p:nvPr/>
            </p:nvSpPr>
            <p:spPr bwMode="auto">
              <a:xfrm>
                <a:off x="10668" y="11470"/>
                <a:ext cx="9332" cy="8251"/>
              </a:xfrm>
              <a:custGeom>
                <a:avLst/>
                <a:gdLst>
                  <a:gd name="T0" fmla="*/ 0 w 21600"/>
                  <a:gd name="T1" fmla="*/ 0 h 21600"/>
                  <a:gd name="T2" fmla="*/ 9332 w 21600"/>
                  <a:gd name="T3" fmla="*/ 8251 h 21600"/>
                  <a:gd name="T4" fmla="*/ 0 w 21600"/>
                  <a:gd name="T5" fmla="*/ 825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5288" name="Group 38"/>
              <p:cNvGrpSpPr>
                <a:grpSpLocks/>
              </p:cNvGrpSpPr>
              <p:nvPr/>
            </p:nvGrpSpPr>
            <p:grpSpPr bwMode="auto">
              <a:xfrm>
                <a:off x="9533" y="-1"/>
                <a:ext cx="1304" cy="9515"/>
                <a:chOff x="0" y="0"/>
                <a:chExt cx="19999" cy="20000"/>
              </a:xfrm>
            </p:grpSpPr>
            <p:sp>
              <p:nvSpPr>
                <p:cNvPr id="95289" name="Arc 39"/>
                <p:cNvSpPr>
                  <a:spLocks/>
                </p:cNvSpPr>
                <p:nvPr/>
              </p:nvSpPr>
              <p:spPr bwMode="auto">
                <a:xfrm flipH="1">
                  <a:off x="0" y="586"/>
                  <a:ext cx="10107" cy="19414"/>
                </a:xfrm>
                <a:custGeom>
                  <a:avLst/>
                  <a:gdLst>
                    <a:gd name="T0" fmla="*/ 0 w 21600"/>
                    <a:gd name="T1" fmla="*/ 0 h 21600"/>
                    <a:gd name="T2" fmla="*/ 10107 w 21600"/>
                    <a:gd name="T3" fmla="*/ 19414 h 21600"/>
                    <a:gd name="T4" fmla="*/ 0 w 21600"/>
                    <a:gd name="T5" fmla="*/ 19414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290" name="Arc 40"/>
                <p:cNvSpPr>
                  <a:spLocks/>
                </p:cNvSpPr>
                <p:nvPr/>
              </p:nvSpPr>
              <p:spPr bwMode="auto">
                <a:xfrm>
                  <a:off x="9938" y="0"/>
                  <a:ext cx="10061" cy="19411"/>
                </a:xfrm>
                <a:custGeom>
                  <a:avLst/>
                  <a:gdLst>
                    <a:gd name="T0" fmla="*/ 0 w 21600"/>
                    <a:gd name="T1" fmla="*/ 0 h 21600"/>
                    <a:gd name="T2" fmla="*/ 10061 w 21600"/>
                    <a:gd name="T3" fmla="*/ 19411 h 21600"/>
                    <a:gd name="T4" fmla="*/ 0 w 21600"/>
                    <a:gd name="T5" fmla="*/ 19411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5251" name="Group 41"/>
            <p:cNvGrpSpPr>
              <a:grpSpLocks/>
            </p:cNvGrpSpPr>
            <p:nvPr/>
          </p:nvGrpSpPr>
          <p:grpSpPr bwMode="auto">
            <a:xfrm>
              <a:off x="976" y="2000"/>
              <a:ext cx="674" cy="409"/>
              <a:chOff x="976" y="2000"/>
              <a:chExt cx="674" cy="409"/>
            </a:xfrm>
          </p:grpSpPr>
          <p:sp>
            <p:nvSpPr>
              <p:cNvPr id="95284" name="Rectangle 42"/>
              <p:cNvSpPr>
                <a:spLocks noChangeArrowheads="1"/>
              </p:cNvSpPr>
              <p:nvPr/>
            </p:nvSpPr>
            <p:spPr bwMode="auto">
              <a:xfrm>
                <a:off x="976" y="2205"/>
                <a:ext cx="674" cy="20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lang="zh-CN" altLang="en-US" sz="2400" b="1">
                    <a:latin typeface="宋体" charset="-122"/>
                  </a:rPr>
                  <a:t>低位</a:t>
                </a:r>
              </a:p>
            </p:txBody>
          </p:sp>
          <p:sp>
            <p:nvSpPr>
              <p:cNvPr id="95285" name="Line 43"/>
              <p:cNvSpPr>
                <a:spLocks noChangeShapeType="1"/>
              </p:cNvSpPr>
              <p:nvPr/>
            </p:nvSpPr>
            <p:spPr bwMode="auto">
              <a:xfrm flipV="1">
                <a:off x="1241" y="2000"/>
                <a:ext cx="1" cy="20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5252" name="Group 44"/>
            <p:cNvGrpSpPr>
              <a:grpSpLocks/>
            </p:cNvGrpSpPr>
            <p:nvPr/>
          </p:nvGrpSpPr>
          <p:grpSpPr bwMode="auto">
            <a:xfrm>
              <a:off x="2655" y="2000"/>
              <a:ext cx="675" cy="409"/>
              <a:chOff x="2655" y="2000"/>
              <a:chExt cx="675" cy="409"/>
            </a:xfrm>
          </p:grpSpPr>
          <p:sp>
            <p:nvSpPr>
              <p:cNvPr id="95282" name="Rectangle 45"/>
              <p:cNvSpPr>
                <a:spLocks noChangeArrowheads="1"/>
              </p:cNvSpPr>
              <p:nvPr/>
            </p:nvSpPr>
            <p:spPr bwMode="auto">
              <a:xfrm>
                <a:off x="2655" y="2205"/>
                <a:ext cx="675" cy="20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lang="zh-CN" altLang="en-US" sz="2400" b="1">
                    <a:latin typeface="宋体" charset="-122"/>
                  </a:rPr>
                  <a:t>高位</a:t>
                </a:r>
              </a:p>
            </p:txBody>
          </p:sp>
          <p:sp>
            <p:nvSpPr>
              <p:cNvPr id="95283" name="Line 46"/>
              <p:cNvSpPr>
                <a:spLocks noChangeShapeType="1"/>
              </p:cNvSpPr>
              <p:nvPr/>
            </p:nvSpPr>
            <p:spPr bwMode="auto">
              <a:xfrm flipV="1">
                <a:off x="2995" y="2000"/>
                <a:ext cx="1" cy="20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5253" name="Group 47"/>
            <p:cNvGrpSpPr>
              <a:grpSpLocks/>
            </p:cNvGrpSpPr>
            <p:nvPr/>
          </p:nvGrpSpPr>
          <p:grpSpPr bwMode="auto">
            <a:xfrm>
              <a:off x="697" y="946"/>
              <a:ext cx="3504" cy="587"/>
              <a:chOff x="0" y="0"/>
              <a:chExt cx="21294" cy="20000"/>
            </a:xfrm>
          </p:grpSpPr>
          <p:sp>
            <p:nvSpPr>
              <p:cNvPr id="95280" name="Line 48"/>
              <p:cNvSpPr>
                <a:spLocks noChangeShapeType="1"/>
              </p:cNvSpPr>
              <p:nvPr/>
            </p:nvSpPr>
            <p:spPr bwMode="auto">
              <a:xfrm>
                <a:off x="0" y="0"/>
                <a:ext cx="7" cy="20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281" name="Line 49"/>
              <p:cNvSpPr>
                <a:spLocks noChangeShapeType="1"/>
              </p:cNvSpPr>
              <p:nvPr/>
            </p:nvSpPr>
            <p:spPr bwMode="auto">
              <a:xfrm>
                <a:off x="21287" y="0"/>
                <a:ext cx="7" cy="20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5254" name="Line 50"/>
            <p:cNvSpPr>
              <a:spLocks noChangeShapeType="1"/>
            </p:cNvSpPr>
            <p:nvPr/>
          </p:nvSpPr>
          <p:spPr bwMode="auto">
            <a:xfrm>
              <a:off x="696" y="990"/>
              <a:ext cx="349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5" name="Rectangle 51"/>
            <p:cNvSpPr>
              <a:spLocks noChangeArrowheads="1"/>
            </p:cNvSpPr>
            <p:nvPr/>
          </p:nvSpPr>
          <p:spPr bwMode="auto">
            <a:xfrm>
              <a:off x="2028" y="884"/>
              <a:ext cx="675" cy="204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400" b="1">
                  <a:solidFill>
                    <a:schemeClr val="tx2"/>
                  </a:solidFill>
                  <a:latin typeface="宋体" charset="-122"/>
                </a:rPr>
                <a:t>字符</a:t>
              </a:r>
            </a:p>
          </p:txBody>
        </p:sp>
        <p:grpSp>
          <p:nvGrpSpPr>
            <p:cNvPr id="95256" name="Group 52"/>
            <p:cNvGrpSpPr>
              <a:grpSpLocks/>
            </p:cNvGrpSpPr>
            <p:nvPr/>
          </p:nvGrpSpPr>
          <p:grpSpPr bwMode="auto">
            <a:xfrm>
              <a:off x="4368" y="1443"/>
              <a:ext cx="557" cy="39"/>
              <a:chOff x="0" y="0"/>
              <a:chExt cx="19999" cy="20000"/>
            </a:xfrm>
          </p:grpSpPr>
          <p:grpSp>
            <p:nvGrpSpPr>
              <p:cNvPr id="95274" name="Group 53"/>
              <p:cNvGrpSpPr>
                <a:grpSpLocks/>
              </p:cNvGrpSpPr>
              <p:nvPr/>
            </p:nvGrpSpPr>
            <p:grpSpPr bwMode="auto">
              <a:xfrm>
                <a:off x="0" y="455"/>
                <a:ext cx="10041" cy="19545"/>
                <a:chOff x="0" y="1"/>
                <a:chExt cx="20000" cy="19999"/>
              </a:xfrm>
            </p:grpSpPr>
            <p:sp>
              <p:nvSpPr>
                <p:cNvPr id="95278" name="Arc 54"/>
                <p:cNvSpPr>
                  <a:spLocks/>
                </p:cNvSpPr>
                <p:nvPr/>
              </p:nvSpPr>
              <p:spPr bwMode="auto">
                <a:xfrm flipH="1">
                  <a:off x="0" y="7104"/>
                  <a:ext cx="16622" cy="12896"/>
                </a:xfrm>
                <a:custGeom>
                  <a:avLst/>
                  <a:gdLst>
                    <a:gd name="T0" fmla="*/ 0 w 21600"/>
                    <a:gd name="T1" fmla="*/ 0 h 21600"/>
                    <a:gd name="T2" fmla="*/ 16622 w 21600"/>
                    <a:gd name="T3" fmla="*/ 12896 h 21600"/>
                    <a:gd name="T4" fmla="*/ 0 w 21600"/>
                    <a:gd name="T5" fmla="*/ 12896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279" name="Arc 55"/>
                <p:cNvSpPr>
                  <a:spLocks/>
                </p:cNvSpPr>
                <p:nvPr/>
              </p:nvSpPr>
              <p:spPr bwMode="auto">
                <a:xfrm flipH="1">
                  <a:off x="16375" y="1"/>
                  <a:ext cx="3625" cy="7526"/>
                </a:xfrm>
                <a:custGeom>
                  <a:avLst/>
                  <a:gdLst>
                    <a:gd name="T0" fmla="*/ 0 w 21600"/>
                    <a:gd name="T1" fmla="*/ 0 h 21600"/>
                    <a:gd name="T2" fmla="*/ 3625 w 21600"/>
                    <a:gd name="T3" fmla="*/ 7526 h 21600"/>
                    <a:gd name="T4" fmla="*/ 0 w 21600"/>
                    <a:gd name="T5" fmla="*/ 7526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275" name="Group 56"/>
              <p:cNvGrpSpPr>
                <a:grpSpLocks/>
              </p:cNvGrpSpPr>
              <p:nvPr/>
            </p:nvGrpSpPr>
            <p:grpSpPr bwMode="auto">
              <a:xfrm>
                <a:off x="9958" y="0"/>
                <a:ext cx="10041" cy="19545"/>
                <a:chOff x="0" y="1"/>
                <a:chExt cx="20000" cy="19999"/>
              </a:xfrm>
            </p:grpSpPr>
            <p:sp>
              <p:nvSpPr>
                <p:cNvPr id="95276" name="Arc 57"/>
                <p:cNvSpPr>
                  <a:spLocks/>
                </p:cNvSpPr>
                <p:nvPr/>
              </p:nvSpPr>
              <p:spPr bwMode="auto">
                <a:xfrm>
                  <a:off x="3378" y="7104"/>
                  <a:ext cx="16622" cy="12896"/>
                </a:xfrm>
                <a:custGeom>
                  <a:avLst/>
                  <a:gdLst>
                    <a:gd name="T0" fmla="*/ 0 w 21600"/>
                    <a:gd name="T1" fmla="*/ 0 h 21600"/>
                    <a:gd name="T2" fmla="*/ 16622 w 21600"/>
                    <a:gd name="T3" fmla="*/ 12896 h 21600"/>
                    <a:gd name="T4" fmla="*/ 0 w 21600"/>
                    <a:gd name="T5" fmla="*/ 12896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277" name="Arc 58"/>
                <p:cNvSpPr>
                  <a:spLocks/>
                </p:cNvSpPr>
                <p:nvPr/>
              </p:nvSpPr>
              <p:spPr bwMode="auto">
                <a:xfrm>
                  <a:off x="0" y="1"/>
                  <a:ext cx="3625" cy="7569"/>
                </a:xfrm>
                <a:custGeom>
                  <a:avLst/>
                  <a:gdLst>
                    <a:gd name="T0" fmla="*/ 0 w 21600"/>
                    <a:gd name="T1" fmla="*/ 0 h 21600"/>
                    <a:gd name="T2" fmla="*/ 3625 w 21600"/>
                    <a:gd name="T3" fmla="*/ 7569 h 21600"/>
                    <a:gd name="T4" fmla="*/ 0 w 21600"/>
                    <a:gd name="T5" fmla="*/ 7569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5257" name="Group 59"/>
            <p:cNvGrpSpPr>
              <a:grpSpLocks/>
            </p:cNvGrpSpPr>
            <p:nvPr/>
          </p:nvGrpSpPr>
          <p:grpSpPr bwMode="auto">
            <a:xfrm>
              <a:off x="495" y="1538"/>
              <a:ext cx="4137" cy="427"/>
              <a:chOff x="84" y="2345"/>
              <a:chExt cx="4137" cy="427"/>
            </a:xfrm>
          </p:grpSpPr>
          <p:grpSp>
            <p:nvGrpSpPr>
              <p:cNvPr id="95264" name="Group 60"/>
              <p:cNvGrpSpPr>
                <a:grpSpLocks/>
              </p:cNvGrpSpPr>
              <p:nvPr/>
            </p:nvGrpSpPr>
            <p:grpSpPr bwMode="auto">
              <a:xfrm>
                <a:off x="84" y="2346"/>
                <a:ext cx="1351" cy="426"/>
                <a:chOff x="760" y="3278"/>
                <a:chExt cx="1351" cy="426"/>
              </a:xfrm>
            </p:grpSpPr>
            <p:sp>
              <p:nvSpPr>
                <p:cNvPr id="95271" name="Rectangle 61"/>
                <p:cNvSpPr>
                  <a:spLocks noChangeArrowheads="1"/>
                </p:cNvSpPr>
                <p:nvPr/>
              </p:nvSpPr>
              <p:spPr bwMode="auto">
                <a:xfrm>
                  <a:off x="1344" y="3278"/>
                  <a:ext cx="384" cy="42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kumimoji="1" lang="en-US" altLang="zh-CN" sz="2400" b="1">
                      <a:latin typeface="宋体" charset="-122"/>
                    </a:rPr>
                    <a:t>0/1</a:t>
                  </a:r>
                </a:p>
              </p:txBody>
            </p:sp>
            <p:sp>
              <p:nvSpPr>
                <p:cNvPr id="95272" name="Rectangle 62"/>
                <p:cNvSpPr>
                  <a:spLocks noChangeArrowheads="1"/>
                </p:cNvSpPr>
                <p:nvPr/>
              </p:nvSpPr>
              <p:spPr bwMode="auto">
                <a:xfrm>
                  <a:off x="1727" y="3278"/>
                  <a:ext cx="384" cy="42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kumimoji="1" lang="en-US" altLang="zh-CN" sz="2400" b="1">
                      <a:latin typeface="宋体" charset="-122"/>
                    </a:rPr>
                    <a:t>0/1</a:t>
                  </a:r>
                </a:p>
              </p:txBody>
            </p:sp>
            <p:sp>
              <p:nvSpPr>
                <p:cNvPr id="95273" name="Freeform 63"/>
                <p:cNvSpPr>
                  <a:spLocks/>
                </p:cNvSpPr>
                <p:nvPr/>
              </p:nvSpPr>
              <p:spPr bwMode="auto">
                <a:xfrm>
                  <a:off x="760" y="3278"/>
                  <a:ext cx="590" cy="425"/>
                </a:xfrm>
                <a:custGeom>
                  <a:avLst/>
                  <a:gdLst>
                    <a:gd name="T0" fmla="*/ 0 w 590"/>
                    <a:gd name="T1" fmla="*/ 0 h 425"/>
                    <a:gd name="T2" fmla="*/ 206 w 590"/>
                    <a:gd name="T3" fmla="*/ 0 h 425"/>
                    <a:gd name="T4" fmla="*/ 206 w 590"/>
                    <a:gd name="T5" fmla="*/ 425 h 425"/>
                    <a:gd name="T6" fmla="*/ 590 w 590"/>
                    <a:gd name="T7" fmla="*/ 425 h 42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90"/>
                    <a:gd name="T13" fmla="*/ 0 h 425"/>
                    <a:gd name="T14" fmla="*/ 590 w 590"/>
                    <a:gd name="T15" fmla="*/ 425 h 42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90" h="425">
                      <a:moveTo>
                        <a:pt x="0" y="0"/>
                      </a:moveTo>
                      <a:lnTo>
                        <a:pt x="206" y="0"/>
                      </a:lnTo>
                      <a:lnTo>
                        <a:pt x="206" y="425"/>
                      </a:lnTo>
                      <a:lnTo>
                        <a:pt x="590" y="425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265" name="Group 64"/>
              <p:cNvGrpSpPr>
                <a:grpSpLocks/>
              </p:cNvGrpSpPr>
              <p:nvPr/>
            </p:nvGrpSpPr>
            <p:grpSpPr bwMode="auto">
              <a:xfrm>
                <a:off x="2424" y="2346"/>
                <a:ext cx="1797" cy="426"/>
                <a:chOff x="2358" y="3278"/>
                <a:chExt cx="1797" cy="426"/>
              </a:xfrm>
            </p:grpSpPr>
            <p:sp>
              <p:nvSpPr>
                <p:cNvPr id="95268" name="Rectangle 65"/>
                <p:cNvSpPr>
                  <a:spLocks noChangeArrowheads="1"/>
                </p:cNvSpPr>
                <p:nvPr/>
              </p:nvSpPr>
              <p:spPr bwMode="auto">
                <a:xfrm>
                  <a:off x="2743" y="3278"/>
                  <a:ext cx="384" cy="42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kumimoji="1" lang="en-US" altLang="zh-CN" sz="2400" b="1">
                      <a:latin typeface="宋体" charset="-122"/>
                    </a:rPr>
                    <a:t>0/1</a:t>
                  </a:r>
                </a:p>
              </p:txBody>
            </p:sp>
            <p:sp>
              <p:nvSpPr>
                <p:cNvPr id="95269" name="Line 66"/>
                <p:cNvSpPr>
                  <a:spLocks noChangeShapeType="1"/>
                </p:cNvSpPr>
                <p:nvPr/>
              </p:nvSpPr>
              <p:spPr bwMode="auto">
                <a:xfrm>
                  <a:off x="3127" y="3278"/>
                  <a:ext cx="102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5270" name="Rectangle 67"/>
                <p:cNvSpPr>
                  <a:spLocks noChangeArrowheads="1"/>
                </p:cNvSpPr>
                <p:nvPr/>
              </p:nvSpPr>
              <p:spPr bwMode="auto">
                <a:xfrm>
                  <a:off x="2358" y="3278"/>
                  <a:ext cx="384" cy="42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kumimoji="1" lang="en-US" altLang="zh-CN" sz="2400" b="1">
                      <a:latin typeface="宋体" charset="-122"/>
                    </a:rPr>
                    <a:t>0/1</a:t>
                  </a:r>
                </a:p>
              </p:txBody>
            </p:sp>
          </p:grpSp>
          <p:sp>
            <p:nvSpPr>
              <p:cNvPr id="95266" name="Line 68"/>
              <p:cNvSpPr>
                <a:spLocks noChangeShapeType="1"/>
              </p:cNvSpPr>
              <p:nvPr/>
            </p:nvSpPr>
            <p:spPr bwMode="auto">
              <a:xfrm>
                <a:off x="1441" y="2345"/>
                <a:ext cx="9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5267" name="Line 69"/>
              <p:cNvSpPr>
                <a:spLocks noChangeShapeType="1"/>
              </p:cNvSpPr>
              <p:nvPr/>
            </p:nvSpPr>
            <p:spPr bwMode="auto">
              <a:xfrm>
                <a:off x="1440" y="2770"/>
                <a:ext cx="9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95258" name="Text Box 70"/>
            <p:cNvSpPr txBox="1">
              <a:spLocks noChangeArrowheads="1"/>
            </p:cNvSpPr>
            <p:nvPr/>
          </p:nvSpPr>
          <p:spPr bwMode="auto">
            <a:xfrm>
              <a:off x="3684" y="159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宋体" charset="-122"/>
                </a:rPr>
                <a:t>1</a:t>
              </a:r>
            </a:p>
          </p:txBody>
        </p:sp>
        <p:sp>
          <p:nvSpPr>
            <p:cNvPr id="95259" name="Text Box 71"/>
            <p:cNvSpPr txBox="1">
              <a:spLocks noChangeArrowheads="1"/>
            </p:cNvSpPr>
            <p:nvPr/>
          </p:nvSpPr>
          <p:spPr bwMode="auto">
            <a:xfrm>
              <a:off x="765" y="159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宋体" charset="-122"/>
                </a:rPr>
                <a:t>0</a:t>
              </a:r>
            </a:p>
          </p:txBody>
        </p:sp>
        <p:sp>
          <p:nvSpPr>
            <p:cNvPr id="95260" name="Text Box 72"/>
            <p:cNvSpPr txBox="1">
              <a:spLocks noChangeArrowheads="1"/>
            </p:cNvSpPr>
            <p:nvPr/>
          </p:nvSpPr>
          <p:spPr bwMode="auto">
            <a:xfrm>
              <a:off x="439" y="159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宋体" charset="-122"/>
                </a:rPr>
                <a:t>1</a:t>
              </a:r>
            </a:p>
          </p:txBody>
        </p:sp>
        <p:sp>
          <p:nvSpPr>
            <p:cNvPr id="95261" name="Text Box 73"/>
            <p:cNvSpPr txBox="1">
              <a:spLocks noChangeArrowheads="1"/>
            </p:cNvSpPr>
            <p:nvPr/>
          </p:nvSpPr>
          <p:spPr bwMode="auto">
            <a:xfrm>
              <a:off x="3945" y="159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宋体" charset="-122"/>
                </a:rPr>
                <a:t>1</a:t>
              </a:r>
            </a:p>
          </p:txBody>
        </p:sp>
        <p:sp>
          <p:nvSpPr>
            <p:cNvPr id="95262" name="Text Box 74"/>
            <p:cNvSpPr txBox="1">
              <a:spLocks noChangeArrowheads="1"/>
            </p:cNvSpPr>
            <p:nvPr/>
          </p:nvSpPr>
          <p:spPr bwMode="auto">
            <a:xfrm>
              <a:off x="4261" y="159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宋体" charset="-122"/>
                </a:rPr>
                <a:t>1</a:t>
              </a:r>
            </a:p>
          </p:txBody>
        </p:sp>
        <p:sp>
          <p:nvSpPr>
            <p:cNvPr id="95263" name="Text Box 75"/>
            <p:cNvSpPr txBox="1">
              <a:spLocks noChangeArrowheads="1"/>
            </p:cNvSpPr>
            <p:nvPr/>
          </p:nvSpPr>
          <p:spPr bwMode="auto">
            <a:xfrm>
              <a:off x="2162" y="1508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b="1">
                  <a:latin typeface="Times New Roman" pitchFamily="18" charset="0"/>
                </a:rPr>
                <a:t>…</a:t>
              </a:r>
              <a:endParaRPr kumimoji="1" lang="en-US" altLang="zh-CN" sz="3200" b="1">
                <a:latin typeface="Tahoma" pitchFamily="34" charset="0"/>
              </a:endParaRPr>
            </a:p>
          </p:txBody>
        </p:sp>
      </p:grpSp>
      <p:sp>
        <p:nvSpPr>
          <p:cNvPr id="496716" name="Rectangle 76"/>
          <p:cNvSpPr>
            <a:spLocks noChangeArrowheads="1"/>
          </p:cNvSpPr>
          <p:nvPr/>
        </p:nvSpPr>
        <p:spPr bwMode="auto">
          <a:xfrm>
            <a:off x="1147763" y="3865563"/>
            <a:ext cx="7767637" cy="1096962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0066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Blip>
                <a:blip r:embed="rId2"/>
              </a:buBlip>
            </a:pPr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</a:rPr>
              <a:t>空闲位</a:t>
            </a:r>
            <a:r>
              <a:rPr kumimoji="1" lang="en-US" altLang="zh-CN" sz="3200" b="1">
                <a:latin typeface="Times New Roman" pitchFamily="18" charset="0"/>
              </a:rPr>
              <a:t>——</a:t>
            </a:r>
            <a:r>
              <a:rPr kumimoji="1" lang="zh-CN" altLang="en-US" sz="3200" b="1">
                <a:latin typeface="Times New Roman" pitchFamily="18" charset="0"/>
              </a:rPr>
              <a:t>传送字符之间的逻辑</a:t>
            </a:r>
            <a:r>
              <a:rPr kumimoji="1" lang="en-US" altLang="zh-CN" sz="3200" b="1">
                <a:latin typeface="Times New Roman" pitchFamily="18" charset="0"/>
              </a:rPr>
              <a:t>1</a:t>
            </a:r>
            <a:r>
              <a:rPr kumimoji="1" lang="zh-CN" altLang="en-US" sz="3200" b="1">
                <a:latin typeface="Times New Roman" pitchFamily="18" charset="0"/>
              </a:rPr>
              <a:t>电平，表示没有进行传送</a:t>
            </a:r>
          </a:p>
        </p:txBody>
      </p:sp>
      <p:pic>
        <p:nvPicPr>
          <p:cNvPr id="95241" name="Picture 77" descr="fig0824"/>
          <p:cNvPicPr>
            <a:picLocks noChangeAspect="1" noChangeArrowheads="1"/>
          </p:cNvPicPr>
          <p:nvPr/>
        </p:nvPicPr>
        <p:blipFill>
          <a:blip r:embed="rId3" cstate="print"/>
          <a:srcRect l="17941" t="81979" r="26443"/>
          <a:stretch>
            <a:fillRect/>
          </a:stretch>
        </p:blipFill>
        <p:spPr bwMode="auto">
          <a:xfrm>
            <a:off x="457200" y="5181600"/>
            <a:ext cx="8610600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6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6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6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6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4" grpId="0" animBg="1" autoUpdateAnimBg="0"/>
      <p:bldP spid="496645" grpId="0" animBg="1" autoUpdateAnimBg="0"/>
      <p:bldP spid="496646" grpId="0" animBg="1" autoUpdateAnimBg="0"/>
      <p:bldP spid="496647" grpId="0" animBg="1" autoUpdateAnimBg="0"/>
      <p:bldP spid="496716" grpId="0" animBg="1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数据传输速率</a:t>
            </a:r>
            <a:endParaRPr lang="zh-CN" altLang="en-US" smtClean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6600"/>
                </a:solidFill>
                <a:latin typeface="Times New Roman" pitchFamily="18" charset="0"/>
              </a:rPr>
              <a:t>数据传输速率</a:t>
            </a:r>
            <a:r>
              <a:rPr lang="zh-CN" altLang="en-US" smtClean="0">
                <a:latin typeface="Times New Roman" pitchFamily="18" charset="0"/>
              </a:rPr>
              <a:t>＝</a:t>
            </a:r>
            <a:r>
              <a:rPr lang="zh-CN" altLang="en-US" smtClean="0">
                <a:solidFill>
                  <a:srgbClr val="006600"/>
                </a:solidFill>
                <a:latin typeface="Times New Roman" pitchFamily="18" charset="0"/>
              </a:rPr>
              <a:t>比特率</a:t>
            </a:r>
            <a:r>
              <a:rPr lang="zh-CN" altLang="en-US" smtClean="0">
                <a:latin typeface="Times New Roman" pitchFamily="18" charset="0"/>
              </a:rPr>
              <a:t>（</a:t>
            </a:r>
            <a:r>
              <a:rPr lang="en-US" altLang="zh-CN" smtClean="0">
                <a:latin typeface="Times New Roman" pitchFamily="18" charset="0"/>
              </a:rPr>
              <a:t>Bit Rate</a:t>
            </a:r>
            <a:r>
              <a:rPr lang="zh-CN" altLang="en-US" smtClean="0">
                <a:latin typeface="Times New Roman" pitchFamily="18" charset="0"/>
              </a:rPr>
              <a:t>）</a:t>
            </a:r>
          </a:p>
          <a:p>
            <a:pPr lvl="1" eaLnBrk="1" hangingPunct="1"/>
            <a:r>
              <a:rPr lang="zh-CN" altLang="en-US" smtClean="0">
                <a:latin typeface="Times New Roman" pitchFamily="18" charset="0"/>
              </a:rPr>
              <a:t>每秒传输的</a:t>
            </a:r>
            <a:r>
              <a:rPr lang="zh-CN" altLang="en-US" smtClean="0">
                <a:solidFill>
                  <a:srgbClr val="006600"/>
                </a:solidFill>
                <a:latin typeface="Times New Roman" pitchFamily="18" charset="0"/>
              </a:rPr>
              <a:t>二进制位数</a:t>
            </a:r>
            <a:r>
              <a:rPr lang="en-US" altLang="zh-CN" smtClean="0">
                <a:solidFill>
                  <a:srgbClr val="006600"/>
                </a:solidFill>
                <a:latin typeface="Times New Roman" pitchFamily="18" charset="0"/>
              </a:rPr>
              <a:t>bps</a:t>
            </a:r>
          </a:p>
          <a:p>
            <a:pPr lvl="1" eaLnBrk="1" hangingPunct="1"/>
            <a:r>
              <a:rPr lang="zh-CN" altLang="en-US" smtClean="0">
                <a:latin typeface="Times New Roman" pitchFamily="18" charset="0"/>
              </a:rPr>
              <a:t>字符中每个二进制位持续的时间长度都一样，为数据传输速率的倒数</a:t>
            </a:r>
          </a:p>
          <a:p>
            <a:pPr eaLnBrk="1" hangingPunct="1"/>
            <a:r>
              <a:rPr lang="zh-CN" altLang="en-US" smtClean="0">
                <a:latin typeface="Times New Roman" pitchFamily="18" charset="0"/>
              </a:rPr>
              <a:t>进行二进制数码传输，每位时间长度相等：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	比特率＝</a:t>
            </a:r>
            <a:r>
              <a:rPr lang="zh-CN" altLang="en-US" smtClean="0">
                <a:solidFill>
                  <a:srgbClr val="006600"/>
                </a:solidFill>
                <a:latin typeface="Times New Roman" pitchFamily="18" charset="0"/>
              </a:rPr>
              <a:t>波特率</a:t>
            </a:r>
            <a:r>
              <a:rPr lang="zh-CN" altLang="en-US" smtClean="0">
                <a:latin typeface="Times New Roman" pitchFamily="18" charset="0"/>
              </a:rPr>
              <a:t>（</a:t>
            </a:r>
            <a:r>
              <a:rPr lang="en-US" altLang="zh-CN" smtClean="0">
                <a:latin typeface="Times New Roman" pitchFamily="18" charset="0"/>
              </a:rPr>
              <a:t>Baud Rate</a:t>
            </a:r>
            <a:r>
              <a:rPr lang="zh-CN" altLang="en-US" smtClean="0">
                <a:latin typeface="Times New Roman" pitchFamily="18" charset="0"/>
              </a:rPr>
              <a:t>）</a:t>
            </a:r>
          </a:p>
          <a:p>
            <a:pPr eaLnBrk="1" hangingPunct="1"/>
            <a:r>
              <a:rPr lang="zh-CN" altLang="en-US" smtClean="0">
                <a:latin typeface="Times New Roman" pitchFamily="18" charset="0"/>
              </a:rPr>
              <a:t>过去，限制在</a:t>
            </a:r>
            <a:r>
              <a:rPr lang="en-US" altLang="zh-CN" smtClean="0">
                <a:latin typeface="Times New Roman" pitchFamily="18" charset="0"/>
              </a:rPr>
              <a:t>50 bps</a:t>
            </a:r>
            <a:r>
              <a:rPr lang="zh-CN" altLang="en-US" smtClean="0">
                <a:latin typeface="Times New Roman" pitchFamily="18" charset="0"/>
              </a:rPr>
              <a:t>到</a:t>
            </a:r>
            <a:r>
              <a:rPr lang="en-US" altLang="zh-CN" smtClean="0">
                <a:latin typeface="Times New Roman" pitchFamily="18" charset="0"/>
              </a:rPr>
              <a:t>9600 bps</a:t>
            </a:r>
            <a:r>
              <a:rPr lang="zh-CN" altLang="en-US" smtClean="0">
                <a:latin typeface="Times New Roman" pitchFamily="18" charset="0"/>
              </a:rPr>
              <a:t>之间</a:t>
            </a:r>
          </a:p>
          <a:p>
            <a:pPr eaLnBrk="1" hangingPunct="1"/>
            <a:r>
              <a:rPr lang="zh-CN" altLang="en-US" smtClean="0">
                <a:latin typeface="Times New Roman" pitchFamily="18" charset="0"/>
              </a:rPr>
              <a:t>现在，可以达到</a:t>
            </a:r>
            <a:r>
              <a:rPr lang="en-US" altLang="zh-CN" smtClean="0">
                <a:latin typeface="Times New Roman" pitchFamily="18" charset="0"/>
              </a:rPr>
              <a:t>115200 bps</a:t>
            </a:r>
            <a:r>
              <a:rPr lang="zh-CN" altLang="en-US" smtClean="0">
                <a:latin typeface="Times New Roman" pitchFamily="18" charset="0"/>
              </a:rPr>
              <a:t>或更高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工作方式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8253</a:t>
            </a:r>
            <a:r>
              <a:rPr lang="zh-CN" altLang="en-US" smtClean="0"/>
              <a:t>有</a:t>
            </a:r>
            <a:r>
              <a:rPr lang="en-US" altLang="zh-CN" smtClean="0"/>
              <a:t>6</a:t>
            </a:r>
            <a:r>
              <a:rPr lang="zh-CN" altLang="en-US" smtClean="0"/>
              <a:t>种工作方式，由方式控制字确定</a:t>
            </a:r>
          </a:p>
          <a:p>
            <a:pPr eaLnBrk="1" hangingPunct="1"/>
            <a:r>
              <a:rPr lang="zh-CN" altLang="en-US" smtClean="0"/>
              <a:t>每种工作方式的过程类似：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chemeClr val="tx2"/>
                </a:solidFill>
              </a:rPr>
              <a:t>	①</a:t>
            </a:r>
            <a:r>
              <a:rPr lang="en-US" altLang="zh-CN" smtClean="0"/>
              <a:t> </a:t>
            </a:r>
            <a:r>
              <a:rPr lang="zh-CN" altLang="en-US" smtClean="0"/>
              <a:t>设定工作方式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chemeClr val="tx2"/>
                </a:solidFill>
              </a:rPr>
              <a:t>	②</a:t>
            </a:r>
            <a:r>
              <a:rPr lang="en-US" altLang="zh-CN" smtClean="0"/>
              <a:t> </a:t>
            </a:r>
            <a:r>
              <a:rPr lang="zh-CN" altLang="en-US" smtClean="0"/>
              <a:t>设定计数初值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/>
              <a:t>[ </a:t>
            </a:r>
            <a:r>
              <a:rPr lang="en-US" altLang="zh-CN" smtClean="0">
                <a:solidFill>
                  <a:schemeClr val="tx2"/>
                </a:solidFill>
              </a:rPr>
              <a:t>③</a:t>
            </a:r>
            <a:r>
              <a:rPr lang="en-US" altLang="zh-CN" smtClean="0"/>
              <a:t> </a:t>
            </a:r>
            <a:r>
              <a:rPr lang="zh-CN" altLang="en-US" smtClean="0"/>
              <a:t>硬件启动 </a:t>
            </a:r>
            <a:r>
              <a:rPr lang="en-US" altLang="zh-CN" smtClean="0"/>
              <a:t>]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chemeClr val="tx2"/>
                </a:solidFill>
              </a:rPr>
              <a:t>	④</a:t>
            </a:r>
            <a:r>
              <a:rPr lang="en-US" altLang="zh-CN" smtClean="0"/>
              <a:t> </a:t>
            </a:r>
            <a:r>
              <a:rPr lang="zh-CN" altLang="en-US" smtClean="0"/>
              <a:t>计数初值进入减</a:t>
            </a:r>
            <a:r>
              <a:rPr lang="en-US" altLang="zh-CN" smtClean="0"/>
              <a:t>1</a:t>
            </a:r>
            <a:r>
              <a:rPr lang="zh-CN" altLang="en-US" smtClean="0"/>
              <a:t>计数器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chemeClr val="tx2"/>
                </a:solidFill>
              </a:rPr>
              <a:t>	⑤ </a:t>
            </a:r>
            <a:r>
              <a:rPr lang="zh-CN" altLang="en-US" smtClean="0"/>
              <a:t>每输入一个时钟计数器减</a:t>
            </a:r>
            <a:r>
              <a:rPr lang="en-US" altLang="zh-CN" smtClean="0"/>
              <a:t>1</a:t>
            </a:r>
            <a:r>
              <a:rPr lang="zh-CN" altLang="en-US" smtClean="0"/>
              <a:t>的计数过程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chemeClr val="tx2"/>
                </a:solidFill>
              </a:rPr>
              <a:t>	⑥</a:t>
            </a:r>
            <a:r>
              <a:rPr lang="en-US" altLang="zh-CN" smtClean="0"/>
              <a:t> </a:t>
            </a:r>
            <a:r>
              <a:rPr lang="zh-CN" altLang="en-US" smtClean="0"/>
              <a:t>计数过程结束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8.3.2 </a:t>
            </a:r>
            <a:r>
              <a:rPr lang="zh-CN" altLang="en-US" smtClean="0"/>
              <a:t>异步串行接口标准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itchFamily="18" charset="0"/>
              </a:rPr>
              <a:t>美国电子工业协会</a:t>
            </a:r>
            <a:r>
              <a:rPr lang="en-US" altLang="zh-CN" smtClean="0"/>
              <a:t>EIA</a:t>
            </a:r>
            <a:r>
              <a:rPr lang="zh-CN" altLang="en-US" smtClean="0"/>
              <a:t>制定</a:t>
            </a:r>
          </a:p>
          <a:p>
            <a:pPr lvl="1" eaLnBrk="1" hangingPunct="1"/>
            <a:r>
              <a:rPr lang="en-US" altLang="zh-CN" smtClean="0"/>
              <a:t>1962</a:t>
            </a:r>
            <a:r>
              <a:rPr lang="zh-CN" altLang="en-US" smtClean="0">
                <a:latin typeface="Times New Roman" pitchFamily="18" charset="0"/>
              </a:rPr>
              <a:t>年公布，</a:t>
            </a:r>
            <a:r>
              <a:rPr lang="en-US" altLang="zh-CN" smtClean="0"/>
              <a:t>1969</a:t>
            </a:r>
            <a:r>
              <a:rPr lang="zh-CN" altLang="en-US" smtClean="0">
                <a:latin typeface="Times New Roman" pitchFamily="18" charset="0"/>
              </a:rPr>
              <a:t>年修订</a:t>
            </a:r>
          </a:p>
          <a:p>
            <a:pPr lvl="1" eaLnBrk="1" hangingPunct="1"/>
            <a:r>
              <a:rPr lang="en-US" altLang="zh-CN" smtClean="0"/>
              <a:t>1987</a:t>
            </a:r>
            <a:r>
              <a:rPr lang="zh-CN" altLang="en-US" smtClean="0">
                <a:latin typeface="Times New Roman" pitchFamily="18" charset="0"/>
              </a:rPr>
              <a:t>年</a:t>
            </a:r>
            <a:r>
              <a:rPr lang="en-US" altLang="zh-CN" smtClean="0"/>
              <a:t>1</a:t>
            </a:r>
            <a:r>
              <a:rPr lang="zh-CN" altLang="en-US" smtClean="0">
                <a:latin typeface="Times New Roman" pitchFamily="18" charset="0"/>
              </a:rPr>
              <a:t>月正式改名为</a:t>
            </a:r>
            <a:r>
              <a:rPr lang="en-US" altLang="zh-CN" smtClean="0">
                <a:solidFill>
                  <a:schemeClr val="tx2"/>
                </a:solidFill>
              </a:rPr>
              <a:t>EIA-232D</a:t>
            </a:r>
          </a:p>
          <a:p>
            <a:pPr lvl="1" eaLnBrk="1" hangingPunct="1"/>
            <a:r>
              <a:rPr lang="zh-CN" altLang="en-US" smtClean="0">
                <a:latin typeface="Times New Roman" pitchFamily="18" charset="0"/>
              </a:rPr>
              <a:t>数据终端设备</a:t>
            </a:r>
            <a:r>
              <a:rPr lang="en-US" altLang="zh-CN" smtClean="0"/>
              <a:t>DTE</a:t>
            </a:r>
            <a:r>
              <a:rPr lang="zh-CN" altLang="en-US" smtClean="0">
                <a:latin typeface="Times New Roman" pitchFamily="18" charset="0"/>
              </a:rPr>
              <a:t>与数据通信设备</a:t>
            </a:r>
            <a:r>
              <a:rPr lang="en-US" altLang="zh-CN" smtClean="0"/>
              <a:t>DCE</a:t>
            </a:r>
            <a:r>
              <a:rPr lang="zh-CN" altLang="en-US" smtClean="0">
                <a:latin typeface="Times New Roman" pitchFamily="18" charset="0"/>
              </a:rPr>
              <a:t>标准接口</a:t>
            </a:r>
          </a:p>
          <a:p>
            <a:pPr eaLnBrk="1" hangingPunct="1"/>
            <a:r>
              <a:rPr lang="zh-CN" altLang="en-US" smtClean="0"/>
              <a:t>调制解调器</a:t>
            </a:r>
            <a:r>
              <a:rPr lang="en-US" altLang="zh-CN" smtClean="0"/>
              <a:t>Modem</a:t>
            </a:r>
          </a:p>
          <a:p>
            <a:pPr lvl="1" eaLnBrk="1" hangingPunct="1"/>
            <a:r>
              <a:rPr lang="zh-CN" altLang="en-US" smtClean="0"/>
              <a:t>通信线路信号与数字信号相互转换的设备</a:t>
            </a:r>
          </a:p>
          <a:p>
            <a:pPr eaLnBrk="1" hangingPunct="1"/>
            <a:r>
              <a:rPr lang="zh-CN" altLang="en-US" smtClean="0"/>
              <a:t>传输制式</a:t>
            </a:r>
          </a:p>
          <a:p>
            <a:pPr lvl="1" eaLnBrk="1" hangingPunct="1"/>
            <a:r>
              <a:rPr lang="zh-CN" altLang="en-US" smtClean="0">
                <a:solidFill>
                  <a:schemeClr val="tx2"/>
                </a:solidFill>
              </a:rPr>
              <a:t>全双工</a:t>
            </a:r>
            <a:r>
              <a:rPr lang="zh-CN" altLang="en-US" smtClean="0"/>
              <a:t>：双根传输线，能够同时发送和接收</a:t>
            </a:r>
          </a:p>
          <a:p>
            <a:pPr lvl="1" eaLnBrk="1" hangingPunct="1"/>
            <a:r>
              <a:rPr lang="zh-CN" altLang="en-US" smtClean="0">
                <a:solidFill>
                  <a:schemeClr val="tx2"/>
                </a:solidFill>
              </a:rPr>
              <a:t>半双工</a:t>
            </a:r>
            <a:r>
              <a:rPr lang="zh-CN" altLang="en-US" smtClean="0"/>
              <a:t>：单根传输线，不能同时发送和接收</a:t>
            </a:r>
          </a:p>
          <a:p>
            <a:pPr lvl="1" eaLnBrk="1" hangingPunct="1"/>
            <a:r>
              <a:rPr lang="zh-CN" altLang="en-US" smtClean="0">
                <a:solidFill>
                  <a:schemeClr val="tx2"/>
                </a:solidFill>
              </a:rPr>
              <a:t>单工</a:t>
            </a:r>
            <a:r>
              <a:rPr lang="zh-CN" altLang="en-US" smtClean="0"/>
              <a:t>：单根传输线只用作发送或只用作接收</a:t>
            </a:r>
            <a:endParaRPr lang="en-US" altLang="zh-CN" smtClean="0"/>
          </a:p>
        </p:txBody>
      </p:sp>
      <p:pic>
        <p:nvPicPr>
          <p:cNvPr id="97284" name="Picture 4" descr="COM串行接口"/>
          <p:cNvPicPr>
            <a:picLocks noChangeAspect="1" noChangeArrowheads="1"/>
          </p:cNvPicPr>
          <p:nvPr/>
        </p:nvPicPr>
        <p:blipFill>
          <a:blip r:embed="rId2" cstate="print"/>
          <a:srcRect r="52000" b="1755"/>
          <a:stretch>
            <a:fillRect/>
          </a:stretch>
        </p:blipFill>
        <p:spPr bwMode="auto">
          <a:xfrm>
            <a:off x="6705600" y="1143000"/>
            <a:ext cx="15240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 232C</a:t>
            </a:r>
            <a:r>
              <a:rPr lang="zh-CN" altLang="en-US" smtClean="0"/>
              <a:t>的引脚定义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5410200" cy="5638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193C7D"/>
                </a:solidFill>
              </a:rPr>
              <a:t>TxD</a:t>
            </a:r>
            <a:r>
              <a:rPr lang="zh-CN" altLang="en-US" smtClean="0"/>
              <a:t>：</a:t>
            </a:r>
            <a:r>
              <a:rPr lang="zh-CN" altLang="en-US" smtClean="0">
                <a:latin typeface="Times New Roman" pitchFamily="18" charset="0"/>
              </a:rPr>
              <a:t>发送数据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193C7D"/>
                </a:solidFill>
              </a:rPr>
              <a:t>RxD</a:t>
            </a:r>
            <a:r>
              <a:rPr lang="zh-CN" altLang="en-US" smtClean="0"/>
              <a:t>：</a:t>
            </a:r>
            <a:r>
              <a:rPr lang="zh-CN" altLang="en-US" smtClean="0">
                <a:latin typeface="Times New Roman" pitchFamily="18" charset="0"/>
              </a:rPr>
              <a:t>接收数据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193C7D"/>
                </a:solidFill>
              </a:rPr>
              <a:t>RTS</a:t>
            </a:r>
            <a:r>
              <a:rPr lang="zh-CN" altLang="en-US" smtClean="0">
                <a:latin typeface="Times New Roman" pitchFamily="18" charset="0"/>
              </a:rPr>
              <a:t>：请求发送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193C7D"/>
                </a:solidFill>
              </a:rPr>
              <a:t>CTS</a:t>
            </a:r>
            <a:r>
              <a:rPr lang="zh-CN" altLang="en-US" smtClean="0">
                <a:latin typeface="Times New Roman" pitchFamily="18" charset="0"/>
              </a:rPr>
              <a:t>：清除发送（允许发送）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193C7D"/>
                </a:solidFill>
              </a:rPr>
              <a:t>DTR</a:t>
            </a:r>
            <a:r>
              <a:rPr lang="zh-CN" altLang="en-US" smtClean="0"/>
              <a:t>：</a:t>
            </a:r>
            <a:r>
              <a:rPr lang="zh-CN" altLang="en-US" smtClean="0">
                <a:latin typeface="Times New Roman" pitchFamily="18" charset="0"/>
              </a:rPr>
              <a:t>数据终端准备好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193C7D"/>
                </a:solidFill>
              </a:rPr>
              <a:t>DSR</a:t>
            </a:r>
            <a:r>
              <a:rPr lang="zh-CN" altLang="en-US" smtClean="0"/>
              <a:t>：</a:t>
            </a:r>
            <a:r>
              <a:rPr lang="zh-CN" altLang="en-US" smtClean="0">
                <a:latin typeface="Times New Roman" pitchFamily="18" charset="0"/>
              </a:rPr>
              <a:t>数据装置准备好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193C7D"/>
                </a:solidFill>
              </a:rPr>
              <a:t>GND</a:t>
            </a:r>
            <a:r>
              <a:rPr lang="zh-CN" altLang="en-US" smtClean="0"/>
              <a:t>：</a:t>
            </a:r>
            <a:r>
              <a:rPr lang="zh-CN" altLang="en-US" smtClean="0">
                <a:latin typeface="Times New Roman" pitchFamily="18" charset="0"/>
              </a:rPr>
              <a:t>信号地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CC"/>
                </a:solidFill>
              </a:rPr>
              <a:t> </a:t>
            </a:r>
            <a:r>
              <a:rPr lang="en-US" altLang="zh-CN" smtClean="0">
                <a:solidFill>
                  <a:srgbClr val="193C7D"/>
                </a:solidFill>
              </a:rPr>
              <a:t>CD</a:t>
            </a:r>
            <a:r>
              <a:rPr lang="zh-CN" altLang="en-US" smtClean="0"/>
              <a:t>：</a:t>
            </a:r>
            <a:r>
              <a:rPr lang="zh-CN" altLang="en-US" smtClean="0">
                <a:latin typeface="Times New Roman" pitchFamily="18" charset="0"/>
              </a:rPr>
              <a:t>载波检测（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DCD</a:t>
            </a:r>
            <a:r>
              <a:rPr lang="zh-CN" altLang="en-US" smtClean="0">
                <a:latin typeface="Times New Roman" pitchFamily="18" charset="0"/>
              </a:rPr>
              <a:t>）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193C7D"/>
                </a:solidFill>
              </a:rPr>
              <a:t> RI</a:t>
            </a:r>
            <a:r>
              <a:rPr lang="zh-CN" altLang="en-US" smtClean="0"/>
              <a:t>：</a:t>
            </a:r>
            <a:r>
              <a:rPr lang="zh-CN" altLang="en-US" smtClean="0">
                <a:latin typeface="Times New Roman" pitchFamily="18" charset="0"/>
              </a:rPr>
              <a:t>振铃指示</a:t>
            </a:r>
            <a:endParaRPr lang="zh-CN" altLang="en-US" smtClean="0"/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5370513" y="4281488"/>
            <a:ext cx="3468687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3200" b="1">
                <a:solidFill>
                  <a:srgbClr val="193C7D"/>
                </a:solidFill>
                <a:latin typeface="宋体" charset="-122"/>
              </a:rPr>
              <a:t>保护地</a:t>
            </a:r>
            <a:r>
              <a:rPr lang="zh-CN" altLang="en-US" sz="3200" b="1">
                <a:latin typeface="Times New Roman" pitchFamily="18" charset="0"/>
              </a:rPr>
              <a:t>（机壳地）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3200" b="1">
                <a:solidFill>
                  <a:srgbClr val="193C7D"/>
                </a:solidFill>
                <a:latin typeface="宋体" charset="-122"/>
              </a:rPr>
              <a:t>TxC</a:t>
            </a:r>
            <a:r>
              <a:rPr lang="zh-CN" altLang="en-US" sz="3200" b="1">
                <a:latin typeface="Times New Roman" pitchFamily="18" charset="0"/>
              </a:rPr>
              <a:t>：发送器时钟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3200" b="1">
                <a:solidFill>
                  <a:srgbClr val="193C7D"/>
                </a:solidFill>
                <a:latin typeface="宋体" charset="-122"/>
              </a:rPr>
              <a:t>RxC</a:t>
            </a:r>
            <a:r>
              <a:rPr lang="zh-CN" altLang="en-US" sz="3200" b="1">
                <a:latin typeface="Times New Roman" pitchFamily="18" charset="0"/>
              </a:rPr>
              <a:t>：接收器时钟</a:t>
            </a:r>
          </a:p>
        </p:txBody>
      </p:sp>
      <p:sp>
        <p:nvSpPr>
          <p:cNvPr id="98309" name="Line 5"/>
          <p:cNvSpPr>
            <a:spLocks noChangeShapeType="1"/>
          </p:cNvSpPr>
          <p:nvPr/>
        </p:nvSpPr>
        <p:spPr bwMode="auto">
          <a:xfrm>
            <a:off x="5181600" y="4381500"/>
            <a:ext cx="0" cy="16573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98310" name="Picture 6" descr="COM串行接口"/>
          <p:cNvPicPr>
            <a:picLocks noChangeAspect="1" noChangeArrowheads="1"/>
          </p:cNvPicPr>
          <p:nvPr/>
        </p:nvPicPr>
        <p:blipFill>
          <a:blip r:embed="rId2" cstate="print"/>
          <a:srcRect r="52000" b="1755"/>
          <a:stretch>
            <a:fillRect/>
          </a:stretch>
        </p:blipFill>
        <p:spPr bwMode="auto">
          <a:xfrm>
            <a:off x="6705600" y="1143000"/>
            <a:ext cx="15240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232C</a:t>
            </a:r>
            <a:r>
              <a:rPr lang="zh-CN" altLang="en-US" smtClean="0"/>
              <a:t>的连接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193C7D"/>
                </a:solidFill>
                <a:latin typeface="Times New Roman" pitchFamily="18" charset="0"/>
              </a:rPr>
              <a:t>连接调制解调器</a:t>
            </a:r>
            <a:r>
              <a:rPr lang="zh-CN" altLang="en-US" smtClean="0">
                <a:latin typeface="Times New Roman" pitchFamily="18" charset="0"/>
              </a:rPr>
              <a:t>：通过电话线路远距离通信</a:t>
            </a:r>
          </a:p>
          <a:p>
            <a:pPr eaLnBrk="1" hangingPunct="1"/>
            <a:r>
              <a:rPr lang="zh-CN" altLang="en-US" smtClean="0">
                <a:solidFill>
                  <a:srgbClr val="193C7D"/>
                </a:solidFill>
                <a:latin typeface="Times New Roman" pitchFamily="18" charset="0"/>
              </a:rPr>
              <a:t>直接</a:t>
            </a:r>
            <a:r>
              <a:rPr lang="en-US" altLang="zh-CN" smtClean="0">
                <a:solidFill>
                  <a:srgbClr val="193C7D"/>
                </a:solidFill>
                <a:latin typeface="Times New Roman" pitchFamily="18" charset="0"/>
              </a:rPr>
              <a:t>(</a:t>
            </a:r>
            <a:r>
              <a:rPr lang="zh-CN" altLang="en-US" smtClean="0">
                <a:solidFill>
                  <a:srgbClr val="193C7D"/>
                </a:solidFill>
                <a:latin typeface="Times New Roman" pitchFamily="18" charset="0"/>
              </a:rPr>
              <a:t>零调制解调器</a:t>
            </a:r>
            <a:r>
              <a:rPr lang="en-US" altLang="zh-CN" smtClean="0">
                <a:solidFill>
                  <a:srgbClr val="193C7D"/>
                </a:solidFill>
                <a:latin typeface="Times New Roman" pitchFamily="18" charset="0"/>
              </a:rPr>
              <a:t>)</a:t>
            </a:r>
            <a:r>
              <a:rPr lang="zh-CN" altLang="en-US" smtClean="0">
                <a:solidFill>
                  <a:srgbClr val="193C7D"/>
                </a:solidFill>
                <a:latin typeface="Times New Roman" pitchFamily="18" charset="0"/>
              </a:rPr>
              <a:t>连接</a:t>
            </a:r>
            <a:r>
              <a:rPr lang="zh-CN" altLang="en-US" smtClean="0">
                <a:latin typeface="Times New Roman" pitchFamily="18" charset="0"/>
              </a:rPr>
              <a:t>：进行短距离通信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444500" y="2119313"/>
            <a:ext cx="4679950" cy="504825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zh-CN" altLang="en-US" sz="2800" b="1">
                <a:latin typeface="Times New Roman" pitchFamily="18" charset="0"/>
              </a:rPr>
              <a:t>不使用联络信号的</a:t>
            </a:r>
            <a:r>
              <a:rPr lang="en-US" altLang="zh-CN" sz="2800" b="1">
                <a:latin typeface="Times New Roman" pitchFamily="18" charset="0"/>
              </a:rPr>
              <a:t>3</a:t>
            </a:r>
            <a:r>
              <a:rPr lang="zh-CN" altLang="en-US" sz="2800" b="1">
                <a:latin typeface="Times New Roman" pitchFamily="18" charset="0"/>
              </a:rPr>
              <a:t>线相连</a:t>
            </a:r>
          </a:p>
        </p:txBody>
      </p:sp>
      <p:grpSp>
        <p:nvGrpSpPr>
          <p:cNvPr id="99333" name="Group 5"/>
          <p:cNvGrpSpPr>
            <a:grpSpLocks/>
          </p:cNvGrpSpPr>
          <p:nvPr/>
        </p:nvGrpSpPr>
        <p:grpSpPr bwMode="auto">
          <a:xfrm>
            <a:off x="395288" y="3744913"/>
            <a:ext cx="3863975" cy="2132012"/>
            <a:chOff x="249" y="2359"/>
            <a:chExt cx="2434" cy="1343"/>
          </a:xfrm>
        </p:grpSpPr>
        <p:sp>
          <p:nvSpPr>
            <p:cNvPr id="99371" name="Rectangle 6"/>
            <p:cNvSpPr>
              <a:spLocks noChangeArrowheads="1"/>
            </p:cNvSpPr>
            <p:nvPr/>
          </p:nvSpPr>
          <p:spPr bwMode="auto">
            <a:xfrm>
              <a:off x="249" y="2359"/>
              <a:ext cx="641" cy="2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400" b="1">
                  <a:latin typeface="宋体" charset="-122"/>
                </a:rPr>
                <a:t>微机</a:t>
              </a:r>
            </a:p>
          </p:txBody>
        </p:sp>
        <p:sp>
          <p:nvSpPr>
            <p:cNvPr id="99372" name="Rectangle 7"/>
            <p:cNvSpPr>
              <a:spLocks noChangeArrowheads="1"/>
            </p:cNvSpPr>
            <p:nvPr/>
          </p:nvSpPr>
          <p:spPr bwMode="auto">
            <a:xfrm>
              <a:off x="2122" y="2740"/>
              <a:ext cx="377" cy="962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spcBef>
                  <a:spcPts val="225"/>
                </a:spcBef>
              </a:pP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99373" name="Rectangle 8"/>
            <p:cNvSpPr>
              <a:spLocks noChangeArrowheads="1"/>
            </p:cNvSpPr>
            <p:nvPr/>
          </p:nvSpPr>
          <p:spPr bwMode="auto">
            <a:xfrm>
              <a:off x="345" y="2740"/>
              <a:ext cx="378" cy="962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 eaLnBrk="0" hangingPunct="0"/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99374" name="Rectangle 9"/>
            <p:cNvSpPr>
              <a:spLocks noChangeArrowheads="1"/>
            </p:cNvSpPr>
            <p:nvPr/>
          </p:nvSpPr>
          <p:spPr bwMode="auto">
            <a:xfrm>
              <a:off x="761" y="2675"/>
              <a:ext cx="513" cy="29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TxD</a:t>
              </a:r>
            </a:p>
          </p:txBody>
        </p:sp>
        <p:sp>
          <p:nvSpPr>
            <p:cNvPr id="99375" name="Rectangle 10"/>
            <p:cNvSpPr>
              <a:spLocks noChangeArrowheads="1"/>
            </p:cNvSpPr>
            <p:nvPr/>
          </p:nvSpPr>
          <p:spPr bwMode="auto">
            <a:xfrm>
              <a:off x="777" y="2970"/>
              <a:ext cx="529" cy="2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RxD</a:t>
              </a:r>
            </a:p>
          </p:txBody>
        </p:sp>
        <p:sp>
          <p:nvSpPr>
            <p:cNvPr id="99376" name="Rectangle 11"/>
            <p:cNvSpPr>
              <a:spLocks noChangeArrowheads="1"/>
            </p:cNvSpPr>
            <p:nvPr/>
          </p:nvSpPr>
          <p:spPr bwMode="auto">
            <a:xfrm>
              <a:off x="713" y="3247"/>
              <a:ext cx="593" cy="2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GND</a:t>
              </a:r>
            </a:p>
          </p:txBody>
        </p:sp>
        <p:sp>
          <p:nvSpPr>
            <p:cNvPr id="99377" name="Line 12"/>
            <p:cNvSpPr>
              <a:spLocks noChangeShapeType="1"/>
            </p:cNvSpPr>
            <p:nvPr/>
          </p:nvSpPr>
          <p:spPr bwMode="auto">
            <a:xfrm>
              <a:off x="738" y="3507"/>
              <a:ext cx="138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78" name="Rectangle 13"/>
            <p:cNvSpPr>
              <a:spLocks noChangeArrowheads="1"/>
            </p:cNvSpPr>
            <p:nvPr/>
          </p:nvSpPr>
          <p:spPr bwMode="auto">
            <a:xfrm>
              <a:off x="2042" y="2359"/>
              <a:ext cx="641" cy="2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400" b="1">
                  <a:latin typeface="宋体" charset="-122"/>
                </a:rPr>
                <a:t>微机</a:t>
              </a:r>
            </a:p>
          </p:txBody>
        </p:sp>
        <p:grpSp>
          <p:nvGrpSpPr>
            <p:cNvPr id="99379" name="Group 14"/>
            <p:cNvGrpSpPr>
              <a:grpSpLocks/>
            </p:cNvGrpSpPr>
            <p:nvPr/>
          </p:nvGrpSpPr>
          <p:grpSpPr bwMode="auto">
            <a:xfrm>
              <a:off x="738" y="2900"/>
              <a:ext cx="1378" cy="287"/>
              <a:chOff x="738" y="2900"/>
              <a:chExt cx="1378" cy="287"/>
            </a:xfrm>
          </p:grpSpPr>
          <p:sp>
            <p:nvSpPr>
              <p:cNvPr id="99383" name="Line 15"/>
              <p:cNvSpPr>
                <a:spLocks noChangeShapeType="1"/>
              </p:cNvSpPr>
              <p:nvPr/>
            </p:nvSpPr>
            <p:spPr bwMode="auto">
              <a:xfrm>
                <a:off x="738" y="2901"/>
                <a:ext cx="473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84" name="Line 16"/>
              <p:cNvSpPr>
                <a:spLocks noChangeShapeType="1"/>
              </p:cNvSpPr>
              <p:nvPr/>
            </p:nvSpPr>
            <p:spPr bwMode="auto">
              <a:xfrm>
                <a:off x="1643" y="3185"/>
                <a:ext cx="473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triangle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85" name="Line 17"/>
              <p:cNvSpPr>
                <a:spLocks noChangeShapeType="1"/>
              </p:cNvSpPr>
              <p:nvPr/>
            </p:nvSpPr>
            <p:spPr bwMode="auto">
              <a:xfrm>
                <a:off x="1186" y="2900"/>
                <a:ext cx="473" cy="28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9380" name="Line 18"/>
            <p:cNvSpPr>
              <a:spLocks noChangeShapeType="1"/>
            </p:cNvSpPr>
            <p:nvPr/>
          </p:nvSpPr>
          <p:spPr bwMode="auto">
            <a:xfrm flipH="1">
              <a:off x="1634" y="2911"/>
              <a:ext cx="47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81" name="Line 19"/>
            <p:cNvSpPr>
              <a:spLocks noChangeShapeType="1"/>
            </p:cNvSpPr>
            <p:nvPr/>
          </p:nvSpPr>
          <p:spPr bwMode="auto">
            <a:xfrm flipH="1">
              <a:off x="738" y="3196"/>
              <a:ext cx="47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82" name="Line 20"/>
            <p:cNvSpPr>
              <a:spLocks noChangeShapeType="1"/>
            </p:cNvSpPr>
            <p:nvPr/>
          </p:nvSpPr>
          <p:spPr bwMode="auto">
            <a:xfrm flipH="1">
              <a:off x="1186" y="2913"/>
              <a:ext cx="473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9334" name="Group 21"/>
          <p:cNvGrpSpPr>
            <a:grpSpLocks/>
          </p:cNvGrpSpPr>
          <p:nvPr/>
        </p:nvGrpSpPr>
        <p:grpSpPr bwMode="auto">
          <a:xfrm>
            <a:off x="4225925" y="3376613"/>
            <a:ext cx="4506913" cy="2932112"/>
            <a:chOff x="2662" y="2127"/>
            <a:chExt cx="2839" cy="1847"/>
          </a:xfrm>
        </p:grpSpPr>
        <p:sp>
          <p:nvSpPr>
            <p:cNvPr id="99336" name="Rectangle 22"/>
            <p:cNvSpPr>
              <a:spLocks noChangeArrowheads="1"/>
            </p:cNvSpPr>
            <p:nvPr/>
          </p:nvSpPr>
          <p:spPr bwMode="auto">
            <a:xfrm>
              <a:off x="2662" y="2931"/>
              <a:ext cx="690" cy="2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400" b="1">
                  <a:latin typeface="宋体" charset="-122"/>
                </a:rPr>
                <a:t>微机</a:t>
              </a:r>
            </a:p>
          </p:txBody>
        </p:sp>
        <p:sp>
          <p:nvSpPr>
            <p:cNvPr id="99337" name="Rectangle 23"/>
            <p:cNvSpPr>
              <a:spLocks noChangeArrowheads="1"/>
            </p:cNvSpPr>
            <p:nvPr/>
          </p:nvSpPr>
          <p:spPr bwMode="auto">
            <a:xfrm>
              <a:off x="5023" y="2250"/>
              <a:ext cx="478" cy="1724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 eaLnBrk="0" hangingPunct="0"/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99338" name="Rectangle 24"/>
            <p:cNvSpPr>
              <a:spLocks noChangeArrowheads="1"/>
            </p:cNvSpPr>
            <p:nvPr/>
          </p:nvSpPr>
          <p:spPr bwMode="auto">
            <a:xfrm>
              <a:off x="2775" y="2250"/>
              <a:ext cx="478" cy="1724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spcBef>
                  <a:spcPts val="225"/>
                </a:spcBef>
              </a:pP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99339" name="Rectangle 25"/>
            <p:cNvSpPr>
              <a:spLocks noChangeArrowheads="1"/>
            </p:cNvSpPr>
            <p:nvPr/>
          </p:nvSpPr>
          <p:spPr bwMode="auto">
            <a:xfrm>
              <a:off x="3261" y="3437"/>
              <a:ext cx="731" cy="2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DSR</a:t>
              </a:r>
            </a:p>
          </p:txBody>
        </p:sp>
        <p:sp>
          <p:nvSpPr>
            <p:cNvPr id="99340" name="Rectangle 26"/>
            <p:cNvSpPr>
              <a:spLocks noChangeArrowheads="1"/>
            </p:cNvSpPr>
            <p:nvPr/>
          </p:nvSpPr>
          <p:spPr bwMode="auto">
            <a:xfrm>
              <a:off x="3180" y="3699"/>
              <a:ext cx="893" cy="2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DTR</a:t>
              </a:r>
            </a:p>
          </p:txBody>
        </p:sp>
        <p:sp>
          <p:nvSpPr>
            <p:cNvPr id="99341" name="Rectangle 27"/>
            <p:cNvSpPr>
              <a:spLocks noChangeArrowheads="1"/>
            </p:cNvSpPr>
            <p:nvPr/>
          </p:nvSpPr>
          <p:spPr bwMode="auto">
            <a:xfrm>
              <a:off x="3302" y="2127"/>
              <a:ext cx="649" cy="2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TxD</a:t>
              </a:r>
            </a:p>
          </p:txBody>
        </p:sp>
        <p:sp>
          <p:nvSpPr>
            <p:cNvPr id="99342" name="Rectangle 28"/>
            <p:cNvSpPr>
              <a:spLocks noChangeArrowheads="1"/>
            </p:cNvSpPr>
            <p:nvPr/>
          </p:nvSpPr>
          <p:spPr bwMode="auto">
            <a:xfrm>
              <a:off x="3322" y="2392"/>
              <a:ext cx="670" cy="26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RxD</a:t>
              </a:r>
            </a:p>
          </p:txBody>
        </p:sp>
        <p:sp>
          <p:nvSpPr>
            <p:cNvPr id="99343" name="Rectangle 29"/>
            <p:cNvSpPr>
              <a:spLocks noChangeArrowheads="1"/>
            </p:cNvSpPr>
            <p:nvPr/>
          </p:nvSpPr>
          <p:spPr bwMode="auto">
            <a:xfrm>
              <a:off x="3261" y="2640"/>
              <a:ext cx="690" cy="2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RTS</a:t>
              </a:r>
            </a:p>
          </p:txBody>
        </p:sp>
        <p:sp>
          <p:nvSpPr>
            <p:cNvPr id="99344" name="Rectangle 30"/>
            <p:cNvSpPr>
              <a:spLocks noChangeArrowheads="1"/>
            </p:cNvSpPr>
            <p:nvPr/>
          </p:nvSpPr>
          <p:spPr bwMode="auto">
            <a:xfrm>
              <a:off x="3241" y="2889"/>
              <a:ext cx="730" cy="2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CTS</a:t>
              </a:r>
            </a:p>
          </p:txBody>
        </p:sp>
        <p:sp>
          <p:nvSpPr>
            <p:cNvPr id="99345" name="Rectangle 31"/>
            <p:cNvSpPr>
              <a:spLocks noChangeArrowheads="1"/>
            </p:cNvSpPr>
            <p:nvPr/>
          </p:nvSpPr>
          <p:spPr bwMode="auto">
            <a:xfrm>
              <a:off x="3241" y="3171"/>
              <a:ext cx="751" cy="2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GND</a:t>
              </a:r>
            </a:p>
          </p:txBody>
        </p:sp>
        <p:sp>
          <p:nvSpPr>
            <p:cNvPr id="99346" name="Line 32"/>
            <p:cNvSpPr>
              <a:spLocks noChangeShapeType="1"/>
            </p:cNvSpPr>
            <p:nvPr/>
          </p:nvSpPr>
          <p:spPr bwMode="auto">
            <a:xfrm>
              <a:off x="3272" y="3372"/>
              <a:ext cx="175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7" name="Rectangle 33"/>
            <p:cNvSpPr>
              <a:spLocks noChangeArrowheads="1"/>
            </p:cNvSpPr>
            <p:nvPr/>
          </p:nvSpPr>
          <p:spPr bwMode="auto">
            <a:xfrm>
              <a:off x="5021" y="2931"/>
              <a:ext cx="471" cy="2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400" b="1">
                  <a:latin typeface="宋体" charset="-122"/>
                </a:rPr>
                <a:t>微机</a:t>
              </a:r>
            </a:p>
          </p:txBody>
        </p:sp>
        <p:grpSp>
          <p:nvGrpSpPr>
            <p:cNvPr id="99348" name="Group 34"/>
            <p:cNvGrpSpPr>
              <a:grpSpLocks/>
            </p:cNvGrpSpPr>
            <p:nvPr/>
          </p:nvGrpSpPr>
          <p:grpSpPr bwMode="auto">
            <a:xfrm>
              <a:off x="3272" y="2329"/>
              <a:ext cx="1741" cy="270"/>
              <a:chOff x="3272" y="2329"/>
              <a:chExt cx="1741" cy="270"/>
            </a:xfrm>
          </p:grpSpPr>
          <p:grpSp>
            <p:nvGrpSpPr>
              <p:cNvPr id="99363" name="Group 35"/>
              <p:cNvGrpSpPr>
                <a:grpSpLocks/>
              </p:cNvGrpSpPr>
              <p:nvPr/>
            </p:nvGrpSpPr>
            <p:grpSpPr bwMode="auto">
              <a:xfrm>
                <a:off x="3272" y="2329"/>
                <a:ext cx="1741" cy="258"/>
                <a:chOff x="3272" y="2329"/>
                <a:chExt cx="1741" cy="258"/>
              </a:xfrm>
            </p:grpSpPr>
            <p:sp>
              <p:nvSpPr>
                <p:cNvPr id="99368" name="Line 36"/>
                <p:cNvSpPr>
                  <a:spLocks noChangeShapeType="1"/>
                </p:cNvSpPr>
                <p:nvPr/>
              </p:nvSpPr>
              <p:spPr bwMode="auto">
                <a:xfrm>
                  <a:off x="3272" y="2330"/>
                  <a:ext cx="598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9369" name="Line 37"/>
                <p:cNvSpPr>
                  <a:spLocks noChangeShapeType="1"/>
                </p:cNvSpPr>
                <p:nvPr/>
              </p:nvSpPr>
              <p:spPr bwMode="auto">
                <a:xfrm>
                  <a:off x="4415" y="2586"/>
                  <a:ext cx="598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triangle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9370" name="Line 38"/>
                <p:cNvSpPr>
                  <a:spLocks noChangeShapeType="1"/>
                </p:cNvSpPr>
                <p:nvPr/>
              </p:nvSpPr>
              <p:spPr bwMode="auto">
                <a:xfrm>
                  <a:off x="3848" y="2329"/>
                  <a:ext cx="598" cy="25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9364" name="Group 39"/>
              <p:cNvGrpSpPr>
                <a:grpSpLocks/>
              </p:cNvGrpSpPr>
              <p:nvPr/>
            </p:nvGrpSpPr>
            <p:grpSpPr bwMode="auto">
              <a:xfrm>
                <a:off x="3272" y="2331"/>
                <a:ext cx="1732" cy="268"/>
                <a:chOff x="3272" y="2331"/>
                <a:chExt cx="1732" cy="268"/>
              </a:xfrm>
            </p:grpSpPr>
            <p:sp>
              <p:nvSpPr>
                <p:cNvPr id="99365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439" y="2331"/>
                  <a:ext cx="565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9366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3272" y="2595"/>
                  <a:ext cx="598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triangle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9367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3848" y="2341"/>
                  <a:ext cx="598" cy="25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9349" name="Group 43"/>
            <p:cNvGrpSpPr>
              <a:grpSpLocks/>
            </p:cNvGrpSpPr>
            <p:nvPr/>
          </p:nvGrpSpPr>
          <p:grpSpPr bwMode="auto">
            <a:xfrm>
              <a:off x="3272" y="2829"/>
              <a:ext cx="1732" cy="271"/>
              <a:chOff x="0" y="-7"/>
              <a:chExt cx="19999" cy="20132"/>
            </a:xfrm>
          </p:grpSpPr>
          <p:sp>
            <p:nvSpPr>
              <p:cNvPr id="99357" name="Line 44"/>
              <p:cNvSpPr>
                <a:spLocks noChangeShapeType="1"/>
              </p:cNvSpPr>
              <p:nvPr/>
            </p:nvSpPr>
            <p:spPr bwMode="auto">
              <a:xfrm>
                <a:off x="0" y="1059"/>
                <a:ext cx="6905" cy="8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58" name="Line 45"/>
              <p:cNvSpPr>
                <a:spLocks noChangeShapeType="1"/>
              </p:cNvSpPr>
              <p:nvPr/>
            </p:nvSpPr>
            <p:spPr bwMode="auto">
              <a:xfrm>
                <a:off x="13094" y="18242"/>
                <a:ext cx="6905" cy="8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triangle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59" name="Line 46"/>
              <p:cNvSpPr>
                <a:spLocks noChangeShapeType="1"/>
              </p:cNvSpPr>
              <p:nvPr/>
            </p:nvSpPr>
            <p:spPr bwMode="auto">
              <a:xfrm flipH="1">
                <a:off x="13094" y="-7"/>
                <a:ext cx="6905" cy="8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60" name="Line 47"/>
              <p:cNvSpPr>
                <a:spLocks noChangeShapeType="1"/>
              </p:cNvSpPr>
              <p:nvPr/>
            </p:nvSpPr>
            <p:spPr bwMode="auto">
              <a:xfrm flipH="1">
                <a:off x="0" y="19549"/>
                <a:ext cx="6905" cy="8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triangle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61" name="Line 48"/>
              <p:cNvSpPr>
                <a:spLocks noChangeShapeType="1"/>
              </p:cNvSpPr>
              <p:nvPr/>
            </p:nvSpPr>
            <p:spPr bwMode="auto">
              <a:xfrm>
                <a:off x="13267" y="483"/>
                <a:ext cx="17" cy="1849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62" name="Line 49"/>
              <p:cNvSpPr>
                <a:spLocks noChangeShapeType="1"/>
              </p:cNvSpPr>
              <p:nvPr/>
            </p:nvSpPr>
            <p:spPr bwMode="auto">
              <a:xfrm>
                <a:off x="6955" y="1636"/>
                <a:ext cx="11" cy="1848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9350" name="Group 50"/>
            <p:cNvGrpSpPr>
              <a:grpSpLocks/>
            </p:cNvGrpSpPr>
            <p:nvPr/>
          </p:nvGrpSpPr>
          <p:grpSpPr bwMode="auto">
            <a:xfrm>
              <a:off x="3272" y="3640"/>
              <a:ext cx="1732" cy="271"/>
              <a:chOff x="0" y="-117"/>
              <a:chExt cx="19999" cy="20124"/>
            </a:xfrm>
          </p:grpSpPr>
          <p:sp>
            <p:nvSpPr>
              <p:cNvPr id="99351" name="Line 51"/>
              <p:cNvSpPr>
                <a:spLocks noChangeShapeType="1"/>
              </p:cNvSpPr>
              <p:nvPr/>
            </p:nvSpPr>
            <p:spPr bwMode="auto">
              <a:xfrm>
                <a:off x="0" y="18863"/>
                <a:ext cx="6905" cy="8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52" name="Line 52"/>
              <p:cNvSpPr>
                <a:spLocks noChangeShapeType="1"/>
              </p:cNvSpPr>
              <p:nvPr/>
            </p:nvSpPr>
            <p:spPr bwMode="auto">
              <a:xfrm>
                <a:off x="13094" y="1680"/>
                <a:ext cx="6905" cy="8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triangle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53" name="Line 53"/>
              <p:cNvSpPr>
                <a:spLocks noChangeShapeType="1"/>
              </p:cNvSpPr>
              <p:nvPr/>
            </p:nvSpPr>
            <p:spPr bwMode="auto">
              <a:xfrm flipH="1">
                <a:off x="13094" y="19929"/>
                <a:ext cx="6905" cy="7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54" name="Line 54"/>
              <p:cNvSpPr>
                <a:spLocks noChangeShapeType="1"/>
              </p:cNvSpPr>
              <p:nvPr/>
            </p:nvSpPr>
            <p:spPr bwMode="auto">
              <a:xfrm flipH="1">
                <a:off x="0" y="373"/>
                <a:ext cx="6905" cy="7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triangle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55" name="Line 55"/>
              <p:cNvSpPr>
                <a:spLocks noChangeShapeType="1"/>
              </p:cNvSpPr>
              <p:nvPr/>
            </p:nvSpPr>
            <p:spPr bwMode="auto">
              <a:xfrm flipV="1">
                <a:off x="13267" y="1027"/>
                <a:ext cx="17" cy="1849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56" name="Line 56"/>
              <p:cNvSpPr>
                <a:spLocks noChangeShapeType="1"/>
              </p:cNvSpPr>
              <p:nvPr/>
            </p:nvSpPr>
            <p:spPr bwMode="auto">
              <a:xfrm flipV="1">
                <a:off x="6955" y="-117"/>
                <a:ext cx="11" cy="1849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9335" name="Rectangle 57"/>
          <p:cNvSpPr>
            <a:spLocks noChangeArrowheads="1"/>
          </p:cNvSpPr>
          <p:nvPr/>
        </p:nvSpPr>
        <p:spPr bwMode="auto">
          <a:xfrm>
            <a:off x="3595688" y="2695575"/>
            <a:ext cx="5472112" cy="504825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zh-CN" altLang="en-US" sz="2800" b="1">
                <a:latin typeface="宋体" charset="-122"/>
              </a:rPr>
              <a:t>“</a:t>
            </a:r>
            <a:r>
              <a:rPr lang="zh-CN" altLang="en-US" sz="2800" b="1">
                <a:latin typeface="Times New Roman" pitchFamily="18" charset="0"/>
              </a:rPr>
              <a:t>伪</a:t>
            </a:r>
            <a:r>
              <a:rPr lang="zh-CN" altLang="en-US" sz="2800" b="1">
                <a:latin typeface="宋体" charset="-122"/>
              </a:rPr>
              <a:t>”</a:t>
            </a:r>
            <a:r>
              <a:rPr lang="zh-CN" altLang="en-US" sz="2800" b="1">
                <a:latin typeface="Times New Roman" pitchFamily="18" charset="0"/>
              </a:rPr>
              <a:t>使用联络信号的</a:t>
            </a:r>
            <a:r>
              <a:rPr lang="en-US" altLang="zh-CN" sz="2800" b="1">
                <a:latin typeface="Times New Roman" pitchFamily="18" charset="0"/>
              </a:rPr>
              <a:t>3</a:t>
            </a:r>
            <a:r>
              <a:rPr lang="zh-CN" altLang="en-US" sz="2800" b="1">
                <a:latin typeface="Times New Roman" pitchFamily="18" charset="0"/>
              </a:rPr>
              <a:t>线相连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232C</a:t>
            </a:r>
            <a:r>
              <a:rPr lang="zh-CN" altLang="en-US" smtClean="0"/>
              <a:t>的连接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193C7D"/>
                </a:solidFill>
                <a:latin typeface="Times New Roman" pitchFamily="18" charset="0"/>
              </a:rPr>
              <a:t>连接调制解调器</a:t>
            </a:r>
            <a:r>
              <a:rPr lang="zh-CN" altLang="en-US" smtClean="0">
                <a:latin typeface="Times New Roman" pitchFamily="18" charset="0"/>
              </a:rPr>
              <a:t>：通过电话线路远距离通信</a:t>
            </a:r>
          </a:p>
          <a:p>
            <a:pPr eaLnBrk="1" hangingPunct="1"/>
            <a:r>
              <a:rPr lang="zh-CN" altLang="en-US" smtClean="0">
                <a:solidFill>
                  <a:srgbClr val="193C7D"/>
                </a:solidFill>
                <a:latin typeface="Times New Roman" pitchFamily="18" charset="0"/>
              </a:rPr>
              <a:t>直接</a:t>
            </a:r>
            <a:r>
              <a:rPr lang="en-US" altLang="zh-CN" smtClean="0">
                <a:solidFill>
                  <a:srgbClr val="193C7D"/>
                </a:solidFill>
                <a:latin typeface="Times New Roman" pitchFamily="18" charset="0"/>
              </a:rPr>
              <a:t>(</a:t>
            </a:r>
            <a:r>
              <a:rPr lang="zh-CN" altLang="en-US" smtClean="0">
                <a:solidFill>
                  <a:srgbClr val="193C7D"/>
                </a:solidFill>
                <a:latin typeface="Times New Roman" pitchFamily="18" charset="0"/>
              </a:rPr>
              <a:t>零调制解调器</a:t>
            </a:r>
            <a:r>
              <a:rPr lang="en-US" altLang="zh-CN" smtClean="0">
                <a:solidFill>
                  <a:srgbClr val="193C7D"/>
                </a:solidFill>
                <a:latin typeface="Times New Roman" pitchFamily="18" charset="0"/>
              </a:rPr>
              <a:t>)</a:t>
            </a:r>
            <a:r>
              <a:rPr lang="zh-CN" altLang="en-US" smtClean="0">
                <a:solidFill>
                  <a:srgbClr val="193C7D"/>
                </a:solidFill>
                <a:latin typeface="Times New Roman" pitchFamily="18" charset="0"/>
              </a:rPr>
              <a:t>连接</a:t>
            </a:r>
            <a:r>
              <a:rPr lang="zh-CN" altLang="en-US" smtClean="0">
                <a:latin typeface="Times New Roman" pitchFamily="18" charset="0"/>
              </a:rPr>
              <a:t>：进行短距离通信</a:t>
            </a:r>
          </a:p>
        </p:txBody>
      </p:sp>
      <p:sp>
        <p:nvSpPr>
          <p:cNvPr id="100356" name="Rectangle 9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2363788" y="2514600"/>
            <a:ext cx="4535487" cy="504825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zh-CN" altLang="en-US" sz="2800" b="1">
                <a:latin typeface="Times New Roman" pitchFamily="18" charset="0"/>
              </a:rPr>
              <a:t>使用联络信号的多线相连</a:t>
            </a:r>
          </a:p>
        </p:txBody>
      </p:sp>
      <p:grpSp>
        <p:nvGrpSpPr>
          <p:cNvPr id="100357" name="Group 113"/>
          <p:cNvGrpSpPr>
            <a:grpSpLocks/>
          </p:cNvGrpSpPr>
          <p:nvPr/>
        </p:nvGrpSpPr>
        <p:grpSpPr bwMode="auto">
          <a:xfrm>
            <a:off x="2286000" y="3148013"/>
            <a:ext cx="4506913" cy="2932112"/>
            <a:chOff x="1440" y="1983"/>
            <a:chExt cx="2839" cy="1847"/>
          </a:xfrm>
        </p:grpSpPr>
        <p:sp>
          <p:nvSpPr>
            <p:cNvPr id="100358" name="Rectangle 59"/>
            <p:cNvSpPr>
              <a:spLocks noChangeArrowheads="1"/>
            </p:cNvSpPr>
            <p:nvPr/>
          </p:nvSpPr>
          <p:spPr bwMode="auto">
            <a:xfrm>
              <a:off x="1440" y="2787"/>
              <a:ext cx="690" cy="2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400" b="1">
                  <a:latin typeface="宋体" charset="-122"/>
                </a:rPr>
                <a:t>微机</a:t>
              </a:r>
            </a:p>
          </p:txBody>
        </p:sp>
        <p:sp>
          <p:nvSpPr>
            <p:cNvPr id="100359" name="Rectangle 60"/>
            <p:cNvSpPr>
              <a:spLocks noChangeArrowheads="1"/>
            </p:cNvSpPr>
            <p:nvPr/>
          </p:nvSpPr>
          <p:spPr bwMode="auto">
            <a:xfrm>
              <a:off x="3801" y="2106"/>
              <a:ext cx="478" cy="1724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 eaLnBrk="0" hangingPunct="0"/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100360" name="Rectangle 61"/>
            <p:cNvSpPr>
              <a:spLocks noChangeArrowheads="1"/>
            </p:cNvSpPr>
            <p:nvPr/>
          </p:nvSpPr>
          <p:spPr bwMode="auto">
            <a:xfrm>
              <a:off x="1561" y="2106"/>
              <a:ext cx="478" cy="1724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spcBef>
                  <a:spcPts val="225"/>
                </a:spcBef>
              </a:pP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100361" name="Rectangle 62"/>
            <p:cNvSpPr>
              <a:spLocks noChangeArrowheads="1"/>
            </p:cNvSpPr>
            <p:nvPr/>
          </p:nvSpPr>
          <p:spPr bwMode="auto">
            <a:xfrm>
              <a:off x="2039" y="3293"/>
              <a:ext cx="731" cy="2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DSR</a:t>
              </a:r>
            </a:p>
          </p:txBody>
        </p:sp>
        <p:sp>
          <p:nvSpPr>
            <p:cNvPr id="100362" name="Rectangle 63"/>
            <p:cNvSpPr>
              <a:spLocks noChangeArrowheads="1"/>
            </p:cNvSpPr>
            <p:nvPr/>
          </p:nvSpPr>
          <p:spPr bwMode="auto">
            <a:xfrm>
              <a:off x="1958" y="3555"/>
              <a:ext cx="893" cy="2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DTR</a:t>
              </a:r>
            </a:p>
          </p:txBody>
        </p:sp>
        <p:sp>
          <p:nvSpPr>
            <p:cNvPr id="100363" name="Rectangle 64"/>
            <p:cNvSpPr>
              <a:spLocks noChangeArrowheads="1"/>
            </p:cNvSpPr>
            <p:nvPr/>
          </p:nvSpPr>
          <p:spPr bwMode="auto">
            <a:xfrm>
              <a:off x="2080" y="1983"/>
              <a:ext cx="649" cy="2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TxD</a:t>
              </a:r>
            </a:p>
          </p:txBody>
        </p:sp>
        <p:sp>
          <p:nvSpPr>
            <p:cNvPr id="100364" name="Rectangle 65"/>
            <p:cNvSpPr>
              <a:spLocks noChangeArrowheads="1"/>
            </p:cNvSpPr>
            <p:nvPr/>
          </p:nvSpPr>
          <p:spPr bwMode="auto">
            <a:xfrm>
              <a:off x="2100" y="2248"/>
              <a:ext cx="670" cy="26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RxD</a:t>
              </a:r>
            </a:p>
          </p:txBody>
        </p:sp>
        <p:sp>
          <p:nvSpPr>
            <p:cNvPr id="100365" name="Rectangle 66"/>
            <p:cNvSpPr>
              <a:spLocks noChangeArrowheads="1"/>
            </p:cNvSpPr>
            <p:nvPr/>
          </p:nvSpPr>
          <p:spPr bwMode="auto">
            <a:xfrm>
              <a:off x="2039" y="2496"/>
              <a:ext cx="690" cy="2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RTS</a:t>
              </a:r>
            </a:p>
          </p:txBody>
        </p:sp>
        <p:sp>
          <p:nvSpPr>
            <p:cNvPr id="100366" name="Rectangle 67"/>
            <p:cNvSpPr>
              <a:spLocks noChangeArrowheads="1"/>
            </p:cNvSpPr>
            <p:nvPr/>
          </p:nvSpPr>
          <p:spPr bwMode="auto">
            <a:xfrm>
              <a:off x="2019" y="2745"/>
              <a:ext cx="730" cy="2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CTS</a:t>
              </a:r>
            </a:p>
          </p:txBody>
        </p:sp>
        <p:sp>
          <p:nvSpPr>
            <p:cNvPr id="100367" name="Rectangle 68"/>
            <p:cNvSpPr>
              <a:spLocks noChangeArrowheads="1"/>
            </p:cNvSpPr>
            <p:nvPr/>
          </p:nvSpPr>
          <p:spPr bwMode="auto">
            <a:xfrm>
              <a:off x="2019" y="3027"/>
              <a:ext cx="751" cy="2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GND</a:t>
              </a:r>
            </a:p>
          </p:txBody>
        </p:sp>
        <p:sp>
          <p:nvSpPr>
            <p:cNvPr id="100368" name="Line 69"/>
            <p:cNvSpPr>
              <a:spLocks noChangeShapeType="1"/>
            </p:cNvSpPr>
            <p:nvPr/>
          </p:nvSpPr>
          <p:spPr bwMode="auto">
            <a:xfrm>
              <a:off x="2050" y="3228"/>
              <a:ext cx="175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69" name="Rectangle 70"/>
            <p:cNvSpPr>
              <a:spLocks noChangeArrowheads="1"/>
            </p:cNvSpPr>
            <p:nvPr/>
          </p:nvSpPr>
          <p:spPr bwMode="auto">
            <a:xfrm>
              <a:off x="3799" y="2787"/>
              <a:ext cx="471" cy="2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400" b="1">
                  <a:latin typeface="宋体" charset="-122"/>
                </a:rPr>
                <a:t>微机</a:t>
              </a:r>
            </a:p>
          </p:txBody>
        </p:sp>
        <p:grpSp>
          <p:nvGrpSpPr>
            <p:cNvPr id="100370" name="Group 71"/>
            <p:cNvGrpSpPr>
              <a:grpSpLocks/>
            </p:cNvGrpSpPr>
            <p:nvPr/>
          </p:nvGrpSpPr>
          <p:grpSpPr bwMode="auto">
            <a:xfrm>
              <a:off x="2050" y="2185"/>
              <a:ext cx="1741" cy="270"/>
              <a:chOff x="3272" y="2329"/>
              <a:chExt cx="1741" cy="270"/>
            </a:xfrm>
          </p:grpSpPr>
          <p:grpSp>
            <p:nvGrpSpPr>
              <p:cNvPr id="100389" name="Group 72"/>
              <p:cNvGrpSpPr>
                <a:grpSpLocks/>
              </p:cNvGrpSpPr>
              <p:nvPr/>
            </p:nvGrpSpPr>
            <p:grpSpPr bwMode="auto">
              <a:xfrm>
                <a:off x="3272" y="2329"/>
                <a:ext cx="1741" cy="258"/>
                <a:chOff x="3272" y="2329"/>
                <a:chExt cx="1741" cy="258"/>
              </a:xfrm>
            </p:grpSpPr>
            <p:sp>
              <p:nvSpPr>
                <p:cNvPr id="100394" name="Line 73"/>
                <p:cNvSpPr>
                  <a:spLocks noChangeShapeType="1"/>
                </p:cNvSpPr>
                <p:nvPr/>
              </p:nvSpPr>
              <p:spPr bwMode="auto">
                <a:xfrm>
                  <a:off x="3272" y="2330"/>
                  <a:ext cx="598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395" name="Line 74"/>
                <p:cNvSpPr>
                  <a:spLocks noChangeShapeType="1"/>
                </p:cNvSpPr>
                <p:nvPr/>
              </p:nvSpPr>
              <p:spPr bwMode="auto">
                <a:xfrm>
                  <a:off x="4415" y="2586"/>
                  <a:ext cx="598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triangle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396" name="Line 75"/>
                <p:cNvSpPr>
                  <a:spLocks noChangeShapeType="1"/>
                </p:cNvSpPr>
                <p:nvPr/>
              </p:nvSpPr>
              <p:spPr bwMode="auto">
                <a:xfrm>
                  <a:off x="3848" y="2329"/>
                  <a:ext cx="598" cy="25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0390" name="Group 76"/>
              <p:cNvGrpSpPr>
                <a:grpSpLocks/>
              </p:cNvGrpSpPr>
              <p:nvPr/>
            </p:nvGrpSpPr>
            <p:grpSpPr bwMode="auto">
              <a:xfrm>
                <a:off x="3272" y="2331"/>
                <a:ext cx="1732" cy="268"/>
                <a:chOff x="3272" y="2331"/>
                <a:chExt cx="1732" cy="268"/>
              </a:xfrm>
            </p:grpSpPr>
            <p:sp>
              <p:nvSpPr>
                <p:cNvPr id="100391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4439" y="2331"/>
                  <a:ext cx="565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392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3272" y="2595"/>
                  <a:ext cx="598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triangle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393" name="Line 79"/>
                <p:cNvSpPr>
                  <a:spLocks noChangeShapeType="1"/>
                </p:cNvSpPr>
                <p:nvPr/>
              </p:nvSpPr>
              <p:spPr bwMode="auto">
                <a:xfrm flipH="1">
                  <a:off x="3848" y="2341"/>
                  <a:ext cx="598" cy="25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0371" name="Group 95"/>
            <p:cNvGrpSpPr>
              <a:grpSpLocks/>
            </p:cNvGrpSpPr>
            <p:nvPr/>
          </p:nvGrpSpPr>
          <p:grpSpPr bwMode="auto">
            <a:xfrm>
              <a:off x="2056" y="2704"/>
              <a:ext cx="1741" cy="270"/>
              <a:chOff x="3272" y="2329"/>
              <a:chExt cx="1741" cy="270"/>
            </a:xfrm>
          </p:grpSpPr>
          <p:grpSp>
            <p:nvGrpSpPr>
              <p:cNvPr id="100381" name="Group 96"/>
              <p:cNvGrpSpPr>
                <a:grpSpLocks/>
              </p:cNvGrpSpPr>
              <p:nvPr/>
            </p:nvGrpSpPr>
            <p:grpSpPr bwMode="auto">
              <a:xfrm>
                <a:off x="3272" y="2329"/>
                <a:ext cx="1741" cy="258"/>
                <a:chOff x="3272" y="2329"/>
                <a:chExt cx="1741" cy="258"/>
              </a:xfrm>
            </p:grpSpPr>
            <p:sp>
              <p:nvSpPr>
                <p:cNvPr id="100386" name="Line 97"/>
                <p:cNvSpPr>
                  <a:spLocks noChangeShapeType="1"/>
                </p:cNvSpPr>
                <p:nvPr/>
              </p:nvSpPr>
              <p:spPr bwMode="auto">
                <a:xfrm>
                  <a:off x="3272" y="2330"/>
                  <a:ext cx="598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387" name="Line 98"/>
                <p:cNvSpPr>
                  <a:spLocks noChangeShapeType="1"/>
                </p:cNvSpPr>
                <p:nvPr/>
              </p:nvSpPr>
              <p:spPr bwMode="auto">
                <a:xfrm>
                  <a:off x="4415" y="2586"/>
                  <a:ext cx="598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triangle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388" name="Line 99"/>
                <p:cNvSpPr>
                  <a:spLocks noChangeShapeType="1"/>
                </p:cNvSpPr>
                <p:nvPr/>
              </p:nvSpPr>
              <p:spPr bwMode="auto">
                <a:xfrm>
                  <a:off x="3848" y="2329"/>
                  <a:ext cx="598" cy="25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0382" name="Group 100"/>
              <p:cNvGrpSpPr>
                <a:grpSpLocks/>
              </p:cNvGrpSpPr>
              <p:nvPr/>
            </p:nvGrpSpPr>
            <p:grpSpPr bwMode="auto">
              <a:xfrm>
                <a:off x="3272" y="2331"/>
                <a:ext cx="1732" cy="268"/>
                <a:chOff x="3272" y="2331"/>
                <a:chExt cx="1732" cy="268"/>
              </a:xfrm>
            </p:grpSpPr>
            <p:sp>
              <p:nvSpPr>
                <p:cNvPr id="100383" name="Line 101"/>
                <p:cNvSpPr>
                  <a:spLocks noChangeShapeType="1"/>
                </p:cNvSpPr>
                <p:nvPr/>
              </p:nvSpPr>
              <p:spPr bwMode="auto">
                <a:xfrm flipH="1">
                  <a:off x="4439" y="2331"/>
                  <a:ext cx="565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384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3272" y="2595"/>
                  <a:ext cx="598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triangle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385" name="Line 103"/>
                <p:cNvSpPr>
                  <a:spLocks noChangeShapeType="1"/>
                </p:cNvSpPr>
                <p:nvPr/>
              </p:nvSpPr>
              <p:spPr bwMode="auto">
                <a:xfrm flipH="1">
                  <a:off x="3848" y="2341"/>
                  <a:ext cx="598" cy="25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0372" name="Group 104"/>
            <p:cNvGrpSpPr>
              <a:grpSpLocks/>
            </p:cNvGrpSpPr>
            <p:nvPr/>
          </p:nvGrpSpPr>
          <p:grpSpPr bwMode="auto">
            <a:xfrm>
              <a:off x="2056" y="3504"/>
              <a:ext cx="1741" cy="270"/>
              <a:chOff x="3272" y="2329"/>
              <a:chExt cx="1741" cy="270"/>
            </a:xfrm>
          </p:grpSpPr>
          <p:grpSp>
            <p:nvGrpSpPr>
              <p:cNvPr id="100373" name="Group 105"/>
              <p:cNvGrpSpPr>
                <a:grpSpLocks/>
              </p:cNvGrpSpPr>
              <p:nvPr/>
            </p:nvGrpSpPr>
            <p:grpSpPr bwMode="auto">
              <a:xfrm>
                <a:off x="3272" y="2329"/>
                <a:ext cx="1741" cy="258"/>
                <a:chOff x="3272" y="2329"/>
                <a:chExt cx="1741" cy="258"/>
              </a:xfrm>
            </p:grpSpPr>
            <p:sp>
              <p:nvSpPr>
                <p:cNvPr id="100378" name="Line 106"/>
                <p:cNvSpPr>
                  <a:spLocks noChangeShapeType="1"/>
                </p:cNvSpPr>
                <p:nvPr/>
              </p:nvSpPr>
              <p:spPr bwMode="auto">
                <a:xfrm>
                  <a:off x="3272" y="2330"/>
                  <a:ext cx="598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379" name="Line 107"/>
                <p:cNvSpPr>
                  <a:spLocks noChangeShapeType="1"/>
                </p:cNvSpPr>
                <p:nvPr/>
              </p:nvSpPr>
              <p:spPr bwMode="auto">
                <a:xfrm>
                  <a:off x="4415" y="2586"/>
                  <a:ext cx="598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triangle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380" name="Line 108"/>
                <p:cNvSpPr>
                  <a:spLocks noChangeShapeType="1"/>
                </p:cNvSpPr>
                <p:nvPr/>
              </p:nvSpPr>
              <p:spPr bwMode="auto">
                <a:xfrm>
                  <a:off x="3848" y="2329"/>
                  <a:ext cx="598" cy="25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0374" name="Group 109"/>
              <p:cNvGrpSpPr>
                <a:grpSpLocks/>
              </p:cNvGrpSpPr>
              <p:nvPr/>
            </p:nvGrpSpPr>
            <p:grpSpPr bwMode="auto">
              <a:xfrm>
                <a:off x="3272" y="2331"/>
                <a:ext cx="1732" cy="268"/>
                <a:chOff x="3272" y="2331"/>
                <a:chExt cx="1732" cy="268"/>
              </a:xfrm>
            </p:grpSpPr>
            <p:sp>
              <p:nvSpPr>
                <p:cNvPr id="100375" name="Line 110"/>
                <p:cNvSpPr>
                  <a:spLocks noChangeShapeType="1"/>
                </p:cNvSpPr>
                <p:nvPr/>
              </p:nvSpPr>
              <p:spPr bwMode="auto">
                <a:xfrm flipH="1">
                  <a:off x="4439" y="2331"/>
                  <a:ext cx="565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376" name="Line 111"/>
                <p:cNvSpPr>
                  <a:spLocks noChangeShapeType="1"/>
                </p:cNvSpPr>
                <p:nvPr/>
              </p:nvSpPr>
              <p:spPr bwMode="auto">
                <a:xfrm flipH="1">
                  <a:off x="3272" y="2595"/>
                  <a:ext cx="598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triangle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377" name="Line 112"/>
                <p:cNvSpPr>
                  <a:spLocks noChangeShapeType="1"/>
                </p:cNvSpPr>
                <p:nvPr/>
              </p:nvSpPr>
              <p:spPr bwMode="auto">
                <a:xfrm flipH="1">
                  <a:off x="3848" y="2341"/>
                  <a:ext cx="598" cy="25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8.3.3 </a:t>
            </a:r>
            <a:r>
              <a:rPr lang="zh-CN" altLang="en-US" smtClean="0"/>
              <a:t>异步串行通信程序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IBM PC/XT</a:t>
            </a:r>
            <a:r>
              <a:rPr lang="zh-CN" altLang="en-US" smtClean="0"/>
              <a:t>机的</a:t>
            </a:r>
            <a:r>
              <a:rPr lang="en-US" altLang="zh-CN" smtClean="0"/>
              <a:t>UART</a:t>
            </a:r>
            <a:r>
              <a:rPr lang="zh-CN" altLang="en-US" smtClean="0"/>
              <a:t>芯片是</a:t>
            </a:r>
            <a:r>
              <a:rPr lang="en-US" altLang="zh-CN" smtClean="0"/>
              <a:t>INS 8250</a:t>
            </a:r>
          </a:p>
          <a:p>
            <a:pPr eaLnBrk="1" hangingPunct="1"/>
            <a:r>
              <a:rPr lang="zh-CN" altLang="en-US" smtClean="0"/>
              <a:t>后续</a:t>
            </a:r>
            <a:r>
              <a:rPr lang="en-US" altLang="zh-CN" smtClean="0"/>
              <a:t>PC</a:t>
            </a:r>
            <a:r>
              <a:rPr lang="zh-CN" altLang="en-US" smtClean="0"/>
              <a:t>机采用兼容的</a:t>
            </a:r>
            <a:r>
              <a:rPr lang="en-US" altLang="zh-CN" smtClean="0"/>
              <a:t>NS16450</a:t>
            </a:r>
            <a:r>
              <a:rPr lang="zh-CN" altLang="en-US" smtClean="0"/>
              <a:t>和</a:t>
            </a:r>
            <a:r>
              <a:rPr lang="en-US" altLang="zh-CN" smtClean="0"/>
              <a:t>NS16550</a:t>
            </a:r>
          </a:p>
          <a:p>
            <a:pPr eaLnBrk="1" hangingPunct="1"/>
            <a:r>
              <a:rPr lang="zh-CN" altLang="en-US" smtClean="0"/>
              <a:t>现在</a:t>
            </a:r>
            <a:r>
              <a:rPr lang="en-US" altLang="zh-CN" smtClean="0"/>
              <a:t>32</a:t>
            </a:r>
            <a:r>
              <a:rPr lang="zh-CN" altLang="en-US" smtClean="0"/>
              <a:t>位</a:t>
            </a:r>
            <a:r>
              <a:rPr lang="en-US" altLang="zh-CN" smtClean="0"/>
              <a:t>PC</a:t>
            </a:r>
            <a:r>
              <a:rPr lang="zh-CN" altLang="en-US" smtClean="0"/>
              <a:t>机芯片组兼容</a:t>
            </a:r>
            <a:r>
              <a:rPr lang="en-US" altLang="zh-CN" smtClean="0"/>
              <a:t>NS16550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实现起止式串行异步通信协议</a:t>
            </a:r>
          </a:p>
          <a:p>
            <a:pPr lvl="1" eaLnBrk="1" hangingPunct="1"/>
            <a:r>
              <a:rPr lang="zh-CN" altLang="en-US" smtClean="0"/>
              <a:t>数据位为</a:t>
            </a:r>
            <a:r>
              <a:rPr lang="en-US" altLang="zh-CN" smtClean="0"/>
              <a:t>5</a:t>
            </a:r>
            <a:r>
              <a:rPr lang="zh-CN" altLang="en-US" smtClean="0"/>
              <a:t>～</a:t>
            </a:r>
            <a:r>
              <a:rPr lang="en-US" altLang="zh-CN" smtClean="0"/>
              <a:t>8</a:t>
            </a:r>
            <a:r>
              <a:rPr lang="zh-CN" altLang="en-US" smtClean="0"/>
              <a:t>位，停止位</a:t>
            </a:r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1.5</a:t>
            </a:r>
            <a:r>
              <a:rPr lang="zh-CN" altLang="en-US" smtClean="0"/>
              <a:t>或</a:t>
            </a:r>
            <a:r>
              <a:rPr lang="en-US" altLang="zh-CN" smtClean="0"/>
              <a:t>2</a:t>
            </a:r>
            <a:r>
              <a:rPr lang="zh-CN" altLang="en-US" smtClean="0"/>
              <a:t>位</a:t>
            </a:r>
          </a:p>
          <a:p>
            <a:pPr lvl="1" eaLnBrk="1" hangingPunct="1"/>
            <a:r>
              <a:rPr lang="zh-CN" altLang="en-US" smtClean="0"/>
              <a:t>奇偶校验，具有奇偶、帧和溢出错误检测电路</a:t>
            </a:r>
          </a:p>
          <a:p>
            <a:pPr eaLnBrk="1" hangingPunct="1"/>
            <a:r>
              <a:rPr lang="zh-CN" altLang="en-US" smtClean="0"/>
              <a:t>支持全双工通信</a:t>
            </a:r>
          </a:p>
          <a:p>
            <a:pPr lvl="1" eaLnBrk="1" hangingPunct="1"/>
            <a:r>
              <a:rPr lang="en-US" altLang="zh-CN" smtClean="0"/>
              <a:t>8250</a:t>
            </a:r>
            <a:r>
              <a:rPr lang="zh-CN" altLang="en-US" smtClean="0"/>
              <a:t>支持的数据传输速率为</a:t>
            </a:r>
            <a:r>
              <a:rPr lang="en-US" altLang="zh-CN" smtClean="0"/>
              <a:t>50</a:t>
            </a:r>
            <a:r>
              <a:rPr lang="zh-CN" altLang="en-US" smtClean="0"/>
              <a:t>～</a:t>
            </a:r>
            <a:r>
              <a:rPr lang="en-US" altLang="zh-CN" smtClean="0"/>
              <a:t>9600 bps</a:t>
            </a:r>
          </a:p>
          <a:p>
            <a:pPr lvl="1" eaLnBrk="1" hangingPunct="1"/>
            <a:r>
              <a:rPr lang="en-US" altLang="zh-CN" smtClean="0"/>
              <a:t>16550</a:t>
            </a:r>
            <a:r>
              <a:rPr lang="zh-CN" altLang="en-US" smtClean="0"/>
              <a:t>支持的速率高达</a:t>
            </a:r>
            <a:r>
              <a:rPr lang="en-US" altLang="zh-CN" smtClean="0"/>
              <a:t>115200 bps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1. 8250</a:t>
            </a:r>
            <a:r>
              <a:rPr lang="zh-CN" altLang="en-US" smtClean="0"/>
              <a:t>的寄存器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</a:t>
            </a:r>
            <a:r>
              <a:rPr lang="zh-CN" altLang="en-US" smtClean="0">
                <a:latin typeface="Times New Roman" pitchFamily="18" charset="0"/>
              </a:rPr>
              <a:t>种可访问的寄存器</a:t>
            </a:r>
            <a:endParaRPr lang="zh-CN" altLang="en-US" smtClean="0"/>
          </a:p>
          <a:p>
            <a:pPr eaLnBrk="1" hangingPunct="1"/>
            <a:r>
              <a:rPr lang="zh-CN" altLang="en-US" smtClean="0">
                <a:latin typeface="Times New Roman" pitchFamily="18" charset="0"/>
              </a:rPr>
              <a:t>用引脚</a:t>
            </a:r>
            <a:r>
              <a:rPr lang="en-US" altLang="zh-CN" smtClean="0"/>
              <a:t>A</a:t>
            </a:r>
            <a:r>
              <a:rPr lang="en-US" altLang="zh-CN" smtClean="0">
                <a:latin typeface="Times New Roman" pitchFamily="18" charset="0"/>
              </a:rPr>
              <a:t>0</a:t>
            </a:r>
            <a:r>
              <a:rPr lang="zh-CN" altLang="en-US" smtClean="0">
                <a:latin typeface="Times New Roman" pitchFamily="18" charset="0"/>
              </a:rPr>
              <a:t>～</a:t>
            </a:r>
            <a:r>
              <a:rPr lang="en-US" altLang="zh-CN" smtClean="0"/>
              <a:t>A</a:t>
            </a:r>
            <a:r>
              <a:rPr lang="en-US" altLang="zh-CN" smtClean="0">
                <a:latin typeface="Times New Roman" pitchFamily="18" charset="0"/>
              </a:rPr>
              <a:t>2</a:t>
            </a:r>
            <a:r>
              <a:rPr lang="zh-CN" altLang="en-US" smtClean="0">
                <a:latin typeface="Times New Roman" pitchFamily="18" charset="0"/>
              </a:rPr>
              <a:t>来寻址，</a:t>
            </a:r>
            <a:r>
              <a:rPr lang="en-US" altLang="zh-CN" smtClean="0">
                <a:solidFill>
                  <a:srgbClr val="193C7D"/>
                </a:solidFill>
              </a:rPr>
              <a:t>DLAB</a:t>
            </a:r>
            <a:r>
              <a:rPr lang="zh-CN" altLang="en-US" smtClean="0">
                <a:latin typeface="Times New Roman" pitchFamily="18" charset="0"/>
              </a:rPr>
              <a:t>位区别</a:t>
            </a:r>
            <a:endParaRPr lang="zh-CN" altLang="en-US" smtClean="0"/>
          </a:p>
        </p:txBody>
      </p:sp>
      <p:graphicFrame>
        <p:nvGraphicFramePr>
          <p:cNvPr id="501787" name="Group 27"/>
          <p:cNvGraphicFramePr>
            <a:graphicFrameLocks noGrp="1"/>
          </p:cNvGraphicFramePr>
          <p:nvPr/>
        </p:nvGraphicFramePr>
        <p:xfrm>
          <a:off x="533400" y="2362200"/>
          <a:ext cx="8382000" cy="3919538"/>
        </p:xfrm>
        <a:graphic>
          <a:graphicData uri="http://schemas.openxmlformats.org/drawingml/2006/table">
            <a:tbl>
              <a:tblPr/>
              <a:tblGrid>
                <a:gridCol w="892175"/>
                <a:gridCol w="1427163"/>
                <a:gridCol w="2903537"/>
                <a:gridCol w="1558925"/>
                <a:gridCol w="16002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DLAB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A2 A1 A0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寄 存 器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COM1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地址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COM2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地址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7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0   0   0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0   0   0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0   0   1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0   1   0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0   1   1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1   0   0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1   0   1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1   1   0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1   1   1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0   0   0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0   0   1 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读接收缓冲寄存器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写发送保持寄存器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中断允许寄存器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中断识别寄存器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通信线路控制寄存器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调制解调器控制寄存器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通信线路状态寄存器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调制解调器状态寄存器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不用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除数寄存器低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除数寄存器高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3F8H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3F8H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3F9H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3FAH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3FBH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3FCH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3FDH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3FEH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3FFH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3F8H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3F9H</a:t>
                      </a:r>
                      <a:endParaRPr kumimoji="0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2F8H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2F8H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2F9H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2FAH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2FBH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2FCH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2FDH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2FEH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2FFH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2F8H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2F9H</a:t>
                      </a:r>
                      <a:endParaRPr kumimoji="0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8250</a:t>
            </a:r>
            <a:r>
              <a:rPr lang="zh-CN" altLang="en-US" smtClean="0"/>
              <a:t>的接收缓冲寄存器</a:t>
            </a:r>
            <a:r>
              <a:rPr lang="en-US" altLang="zh-CN" smtClean="0"/>
              <a:t>RBR</a:t>
            </a:r>
            <a:endParaRPr lang="zh-CN" altLang="en-US" smtClean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8305800" cy="6604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itchFamily="18" charset="0"/>
              </a:rPr>
              <a:t>存放串行接收后转换成并行的数据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63838" y="2025650"/>
            <a:ext cx="4141787" cy="666750"/>
            <a:chOff x="1741" y="925"/>
            <a:chExt cx="2609" cy="420"/>
          </a:xfrm>
        </p:grpSpPr>
        <p:sp>
          <p:nvSpPr>
            <p:cNvPr id="103460" name="Text Box 5"/>
            <p:cNvSpPr txBox="1">
              <a:spLocks noChangeArrowheads="1"/>
            </p:cNvSpPr>
            <p:nvPr/>
          </p:nvSpPr>
          <p:spPr bwMode="auto">
            <a:xfrm>
              <a:off x="3466" y="925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solidFill>
                    <a:srgbClr val="663300"/>
                  </a:solidFill>
                  <a:latin typeface="Tahoma" pitchFamily="34" charset="0"/>
                </a:rPr>
                <a:t>并行数据</a:t>
              </a:r>
            </a:p>
          </p:txBody>
        </p:sp>
        <p:sp>
          <p:nvSpPr>
            <p:cNvPr id="103461" name="Line 6"/>
            <p:cNvSpPr>
              <a:spLocks noChangeShapeType="1"/>
            </p:cNvSpPr>
            <p:nvPr/>
          </p:nvSpPr>
          <p:spPr bwMode="auto">
            <a:xfrm flipH="1">
              <a:off x="1741" y="1084"/>
              <a:ext cx="1715" cy="261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613025" y="4432300"/>
            <a:ext cx="5238750" cy="1589088"/>
            <a:chOff x="1646" y="2455"/>
            <a:chExt cx="3300" cy="1001"/>
          </a:xfrm>
        </p:grpSpPr>
        <p:sp>
          <p:nvSpPr>
            <p:cNvPr id="103458" name="Text Box 8"/>
            <p:cNvSpPr txBox="1">
              <a:spLocks noChangeArrowheads="1"/>
            </p:cNvSpPr>
            <p:nvPr/>
          </p:nvSpPr>
          <p:spPr bwMode="auto">
            <a:xfrm>
              <a:off x="3479" y="2708"/>
              <a:ext cx="1467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solidFill>
                    <a:srgbClr val="193C7D"/>
                  </a:solidFill>
                  <a:latin typeface="Tahoma" pitchFamily="34" charset="0"/>
                </a:rPr>
                <a:t>检测接收错误</a:t>
              </a:r>
            </a:p>
            <a:p>
              <a:r>
                <a:rPr kumimoji="1" lang="zh-CN" altLang="en-US" sz="2400" b="1">
                  <a:solidFill>
                    <a:srgbClr val="193C7D"/>
                  </a:solidFill>
                  <a:latin typeface="Tahoma" pitchFamily="34" charset="0"/>
                </a:rPr>
                <a:t>删除起始位、</a:t>
              </a:r>
            </a:p>
            <a:p>
              <a:r>
                <a:rPr kumimoji="1" lang="zh-CN" altLang="en-US" sz="2400" b="1">
                  <a:solidFill>
                    <a:srgbClr val="193C7D"/>
                  </a:solidFill>
                  <a:latin typeface="Tahoma" pitchFamily="34" charset="0"/>
                </a:rPr>
                <a:t>校验位、停止位</a:t>
              </a:r>
            </a:p>
          </p:txBody>
        </p:sp>
        <p:sp>
          <p:nvSpPr>
            <p:cNvPr id="103459" name="Line 9"/>
            <p:cNvSpPr>
              <a:spLocks noChangeShapeType="1"/>
            </p:cNvSpPr>
            <p:nvPr/>
          </p:nvSpPr>
          <p:spPr bwMode="auto">
            <a:xfrm flipH="1" flipV="1">
              <a:off x="1646" y="2455"/>
              <a:ext cx="1784" cy="369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464050" y="3073400"/>
            <a:ext cx="2659063" cy="904875"/>
            <a:chOff x="2812" y="1585"/>
            <a:chExt cx="1675" cy="570"/>
          </a:xfrm>
        </p:grpSpPr>
        <p:sp>
          <p:nvSpPr>
            <p:cNvPr id="103456" name="Text Box 11"/>
            <p:cNvSpPr txBox="1">
              <a:spLocks noChangeArrowheads="1"/>
            </p:cNvSpPr>
            <p:nvPr/>
          </p:nvSpPr>
          <p:spPr bwMode="auto">
            <a:xfrm>
              <a:off x="3603" y="1585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solidFill>
                    <a:srgbClr val="663300"/>
                  </a:solidFill>
                  <a:latin typeface="Tahoma" pitchFamily="34" charset="0"/>
                </a:rPr>
                <a:t>串行数据</a:t>
              </a:r>
            </a:p>
          </p:txBody>
        </p:sp>
        <p:sp>
          <p:nvSpPr>
            <p:cNvPr id="103457" name="Line 12"/>
            <p:cNvSpPr>
              <a:spLocks noChangeShapeType="1"/>
            </p:cNvSpPr>
            <p:nvPr/>
          </p:nvSpPr>
          <p:spPr bwMode="auto">
            <a:xfrm flipH="1">
              <a:off x="2812" y="1728"/>
              <a:ext cx="742" cy="427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89837" name="AutoShape 13"/>
          <p:cNvSpPr>
            <a:spLocks noChangeArrowheads="1"/>
          </p:cNvSpPr>
          <p:nvPr/>
        </p:nvSpPr>
        <p:spPr bwMode="auto">
          <a:xfrm flipV="1">
            <a:off x="6138863" y="2516188"/>
            <a:ext cx="261937" cy="544512"/>
          </a:xfrm>
          <a:prstGeom prst="downArrow">
            <a:avLst>
              <a:gd name="adj1" fmla="val 50000"/>
              <a:gd name="adj2" fmla="val 51970"/>
            </a:avLst>
          </a:prstGeom>
          <a:noFill/>
          <a:ln w="38100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3432" name="Group 14"/>
          <p:cNvGrpSpPr>
            <a:grpSpLocks/>
          </p:cNvGrpSpPr>
          <p:nvPr/>
        </p:nvGrpSpPr>
        <p:grpSpPr bwMode="auto">
          <a:xfrm>
            <a:off x="806450" y="2039938"/>
            <a:ext cx="8056563" cy="3698875"/>
            <a:chOff x="508" y="934"/>
            <a:chExt cx="5075" cy="2330"/>
          </a:xfrm>
        </p:grpSpPr>
        <p:grpSp>
          <p:nvGrpSpPr>
            <p:cNvPr id="103433" name="Group 15"/>
            <p:cNvGrpSpPr>
              <a:grpSpLocks/>
            </p:cNvGrpSpPr>
            <p:nvPr/>
          </p:nvGrpSpPr>
          <p:grpSpPr bwMode="auto">
            <a:xfrm>
              <a:off x="508" y="934"/>
              <a:ext cx="3080" cy="2330"/>
              <a:chOff x="508" y="934"/>
              <a:chExt cx="3080" cy="2330"/>
            </a:xfrm>
          </p:grpSpPr>
          <p:sp>
            <p:nvSpPr>
              <p:cNvPr id="103445" name="Text Box 16"/>
              <p:cNvSpPr txBox="1">
                <a:spLocks noChangeArrowheads="1"/>
              </p:cNvSpPr>
              <p:nvPr/>
            </p:nvSpPr>
            <p:spPr bwMode="auto">
              <a:xfrm>
                <a:off x="1043" y="934"/>
                <a:ext cx="1111" cy="30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Tahoma" pitchFamily="34" charset="0"/>
                  </a:rPr>
                  <a:t>CPU</a:t>
                </a:r>
              </a:p>
            </p:txBody>
          </p:sp>
          <p:sp>
            <p:nvSpPr>
              <p:cNvPr id="103446" name="Text Box 17"/>
              <p:cNvSpPr txBox="1">
                <a:spLocks noChangeArrowheads="1"/>
              </p:cNvSpPr>
              <p:nvPr/>
            </p:nvSpPr>
            <p:spPr bwMode="auto">
              <a:xfrm>
                <a:off x="749" y="1496"/>
                <a:ext cx="1700" cy="306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zh-CN" altLang="en-US" sz="2400" b="1">
                    <a:solidFill>
                      <a:srgbClr val="193C7D"/>
                    </a:solidFill>
                    <a:latin typeface="Tahoma" pitchFamily="34" charset="0"/>
                  </a:rPr>
                  <a:t>接收缓冲寄存器</a:t>
                </a:r>
              </a:p>
            </p:txBody>
          </p:sp>
          <p:sp>
            <p:nvSpPr>
              <p:cNvPr id="103447" name="AutoShape 18"/>
              <p:cNvSpPr>
                <a:spLocks noChangeArrowheads="1"/>
              </p:cNvSpPr>
              <p:nvPr/>
            </p:nvSpPr>
            <p:spPr bwMode="auto">
              <a:xfrm flipV="1">
                <a:off x="1502" y="1249"/>
                <a:ext cx="193" cy="246"/>
              </a:xfrm>
              <a:prstGeom prst="downArrow">
                <a:avLst>
                  <a:gd name="adj1" fmla="val 50000"/>
                  <a:gd name="adj2" fmla="val 318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48" name="Text Box 19"/>
              <p:cNvSpPr txBox="1">
                <a:spLocks noChangeArrowheads="1"/>
              </p:cNvSpPr>
              <p:nvPr/>
            </p:nvSpPr>
            <p:spPr bwMode="auto">
              <a:xfrm>
                <a:off x="748" y="2058"/>
                <a:ext cx="1700" cy="30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zh-CN" altLang="en-US" sz="2400" b="1">
                    <a:solidFill>
                      <a:srgbClr val="193C7D"/>
                    </a:solidFill>
                    <a:latin typeface="Tahoma" pitchFamily="34" charset="0"/>
                  </a:rPr>
                  <a:t>接收移位寄存器</a:t>
                </a:r>
              </a:p>
            </p:txBody>
          </p:sp>
          <p:sp>
            <p:nvSpPr>
              <p:cNvPr id="103449" name="AutoShape 20"/>
              <p:cNvSpPr>
                <a:spLocks noChangeArrowheads="1"/>
              </p:cNvSpPr>
              <p:nvPr/>
            </p:nvSpPr>
            <p:spPr bwMode="auto">
              <a:xfrm flipV="1">
                <a:off x="1502" y="1811"/>
                <a:ext cx="193" cy="246"/>
              </a:xfrm>
              <a:prstGeom prst="downArrow">
                <a:avLst>
                  <a:gd name="adj1" fmla="val 50000"/>
                  <a:gd name="adj2" fmla="val 318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50" name="Text Box 21"/>
              <p:cNvSpPr txBox="1">
                <a:spLocks noChangeArrowheads="1"/>
              </p:cNvSpPr>
              <p:nvPr/>
            </p:nvSpPr>
            <p:spPr bwMode="auto">
              <a:xfrm>
                <a:off x="1043" y="2579"/>
                <a:ext cx="1111" cy="30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zh-CN" altLang="en-US" sz="2400" b="1">
                    <a:latin typeface="Tahoma" pitchFamily="34" charset="0"/>
                  </a:rPr>
                  <a:t>同步控制</a:t>
                </a:r>
              </a:p>
            </p:txBody>
          </p:sp>
          <p:sp>
            <p:nvSpPr>
              <p:cNvPr id="103451" name="Line 22"/>
              <p:cNvSpPr>
                <a:spLocks noChangeShapeType="1"/>
              </p:cNvSpPr>
              <p:nvPr/>
            </p:nvSpPr>
            <p:spPr bwMode="auto">
              <a:xfrm flipV="1">
                <a:off x="1598" y="2345"/>
                <a:ext cx="0" cy="2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452" name="Rectangle 23"/>
              <p:cNvSpPr>
                <a:spLocks noChangeArrowheads="1"/>
              </p:cNvSpPr>
              <p:nvPr/>
            </p:nvSpPr>
            <p:spPr bwMode="auto">
              <a:xfrm flipV="1">
                <a:off x="508" y="1344"/>
                <a:ext cx="2181" cy="1920"/>
              </a:xfrm>
              <a:prstGeom prst="rect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53" name="Text Box 24"/>
              <p:cNvSpPr txBox="1">
                <a:spLocks noChangeArrowheads="1"/>
              </p:cNvSpPr>
              <p:nvPr/>
            </p:nvSpPr>
            <p:spPr bwMode="auto">
              <a:xfrm>
                <a:off x="2068" y="2963"/>
                <a:ext cx="60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>
                    <a:solidFill>
                      <a:schemeClr val="tx2"/>
                    </a:solidFill>
                    <a:latin typeface="Tahoma" pitchFamily="34" charset="0"/>
                  </a:rPr>
                  <a:t>8250</a:t>
                </a:r>
              </a:p>
            </p:txBody>
          </p:sp>
          <p:sp>
            <p:nvSpPr>
              <p:cNvPr id="103454" name="Line 25"/>
              <p:cNvSpPr>
                <a:spLocks noChangeShapeType="1"/>
              </p:cNvSpPr>
              <p:nvPr/>
            </p:nvSpPr>
            <p:spPr bwMode="auto">
              <a:xfrm rot="-5400000" flipH="1" flipV="1">
                <a:off x="2770" y="1913"/>
                <a:ext cx="0" cy="589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455" name="Text Box 26"/>
              <p:cNvSpPr txBox="1">
                <a:spLocks noChangeArrowheads="1"/>
              </p:cNvSpPr>
              <p:nvPr/>
            </p:nvSpPr>
            <p:spPr bwMode="auto">
              <a:xfrm>
                <a:off x="3109" y="2073"/>
                <a:ext cx="47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>
                    <a:solidFill>
                      <a:schemeClr val="tx2"/>
                    </a:solidFill>
                    <a:latin typeface="Tahoma" pitchFamily="34" charset="0"/>
                  </a:rPr>
                  <a:t>SIN</a:t>
                </a:r>
              </a:p>
            </p:txBody>
          </p:sp>
        </p:grpSp>
        <p:grpSp>
          <p:nvGrpSpPr>
            <p:cNvPr id="103434" name="Group 27"/>
            <p:cNvGrpSpPr>
              <a:grpSpLocks/>
            </p:cNvGrpSpPr>
            <p:nvPr/>
          </p:nvGrpSpPr>
          <p:grpSpPr bwMode="auto">
            <a:xfrm>
              <a:off x="3862" y="2209"/>
              <a:ext cx="1721" cy="176"/>
              <a:chOff x="3862" y="2209"/>
              <a:chExt cx="1721" cy="176"/>
            </a:xfrm>
          </p:grpSpPr>
          <p:grpSp>
            <p:nvGrpSpPr>
              <p:cNvPr id="103435" name="Group 28"/>
              <p:cNvGrpSpPr>
                <a:grpSpLocks/>
              </p:cNvGrpSpPr>
              <p:nvPr/>
            </p:nvGrpSpPr>
            <p:grpSpPr bwMode="auto">
              <a:xfrm>
                <a:off x="3862" y="2209"/>
                <a:ext cx="562" cy="176"/>
                <a:chOff x="760" y="3278"/>
                <a:chExt cx="1351" cy="426"/>
              </a:xfrm>
            </p:grpSpPr>
            <p:sp>
              <p:nvSpPr>
                <p:cNvPr id="103442" name="Rectangle 29"/>
                <p:cNvSpPr>
                  <a:spLocks noChangeArrowheads="1"/>
                </p:cNvSpPr>
                <p:nvPr/>
              </p:nvSpPr>
              <p:spPr bwMode="auto">
                <a:xfrm>
                  <a:off x="1344" y="3278"/>
                  <a:ext cx="384" cy="42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kumimoji="1" lang="en-US" altLang="zh-CN" sz="1000" b="1">
                      <a:latin typeface="宋体" charset="-122"/>
                    </a:rPr>
                    <a:t>0/1</a:t>
                  </a:r>
                </a:p>
              </p:txBody>
            </p:sp>
            <p:sp>
              <p:nvSpPr>
                <p:cNvPr id="103443" name="Rectangle 30"/>
                <p:cNvSpPr>
                  <a:spLocks noChangeArrowheads="1"/>
                </p:cNvSpPr>
                <p:nvPr/>
              </p:nvSpPr>
              <p:spPr bwMode="auto">
                <a:xfrm>
                  <a:off x="1727" y="3278"/>
                  <a:ext cx="384" cy="42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kumimoji="1" lang="en-US" altLang="zh-CN" sz="1000" b="1">
                      <a:latin typeface="宋体" charset="-122"/>
                    </a:rPr>
                    <a:t>0/1</a:t>
                  </a:r>
                </a:p>
              </p:txBody>
            </p:sp>
            <p:sp>
              <p:nvSpPr>
                <p:cNvPr id="103444" name="Freeform 31"/>
                <p:cNvSpPr>
                  <a:spLocks/>
                </p:cNvSpPr>
                <p:nvPr/>
              </p:nvSpPr>
              <p:spPr bwMode="auto">
                <a:xfrm>
                  <a:off x="760" y="3278"/>
                  <a:ext cx="590" cy="425"/>
                </a:xfrm>
                <a:custGeom>
                  <a:avLst/>
                  <a:gdLst>
                    <a:gd name="T0" fmla="*/ 0 w 590"/>
                    <a:gd name="T1" fmla="*/ 0 h 425"/>
                    <a:gd name="T2" fmla="*/ 206 w 590"/>
                    <a:gd name="T3" fmla="*/ 0 h 425"/>
                    <a:gd name="T4" fmla="*/ 206 w 590"/>
                    <a:gd name="T5" fmla="*/ 425 h 425"/>
                    <a:gd name="T6" fmla="*/ 590 w 590"/>
                    <a:gd name="T7" fmla="*/ 425 h 42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90"/>
                    <a:gd name="T13" fmla="*/ 0 h 425"/>
                    <a:gd name="T14" fmla="*/ 590 w 590"/>
                    <a:gd name="T15" fmla="*/ 425 h 42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90" h="425">
                      <a:moveTo>
                        <a:pt x="0" y="0"/>
                      </a:moveTo>
                      <a:lnTo>
                        <a:pt x="206" y="0"/>
                      </a:lnTo>
                      <a:lnTo>
                        <a:pt x="206" y="425"/>
                      </a:lnTo>
                      <a:lnTo>
                        <a:pt x="590" y="425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436" name="Group 32"/>
              <p:cNvGrpSpPr>
                <a:grpSpLocks/>
              </p:cNvGrpSpPr>
              <p:nvPr/>
            </p:nvGrpSpPr>
            <p:grpSpPr bwMode="auto">
              <a:xfrm>
                <a:off x="4835" y="2209"/>
                <a:ext cx="748" cy="176"/>
                <a:chOff x="2358" y="3278"/>
                <a:chExt cx="1797" cy="426"/>
              </a:xfrm>
            </p:grpSpPr>
            <p:sp>
              <p:nvSpPr>
                <p:cNvPr id="103439" name="Rectangle 33"/>
                <p:cNvSpPr>
                  <a:spLocks noChangeArrowheads="1"/>
                </p:cNvSpPr>
                <p:nvPr/>
              </p:nvSpPr>
              <p:spPr bwMode="auto">
                <a:xfrm>
                  <a:off x="2743" y="3278"/>
                  <a:ext cx="384" cy="42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kumimoji="1" lang="en-US" altLang="zh-CN" sz="1000" b="1">
                      <a:latin typeface="宋体" charset="-122"/>
                    </a:rPr>
                    <a:t>0/1</a:t>
                  </a:r>
                </a:p>
              </p:txBody>
            </p:sp>
            <p:sp>
              <p:nvSpPr>
                <p:cNvPr id="103440" name="Line 34"/>
                <p:cNvSpPr>
                  <a:spLocks noChangeShapeType="1"/>
                </p:cNvSpPr>
                <p:nvPr/>
              </p:nvSpPr>
              <p:spPr bwMode="auto">
                <a:xfrm>
                  <a:off x="3127" y="3278"/>
                  <a:ext cx="102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3441" name="Rectangle 35"/>
                <p:cNvSpPr>
                  <a:spLocks noChangeArrowheads="1"/>
                </p:cNvSpPr>
                <p:nvPr/>
              </p:nvSpPr>
              <p:spPr bwMode="auto">
                <a:xfrm>
                  <a:off x="2358" y="3278"/>
                  <a:ext cx="384" cy="42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kumimoji="1" lang="en-US" altLang="zh-CN" sz="1000" b="1">
                      <a:latin typeface="宋体" charset="-122"/>
                    </a:rPr>
                    <a:t>0/1</a:t>
                  </a:r>
                </a:p>
              </p:txBody>
            </p:sp>
          </p:grpSp>
          <p:sp>
            <p:nvSpPr>
              <p:cNvPr id="103437" name="Line 36"/>
              <p:cNvSpPr>
                <a:spLocks noChangeShapeType="1"/>
              </p:cNvSpPr>
              <p:nvPr/>
            </p:nvSpPr>
            <p:spPr bwMode="auto">
              <a:xfrm>
                <a:off x="4427" y="2209"/>
                <a:ext cx="41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438" name="Line 37"/>
              <p:cNvSpPr>
                <a:spLocks noChangeShapeType="1"/>
              </p:cNvSpPr>
              <p:nvPr/>
            </p:nvSpPr>
            <p:spPr bwMode="auto">
              <a:xfrm>
                <a:off x="4426" y="2384"/>
                <a:ext cx="41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89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89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9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89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3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8250</a:t>
            </a:r>
            <a:r>
              <a:rPr lang="zh-CN" altLang="en-US" smtClean="0"/>
              <a:t>的发送保持寄存器</a:t>
            </a:r>
            <a:r>
              <a:rPr lang="en-US" altLang="zh-CN" smtClean="0"/>
              <a:t>THR</a:t>
            </a:r>
            <a:endParaRPr lang="zh-CN" altLang="en-US" smtClean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8305800" cy="6604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itchFamily="18" charset="0"/>
              </a:rPr>
              <a:t>包含将要串行发送的并行数据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63838" y="1947863"/>
            <a:ext cx="4141787" cy="666750"/>
            <a:chOff x="1741" y="925"/>
            <a:chExt cx="2609" cy="420"/>
          </a:xfrm>
        </p:grpSpPr>
        <p:sp>
          <p:nvSpPr>
            <p:cNvPr id="104484" name="Text Box 5"/>
            <p:cNvSpPr txBox="1">
              <a:spLocks noChangeArrowheads="1"/>
            </p:cNvSpPr>
            <p:nvPr/>
          </p:nvSpPr>
          <p:spPr bwMode="auto">
            <a:xfrm>
              <a:off x="3466" y="925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solidFill>
                    <a:srgbClr val="663300"/>
                  </a:solidFill>
                  <a:latin typeface="Tahoma" pitchFamily="34" charset="0"/>
                </a:rPr>
                <a:t>并行数据</a:t>
              </a:r>
            </a:p>
          </p:txBody>
        </p:sp>
        <p:sp>
          <p:nvSpPr>
            <p:cNvPr id="104485" name="Line 6"/>
            <p:cNvSpPr>
              <a:spLocks noChangeShapeType="1"/>
            </p:cNvSpPr>
            <p:nvPr/>
          </p:nvSpPr>
          <p:spPr bwMode="auto">
            <a:xfrm flipH="1">
              <a:off x="1741" y="1084"/>
              <a:ext cx="1715" cy="261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613025" y="4354513"/>
            <a:ext cx="5238750" cy="1223962"/>
            <a:chOff x="1646" y="2455"/>
            <a:chExt cx="3300" cy="771"/>
          </a:xfrm>
        </p:grpSpPr>
        <p:sp>
          <p:nvSpPr>
            <p:cNvPr id="104482" name="Text Box 8"/>
            <p:cNvSpPr txBox="1">
              <a:spLocks noChangeArrowheads="1"/>
            </p:cNvSpPr>
            <p:nvPr/>
          </p:nvSpPr>
          <p:spPr bwMode="auto">
            <a:xfrm>
              <a:off x="3479" y="2708"/>
              <a:ext cx="1467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solidFill>
                    <a:srgbClr val="193C7D"/>
                  </a:solidFill>
                  <a:latin typeface="Tahoma" pitchFamily="34" charset="0"/>
                </a:rPr>
                <a:t>加入起始位、</a:t>
              </a:r>
            </a:p>
            <a:p>
              <a:r>
                <a:rPr kumimoji="1" lang="zh-CN" altLang="en-US" sz="2400" b="1">
                  <a:solidFill>
                    <a:srgbClr val="193C7D"/>
                  </a:solidFill>
                  <a:latin typeface="Tahoma" pitchFamily="34" charset="0"/>
                </a:rPr>
                <a:t>校验位、停止位</a:t>
              </a:r>
            </a:p>
          </p:txBody>
        </p:sp>
        <p:sp>
          <p:nvSpPr>
            <p:cNvPr id="104483" name="Line 9"/>
            <p:cNvSpPr>
              <a:spLocks noChangeShapeType="1"/>
            </p:cNvSpPr>
            <p:nvPr/>
          </p:nvSpPr>
          <p:spPr bwMode="auto">
            <a:xfrm flipH="1" flipV="1">
              <a:off x="1646" y="2455"/>
              <a:ext cx="1784" cy="369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464050" y="2995613"/>
            <a:ext cx="2659063" cy="904875"/>
            <a:chOff x="2812" y="1585"/>
            <a:chExt cx="1675" cy="570"/>
          </a:xfrm>
        </p:grpSpPr>
        <p:sp>
          <p:nvSpPr>
            <p:cNvPr id="104480" name="Text Box 11"/>
            <p:cNvSpPr txBox="1">
              <a:spLocks noChangeArrowheads="1"/>
            </p:cNvSpPr>
            <p:nvPr/>
          </p:nvSpPr>
          <p:spPr bwMode="auto">
            <a:xfrm>
              <a:off x="3603" y="1585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solidFill>
                    <a:srgbClr val="663300"/>
                  </a:solidFill>
                  <a:latin typeface="Tahoma" pitchFamily="34" charset="0"/>
                </a:rPr>
                <a:t>串行数据</a:t>
              </a:r>
            </a:p>
          </p:txBody>
        </p:sp>
        <p:sp>
          <p:nvSpPr>
            <p:cNvPr id="104481" name="Line 12"/>
            <p:cNvSpPr>
              <a:spLocks noChangeShapeType="1"/>
            </p:cNvSpPr>
            <p:nvPr/>
          </p:nvSpPr>
          <p:spPr bwMode="auto">
            <a:xfrm flipH="1">
              <a:off x="2812" y="1728"/>
              <a:ext cx="742" cy="427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90861" name="AutoShape 13"/>
          <p:cNvSpPr>
            <a:spLocks noChangeArrowheads="1"/>
          </p:cNvSpPr>
          <p:nvPr/>
        </p:nvSpPr>
        <p:spPr bwMode="auto">
          <a:xfrm>
            <a:off x="6138863" y="2438400"/>
            <a:ext cx="261937" cy="544513"/>
          </a:xfrm>
          <a:prstGeom prst="downArrow">
            <a:avLst>
              <a:gd name="adj1" fmla="val 50000"/>
              <a:gd name="adj2" fmla="val 51970"/>
            </a:avLst>
          </a:prstGeom>
          <a:noFill/>
          <a:ln w="38100">
            <a:solidFill>
              <a:srgbClr val="193C7D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4456" name="Group 14"/>
          <p:cNvGrpSpPr>
            <a:grpSpLocks/>
          </p:cNvGrpSpPr>
          <p:nvPr/>
        </p:nvGrpSpPr>
        <p:grpSpPr bwMode="auto">
          <a:xfrm>
            <a:off x="806450" y="1962150"/>
            <a:ext cx="8056563" cy="3698875"/>
            <a:chOff x="508" y="934"/>
            <a:chExt cx="5075" cy="2330"/>
          </a:xfrm>
        </p:grpSpPr>
        <p:grpSp>
          <p:nvGrpSpPr>
            <p:cNvPr id="104457" name="Group 15"/>
            <p:cNvGrpSpPr>
              <a:grpSpLocks/>
            </p:cNvGrpSpPr>
            <p:nvPr/>
          </p:nvGrpSpPr>
          <p:grpSpPr bwMode="auto">
            <a:xfrm>
              <a:off x="508" y="934"/>
              <a:ext cx="3247" cy="2330"/>
              <a:chOff x="1317" y="865"/>
              <a:chExt cx="3247" cy="2330"/>
            </a:xfrm>
          </p:grpSpPr>
          <p:sp>
            <p:nvSpPr>
              <p:cNvPr id="104469" name="Text Box 16"/>
              <p:cNvSpPr txBox="1">
                <a:spLocks noChangeArrowheads="1"/>
              </p:cNvSpPr>
              <p:nvPr/>
            </p:nvSpPr>
            <p:spPr bwMode="auto">
              <a:xfrm>
                <a:off x="1852" y="865"/>
                <a:ext cx="1111" cy="30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Tahoma" pitchFamily="34" charset="0"/>
                  </a:rPr>
                  <a:t>CPU</a:t>
                </a:r>
              </a:p>
            </p:txBody>
          </p:sp>
          <p:sp>
            <p:nvSpPr>
              <p:cNvPr id="104470" name="Text Box 17"/>
              <p:cNvSpPr txBox="1">
                <a:spLocks noChangeArrowheads="1"/>
              </p:cNvSpPr>
              <p:nvPr/>
            </p:nvSpPr>
            <p:spPr bwMode="auto">
              <a:xfrm>
                <a:off x="1558" y="1427"/>
                <a:ext cx="1700" cy="306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zh-CN" altLang="en-US" sz="2400" b="1">
                    <a:solidFill>
                      <a:srgbClr val="193C7D"/>
                    </a:solidFill>
                    <a:latin typeface="Tahoma" pitchFamily="34" charset="0"/>
                  </a:rPr>
                  <a:t>发送保持寄存器</a:t>
                </a:r>
              </a:p>
            </p:txBody>
          </p:sp>
          <p:sp>
            <p:nvSpPr>
              <p:cNvPr id="104471" name="AutoShape 18"/>
              <p:cNvSpPr>
                <a:spLocks noChangeArrowheads="1"/>
              </p:cNvSpPr>
              <p:nvPr/>
            </p:nvSpPr>
            <p:spPr bwMode="auto">
              <a:xfrm>
                <a:off x="2311" y="1166"/>
                <a:ext cx="193" cy="246"/>
              </a:xfrm>
              <a:prstGeom prst="downArrow">
                <a:avLst>
                  <a:gd name="adj1" fmla="val 50000"/>
                  <a:gd name="adj2" fmla="val 318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72" name="Text Box 19"/>
              <p:cNvSpPr txBox="1">
                <a:spLocks noChangeArrowheads="1"/>
              </p:cNvSpPr>
              <p:nvPr/>
            </p:nvSpPr>
            <p:spPr bwMode="auto">
              <a:xfrm>
                <a:off x="1557" y="1989"/>
                <a:ext cx="1700" cy="30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zh-CN" altLang="en-US" sz="2400" b="1">
                    <a:solidFill>
                      <a:srgbClr val="193C7D"/>
                    </a:solidFill>
                    <a:latin typeface="Tahoma" pitchFamily="34" charset="0"/>
                  </a:rPr>
                  <a:t>发送移位寄存器</a:t>
                </a:r>
              </a:p>
            </p:txBody>
          </p:sp>
          <p:sp>
            <p:nvSpPr>
              <p:cNvPr id="104473" name="AutoShape 20"/>
              <p:cNvSpPr>
                <a:spLocks noChangeArrowheads="1"/>
              </p:cNvSpPr>
              <p:nvPr/>
            </p:nvSpPr>
            <p:spPr bwMode="auto">
              <a:xfrm>
                <a:off x="2311" y="1728"/>
                <a:ext cx="193" cy="246"/>
              </a:xfrm>
              <a:prstGeom prst="downArrow">
                <a:avLst>
                  <a:gd name="adj1" fmla="val 50000"/>
                  <a:gd name="adj2" fmla="val 318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74" name="Text Box 21"/>
              <p:cNvSpPr txBox="1">
                <a:spLocks noChangeArrowheads="1"/>
              </p:cNvSpPr>
              <p:nvPr/>
            </p:nvSpPr>
            <p:spPr bwMode="auto">
              <a:xfrm>
                <a:off x="1852" y="2510"/>
                <a:ext cx="1111" cy="30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zh-CN" altLang="en-US" sz="2400" b="1">
                    <a:latin typeface="Tahoma" pitchFamily="34" charset="0"/>
                  </a:rPr>
                  <a:t>同步控制</a:t>
                </a:r>
              </a:p>
            </p:txBody>
          </p:sp>
          <p:sp>
            <p:nvSpPr>
              <p:cNvPr id="104475" name="Line 22"/>
              <p:cNvSpPr>
                <a:spLocks noChangeShapeType="1"/>
              </p:cNvSpPr>
              <p:nvPr/>
            </p:nvSpPr>
            <p:spPr bwMode="auto">
              <a:xfrm flipV="1">
                <a:off x="2407" y="2276"/>
                <a:ext cx="0" cy="2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4476" name="Rectangle 23"/>
              <p:cNvSpPr>
                <a:spLocks noChangeArrowheads="1"/>
              </p:cNvSpPr>
              <p:nvPr/>
            </p:nvSpPr>
            <p:spPr bwMode="auto">
              <a:xfrm>
                <a:off x="1317" y="1275"/>
                <a:ext cx="2181" cy="1920"/>
              </a:xfrm>
              <a:prstGeom prst="rect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77" name="Text Box 24"/>
              <p:cNvSpPr txBox="1">
                <a:spLocks noChangeArrowheads="1"/>
              </p:cNvSpPr>
              <p:nvPr/>
            </p:nvSpPr>
            <p:spPr bwMode="auto">
              <a:xfrm>
                <a:off x="2877" y="2894"/>
                <a:ext cx="60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>
                    <a:solidFill>
                      <a:schemeClr val="tx2"/>
                    </a:solidFill>
                    <a:latin typeface="Tahoma" pitchFamily="34" charset="0"/>
                  </a:rPr>
                  <a:t>8250</a:t>
                </a:r>
              </a:p>
            </p:txBody>
          </p:sp>
          <p:sp>
            <p:nvSpPr>
              <p:cNvPr id="104478" name="Line 25"/>
              <p:cNvSpPr>
                <a:spLocks noChangeShapeType="1"/>
              </p:cNvSpPr>
              <p:nvPr/>
            </p:nvSpPr>
            <p:spPr bwMode="auto">
              <a:xfrm rot="5400000" flipV="1">
                <a:off x="3565" y="1844"/>
                <a:ext cx="0" cy="589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4479" name="Text Box 26"/>
              <p:cNvSpPr txBox="1">
                <a:spLocks noChangeArrowheads="1"/>
              </p:cNvSpPr>
              <p:nvPr/>
            </p:nvSpPr>
            <p:spPr bwMode="auto">
              <a:xfrm>
                <a:off x="3918" y="2004"/>
                <a:ext cx="64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>
                    <a:solidFill>
                      <a:schemeClr val="tx2"/>
                    </a:solidFill>
                    <a:latin typeface="Tahoma" pitchFamily="34" charset="0"/>
                  </a:rPr>
                  <a:t>SOUT</a:t>
                </a:r>
              </a:p>
            </p:txBody>
          </p:sp>
        </p:grpSp>
        <p:grpSp>
          <p:nvGrpSpPr>
            <p:cNvPr id="104458" name="Group 27"/>
            <p:cNvGrpSpPr>
              <a:grpSpLocks/>
            </p:cNvGrpSpPr>
            <p:nvPr/>
          </p:nvGrpSpPr>
          <p:grpSpPr bwMode="auto">
            <a:xfrm>
              <a:off x="3862" y="2209"/>
              <a:ext cx="1721" cy="176"/>
              <a:chOff x="84" y="2345"/>
              <a:chExt cx="4137" cy="427"/>
            </a:xfrm>
          </p:grpSpPr>
          <p:grpSp>
            <p:nvGrpSpPr>
              <p:cNvPr id="104459" name="Group 28"/>
              <p:cNvGrpSpPr>
                <a:grpSpLocks/>
              </p:cNvGrpSpPr>
              <p:nvPr/>
            </p:nvGrpSpPr>
            <p:grpSpPr bwMode="auto">
              <a:xfrm>
                <a:off x="84" y="2346"/>
                <a:ext cx="1351" cy="426"/>
                <a:chOff x="760" y="3278"/>
                <a:chExt cx="1351" cy="426"/>
              </a:xfrm>
            </p:grpSpPr>
            <p:sp>
              <p:nvSpPr>
                <p:cNvPr id="104466" name="Rectangle 29"/>
                <p:cNvSpPr>
                  <a:spLocks noChangeArrowheads="1"/>
                </p:cNvSpPr>
                <p:nvPr/>
              </p:nvSpPr>
              <p:spPr bwMode="auto">
                <a:xfrm>
                  <a:off x="1344" y="3278"/>
                  <a:ext cx="384" cy="42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kumimoji="1" lang="en-US" altLang="zh-CN" sz="1000" b="1">
                      <a:latin typeface="宋体" charset="-122"/>
                    </a:rPr>
                    <a:t>0/1</a:t>
                  </a:r>
                </a:p>
              </p:txBody>
            </p:sp>
            <p:sp>
              <p:nvSpPr>
                <p:cNvPr id="104467" name="Rectangle 30"/>
                <p:cNvSpPr>
                  <a:spLocks noChangeArrowheads="1"/>
                </p:cNvSpPr>
                <p:nvPr/>
              </p:nvSpPr>
              <p:spPr bwMode="auto">
                <a:xfrm>
                  <a:off x="1727" y="3278"/>
                  <a:ext cx="384" cy="42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kumimoji="1" lang="en-US" altLang="zh-CN" sz="1000" b="1">
                      <a:latin typeface="宋体" charset="-122"/>
                    </a:rPr>
                    <a:t>0/1</a:t>
                  </a:r>
                </a:p>
              </p:txBody>
            </p:sp>
            <p:sp>
              <p:nvSpPr>
                <p:cNvPr id="104468" name="Freeform 31"/>
                <p:cNvSpPr>
                  <a:spLocks/>
                </p:cNvSpPr>
                <p:nvPr/>
              </p:nvSpPr>
              <p:spPr bwMode="auto">
                <a:xfrm>
                  <a:off x="760" y="3278"/>
                  <a:ext cx="590" cy="425"/>
                </a:xfrm>
                <a:custGeom>
                  <a:avLst/>
                  <a:gdLst>
                    <a:gd name="T0" fmla="*/ 0 w 590"/>
                    <a:gd name="T1" fmla="*/ 0 h 425"/>
                    <a:gd name="T2" fmla="*/ 206 w 590"/>
                    <a:gd name="T3" fmla="*/ 0 h 425"/>
                    <a:gd name="T4" fmla="*/ 206 w 590"/>
                    <a:gd name="T5" fmla="*/ 425 h 425"/>
                    <a:gd name="T6" fmla="*/ 590 w 590"/>
                    <a:gd name="T7" fmla="*/ 425 h 42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90"/>
                    <a:gd name="T13" fmla="*/ 0 h 425"/>
                    <a:gd name="T14" fmla="*/ 590 w 590"/>
                    <a:gd name="T15" fmla="*/ 425 h 42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90" h="425">
                      <a:moveTo>
                        <a:pt x="0" y="0"/>
                      </a:moveTo>
                      <a:lnTo>
                        <a:pt x="206" y="0"/>
                      </a:lnTo>
                      <a:lnTo>
                        <a:pt x="206" y="425"/>
                      </a:lnTo>
                      <a:lnTo>
                        <a:pt x="590" y="425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460" name="Group 32"/>
              <p:cNvGrpSpPr>
                <a:grpSpLocks/>
              </p:cNvGrpSpPr>
              <p:nvPr/>
            </p:nvGrpSpPr>
            <p:grpSpPr bwMode="auto">
              <a:xfrm>
                <a:off x="2424" y="2346"/>
                <a:ext cx="1797" cy="426"/>
                <a:chOff x="2358" y="3278"/>
                <a:chExt cx="1797" cy="426"/>
              </a:xfrm>
            </p:grpSpPr>
            <p:sp>
              <p:nvSpPr>
                <p:cNvPr id="104463" name="Rectangle 33"/>
                <p:cNvSpPr>
                  <a:spLocks noChangeArrowheads="1"/>
                </p:cNvSpPr>
                <p:nvPr/>
              </p:nvSpPr>
              <p:spPr bwMode="auto">
                <a:xfrm>
                  <a:off x="2743" y="3278"/>
                  <a:ext cx="384" cy="42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kumimoji="1" lang="en-US" altLang="zh-CN" sz="1000" b="1">
                      <a:latin typeface="宋体" charset="-122"/>
                    </a:rPr>
                    <a:t>0/1</a:t>
                  </a:r>
                </a:p>
              </p:txBody>
            </p:sp>
            <p:sp>
              <p:nvSpPr>
                <p:cNvPr id="104464" name="Line 34"/>
                <p:cNvSpPr>
                  <a:spLocks noChangeShapeType="1"/>
                </p:cNvSpPr>
                <p:nvPr/>
              </p:nvSpPr>
              <p:spPr bwMode="auto">
                <a:xfrm>
                  <a:off x="3127" y="3278"/>
                  <a:ext cx="102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4465" name="Rectangle 35"/>
                <p:cNvSpPr>
                  <a:spLocks noChangeArrowheads="1"/>
                </p:cNvSpPr>
                <p:nvPr/>
              </p:nvSpPr>
              <p:spPr bwMode="auto">
                <a:xfrm>
                  <a:off x="2358" y="3278"/>
                  <a:ext cx="384" cy="42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kumimoji="1" lang="en-US" altLang="zh-CN" sz="1000" b="1">
                      <a:latin typeface="宋体" charset="-122"/>
                    </a:rPr>
                    <a:t>0/1</a:t>
                  </a:r>
                </a:p>
              </p:txBody>
            </p:sp>
          </p:grpSp>
          <p:sp>
            <p:nvSpPr>
              <p:cNvPr id="104461" name="Line 36"/>
              <p:cNvSpPr>
                <a:spLocks noChangeShapeType="1"/>
              </p:cNvSpPr>
              <p:nvPr/>
            </p:nvSpPr>
            <p:spPr bwMode="auto">
              <a:xfrm>
                <a:off x="1441" y="2345"/>
                <a:ext cx="9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4462" name="Line 37"/>
              <p:cNvSpPr>
                <a:spLocks noChangeShapeType="1"/>
              </p:cNvSpPr>
              <p:nvPr/>
            </p:nvSpPr>
            <p:spPr bwMode="auto">
              <a:xfrm>
                <a:off x="1440" y="2770"/>
                <a:ext cx="9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90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90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0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0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61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8250</a:t>
            </a:r>
            <a:r>
              <a:rPr lang="zh-CN" altLang="en-US" smtClean="0"/>
              <a:t>的除数寄存器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8305800" cy="1319213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itchFamily="18" charset="0"/>
              </a:rPr>
              <a:t>除数寄存器保存设定的分频系数</a:t>
            </a:r>
            <a:endParaRPr lang="zh-CN" altLang="en-US" smtClean="0"/>
          </a:p>
          <a:p>
            <a:pPr algn="ctr" eaLnBrk="1" hangingPunct="1">
              <a:buFont typeface="Wingdings" pitchFamily="2" charset="2"/>
              <a:buNone/>
            </a:pPr>
            <a:r>
              <a:rPr lang="zh-CN" altLang="en-US" smtClean="0"/>
              <a:t>分频系数＝基准时钟频率</a:t>
            </a:r>
            <a:r>
              <a:rPr lang="en-US" altLang="zh-CN" smtClean="0"/>
              <a:t>÷</a:t>
            </a:r>
            <a:r>
              <a:rPr lang="zh-CN" altLang="en-US" smtClean="0"/>
              <a:t>（</a:t>
            </a:r>
            <a:r>
              <a:rPr lang="en-US" altLang="zh-CN" smtClean="0"/>
              <a:t>16×</a:t>
            </a:r>
            <a:r>
              <a:rPr lang="zh-CN" altLang="en-US" smtClean="0"/>
              <a:t>比特率）</a:t>
            </a:r>
          </a:p>
        </p:txBody>
      </p:sp>
      <p:grpSp>
        <p:nvGrpSpPr>
          <p:cNvPr id="105476" name="Group 4"/>
          <p:cNvGrpSpPr>
            <a:grpSpLocks/>
          </p:cNvGrpSpPr>
          <p:nvPr/>
        </p:nvGrpSpPr>
        <p:grpSpPr bwMode="auto">
          <a:xfrm>
            <a:off x="107950" y="3068638"/>
            <a:ext cx="8837613" cy="2243137"/>
            <a:chOff x="0" y="965"/>
            <a:chExt cx="5760" cy="1907"/>
          </a:xfrm>
        </p:grpSpPr>
        <p:sp>
          <p:nvSpPr>
            <p:cNvPr id="105477" name="Rectangle 5"/>
            <p:cNvSpPr>
              <a:spLocks noChangeArrowheads="1"/>
            </p:cNvSpPr>
            <p:nvPr/>
          </p:nvSpPr>
          <p:spPr bwMode="auto">
            <a:xfrm>
              <a:off x="1958" y="1466"/>
              <a:ext cx="879" cy="27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000" b="1">
                  <a:latin typeface="Times New Roman" pitchFamily="18" charset="0"/>
                </a:rPr>
                <a:t>起 始 位</a:t>
              </a:r>
            </a:p>
          </p:txBody>
        </p:sp>
        <p:sp>
          <p:nvSpPr>
            <p:cNvPr id="105478" name="Rectangle 6"/>
            <p:cNvSpPr>
              <a:spLocks noChangeArrowheads="1"/>
            </p:cNvSpPr>
            <p:nvPr/>
          </p:nvSpPr>
          <p:spPr bwMode="auto">
            <a:xfrm>
              <a:off x="0" y="2141"/>
              <a:ext cx="1150" cy="50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000" b="1">
                  <a:latin typeface="Times New Roman" pitchFamily="18" charset="0"/>
                </a:rPr>
                <a:t>时钟</a:t>
              </a:r>
            </a:p>
            <a:p>
              <a:pPr algn="ctr" eaLnBrk="0" hangingPunct="0"/>
              <a:r>
                <a:rPr lang="zh-CN" altLang="en-US" sz="2000" b="1">
                  <a:latin typeface="Times New Roman" pitchFamily="18" charset="0"/>
                </a:rPr>
                <a:t>（</a:t>
              </a:r>
              <a:r>
                <a:rPr lang="en-US" altLang="zh-CN" sz="2000" b="1">
                  <a:latin typeface="Times New Roman" pitchFamily="18" charset="0"/>
                </a:rPr>
                <a:t>RCLK</a:t>
              </a:r>
              <a:r>
                <a:rPr lang="zh-CN" altLang="en-US" sz="2000" b="1">
                  <a:latin typeface="Times New Roman" pitchFamily="18" charset="0"/>
                </a:rPr>
                <a:t>）</a:t>
              </a:r>
            </a:p>
          </p:txBody>
        </p:sp>
        <p:sp>
          <p:nvSpPr>
            <p:cNvPr id="105479" name="Rectangle 7"/>
            <p:cNvSpPr>
              <a:spLocks noChangeArrowheads="1"/>
            </p:cNvSpPr>
            <p:nvPr/>
          </p:nvSpPr>
          <p:spPr bwMode="auto">
            <a:xfrm>
              <a:off x="14" y="1448"/>
              <a:ext cx="1096" cy="48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000" b="1">
                  <a:latin typeface="Times New Roman" pitchFamily="18" charset="0"/>
                </a:rPr>
                <a:t>数据线</a:t>
              </a:r>
            </a:p>
            <a:p>
              <a:pPr algn="ctr" eaLnBrk="0" hangingPunct="0"/>
              <a:r>
                <a:rPr lang="zh-CN" altLang="en-US" sz="2000" b="1">
                  <a:latin typeface="Times New Roman" pitchFamily="18" charset="0"/>
                </a:rPr>
                <a:t>（</a:t>
              </a:r>
              <a:r>
                <a:rPr lang="en-US" altLang="zh-CN" sz="2000" b="1">
                  <a:latin typeface="Times New Roman" pitchFamily="18" charset="0"/>
                </a:rPr>
                <a:t>SIN</a:t>
              </a:r>
              <a:r>
                <a:rPr lang="zh-CN" altLang="en-US" sz="2000" b="1">
                  <a:latin typeface="Times New Roman" pitchFamily="18" charset="0"/>
                </a:rPr>
                <a:t>）</a:t>
              </a:r>
            </a:p>
          </p:txBody>
        </p:sp>
        <p:sp>
          <p:nvSpPr>
            <p:cNvPr id="105480" name="Freeform 8"/>
            <p:cNvSpPr>
              <a:spLocks/>
            </p:cNvSpPr>
            <p:nvPr/>
          </p:nvSpPr>
          <p:spPr bwMode="auto">
            <a:xfrm>
              <a:off x="1195" y="1357"/>
              <a:ext cx="2318" cy="399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9942 h 20000"/>
                <a:gd name="T4" fmla="*/ 19992 w 20000"/>
                <a:gd name="T5" fmla="*/ 19942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0" y="0"/>
                  </a:moveTo>
                  <a:lnTo>
                    <a:pt x="0" y="19942"/>
                  </a:lnTo>
                  <a:lnTo>
                    <a:pt x="19992" y="1994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1" name="Freeform 9"/>
            <p:cNvSpPr>
              <a:spLocks/>
            </p:cNvSpPr>
            <p:nvPr/>
          </p:nvSpPr>
          <p:spPr bwMode="auto">
            <a:xfrm>
              <a:off x="3498" y="1357"/>
              <a:ext cx="2113" cy="399"/>
            </a:xfrm>
            <a:custGeom>
              <a:avLst/>
              <a:gdLst>
                <a:gd name="T0" fmla="*/ 0 w 20000"/>
                <a:gd name="T1" fmla="*/ 19942 h 20000"/>
                <a:gd name="T2" fmla="*/ 0 w 20000"/>
                <a:gd name="T3" fmla="*/ 0 h 20000"/>
                <a:gd name="T4" fmla="*/ 19991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0" y="19942"/>
                  </a:moveTo>
                  <a:lnTo>
                    <a:pt x="0" y="0"/>
                  </a:lnTo>
                  <a:lnTo>
                    <a:pt x="19991" y="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5482" name="Group 10"/>
            <p:cNvGrpSpPr>
              <a:grpSpLocks/>
            </p:cNvGrpSpPr>
            <p:nvPr/>
          </p:nvGrpSpPr>
          <p:grpSpPr bwMode="auto">
            <a:xfrm>
              <a:off x="1137" y="2136"/>
              <a:ext cx="1168" cy="262"/>
              <a:chOff x="-4" y="0"/>
              <a:chExt cx="20015" cy="20000"/>
            </a:xfrm>
          </p:grpSpPr>
          <p:grpSp>
            <p:nvGrpSpPr>
              <p:cNvPr id="105598" name="Group 11"/>
              <p:cNvGrpSpPr>
                <a:grpSpLocks/>
              </p:cNvGrpSpPr>
              <p:nvPr/>
            </p:nvGrpSpPr>
            <p:grpSpPr bwMode="auto">
              <a:xfrm>
                <a:off x="4927" y="0"/>
                <a:ext cx="5217" cy="20000"/>
                <a:chOff x="0" y="0"/>
                <a:chExt cx="20010" cy="20000"/>
              </a:xfrm>
            </p:grpSpPr>
            <p:grpSp>
              <p:nvGrpSpPr>
                <p:cNvPr id="105620" name="Group 1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0544" cy="20000"/>
                  <a:chOff x="0" y="0"/>
                  <a:chExt cx="20007" cy="20000"/>
                </a:xfrm>
              </p:grpSpPr>
              <p:sp>
                <p:nvSpPr>
                  <p:cNvPr id="105624" name="Freeform 13"/>
                  <p:cNvSpPr>
                    <a:spLocks/>
                  </p:cNvSpPr>
                  <p:nvPr/>
                </p:nvSpPr>
                <p:spPr bwMode="auto">
                  <a:xfrm>
                    <a:off x="0" y="82"/>
                    <a:ext cx="11026" cy="19918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0 w 20000"/>
                      <a:gd name="T3" fmla="*/ 19912 h 20000"/>
                      <a:gd name="T4" fmla="*/ 19783 w 20000"/>
                      <a:gd name="T5" fmla="*/ 19912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0"/>
                        </a:moveTo>
                        <a:lnTo>
                          <a:pt x="0" y="19912"/>
                        </a:lnTo>
                        <a:lnTo>
                          <a:pt x="19783" y="19912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625" name="Freeform 14"/>
                  <p:cNvSpPr>
                    <a:spLocks/>
                  </p:cNvSpPr>
                  <p:nvPr/>
                </p:nvSpPr>
                <p:spPr bwMode="auto">
                  <a:xfrm>
                    <a:off x="8981" y="0"/>
                    <a:ext cx="11026" cy="19908"/>
                  </a:xfrm>
                  <a:custGeom>
                    <a:avLst/>
                    <a:gdLst>
                      <a:gd name="T0" fmla="*/ 0 w 20000"/>
                      <a:gd name="T1" fmla="*/ 19912 h 20000"/>
                      <a:gd name="T2" fmla="*/ 0 w 20000"/>
                      <a:gd name="T3" fmla="*/ 0 h 20000"/>
                      <a:gd name="T4" fmla="*/ 19783 w 20000"/>
                      <a:gd name="T5" fmla="*/ 0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19912"/>
                        </a:moveTo>
                        <a:lnTo>
                          <a:pt x="0" y="0"/>
                        </a:lnTo>
                        <a:lnTo>
                          <a:pt x="19783" y="0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5621" name="Group 15"/>
                <p:cNvGrpSpPr>
                  <a:grpSpLocks/>
                </p:cNvGrpSpPr>
                <p:nvPr/>
              </p:nvGrpSpPr>
              <p:grpSpPr bwMode="auto">
                <a:xfrm>
                  <a:off x="9466" y="0"/>
                  <a:ext cx="10544" cy="20000"/>
                  <a:chOff x="0" y="0"/>
                  <a:chExt cx="19999" cy="20000"/>
                </a:xfrm>
              </p:grpSpPr>
              <p:sp>
                <p:nvSpPr>
                  <p:cNvPr id="105622" name="Freeform 16"/>
                  <p:cNvSpPr>
                    <a:spLocks/>
                  </p:cNvSpPr>
                  <p:nvPr/>
                </p:nvSpPr>
                <p:spPr bwMode="auto">
                  <a:xfrm>
                    <a:off x="0" y="82"/>
                    <a:ext cx="11022" cy="19918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0 w 20000"/>
                      <a:gd name="T3" fmla="*/ 19912 h 20000"/>
                      <a:gd name="T4" fmla="*/ 19783 w 20000"/>
                      <a:gd name="T5" fmla="*/ 19912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0"/>
                        </a:moveTo>
                        <a:lnTo>
                          <a:pt x="0" y="19912"/>
                        </a:lnTo>
                        <a:lnTo>
                          <a:pt x="19783" y="19912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623" name="Freeform 17"/>
                  <p:cNvSpPr>
                    <a:spLocks/>
                  </p:cNvSpPr>
                  <p:nvPr/>
                </p:nvSpPr>
                <p:spPr bwMode="auto">
                  <a:xfrm>
                    <a:off x="8977" y="0"/>
                    <a:ext cx="11022" cy="19908"/>
                  </a:xfrm>
                  <a:custGeom>
                    <a:avLst/>
                    <a:gdLst>
                      <a:gd name="T0" fmla="*/ 0 w 20000"/>
                      <a:gd name="T1" fmla="*/ 19912 h 20000"/>
                      <a:gd name="T2" fmla="*/ 0 w 20000"/>
                      <a:gd name="T3" fmla="*/ 0 h 20000"/>
                      <a:gd name="T4" fmla="*/ 19783 w 20000"/>
                      <a:gd name="T5" fmla="*/ 0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19912"/>
                        </a:moveTo>
                        <a:lnTo>
                          <a:pt x="0" y="0"/>
                        </a:lnTo>
                        <a:lnTo>
                          <a:pt x="19783" y="0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5599" name="Group 18"/>
              <p:cNvGrpSpPr>
                <a:grpSpLocks/>
              </p:cNvGrpSpPr>
              <p:nvPr/>
            </p:nvGrpSpPr>
            <p:grpSpPr bwMode="auto">
              <a:xfrm>
                <a:off x="9863" y="0"/>
                <a:ext cx="5212" cy="20000"/>
                <a:chOff x="0" y="0"/>
                <a:chExt cx="20003" cy="20000"/>
              </a:xfrm>
            </p:grpSpPr>
            <p:grpSp>
              <p:nvGrpSpPr>
                <p:cNvPr id="105614" name="Group 1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0531" cy="20000"/>
                  <a:chOff x="0" y="0"/>
                  <a:chExt cx="20003" cy="20000"/>
                </a:xfrm>
              </p:grpSpPr>
              <p:sp>
                <p:nvSpPr>
                  <p:cNvPr id="105618" name="Freeform 20"/>
                  <p:cNvSpPr>
                    <a:spLocks/>
                  </p:cNvSpPr>
                  <p:nvPr/>
                </p:nvSpPr>
                <p:spPr bwMode="auto">
                  <a:xfrm>
                    <a:off x="0" y="82"/>
                    <a:ext cx="11007" cy="19918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0 w 20000"/>
                      <a:gd name="T3" fmla="*/ 19912 h 20000"/>
                      <a:gd name="T4" fmla="*/ 19783 w 20000"/>
                      <a:gd name="T5" fmla="*/ 19912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0"/>
                        </a:moveTo>
                        <a:lnTo>
                          <a:pt x="0" y="19912"/>
                        </a:lnTo>
                        <a:lnTo>
                          <a:pt x="19783" y="19912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619" name="Freeform 21"/>
                  <p:cNvSpPr>
                    <a:spLocks/>
                  </p:cNvSpPr>
                  <p:nvPr/>
                </p:nvSpPr>
                <p:spPr bwMode="auto">
                  <a:xfrm>
                    <a:off x="8996" y="0"/>
                    <a:ext cx="11007" cy="19908"/>
                  </a:xfrm>
                  <a:custGeom>
                    <a:avLst/>
                    <a:gdLst>
                      <a:gd name="T0" fmla="*/ 0 w 20000"/>
                      <a:gd name="T1" fmla="*/ 19912 h 20000"/>
                      <a:gd name="T2" fmla="*/ 0 w 20000"/>
                      <a:gd name="T3" fmla="*/ 0 h 20000"/>
                      <a:gd name="T4" fmla="*/ 19783 w 20000"/>
                      <a:gd name="T5" fmla="*/ 0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19912"/>
                        </a:moveTo>
                        <a:lnTo>
                          <a:pt x="0" y="0"/>
                        </a:lnTo>
                        <a:lnTo>
                          <a:pt x="19783" y="0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5615" name="Group 22"/>
                <p:cNvGrpSpPr>
                  <a:grpSpLocks/>
                </p:cNvGrpSpPr>
                <p:nvPr/>
              </p:nvGrpSpPr>
              <p:grpSpPr bwMode="auto">
                <a:xfrm>
                  <a:off x="9472" y="0"/>
                  <a:ext cx="10531" cy="20000"/>
                  <a:chOff x="0" y="0"/>
                  <a:chExt cx="20001" cy="20000"/>
                </a:xfrm>
              </p:grpSpPr>
              <p:sp>
                <p:nvSpPr>
                  <p:cNvPr id="105616" name="Freeform 23"/>
                  <p:cNvSpPr>
                    <a:spLocks/>
                  </p:cNvSpPr>
                  <p:nvPr/>
                </p:nvSpPr>
                <p:spPr bwMode="auto">
                  <a:xfrm>
                    <a:off x="0" y="82"/>
                    <a:ext cx="11006" cy="19918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0 w 20000"/>
                      <a:gd name="T3" fmla="*/ 19912 h 20000"/>
                      <a:gd name="T4" fmla="*/ 19783 w 20000"/>
                      <a:gd name="T5" fmla="*/ 19912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0"/>
                        </a:moveTo>
                        <a:lnTo>
                          <a:pt x="0" y="19912"/>
                        </a:lnTo>
                        <a:lnTo>
                          <a:pt x="19783" y="19912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617" name="Freeform 24"/>
                  <p:cNvSpPr>
                    <a:spLocks/>
                  </p:cNvSpPr>
                  <p:nvPr/>
                </p:nvSpPr>
                <p:spPr bwMode="auto">
                  <a:xfrm>
                    <a:off x="8995" y="0"/>
                    <a:ext cx="11006" cy="19908"/>
                  </a:xfrm>
                  <a:custGeom>
                    <a:avLst/>
                    <a:gdLst>
                      <a:gd name="T0" fmla="*/ 0 w 20000"/>
                      <a:gd name="T1" fmla="*/ 19912 h 20000"/>
                      <a:gd name="T2" fmla="*/ 0 w 20000"/>
                      <a:gd name="T3" fmla="*/ 0 h 20000"/>
                      <a:gd name="T4" fmla="*/ 19783 w 20000"/>
                      <a:gd name="T5" fmla="*/ 0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19912"/>
                        </a:moveTo>
                        <a:lnTo>
                          <a:pt x="0" y="0"/>
                        </a:lnTo>
                        <a:lnTo>
                          <a:pt x="19783" y="0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5600" name="Group 25"/>
              <p:cNvGrpSpPr>
                <a:grpSpLocks/>
              </p:cNvGrpSpPr>
              <p:nvPr/>
            </p:nvGrpSpPr>
            <p:grpSpPr bwMode="auto">
              <a:xfrm>
                <a:off x="14799" y="0"/>
                <a:ext cx="5212" cy="20000"/>
                <a:chOff x="0" y="0"/>
                <a:chExt cx="20003" cy="20000"/>
              </a:xfrm>
            </p:grpSpPr>
            <p:grpSp>
              <p:nvGrpSpPr>
                <p:cNvPr id="105608" name="Group 2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0531" cy="20000"/>
                  <a:chOff x="0" y="0"/>
                  <a:chExt cx="20003" cy="20000"/>
                </a:xfrm>
              </p:grpSpPr>
              <p:sp>
                <p:nvSpPr>
                  <p:cNvPr id="105612" name="Freeform 27"/>
                  <p:cNvSpPr>
                    <a:spLocks/>
                  </p:cNvSpPr>
                  <p:nvPr/>
                </p:nvSpPr>
                <p:spPr bwMode="auto">
                  <a:xfrm>
                    <a:off x="0" y="82"/>
                    <a:ext cx="11007" cy="19918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0 w 20000"/>
                      <a:gd name="T3" fmla="*/ 19912 h 20000"/>
                      <a:gd name="T4" fmla="*/ 19783 w 20000"/>
                      <a:gd name="T5" fmla="*/ 19912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0"/>
                        </a:moveTo>
                        <a:lnTo>
                          <a:pt x="0" y="19912"/>
                        </a:lnTo>
                        <a:lnTo>
                          <a:pt x="19783" y="19912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613" name="Freeform 28"/>
                  <p:cNvSpPr>
                    <a:spLocks/>
                  </p:cNvSpPr>
                  <p:nvPr/>
                </p:nvSpPr>
                <p:spPr bwMode="auto">
                  <a:xfrm>
                    <a:off x="8959" y="0"/>
                    <a:ext cx="11044" cy="19908"/>
                  </a:xfrm>
                  <a:custGeom>
                    <a:avLst/>
                    <a:gdLst>
                      <a:gd name="T0" fmla="*/ 0 w 20000"/>
                      <a:gd name="T1" fmla="*/ 19912 h 20000"/>
                      <a:gd name="T2" fmla="*/ 0 w 20000"/>
                      <a:gd name="T3" fmla="*/ 0 h 20000"/>
                      <a:gd name="T4" fmla="*/ 19783 w 20000"/>
                      <a:gd name="T5" fmla="*/ 0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19912"/>
                        </a:moveTo>
                        <a:lnTo>
                          <a:pt x="0" y="0"/>
                        </a:lnTo>
                        <a:lnTo>
                          <a:pt x="19783" y="0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5609" name="Group 29"/>
                <p:cNvGrpSpPr>
                  <a:grpSpLocks/>
                </p:cNvGrpSpPr>
                <p:nvPr/>
              </p:nvGrpSpPr>
              <p:grpSpPr bwMode="auto">
                <a:xfrm>
                  <a:off x="9453" y="0"/>
                  <a:ext cx="10550" cy="20000"/>
                  <a:chOff x="0" y="0"/>
                  <a:chExt cx="20000" cy="20000"/>
                </a:xfrm>
              </p:grpSpPr>
              <p:sp>
                <p:nvSpPr>
                  <p:cNvPr id="105610" name="Freeform 30"/>
                  <p:cNvSpPr>
                    <a:spLocks/>
                  </p:cNvSpPr>
                  <p:nvPr/>
                </p:nvSpPr>
                <p:spPr bwMode="auto">
                  <a:xfrm>
                    <a:off x="0" y="82"/>
                    <a:ext cx="11022" cy="19918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0 w 20000"/>
                      <a:gd name="T3" fmla="*/ 19912 h 20000"/>
                      <a:gd name="T4" fmla="*/ 19783 w 20000"/>
                      <a:gd name="T5" fmla="*/ 19912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0"/>
                        </a:moveTo>
                        <a:lnTo>
                          <a:pt x="0" y="19912"/>
                        </a:lnTo>
                        <a:lnTo>
                          <a:pt x="19783" y="19912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611" name="Freeform 31"/>
                  <p:cNvSpPr>
                    <a:spLocks/>
                  </p:cNvSpPr>
                  <p:nvPr/>
                </p:nvSpPr>
                <p:spPr bwMode="auto">
                  <a:xfrm>
                    <a:off x="8978" y="0"/>
                    <a:ext cx="11022" cy="19908"/>
                  </a:xfrm>
                  <a:custGeom>
                    <a:avLst/>
                    <a:gdLst>
                      <a:gd name="T0" fmla="*/ 0 w 20000"/>
                      <a:gd name="T1" fmla="*/ 19912 h 20000"/>
                      <a:gd name="T2" fmla="*/ 0 w 20000"/>
                      <a:gd name="T3" fmla="*/ 0 h 20000"/>
                      <a:gd name="T4" fmla="*/ 19783 w 20000"/>
                      <a:gd name="T5" fmla="*/ 0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19912"/>
                        </a:moveTo>
                        <a:lnTo>
                          <a:pt x="0" y="0"/>
                        </a:lnTo>
                        <a:lnTo>
                          <a:pt x="19783" y="0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5601" name="Group 32"/>
              <p:cNvGrpSpPr>
                <a:grpSpLocks/>
              </p:cNvGrpSpPr>
              <p:nvPr/>
            </p:nvGrpSpPr>
            <p:grpSpPr bwMode="auto">
              <a:xfrm>
                <a:off x="-4" y="0"/>
                <a:ext cx="5212" cy="20000"/>
                <a:chOff x="0" y="0"/>
                <a:chExt cx="20003" cy="20000"/>
              </a:xfrm>
            </p:grpSpPr>
            <p:grpSp>
              <p:nvGrpSpPr>
                <p:cNvPr id="105602" name="Group 3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0531" cy="20000"/>
                  <a:chOff x="0" y="0"/>
                  <a:chExt cx="20003" cy="20000"/>
                </a:xfrm>
              </p:grpSpPr>
              <p:sp>
                <p:nvSpPr>
                  <p:cNvPr id="105606" name="Freeform 34"/>
                  <p:cNvSpPr>
                    <a:spLocks/>
                  </p:cNvSpPr>
                  <p:nvPr/>
                </p:nvSpPr>
                <p:spPr bwMode="auto">
                  <a:xfrm>
                    <a:off x="0" y="82"/>
                    <a:ext cx="11007" cy="19918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0 w 20000"/>
                      <a:gd name="T3" fmla="*/ 19912 h 20000"/>
                      <a:gd name="T4" fmla="*/ 19783 w 20000"/>
                      <a:gd name="T5" fmla="*/ 19912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0"/>
                        </a:moveTo>
                        <a:lnTo>
                          <a:pt x="0" y="19912"/>
                        </a:lnTo>
                        <a:lnTo>
                          <a:pt x="19783" y="19912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607" name="Freeform 35"/>
                  <p:cNvSpPr>
                    <a:spLocks/>
                  </p:cNvSpPr>
                  <p:nvPr/>
                </p:nvSpPr>
                <p:spPr bwMode="auto">
                  <a:xfrm>
                    <a:off x="8959" y="0"/>
                    <a:ext cx="11044" cy="19908"/>
                  </a:xfrm>
                  <a:custGeom>
                    <a:avLst/>
                    <a:gdLst>
                      <a:gd name="T0" fmla="*/ 0 w 20000"/>
                      <a:gd name="T1" fmla="*/ 19912 h 20000"/>
                      <a:gd name="T2" fmla="*/ 0 w 20000"/>
                      <a:gd name="T3" fmla="*/ 0 h 20000"/>
                      <a:gd name="T4" fmla="*/ 19783 w 20000"/>
                      <a:gd name="T5" fmla="*/ 0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19912"/>
                        </a:moveTo>
                        <a:lnTo>
                          <a:pt x="0" y="0"/>
                        </a:lnTo>
                        <a:lnTo>
                          <a:pt x="19783" y="0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5603" name="Group 36"/>
                <p:cNvGrpSpPr>
                  <a:grpSpLocks/>
                </p:cNvGrpSpPr>
                <p:nvPr/>
              </p:nvGrpSpPr>
              <p:grpSpPr bwMode="auto">
                <a:xfrm>
                  <a:off x="9453" y="0"/>
                  <a:ext cx="10550" cy="20000"/>
                  <a:chOff x="0" y="0"/>
                  <a:chExt cx="20000" cy="20000"/>
                </a:xfrm>
              </p:grpSpPr>
              <p:sp>
                <p:nvSpPr>
                  <p:cNvPr id="105604" name="Freeform 37"/>
                  <p:cNvSpPr>
                    <a:spLocks/>
                  </p:cNvSpPr>
                  <p:nvPr/>
                </p:nvSpPr>
                <p:spPr bwMode="auto">
                  <a:xfrm>
                    <a:off x="0" y="82"/>
                    <a:ext cx="11022" cy="19918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0 w 20000"/>
                      <a:gd name="T3" fmla="*/ 19912 h 20000"/>
                      <a:gd name="T4" fmla="*/ 19783 w 20000"/>
                      <a:gd name="T5" fmla="*/ 19912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0"/>
                        </a:moveTo>
                        <a:lnTo>
                          <a:pt x="0" y="19912"/>
                        </a:lnTo>
                        <a:lnTo>
                          <a:pt x="19783" y="19912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605" name="Freeform 38"/>
                  <p:cNvSpPr>
                    <a:spLocks/>
                  </p:cNvSpPr>
                  <p:nvPr/>
                </p:nvSpPr>
                <p:spPr bwMode="auto">
                  <a:xfrm>
                    <a:off x="8978" y="0"/>
                    <a:ext cx="11022" cy="19908"/>
                  </a:xfrm>
                  <a:custGeom>
                    <a:avLst/>
                    <a:gdLst>
                      <a:gd name="T0" fmla="*/ 0 w 20000"/>
                      <a:gd name="T1" fmla="*/ 19912 h 20000"/>
                      <a:gd name="T2" fmla="*/ 0 w 20000"/>
                      <a:gd name="T3" fmla="*/ 0 h 20000"/>
                      <a:gd name="T4" fmla="*/ 19783 w 20000"/>
                      <a:gd name="T5" fmla="*/ 0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19912"/>
                        </a:moveTo>
                        <a:lnTo>
                          <a:pt x="0" y="0"/>
                        </a:lnTo>
                        <a:lnTo>
                          <a:pt x="19783" y="0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05483" name="Group 39"/>
            <p:cNvGrpSpPr>
              <a:grpSpLocks/>
            </p:cNvGrpSpPr>
            <p:nvPr/>
          </p:nvGrpSpPr>
          <p:grpSpPr bwMode="auto">
            <a:xfrm>
              <a:off x="2289" y="2136"/>
              <a:ext cx="1168" cy="262"/>
              <a:chOff x="-4" y="0"/>
              <a:chExt cx="20015" cy="20000"/>
            </a:xfrm>
          </p:grpSpPr>
          <p:grpSp>
            <p:nvGrpSpPr>
              <p:cNvPr id="105570" name="Group 40"/>
              <p:cNvGrpSpPr>
                <a:grpSpLocks/>
              </p:cNvGrpSpPr>
              <p:nvPr/>
            </p:nvGrpSpPr>
            <p:grpSpPr bwMode="auto">
              <a:xfrm>
                <a:off x="4932" y="0"/>
                <a:ext cx="5212" cy="20000"/>
                <a:chOff x="0" y="0"/>
                <a:chExt cx="20012" cy="20000"/>
              </a:xfrm>
            </p:grpSpPr>
            <p:grpSp>
              <p:nvGrpSpPr>
                <p:cNvPr id="105592" name="Group 4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0536" cy="20000"/>
                  <a:chOff x="0" y="0"/>
                  <a:chExt cx="20007" cy="20000"/>
                </a:xfrm>
              </p:grpSpPr>
              <p:sp>
                <p:nvSpPr>
                  <p:cNvPr id="105596" name="Freeform 42"/>
                  <p:cNvSpPr>
                    <a:spLocks/>
                  </p:cNvSpPr>
                  <p:nvPr/>
                </p:nvSpPr>
                <p:spPr bwMode="auto">
                  <a:xfrm>
                    <a:off x="0" y="82"/>
                    <a:ext cx="11010" cy="19918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0 w 20000"/>
                      <a:gd name="T3" fmla="*/ 19912 h 20000"/>
                      <a:gd name="T4" fmla="*/ 19783 w 20000"/>
                      <a:gd name="T5" fmla="*/ 19912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0"/>
                        </a:moveTo>
                        <a:lnTo>
                          <a:pt x="0" y="19912"/>
                        </a:lnTo>
                        <a:lnTo>
                          <a:pt x="19783" y="19912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97" name="Freeform 43"/>
                  <p:cNvSpPr>
                    <a:spLocks/>
                  </p:cNvSpPr>
                  <p:nvPr/>
                </p:nvSpPr>
                <p:spPr bwMode="auto">
                  <a:xfrm>
                    <a:off x="8997" y="0"/>
                    <a:ext cx="11010" cy="19908"/>
                  </a:xfrm>
                  <a:custGeom>
                    <a:avLst/>
                    <a:gdLst>
                      <a:gd name="T0" fmla="*/ 0 w 20000"/>
                      <a:gd name="T1" fmla="*/ 19912 h 20000"/>
                      <a:gd name="T2" fmla="*/ 0 w 20000"/>
                      <a:gd name="T3" fmla="*/ 0 h 20000"/>
                      <a:gd name="T4" fmla="*/ 19783 w 20000"/>
                      <a:gd name="T5" fmla="*/ 0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19912"/>
                        </a:moveTo>
                        <a:lnTo>
                          <a:pt x="0" y="0"/>
                        </a:lnTo>
                        <a:lnTo>
                          <a:pt x="19783" y="0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5593" name="Group 44"/>
                <p:cNvGrpSpPr>
                  <a:grpSpLocks/>
                </p:cNvGrpSpPr>
                <p:nvPr/>
              </p:nvGrpSpPr>
              <p:grpSpPr bwMode="auto">
                <a:xfrm>
                  <a:off x="9476" y="0"/>
                  <a:ext cx="10536" cy="20000"/>
                  <a:chOff x="0" y="0"/>
                  <a:chExt cx="20000" cy="20000"/>
                </a:xfrm>
              </p:grpSpPr>
              <p:sp>
                <p:nvSpPr>
                  <p:cNvPr id="105594" name="Freeform 45"/>
                  <p:cNvSpPr>
                    <a:spLocks/>
                  </p:cNvSpPr>
                  <p:nvPr/>
                </p:nvSpPr>
                <p:spPr bwMode="auto">
                  <a:xfrm>
                    <a:off x="0" y="82"/>
                    <a:ext cx="11006" cy="19918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0 w 20000"/>
                      <a:gd name="T3" fmla="*/ 19912 h 20000"/>
                      <a:gd name="T4" fmla="*/ 19783 w 20000"/>
                      <a:gd name="T5" fmla="*/ 19912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0"/>
                        </a:moveTo>
                        <a:lnTo>
                          <a:pt x="0" y="19912"/>
                        </a:lnTo>
                        <a:lnTo>
                          <a:pt x="19783" y="19912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95" name="Freeform 46"/>
                  <p:cNvSpPr>
                    <a:spLocks/>
                  </p:cNvSpPr>
                  <p:nvPr/>
                </p:nvSpPr>
                <p:spPr bwMode="auto">
                  <a:xfrm>
                    <a:off x="8994" y="0"/>
                    <a:ext cx="11006" cy="19908"/>
                  </a:xfrm>
                  <a:custGeom>
                    <a:avLst/>
                    <a:gdLst>
                      <a:gd name="T0" fmla="*/ 0 w 20000"/>
                      <a:gd name="T1" fmla="*/ 19912 h 20000"/>
                      <a:gd name="T2" fmla="*/ 0 w 20000"/>
                      <a:gd name="T3" fmla="*/ 0 h 20000"/>
                      <a:gd name="T4" fmla="*/ 19783 w 20000"/>
                      <a:gd name="T5" fmla="*/ 0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19912"/>
                        </a:moveTo>
                        <a:lnTo>
                          <a:pt x="0" y="0"/>
                        </a:lnTo>
                        <a:lnTo>
                          <a:pt x="19783" y="0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5571" name="Group 47"/>
              <p:cNvGrpSpPr>
                <a:grpSpLocks/>
              </p:cNvGrpSpPr>
              <p:nvPr/>
            </p:nvGrpSpPr>
            <p:grpSpPr bwMode="auto">
              <a:xfrm>
                <a:off x="9863" y="0"/>
                <a:ext cx="5217" cy="20000"/>
                <a:chOff x="0" y="0"/>
                <a:chExt cx="20001" cy="20000"/>
              </a:xfrm>
            </p:grpSpPr>
            <p:grpSp>
              <p:nvGrpSpPr>
                <p:cNvPr id="105586" name="Group 4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0539" cy="20000"/>
                  <a:chOff x="0" y="0"/>
                  <a:chExt cx="20000" cy="20000"/>
                </a:xfrm>
              </p:grpSpPr>
              <p:sp>
                <p:nvSpPr>
                  <p:cNvPr id="105590" name="Freeform 49"/>
                  <p:cNvSpPr>
                    <a:spLocks/>
                  </p:cNvSpPr>
                  <p:nvPr/>
                </p:nvSpPr>
                <p:spPr bwMode="auto">
                  <a:xfrm>
                    <a:off x="0" y="82"/>
                    <a:ext cx="11022" cy="19918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0 w 20000"/>
                      <a:gd name="T3" fmla="*/ 19912 h 20000"/>
                      <a:gd name="T4" fmla="*/ 19783 w 20000"/>
                      <a:gd name="T5" fmla="*/ 19912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0"/>
                        </a:moveTo>
                        <a:lnTo>
                          <a:pt x="0" y="19912"/>
                        </a:lnTo>
                        <a:lnTo>
                          <a:pt x="19783" y="19912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91" name="Freeform 50"/>
                  <p:cNvSpPr>
                    <a:spLocks/>
                  </p:cNvSpPr>
                  <p:nvPr/>
                </p:nvSpPr>
                <p:spPr bwMode="auto">
                  <a:xfrm>
                    <a:off x="8978" y="0"/>
                    <a:ext cx="11022" cy="19908"/>
                  </a:xfrm>
                  <a:custGeom>
                    <a:avLst/>
                    <a:gdLst>
                      <a:gd name="T0" fmla="*/ 0 w 20000"/>
                      <a:gd name="T1" fmla="*/ 19912 h 20000"/>
                      <a:gd name="T2" fmla="*/ 0 w 20000"/>
                      <a:gd name="T3" fmla="*/ 0 h 20000"/>
                      <a:gd name="T4" fmla="*/ 19783 w 20000"/>
                      <a:gd name="T5" fmla="*/ 0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19912"/>
                        </a:moveTo>
                        <a:lnTo>
                          <a:pt x="0" y="0"/>
                        </a:lnTo>
                        <a:lnTo>
                          <a:pt x="19783" y="0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5587" name="Group 51"/>
                <p:cNvGrpSpPr>
                  <a:grpSpLocks/>
                </p:cNvGrpSpPr>
                <p:nvPr/>
              </p:nvGrpSpPr>
              <p:grpSpPr bwMode="auto">
                <a:xfrm>
                  <a:off x="9462" y="0"/>
                  <a:ext cx="10539" cy="20000"/>
                  <a:chOff x="0" y="0"/>
                  <a:chExt cx="20000" cy="20000"/>
                </a:xfrm>
              </p:grpSpPr>
              <p:sp>
                <p:nvSpPr>
                  <p:cNvPr id="105588" name="Freeform 52"/>
                  <p:cNvSpPr>
                    <a:spLocks/>
                  </p:cNvSpPr>
                  <p:nvPr/>
                </p:nvSpPr>
                <p:spPr bwMode="auto">
                  <a:xfrm>
                    <a:off x="0" y="82"/>
                    <a:ext cx="11022" cy="19918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0 w 20000"/>
                      <a:gd name="T3" fmla="*/ 19912 h 20000"/>
                      <a:gd name="T4" fmla="*/ 19783 w 20000"/>
                      <a:gd name="T5" fmla="*/ 19912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0"/>
                        </a:moveTo>
                        <a:lnTo>
                          <a:pt x="0" y="19912"/>
                        </a:lnTo>
                        <a:lnTo>
                          <a:pt x="19783" y="19912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89" name="Freeform 53"/>
                  <p:cNvSpPr>
                    <a:spLocks/>
                  </p:cNvSpPr>
                  <p:nvPr/>
                </p:nvSpPr>
                <p:spPr bwMode="auto">
                  <a:xfrm>
                    <a:off x="8978" y="0"/>
                    <a:ext cx="11022" cy="19908"/>
                  </a:xfrm>
                  <a:custGeom>
                    <a:avLst/>
                    <a:gdLst>
                      <a:gd name="T0" fmla="*/ 0 w 20000"/>
                      <a:gd name="T1" fmla="*/ 19912 h 20000"/>
                      <a:gd name="T2" fmla="*/ 0 w 20000"/>
                      <a:gd name="T3" fmla="*/ 0 h 20000"/>
                      <a:gd name="T4" fmla="*/ 19783 w 20000"/>
                      <a:gd name="T5" fmla="*/ 0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19912"/>
                        </a:moveTo>
                        <a:lnTo>
                          <a:pt x="0" y="0"/>
                        </a:lnTo>
                        <a:lnTo>
                          <a:pt x="19783" y="0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5572" name="Group 54"/>
              <p:cNvGrpSpPr>
                <a:grpSpLocks/>
              </p:cNvGrpSpPr>
              <p:nvPr/>
            </p:nvGrpSpPr>
            <p:grpSpPr bwMode="auto">
              <a:xfrm>
                <a:off x="14799" y="0"/>
                <a:ext cx="5212" cy="20000"/>
                <a:chOff x="0" y="0"/>
                <a:chExt cx="20002" cy="20000"/>
              </a:xfrm>
            </p:grpSpPr>
            <p:grpSp>
              <p:nvGrpSpPr>
                <p:cNvPr id="105580" name="Group 55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0550" cy="20000"/>
                  <a:chOff x="0" y="0"/>
                  <a:chExt cx="20002" cy="20000"/>
                </a:xfrm>
              </p:grpSpPr>
              <p:sp>
                <p:nvSpPr>
                  <p:cNvPr id="105584" name="Freeform 56"/>
                  <p:cNvSpPr>
                    <a:spLocks/>
                  </p:cNvSpPr>
                  <p:nvPr/>
                </p:nvSpPr>
                <p:spPr bwMode="auto">
                  <a:xfrm>
                    <a:off x="0" y="82"/>
                    <a:ext cx="11023" cy="19918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0 w 20000"/>
                      <a:gd name="T3" fmla="*/ 19912 h 20000"/>
                      <a:gd name="T4" fmla="*/ 19783 w 20000"/>
                      <a:gd name="T5" fmla="*/ 19912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0"/>
                        </a:moveTo>
                        <a:lnTo>
                          <a:pt x="0" y="19912"/>
                        </a:lnTo>
                        <a:lnTo>
                          <a:pt x="19783" y="19912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85" name="Freeform 57"/>
                  <p:cNvSpPr>
                    <a:spLocks/>
                  </p:cNvSpPr>
                  <p:nvPr/>
                </p:nvSpPr>
                <p:spPr bwMode="auto">
                  <a:xfrm>
                    <a:off x="8979" y="0"/>
                    <a:ext cx="11023" cy="19908"/>
                  </a:xfrm>
                  <a:custGeom>
                    <a:avLst/>
                    <a:gdLst>
                      <a:gd name="T0" fmla="*/ 0 w 20000"/>
                      <a:gd name="T1" fmla="*/ 19912 h 20000"/>
                      <a:gd name="T2" fmla="*/ 0 w 20000"/>
                      <a:gd name="T3" fmla="*/ 0 h 20000"/>
                      <a:gd name="T4" fmla="*/ 19783 w 20000"/>
                      <a:gd name="T5" fmla="*/ 0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19912"/>
                        </a:moveTo>
                        <a:lnTo>
                          <a:pt x="0" y="0"/>
                        </a:lnTo>
                        <a:lnTo>
                          <a:pt x="19783" y="0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5581" name="Group 58"/>
                <p:cNvGrpSpPr>
                  <a:grpSpLocks/>
                </p:cNvGrpSpPr>
                <p:nvPr/>
              </p:nvGrpSpPr>
              <p:grpSpPr bwMode="auto">
                <a:xfrm>
                  <a:off x="9471" y="0"/>
                  <a:ext cx="10531" cy="20000"/>
                  <a:chOff x="-2" y="0"/>
                  <a:chExt cx="20003" cy="20000"/>
                </a:xfrm>
              </p:grpSpPr>
              <p:sp>
                <p:nvSpPr>
                  <p:cNvPr id="105582" name="Freeform 59"/>
                  <p:cNvSpPr>
                    <a:spLocks/>
                  </p:cNvSpPr>
                  <p:nvPr/>
                </p:nvSpPr>
                <p:spPr bwMode="auto">
                  <a:xfrm>
                    <a:off x="-2" y="82"/>
                    <a:ext cx="11007" cy="19918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0 w 20000"/>
                      <a:gd name="T3" fmla="*/ 19912 h 20000"/>
                      <a:gd name="T4" fmla="*/ 19783 w 20000"/>
                      <a:gd name="T5" fmla="*/ 19912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0"/>
                        </a:moveTo>
                        <a:lnTo>
                          <a:pt x="0" y="19912"/>
                        </a:lnTo>
                        <a:lnTo>
                          <a:pt x="19783" y="19912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83" name="Freeform 60"/>
                  <p:cNvSpPr>
                    <a:spLocks/>
                  </p:cNvSpPr>
                  <p:nvPr/>
                </p:nvSpPr>
                <p:spPr bwMode="auto">
                  <a:xfrm>
                    <a:off x="8994" y="0"/>
                    <a:ext cx="11007" cy="19908"/>
                  </a:xfrm>
                  <a:custGeom>
                    <a:avLst/>
                    <a:gdLst>
                      <a:gd name="T0" fmla="*/ 0 w 20000"/>
                      <a:gd name="T1" fmla="*/ 19912 h 20000"/>
                      <a:gd name="T2" fmla="*/ 0 w 20000"/>
                      <a:gd name="T3" fmla="*/ 0 h 20000"/>
                      <a:gd name="T4" fmla="*/ 19783 w 20000"/>
                      <a:gd name="T5" fmla="*/ 0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19912"/>
                        </a:moveTo>
                        <a:lnTo>
                          <a:pt x="0" y="0"/>
                        </a:lnTo>
                        <a:lnTo>
                          <a:pt x="19783" y="0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5573" name="Group 61"/>
              <p:cNvGrpSpPr>
                <a:grpSpLocks/>
              </p:cNvGrpSpPr>
              <p:nvPr/>
            </p:nvGrpSpPr>
            <p:grpSpPr bwMode="auto">
              <a:xfrm>
                <a:off x="-4" y="0"/>
                <a:ext cx="5212" cy="20000"/>
                <a:chOff x="0" y="0"/>
                <a:chExt cx="20001" cy="20000"/>
              </a:xfrm>
            </p:grpSpPr>
            <p:grpSp>
              <p:nvGrpSpPr>
                <p:cNvPr id="105574" name="Group 6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0550" cy="20000"/>
                  <a:chOff x="0" y="0"/>
                  <a:chExt cx="20002" cy="20000"/>
                </a:xfrm>
              </p:grpSpPr>
              <p:sp>
                <p:nvSpPr>
                  <p:cNvPr id="105578" name="Freeform 63"/>
                  <p:cNvSpPr>
                    <a:spLocks/>
                  </p:cNvSpPr>
                  <p:nvPr/>
                </p:nvSpPr>
                <p:spPr bwMode="auto">
                  <a:xfrm>
                    <a:off x="0" y="82"/>
                    <a:ext cx="11023" cy="19918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0 w 20000"/>
                      <a:gd name="T3" fmla="*/ 19912 h 20000"/>
                      <a:gd name="T4" fmla="*/ 19783 w 20000"/>
                      <a:gd name="T5" fmla="*/ 19912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0"/>
                        </a:moveTo>
                        <a:lnTo>
                          <a:pt x="0" y="19912"/>
                        </a:lnTo>
                        <a:lnTo>
                          <a:pt x="19783" y="19912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79" name="Freeform 64"/>
                  <p:cNvSpPr>
                    <a:spLocks/>
                  </p:cNvSpPr>
                  <p:nvPr/>
                </p:nvSpPr>
                <p:spPr bwMode="auto">
                  <a:xfrm>
                    <a:off x="8979" y="0"/>
                    <a:ext cx="11023" cy="19908"/>
                  </a:xfrm>
                  <a:custGeom>
                    <a:avLst/>
                    <a:gdLst>
                      <a:gd name="T0" fmla="*/ 0 w 20000"/>
                      <a:gd name="T1" fmla="*/ 19912 h 20000"/>
                      <a:gd name="T2" fmla="*/ 0 w 20000"/>
                      <a:gd name="T3" fmla="*/ 0 h 20000"/>
                      <a:gd name="T4" fmla="*/ 19783 w 20000"/>
                      <a:gd name="T5" fmla="*/ 0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19912"/>
                        </a:moveTo>
                        <a:lnTo>
                          <a:pt x="0" y="0"/>
                        </a:lnTo>
                        <a:lnTo>
                          <a:pt x="19783" y="0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5575" name="Group 65"/>
                <p:cNvGrpSpPr>
                  <a:grpSpLocks/>
                </p:cNvGrpSpPr>
                <p:nvPr/>
              </p:nvGrpSpPr>
              <p:grpSpPr bwMode="auto">
                <a:xfrm>
                  <a:off x="9471" y="0"/>
                  <a:ext cx="10530" cy="20000"/>
                  <a:chOff x="-2" y="0"/>
                  <a:chExt cx="20000" cy="20000"/>
                </a:xfrm>
              </p:grpSpPr>
              <p:sp>
                <p:nvSpPr>
                  <p:cNvPr id="105576" name="Freeform 66"/>
                  <p:cNvSpPr>
                    <a:spLocks/>
                  </p:cNvSpPr>
                  <p:nvPr/>
                </p:nvSpPr>
                <p:spPr bwMode="auto">
                  <a:xfrm>
                    <a:off x="-2" y="82"/>
                    <a:ext cx="11043" cy="19918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0 w 20000"/>
                      <a:gd name="T3" fmla="*/ 19912 h 20000"/>
                      <a:gd name="T4" fmla="*/ 19783 w 20000"/>
                      <a:gd name="T5" fmla="*/ 19912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0"/>
                        </a:moveTo>
                        <a:lnTo>
                          <a:pt x="0" y="19912"/>
                        </a:lnTo>
                        <a:lnTo>
                          <a:pt x="19783" y="19912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77" name="Freeform 67"/>
                  <p:cNvSpPr>
                    <a:spLocks/>
                  </p:cNvSpPr>
                  <p:nvPr/>
                </p:nvSpPr>
                <p:spPr bwMode="auto">
                  <a:xfrm>
                    <a:off x="8993" y="0"/>
                    <a:ext cx="11005" cy="19908"/>
                  </a:xfrm>
                  <a:custGeom>
                    <a:avLst/>
                    <a:gdLst>
                      <a:gd name="T0" fmla="*/ 0 w 20000"/>
                      <a:gd name="T1" fmla="*/ 19912 h 20000"/>
                      <a:gd name="T2" fmla="*/ 0 w 20000"/>
                      <a:gd name="T3" fmla="*/ 0 h 20000"/>
                      <a:gd name="T4" fmla="*/ 19783 w 20000"/>
                      <a:gd name="T5" fmla="*/ 0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19912"/>
                        </a:moveTo>
                        <a:lnTo>
                          <a:pt x="0" y="0"/>
                        </a:lnTo>
                        <a:lnTo>
                          <a:pt x="19783" y="0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05484" name="Group 68"/>
            <p:cNvGrpSpPr>
              <a:grpSpLocks/>
            </p:cNvGrpSpPr>
            <p:nvPr/>
          </p:nvGrpSpPr>
          <p:grpSpPr bwMode="auto">
            <a:xfrm>
              <a:off x="3440" y="2136"/>
              <a:ext cx="1168" cy="262"/>
              <a:chOff x="-4" y="0"/>
              <a:chExt cx="20015" cy="20000"/>
            </a:xfrm>
          </p:grpSpPr>
          <p:grpSp>
            <p:nvGrpSpPr>
              <p:cNvPr id="105542" name="Group 69"/>
              <p:cNvGrpSpPr>
                <a:grpSpLocks/>
              </p:cNvGrpSpPr>
              <p:nvPr/>
            </p:nvGrpSpPr>
            <p:grpSpPr bwMode="auto">
              <a:xfrm>
                <a:off x="4927" y="0"/>
                <a:ext cx="5217" cy="20000"/>
                <a:chOff x="0" y="0"/>
                <a:chExt cx="20010" cy="20000"/>
              </a:xfrm>
            </p:grpSpPr>
            <p:grpSp>
              <p:nvGrpSpPr>
                <p:cNvPr id="105564" name="Group 70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0544" cy="20000"/>
                  <a:chOff x="0" y="0"/>
                  <a:chExt cx="20007" cy="20000"/>
                </a:xfrm>
              </p:grpSpPr>
              <p:sp>
                <p:nvSpPr>
                  <p:cNvPr id="105568" name="Freeform 71"/>
                  <p:cNvSpPr>
                    <a:spLocks/>
                  </p:cNvSpPr>
                  <p:nvPr/>
                </p:nvSpPr>
                <p:spPr bwMode="auto">
                  <a:xfrm>
                    <a:off x="0" y="82"/>
                    <a:ext cx="11026" cy="19918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0 w 20000"/>
                      <a:gd name="T3" fmla="*/ 19912 h 20000"/>
                      <a:gd name="T4" fmla="*/ 19783 w 20000"/>
                      <a:gd name="T5" fmla="*/ 19912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0"/>
                        </a:moveTo>
                        <a:lnTo>
                          <a:pt x="0" y="19912"/>
                        </a:lnTo>
                        <a:lnTo>
                          <a:pt x="19783" y="19912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69" name="Freeform 72"/>
                  <p:cNvSpPr>
                    <a:spLocks/>
                  </p:cNvSpPr>
                  <p:nvPr/>
                </p:nvSpPr>
                <p:spPr bwMode="auto">
                  <a:xfrm>
                    <a:off x="8981" y="0"/>
                    <a:ext cx="11026" cy="19908"/>
                  </a:xfrm>
                  <a:custGeom>
                    <a:avLst/>
                    <a:gdLst>
                      <a:gd name="T0" fmla="*/ 0 w 20000"/>
                      <a:gd name="T1" fmla="*/ 19912 h 20000"/>
                      <a:gd name="T2" fmla="*/ 0 w 20000"/>
                      <a:gd name="T3" fmla="*/ 0 h 20000"/>
                      <a:gd name="T4" fmla="*/ 19783 w 20000"/>
                      <a:gd name="T5" fmla="*/ 0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19912"/>
                        </a:moveTo>
                        <a:lnTo>
                          <a:pt x="0" y="0"/>
                        </a:lnTo>
                        <a:lnTo>
                          <a:pt x="19783" y="0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5565" name="Group 73"/>
                <p:cNvGrpSpPr>
                  <a:grpSpLocks/>
                </p:cNvGrpSpPr>
                <p:nvPr/>
              </p:nvGrpSpPr>
              <p:grpSpPr bwMode="auto">
                <a:xfrm>
                  <a:off x="9466" y="0"/>
                  <a:ext cx="10544" cy="20000"/>
                  <a:chOff x="0" y="0"/>
                  <a:chExt cx="19999" cy="20000"/>
                </a:xfrm>
              </p:grpSpPr>
              <p:sp>
                <p:nvSpPr>
                  <p:cNvPr id="105566" name="Freeform 74"/>
                  <p:cNvSpPr>
                    <a:spLocks/>
                  </p:cNvSpPr>
                  <p:nvPr/>
                </p:nvSpPr>
                <p:spPr bwMode="auto">
                  <a:xfrm>
                    <a:off x="0" y="82"/>
                    <a:ext cx="11022" cy="19918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0 w 20000"/>
                      <a:gd name="T3" fmla="*/ 19912 h 20000"/>
                      <a:gd name="T4" fmla="*/ 19783 w 20000"/>
                      <a:gd name="T5" fmla="*/ 19912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0"/>
                        </a:moveTo>
                        <a:lnTo>
                          <a:pt x="0" y="19912"/>
                        </a:lnTo>
                        <a:lnTo>
                          <a:pt x="19783" y="19912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67" name="Freeform 75"/>
                  <p:cNvSpPr>
                    <a:spLocks/>
                  </p:cNvSpPr>
                  <p:nvPr/>
                </p:nvSpPr>
                <p:spPr bwMode="auto">
                  <a:xfrm>
                    <a:off x="8977" y="0"/>
                    <a:ext cx="11022" cy="19908"/>
                  </a:xfrm>
                  <a:custGeom>
                    <a:avLst/>
                    <a:gdLst>
                      <a:gd name="T0" fmla="*/ 0 w 20000"/>
                      <a:gd name="T1" fmla="*/ 19912 h 20000"/>
                      <a:gd name="T2" fmla="*/ 0 w 20000"/>
                      <a:gd name="T3" fmla="*/ 0 h 20000"/>
                      <a:gd name="T4" fmla="*/ 19783 w 20000"/>
                      <a:gd name="T5" fmla="*/ 0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19912"/>
                        </a:moveTo>
                        <a:lnTo>
                          <a:pt x="0" y="0"/>
                        </a:lnTo>
                        <a:lnTo>
                          <a:pt x="19783" y="0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5543" name="Group 76"/>
              <p:cNvGrpSpPr>
                <a:grpSpLocks/>
              </p:cNvGrpSpPr>
              <p:nvPr/>
            </p:nvGrpSpPr>
            <p:grpSpPr bwMode="auto">
              <a:xfrm>
                <a:off x="9863" y="0"/>
                <a:ext cx="5212" cy="20000"/>
                <a:chOff x="0" y="0"/>
                <a:chExt cx="20002" cy="20000"/>
              </a:xfrm>
            </p:grpSpPr>
            <p:grpSp>
              <p:nvGrpSpPr>
                <p:cNvPr id="105558" name="Group 7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0530" cy="20000"/>
                  <a:chOff x="0" y="0"/>
                  <a:chExt cx="20000" cy="20000"/>
                </a:xfrm>
              </p:grpSpPr>
              <p:sp>
                <p:nvSpPr>
                  <p:cNvPr id="105562" name="Freeform 78"/>
                  <p:cNvSpPr>
                    <a:spLocks/>
                  </p:cNvSpPr>
                  <p:nvPr/>
                </p:nvSpPr>
                <p:spPr bwMode="auto">
                  <a:xfrm>
                    <a:off x="0" y="82"/>
                    <a:ext cx="11043" cy="19918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0 w 20000"/>
                      <a:gd name="T3" fmla="*/ 19912 h 20000"/>
                      <a:gd name="T4" fmla="*/ 19783 w 20000"/>
                      <a:gd name="T5" fmla="*/ 19912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0"/>
                        </a:moveTo>
                        <a:lnTo>
                          <a:pt x="0" y="19912"/>
                        </a:lnTo>
                        <a:lnTo>
                          <a:pt x="19783" y="19912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63" name="Freeform 79"/>
                  <p:cNvSpPr>
                    <a:spLocks/>
                  </p:cNvSpPr>
                  <p:nvPr/>
                </p:nvSpPr>
                <p:spPr bwMode="auto">
                  <a:xfrm>
                    <a:off x="8995" y="0"/>
                    <a:ext cx="11005" cy="19908"/>
                  </a:xfrm>
                  <a:custGeom>
                    <a:avLst/>
                    <a:gdLst>
                      <a:gd name="T0" fmla="*/ 0 w 20000"/>
                      <a:gd name="T1" fmla="*/ 19912 h 20000"/>
                      <a:gd name="T2" fmla="*/ 0 w 20000"/>
                      <a:gd name="T3" fmla="*/ 0 h 20000"/>
                      <a:gd name="T4" fmla="*/ 19783 w 20000"/>
                      <a:gd name="T5" fmla="*/ 0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19912"/>
                        </a:moveTo>
                        <a:lnTo>
                          <a:pt x="0" y="0"/>
                        </a:lnTo>
                        <a:lnTo>
                          <a:pt x="19783" y="0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5559" name="Group 80"/>
                <p:cNvGrpSpPr>
                  <a:grpSpLocks/>
                </p:cNvGrpSpPr>
                <p:nvPr/>
              </p:nvGrpSpPr>
              <p:grpSpPr bwMode="auto">
                <a:xfrm>
                  <a:off x="9471" y="0"/>
                  <a:ext cx="10531" cy="20000"/>
                  <a:chOff x="0" y="0"/>
                  <a:chExt cx="20003" cy="20000"/>
                </a:xfrm>
              </p:grpSpPr>
              <p:sp>
                <p:nvSpPr>
                  <p:cNvPr id="105560" name="Freeform 81"/>
                  <p:cNvSpPr>
                    <a:spLocks/>
                  </p:cNvSpPr>
                  <p:nvPr/>
                </p:nvSpPr>
                <p:spPr bwMode="auto">
                  <a:xfrm>
                    <a:off x="0" y="82"/>
                    <a:ext cx="11007" cy="19918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0 w 20000"/>
                      <a:gd name="T3" fmla="*/ 19912 h 20000"/>
                      <a:gd name="T4" fmla="*/ 19783 w 20000"/>
                      <a:gd name="T5" fmla="*/ 19912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0"/>
                        </a:moveTo>
                        <a:lnTo>
                          <a:pt x="0" y="19912"/>
                        </a:lnTo>
                        <a:lnTo>
                          <a:pt x="19783" y="19912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61" name="Freeform 82"/>
                  <p:cNvSpPr>
                    <a:spLocks/>
                  </p:cNvSpPr>
                  <p:nvPr/>
                </p:nvSpPr>
                <p:spPr bwMode="auto">
                  <a:xfrm>
                    <a:off x="8996" y="0"/>
                    <a:ext cx="11007" cy="19908"/>
                  </a:xfrm>
                  <a:custGeom>
                    <a:avLst/>
                    <a:gdLst>
                      <a:gd name="T0" fmla="*/ 0 w 20000"/>
                      <a:gd name="T1" fmla="*/ 19912 h 20000"/>
                      <a:gd name="T2" fmla="*/ 0 w 20000"/>
                      <a:gd name="T3" fmla="*/ 0 h 20000"/>
                      <a:gd name="T4" fmla="*/ 19783 w 20000"/>
                      <a:gd name="T5" fmla="*/ 0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19912"/>
                        </a:moveTo>
                        <a:lnTo>
                          <a:pt x="0" y="0"/>
                        </a:lnTo>
                        <a:lnTo>
                          <a:pt x="19783" y="0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5544" name="Group 83"/>
              <p:cNvGrpSpPr>
                <a:grpSpLocks/>
              </p:cNvGrpSpPr>
              <p:nvPr/>
            </p:nvGrpSpPr>
            <p:grpSpPr bwMode="auto">
              <a:xfrm>
                <a:off x="14799" y="0"/>
                <a:ext cx="5212" cy="20000"/>
                <a:chOff x="0" y="0"/>
                <a:chExt cx="20003" cy="20000"/>
              </a:xfrm>
            </p:grpSpPr>
            <p:grpSp>
              <p:nvGrpSpPr>
                <p:cNvPr id="105552" name="Group 8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0531" cy="20000"/>
                  <a:chOff x="0" y="0"/>
                  <a:chExt cx="20003" cy="20000"/>
                </a:xfrm>
              </p:grpSpPr>
              <p:sp>
                <p:nvSpPr>
                  <p:cNvPr id="105556" name="Freeform 85"/>
                  <p:cNvSpPr>
                    <a:spLocks/>
                  </p:cNvSpPr>
                  <p:nvPr/>
                </p:nvSpPr>
                <p:spPr bwMode="auto">
                  <a:xfrm>
                    <a:off x="0" y="82"/>
                    <a:ext cx="11007" cy="19918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0 w 20000"/>
                      <a:gd name="T3" fmla="*/ 19912 h 20000"/>
                      <a:gd name="T4" fmla="*/ 19783 w 20000"/>
                      <a:gd name="T5" fmla="*/ 19912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0"/>
                        </a:moveTo>
                        <a:lnTo>
                          <a:pt x="0" y="19912"/>
                        </a:lnTo>
                        <a:lnTo>
                          <a:pt x="19783" y="19912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57" name="Freeform 86"/>
                  <p:cNvSpPr>
                    <a:spLocks/>
                  </p:cNvSpPr>
                  <p:nvPr/>
                </p:nvSpPr>
                <p:spPr bwMode="auto">
                  <a:xfrm>
                    <a:off x="8996" y="0"/>
                    <a:ext cx="11007" cy="19908"/>
                  </a:xfrm>
                  <a:custGeom>
                    <a:avLst/>
                    <a:gdLst>
                      <a:gd name="T0" fmla="*/ 0 w 20000"/>
                      <a:gd name="T1" fmla="*/ 19912 h 20000"/>
                      <a:gd name="T2" fmla="*/ 0 w 20000"/>
                      <a:gd name="T3" fmla="*/ 0 h 20000"/>
                      <a:gd name="T4" fmla="*/ 19783 w 20000"/>
                      <a:gd name="T5" fmla="*/ 0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19912"/>
                        </a:moveTo>
                        <a:lnTo>
                          <a:pt x="0" y="0"/>
                        </a:lnTo>
                        <a:lnTo>
                          <a:pt x="19783" y="0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5553" name="Group 87"/>
                <p:cNvGrpSpPr>
                  <a:grpSpLocks/>
                </p:cNvGrpSpPr>
                <p:nvPr/>
              </p:nvGrpSpPr>
              <p:grpSpPr bwMode="auto">
                <a:xfrm>
                  <a:off x="9453" y="0"/>
                  <a:ext cx="10550" cy="20000"/>
                  <a:chOff x="0" y="0"/>
                  <a:chExt cx="20000" cy="20000"/>
                </a:xfrm>
              </p:grpSpPr>
              <p:sp>
                <p:nvSpPr>
                  <p:cNvPr id="105554" name="Freeform 88"/>
                  <p:cNvSpPr>
                    <a:spLocks/>
                  </p:cNvSpPr>
                  <p:nvPr/>
                </p:nvSpPr>
                <p:spPr bwMode="auto">
                  <a:xfrm>
                    <a:off x="0" y="82"/>
                    <a:ext cx="11022" cy="19918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0 w 20000"/>
                      <a:gd name="T3" fmla="*/ 19912 h 20000"/>
                      <a:gd name="T4" fmla="*/ 19783 w 20000"/>
                      <a:gd name="T5" fmla="*/ 19912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0"/>
                        </a:moveTo>
                        <a:lnTo>
                          <a:pt x="0" y="19912"/>
                        </a:lnTo>
                        <a:lnTo>
                          <a:pt x="19783" y="19912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55" name="Freeform 89"/>
                  <p:cNvSpPr>
                    <a:spLocks/>
                  </p:cNvSpPr>
                  <p:nvPr/>
                </p:nvSpPr>
                <p:spPr bwMode="auto">
                  <a:xfrm>
                    <a:off x="8978" y="0"/>
                    <a:ext cx="11022" cy="19908"/>
                  </a:xfrm>
                  <a:custGeom>
                    <a:avLst/>
                    <a:gdLst>
                      <a:gd name="T0" fmla="*/ 0 w 20000"/>
                      <a:gd name="T1" fmla="*/ 19912 h 20000"/>
                      <a:gd name="T2" fmla="*/ 0 w 20000"/>
                      <a:gd name="T3" fmla="*/ 0 h 20000"/>
                      <a:gd name="T4" fmla="*/ 19783 w 20000"/>
                      <a:gd name="T5" fmla="*/ 0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19912"/>
                        </a:moveTo>
                        <a:lnTo>
                          <a:pt x="0" y="0"/>
                        </a:lnTo>
                        <a:lnTo>
                          <a:pt x="19783" y="0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5545" name="Group 90"/>
              <p:cNvGrpSpPr>
                <a:grpSpLocks/>
              </p:cNvGrpSpPr>
              <p:nvPr/>
            </p:nvGrpSpPr>
            <p:grpSpPr bwMode="auto">
              <a:xfrm>
                <a:off x="-4" y="0"/>
                <a:ext cx="5212" cy="20000"/>
                <a:chOff x="0" y="0"/>
                <a:chExt cx="20003" cy="20000"/>
              </a:xfrm>
            </p:grpSpPr>
            <p:grpSp>
              <p:nvGrpSpPr>
                <p:cNvPr id="105546" name="Group 9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0531" cy="20000"/>
                  <a:chOff x="0" y="0"/>
                  <a:chExt cx="20003" cy="20000"/>
                </a:xfrm>
              </p:grpSpPr>
              <p:sp>
                <p:nvSpPr>
                  <p:cNvPr id="105550" name="Freeform 92"/>
                  <p:cNvSpPr>
                    <a:spLocks/>
                  </p:cNvSpPr>
                  <p:nvPr/>
                </p:nvSpPr>
                <p:spPr bwMode="auto">
                  <a:xfrm>
                    <a:off x="0" y="82"/>
                    <a:ext cx="11007" cy="19918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0 w 20000"/>
                      <a:gd name="T3" fmla="*/ 19912 h 20000"/>
                      <a:gd name="T4" fmla="*/ 19783 w 20000"/>
                      <a:gd name="T5" fmla="*/ 19912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0"/>
                        </a:moveTo>
                        <a:lnTo>
                          <a:pt x="0" y="19912"/>
                        </a:lnTo>
                        <a:lnTo>
                          <a:pt x="19783" y="19912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51" name="Freeform 93"/>
                  <p:cNvSpPr>
                    <a:spLocks/>
                  </p:cNvSpPr>
                  <p:nvPr/>
                </p:nvSpPr>
                <p:spPr bwMode="auto">
                  <a:xfrm>
                    <a:off x="8996" y="0"/>
                    <a:ext cx="11007" cy="19908"/>
                  </a:xfrm>
                  <a:custGeom>
                    <a:avLst/>
                    <a:gdLst>
                      <a:gd name="T0" fmla="*/ 0 w 20000"/>
                      <a:gd name="T1" fmla="*/ 19912 h 20000"/>
                      <a:gd name="T2" fmla="*/ 0 w 20000"/>
                      <a:gd name="T3" fmla="*/ 0 h 20000"/>
                      <a:gd name="T4" fmla="*/ 19783 w 20000"/>
                      <a:gd name="T5" fmla="*/ 0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19912"/>
                        </a:moveTo>
                        <a:lnTo>
                          <a:pt x="0" y="0"/>
                        </a:lnTo>
                        <a:lnTo>
                          <a:pt x="19783" y="0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5547" name="Group 94"/>
                <p:cNvGrpSpPr>
                  <a:grpSpLocks/>
                </p:cNvGrpSpPr>
                <p:nvPr/>
              </p:nvGrpSpPr>
              <p:grpSpPr bwMode="auto">
                <a:xfrm>
                  <a:off x="9472" y="0"/>
                  <a:ext cx="10531" cy="20000"/>
                  <a:chOff x="0" y="0"/>
                  <a:chExt cx="20001" cy="20000"/>
                </a:xfrm>
              </p:grpSpPr>
              <p:sp>
                <p:nvSpPr>
                  <p:cNvPr id="105548" name="Freeform 95"/>
                  <p:cNvSpPr>
                    <a:spLocks/>
                  </p:cNvSpPr>
                  <p:nvPr/>
                </p:nvSpPr>
                <p:spPr bwMode="auto">
                  <a:xfrm>
                    <a:off x="0" y="82"/>
                    <a:ext cx="11006" cy="19918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0 w 20000"/>
                      <a:gd name="T3" fmla="*/ 19912 h 20000"/>
                      <a:gd name="T4" fmla="*/ 19783 w 20000"/>
                      <a:gd name="T5" fmla="*/ 19912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0"/>
                        </a:moveTo>
                        <a:lnTo>
                          <a:pt x="0" y="19912"/>
                        </a:lnTo>
                        <a:lnTo>
                          <a:pt x="19783" y="19912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49" name="Freeform 96"/>
                  <p:cNvSpPr>
                    <a:spLocks/>
                  </p:cNvSpPr>
                  <p:nvPr/>
                </p:nvSpPr>
                <p:spPr bwMode="auto">
                  <a:xfrm>
                    <a:off x="8959" y="0"/>
                    <a:ext cx="11042" cy="19908"/>
                  </a:xfrm>
                  <a:custGeom>
                    <a:avLst/>
                    <a:gdLst>
                      <a:gd name="T0" fmla="*/ 0 w 20000"/>
                      <a:gd name="T1" fmla="*/ 19912 h 20000"/>
                      <a:gd name="T2" fmla="*/ 0 w 20000"/>
                      <a:gd name="T3" fmla="*/ 0 h 20000"/>
                      <a:gd name="T4" fmla="*/ 19783 w 20000"/>
                      <a:gd name="T5" fmla="*/ 0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19912"/>
                        </a:moveTo>
                        <a:lnTo>
                          <a:pt x="0" y="0"/>
                        </a:lnTo>
                        <a:lnTo>
                          <a:pt x="19783" y="0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05485" name="Group 97"/>
            <p:cNvGrpSpPr>
              <a:grpSpLocks/>
            </p:cNvGrpSpPr>
            <p:nvPr/>
          </p:nvGrpSpPr>
          <p:grpSpPr bwMode="auto">
            <a:xfrm>
              <a:off x="1192" y="1730"/>
              <a:ext cx="43" cy="374"/>
              <a:chOff x="-2" y="0"/>
              <a:chExt cx="20004" cy="20000"/>
            </a:xfrm>
          </p:grpSpPr>
          <p:sp>
            <p:nvSpPr>
              <p:cNvPr id="105540" name="Line 98"/>
              <p:cNvSpPr>
                <a:spLocks noChangeShapeType="1"/>
              </p:cNvSpPr>
              <p:nvPr/>
            </p:nvSpPr>
            <p:spPr bwMode="auto">
              <a:xfrm flipV="1">
                <a:off x="7919" y="1420"/>
                <a:ext cx="537" cy="18580"/>
              </a:xfrm>
              <a:prstGeom prst="line">
                <a:avLst/>
              </a:prstGeom>
              <a:noFill/>
              <a:ln w="28575">
                <a:solidFill>
                  <a:srgbClr val="193C7D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541" name="Oval 99"/>
              <p:cNvSpPr>
                <a:spLocks noChangeArrowheads="1"/>
              </p:cNvSpPr>
              <p:nvPr/>
            </p:nvSpPr>
            <p:spPr bwMode="auto">
              <a:xfrm>
                <a:off x="-2" y="0"/>
                <a:ext cx="20004" cy="2776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5486" name="Group 100"/>
            <p:cNvGrpSpPr>
              <a:grpSpLocks/>
            </p:cNvGrpSpPr>
            <p:nvPr/>
          </p:nvGrpSpPr>
          <p:grpSpPr bwMode="auto">
            <a:xfrm>
              <a:off x="2344" y="1730"/>
              <a:ext cx="43" cy="374"/>
              <a:chOff x="0" y="0"/>
              <a:chExt cx="20000" cy="20000"/>
            </a:xfrm>
          </p:grpSpPr>
          <p:sp>
            <p:nvSpPr>
              <p:cNvPr id="105538" name="Line 101"/>
              <p:cNvSpPr>
                <a:spLocks noChangeShapeType="1"/>
              </p:cNvSpPr>
              <p:nvPr/>
            </p:nvSpPr>
            <p:spPr bwMode="auto">
              <a:xfrm flipV="1">
                <a:off x="8000" y="1420"/>
                <a:ext cx="400" cy="18580"/>
              </a:xfrm>
              <a:prstGeom prst="line">
                <a:avLst/>
              </a:prstGeom>
              <a:noFill/>
              <a:ln w="28575">
                <a:solidFill>
                  <a:srgbClr val="193C7D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539" name="Oval 10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000" cy="2776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5487" name="Line 103"/>
            <p:cNvSpPr>
              <a:spLocks noChangeShapeType="1"/>
            </p:cNvSpPr>
            <p:nvPr/>
          </p:nvSpPr>
          <p:spPr bwMode="auto">
            <a:xfrm flipV="1">
              <a:off x="4664" y="1375"/>
              <a:ext cx="1" cy="729"/>
            </a:xfrm>
            <a:prstGeom prst="line">
              <a:avLst/>
            </a:prstGeom>
            <a:noFill/>
            <a:ln w="28575">
              <a:solidFill>
                <a:srgbClr val="193C7D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8" name="Oval 104"/>
            <p:cNvSpPr>
              <a:spLocks noChangeArrowheads="1"/>
            </p:cNvSpPr>
            <p:nvPr/>
          </p:nvSpPr>
          <p:spPr bwMode="auto">
            <a:xfrm>
              <a:off x="4632" y="1332"/>
              <a:ext cx="44" cy="52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5489" name="Group 105"/>
            <p:cNvGrpSpPr>
              <a:grpSpLocks/>
            </p:cNvGrpSpPr>
            <p:nvPr/>
          </p:nvGrpSpPr>
          <p:grpSpPr bwMode="auto">
            <a:xfrm>
              <a:off x="4592" y="2136"/>
              <a:ext cx="1168" cy="262"/>
              <a:chOff x="1" y="0"/>
              <a:chExt cx="20015" cy="20000"/>
            </a:xfrm>
          </p:grpSpPr>
          <p:grpSp>
            <p:nvGrpSpPr>
              <p:cNvPr id="105510" name="Group 106"/>
              <p:cNvGrpSpPr>
                <a:grpSpLocks/>
              </p:cNvGrpSpPr>
              <p:nvPr/>
            </p:nvGrpSpPr>
            <p:grpSpPr bwMode="auto">
              <a:xfrm>
                <a:off x="4932" y="0"/>
                <a:ext cx="5212" cy="20000"/>
                <a:chOff x="0" y="0"/>
                <a:chExt cx="20012" cy="20000"/>
              </a:xfrm>
            </p:grpSpPr>
            <p:grpSp>
              <p:nvGrpSpPr>
                <p:cNvPr id="105532" name="Group 10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0536" cy="20000"/>
                  <a:chOff x="0" y="0"/>
                  <a:chExt cx="20007" cy="20000"/>
                </a:xfrm>
              </p:grpSpPr>
              <p:sp>
                <p:nvSpPr>
                  <p:cNvPr id="105536" name="Freeform 108"/>
                  <p:cNvSpPr>
                    <a:spLocks/>
                  </p:cNvSpPr>
                  <p:nvPr/>
                </p:nvSpPr>
                <p:spPr bwMode="auto">
                  <a:xfrm>
                    <a:off x="0" y="92"/>
                    <a:ext cx="11010" cy="19908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0 w 20000"/>
                      <a:gd name="T3" fmla="*/ 19912 h 20000"/>
                      <a:gd name="T4" fmla="*/ 19783 w 20000"/>
                      <a:gd name="T5" fmla="*/ 19912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0"/>
                        </a:moveTo>
                        <a:lnTo>
                          <a:pt x="0" y="19912"/>
                        </a:lnTo>
                        <a:lnTo>
                          <a:pt x="19783" y="19912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37" name="Freeform 109"/>
                  <p:cNvSpPr>
                    <a:spLocks/>
                  </p:cNvSpPr>
                  <p:nvPr/>
                </p:nvSpPr>
                <p:spPr bwMode="auto">
                  <a:xfrm>
                    <a:off x="8997" y="0"/>
                    <a:ext cx="11010" cy="19908"/>
                  </a:xfrm>
                  <a:custGeom>
                    <a:avLst/>
                    <a:gdLst>
                      <a:gd name="T0" fmla="*/ 0 w 20000"/>
                      <a:gd name="T1" fmla="*/ 19912 h 20000"/>
                      <a:gd name="T2" fmla="*/ 0 w 20000"/>
                      <a:gd name="T3" fmla="*/ 0 h 20000"/>
                      <a:gd name="T4" fmla="*/ 19783 w 20000"/>
                      <a:gd name="T5" fmla="*/ 0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19912"/>
                        </a:moveTo>
                        <a:lnTo>
                          <a:pt x="0" y="0"/>
                        </a:lnTo>
                        <a:lnTo>
                          <a:pt x="19783" y="0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5533" name="Group 110"/>
                <p:cNvGrpSpPr>
                  <a:grpSpLocks/>
                </p:cNvGrpSpPr>
                <p:nvPr/>
              </p:nvGrpSpPr>
              <p:grpSpPr bwMode="auto">
                <a:xfrm>
                  <a:off x="9476" y="0"/>
                  <a:ext cx="10536" cy="20000"/>
                  <a:chOff x="0" y="0"/>
                  <a:chExt cx="20000" cy="20000"/>
                </a:xfrm>
              </p:grpSpPr>
              <p:sp>
                <p:nvSpPr>
                  <p:cNvPr id="105534" name="Freeform 111"/>
                  <p:cNvSpPr>
                    <a:spLocks/>
                  </p:cNvSpPr>
                  <p:nvPr/>
                </p:nvSpPr>
                <p:spPr bwMode="auto">
                  <a:xfrm>
                    <a:off x="0" y="92"/>
                    <a:ext cx="11006" cy="19908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0 w 20000"/>
                      <a:gd name="T3" fmla="*/ 19912 h 20000"/>
                      <a:gd name="T4" fmla="*/ 19783 w 20000"/>
                      <a:gd name="T5" fmla="*/ 19912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0"/>
                        </a:moveTo>
                        <a:lnTo>
                          <a:pt x="0" y="19912"/>
                        </a:lnTo>
                        <a:lnTo>
                          <a:pt x="19783" y="19912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35" name="Freeform 112"/>
                  <p:cNvSpPr>
                    <a:spLocks/>
                  </p:cNvSpPr>
                  <p:nvPr/>
                </p:nvSpPr>
                <p:spPr bwMode="auto">
                  <a:xfrm>
                    <a:off x="8994" y="0"/>
                    <a:ext cx="11006" cy="19908"/>
                  </a:xfrm>
                  <a:custGeom>
                    <a:avLst/>
                    <a:gdLst>
                      <a:gd name="T0" fmla="*/ 0 w 20000"/>
                      <a:gd name="T1" fmla="*/ 19912 h 20000"/>
                      <a:gd name="T2" fmla="*/ 0 w 20000"/>
                      <a:gd name="T3" fmla="*/ 0 h 20000"/>
                      <a:gd name="T4" fmla="*/ 19783 w 20000"/>
                      <a:gd name="T5" fmla="*/ 0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19912"/>
                        </a:moveTo>
                        <a:lnTo>
                          <a:pt x="0" y="0"/>
                        </a:lnTo>
                        <a:lnTo>
                          <a:pt x="19783" y="0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5511" name="Group 113"/>
              <p:cNvGrpSpPr>
                <a:grpSpLocks/>
              </p:cNvGrpSpPr>
              <p:nvPr/>
            </p:nvGrpSpPr>
            <p:grpSpPr bwMode="auto">
              <a:xfrm>
                <a:off x="9868" y="0"/>
                <a:ext cx="5212" cy="20000"/>
                <a:chOff x="0" y="0"/>
                <a:chExt cx="20003" cy="20000"/>
              </a:xfrm>
            </p:grpSpPr>
            <p:grpSp>
              <p:nvGrpSpPr>
                <p:cNvPr id="105526" name="Group 11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0531" cy="20000"/>
                  <a:chOff x="0" y="0"/>
                  <a:chExt cx="20003" cy="20000"/>
                </a:xfrm>
              </p:grpSpPr>
              <p:sp>
                <p:nvSpPr>
                  <p:cNvPr id="105530" name="Freeform 115"/>
                  <p:cNvSpPr>
                    <a:spLocks/>
                  </p:cNvSpPr>
                  <p:nvPr/>
                </p:nvSpPr>
                <p:spPr bwMode="auto">
                  <a:xfrm>
                    <a:off x="0" y="92"/>
                    <a:ext cx="11007" cy="19908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0 w 20000"/>
                      <a:gd name="T3" fmla="*/ 19912 h 20000"/>
                      <a:gd name="T4" fmla="*/ 19783 w 20000"/>
                      <a:gd name="T5" fmla="*/ 19912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0"/>
                        </a:moveTo>
                        <a:lnTo>
                          <a:pt x="0" y="19912"/>
                        </a:lnTo>
                        <a:lnTo>
                          <a:pt x="19783" y="19912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31" name="Freeform 116"/>
                  <p:cNvSpPr>
                    <a:spLocks/>
                  </p:cNvSpPr>
                  <p:nvPr/>
                </p:nvSpPr>
                <p:spPr bwMode="auto">
                  <a:xfrm>
                    <a:off x="8959" y="0"/>
                    <a:ext cx="11044" cy="19908"/>
                  </a:xfrm>
                  <a:custGeom>
                    <a:avLst/>
                    <a:gdLst>
                      <a:gd name="T0" fmla="*/ 0 w 20000"/>
                      <a:gd name="T1" fmla="*/ 19912 h 20000"/>
                      <a:gd name="T2" fmla="*/ 0 w 20000"/>
                      <a:gd name="T3" fmla="*/ 0 h 20000"/>
                      <a:gd name="T4" fmla="*/ 19783 w 20000"/>
                      <a:gd name="T5" fmla="*/ 0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19912"/>
                        </a:moveTo>
                        <a:lnTo>
                          <a:pt x="0" y="0"/>
                        </a:lnTo>
                        <a:lnTo>
                          <a:pt x="19783" y="0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5527" name="Group 117"/>
                <p:cNvGrpSpPr>
                  <a:grpSpLocks/>
                </p:cNvGrpSpPr>
                <p:nvPr/>
              </p:nvGrpSpPr>
              <p:grpSpPr bwMode="auto">
                <a:xfrm>
                  <a:off x="9453" y="0"/>
                  <a:ext cx="10550" cy="20000"/>
                  <a:chOff x="0" y="0"/>
                  <a:chExt cx="20000" cy="20000"/>
                </a:xfrm>
              </p:grpSpPr>
              <p:sp>
                <p:nvSpPr>
                  <p:cNvPr id="105528" name="Freeform 118"/>
                  <p:cNvSpPr>
                    <a:spLocks/>
                  </p:cNvSpPr>
                  <p:nvPr/>
                </p:nvSpPr>
                <p:spPr bwMode="auto">
                  <a:xfrm>
                    <a:off x="0" y="92"/>
                    <a:ext cx="11022" cy="19908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0 w 20000"/>
                      <a:gd name="T3" fmla="*/ 19912 h 20000"/>
                      <a:gd name="T4" fmla="*/ 19783 w 20000"/>
                      <a:gd name="T5" fmla="*/ 19912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0"/>
                        </a:moveTo>
                        <a:lnTo>
                          <a:pt x="0" y="19912"/>
                        </a:lnTo>
                        <a:lnTo>
                          <a:pt x="19783" y="19912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29" name="Freeform 119"/>
                  <p:cNvSpPr>
                    <a:spLocks/>
                  </p:cNvSpPr>
                  <p:nvPr/>
                </p:nvSpPr>
                <p:spPr bwMode="auto">
                  <a:xfrm>
                    <a:off x="8978" y="0"/>
                    <a:ext cx="11022" cy="19908"/>
                  </a:xfrm>
                  <a:custGeom>
                    <a:avLst/>
                    <a:gdLst>
                      <a:gd name="T0" fmla="*/ 0 w 20000"/>
                      <a:gd name="T1" fmla="*/ 19912 h 20000"/>
                      <a:gd name="T2" fmla="*/ 0 w 20000"/>
                      <a:gd name="T3" fmla="*/ 0 h 20000"/>
                      <a:gd name="T4" fmla="*/ 19783 w 20000"/>
                      <a:gd name="T5" fmla="*/ 0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19912"/>
                        </a:moveTo>
                        <a:lnTo>
                          <a:pt x="0" y="0"/>
                        </a:lnTo>
                        <a:lnTo>
                          <a:pt x="19783" y="0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5512" name="Group 120"/>
              <p:cNvGrpSpPr>
                <a:grpSpLocks/>
              </p:cNvGrpSpPr>
              <p:nvPr/>
            </p:nvGrpSpPr>
            <p:grpSpPr bwMode="auto">
              <a:xfrm>
                <a:off x="14799" y="0"/>
                <a:ext cx="5217" cy="20000"/>
                <a:chOff x="0" y="0"/>
                <a:chExt cx="20022" cy="20000"/>
              </a:xfrm>
            </p:grpSpPr>
            <p:grpSp>
              <p:nvGrpSpPr>
                <p:cNvPr id="105520" name="Group 12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0550" cy="20000"/>
                  <a:chOff x="0" y="0"/>
                  <a:chExt cx="20039" cy="20000"/>
                </a:xfrm>
              </p:grpSpPr>
              <p:sp>
                <p:nvSpPr>
                  <p:cNvPr id="105524" name="Freeform 122"/>
                  <p:cNvSpPr>
                    <a:spLocks/>
                  </p:cNvSpPr>
                  <p:nvPr/>
                </p:nvSpPr>
                <p:spPr bwMode="auto">
                  <a:xfrm>
                    <a:off x="0" y="92"/>
                    <a:ext cx="11007" cy="19908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0 w 20000"/>
                      <a:gd name="T3" fmla="*/ 19912 h 20000"/>
                      <a:gd name="T4" fmla="*/ 19783 w 20000"/>
                      <a:gd name="T5" fmla="*/ 19912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0"/>
                        </a:moveTo>
                        <a:lnTo>
                          <a:pt x="0" y="19912"/>
                        </a:lnTo>
                        <a:lnTo>
                          <a:pt x="19783" y="19912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25" name="Freeform 123"/>
                  <p:cNvSpPr>
                    <a:spLocks/>
                  </p:cNvSpPr>
                  <p:nvPr/>
                </p:nvSpPr>
                <p:spPr bwMode="auto">
                  <a:xfrm>
                    <a:off x="8996" y="0"/>
                    <a:ext cx="11043" cy="19908"/>
                  </a:xfrm>
                  <a:custGeom>
                    <a:avLst/>
                    <a:gdLst>
                      <a:gd name="T0" fmla="*/ 0 w 20000"/>
                      <a:gd name="T1" fmla="*/ 19912 h 20000"/>
                      <a:gd name="T2" fmla="*/ 0 w 20000"/>
                      <a:gd name="T3" fmla="*/ 0 h 20000"/>
                      <a:gd name="T4" fmla="*/ 19783 w 20000"/>
                      <a:gd name="T5" fmla="*/ 0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19912"/>
                        </a:moveTo>
                        <a:lnTo>
                          <a:pt x="0" y="0"/>
                        </a:lnTo>
                        <a:lnTo>
                          <a:pt x="19783" y="0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5521" name="Group 124"/>
                <p:cNvGrpSpPr>
                  <a:grpSpLocks/>
                </p:cNvGrpSpPr>
                <p:nvPr/>
              </p:nvGrpSpPr>
              <p:grpSpPr bwMode="auto">
                <a:xfrm>
                  <a:off x="9491" y="0"/>
                  <a:ext cx="10531" cy="20000"/>
                  <a:chOff x="36" y="0"/>
                  <a:chExt cx="19964" cy="20000"/>
                </a:xfrm>
              </p:grpSpPr>
              <p:sp>
                <p:nvSpPr>
                  <p:cNvPr id="105522" name="Freeform 125"/>
                  <p:cNvSpPr>
                    <a:spLocks/>
                  </p:cNvSpPr>
                  <p:nvPr/>
                </p:nvSpPr>
                <p:spPr bwMode="auto">
                  <a:xfrm>
                    <a:off x="36" y="92"/>
                    <a:ext cx="10986" cy="19908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0 w 20000"/>
                      <a:gd name="T3" fmla="*/ 19912 h 20000"/>
                      <a:gd name="T4" fmla="*/ 19783 w 20000"/>
                      <a:gd name="T5" fmla="*/ 19912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0"/>
                        </a:moveTo>
                        <a:lnTo>
                          <a:pt x="0" y="19912"/>
                        </a:lnTo>
                        <a:lnTo>
                          <a:pt x="19783" y="19912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23" name="Freeform 126"/>
                  <p:cNvSpPr>
                    <a:spLocks/>
                  </p:cNvSpPr>
                  <p:nvPr/>
                </p:nvSpPr>
                <p:spPr bwMode="auto">
                  <a:xfrm>
                    <a:off x="8978" y="0"/>
                    <a:ext cx="11022" cy="19908"/>
                  </a:xfrm>
                  <a:custGeom>
                    <a:avLst/>
                    <a:gdLst>
                      <a:gd name="T0" fmla="*/ 0 w 20000"/>
                      <a:gd name="T1" fmla="*/ 19912 h 20000"/>
                      <a:gd name="T2" fmla="*/ 0 w 20000"/>
                      <a:gd name="T3" fmla="*/ 0 h 20000"/>
                      <a:gd name="T4" fmla="*/ 19783 w 20000"/>
                      <a:gd name="T5" fmla="*/ 0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19912"/>
                        </a:moveTo>
                        <a:lnTo>
                          <a:pt x="0" y="0"/>
                        </a:lnTo>
                        <a:lnTo>
                          <a:pt x="19783" y="0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5513" name="Group 127"/>
              <p:cNvGrpSpPr>
                <a:grpSpLocks/>
              </p:cNvGrpSpPr>
              <p:nvPr/>
            </p:nvGrpSpPr>
            <p:grpSpPr bwMode="auto">
              <a:xfrm>
                <a:off x="1" y="0"/>
                <a:ext cx="5212" cy="20000"/>
                <a:chOff x="0" y="0"/>
                <a:chExt cx="20003" cy="20000"/>
              </a:xfrm>
            </p:grpSpPr>
            <p:grpSp>
              <p:nvGrpSpPr>
                <p:cNvPr id="105514" name="Group 12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0531" cy="20000"/>
                  <a:chOff x="0" y="0"/>
                  <a:chExt cx="20003" cy="20000"/>
                </a:xfrm>
              </p:grpSpPr>
              <p:sp>
                <p:nvSpPr>
                  <p:cNvPr id="105518" name="Freeform 129"/>
                  <p:cNvSpPr>
                    <a:spLocks/>
                  </p:cNvSpPr>
                  <p:nvPr/>
                </p:nvSpPr>
                <p:spPr bwMode="auto">
                  <a:xfrm>
                    <a:off x="0" y="92"/>
                    <a:ext cx="11007" cy="19908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0 w 20000"/>
                      <a:gd name="T3" fmla="*/ 19912 h 20000"/>
                      <a:gd name="T4" fmla="*/ 19783 w 20000"/>
                      <a:gd name="T5" fmla="*/ 19912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0"/>
                        </a:moveTo>
                        <a:lnTo>
                          <a:pt x="0" y="19912"/>
                        </a:lnTo>
                        <a:lnTo>
                          <a:pt x="19783" y="19912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19" name="Freeform 130"/>
                  <p:cNvSpPr>
                    <a:spLocks/>
                  </p:cNvSpPr>
                  <p:nvPr/>
                </p:nvSpPr>
                <p:spPr bwMode="auto">
                  <a:xfrm>
                    <a:off x="8996" y="0"/>
                    <a:ext cx="11007" cy="19908"/>
                  </a:xfrm>
                  <a:custGeom>
                    <a:avLst/>
                    <a:gdLst>
                      <a:gd name="T0" fmla="*/ 0 w 20000"/>
                      <a:gd name="T1" fmla="*/ 19912 h 20000"/>
                      <a:gd name="T2" fmla="*/ 0 w 20000"/>
                      <a:gd name="T3" fmla="*/ 0 h 20000"/>
                      <a:gd name="T4" fmla="*/ 19783 w 20000"/>
                      <a:gd name="T5" fmla="*/ 0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19912"/>
                        </a:moveTo>
                        <a:lnTo>
                          <a:pt x="0" y="0"/>
                        </a:lnTo>
                        <a:lnTo>
                          <a:pt x="19783" y="0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5515" name="Group 131"/>
                <p:cNvGrpSpPr>
                  <a:grpSpLocks/>
                </p:cNvGrpSpPr>
                <p:nvPr/>
              </p:nvGrpSpPr>
              <p:grpSpPr bwMode="auto">
                <a:xfrm>
                  <a:off x="9472" y="0"/>
                  <a:ext cx="10531" cy="20000"/>
                  <a:chOff x="0" y="0"/>
                  <a:chExt cx="20001" cy="20000"/>
                </a:xfrm>
              </p:grpSpPr>
              <p:sp>
                <p:nvSpPr>
                  <p:cNvPr id="105516" name="Freeform 132"/>
                  <p:cNvSpPr>
                    <a:spLocks/>
                  </p:cNvSpPr>
                  <p:nvPr/>
                </p:nvSpPr>
                <p:spPr bwMode="auto">
                  <a:xfrm>
                    <a:off x="0" y="92"/>
                    <a:ext cx="11006" cy="19908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0 w 20000"/>
                      <a:gd name="T3" fmla="*/ 19912 h 20000"/>
                      <a:gd name="T4" fmla="*/ 19783 w 20000"/>
                      <a:gd name="T5" fmla="*/ 19912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0"/>
                        </a:moveTo>
                        <a:lnTo>
                          <a:pt x="0" y="19912"/>
                        </a:lnTo>
                        <a:lnTo>
                          <a:pt x="19783" y="19912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17" name="Freeform 133"/>
                  <p:cNvSpPr>
                    <a:spLocks/>
                  </p:cNvSpPr>
                  <p:nvPr/>
                </p:nvSpPr>
                <p:spPr bwMode="auto">
                  <a:xfrm>
                    <a:off x="8959" y="0"/>
                    <a:ext cx="11042" cy="19908"/>
                  </a:xfrm>
                  <a:custGeom>
                    <a:avLst/>
                    <a:gdLst>
                      <a:gd name="T0" fmla="*/ 0 w 20000"/>
                      <a:gd name="T1" fmla="*/ 19912 h 20000"/>
                      <a:gd name="T2" fmla="*/ 0 w 20000"/>
                      <a:gd name="T3" fmla="*/ 0 h 20000"/>
                      <a:gd name="T4" fmla="*/ 19783 w 20000"/>
                      <a:gd name="T5" fmla="*/ 0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0" y="19912"/>
                        </a:moveTo>
                        <a:lnTo>
                          <a:pt x="0" y="0"/>
                        </a:lnTo>
                        <a:lnTo>
                          <a:pt x="19783" y="0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05490" name="Group 134"/>
            <p:cNvGrpSpPr>
              <a:grpSpLocks/>
            </p:cNvGrpSpPr>
            <p:nvPr/>
          </p:nvGrpSpPr>
          <p:grpSpPr bwMode="auto">
            <a:xfrm>
              <a:off x="3800" y="1876"/>
              <a:ext cx="145" cy="278"/>
              <a:chOff x="0" y="0"/>
              <a:chExt cx="19952" cy="20000"/>
            </a:xfrm>
          </p:grpSpPr>
          <p:sp>
            <p:nvSpPr>
              <p:cNvPr id="105508" name="Line 135"/>
              <p:cNvSpPr>
                <a:spLocks noChangeShapeType="1"/>
              </p:cNvSpPr>
              <p:nvPr/>
            </p:nvSpPr>
            <p:spPr bwMode="auto">
              <a:xfrm>
                <a:off x="0" y="0"/>
                <a:ext cx="119" cy="20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509" name="Line 136"/>
              <p:cNvSpPr>
                <a:spLocks noChangeShapeType="1"/>
              </p:cNvSpPr>
              <p:nvPr/>
            </p:nvSpPr>
            <p:spPr bwMode="auto">
              <a:xfrm>
                <a:off x="19794" y="0"/>
                <a:ext cx="158" cy="20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5491" name="Line 137"/>
            <p:cNvSpPr>
              <a:spLocks noChangeShapeType="1"/>
            </p:cNvSpPr>
            <p:nvPr/>
          </p:nvSpPr>
          <p:spPr bwMode="auto">
            <a:xfrm flipH="1">
              <a:off x="777" y="1357"/>
              <a:ext cx="41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2" name="Rectangle 138"/>
            <p:cNvSpPr>
              <a:spLocks noChangeArrowheads="1"/>
            </p:cNvSpPr>
            <p:nvPr/>
          </p:nvSpPr>
          <p:spPr bwMode="auto">
            <a:xfrm>
              <a:off x="4031" y="1775"/>
              <a:ext cx="303" cy="24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000" b="1">
                  <a:latin typeface="Times New Roman" pitchFamily="18" charset="0"/>
                </a:rPr>
                <a:t>T</a:t>
              </a:r>
            </a:p>
          </p:txBody>
        </p:sp>
        <p:grpSp>
          <p:nvGrpSpPr>
            <p:cNvPr id="105493" name="Group 139"/>
            <p:cNvGrpSpPr>
              <a:grpSpLocks/>
            </p:cNvGrpSpPr>
            <p:nvPr/>
          </p:nvGrpSpPr>
          <p:grpSpPr bwMode="auto">
            <a:xfrm>
              <a:off x="1224" y="965"/>
              <a:ext cx="2275" cy="341"/>
              <a:chOff x="0" y="0"/>
              <a:chExt cx="21067" cy="20000"/>
            </a:xfrm>
          </p:grpSpPr>
          <p:grpSp>
            <p:nvGrpSpPr>
              <p:cNvPr id="105503" name="Group 140"/>
              <p:cNvGrpSpPr>
                <a:grpSpLocks/>
              </p:cNvGrpSpPr>
              <p:nvPr/>
            </p:nvGrpSpPr>
            <p:grpSpPr bwMode="auto">
              <a:xfrm>
                <a:off x="0" y="0"/>
                <a:ext cx="21067" cy="20000"/>
                <a:chOff x="0" y="0"/>
                <a:chExt cx="21067" cy="20000"/>
              </a:xfrm>
            </p:grpSpPr>
            <p:sp>
              <p:nvSpPr>
                <p:cNvPr id="105506" name="Line 14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8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07" name="Line 142"/>
                <p:cNvSpPr>
                  <a:spLocks noChangeShapeType="1"/>
                </p:cNvSpPr>
                <p:nvPr/>
              </p:nvSpPr>
              <p:spPr bwMode="auto">
                <a:xfrm>
                  <a:off x="21059" y="0"/>
                  <a:ext cx="8" cy="2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5504" name="Line 143"/>
              <p:cNvSpPr>
                <a:spLocks noChangeShapeType="1"/>
              </p:cNvSpPr>
              <p:nvPr/>
            </p:nvSpPr>
            <p:spPr bwMode="auto">
              <a:xfrm>
                <a:off x="256" y="8245"/>
                <a:ext cx="20544" cy="6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505" name="Rectangle 144"/>
              <p:cNvSpPr>
                <a:spLocks noChangeArrowheads="1"/>
              </p:cNvSpPr>
              <p:nvPr/>
            </p:nvSpPr>
            <p:spPr bwMode="auto">
              <a:xfrm>
                <a:off x="7331" y="746"/>
                <a:ext cx="5605" cy="19183"/>
              </a:xfrm>
              <a:prstGeom prst="rect">
                <a:avLst/>
              </a:prstGeom>
              <a:solidFill>
                <a:srgbClr val="FFFFFF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lang="en-US" altLang="zh-CN" sz="2000" b="1">
                    <a:latin typeface="Times New Roman" pitchFamily="18" charset="0"/>
                  </a:rPr>
                  <a:t>16 T</a:t>
                </a:r>
              </a:p>
            </p:txBody>
          </p:sp>
        </p:grpSp>
        <p:sp>
          <p:nvSpPr>
            <p:cNvPr id="105494" name="Line 145"/>
            <p:cNvSpPr>
              <a:spLocks noChangeShapeType="1"/>
            </p:cNvSpPr>
            <p:nvPr/>
          </p:nvSpPr>
          <p:spPr bwMode="auto">
            <a:xfrm>
              <a:off x="3556" y="2002"/>
              <a:ext cx="21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5" name="Line 146"/>
            <p:cNvSpPr>
              <a:spLocks noChangeShapeType="1"/>
            </p:cNvSpPr>
            <p:nvPr/>
          </p:nvSpPr>
          <p:spPr bwMode="auto">
            <a:xfrm flipH="1">
              <a:off x="3973" y="2006"/>
              <a:ext cx="31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6" name="Line 147"/>
            <p:cNvSpPr>
              <a:spLocks noChangeShapeType="1"/>
            </p:cNvSpPr>
            <p:nvPr/>
          </p:nvSpPr>
          <p:spPr bwMode="auto">
            <a:xfrm flipV="1">
              <a:off x="1195" y="2490"/>
              <a:ext cx="1" cy="3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7" name="Line 148"/>
            <p:cNvSpPr>
              <a:spLocks noChangeShapeType="1"/>
            </p:cNvSpPr>
            <p:nvPr/>
          </p:nvSpPr>
          <p:spPr bwMode="auto">
            <a:xfrm flipV="1">
              <a:off x="2361" y="2490"/>
              <a:ext cx="1" cy="3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8" name="Line 149"/>
            <p:cNvSpPr>
              <a:spLocks noChangeShapeType="1"/>
            </p:cNvSpPr>
            <p:nvPr/>
          </p:nvSpPr>
          <p:spPr bwMode="auto">
            <a:xfrm flipV="1">
              <a:off x="4678" y="2490"/>
              <a:ext cx="1" cy="3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9" name="Line 150"/>
            <p:cNvSpPr>
              <a:spLocks noChangeShapeType="1"/>
            </p:cNvSpPr>
            <p:nvPr/>
          </p:nvSpPr>
          <p:spPr bwMode="auto">
            <a:xfrm>
              <a:off x="2403" y="2680"/>
              <a:ext cx="2247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0" name="Rectangle 151"/>
            <p:cNvSpPr>
              <a:spLocks noChangeArrowheads="1"/>
            </p:cNvSpPr>
            <p:nvPr/>
          </p:nvSpPr>
          <p:spPr bwMode="auto">
            <a:xfrm>
              <a:off x="3177" y="2571"/>
              <a:ext cx="613" cy="27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000" b="1">
                  <a:latin typeface="Times New Roman" pitchFamily="18" charset="0"/>
                </a:rPr>
                <a:t>16 T</a:t>
              </a:r>
            </a:p>
          </p:txBody>
        </p:sp>
        <p:sp>
          <p:nvSpPr>
            <p:cNvPr id="105501" name="Line 152"/>
            <p:cNvSpPr>
              <a:spLocks noChangeShapeType="1"/>
            </p:cNvSpPr>
            <p:nvPr/>
          </p:nvSpPr>
          <p:spPr bwMode="auto">
            <a:xfrm>
              <a:off x="1238" y="2670"/>
              <a:ext cx="108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2" name="Rectangle 153"/>
            <p:cNvSpPr>
              <a:spLocks noChangeArrowheads="1"/>
            </p:cNvSpPr>
            <p:nvPr/>
          </p:nvSpPr>
          <p:spPr bwMode="auto">
            <a:xfrm>
              <a:off x="1616" y="2561"/>
              <a:ext cx="386" cy="274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000" b="1">
                  <a:latin typeface="Times New Roman" pitchFamily="18" charset="0"/>
                </a:rPr>
                <a:t>8 T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8250</a:t>
            </a:r>
            <a:r>
              <a:rPr lang="zh-CN" altLang="en-US" smtClean="0"/>
              <a:t>的中断允许寄存器</a:t>
            </a:r>
            <a:r>
              <a:rPr lang="en-US" altLang="zh-CN" smtClean="0"/>
              <a:t>IER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8250</a:t>
            </a:r>
            <a:r>
              <a:rPr lang="zh-CN" altLang="en-US" smtClean="0">
                <a:latin typeface="Times New Roman" pitchFamily="18" charset="0"/>
              </a:rPr>
              <a:t>有</a:t>
            </a:r>
            <a:r>
              <a:rPr lang="en-US" altLang="zh-CN" smtClean="0">
                <a:latin typeface="Times New Roman" pitchFamily="18" charset="0"/>
              </a:rPr>
              <a:t>4</a:t>
            </a:r>
            <a:r>
              <a:rPr lang="zh-CN" altLang="en-US" smtClean="0">
                <a:latin typeface="Times New Roman" pitchFamily="18" charset="0"/>
              </a:rPr>
              <a:t>级</a:t>
            </a:r>
            <a:r>
              <a:rPr lang="en-US" altLang="zh-CN" smtClean="0">
                <a:latin typeface="Times New Roman" pitchFamily="18" charset="0"/>
              </a:rPr>
              <a:t>10</a:t>
            </a:r>
            <a:r>
              <a:rPr lang="zh-CN" altLang="en-US" smtClean="0">
                <a:latin typeface="Times New Roman" pitchFamily="18" charset="0"/>
              </a:rPr>
              <a:t>个中断</a:t>
            </a:r>
          </a:p>
          <a:p>
            <a:pPr lvl="1" eaLnBrk="1" hangingPunct="1"/>
            <a:r>
              <a:rPr lang="zh-CN" altLang="en-US" smtClean="0">
                <a:latin typeface="Times New Roman" pitchFamily="18" charset="0"/>
              </a:rPr>
              <a:t>接收线路状态中断（</a:t>
            </a:r>
            <a:r>
              <a:rPr lang="en-US" altLang="zh-CN" smtClean="0">
                <a:latin typeface="Times New Roman" pitchFamily="18" charset="0"/>
              </a:rPr>
              <a:t>4</a:t>
            </a:r>
            <a:r>
              <a:rPr lang="zh-CN" altLang="en-US" smtClean="0">
                <a:latin typeface="Times New Roman" pitchFamily="18" charset="0"/>
              </a:rPr>
              <a:t>个）</a:t>
            </a:r>
            <a:endParaRPr lang="zh-CN" altLang="en-US" smtClean="0">
              <a:solidFill>
                <a:schemeClr val="folHlink"/>
              </a:solidFill>
              <a:latin typeface="Times New Roman" pitchFamily="18" charset="0"/>
            </a:endParaRPr>
          </a:p>
          <a:p>
            <a:pPr lvl="2" eaLnBrk="1" hangingPunct="1"/>
            <a:r>
              <a:rPr lang="zh-CN" altLang="en-US" smtClean="0">
                <a:latin typeface="Times New Roman" pitchFamily="18" charset="0"/>
              </a:rPr>
              <a:t>奇偶错、溢出错、帧错和中止字符</a:t>
            </a:r>
          </a:p>
          <a:p>
            <a:pPr lvl="1" eaLnBrk="1" hangingPunct="1"/>
            <a:r>
              <a:rPr lang="zh-CN" altLang="en-US" smtClean="0">
                <a:latin typeface="Times New Roman" pitchFamily="18" charset="0"/>
              </a:rPr>
              <a:t>接收器数据准备好中断</a:t>
            </a:r>
          </a:p>
          <a:p>
            <a:pPr lvl="1" eaLnBrk="1" hangingPunct="1"/>
            <a:r>
              <a:rPr lang="zh-CN" altLang="en-US" smtClean="0">
                <a:latin typeface="Times New Roman" pitchFamily="18" charset="0"/>
              </a:rPr>
              <a:t>发送保持寄存器空中断</a:t>
            </a:r>
          </a:p>
          <a:p>
            <a:pPr lvl="1" eaLnBrk="1" hangingPunct="1"/>
            <a:r>
              <a:rPr lang="zh-CN" altLang="en-US" smtClean="0">
                <a:latin typeface="Times New Roman" pitchFamily="18" charset="0"/>
              </a:rPr>
              <a:t>调制解调器状态中断（</a:t>
            </a:r>
            <a:r>
              <a:rPr lang="en-US" altLang="zh-CN" smtClean="0">
                <a:latin typeface="Times New Roman" pitchFamily="18" charset="0"/>
              </a:rPr>
              <a:t>4</a:t>
            </a:r>
            <a:r>
              <a:rPr lang="zh-CN" altLang="en-US" smtClean="0">
                <a:latin typeface="Times New Roman" pitchFamily="18" charset="0"/>
              </a:rPr>
              <a:t>个）</a:t>
            </a:r>
          </a:p>
          <a:p>
            <a:pPr eaLnBrk="1" hangingPunct="1"/>
            <a:r>
              <a:rPr lang="zh-CN" altLang="en-US" smtClean="0">
                <a:latin typeface="Times New Roman" pitchFamily="18" charset="0"/>
              </a:rPr>
              <a:t>中断允许寄存器低</a:t>
            </a:r>
            <a:r>
              <a:rPr lang="en-US" altLang="zh-CN" smtClean="0">
                <a:latin typeface="Times New Roman" pitchFamily="18" charset="0"/>
              </a:rPr>
              <a:t>4</a:t>
            </a:r>
            <a:r>
              <a:rPr lang="zh-CN" altLang="en-US" smtClean="0">
                <a:latin typeface="Times New Roman" pitchFamily="18" charset="0"/>
              </a:rPr>
              <a:t>位控制</a:t>
            </a:r>
            <a:r>
              <a:rPr lang="en-US" altLang="zh-CN" smtClean="0">
                <a:latin typeface="Times New Roman" pitchFamily="18" charset="0"/>
              </a:rPr>
              <a:t>4</a:t>
            </a:r>
            <a:r>
              <a:rPr lang="zh-CN" altLang="en-US" smtClean="0">
                <a:latin typeface="Times New Roman" pitchFamily="18" charset="0"/>
              </a:rPr>
              <a:t>级中断是否允许</a:t>
            </a:r>
          </a:p>
          <a:p>
            <a:pPr lvl="1" eaLnBrk="1" hangingPunct="1"/>
            <a:r>
              <a:rPr lang="zh-CN" altLang="en-US" smtClean="0">
                <a:latin typeface="Times New Roman" pitchFamily="18" charset="0"/>
              </a:rPr>
              <a:t>某位为</a:t>
            </a:r>
            <a:r>
              <a:rPr lang="en-US" altLang="zh-CN" smtClean="0">
                <a:latin typeface="Times New Roman" pitchFamily="18" charset="0"/>
              </a:rPr>
              <a:t>1</a:t>
            </a:r>
            <a:r>
              <a:rPr lang="zh-CN" altLang="en-US" smtClean="0">
                <a:latin typeface="Times New Roman" pitchFamily="18" charset="0"/>
              </a:rPr>
              <a:t>，则对应的中断被允许</a:t>
            </a:r>
          </a:p>
          <a:p>
            <a:pPr lvl="1" eaLnBrk="1" hangingPunct="1"/>
            <a:r>
              <a:rPr lang="zh-CN" altLang="en-US" smtClean="0">
                <a:latin typeface="Times New Roman" pitchFamily="18" charset="0"/>
              </a:rPr>
              <a:t>否则，被禁止</a:t>
            </a:r>
          </a:p>
        </p:txBody>
      </p:sp>
      <p:grpSp>
        <p:nvGrpSpPr>
          <p:cNvPr id="110596" name="Group 4"/>
          <p:cNvGrpSpPr>
            <a:grpSpLocks/>
          </p:cNvGrpSpPr>
          <p:nvPr/>
        </p:nvGrpSpPr>
        <p:grpSpPr bwMode="auto">
          <a:xfrm>
            <a:off x="6834188" y="1295400"/>
            <a:ext cx="1535112" cy="2382838"/>
            <a:chOff x="4305" y="977"/>
            <a:chExt cx="967" cy="1501"/>
          </a:xfrm>
        </p:grpSpPr>
        <p:sp>
          <p:nvSpPr>
            <p:cNvPr id="110597" name="Line 5"/>
            <p:cNvSpPr>
              <a:spLocks noChangeShapeType="1"/>
            </p:cNvSpPr>
            <p:nvPr/>
          </p:nvSpPr>
          <p:spPr bwMode="auto">
            <a:xfrm>
              <a:off x="4305" y="1052"/>
              <a:ext cx="0" cy="1365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598" name="Text Box 6"/>
            <p:cNvSpPr txBox="1">
              <a:spLocks noChangeArrowheads="1"/>
            </p:cNvSpPr>
            <p:nvPr/>
          </p:nvSpPr>
          <p:spPr bwMode="auto">
            <a:xfrm>
              <a:off x="4384" y="977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solidFill>
                    <a:schemeClr val="tx2"/>
                  </a:solidFill>
                  <a:latin typeface="Tahoma" pitchFamily="34" charset="0"/>
                </a:rPr>
                <a:t>优先权高</a:t>
              </a:r>
            </a:p>
          </p:txBody>
        </p:sp>
        <p:sp>
          <p:nvSpPr>
            <p:cNvPr id="110599" name="Text Box 7"/>
            <p:cNvSpPr txBox="1">
              <a:spLocks noChangeArrowheads="1"/>
            </p:cNvSpPr>
            <p:nvPr/>
          </p:nvSpPr>
          <p:spPr bwMode="auto">
            <a:xfrm>
              <a:off x="4384" y="2190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solidFill>
                    <a:schemeClr val="tx2"/>
                  </a:solidFill>
                  <a:latin typeface="Tahoma" pitchFamily="34" charset="0"/>
                </a:rPr>
                <a:t>优先权低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定时器方式</a:t>
            </a:r>
            <a:r>
              <a:rPr lang="en-US" altLang="zh-CN" smtClean="0"/>
              <a:t>0</a:t>
            </a:r>
            <a:r>
              <a:rPr lang="zh-CN" altLang="en-US" smtClean="0"/>
              <a:t>：计数结束中断</a:t>
            </a:r>
          </a:p>
        </p:txBody>
      </p:sp>
      <p:grpSp>
        <p:nvGrpSpPr>
          <p:cNvPr id="2" name="Group 267"/>
          <p:cNvGrpSpPr>
            <a:grpSpLocks/>
          </p:cNvGrpSpPr>
          <p:nvPr/>
        </p:nvGrpSpPr>
        <p:grpSpPr bwMode="auto">
          <a:xfrm>
            <a:off x="1781175" y="1781175"/>
            <a:ext cx="627063" cy="730250"/>
            <a:chOff x="2702" y="1478"/>
            <a:chExt cx="316" cy="466"/>
          </a:xfrm>
        </p:grpSpPr>
        <p:sp>
          <p:nvSpPr>
            <p:cNvPr id="11397" name="Rectangle 268"/>
            <p:cNvSpPr>
              <a:spLocks noChangeArrowheads="1"/>
            </p:cNvSpPr>
            <p:nvPr/>
          </p:nvSpPr>
          <p:spPr bwMode="auto">
            <a:xfrm>
              <a:off x="2702" y="1478"/>
              <a:ext cx="316" cy="22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solidFill>
                    <a:srgbClr val="0000CC"/>
                  </a:solidFill>
                  <a:latin typeface="Times New Roman" pitchFamily="18" charset="0"/>
                </a:rPr>
                <a:t>①</a:t>
              </a:r>
            </a:p>
          </p:txBody>
        </p:sp>
        <p:sp>
          <p:nvSpPr>
            <p:cNvPr id="11398" name="Line 269"/>
            <p:cNvSpPr>
              <a:spLocks noChangeShapeType="1"/>
            </p:cNvSpPr>
            <p:nvPr/>
          </p:nvSpPr>
          <p:spPr bwMode="auto">
            <a:xfrm>
              <a:off x="2856" y="1716"/>
              <a:ext cx="0" cy="2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grpSp>
        <p:nvGrpSpPr>
          <p:cNvPr id="3" name="Group 270"/>
          <p:cNvGrpSpPr>
            <a:grpSpLocks/>
          </p:cNvGrpSpPr>
          <p:nvPr/>
        </p:nvGrpSpPr>
        <p:grpSpPr bwMode="auto">
          <a:xfrm>
            <a:off x="3046413" y="1781175"/>
            <a:ext cx="631825" cy="730250"/>
            <a:chOff x="2702" y="1478"/>
            <a:chExt cx="316" cy="466"/>
          </a:xfrm>
        </p:grpSpPr>
        <p:sp>
          <p:nvSpPr>
            <p:cNvPr id="11395" name="Rectangle 271"/>
            <p:cNvSpPr>
              <a:spLocks noChangeArrowheads="1"/>
            </p:cNvSpPr>
            <p:nvPr/>
          </p:nvSpPr>
          <p:spPr bwMode="auto">
            <a:xfrm>
              <a:off x="2702" y="1478"/>
              <a:ext cx="316" cy="22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solidFill>
                    <a:srgbClr val="0000CC"/>
                  </a:solidFill>
                  <a:latin typeface="Times New Roman" pitchFamily="18" charset="0"/>
                </a:rPr>
                <a:t>②</a:t>
              </a:r>
            </a:p>
          </p:txBody>
        </p:sp>
        <p:sp>
          <p:nvSpPr>
            <p:cNvPr id="11396" name="Line 272"/>
            <p:cNvSpPr>
              <a:spLocks noChangeShapeType="1"/>
            </p:cNvSpPr>
            <p:nvPr/>
          </p:nvSpPr>
          <p:spPr bwMode="auto">
            <a:xfrm>
              <a:off x="2856" y="1716"/>
              <a:ext cx="0" cy="2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grpSp>
        <p:nvGrpSpPr>
          <p:cNvPr id="4" name="Group 273"/>
          <p:cNvGrpSpPr>
            <a:grpSpLocks/>
          </p:cNvGrpSpPr>
          <p:nvPr/>
        </p:nvGrpSpPr>
        <p:grpSpPr bwMode="auto">
          <a:xfrm>
            <a:off x="4433888" y="1781175"/>
            <a:ext cx="628650" cy="1597025"/>
            <a:chOff x="4034" y="1478"/>
            <a:chExt cx="316" cy="1018"/>
          </a:xfrm>
        </p:grpSpPr>
        <p:sp>
          <p:nvSpPr>
            <p:cNvPr id="11393" name="Rectangle 274"/>
            <p:cNvSpPr>
              <a:spLocks noChangeArrowheads="1"/>
            </p:cNvSpPr>
            <p:nvPr/>
          </p:nvSpPr>
          <p:spPr bwMode="auto">
            <a:xfrm>
              <a:off x="4034" y="1478"/>
              <a:ext cx="316" cy="22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solidFill>
                    <a:srgbClr val="0000CC"/>
                  </a:solidFill>
                  <a:latin typeface="Times New Roman" pitchFamily="18" charset="0"/>
                </a:rPr>
                <a:t>⑤</a:t>
              </a:r>
            </a:p>
          </p:txBody>
        </p:sp>
        <p:sp>
          <p:nvSpPr>
            <p:cNvPr id="11394" name="Line 275"/>
            <p:cNvSpPr>
              <a:spLocks noChangeShapeType="1"/>
            </p:cNvSpPr>
            <p:nvPr/>
          </p:nvSpPr>
          <p:spPr bwMode="auto">
            <a:xfrm>
              <a:off x="4188" y="1716"/>
              <a:ext cx="0" cy="7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grpSp>
        <p:nvGrpSpPr>
          <p:cNvPr id="5" name="Group 276"/>
          <p:cNvGrpSpPr>
            <a:grpSpLocks/>
          </p:cNvGrpSpPr>
          <p:nvPr/>
        </p:nvGrpSpPr>
        <p:grpSpPr bwMode="auto">
          <a:xfrm>
            <a:off x="3643313" y="1781175"/>
            <a:ext cx="631825" cy="1597025"/>
            <a:chOff x="3638" y="1478"/>
            <a:chExt cx="316" cy="1018"/>
          </a:xfrm>
        </p:grpSpPr>
        <p:sp>
          <p:nvSpPr>
            <p:cNvPr id="11391" name="Rectangle 277"/>
            <p:cNvSpPr>
              <a:spLocks noChangeArrowheads="1"/>
            </p:cNvSpPr>
            <p:nvPr/>
          </p:nvSpPr>
          <p:spPr bwMode="auto">
            <a:xfrm>
              <a:off x="3638" y="1478"/>
              <a:ext cx="316" cy="22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solidFill>
                    <a:srgbClr val="0000CC"/>
                  </a:solidFill>
                  <a:latin typeface="Times New Roman" pitchFamily="18" charset="0"/>
                </a:rPr>
                <a:t>④</a:t>
              </a:r>
            </a:p>
          </p:txBody>
        </p:sp>
        <p:sp>
          <p:nvSpPr>
            <p:cNvPr id="11392" name="Line 278"/>
            <p:cNvSpPr>
              <a:spLocks noChangeShapeType="1"/>
            </p:cNvSpPr>
            <p:nvPr/>
          </p:nvSpPr>
          <p:spPr bwMode="auto">
            <a:xfrm>
              <a:off x="3792" y="1716"/>
              <a:ext cx="0" cy="7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grpSp>
        <p:nvGrpSpPr>
          <p:cNvPr id="6" name="Group 279"/>
          <p:cNvGrpSpPr>
            <a:grpSpLocks/>
          </p:cNvGrpSpPr>
          <p:nvPr/>
        </p:nvGrpSpPr>
        <p:grpSpPr bwMode="auto">
          <a:xfrm>
            <a:off x="5340350" y="1781175"/>
            <a:ext cx="631825" cy="1577975"/>
            <a:chOff x="4490" y="1478"/>
            <a:chExt cx="316" cy="1006"/>
          </a:xfrm>
        </p:grpSpPr>
        <p:sp>
          <p:nvSpPr>
            <p:cNvPr id="11389" name="Rectangle 280"/>
            <p:cNvSpPr>
              <a:spLocks noChangeArrowheads="1"/>
            </p:cNvSpPr>
            <p:nvPr/>
          </p:nvSpPr>
          <p:spPr bwMode="auto">
            <a:xfrm>
              <a:off x="4490" y="1478"/>
              <a:ext cx="316" cy="22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solidFill>
                    <a:srgbClr val="0000CC"/>
                  </a:solidFill>
                  <a:latin typeface="Times New Roman" pitchFamily="18" charset="0"/>
                </a:rPr>
                <a:t>⑥</a:t>
              </a:r>
            </a:p>
          </p:txBody>
        </p:sp>
        <p:sp>
          <p:nvSpPr>
            <p:cNvPr id="11390" name="Line 281"/>
            <p:cNvSpPr>
              <a:spLocks noChangeShapeType="1"/>
            </p:cNvSpPr>
            <p:nvPr/>
          </p:nvSpPr>
          <p:spPr bwMode="auto">
            <a:xfrm>
              <a:off x="4644" y="1716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grpSp>
        <p:nvGrpSpPr>
          <p:cNvPr id="11272" name="Group 282"/>
          <p:cNvGrpSpPr>
            <a:grpSpLocks/>
          </p:cNvGrpSpPr>
          <p:nvPr/>
        </p:nvGrpSpPr>
        <p:grpSpPr bwMode="auto">
          <a:xfrm>
            <a:off x="193675" y="2570163"/>
            <a:ext cx="6503988" cy="3171825"/>
            <a:chOff x="50" y="1645"/>
            <a:chExt cx="4097" cy="1998"/>
          </a:xfrm>
        </p:grpSpPr>
        <p:sp>
          <p:nvSpPr>
            <p:cNvPr id="11278" name="Rectangle 283"/>
            <p:cNvSpPr>
              <a:spLocks noChangeArrowheads="1"/>
            </p:cNvSpPr>
            <p:nvPr/>
          </p:nvSpPr>
          <p:spPr bwMode="auto">
            <a:xfrm>
              <a:off x="106" y="2649"/>
              <a:ext cx="687" cy="27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GATE</a:t>
              </a:r>
            </a:p>
          </p:txBody>
        </p:sp>
        <p:sp>
          <p:nvSpPr>
            <p:cNvPr id="11279" name="Rectangle 284"/>
            <p:cNvSpPr>
              <a:spLocks noChangeArrowheads="1"/>
            </p:cNvSpPr>
            <p:nvPr/>
          </p:nvSpPr>
          <p:spPr bwMode="auto">
            <a:xfrm>
              <a:off x="94" y="3344"/>
              <a:ext cx="715" cy="20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OUT</a:t>
              </a:r>
            </a:p>
          </p:txBody>
        </p:sp>
        <p:sp>
          <p:nvSpPr>
            <p:cNvPr id="11280" name="Rectangle 285"/>
            <p:cNvSpPr>
              <a:spLocks noChangeArrowheads="1"/>
            </p:cNvSpPr>
            <p:nvPr/>
          </p:nvSpPr>
          <p:spPr bwMode="auto">
            <a:xfrm>
              <a:off x="182" y="2263"/>
              <a:ext cx="536" cy="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CLK</a:t>
              </a:r>
            </a:p>
          </p:txBody>
        </p:sp>
        <p:sp>
          <p:nvSpPr>
            <p:cNvPr id="11281" name="Rectangle 286"/>
            <p:cNvSpPr>
              <a:spLocks noChangeArrowheads="1"/>
            </p:cNvSpPr>
            <p:nvPr/>
          </p:nvSpPr>
          <p:spPr bwMode="auto">
            <a:xfrm>
              <a:off x="50" y="1796"/>
              <a:ext cx="762" cy="31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 </a:t>
              </a:r>
            </a:p>
          </p:txBody>
        </p:sp>
        <p:grpSp>
          <p:nvGrpSpPr>
            <p:cNvPr id="11282" name="Group 287"/>
            <p:cNvGrpSpPr>
              <a:grpSpLocks/>
            </p:cNvGrpSpPr>
            <p:nvPr/>
          </p:nvGrpSpPr>
          <p:grpSpPr bwMode="auto">
            <a:xfrm>
              <a:off x="853" y="2248"/>
              <a:ext cx="435" cy="220"/>
              <a:chOff x="3816" y="1152"/>
              <a:chExt cx="348" cy="222"/>
            </a:xfrm>
          </p:grpSpPr>
          <p:sp>
            <p:nvSpPr>
              <p:cNvPr id="11382" name="Line 288"/>
              <p:cNvSpPr>
                <a:spLocks noChangeShapeType="1"/>
              </p:cNvSpPr>
              <p:nvPr/>
            </p:nvSpPr>
            <p:spPr bwMode="auto">
              <a:xfrm>
                <a:off x="3821" y="1157"/>
                <a:ext cx="1" cy="2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83" name="Line 289"/>
              <p:cNvSpPr>
                <a:spLocks noChangeShapeType="1"/>
              </p:cNvSpPr>
              <p:nvPr/>
            </p:nvSpPr>
            <p:spPr bwMode="auto">
              <a:xfrm>
                <a:off x="3941" y="1157"/>
                <a:ext cx="1" cy="2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84" name="Line 290"/>
              <p:cNvSpPr>
                <a:spLocks noChangeShapeType="1"/>
              </p:cNvSpPr>
              <p:nvPr/>
            </p:nvSpPr>
            <p:spPr bwMode="auto">
              <a:xfrm>
                <a:off x="3816" y="1152"/>
                <a:ext cx="1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2700" tIns="12700" rIns="12700" bIns="12700"/>
              <a:lstStyle/>
              <a:p>
                <a:endParaRPr lang="zh-CN" altLang="en-US"/>
              </a:p>
            </p:txBody>
          </p:sp>
          <p:grpSp>
            <p:nvGrpSpPr>
              <p:cNvPr id="11385" name="Group 291"/>
              <p:cNvGrpSpPr>
                <a:grpSpLocks/>
              </p:cNvGrpSpPr>
              <p:nvPr/>
            </p:nvGrpSpPr>
            <p:grpSpPr bwMode="auto">
              <a:xfrm>
                <a:off x="3936" y="1157"/>
                <a:ext cx="120" cy="217"/>
                <a:chOff x="4152" y="1157"/>
                <a:chExt cx="120" cy="217"/>
              </a:xfrm>
            </p:grpSpPr>
            <p:sp>
              <p:nvSpPr>
                <p:cNvPr id="11387" name="Line 292"/>
                <p:cNvSpPr>
                  <a:spLocks noChangeShapeType="1"/>
                </p:cNvSpPr>
                <p:nvPr/>
              </p:nvSpPr>
              <p:spPr bwMode="auto">
                <a:xfrm>
                  <a:off x="4265" y="1157"/>
                  <a:ext cx="1" cy="21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88" name="Line 293"/>
                <p:cNvSpPr>
                  <a:spLocks noChangeShapeType="1"/>
                </p:cNvSpPr>
                <p:nvPr/>
              </p:nvSpPr>
              <p:spPr bwMode="auto">
                <a:xfrm>
                  <a:off x="4152" y="1356"/>
                  <a:ext cx="12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12700" tIns="12700" rIns="12700" bIns="12700"/>
                <a:lstStyle/>
                <a:p>
                  <a:endParaRPr lang="zh-CN" altLang="en-US"/>
                </a:p>
              </p:txBody>
            </p:sp>
          </p:grpSp>
          <p:sp>
            <p:nvSpPr>
              <p:cNvPr id="11386" name="Line 294"/>
              <p:cNvSpPr>
                <a:spLocks noChangeShapeType="1"/>
              </p:cNvSpPr>
              <p:nvPr/>
            </p:nvSpPr>
            <p:spPr bwMode="auto">
              <a:xfrm>
                <a:off x="4044" y="1152"/>
                <a:ext cx="1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2700" tIns="12700" rIns="12700" bIns="12700"/>
              <a:lstStyle/>
              <a:p>
                <a:endParaRPr lang="zh-CN" altLang="en-US"/>
              </a:p>
            </p:txBody>
          </p:sp>
        </p:grpSp>
        <p:sp>
          <p:nvSpPr>
            <p:cNvPr id="11283" name="Line 295"/>
            <p:cNvSpPr>
              <a:spLocks noChangeShapeType="1"/>
            </p:cNvSpPr>
            <p:nvPr/>
          </p:nvSpPr>
          <p:spPr bwMode="auto">
            <a:xfrm>
              <a:off x="1179" y="1875"/>
              <a:ext cx="3" cy="2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4" name="Line 296"/>
            <p:cNvSpPr>
              <a:spLocks noChangeShapeType="1"/>
            </p:cNvSpPr>
            <p:nvPr/>
          </p:nvSpPr>
          <p:spPr bwMode="auto">
            <a:xfrm>
              <a:off x="1436" y="1875"/>
              <a:ext cx="3" cy="2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" name="Line 297"/>
            <p:cNvSpPr>
              <a:spLocks noChangeShapeType="1"/>
            </p:cNvSpPr>
            <p:nvPr/>
          </p:nvSpPr>
          <p:spPr bwMode="auto">
            <a:xfrm>
              <a:off x="1182" y="2060"/>
              <a:ext cx="26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1286" name="Line 298"/>
            <p:cNvSpPr>
              <a:spLocks noChangeShapeType="1"/>
            </p:cNvSpPr>
            <p:nvPr/>
          </p:nvSpPr>
          <p:spPr bwMode="auto">
            <a:xfrm>
              <a:off x="1439" y="1870"/>
              <a:ext cx="46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grpSp>
          <p:nvGrpSpPr>
            <p:cNvPr id="11287" name="Group 299"/>
            <p:cNvGrpSpPr>
              <a:grpSpLocks/>
            </p:cNvGrpSpPr>
            <p:nvPr/>
          </p:nvGrpSpPr>
          <p:grpSpPr bwMode="auto">
            <a:xfrm>
              <a:off x="1273" y="2248"/>
              <a:ext cx="2244" cy="220"/>
              <a:chOff x="2736" y="1260"/>
              <a:chExt cx="1788" cy="222"/>
            </a:xfrm>
          </p:grpSpPr>
          <p:grpSp>
            <p:nvGrpSpPr>
              <p:cNvPr id="11328" name="Group 300"/>
              <p:cNvGrpSpPr>
                <a:grpSpLocks/>
              </p:cNvGrpSpPr>
              <p:nvPr/>
            </p:nvGrpSpPr>
            <p:grpSpPr bwMode="auto">
              <a:xfrm>
                <a:off x="2736" y="1260"/>
                <a:ext cx="900" cy="222"/>
                <a:chOff x="2736" y="1260"/>
                <a:chExt cx="900" cy="222"/>
              </a:xfrm>
            </p:grpSpPr>
            <p:grpSp>
              <p:nvGrpSpPr>
                <p:cNvPr id="11356" name="Group 301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456" cy="222"/>
                  <a:chOff x="2736" y="1260"/>
                  <a:chExt cx="456" cy="222"/>
                </a:xfrm>
              </p:grpSpPr>
              <p:grpSp>
                <p:nvGrpSpPr>
                  <p:cNvPr id="11370" name="Group 302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11377" name="Line 3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1378" name="Group 30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11380" name="Line 30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381" name="Line 30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1379" name="Line 3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1371" name="Group 308"/>
                  <p:cNvGrpSpPr>
                    <a:grpSpLocks/>
                  </p:cNvGrpSpPr>
                  <p:nvPr/>
                </p:nvGrpSpPr>
                <p:grpSpPr bwMode="auto">
                  <a:xfrm>
                    <a:off x="2964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11372" name="Line 30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1373" name="Group 3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11375" name="Line 3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376" name="Line 31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1374" name="Line 3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1357" name="Group 314"/>
                <p:cNvGrpSpPr>
                  <a:grpSpLocks/>
                </p:cNvGrpSpPr>
                <p:nvPr/>
              </p:nvGrpSpPr>
              <p:grpSpPr bwMode="auto">
                <a:xfrm>
                  <a:off x="3180" y="1260"/>
                  <a:ext cx="456" cy="222"/>
                  <a:chOff x="2736" y="1260"/>
                  <a:chExt cx="456" cy="222"/>
                </a:xfrm>
              </p:grpSpPr>
              <p:grpSp>
                <p:nvGrpSpPr>
                  <p:cNvPr id="11358" name="Group 315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11365" name="Line 3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1366" name="Group 3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11368" name="Line 3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369" name="Line 31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1367" name="Line 3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1359" name="Group 321"/>
                  <p:cNvGrpSpPr>
                    <a:grpSpLocks/>
                  </p:cNvGrpSpPr>
                  <p:nvPr/>
                </p:nvGrpSpPr>
                <p:grpSpPr bwMode="auto">
                  <a:xfrm>
                    <a:off x="2964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11360" name="Line 3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1361" name="Group 3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11363" name="Line 32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364" name="Line 32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1362" name="Line 3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11329" name="Group 327"/>
              <p:cNvGrpSpPr>
                <a:grpSpLocks/>
              </p:cNvGrpSpPr>
              <p:nvPr/>
            </p:nvGrpSpPr>
            <p:grpSpPr bwMode="auto">
              <a:xfrm>
                <a:off x="3624" y="1260"/>
                <a:ext cx="900" cy="222"/>
                <a:chOff x="2736" y="1260"/>
                <a:chExt cx="900" cy="222"/>
              </a:xfrm>
            </p:grpSpPr>
            <p:grpSp>
              <p:nvGrpSpPr>
                <p:cNvPr id="11330" name="Group 328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456" cy="222"/>
                  <a:chOff x="2736" y="1260"/>
                  <a:chExt cx="456" cy="222"/>
                </a:xfrm>
              </p:grpSpPr>
              <p:grpSp>
                <p:nvGrpSpPr>
                  <p:cNvPr id="11344" name="Group 329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11351" name="Line 3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1352" name="Group 33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11354" name="Line 33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355" name="Line 33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1353" name="Line 3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1345" name="Group 335"/>
                  <p:cNvGrpSpPr>
                    <a:grpSpLocks/>
                  </p:cNvGrpSpPr>
                  <p:nvPr/>
                </p:nvGrpSpPr>
                <p:grpSpPr bwMode="auto">
                  <a:xfrm>
                    <a:off x="2964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11346" name="Line 3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1347" name="Group 3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11349" name="Line 33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350" name="Line 33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1348" name="Line 3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1331" name="Group 341"/>
                <p:cNvGrpSpPr>
                  <a:grpSpLocks/>
                </p:cNvGrpSpPr>
                <p:nvPr/>
              </p:nvGrpSpPr>
              <p:grpSpPr bwMode="auto">
                <a:xfrm>
                  <a:off x="3180" y="1260"/>
                  <a:ext cx="456" cy="222"/>
                  <a:chOff x="2736" y="1260"/>
                  <a:chExt cx="456" cy="222"/>
                </a:xfrm>
              </p:grpSpPr>
              <p:grpSp>
                <p:nvGrpSpPr>
                  <p:cNvPr id="11332" name="Group 342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11339" name="Line 3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1340" name="Group 3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11342" name="Line 34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343" name="Line 34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1341" name="Line 3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1333" name="Group 348"/>
                  <p:cNvGrpSpPr>
                    <a:grpSpLocks/>
                  </p:cNvGrpSpPr>
                  <p:nvPr/>
                </p:nvGrpSpPr>
                <p:grpSpPr bwMode="auto">
                  <a:xfrm>
                    <a:off x="2964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11334" name="Line 3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1335" name="Group 3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11337" name="Line 35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338" name="Line 35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1336" name="Line 3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11288" name="Group 354"/>
            <p:cNvGrpSpPr>
              <a:grpSpLocks/>
            </p:cNvGrpSpPr>
            <p:nvPr/>
          </p:nvGrpSpPr>
          <p:grpSpPr bwMode="auto">
            <a:xfrm>
              <a:off x="3517" y="2248"/>
              <a:ext cx="572" cy="220"/>
              <a:chOff x="2736" y="1260"/>
              <a:chExt cx="456" cy="222"/>
            </a:xfrm>
          </p:grpSpPr>
          <p:grpSp>
            <p:nvGrpSpPr>
              <p:cNvPr id="11316" name="Group 355"/>
              <p:cNvGrpSpPr>
                <a:grpSpLocks/>
              </p:cNvGrpSpPr>
              <p:nvPr/>
            </p:nvGrpSpPr>
            <p:grpSpPr bwMode="auto">
              <a:xfrm>
                <a:off x="2736" y="1260"/>
                <a:ext cx="228" cy="222"/>
                <a:chOff x="4356" y="672"/>
                <a:chExt cx="228" cy="222"/>
              </a:xfrm>
            </p:grpSpPr>
            <p:sp>
              <p:nvSpPr>
                <p:cNvPr id="11323" name="Line 356"/>
                <p:cNvSpPr>
                  <a:spLocks noChangeShapeType="1"/>
                </p:cNvSpPr>
                <p:nvPr/>
              </p:nvSpPr>
              <p:spPr bwMode="auto">
                <a:xfrm>
                  <a:off x="4361" y="677"/>
                  <a:ext cx="1" cy="21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324" name="Group 357"/>
                <p:cNvGrpSpPr>
                  <a:grpSpLocks/>
                </p:cNvGrpSpPr>
                <p:nvPr/>
              </p:nvGrpSpPr>
              <p:grpSpPr bwMode="auto">
                <a:xfrm>
                  <a:off x="4356" y="677"/>
                  <a:ext cx="120" cy="217"/>
                  <a:chOff x="4152" y="1157"/>
                  <a:chExt cx="120" cy="217"/>
                </a:xfrm>
              </p:grpSpPr>
              <p:sp>
                <p:nvSpPr>
                  <p:cNvPr id="11326" name="Line 358"/>
                  <p:cNvSpPr>
                    <a:spLocks noChangeShapeType="1"/>
                  </p:cNvSpPr>
                  <p:nvPr/>
                </p:nvSpPr>
                <p:spPr bwMode="auto">
                  <a:xfrm>
                    <a:off x="4265" y="1157"/>
                    <a:ext cx="1" cy="2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27" name="Line 359"/>
                  <p:cNvSpPr>
                    <a:spLocks noChangeShapeType="1"/>
                  </p:cNvSpPr>
                  <p:nvPr/>
                </p:nvSpPr>
                <p:spPr bwMode="auto">
                  <a:xfrm>
                    <a:off x="4152" y="1356"/>
                    <a:ext cx="1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12700" tIns="12700" rIns="12700" bIns="12700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325" name="Line 360"/>
                <p:cNvSpPr>
                  <a:spLocks noChangeShapeType="1"/>
                </p:cNvSpPr>
                <p:nvPr/>
              </p:nvSpPr>
              <p:spPr bwMode="auto">
                <a:xfrm>
                  <a:off x="4464" y="672"/>
                  <a:ext cx="12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12700" tIns="12700" rIns="12700" bIns="127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17" name="Group 361"/>
              <p:cNvGrpSpPr>
                <a:grpSpLocks/>
              </p:cNvGrpSpPr>
              <p:nvPr/>
            </p:nvGrpSpPr>
            <p:grpSpPr bwMode="auto">
              <a:xfrm>
                <a:off x="2964" y="1260"/>
                <a:ext cx="228" cy="222"/>
                <a:chOff x="4356" y="672"/>
                <a:chExt cx="228" cy="222"/>
              </a:xfrm>
            </p:grpSpPr>
            <p:sp>
              <p:nvSpPr>
                <p:cNvPr id="11318" name="Line 362"/>
                <p:cNvSpPr>
                  <a:spLocks noChangeShapeType="1"/>
                </p:cNvSpPr>
                <p:nvPr/>
              </p:nvSpPr>
              <p:spPr bwMode="auto">
                <a:xfrm>
                  <a:off x="4361" y="677"/>
                  <a:ext cx="1" cy="21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319" name="Group 363"/>
                <p:cNvGrpSpPr>
                  <a:grpSpLocks/>
                </p:cNvGrpSpPr>
                <p:nvPr/>
              </p:nvGrpSpPr>
              <p:grpSpPr bwMode="auto">
                <a:xfrm>
                  <a:off x="4356" y="677"/>
                  <a:ext cx="120" cy="217"/>
                  <a:chOff x="4152" y="1157"/>
                  <a:chExt cx="120" cy="217"/>
                </a:xfrm>
              </p:grpSpPr>
              <p:sp>
                <p:nvSpPr>
                  <p:cNvPr id="11321" name="Line 364"/>
                  <p:cNvSpPr>
                    <a:spLocks noChangeShapeType="1"/>
                  </p:cNvSpPr>
                  <p:nvPr/>
                </p:nvSpPr>
                <p:spPr bwMode="auto">
                  <a:xfrm>
                    <a:off x="4265" y="1157"/>
                    <a:ext cx="1" cy="2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22" name="Line 365"/>
                  <p:cNvSpPr>
                    <a:spLocks noChangeShapeType="1"/>
                  </p:cNvSpPr>
                  <p:nvPr/>
                </p:nvSpPr>
                <p:spPr bwMode="auto">
                  <a:xfrm>
                    <a:off x="4152" y="1356"/>
                    <a:ext cx="1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12700" tIns="12700" rIns="12700" bIns="12700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320" name="Line 366"/>
                <p:cNvSpPr>
                  <a:spLocks noChangeShapeType="1"/>
                </p:cNvSpPr>
                <p:nvPr/>
              </p:nvSpPr>
              <p:spPr bwMode="auto">
                <a:xfrm>
                  <a:off x="4464" y="672"/>
                  <a:ext cx="12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12700" tIns="12700" rIns="12700" bIns="12700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289" name="Line 367"/>
            <p:cNvSpPr>
              <a:spLocks noChangeShapeType="1"/>
            </p:cNvSpPr>
            <p:nvPr/>
          </p:nvSpPr>
          <p:spPr bwMode="auto">
            <a:xfrm>
              <a:off x="793" y="1870"/>
              <a:ext cx="4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1290" name="Line 368"/>
            <p:cNvSpPr>
              <a:spLocks noChangeShapeType="1"/>
            </p:cNvSpPr>
            <p:nvPr/>
          </p:nvSpPr>
          <p:spPr bwMode="auto">
            <a:xfrm>
              <a:off x="1903" y="1875"/>
              <a:ext cx="0" cy="2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Line 369"/>
            <p:cNvSpPr>
              <a:spLocks noChangeShapeType="1"/>
            </p:cNvSpPr>
            <p:nvPr/>
          </p:nvSpPr>
          <p:spPr bwMode="auto">
            <a:xfrm>
              <a:off x="2160" y="1875"/>
              <a:ext cx="0" cy="2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2" name="Line 370"/>
            <p:cNvSpPr>
              <a:spLocks noChangeShapeType="1"/>
            </p:cNvSpPr>
            <p:nvPr/>
          </p:nvSpPr>
          <p:spPr bwMode="auto">
            <a:xfrm>
              <a:off x="1906" y="2060"/>
              <a:ext cx="27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1293" name="Line 371"/>
            <p:cNvSpPr>
              <a:spLocks noChangeShapeType="1"/>
            </p:cNvSpPr>
            <p:nvPr/>
          </p:nvSpPr>
          <p:spPr bwMode="auto">
            <a:xfrm>
              <a:off x="2163" y="1870"/>
              <a:ext cx="194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1294" name="Line 372"/>
            <p:cNvSpPr>
              <a:spLocks noChangeShapeType="1"/>
            </p:cNvSpPr>
            <p:nvPr/>
          </p:nvSpPr>
          <p:spPr bwMode="auto">
            <a:xfrm>
              <a:off x="853" y="2689"/>
              <a:ext cx="327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grpSp>
          <p:nvGrpSpPr>
            <p:cNvPr id="11295" name="Group 373"/>
            <p:cNvGrpSpPr>
              <a:grpSpLocks/>
            </p:cNvGrpSpPr>
            <p:nvPr/>
          </p:nvGrpSpPr>
          <p:grpSpPr bwMode="auto">
            <a:xfrm>
              <a:off x="2392" y="2464"/>
              <a:ext cx="1132" cy="1179"/>
              <a:chOff x="3593" y="1706"/>
              <a:chExt cx="901" cy="1156"/>
            </a:xfrm>
          </p:grpSpPr>
          <p:sp>
            <p:nvSpPr>
              <p:cNvPr id="11311" name="Line 374"/>
              <p:cNvSpPr>
                <a:spLocks noChangeShapeType="1"/>
              </p:cNvSpPr>
              <p:nvPr/>
            </p:nvSpPr>
            <p:spPr bwMode="auto">
              <a:xfrm>
                <a:off x="3593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12" name="Line 375"/>
              <p:cNvSpPr>
                <a:spLocks noChangeShapeType="1"/>
              </p:cNvSpPr>
              <p:nvPr/>
            </p:nvSpPr>
            <p:spPr bwMode="auto">
              <a:xfrm>
                <a:off x="3818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13" name="Line 376"/>
              <p:cNvSpPr>
                <a:spLocks noChangeShapeType="1"/>
              </p:cNvSpPr>
              <p:nvPr/>
            </p:nvSpPr>
            <p:spPr bwMode="auto">
              <a:xfrm>
                <a:off x="4031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14" name="Line 377"/>
              <p:cNvSpPr>
                <a:spLocks noChangeShapeType="1"/>
              </p:cNvSpPr>
              <p:nvPr/>
            </p:nvSpPr>
            <p:spPr bwMode="auto">
              <a:xfrm>
                <a:off x="4256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15" name="Line 378"/>
              <p:cNvSpPr>
                <a:spLocks noChangeShapeType="1"/>
              </p:cNvSpPr>
              <p:nvPr/>
            </p:nvSpPr>
            <p:spPr bwMode="auto">
              <a:xfrm>
                <a:off x="4493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296" name="Line 379"/>
            <p:cNvSpPr>
              <a:spLocks noChangeShapeType="1"/>
            </p:cNvSpPr>
            <p:nvPr/>
          </p:nvSpPr>
          <p:spPr bwMode="auto">
            <a:xfrm>
              <a:off x="1480" y="3381"/>
              <a:ext cx="3" cy="2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" name="Line 380"/>
            <p:cNvSpPr>
              <a:spLocks noChangeShapeType="1"/>
            </p:cNvSpPr>
            <p:nvPr/>
          </p:nvSpPr>
          <p:spPr bwMode="auto">
            <a:xfrm>
              <a:off x="3515" y="3381"/>
              <a:ext cx="0" cy="2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8" name="Line 381"/>
            <p:cNvSpPr>
              <a:spLocks noChangeShapeType="1"/>
            </p:cNvSpPr>
            <p:nvPr/>
          </p:nvSpPr>
          <p:spPr bwMode="auto">
            <a:xfrm>
              <a:off x="1483" y="3566"/>
              <a:ext cx="201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1299" name="Line 382"/>
            <p:cNvSpPr>
              <a:spLocks noChangeShapeType="1"/>
            </p:cNvSpPr>
            <p:nvPr/>
          </p:nvSpPr>
          <p:spPr bwMode="auto">
            <a:xfrm>
              <a:off x="733" y="3376"/>
              <a:ext cx="766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1300" name="Line 383"/>
            <p:cNvSpPr>
              <a:spLocks noChangeShapeType="1"/>
            </p:cNvSpPr>
            <p:nvPr/>
          </p:nvSpPr>
          <p:spPr bwMode="auto">
            <a:xfrm>
              <a:off x="702" y="3566"/>
              <a:ext cx="768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1301" name="Line 384"/>
            <p:cNvSpPr>
              <a:spLocks noChangeShapeType="1"/>
            </p:cNvSpPr>
            <p:nvPr/>
          </p:nvSpPr>
          <p:spPr bwMode="auto">
            <a:xfrm>
              <a:off x="3518" y="3376"/>
              <a:ext cx="62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11302" name="Rectangle 385"/>
            <p:cNvSpPr>
              <a:spLocks noChangeArrowheads="1"/>
            </p:cNvSpPr>
            <p:nvPr/>
          </p:nvSpPr>
          <p:spPr bwMode="auto">
            <a:xfrm>
              <a:off x="3490" y="3069"/>
              <a:ext cx="395" cy="22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303" name="Rectangle 386"/>
            <p:cNvSpPr>
              <a:spLocks noChangeArrowheads="1"/>
            </p:cNvSpPr>
            <p:nvPr/>
          </p:nvSpPr>
          <p:spPr bwMode="auto">
            <a:xfrm>
              <a:off x="2615" y="3069"/>
              <a:ext cx="398" cy="22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1304" name="Rectangle 387"/>
            <p:cNvSpPr>
              <a:spLocks noChangeArrowheads="1"/>
            </p:cNvSpPr>
            <p:nvPr/>
          </p:nvSpPr>
          <p:spPr bwMode="auto">
            <a:xfrm>
              <a:off x="3189" y="3069"/>
              <a:ext cx="395" cy="22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305" name="Rectangle 388"/>
            <p:cNvSpPr>
              <a:spLocks noChangeArrowheads="1"/>
            </p:cNvSpPr>
            <p:nvPr/>
          </p:nvSpPr>
          <p:spPr bwMode="auto">
            <a:xfrm>
              <a:off x="2900" y="3069"/>
              <a:ext cx="398" cy="22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1306" name="Rectangle 389"/>
            <p:cNvSpPr>
              <a:spLocks noChangeArrowheads="1"/>
            </p:cNvSpPr>
            <p:nvPr/>
          </p:nvSpPr>
          <p:spPr bwMode="auto">
            <a:xfrm>
              <a:off x="2329" y="3069"/>
              <a:ext cx="396" cy="22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1307" name="Rectangle 390"/>
            <p:cNvSpPr>
              <a:spLocks noChangeArrowheads="1"/>
            </p:cNvSpPr>
            <p:nvPr/>
          </p:nvSpPr>
          <p:spPr bwMode="auto">
            <a:xfrm>
              <a:off x="1847" y="1670"/>
              <a:ext cx="398" cy="22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1308" name="Rectangle 391"/>
            <p:cNvSpPr>
              <a:spLocks noChangeArrowheads="1"/>
            </p:cNvSpPr>
            <p:nvPr/>
          </p:nvSpPr>
          <p:spPr bwMode="auto">
            <a:xfrm>
              <a:off x="975" y="1645"/>
              <a:ext cx="771" cy="21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方式</a:t>
              </a:r>
              <a:r>
                <a:rPr lang="en-US" altLang="zh-CN" sz="24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309" name="Rectangle 392"/>
            <p:cNvSpPr>
              <a:spLocks noChangeArrowheads="1"/>
            </p:cNvSpPr>
            <p:nvPr/>
          </p:nvSpPr>
          <p:spPr bwMode="auto">
            <a:xfrm>
              <a:off x="182" y="1823"/>
              <a:ext cx="536" cy="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WR</a:t>
              </a:r>
            </a:p>
          </p:txBody>
        </p:sp>
        <p:sp>
          <p:nvSpPr>
            <p:cNvPr id="11310" name="Line 393"/>
            <p:cNvSpPr>
              <a:spLocks noChangeShapeType="1"/>
            </p:cNvSpPr>
            <p:nvPr/>
          </p:nvSpPr>
          <p:spPr bwMode="auto">
            <a:xfrm>
              <a:off x="273" y="1832"/>
              <a:ext cx="32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sp>
        <p:nvSpPr>
          <p:cNvPr id="522634" name="AutoShape 394" descr="水滴"/>
          <p:cNvSpPr>
            <a:spLocks noChangeArrowheads="1"/>
          </p:cNvSpPr>
          <p:nvPr/>
        </p:nvSpPr>
        <p:spPr bwMode="auto">
          <a:xfrm flipH="1">
            <a:off x="7575550" y="1266825"/>
            <a:ext cx="1492250" cy="5438775"/>
          </a:xfrm>
          <a:prstGeom prst="verticalScroll">
            <a:avLst>
              <a:gd name="adj" fmla="val 8463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00CC"/>
                </a:solidFill>
                <a:latin typeface="Tahoma" pitchFamily="34" charset="0"/>
              </a:rPr>
              <a:t>①</a:t>
            </a:r>
          </a:p>
          <a:p>
            <a:pPr algn="ctr"/>
            <a:endParaRPr kumimoji="1" lang="en-US" altLang="zh-CN" sz="3200" b="1">
              <a:solidFill>
                <a:srgbClr val="0000CC"/>
              </a:solidFill>
              <a:latin typeface="Times New Roman" pitchFamily="18" charset="0"/>
            </a:endParaRP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</a:rPr>
              <a:t>设</a:t>
            </a: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</a:rPr>
              <a:t>定</a:t>
            </a: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</a:rPr>
              <a:t>工</a:t>
            </a: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</a:rPr>
              <a:t>作</a:t>
            </a: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</a:rPr>
              <a:t>方</a:t>
            </a: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</a:rPr>
              <a:t>式</a:t>
            </a:r>
            <a:endParaRPr kumimoji="1" lang="zh-CN" altLang="en-US" sz="3200" b="1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522635" name="AutoShape 395" descr="水滴"/>
          <p:cNvSpPr>
            <a:spLocks noChangeArrowheads="1"/>
          </p:cNvSpPr>
          <p:nvPr/>
        </p:nvSpPr>
        <p:spPr bwMode="auto">
          <a:xfrm flipH="1">
            <a:off x="7429500" y="1122363"/>
            <a:ext cx="1492250" cy="5438775"/>
          </a:xfrm>
          <a:prstGeom prst="verticalScroll">
            <a:avLst>
              <a:gd name="adj" fmla="val 8463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00CC"/>
                </a:solidFill>
                <a:latin typeface="Tahoma" pitchFamily="34" charset="0"/>
              </a:rPr>
              <a:t>②</a:t>
            </a:r>
          </a:p>
          <a:p>
            <a:pPr algn="ctr"/>
            <a:endParaRPr kumimoji="1" lang="en-US" altLang="zh-CN" sz="3200" b="1">
              <a:solidFill>
                <a:srgbClr val="0000CC"/>
              </a:solidFill>
              <a:latin typeface="Times New Roman" pitchFamily="18" charset="0"/>
            </a:endParaRP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</a:rPr>
              <a:t>设</a:t>
            </a: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</a:rPr>
              <a:t>定</a:t>
            </a: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</a:rPr>
              <a:t>计</a:t>
            </a: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</a:rPr>
              <a:t>数</a:t>
            </a: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ahoma" pitchFamily="34" charset="0"/>
              </a:rPr>
              <a:t>初</a:t>
            </a: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ahoma" pitchFamily="34" charset="0"/>
              </a:rPr>
              <a:t>值</a:t>
            </a:r>
          </a:p>
        </p:txBody>
      </p:sp>
      <p:sp>
        <p:nvSpPr>
          <p:cNvPr id="522636" name="AutoShape 396" descr="水滴"/>
          <p:cNvSpPr>
            <a:spLocks noChangeArrowheads="1"/>
          </p:cNvSpPr>
          <p:nvPr/>
        </p:nvSpPr>
        <p:spPr bwMode="auto">
          <a:xfrm flipH="1">
            <a:off x="7283450" y="1027113"/>
            <a:ext cx="1492250" cy="5438775"/>
          </a:xfrm>
          <a:prstGeom prst="verticalScroll">
            <a:avLst>
              <a:gd name="adj" fmla="val 8463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00CC"/>
                </a:solidFill>
                <a:latin typeface="Tahoma" pitchFamily="34" charset="0"/>
              </a:rPr>
              <a:t>④</a:t>
            </a:r>
          </a:p>
          <a:p>
            <a:pPr algn="ctr"/>
            <a:endParaRPr kumimoji="1" lang="en-US" altLang="zh-CN" sz="3200" b="1">
              <a:solidFill>
                <a:srgbClr val="0000CC"/>
              </a:solidFill>
              <a:latin typeface="Times New Roman" pitchFamily="18" charset="0"/>
            </a:endParaRP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</a:rPr>
              <a:t>计</a:t>
            </a: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</a:rPr>
              <a:t>数</a:t>
            </a: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ahoma" pitchFamily="34" charset="0"/>
              </a:rPr>
              <a:t>值</a:t>
            </a: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ahoma" pitchFamily="34" charset="0"/>
              </a:rPr>
              <a:t>送</a:t>
            </a: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ahoma" pitchFamily="34" charset="0"/>
              </a:rPr>
              <a:t>入</a:t>
            </a: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ahoma" pitchFamily="34" charset="0"/>
              </a:rPr>
              <a:t>计</a:t>
            </a: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ahoma" pitchFamily="34" charset="0"/>
              </a:rPr>
              <a:t>数</a:t>
            </a: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ahoma" pitchFamily="34" charset="0"/>
              </a:rPr>
              <a:t>器</a:t>
            </a:r>
          </a:p>
        </p:txBody>
      </p:sp>
      <p:sp>
        <p:nvSpPr>
          <p:cNvPr id="522637" name="AutoShape 397" descr="水滴"/>
          <p:cNvSpPr>
            <a:spLocks noChangeArrowheads="1"/>
          </p:cNvSpPr>
          <p:nvPr/>
        </p:nvSpPr>
        <p:spPr bwMode="auto">
          <a:xfrm flipH="1">
            <a:off x="7115175" y="954088"/>
            <a:ext cx="1492250" cy="5438775"/>
          </a:xfrm>
          <a:prstGeom prst="verticalScroll">
            <a:avLst>
              <a:gd name="adj" fmla="val 8463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00CC"/>
                </a:solidFill>
                <a:latin typeface="Tahoma" pitchFamily="34" charset="0"/>
              </a:rPr>
              <a:t>⑤</a:t>
            </a:r>
          </a:p>
          <a:p>
            <a:pPr algn="ctr"/>
            <a:endParaRPr kumimoji="1" lang="en-US" altLang="zh-CN" sz="3200" b="1">
              <a:solidFill>
                <a:srgbClr val="0000CC"/>
              </a:solidFill>
              <a:latin typeface="Times New Roman" pitchFamily="18" charset="0"/>
            </a:endParaRP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</a:rPr>
              <a:t>计</a:t>
            </a: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</a:rPr>
              <a:t>数</a:t>
            </a: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ahoma" pitchFamily="34" charset="0"/>
              </a:rPr>
              <a:t>过</a:t>
            </a: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ahoma" pitchFamily="34" charset="0"/>
              </a:rPr>
              <a:t>程</a:t>
            </a:r>
          </a:p>
        </p:txBody>
      </p:sp>
      <p:sp>
        <p:nvSpPr>
          <p:cNvPr id="522638" name="AutoShape 398" descr="水滴"/>
          <p:cNvSpPr>
            <a:spLocks noChangeArrowheads="1"/>
          </p:cNvSpPr>
          <p:nvPr/>
        </p:nvSpPr>
        <p:spPr bwMode="auto">
          <a:xfrm flipH="1">
            <a:off x="6946900" y="809625"/>
            <a:ext cx="1492250" cy="5438775"/>
          </a:xfrm>
          <a:prstGeom prst="verticalScroll">
            <a:avLst>
              <a:gd name="adj" fmla="val 8463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00CC"/>
                </a:solidFill>
                <a:latin typeface="Tahoma" pitchFamily="34" charset="0"/>
              </a:rPr>
              <a:t>⑥</a:t>
            </a:r>
          </a:p>
          <a:p>
            <a:pPr algn="ctr"/>
            <a:endParaRPr kumimoji="1" lang="en-US" altLang="zh-CN" sz="3200" b="1">
              <a:solidFill>
                <a:srgbClr val="0000CC"/>
              </a:solidFill>
              <a:latin typeface="Times New Roman" pitchFamily="18" charset="0"/>
            </a:endParaRP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</a:rPr>
              <a:t>计</a:t>
            </a: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</a:rPr>
              <a:t>数</a:t>
            </a: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ahoma" pitchFamily="34" charset="0"/>
              </a:rPr>
              <a:t>结</a:t>
            </a:r>
          </a:p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ahoma" pitchFamily="34" charset="0"/>
              </a:rPr>
              <a:t>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2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2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522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522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22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522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522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522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522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522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522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522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522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522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522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522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522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522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522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522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634" grpId="0" animBg="1" autoUpdateAnimBg="0"/>
      <p:bldP spid="522635" grpId="0" animBg="1" autoUpdateAnimBg="0"/>
      <p:bldP spid="522636" grpId="0" animBg="1" autoUpdateAnimBg="0"/>
      <p:bldP spid="522637" grpId="0" animBg="1" autoUpdateAnimBg="0"/>
      <p:bldP spid="522638" grpId="0" animBg="1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8250</a:t>
            </a:r>
            <a:r>
              <a:rPr lang="zh-CN" altLang="en-US" smtClean="0"/>
              <a:t>的中断识别寄存器</a:t>
            </a:r>
            <a:r>
              <a:rPr lang="en-US" altLang="zh-CN" smtClean="0"/>
              <a:t>IIR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表明是否有中断</a:t>
            </a:r>
          </a:p>
          <a:p>
            <a:pPr eaLnBrk="1" hangingPunct="1"/>
            <a:r>
              <a:rPr lang="zh-CN" altLang="en-US" smtClean="0"/>
              <a:t>保存正在请求中断优先权最高中断级别编码</a:t>
            </a:r>
          </a:p>
        </p:txBody>
      </p:sp>
      <p:graphicFrame>
        <p:nvGraphicFramePr>
          <p:cNvPr id="598020" name="Group 4"/>
          <p:cNvGraphicFramePr>
            <a:graphicFrameLocks noGrp="1"/>
          </p:cNvGraphicFramePr>
          <p:nvPr/>
        </p:nvGraphicFramePr>
        <p:xfrm>
          <a:off x="1041400" y="2305050"/>
          <a:ext cx="4752975" cy="518160"/>
        </p:xfrm>
        <a:graphic>
          <a:graphicData uri="http://schemas.openxmlformats.org/drawingml/2006/table">
            <a:tbl>
              <a:tblPr/>
              <a:tblGrid>
                <a:gridCol w="1962150"/>
                <a:gridCol w="1804988"/>
                <a:gridCol w="985837"/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0 0 0 0 0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DA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DA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IP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DAB4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837238" y="2205038"/>
            <a:ext cx="2767012" cy="1181100"/>
            <a:chOff x="3396" y="850"/>
            <a:chExt cx="1743" cy="744"/>
          </a:xfrm>
        </p:grpSpPr>
        <p:sp>
          <p:nvSpPr>
            <p:cNvPr id="111648" name="AutoShape 15" descr="066"/>
            <p:cNvSpPr>
              <a:spLocks noChangeArrowheads="1"/>
            </p:cNvSpPr>
            <p:nvPr/>
          </p:nvSpPr>
          <p:spPr bwMode="auto">
            <a:xfrm>
              <a:off x="3893" y="850"/>
              <a:ext cx="1246" cy="744"/>
            </a:xfrm>
            <a:prstGeom prst="flowChartAlternateProcess">
              <a:avLst/>
            </a:prstGeom>
            <a:blipFill dpi="0" rotWithShape="0">
              <a:blip r:embed="rId2" cstate="print"/>
              <a:srcRect/>
              <a:stretch>
                <a:fillRect/>
              </a:stretch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indent="95250" algn="just">
                <a:lnSpc>
                  <a:spcPct val="120000"/>
                </a:lnSpc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2800" b="1">
                  <a:latin typeface="Times New Roman" pitchFamily="18" charset="0"/>
                </a:rPr>
                <a:t>0  </a:t>
              </a:r>
              <a:r>
                <a:rPr kumimoji="1" lang="zh-CN" altLang="en-US" sz="2800" b="1">
                  <a:latin typeface="Times New Roman" pitchFamily="18" charset="0"/>
                </a:rPr>
                <a:t>有中断</a:t>
              </a:r>
            </a:p>
            <a:p>
              <a:pPr indent="95250" algn="just">
                <a:lnSpc>
                  <a:spcPct val="120000"/>
                </a:lnSpc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2800" b="1">
                  <a:latin typeface="Times New Roman" pitchFamily="18" charset="0"/>
                </a:rPr>
                <a:t>1  </a:t>
              </a:r>
              <a:r>
                <a:rPr kumimoji="1" lang="zh-CN" altLang="en-US" sz="2800" b="1">
                  <a:latin typeface="Times New Roman" pitchFamily="18" charset="0"/>
                </a:rPr>
                <a:t>无中断</a:t>
              </a:r>
            </a:p>
          </p:txBody>
        </p:sp>
        <p:sp>
          <p:nvSpPr>
            <p:cNvPr id="111649" name="Line 16"/>
            <p:cNvSpPr>
              <a:spLocks noChangeShapeType="1"/>
            </p:cNvSpPr>
            <p:nvPr/>
          </p:nvSpPr>
          <p:spPr bwMode="auto">
            <a:xfrm>
              <a:off x="3396" y="1058"/>
              <a:ext cx="504" cy="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684213" y="2833688"/>
            <a:ext cx="6284912" cy="3403600"/>
            <a:chOff x="267" y="1179"/>
            <a:chExt cx="3959" cy="2144"/>
          </a:xfrm>
        </p:grpSpPr>
        <p:sp>
          <p:nvSpPr>
            <p:cNvPr id="111646" name="AutoShape 18" descr="066"/>
            <p:cNvSpPr>
              <a:spLocks noChangeArrowheads="1"/>
            </p:cNvSpPr>
            <p:nvPr/>
          </p:nvSpPr>
          <p:spPr bwMode="auto">
            <a:xfrm>
              <a:off x="267" y="1554"/>
              <a:ext cx="3959" cy="1769"/>
            </a:xfrm>
            <a:prstGeom prst="flowChartAlternateProcess">
              <a:avLst/>
            </a:prstGeom>
            <a:blipFill dpi="0" rotWithShape="0">
              <a:blip r:embed="rId2" cstate="print"/>
              <a:srcRect/>
              <a:stretch>
                <a:fillRect/>
              </a:stretch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indent="95250" algn="just">
                <a:lnSpc>
                  <a:spcPct val="120000"/>
                </a:lnSpc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kumimoji="1" lang="zh-CN" altLang="en-US" sz="3200" b="1">
                <a:latin typeface="Times New Roman" pitchFamily="18" charset="0"/>
              </a:endParaRPr>
            </a:p>
          </p:txBody>
        </p:sp>
        <p:sp>
          <p:nvSpPr>
            <p:cNvPr id="111647" name="Line 19"/>
            <p:cNvSpPr>
              <a:spLocks noChangeShapeType="1"/>
            </p:cNvSpPr>
            <p:nvPr/>
          </p:nvSpPr>
          <p:spPr bwMode="auto">
            <a:xfrm flipH="1">
              <a:off x="773" y="1179"/>
              <a:ext cx="1453" cy="40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598074" name="Group 58"/>
          <p:cNvGraphicFramePr>
            <a:graphicFrameLocks noGrp="1"/>
          </p:cNvGraphicFramePr>
          <p:nvPr/>
        </p:nvGraphicFramePr>
        <p:xfrm>
          <a:off x="1062038" y="3687763"/>
          <a:ext cx="5514975" cy="2254949"/>
        </p:xfrm>
        <a:graphic>
          <a:graphicData uri="http://schemas.openxmlformats.org/drawingml/2006/table">
            <a:tbl>
              <a:tblPr/>
              <a:tblGrid>
                <a:gridCol w="1416050"/>
                <a:gridCol w="1200150"/>
                <a:gridCol w="2898775"/>
              </a:tblGrid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ID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ID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优先权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中断类型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2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接收线路状态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接收数据准备好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发送保持寄存器空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调制解调器状态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8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98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8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8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初始化编程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itchFamily="18" charset="0"/>
              </a:rPr>
              <a:t>对</a:t>
            </a:r>
            <a:r>
              <a:rPr lang="en-US" altLang="zh-CN" smtClean="0"/>
              <a:t>8250</a:t>
            </a:r>
            <a:r>
              <a:rPr lang="zh-CN" altLang="en-US" smtClean="0">
                <a:latin typeface="Times New Roman" pitchFamily="18" charset="0"/>
              </a:rPr>
              <a:t>的内部控制寄存器进行编程写入</a:t>
            </a:r>
          </a:p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mtClean="0">
                <a:solidFill>
                  <a:schemeClr val="tx2"/>
                </a:solidFill>
                <a:latin typeface="Times New Roman" pitchFamily="18" charset="0"/>
              </a:rPr>
              <a:t>⑴ </a:t>
            </a:r>
            <a:r>
              <a:rPr lang="zh-CN" altLang="en-US" smtClean="0">
                <a:solidFill>
                  <a:schemeClr val="tx2"/>
                </a:solidFill>
                <a:latin typeface="Times New Roman" pitchFamily="18" charset="0"/>
              </a:rPr>
              <a:t>设置传输率</a:t>
            </a:r>
          </a:p>
          <a:p>
            <a:pPr lvl="1" eaLnBrk="1" hangingPunct="1">
              <a:buClr>
                <a:schemeClr val="hlink"/>
              </a:buClr>
              <a:buSzTx/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写入除数寄存器</a:t>
            </a:r>
          </a:p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mtClean="0">
                <a:solidFill>
                  <a:schemeClr val="tx2"/>
                </a:solidFill>
              </a:rPr>
              <a:t>⑵ </a:t>
            </a:r>
            <a:r>
              <a:rPr lang="zh-CN" altLang="en-US" smtClean="0">
                <a:solidFill>
                  <a:schemeClr val="tx2"/>
                </a:solidFill>
              </a:rPr>
              <a:t>设置字符格式</a:t>
            </a:r>
          </a:p>
          <a:p>
            <a:pPr lvl="1" eaLnBrk="1" hangingPunct="1">
              <a:buClr>
                <a:schemeClr val="hlink"/>
              </a:buClr>
              <a:buSzTx/>
              <a:buFont typeface="Wingdings" pitchFamily="2" charset="2"/>
              <a:buNone/>
            </a:pPr>
            <a:r>
              <a:rPr lang="zh-CN" altLang="en-US" smtClean="0"/>
              <a:t>写入通信线路控制寄存器</a:t>
            </a:r>
          </a:p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mtClean="0">
                <a:solidFill>
                  <a:schemeClr val="tx2"/>
                </a:solidFill>
              </a:rPr>
              <a:t>⑶ </a:t>
            </a:r>
            <a:r>
              <a:rPr lang="zh-CN" altLang="en-US" smtClean="0">
                <a:solidFill>
                  <a:schemeClr val="tx2"/>
                </a:solidFill>
              </a:rPr>
              <a:t>设置工作方式</a:t>
            </a:r>
          </a:p>
          <a:p>
            <a:pPr lvl="1" eaLnBrk="1" hangingPunct="1">
              <a:buClr>
                <a:schemeClr val="hlink"/>
              </a:buClr>
              <a:buSzTx/>
              <a:buFont typeface="Wingdings" pitchFamily="2" charset="2"/>
              <a:buNone/>
            </a:pPr>
            <a:r>
              <a:rPr lang="zh-CN" altLang="en-US" smtClean="0"/>
              <a:t>写入调制解调器控制寄存器</a:t>
            </a:r>
          </a:p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mtClean="0">
                <a:solidFill>
                  <a:schemeClr val="tx2"/>
                </a:solidFill>
              </a:rPr>
              <a:t>⑷ </a:t>
            </a:r>
            <a:r>
              <a:rPr lang="zh-CN" altLang="en-US" smtClean="0">
                <a:solidFill>
                  <a:schemeClr val="tx2"/>
                </a:solidFill>
              </a:rPr>
              <a:t>设置中断允许或屏蔽位</a:t>
            </a:r>
          </a:p>
          <a:p>
            <a:pPr lvl="1" eaLnBrk="1" hangingPunct="1">
              <a:buClr>
                <a:schemeClr val="hlink"/>
              </a:buClr>
              <a:buSzTx/>
              <a:buFont typeface="Wingdings" pitchFamily="2" charset="2"/>
              <a:buNone/>
            </a:pPr>
            <a:r>
              <a:rPr lang="zh-CN" altLang="en-US" smtClean="0"/>
              <a:t>写入中断允许寄存器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写入除数寄存器设置传输率</a:t>
            </a:r>
            <a:endParaRPr lang="en-US" altLang="zh-CN" smtClean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tabLst>
                <a:tab pos="723900" algn="l"/>
                <a:tab pos="3233738" algn="l"/>
              </a:tabLst>
            </a:pPr>
            <a:r>
              <a:rPr lang="en-US" altLang="zh-CN" sz="2800" smtClean="0"/>
              <a:t>	</a:t>
            </a:r>
            <a:r>
              <a:rPr lang="en-US" altLang="en-US" sz="2800" smtClean="0">
                <a:solidFill>
                  <a:srgbClr val="193C7D"/>
                </a:solidFill>
              </a:rPr>
              <a:t>mov al,</a:t>
            </a:r>
            <a:r>
              <a:rPr lang="en-US" altLang="en-US" sz="2800" smtClean="0">
                <a:solidFill>
                  <a:schemeClr val="tx2"/>
                </a:solidFill>
              </a:rPr>
              <a:t>80h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723900" algn="l"/>
                <a:tab pos="3233738" algn="l"/>
              </a:tabLst>
            </a:pPr>
            <a:r>
              <a:rPr lang="en-US" altLang="en-US" sz="2800" smtClean="0">
                <a:solidFill>
                  <a:srgbClr val="193C7D"/>
                </a:solidFill>
              </a:rPr>
              <a:t>	mov dx,</a:t>
            </a:r>
            <a:r>
              <a:rPr lang="en-US" altLang="en-US" sz="2800" smtClean="0">
                <a:solidFill>
                  <a:schemeClr val="tx2"/>
                </a:solidFill>
              </a:rPr>
              <a:t>2fbh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723900" algn="l"/>
                <a:tab pos="3233738" algn="l"/>
              </a:tabLst>
            </a:pPr>
            <a:r>
              <a:rPr lang="en-US" altLang="en-US" sz="2800" smtClean="0">
                <a:solidFill>
                  <a:srgbClr val="193C7D"/>
                </a:solidFill>
              </a:rPr>
              <a:t>	out dx,al</a:t>
            </a:r>
            <a:endParaRPr lang="en-US" altLang="zh-CN" sz="2800" smtClean="0">
              <a:solidFill>
                <a:srgbClr val="193C7D"/>
              </a:solidFill>
            </a:endParaRPr>
          </a:p>
          <a:p>
            <a:pPr marL="0" indent="0" eaLnBrk="1" hangingPunct="1">
              <a:buFont typeface="Wingdings" pitchFamily="2" charset="2"/>
              <a:buNone/>
              <a:tabLst>
                <a:tab pos="723900" algn="l"/>
                <a:tab pos="3233738" algn="l"/>
              </a:tabLst>
            </a:pPr>
            <a:r>
              <a:rPr lang="en-US" altLang="en-US" sz="2800" smtClean="0"/>
              <a:t>	;</a:t>
            </a:r>
            <a:r>
              <a:rPr lang="en-US" altLang="zh-CN" sz="2800" smtClean="0"/>
              <a:t> </a:t>
            </a:r>
            <a:r>
              <a:rPr lang="en-US" altLang="en-US" sz="2800" smtClean="0"/>
              <a:t>写入通信线路控制寄存器，使DLAB＝1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723900" algn="l"/>
                <a:tab pos="3233738" algn="l"/>
              </a:tabLst>
            </a:pPr>
            <a:r>
              <a:rPr lang="en-US" altLang="en-US" sz="2800" smtClean="0"/>
              <a:t>	</a:t>
            </a:r>
            <a:r>
              <a:rPr lang="en-US" altLang="en-US" sz="2800" smtClean="0">
                <a:solidFill>
                  <a:srgbClr val="193C7D"/>
                </a:solidFill>
              </a:rPr>
              <a:t>mov ax,</a:t>
            </a:r>
            <a:r>
              <a:rPr lang="en-US" altLang="en-US" sz="2800" smtClean="0">
                <a:solidFill>
                  <a:schemeClr val="tx2"/>
                </a:solidFill>
              </a:rPr>
              <a:t>96</a:t>
            </a:r>
            <a:r>
              <a:rPr lang="en-US" altLang="en-US" sz="2800" smtClean="0"/>
              <a:t>	;</a:t>
            </a:r>
            <a:r>
              <a:rPr lang="en-US" altLang="zh-CN" sz="2800" smtClean="0"/>
              <a:t> </a:t>
            </a:r>
            <a:r>
              <a:rPr lang="en-US" altLang="en-US" sz="2800" smtClean="0"/>
              <a:t>分频系数</a:t>
            </a:r>
            <a:r>
              <a:rPr lang="en-US" altLang="zh-CN" sz="2800" smtClean="0"/>
              <a:t>				; </a:t>
            </a:r>
            <a:r>
              <a:rPr lang="en-US" altLang="en-US" sz="2800" smtClean="0"/>
              <a:t>1.8432MHz÷(1200×16)＝96＝60H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723900" algn="l"/>
                <a:tab pos="3233738" algn="l"/>
              </a:tabLst>
            </a:pPr>
            <a:r>
              <a:rPr lang="en-US" altLang="en-US" sz="2800" smtClean="0"/>
              <a:t>	</a:t>
            </a:r>
            <a:r>
              <a:rPr lang="en-US" altLang="en-US" sz="2800" smtClean="0">
                <a:solidFill>
                  <a:srgbClr val="193C7D"/>
                </a:solidFill>
              </a:rPr>
              <a:t>mov dx,</a:t>
            </a:r>
            <a:r>
              <a:rPr lang="en-US" altLang="en-US" sz="2800" smtClean="0">
                <a:solidFill>
                  <a:schemeClr val="tx2"/>
                </a:solidFill>
              </a:rPr>
              <a:t>2f8h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723900" algn="l"/>
                <a:tab pos="3233738" algn="l"/>
              </a:tabLst>
            </a:pPr>
            <a:r>
              <a:rPr lang="en-US" altLang="en-US" sz="2800" smtClean="0">
                <a:solidFill>
                  <a:srgbClr val="193C7D"/>
                </a:solidFill>
              </a:rPr>
              <a:t>	out dx,al</a:t>
            </a:r>
            <a:r>
              <a:rPr lang="en-US" altLang="en-US" sz="2800" smtClean="0">
                <a:solidFill>
                  <a:srgbClr val="0000CC"/>
                </a:solidFill>
              </a:rPr>
              <a:t>	</a:t>
            </a:r>
            <a:r>
              <a:rPr lang="en-US" altLang="en-US" sz="2800" smtClean="0"/>
              <a:t>;</a:t>
            </a:r>
            <a:r>
              <a:rPr lang="en-US" altLang="zh-CN" sz="2800" smtClean="0"/>
              <a:t> </a:t>
            </a:r>
            <a:r>
              <a:rPr lang="en-US" altLang="en-US" sz="2800" smtClean="0"/>
              <a:t>写入除数寄存器低8位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723900" algn="l"/>
                <a:tab pos="3233738" algn="l"/>
              </a:tabLst>
            </a:pPr>
            <a:r>
              <a:rPr lang="en-US" altLang="en-US" sz="2800" smtClean="0"/>
              <a:t>	</a:t>
            </a:r>
            <a:r>
              <a:rPr lang="en-US" altLang="en-US" sz="2800" smtClean="0">
                <a:solidFill>
                  <a:srgbClr val="193C7D"/>
                </a:solidFill>
              </a:rPr>
              <a:t>mov al,ah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723900" algn="l"/>
                <a:tab pos="3233738" algn="l"/>
              </a:tabLst>
            </a:pPr>
            <a:r>
              <a:rPr lang="en-US" altLang="en-US" sz="2800" smtClean="0">
                <a:solidFill>
                  <a:srgbClr val="193C7D"/>
                </a:solidFill>
              </a:rPr>
              <a:t> 	inc dx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723900" algn="l"/>
                <a:tab pos="3233738" algn="l"/>
              </a:tabLst>
            </a:pPr>
            <a:r>
              <a:rPr lang="en-US" altLang="en-US" sz="2800" smtClean="0">
                <a:solidFill>
                  <a:srgbClr val="193C7D"/>
                </a:solidFill>
              </a:rPr>
              <a:t>	out dx,al</a:t>
            </a:r>
            <a:r>
              <a:rPr lang="en-US" altLang="en-US" sz="2800" smtClean="0"/>
              <a:t>	;</a:t>
            </a:r>
            <a:r>
              <a:rPr lang="en-US" altLang="zh-CN" sz="2800" smtClean="0"/>
              <a:t> </a:t>
            </a:r>
            <a:r>
              <a:rPr lang="en-US" altLang="en-US" sz="2800" smtClean="0"/>
              <a:t>写入除数寄存器高8位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写入通信线路控制寄存器</a:t>
            </a:r>
            <a:r>
              <a:rPr lang="zh-CN" altLang="en-US" smtClean="0"/>
              <a:t>设置字符格式</a:t>
            </a:r>
            <a:endParaRPr lang="en-US" altLang="zh-CN" smtClean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tabLst>
                <a:tab pos="723900" algn="l"/>
                <a:tab pos="3233738" algn="l"/>
              </a:tabLst>
            </a:pPr>
            <a:r>
              <a:rPr lang="en-US" altLang="zh-CN" sz="2800" smtClean="0"/>
              <a:t>	; 假设使用7个数据位、1个停止位、奇校验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723900" algn="l"/>
                <a:tab pos="3233738" algn="l"/>
              </a:tabLst>
            </a:pPr>
            <a:r>
              <a:rPr lang="en-US" altLang="zh-CN" sz="2800" smtClean="0">
                <a:solidFill>
                  <a:srgbClr val="0000CC"/>
                </a:solidFill>
              </a:rPr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mov al,</a:t>
            </a:r>
            <a:r>
              <a:rPr lang="en-US" altLang="zh-CN" sz="2800" smtClean="0">
                <a:solidFill>
                  <a:schemeClr val="tx2"/>
                </a:solidFill>
              </a:rPr>
              <a:t>00001010b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723900" algn="l"/>
                <a:tab pos="3233738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	mov dx,</a:t>
            </a:r>
            <a:r>
              <a:rPr lang="en-US" altLang="zh-CN" sz="2800" smtClean="0">
                <a:solidFill>
                  <a:schemeClr val="tx2"/>
                </a:solidFill>
              </a:rPr>
              <a:t>2fbh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723900" algn="l"/>
                <a:tab pos="3233738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 	out dx,al</a:t>
            </a:r>
            <a:r>
              <a:rPr lang="en-US" altLang="zh-CN" sz="2800" smtClean="0"/>
              <a:t>	;写入通信线路控制寄存器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723900" algn="l"/>
                <a:tab pos="3233738" algn="l"/>
              </a:tabLst>
            </a:pPr>
            <a:r>
              <a:rPr lang="en-US" altLang="zh-CN" sz="2800" smtClean="0"/>
              <a:t>	; 同时使DLAB＝0，以方便下述初始化过程</a:t>
            </a:r>
            <a:endParaRPr lang="en-US" altLang="en-US" sz="2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写入调制解调器控制寄存器设置工作方式</a:t>
            </a:r>
            <a:endParaRPr lang="en-US" altLang="zh-CN" smtClean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3233738" algn="l"/>
              </a:tabLst>
            </a:pPr>
            <a:r>
              <a:rPr lang="en-US" altLang="zh-CN" sz="2800" smtClean="0"/>
              <a:t>	; </a:t>
            </a:r>
            <a:r>
              <a:rPr lang="zh-CN" altLang="en-US" sz="2800" smtClean="0"/>
              <a:t>设置查询通信方式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3233738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mov al,</a:t>
            </a:r>
            <a:r>
              <a:rPr lang="en-US" altLang="zh-CN" sz="2800" smtClean="0">
                <a:solidFill>
                  <a:schemeClr val="tx2"/>
                </a:solidFill>
              </a:rPr>
              <a:t>03h</a:t>
            </a:r>
            <a:r>
              <a:rPr lang="en-US" altLang="zh-CN" sz="2800" smtClean="0"/>
              <a:t>	; </a:t>
            </a:r>
            <a:r>
              <a:rPr lang="zh-CN" altLang="en-US" sz="2800" smtClean="0"/>
              <a:t>禁止中断（</a:t>
            </a:r>
            <a:r>
              <a:rPr lang="en-US" altLang="zh-CN" sz="2800" smtClean="0"/>
              <a:t>D3</a:t>
            </a:r>
            <a:r>
              <a:rPr lang="zh-CN" altLang="en-US" sz="2800" smtClean="0"/>
              <a:t>＝</a:t>
            </a:r>
            <a:r>
              <a:rPr lang="en-US" altLang="zh-CN" sz="2800" smtClean="0"/>
              <a:t>0</a:t>
            </a:r>
            <a:r>
              <a:rPr lang="zh-CN" altLang="en-US" sz="2800" smtClean="0"/>
              <a:t>）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3233738" algn="l"/>
              </a:tabLst>
            </a:pPr>
            <a:r>
              <a:rPr lang="zh-CN" altLang="en-US" sz="2800" smtClean="0"/>
              <a:t> 	</a:t>
            </a:r>
            <a:r>
              <a:rPr lang="en-US" altLang="zh-CN" sz="2800" smtClean="0">
                <a:solidFill>
                  <a:srgbClr val="193C7D"/>
                </a:solidFill>
              </a:rPr>
              <a:t>mov dx,</a:t>
            </a:r>
            <a:r>
              <a:rPr lang="en-US" altLang="zh-CN" sz="2800" smtClean="0">
                <a:solidFill>
                  <a:schemeClr val="tx2"/>
                </a:solidFill>
              </a:rPr>
              <a:t>2fch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3233738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	out dx,al</a:t>
            </a:r>
            <a:r>
              <a:rPr lang="en-US" altLang="zh-CN" sz="2800" smtClean="0"/>
              <a:t>	; </a:t>
            </a:r>
            <a:r>
              <a:rPr lang="zh-CN" altLang="en-US" sz="2800" smtClean="0"/>
              <a:t>写入调制解调器控制寄存器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3233738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/>
              <a:t>; </a:t>
            </a:r>
            <a:r>
              <a:rPr lang="zh-CN" altLang="en-US" sz="2800" smtClean="0"/>
              <a:t>设置中断通信方式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3233738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mov al,</a:t>
            </a:r>
            <a:r>
              <a:rPr lang="en-US" altLang="zh-CN" sz="2800" smtClean="0">
                <a:solidFill>
                  <a:schemeClr val="tx2"/>
                </a:solidFill>
              </a:rPr>
              <a:t>0bh</a:t>
            </a:r>
            <a:r>
              <a:rPr lang="en-US" altLang="zh-CN" sz="2800" smtClean="0"/>
              <a:t>	; </a:t>
            </a:r>
            <a:r>
              <a:rPr lang="zh-CN" altLang="en-US" sz="2800" smtClean="0"/>
              <a:t>允许中断（</a:t>
            </a:r>
            <a:r>
              <a:rPr lang="en-US" altLang="zh-CN" sz="2800" smtClean="0"/>
              <a:t>D3</a:t>
            </a:r>
            <a:r>
              <a:rPr lang="zh-CN" altLang="en-US" sz="2800" smtClean="0"/>
              <a:t>＝</a:t>
            </a:r>
            <a:r>
              <a:rPr lang="en-US" altLang="zh-CN" sz="2800" smtClean="0"/>
              <a:t>1</a:t>
            </a:r>
            <a:r>
              <a:rPr lang="zh-CN" altLang="en-US" sz="2800" smtClean="0"/>
              <a:t>）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3233738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mov dx,</a:t>
            </a:r>
            <a:r>
              <a:rPr lang="en-US" altLang="zh-CN" sz="2800" smtClean="0">
                <a:solidFill>
                  <a:schemeClr val="tx2"/>
                </a:solidFill>
              </a:rPr>
              <a:t>2fch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3233738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	out dx,al</a:t>
            </a:r>
            <a:r>
              <a:rPr lang="en-US" altLang="zh-CN" sz="2800" smtClean="0"/>
              <a:t> 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3233738" algn="l"/>
              </a:tabLst>
            </a:pPr>
            <a:r>
              <a:rPr lang="en-US" altLang="zh-CN" sz="2800" smtClean="0"/>
              <a:t>	; </a:t>
            </a:r>
            <a:r>
              <a:rPr lang="zh-CN" altLang="en-US" sz="2800" smtClean="0"/>
              <a:t>设置查询的循环测试通信方式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3233738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mov al,</a:t>
            </a:r>
            <a:r>
              <a:rPr lang="en-US" altLang="zh-CN" sz="2800" smtClean="0">
                <a:solidFill>
                  <a:schemeClr val="tx2"/>
                </a:solidFill>
              </a:rPr>
              <a:t>13h</a:t>
            </a:r>
            <a:r>
              <a:rPr lang="en-US" altLang="zh-CN" sz="2800" smtClean="0"/>
              <a:t>	; </a:t>
            </a:r>
            <a:r>
              <a:rPr lang="zh-CN" altLang="en-US" sz="2800" smtClean="0"/>
              <a:t>循环测试（</a:t>
            </a:r>
            <a:r>
              <a:rPr lang="en-US" altLang="zh-CN" sz="2800" smtClean="0"/>
              <a:t>D4</a:t>
            </a:r>
            <a:r>
              <a:rPr lang="zh-CN" altLang="en-US" sz="2800" smtClean="0"/>
              <a:t>＝</a:t>
            </a:r>
            <a:r>
              <a:rPr lang="en-US" altLang="zh-CN" sz="2800" smtClean="0"/>
              <a:t>1</a:t>
            </a:r>
            <a:r>
              <a:rPr lang="zh-CN" altLang="en-US" sz="2800" smtClean="0"/>
              <a:t>） 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3233738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mov dx,</a:t>
            </a:r>
            <a:r>
              <a:rPr lang="en-US" altLang="zh-CN" sz="2800" smtClean="0">
                <a:solidFill>
                  <a:schemeClr val="tx2"/>
                </a:solidFill>
              </a:rPr>
              <a:t>2fch</a:t>
            </a:r>
            <a:r>
              <a:rPr lang="en-US" altLang="zh-CN" sz="2800" smtClean="0"/>
              <a:t>	; </a:t>
            </a:r>
            <a:r>
              <a:rPr lang="zh-CN" altLang="en-US" sz="2800" smtClean="0"/>
              <a:t>禁止中断（</a:t>
            </a:r>
            <a:r>
              <a:rPr lang="en-US" altLang="zh-CN" sz="2800" smtClean="0"/>
              <a:t>D3</a:t>
            </a:r>
            <a:r>
              <a:rPr lang="zh-CN" altLang="en-US" sz="2800" smtClean="0"/>
              <a:t>＝</a:t>
            </a:r>
            <a:r>
              <a:rPr lang="en-US" altLang="zh-CN" sz="2800" smtClean="0"/>
              <a:t>0</a:t>
            </a:r>
            <a:r>
              <a:rPr lang="zh-CN" altLang="en-US" sz="2800" smtClean="0"/>
              <a:t>）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3233738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out dx,al</a:t>
            </a:r>
            <a:endParaRPr lang="en-US" altLang="en-US" sz="2800" smtClean="0">
              <a:solidFill>
                <a:srgbClr val="193C7D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写入中断允许寄存器设置中断允许或屏蔽位</a:t>
            </a:r>
            <a:endParaRPr lang="en-US" altLang="zh-CN" smtClean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tabLst>
                <a:tab pos="723900" algn="l"/>
                <a:tab pos="2863850" algn="l"/>
              </a:tabLst>
            </a:pPr>
            <a:r>
              <a:rPr lang="en-US" altLang="zh-CN" sz="2800" smtClean="0"/>
              <a:t>	;</a:t>
            </a:r>
            <a:r>
              <a:rPr lang="zh-CN" altLang="en-US" sz="2800" smtClean="0"/>
              <a:t>禁止所有中断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723900" algn="l"/>
                <a:tab pos="2863850" algn="l"/>
              </a:tabLst>
            </a:pPr>
            <a:r>
              <a:rPr lang="en-US" altLang="zh-CN" sz="2800" smtClean="0">
                <a:solidFill>
                  <a:srgbClr val="0000CC"/>
                </a:solidFill>
              </a:rPr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mov al,</a:t>
            </a:r>
            <a:r>
              <a:rPr lang="en-US" altLang="zh-CN" sz="2800" smtClean="0">
                <a:solidFill>
                  <a:schemeClr val="tx2"/>
                </a:solidFill>
              </a:rPr>
              <a:t>0</a:t>
            </a:r>
            <a:r>
              <a:rPr lang="en-US" altLang="zh-CN" sz="2800" smtClean="0">
                <a:solidFill>
                  <a:srgbClr val="193C7D"/>
                </a:solidFill>
              </a:rPr>
              <a:t>	</a:t>
            </a:r>
            <a:endParaRPr lang="zh-CN" altLang="en-US" sz="2800" smtClean="0">
              <a:solidFill>
                <a:srgbClr val="193C7D"/>
              </a:solidFill>
            </a:endParaRPr>
          </a:p>
          <a:p>
            <a:pPr marL="0" indent="0" eaLnBrk="1" hangingPunct="1">
              <a:buFont typeface="Wingdings" pitchFamily="2" charset="2"/>
              <a:buNone/>
              <a:tabLst>
                <a:tab pos="723900" algn="l"/>
                <a:tab pos="2863850" algn="l"/>
              </a:tabLst>
            </a:pPr>
            <a:r>
              <a:rPr lang="zh-CN" altLang="en-US" sz="2800" smtClean="0">
                <a:solidFill>
                  <a:srgbClr val="193C7D"/>
                </a:solidFill>
              </a:rPr>
              <a:t> 	</a:t>
            </a:r>
            <a:r>
              <a:rPr lang="en-US" altLang="zh-CN" sz="2800" smtClean="0">
                <a:solidFill>
                  <a:srgbClr val="193C7D"/>
                </a:solidFill>
              </a:rPr>
              <a:t>mov dx,</a:t>
            </a:r>
            <a:r>
              <a:rPr lang="en-US" altLang="zh-CN" sz="2800" smtClean="0">
                <a:solidFill>
                  <a:schemeClr val="tx2"/>
                </a:solidFill>
              </a:rPr>
              <a:t>2f9h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723900" algn="l"/>
                <a:tab pos="2863850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	out dx,al</a:t>
            </a:r>
            <a:r>
              <a:rPr lang="en-US" altLang="zh-CN" sz="2800" smtClean="0"/>
              <a:t>	;</a:t>
            </a:r>
            <a:r>
              <a:rPr lang="zh-CN" altLang="en-US" sz="2800" smtClean="0"/>
              <a:t>写入中断允许寄存器</a:t>
            </a:r>
            <a:r>
              <a:rPr lang="en-US" altLang="zh-CN" sz="2800" smtClean="0"/>
              <a:t>(DLAB</a:t>
            </a:r>
            <a:r>
              <a:rPr lang="zh-CN" altLang="en-US" sz="2800" smtClean="0"/>
              <a:t>＝</a:t>
            </a:r>
            <a:r>
              <a:rPr lang="en-US" altLang="zh-CN" sz="2800" smtClean="0"/>
              <a:t>0)</a:t>
            </a:r>
            <a:endParaRPr lang="zh-CN" altLang="en-US" sz="2800" smtClean="0"/>
          </a:p>
          <a:p>
            <a:pPr marL="0" indent="0" eaLnBrk="1" hangingPunct="1">
              <a:buFont typeface="Wingdings" pitchFamily="2" charset="2"/>
              <a:buNone/>
              <a:tabLst>
                <a:tab pos="723900" algn="l"/>
                <a:tab pos="2863850" algn="l"/>
              </a:tabLst>
            </a:pPr>
            <a:r>
              <a:rPr lang="zh-CN" altLang="en-US" sz="2800" smtClean="0"/>
              <a:t>	</a:t>
            </a:r>
            <a:r>
              <a:rPr lang="en-US" altLang="zh-CN" sz="2800" smtClean="0"/>
              <a:t>;</a:t>
            </a:r>
            <a:r>
              <a:rPr lang="zh-CN" altLang="en-US" sz="2800" smtClean="0"/>
              <a:t>仅允许接收中断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723900" algn="l"/>
                <a:tab pos="2863850" algn="l"/>
              </a:tabLst>
            </a:pPr>
            <a:r>
              <a:rPr lang="en-US" altLang="zh-CN" sz="2800" smtClean="0"/>
              <a:t>	</a:t>
            </a:r>
            <a:r>
              <a:rPr lang="en-US" altLang="zh-CN" sz="2800" smtClean="0">
                <a:solidFill>
                  <a:srgbClr val="193C7D"/>
                </a:solidFill>
              </a:rPr>
              <a:t>mov al,</a:t>
            </a:r>
            <a:r>
              <a:rPr lang="en-US" altLang="zh-CN" sz="2800" smtClean="0">
                <a:solidFill>
                  <a:schemeClr val="tx2"/>
                </a:solidFill>
              </a:rPr>
              <a:t>1</a:t>
            </a:r>
            <a:r>
              <a:rPr lang="en-US" altLang="zh-CN" sz="2800" smtClean="0">
                <a:solidFill>
                  <a:srgbClr val="193C7D"/>
                </a:solidFill>
              </a:rPr>
              <a:t>	</a:t>
            </a:r>
            <a:endParaRPr lang="zh-CN" altLang="en-US" sz="2800" smtClean="0">
              <a:solidFill>
                <a:srgbClr val="193C7D"/>
              </a:solidFill>
            </a:endParaRPr>
          </a:p>
          <a:p>
            <a:pPr marL="0" indent="0" eaLnBrk="1" hangingPunct="1">
              <a:buFont typeface="Wingdings" pitchFamily="2" charset="2"/>
              <a:buNone/>
              <a:tabLst>
                <a:tab pos="723900" algn="l"/>
                <a:tab pos="2863850" algn="l"/>
              </a:tabLst>
            </a:pPr>
            <a:r>
              <a:rPr lang="zh-CN" altLang="en-US" sz="2800" smtClean="0">
                <a:solidFill>
                  <a:srgbClr val="193C7D"/>
                </a:solidFill>
              </a:rPr>
              <a:t> 	</a:t>
            </a:r>
            <a:r>
              <a:rPr lang="en-US" altLang="zh-CN" sz="2800" smtClean="0">
                <a:solidFill>
                  <a:srgbClr val="193C7D"/>
                </a:solidFill>
              </a:rPr>
              <a:t>mov dx,</a:t>
            </a:r>
            <a:r>
              <a:rPr lang="en-US" altLang="zh-CN" sz="2800" smtClean="0">
                <a:solidFill>
                  <a:schemeClr val="tx2"/>
                </a:solidFill>
              </a:rPr>
              <a:t>2f9h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723900" algn="l"/>
                <a:tab pos="2863850" algn="l"/>
              </a:tabLst>
            </a:pPr>
            <a:r>
              <a:rPr lang="en-US" altLang="zh-CN" sz="2800" smtClean="0">
                <a:solidFill>
                  <a:srgbClr val="193C7D"/>
                </a:solidFill>
              </a:rPr>
              <a:t>	out dx,al</a:t>
            </a:r>
            <a:r>
              <a:rPr lang="en-US" altLang="zh-CN" sz="2800" smtClean="0"/>
              <a:t>	;</a:t>
            </a:r>
            <a:r>
              <a:rPr lang="zh-CN" altLang="en-US" sz="2800" smtClean="0"/>
              <a:t>写入中断允许寄存器</a:t>
            </a:r>
            <a:r>
              <a:rPr lang="en-US" altLang="zh-CN" sz="2800" smtClean="0"/>
              <a:t>(DLAB</a:t>
            </a:r>
            <a:r>
              <a:rPr lang="zh-CN" altLang="en-US" sz="2800" smtClean="0"/>
              <a:t>＝</a:t>
            </a:r>
            <a:r>
              <a:rPr lang="en-US" altLang="zh-CN" sz="2800" smtClean="0"/>
              <a:t>0)</a:t>
            </a:r>
            <a:r>
              <a:rPr lang="zh-CN" altLang="en-US" sz="2800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8.4 </a:t>
            </a:r>
            <a:r>
              <a:rPr lang="zh-CN" altLang="en-US" smtClean="0"/>
              <a:t>模拟接口</a:t>
            </a:r>
          </a:p>
        </p:txBody>
      </p:sp>
      <p:sp>
        <p:nvSpPr>
          <p:cNvPr id="12288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5925" y="1700213"/>
            <a:ext cx="5832475" cy="6492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模拟量</a:t>
            </a:r>
            <a:r>
              <a:rPr lang="en-US" altLang="zh-CN" smtClean="0"/>
              <a:t>——</a:t>
            </a:r>
            <a:r>
              <a:rPr lang="zh-CN" altLang="en-US" smtClean="0"/>
              <a:t>连续变化的物理量</a:t>
            </a:r>
          </a:p>
        </p:txBody>
      </p:sp>
      <p:pic>
        <p:nvPicPr>
          <p:cNvPr id="122884" name="Picture 5" descr="0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92613" y="4491038"/>
            <a:ext cx="34067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885" name="Picture 6" descr="168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025" y="2465388"/>
            <a:ext cx="3714750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2886" name="Group 7"/>
          <p:cNvGrpSpPr>
            <a:grpSpLocks/>
          </p:cNvGrpSpPr>
          <p:nvPr/>
        </p:nvGrpSpPr>
        <p:grpSpPr bwMode="auto">
          <a:xfrm>
            <a:off x="4027488" y="2932113"/>
            <a:ext cx="3746500" cy="1270000"/>
            <a:chOff x="2537" y="1847"/>
            <a:chExt cx="2360" cy="800"/>
          </a:xfrm>
        </p:grpSpPr>
        <p:sp>
          <p:nvSpPr>
            <p:cNvPr id="122891" name="Line 8"/>
            <p:cNvSpPr>
              <a:spLocks noChangeShapeType="1"/>
            </p:cNvSpPr>
            <p:nvPr/>
          </p:nvSpPr>
          <p:spPr bwMode="auto">
            <a:xfrm>
              <a:off x="2537" y="1851"/>
              <a:ext cx="1468" cy="7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892" name="Text Box 9"/>
            <p:cNvSpPr txBox="1">
              <a:spLocks noChangeArrowheads="1"/>
            </p:cNvSpPr>
            <p:nvPr/>
          </p:nvSpPr>
          <p:spPr bwMode="auto">
            <a:xfrm>
              <a:off x="3077" y="1847"/>
              <a:ext cx="1820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800" b="1">
                  <a:solidFill>
                    <a:srgbClr val="006600"/>
                  </a:solidFill>
                  <a:latin typeface="Tahoma" pitchFamily="34" charset="0"/>
                </a:rPr>
                <a:t>模拟</a:t>
              </a:r>
              <a:r>
                <a:rPr kumimoji="1" lang="en-US" altLang="zh-CN" sz="2800" b="1">
                  <a:solidFill>
                    <a:srgbClr val="006600"/>
                  </a:solidFill>
                  <a:latin typeface="Tahoma" pitchFamily="34" charset="0"/>
                </a:rPr>
                <a:t>/</a:t>
              </a:r>
              <a:r>
                <a:rPr kumimoji="1" lang="zh-CN" altLang="en-US" sz="2800" b="1">
                  <a:solidFill>
                    <a:srgbClr val="006600"/>
                  </a:solidFill>
                  <a:latin typeface="Tahoma" pitchFamily="34" charset="0"/>
                </a:rPr>
                <a:t>数字转换器</a:t>
              </a:r>
            </a:p>
            <a:p>
              <a:pPr algn="ctr"/>
              <a:r>
                <a:rPr kumimoji="1" lang="en-US" altLang="zh-CN" sz="2800" b="1">
                  <a:solidFill>
                    <a:srgbClr val="006600"/>
                  </a:solidFill>
                  <a:latin typeface="Tahoma" pitchFamily="34" charset="0"/>
                </a:rPr>
                <a:t>ADC</a:t>
              </a:r>
            </a:p>
          </p:txBody>
        </p:sp>
      </p:grpSp>
      <p:grpSp>
        <p:nvGrpSpPr>
          <p:cNvPr id="122887" name="Group 10"/>
          <p:cNvGrpSpPr>
            <a:grpSpLocks/>
          </p:cNvGrpSpPr>
          <p:nvPr/>
        </p:nvGrpSpPr>
        <p:grpSpPr bwMode="auto">
          <a:xfrm>
            <a:off x="1401763" y="2916238"/>
            <a:ext cx="3933825" cy="1263650"/>
            <a:chOff x="883" y="1837"/>
            <a:chExt cx="2478" cy="796"/>
          </a:xfrm>
        </p:grpSpPr>
        <p:sp>
          <p:nvSpPr>
            <p:cNvPr id="122889" name="Text Box 11"/>
            <p:cNvSpPr txBox="1">
              <a:spLocks noChangeArrowheads="1"/>
            </p:cNvSpPr>
            <p:nvPr/>
          </p:nvSpPr>
          <p:spPr bwMode="auto">
            <a:xfrm>
              <a:off x="883" y="2025"/>
              <a:ext cx="1820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ahoma" pitchFamily="34" charset="0"/>
                </a:rPr>
                <a:t>DAC</a:t>
              </a:r>
            </a:p>
            <a:p>
              <a:pPr algn="ctr"/>
              <a:r>
                <a:rPr kumimoji="1" lang="zh-CN" altLang="en-US" sz="2800" b="1">
                  <a:solidFill>
                    <a:schemeClr val="tx2"/>
                  </a:solidFill>
                  <a:latin typeface="Tahoma" pitchFamily="34" charset="0"/>
                </a:rPr>
                <a:t>数字</a:t>
              </a:r>
              <a:r>
                <a:rPr kumimoji="1" lang="en-US" altLang="zh-CN" sz="2800" b="1">
                  <a:solidFill>
                    <a:schemeClr val="tx2"/>
                  </a:solidFill>
                  <a:latin typeface="Tahoma" pitchFamily="34" charset="0"/>
                </a:rPr>
                <a:t>/</a:t>
              </a:r>
              <a:r>
                <a:rPr kumimoji="1" lang="zh-CN" altLang="en-US" sz="2800" b="1">
                  <a:solidFill>
                    <a:schemeClr val="tx2"/>
                  </a:solidFill>
                  <a:latin typeface="Tahoma" pitchFamily="34" charset="0"/>
                </a:rPr>
                <a:t>模拟转换器</a:t>
              </a:r>
            </a:p>
          </p:txBody>
        </p:sp>
        <p:sp>
          <p:nvSpPr>
            <p:cNvPr id="122890" name="Line 12"/>
            <p:cNvSpPr>
              <a:spLocks noChangeShapeType="1"/>
            </p:cNvSpPr>
            <p:nvPr/>
          </p:nvSpPr>
          <p:spPr bwMode="auto">
            <a:xfrm flipH="1" flipV="1">
              <a:off x="1893" y="1837"/>
              <a:ext cx="1468" cy="79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2888" name="Rectangle 13"/>
          <p:cNvSpPr>
            <a:spLocks noChangeArrowheads="1"/>
          </p:cNvSpPr>
          <p:nvPr/>
        </p:nvSpPr>
        <p:spPr bwMode="auto">
          <a:xfrm>
            <a:off x="1690688" y="4868863"/>
            <a:ext cx="7129462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kumimoji="1" lang="zh-CN" altLang="en-US" sz="3200" b="1">
                <a:solidFill>
                  <a:srgbClr val="193C7D"/>
                </a:solidFill>
                <a:latin typeface="宋体" charset="-122"/>
              </a:rPr>
              <a:t>数字量</a:t>
            </a:r>
            <a:r>
              <a:rPr kumimoji="1" lang="en-US" altLang="zh-CN" sz="3200" b="1">
                <a:solidFill>
                  <a:srgbClr val="193C7D"/>
                </a:solidFill>
                <a:latin typeface="宋体" charset="-122"/>
              </a:rPr>
              <a:t>——</a:t>
            </a:r>
            <a:r>
              <a:rPr kumimoji="1" lang="zh-CN" altLang="en-US" sz="3200" b="1">
                <a:solidFill>
                  <a:srgbClr val="193C7D"/>
                </a:solidFill>
                <a:latin typeface="宋体" charset="-122"/>
              </a:rPr>
              <a:t>时间和数值上都离散的量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8.4.1 </a:t>
            </a:r>
            <a:r>
              <a:rPr lang="zh-CN" altLang="en-US" smtClean="0"/>
              <a:t>模拟输入输出系统</a:t>
            </a:r>
          </a:p>
        </p:txBody>
      </p:sp>
      <p:grpSp>
        <p:nvGrpSpPr>
          <p:cNvPr id="123907" name="Group 3"/>
          <p:cNvGrpSpPr>
            <a:grpSpLocks/>
          </p:cNvGrpSpPr>
          <p:nvPr/>
        </p:nvGrpSpPr>
        <p:grpSpPr bwMode="auto">
          <a:xfrm>
            <a:off x="-76200" y="1354138"/>
            <a:ext cx="9144000" cy="4364037"/>
            <a:chOff x="0" y="899"/>
            <a:chExt cx="5760" cy="2749"/>
          </a:xfrm>
        </p:grpSpPr>
        <p:sp>
          <p:nvSpPr>
            <p:cNvPr id="123911" name="Rectangle 4"/>
            <p:cNvSpPr>
              <a:spLocks noChangeArrowheads="1"/>
            </p:cNvSpPr>
            <p:nvPr/>
          </p:nvSpPr>
          <p:spPr bwMode="auto">
            <a:xfrm>
              <a:off x="4670" y="1730"/>
              <a:ext cx="667" cy="26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b="1">
                  <a:latin typeface="Times New Roman" pitchFamily="18" charset="0"/>
                </a:rPr>
                <a:t>数字信号</a:t>
              </a:r>
            </a:p>
          </p:txBody>
        </p:sp>
        <p:sp>
          <p:nvSpPr>
            <p:cNvPr id="123912" name="Rectangle 5"/>
            <p:cNvSpPr>
              <a:spLocks noChangeArrowheads="1"/>
            </p:cNvSpPr>
            <p:nvPr/>
          </p:nvSpPr>
          <p:spPr bwMode="auto">
            <a:xfrm>
              <a:off x="2747" y="899"/>
              <a:ext cx="666" cy="26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b="1">
                  <a:latin typeface="Times New Roman" pitchFamily="18" charset="0"/>
                </a:rPr>
                <a:t>模拟信号</a:t>
              </a:r>
            </a:p>
          </p:txBody>
        </p:sp>
        <p:sp>
          <p:nvSpPr>
            <p:cNvPr id="123913" name="Rectangle 6"/>
            <p:cNvSpPr>
              <a:spLocks noChangeArrowheads="1"/>
            </p:cNvSpPr>
            <p:nvPr/>
          </p:nvSpPr>
          <p:spPr bwMode="auto">
            <a:xfrm>
              <a:off x="0" y="1077"/>
              <a:ext cx="666" cy="26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b="1">
                  <a:latin typeface="Times New Roman" pitchFamily="18" charset="0"/>
                </a:rPr>
                <a:t>现场信号</a:t>
              </a:r>
              <a:r>
                <a:rPr lang="en-US" altLang="zh-CN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914" name="Rectangle 7"/>
            <p:cNvSpPr>
              <a:spLocks noChangeArrowheads="1"/>
            </p:cNvSpPr>
            <p:nvPr/>
          </p:nvSpPr>
          <p:spPr bwMode="auto">
            <a:xfrm>
              <a:off x="0" y="1648"/>
              <a:ext cx="666" cy="2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b="1">
                  <a:latin typeface="Times New Roman" pitchFamily="18" charset="0"/>
                </a:rPr>
                <a:t>现场信号</a:t>
              </a:r>
              <a:r>
                <a:rPr lang="en-US" altLang="zh-CN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3915" name="Rectangle 8"/>
            <p:cNvSpPr>
              <a:spLocks noChangeArrowheads="1"/>
            </p:cNvSpPr>
            <p:nvPr/>
          </p:nvSpPr>
          <p:spPr bwMode="auto">
            <a:xfrm>
              <a:off x="0" y="2479"/>
              <a:ext cx="666" cy="2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b="1">
                  <a:latin typeface="Times New Roman" pitchFamily="18" charset="0"/>
                </a:rPr>
                <a:t>现场信号</a:t>
              </a:r>
              <a:r>
                <a:rPr lang="en-US" altLang="zh-CN" b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23916" name="Rectangle 9"/>
            <p:cNvSpPr>
              <a:spLocks noChangeArrowheads="1"/>
            </p:cNvSpPr>
            <p:nvPr/>
          </p:nvSpPr>
          <p:spPr bwMode="auto">
            <a:xfrm>
              <a:off x="4961" y="2059"/>
              <a:ext cx="739" cy="841"/>
            </a:xfrm>
            <a:prstGeom prst="rect">
              <a:avLst/>
            </a:prstGeom>
            <a:noFill/>
            <a:ln w="38100" cmpd="dbl">
              <a:solidFill>
                <a:srgbClr val="0066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50000"/>
                </a:lnSpc>
              </a:pPr>
              <a:r>
                <a:rPr lang="zh-CN" altLang="en-US" sz="2400" b="1">
                  <a:solidFill>
                    <a:srgbClr val="0000CC"/>
                  </a:solidFill>
                  <a:latin typeface="Times New Roman" pitchFamily="18" charset="0"/>
                </a:rPr>
                <a:t>微型</a:t>
              </a:r>
            </a:p>
            <a:p>
              <a:pPr algn="ctr" eaLnBrk="0" hangingPunct="0">
                <a:spcBef>
                  <a:spcPts val="300"/>
                </a:spcBef>
              </a:pPr>
              <a:r>
                <a:rPr lang="zh-CN" altLang="en-US" sz="2400" b="1">
                  <a:solidFill>
                    <a:srgbClr val="0000CC"/>
                  </a:solidFill>
                  <a:latin typeface="Times New Roman" pitchFamily="18" charset="0"/>
                </a:rPr>
                <a:t>计算机</a:t>
              </a:r>
            </a:p>
          </p:txBody>
        </p:sp>
        <p:sp>
          <p:nvSpPr>
            <p:cNvPr id="123917" name="Rectangle 10"/>
            <p:cNvSpPr>
              <a:spLocks noChangeArrowheads="1"/>
            </p:cNvSpPr>
            <p:nvPr/>
          </p:nvSpPr>
          <p:spPr bwMode="auto">
            <a:xfrm>
              <a:off x="1369" y="1236"/>
              <a:ext cx="630" cy="31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b="1">
                  <a:solidFill>
                    <a:srgbClr val="663300"/>
                  </a:solidFill>
                  <a:latin typeface="Times New Roman" pitchFamily="18" charset="0"/>
                </a:rPr>
                <a:t>放大器</a:t>
              </a:r>
            </a:p>
          </p:txBody>
        </p:sp>
        <p:sp>
          <p:nvSpPr>
            <p:cNvPr id="123918" name="Rectangle 11"/>
            <p:cNvSpPr>
              <a:spLocks noChangeArrowheads="1"/>
            </p:cNvSpPr>
            <p:nvPr/>
          </p:nvSpPr>
          <p:spPr bwMode="auto">
            <a:xfrm>
              <a:off x="1369" y="1806"/>
              <a:ext cx="630" cy="31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b="1">
                  <a:solidFill>
                    <a:srgbClr val="663300"/>
                  </a:solidFill>
                  <a:latin typeface="Times New Roman" pitchFamily="18" charset="0"/>
                </a:rPr>
                <a:t>放大器</a:t>
              </a:r>
            </a:p>
          </p:txBody>
        </p:sp>
        <p:sp>
          <p:nvSpPr>
            <p:cNvPr id="123919" name="Rectangle 12"/>
            <p:cNvSpPr>
              <a:spLocks noChangeArrowheads="1"/>
            </p:cNvSpPr>
            <p:nvPr/>
          </p:nvSpPr>
          <p:spPr bwMode="auto">
            <a:xfrm>
              <a:off x="1369" y="2637"/>
              <a:ext cx="630" cy="31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b="1">
                  <a:solidFill>
                    <a:srgbClr val="663300"/>
                  </a:solidFill>
                  <a:latin typeface="Times New Roman" pitchFamily="18" charset="0"/>
                </a:rPr>
                <a:t>放大器</a:t>
              </a:r>
            </a:p>
          </p:txBody>
        </p:sp>
        <p:sp>
          <p:nvSpPr>
            <p:cNvPr id="123920" name="Rectangle 13"/>
            <p:cNvSpPr>
              <a:spLocks noChangeArrowheads="1"/>
            </p:cNvSpPr>
            <p:nvPr/>
          </p:nvSpPr>
          <p:spPr bwMode="auto">
            <a:xfrm>
              <a:off x="3152" y="1155"/>
              <a:ext cx="333" cy="17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endParaRPr lang="zh-CN" altLang="en-US" b="1">
                <a:solidFill>
                  <a:srgbClr val="663300"/>
                </a:solidFill>
                <a:latin typeface="Times New Roman" pitchFamily="18" charset="0"/>
              </a:endParaRPr>
            </a:p>
            <a:p>
              <a:pPr algn="ctr" eaLnBrk="0" hangingPunct="0"/>
              <a:endParaRPr lang="zh-CN" altLang="en-US" b="1">
                <a:solidFill>
                  <a:srgbClr val="663300"/>
                </a:solidFill>
                <a:latin typeface="Times New Roman" pitchFamily="18" charset="0"/>
              </a:endParaRPr>
            </a:p>
            <a:p>
              <a:pPr algn="ctr" eaLnBrk="0" hangingPunct="0"/>
              <a:r>
                <a:rPr lang="zh-CN" altLang="en-US" b="1">
                  <a:solidFill>
                    <a:srgbClr val="663300"/>
                  </a:solidFill>
                  <a:latin typeface="Times New Roman" pitchFamily="18" charset="0"/>
                </a:rPr>
                <a:t>多</a:t>
              </a:r>
            </a:p>
            <a:p>
              <a:pPr algn="ctr" eaLnBrk="0" hangingPunct="0">
                <a:spcBef>
                  <a:spcPts val="300"/>
                </a:spcBef>
              </a:pPr>
              <a:r>
                <a:rPr lang="zh-CN" altLang="en-US" b="1">
                  <a:solidFill>
                    <a:srgbClr val="663300"/>
                  </a:solidFill>
                  <a:latin typeface="Times New Roman" pitchFamily="18" charset="0"/>
                </a:rPr>
                <a:t>路</a:t>
              </a:r>
            </a:p>
            <a:p>
              <a:pPr algn="ctr" eaLnBrk="0" hangingPunct="0">
                <a:spcBef>
                  <a:spcPts val="300"/>
                </a:spcBef>
              </a:pPr>
              <a:r>
                <a:rPr lang="zh-CN" altLang="en-US" b="1">
                  <a:solidFill>
                    <a:srgbClr val="663300"/>
                  </a:solidFill>
                  <a:latin typeface="Times New Roman" pitchFamily="18" charset="0"/>
                </a:rPr>
                <a:t>开</a:t>
              </a:r>
            </a:p>
            <a:p>
              <a:pPr algn="ctr" eaLnBrk="0" hangingPunct="0">
                <a:spcBef>
                  <a:spcPts val="300"/>
                </a:spcBef>
              </a:pPr>
              <a:r>
                <a:rPr lang="zh-CN" altLang="en-US" b="1">
                  <a:solidFill>
                    <a:srgbClr val="663300"/>
                  </a:solidFill>
                  <a:latin typeface="Times New Roman" pitchFamily="18" charset="0"/>
                </a:rPr>
                <a:t>关</a:t>
              </a:r>
            </a:p>
          </p:txBody>
        </p:sp>
        <p:sp>
          <p:nvSpPr>
            <p:cNvPr id="123921" name="Rectangle 14"/>
            <p:cNvSpPr>
              <a:spLocks noChangeArrowheads="1"/>
            </p:cNvSpPr>
            <p:nvPr/>
          </p:nvSpPr>
          <p:spPr bwMode="auto">
            <a:xfrm>
              <a:off x="2293" y="1175"/>
              <a:ext cx="636" cy="3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20000"/>
                </a:lnSpc>
              </a:pPr>
              <a:r>
                <a:rPr lang="zh-CN" altLang="en-US" b="1">
                  <a:solidFill>
                    <a:srgbClr val="663300"/>
                  </a:solidFill>
                  <a:latin typeface="Times New Roman" pitchFamily="18" charset="0"/>
                </a:rPr>
                <a:t>低通滤波</a:t>
              </a:r>
            </a:p>
          </p:txBody>
        </p:sp>
        <p:sp>
          <p:nvSpPr>
            <p:cNvPr id="123922" name="Rectangle 15"/>
            <p:cNvSpPr>
              <a:spLocks noChangeArrowheads="1"/>
            </p:cNvSpPr>
            <p:nvPr/>
          </p:nvSpPr>
          <p:spPr bwMode="auto">
            <a:xfrm>
              <a:off x="672" y="1190"/>
              <a:ext cx="527" cy="3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20000"/>
                </a:lnSpc>
              </a:pPr>
              <a:r>
                <a:rPr lang="zh-CN" altLang="en-US" b="1">
                  <a:solidFill>
                    <a:srgbClr val="663300"/>
                  </a:solidFill>
                  <a:latin typeface="Times New Roman" pitchFamily="18" charset="0"/>
                </a:rPr>
                <a:t>传感器</a:t>
              </a:r>
            </a:p>
          </p:txBody>
        </p:sp>
        <p:sp>
          <p:nvSpPr>
            <p:cNvPr id="123923" name="Line 16"/>
            <p:cNvSpPr>
              <a:spLocks noChangeShapeType="1"/>
            </p:cNvSpPr>
            <p:nvPr/>
          </p:nvSpPr>
          <p:spPr bwMode="auto">
            <a:xfrm>
              <a:off x="453" y="1347"/>
              <a:ext cx="21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24" name="Line 17"/>
            <p:cNvSpPr>
              <a:spLocks noChangeShapeType="1"/>
            </p:cNvSpPr>
            <p:nvPr/>
          </p:nvSpPr>
          <p:spPr bwMode="auto">
            <a:xfrm>
              <a:off x="1203" y="1330"/>
              <a:ext cx="21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3925" name="Group 18"/>
            <p:cNvGrpSpPr>
              <a:grpSpLocks/>
            </p:cNvGrpSpPr>
            <p:nvPr/>
          </p:nvGrpSpPr>
          <p:grpSpPr bwMode="auto">
            <a:xfrm>
              <a:off x="1428" y="1057"/>
              <a:ext cx="654" cy="538"/>
              <a:chOff x="0" y="0"/>
              <a:chExt cx="20000" cy="19999"/>
            </a:xfrm>
          </p:grpSpPr>
          <p:sp>
            <p:nvSpPr>
              <p:cNvPr id="123963" name="Line 19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15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64" name="Line 20"/>
              <p:cNvSpPr>
                <a:spLocks noChangeShapeType="1"/>
              </p:cNvSpPr>
              <p:nvPr/>
            </p:nvSpPr>
            <p:spPr bwMode="auto">
              <a:xfrm flipV="1">
                <a:off x="0" y="9595"/>
                <a:ext cx="20000" cy="1015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65" name="Line 21"/>
              <p:cNvSpPr>
                <a:spLocks noChangeShapeType="1"/>
              </p:cNvSpPr>
              <p:nvPr/>
            </p:nvSpPr>
            <p:spPr bwMode="auto">
              <a:xfrm>
                <a:off x="0" y="0"/>
                <a:ext cx="27" cy="1999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3926" name="Line 22"/>
            <p:cNvSpPr>
              <a:spLocks noChangeShapeType="1"/>
            </p:cNvSpPr>
            <p:nvPr/>
          </p:nvSpPr>
          <p:spPr bwMode="auto">
            <a:xfrm>
              <a:off x="2074" y="1314"/>
              <a:ext cx="21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27" name="Line 23"/>
            <p:cNvSpPr>
              <a:spLocks noChangeShapeType="1"/>
            </p:cNvSpPr>
            <p:nvPr/>
          </p:nvSpPr>
          <p:spPr bwMode="auto">
            <a:xfrm>
              <a:off x="2933" y="1313"/>
              <a:ext cx="21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28" name="Rectangle 24"/>
            <p:cNvSpPr>
              <a:spLocks noChangeArrowheads="1"/>
            </p:cNvSpPr>
            <p:nvPr/>
          </p:nvSpPr>
          <p:spPr bwMode="auto">
            <a:xfrm>
              <a:off x="2293" y="1745"/>
              <a:ext cx="636" cy="3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20000"/>
                </a:lnSpc>
              </a:pPr>
              <a:r>
                <a:rPr lang="zh-CN" altLang="en-US" b="1">
                  <a:solidFill>
                    <a:srgbClr val="663300"/>
                  </a:solidFill>
                  <a:latin typeface="Times New Roman" pitchFamily="18" charset="0"/>
                </a:rPr>
                <a:t>低通滤波</a:t>
              </a:r>
            </a:p>
          </p:txBody>
        </p:sp>
        <p:sp>
          <p:nvSpPr>
            <p:cNvPr id="123929" name="Rectangle 25"/>
            <p:cNvSpPr>
              <a:spLocks noChangeArrowheads="1"/>
            </p:cNvSpPr>
            <p:nvPr/>
          </p:nvSpPr>
          <p:spPr bwMode="auto">
            <a:xfrm>
              <a:off x="672" y="1760"/>
              <a:ext cx="527" cy="3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20000"/>
                </a:lnSpc>
              </a:pPr>
              <a:r>
                <a:rPr lang="zh-CN" altLang="en-US" b="1">
                  <a:solidFill>
                    <a:srgbClr val="663300"/>
                  </a:solidFill>
                  <a:latin typeface="Times New Roman" pitchFamily="18" charset="0"/>
                </a:rPr>
                <a:t>传感器</a:t>
              </a:r>
            </a:p>
          </p:txBody>
        </p:sp>
        <p:sp>
          <p:nvSpPr>
            <p:cNvPr id="123930" name="Line 26"/>
            <p:cNvSpPr>
              <a:spLocks noChangeShapeType="1"/>
            </p:cNvSpPr>
            <p:nvPr/>
          </p:nvSpPr>
          <p:spPr bwMode="auto">
            <a:xfrm>
              <a:off x="453" y="1917"/>
              <a:ext cx="21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31" name="Line 27"/>
            <p:cNvSpPr>
              <a:spLocks noChangeShapeType="1"/>
            </p:cNvSpPr>
            <p:nvPr/>
          </p:nvSpPr>
          <p:spPr bwMode="auto">
            <a:xfrm>
              <a:off x="1203" y="1901"/>
              <a:ext cx="21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3932" name="Group 28"/>
            <p:cNvGrpSpPr>
              <a:grpSpLocks/>
            </p:cNvGrpSpPr>
            <p:nvPr/>
          </p:nvGrpSpPr>
          <p:grpSpPr bwMode="auto">
            <a:xfrm>
              <a:off x="1428" y="1627"/>
              <a:ext cx="654" cy="539"/>
              <a:chOff x="0" y="0"/>
              <a:chExt cx="20000" cy="20000"/>
            </a:xfrm>
          </p:grpSpPr>
          <p:sp>
            <p:nvSpPr>
              <p:cNvPr id="123960" name="Line 29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1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61" name="Line 30"/>
              <p:cNvSpPr>
                <a:spLocks noChangeShapeType="1"/>
              </p:cNvSpPr>
              <p:nvPr/>
            </p:nvSpPr>
            <p:spPr bwMode="auto">
              <a:xfrm flipV="1">
                <a:off x="0" y="9599"/>
                <a:ext cx="20000" cy="101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62" name="Line 31"/>
              <p:cNvSpPr>
                <a:spLocks noChangeShapeType="1"/>
              </p:cNvSpPr>
              <p:nvPr/>
            </p:nvSpPr>
            <p:spPr bwMode="auto">
              <a:xfrm>
                <a:off x="0" y="0"/>
                <a:ext cx="23" cy="2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3933" name="Line 32"/>
            <p:cNvSpPr>
              <a:spLocks noChangeShapeType="1"/>
            </p:cNvSpPr>
            <p:nvPr/>
          </p:nvSpPr>
          <p:spPr bwMode="auto">
            <a:xfrm>
              <a:off x="2074" y="1884"/>
              <a:ext cx="21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34" name="Line 33"/>
            <p:cNvSpPr>
              <a:spLocks noChangeShapeType="1"/>
            </p:cNvSpPr>
            <p:nvPr/>
          </p:nvSpPr>
          <p:spPr bwMode="auto">
            <a:xfrm>
              <a:off x="2933" y="1883"/>
              <a:ext cx="21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35" name="Rectangle 34"/>
            <p:cNvSpPr>
              <a:spLocks noChangeArrowheads="1"/>
            </p:cNvSpPr>
            <p:nvPr/>
          </p:nvSpPr>
          <p:spPr bwMode="auto">
            <a:xfrm>
              <a:off x="2293" y="2576"/>
              <a:ext cx="636" cy="3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20000"/>
                </a:lnSpc>
              </a:pPr>
              <a:r>
                <a:rPr lang="zh-CN" altLang="en-US" b="1">
                  <a:solidFill>
                    <a:srgbClr val="663300"/>
                  </a:solidFill>
                  <a:latin typeface="Times New Roman" pitchFamily="18" charset="0"/>
                </a:rPr>
                <a:t>低通滤波</a:t>
              </a:r>
            </a:p>
          </p:txBody>
        </p:sp>
        <p:sp>
          <p:nvSpPr>
            <p:cNvPr id="123936" name="Rectangle 35"/>
            <p:cNvSpPr>
              <a:spLocks noChangeArrowheads="1"/>
            </p:cNvSpPr>
            <p:nvPr/>
          </p:nvSpPr>
          <p:spPr bwMode="auto">
            <a:xfrm>
              <a:off x="672" y="2592"/>
              <a:ext cx="527" cy="31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20000"/>
                </a:lnSpc>
              </a:pPr>
              <a:r>
                <a:rPr lang="zh-CN" altLang="en-US" b="1">
                  <a:solidFill>
                    <a:srgbClr val="663300"/>
                  </a:solidFill>
                  <a:latin typeface="Times New Roman" pitchFamily="18" charset="0"/>
                </a:rPr>
                <a:t>传感器</a:t>
              </a:r>
            </a:p>
          </p:txBody>
        </p:sp>
        <p:sp>
          <p:nvSpPr>
            <p:cNvPr id="123937" name="Line 36"/>
            <p:cNvSpPr>
              <a:spLocks noChangeShapeType="1"/>
            </p:cNvSpPr>
            <p:nvPr/>
          </p:nvSpPr>
          <p:spPr bwMode="auto">
            <a:xfrm>
              <a:off x="453" y="2748"/>
              <a:ext cx="21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38" name="Line 37"/>
            <p:cNvSpPr>
              <a:spLocks noChangeShapeType="1"/>
            </p:cNvSpPr>
            <p:nvPr/>
          </p:nvSpPr>
          <p:spPr bwMode="auto">
            <a:xfrm>
              <a:off x="1203" y="2732"/>
              <a:ext cx="21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3939" name="Group 38"/>
            <p:cNvGrpSpPr>
              <a:grpSpLocks/>
            </p:cNvGrpSpPr>
            <p:nvPr/>
          </p:nvGrpSpPr>
          <p:grpSpPr bwMode="auto">
            <a:xfrm>
              <a:off x="1428" y="2458"/>
              <a:ext cx="654" cy="539"/>
              <a:chOff x="0" y="0"/>
              <a:chExt cx="20000" cy="20000"/>
            </a:xfrm>
          </p:grpSpPr>
          <p:sp>
            <p:nvSpPr>
              <p:cNvPr id="123957" name="Line 39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15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58" name="Line 40"/>
              <p:cNvSpPr>
                <a:spLocks noChangeShapeType="1"/>
              </p:cNvSpPr>
              <p:nvPr/>
            </p:nvSpPr>
            <p:spPr bwMode="auto">
              <a:xfrm flipV="1">
                <a:off x="0" y="9595"/>
                <a:ext cx="20000" cy="101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59" name="Line 41"/>
              <p:cNvSpPr>
                <a:spLocks noChangeShapeType="1"/>
              </p:cNvSpPr>
              <p:nvPr/>
            </p:nvSpPr>
            <p:spPr bwMode="auto">
              <a:xfrm>
                <a:off x="0" y="0"/>
                <a:ext cx="23" cy="2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3940" name="Line 42"/>
            <p:cNvSpPr>
              <a:spLocks noChangeShapeType="1"/>
            </p:cNvSpPr>
            <p:nvPr/>
          </p:nvSpPr>
          <p:spPr bwMode="auto">
            <a:xfrm>
              <a:off x="2074" y="2728"/>
              <a:ext cx="218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41" name="Line 43"/>
            <p:cNvSpPr>
              <a:spLocks noChangeShapeType="1"/>
            </p:cNvSpPr>
            <p:nvPr/>
          </p:nvSpPr>
          <p:spPr bwMode="auto">
            <a:xfrm>
              <a:off x="2933" y="2714"/>
              <a:ext cx="21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42" name="Rectangle 44"/>
            <p:cNvSpPr>
              <a:spLocks noChangeArrowheads="1"/>
            </p:cNvSpPr>
            <p:nvPr/>
          </p:nvSpPr>
          <p:spPr bwMode="auto">
            <a:xfrm>
              <a:off x="4858" y="1256"/>
              <a:ext cx="902" cy="37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40000"/>
                </a:lnSpc>
              </a:pPr>
              <a:r>
                <a:rPr lang="en-US" altLang="zh-CN" b="1">
                  <a:solidFill>
                    <a:srgbClr val="663300"/>
                  </a:solidFill>
                  <a:latin typeface="Times New Roman" pitchFamily="18" charset="0"/>
                </a:rPr>
                <a:t>A/D</a:t>
              </a:r>
              <a:r>
                <a:rPr lang="zh-CN" altLang="en-US" b="1">
                  <a:solidFill>
                    <a:srgbClr val="663300"/>
                  </a:solidFill>
                  <a:latin typeface="Times New Roman" pitchFamily="18" charset="0"/>
                </a:rPr>
                <a:t>转换器</a:t>
              </a:r>
            </a:p>
          </p:txBody>
        </p:sp>
        <p:sp>
          <p:nvSpPr>
            <p:cNvPr id="123943" name="Rectangle 45"/>
            <p:cNvSpPr>
              <a:spLocks noChangeArrowheads="1"/>
            </p:cNvSpPr>
            <p:nvPr/>
          </p:nvSpPr>
          <p:spPr bwMode="auto">
            <a:xfrm>
              <a:off x="3720" y="1256"/>
              <a:ext cx="902" cy="37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40000"/>
                </a:lnSpc>
              </a:pPr>
              <a:r>
                <a:rPr lang="zh-CN" altLang="en-US" b="1">
                  <a:solidFill>
                    <a:srgbClr val="663300"/>
                  </a:solidFill>
                  <a:latin typeface="Times New Roman" pitchFamily="18" charset="0"/>
                </a:rPr>
                <a:t>采样保持器</a:t>
              </a:r>
            </a:p>
          </p:txBody>
        </p:sp>
        <p:sp>
          <p:nvSpPr>
            <p:cNvPr id="123944" name="Line 46"/>
            <p:cNvSpPr>
              <a:spLocks noChangeShapeType="1"/>
            </p:cNvSpPr>
            <p:nvPr/>
          </p:nvSpPr>
          <p:spPr bwMode="auto">
            <a:xfrm>
              <a:off x="3501" y="1444"/>
              <a:ext cx="21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45" name="Line 47"/>
            <p:cNvSpPr>
              <a:spLocks noChangeShapeType="1"/>
            </p:cNvSpPr>
            <p:nvPr/>
          </p:nvSpPr>
          <p:spPr bwMode="auto">
            <a:xfrm>
              <a:off x="4638" y="1443"/>
              <a:ext cx="21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46" name="Line 48"/>
            <p:cNvSpPr>
              <a:spLocks noChangeShapeType="1"/>
            </p:cNvSpPr>
            <p:nvPr/>
          </p:nvSpPr>
          <p:spPr bwMode="auto">
            <a:xfrm>
              <a:off x="5332" y="1628"/>
              <a:ext cx="0" cy="423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47" name="Rectangle 49"/>
            <p:cNvSpPr>
              <a:spLocks noChangeArrowheads="1"/>
            </p:cNvSpPr>
            <p:nvPr/>
          </p:nvSpPr>
          <p:spPr bwMode="auto">
            <a:xfrm>
              <a:off x="4707" y="3180"/>
              <a:ext cx="666" cy="26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b="1">
                  <a:latin typeface="Times New Roman" pitchFamily="18" charset="0"/>
                </a:rPr>
                <a:t>数字信号</a:t>
              </a:r>
            </a:p>
          </p:txBody>
        </p:sp>
        <p:sp>
          <p:nvSpPr>
            <p:cNvPr id="123948" name="Rectangle 50"/>
            <p:cNvSpPr>
              <a:spLocks noChangeArrowheads="1"/>
            </p:cNvSpPr>
            <p:nvPr/>
          </p:nvSpPr>
          <p:spPr bwMode="auto">
            <a:xfrm>
              <a:off x="1437" y="3360"/>
              <a:ext cx="667" cy="260"/>
            </a:xfrm>
            <a:prstGeom prst="rect">
              <a:avLst/>
            </a:prstGeom>
            <a:solidFill>
              <a:srgbClr val="66FFFF"/>
            </a:solidFill>
            <a:ln w="28575">
              <a:solidFill>
                <a:srgbClr val="006600"/>
              </a:solidFill>
              <a:prstDash val="sysDot"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b="1">
                  <a:solidFill>
                    <a:srgbClr val="0000CC"/>
                  </a:solidFill>
                  <a:latin typeface="Times New Roman" pitchFamily="18" charset="0"/>
                </a:rPr>
                <a:t>受控对象</a:t>
              </a:r>
            </a:p>
          </p:txBody>
        </p:sp>
        <p:sp>
          <p:nvSpPr>
            <p:cNvPr id="123949" name="Rectangle 51"/>
            <p:cNvSpPr>
              <a:spLocks noChangeArrowheads="1"/>
            </p:cNvSpPr>
            <p:nvPr/>
          </p:nvSpPr>
          <p:spPr bwMode="auto">
            <a:xfrm>
              <a:off x="1946" y="3132"/>
              <a:ext cx="666" cy="2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b="1">
                  <a:latin typeface="Times New Roman" pitchFamily="18" charset="0"/>
                </a:rPr>
                <a:t>控制信号</a:t>
              </a:r>
            </a:p>
          </p:txBody>
        </p:sp>
        <p:sp>
          <p:nvSpPr>
            <p:cNvPr id="123950" name="Rectangle 52"/>
            <p:cNvSpPr>
              <a:spLocks noChangeArrowheads="1"/>
            </p:cNvSpPr>
            <p:nvPr/>
          </p:nvSpPr>
          <p:spPr bwMode="auto">
            <a:xfrm>
              <a:off x="3327" y="3017"/>
              <a:ext cx="667" cy="26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b="1">
                  <a:latin typeface="Times New Roman" pitchFamily="18" charset="0"/>
                </a:rPr>
                <a:t>模拟信号</a:t>
              </a:r>
            </a:p>
          </p:txBody>
        </p:sp>
        <p:sp>
          <p:nvSpPr>
            <p:cNvPr id="123951" name="Rectangle 53"/>
            <p:cNvSpPr>
              <a:spLocks noChangeArrowheads="1"/>
            </p:cNvSpPr>
            <p:nvPr/>
          </p:nvSpPr>
          <p:spPr bwMode="auto">
            <a:xfrm>
              <a:off x="3745" y="3278"/>
              <a:ext cx="902" cy="370"/>
            </a:xfrm>
            <a:prstGeom prst="rect">
              <a:avLst/>
            </a:prstGeom>
            <a:solidFill>
              <a:srgbClr val="66FFFF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40000"/>
                </a:lnSpc>
              </a:pPr>
              <a:r>
                <a:rPr lang="en-US" altLang="zh-CN" b="1">
                  <a:solidFill>
                    <a:srgbClr val="0000CC"/>
                  </a:solidFill>
                  <a:latin typeface="Times New Roman" pitchFamily="18" charset="0"/>
                </a:rPr>
                <a:t>D/A</a:t>
              </a:r>
              <a:r>
                <a:rPr lang="zh-CN" altLang="en-US" b="1">
                  <a:solidFill>
                    <a:srgbClr val="0000CC"/>
                  </a:solidFill>
                  <a:latin typeface="Times New Roman" pitchFamily="18" charset="0"/>
                </a:rPr>
                <a:t>转换器</a:t>
              </a:r>
            </a:p>
          </p:txBody>
        </p:sp>
        <p:sp>
          <p:nvSpPr>
            <p:cNvPr id="123952" name="Rectangle 54"/>
            <p:cNvSpPr>
              <a:spLocks noChangeArrowheads="1"/>
            </p:cNvSpPr>
            <p:nvPr/>
          </p:nvSpPr>
          <p:spPr bwMode="auto">
            <a:xfrm>
              <a:off x="2548" y="3277"/>
              <a:ext cx="978" cy="369"/>
            </a:xfrm>
            <a:prstGeom prst="rect">
              <a:avLst/>
            </a:prstGeom>
            <a:solidFill>
              <a:srgbClr val="66FFFF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40000"/>
                </a:lnSpc>
              </a:pPr>
              <a:r>
                <a:rPr lang="zh-CN" altLang="en-US" b="1">
                  <a:solidFill>
                    <a:srgbClr val="0000CC"/>
                  </a:solidFill>
                  <a:latin typeface="Times New Roman" pitchFamily="18" charset="0"/>
                </a:rPr>
                <a:t>放大驱动电路</a:t>
              </a:r>
            </a:p>
          </p:txBody>
        </p:sp>
        <p:sp>
          <p:nvSpPr>
            <p:cNvPr id="123953" name="Line 55"/>
            <p:cNvSpPr>
              <a:spLocks noChangeShapeType="1"/>
            </p:cNvSpPr>
            <p:nvPr/>
          </p:nvSpPr>
          <p:spPr bwMode="auto">
            <a:xfrm flipH="1">
              <a:off x="3528" y="3450"/>
              <a:ext cx="219" cy="1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54" name="Line 56"/>
            <p:cNvSpPr>
              <a:spLocks noChangeShapeType="1"/>
            </p:cNvSpPr>
            <p:nvPr/>
          </p:nvSpPr>
          <p:spPr bwMode="auto">
            <a:xfrm flipH="1">
              <a:off x="2127" y="3464"/>
              <a:ext cx="429" cy="1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55" name="Freeform 57"/>
            <p:cNvSpPr>
              <a:spLocks/>
            </p:cNvSpPr>
            <p:nvPr/>
          </p:nvSpPr>
          <p:spPr bwMode="auto">
            <a:xfrm>
              <a:off x="4658" y="2906"/>
              <a:ext cx="691" cy="562"/>
            </a:xfrm>
            <a:custGeom>
              <a:avLst/>
              <a:gdLst>
                <a:gd name="T0" fmla="*/ 0 w 20000"/>
                <a:gd name="T1" fmla="*/ 19961 h 20000"/>
                <a:gd name="T2" fmla="*/ 19977 w 20000"/>
                <a:gd name="T3" fmla="*/ 19961 h 20000"/>
                <a:gd name="T4" fmla="*/ 19977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0" y="19961"/>
                  </a:moveTo>
                  <a:lnTo>
                    <a:pt x="19977" y="19961"/>
                  </a:lnTo>
                  <a:lnTo>
                    <a:pt x="19977" y="0"/>
                  </a:lnTo>
                </a:path>
              </a:pathLst>
            </a:custGeom>
            <a:noFill/>
            <a:ln w="28575" cap="flat">
              <a:solidFill>
                <a:srgbClr val="006600"/>
              </a:solidFill>
              <a:prstDash val="solid"/>
              <a:round/>
              <a:headEnd type="triangle" w="lg" len="lg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56" name="Text Box 58"/>
            <p:cNvSpPr txBox="1">
              <a:spLocks noChangeArrowheads="1"/>
            </p:cNvSpPr>
            <p:nvPr/>
          </p:nvSpPr>
          <p:spPr bwMode="auto">
            <a:xfrm>
              <a:off x="175" y="2046"/>
              <a:ext cx="223" cy="35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eaVert" lIns="12700" tIns="12700" rIns="12700" bIns="12700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123908" name="Group 64"/>
          <p:cNvGrpSpPr>
            <a:grpSpLocks/>
          </p:cNvGrpSpPr>
          <p:nvPr/>
        </p:nvGrpSpPr>
        <p:grpSpPr bwMode="auto">
          <a:xfrm>
            <a:off x="381000" y="609600"/>
            <a:ext cx="8305800" cy="182563"/>
            <a:chOff x="240" y="893"/>
            <a:chExt cx="5232" cy="115"/>
          </a:xfrm>
        </p:grpSpPr>
        <p:sp>
          <p:nvSpPr>
            <p:cNvPr id="123909" name="Rectangle 65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23910" name="Line 66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8.4.1 </a:t>
            </a:r>
            <a:r>
              <a:rPr lang="zh-CN" altLang="en-US" smtClean="0"/>
              <a:t>模拟输入输出系统</a:t>
            </a:r>
          </a:p>
        </p:txBody>
      </p:sp>
      <p:grpSp>
        <p:nvGrpSpPr>
          <p:cNvPr id="124931" name="Group 3"/>
          <p:cNvGrpSpPr>
            <a:grpSpLocks/>
          </p:cNvGrpSpPr>
          <p:nvPr/>
        </p:nvGrpSpPr>
        <p:grpSpPr bwMode="auto">
          <a:xfrm>
            <a:off x="-76200" y="1354138"/>
            <a:ext cx="9144000" cy="4364037"/>
            <a:chOff x="0" y="899"/>
            <a:chExt cx="5760" cy="2749"/>
          </a:xfrm>
        </p:grpSpPr>
        <p:sp>
          <p:nvSpPr>
            <p:cNvPr id="124940" name="Rectangle 4"/>
            <p:cNvSpPr>
              <a:spLocks noChangeArrowheads="1"/>
            </p:cNvSpPr>
            <p:nvPr/>
          </p:nvSpPr>
          <p:spPr bwMode="auto">
            <a:xfrm>
              <a:off x="4670" y="1730"/>
              <a:ext cx="667" cy="26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b="1">
                  <a:latin typeface="Times New Roman" pitchFamily="18" charset="0"/>
                </a:rPr>
                <a:t>数字信号</a:t>
              </a:r>
            </a:p>
          </p:txBody>
        </p:sp>
        <p:sp>
          <p:nvSpPr>
            <p:cNvPr id="124941" name="Rectangle 5"/>
            <p:cNvSpPr>
              <a:spLocks noChangeArrowheads="1"/>
            </p:cNvSpPr>
            <p:nvPr/>
          </p:nvSpPr>
          <p:spPr bwMode="auto">
            <a:xfrm>
              <a:off x="2747" y="899"/>
              <a:ext cx="666" cy="26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b="1">
                  <a:latin typeface="Times New Roman" pitchFamily="18" charset="0"/>
                </a:rPr>
                <a:t>模拟信号</a:t>
              </a:r>
            </a:p>
          </p:txBody>
        </p:sp>
        <p:sp>
          <p:nvSpPr>
            <p:cNvPr id="124942" name="Rectangle 6"/>
            <p:cNvSpPr>
              <a:spLocks noChangeArrowheads="1"/>
            </p:cNvSpPr>
            <p:nvPr/>
          </p:nvSpPr>
          <p:spPr bwMode="auto">
            <a:xfrm>
              <a:off x="0" y="1077"/>
              <a:ext cx="666" cy="26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b="1">
                  <a:latin typeface="Times New Roman" pitchFamily="18" charset="0"/>
                </a:rPr>
                <a:t>现场信号</a:t>
              </a:r>
              <a:r>
                <a:rPr lang="en-US" altLang="zh-CN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4943" name="Rectangle 7"/>
            <p:cNvSpPr>
              <a:spLocks noChangeArrowheads="1"/>
            </p:cNvSpPr>
            <p:nvPr/>
          </p:nvSpPr>
          <p:spPr bwMode="auto">
            <a:xfrm>
              <a:off x="0" y="1648"/>
              <a:ext cx="666" cy="2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b="1">
                  <a:latin typeface="Times New Roman" pitchFamily="18" charset="0"/>
                </a:rPr>
                <a:t>现场信号</a:t>
              </a:r>
              <a:r>
                <a:rPr lang="en-US" altLang="zh-CN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4944" name="Rectangle 8"/>
            <p:cNvSpPr>
              <a:spLocks noChangeArrowheads="1"/>
            </p:cNvSpPr>
            <p:nvPr/>
          </p:nvSpPr>
          <p:spPr bwMode="auto">
            <a:xfrm>
              <a:off x="0" y="2479"/>
              <a:ext cx="666" cy="2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b="1">
                  <a:latin typeface="Times New Roman" pitchFamily="18" charset="0"/>
                </a:rPr>
                <a:t>现场信号</a:t>
              </a:r>
              <a:r>
                <a:rPr lang="en-US" altLang="zh-CN" b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24945" name="Rectangle 9"/>
            <p:cNvSpPr>
              <a:spLocks noChangeArrowheads="1"/>
            </p:cNvSpPr>
            <p:nvPr/>
          </p:nvSpPr>
          <p:spPr bwMode="auto">
            <a:xfrm>
              <a:off x="4961" y="2059"/>
              <a:ext cx="739" cy="841"/>
            </a:xfrm>
            <a:prstGeom prst="rect">
              <a:avLst/>
            </a:prstGeom>
            <a:noFill/>
            <a:ln w="38100" cmpd="dbl">
              <a:solidFill>
                <a:srgbClr val="0066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50000"/>
                </a:lnSpc>
              </a:pPr>
              <a:r>
                <a:rPr lang="zh-CN" altLang="en-US" sz="2400" b="1">
                  <a:solidFill>
                    <a:srgbClr val="0000CC"/>
                  </a:solidFill>
                  <a:latin typeface="Times New Roman" pitchFamily="18" charset="0"/>
                </a:rPr>
                <a:t>微型</a:t>
              </a:r>
            </a:p>
            <a:p>
              <a:pPr algn="ctr" eaLnBrk="0" hangingPunct="0">
                <a:spcBef>
                  <a:spcPts val="300"/>
                </a:spcBef>
              </a:pPr>
              <a:r>
                <a:rPr lang="zh-CN" altLang="en-US" sz="2400" b="1">
                  <a:solidFill>
                    <a:srgbClr val="0000CC"/>
                  </a:solidFill>
                  <a:latin typeface="Times New Roman" pitchFamily="18" charset="0"/>
                </a:rPr>
                <a:t>计算机</a:t>
              </a:r>
            </a:p>
          </p:txBody>
        </p:sp>
        <p:sp>
          <p:nvSpPr>
            <p:cNvPr id="124946" name="Rectangle 10"/>
            <p:cNvSpPr>
              <a:spLocks noChangeArrowheads="1"/>
            </p:cNvSpPr>
            <p:nvPr/>
          </p:nvSpPr>
          <p:spPr bwMode="auto">
            <a:xfrm>
              <a:off x="1369" y="1236"/>
              <a:ext cx="630" cy="31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b="1">
                  <a:solidFill>
                    <a:srgbClr val="663300"/>
                  </a:solidFill>
                  <a:latin typeface="Times New Roman" pitchFamily="18" charset="0"/>
                </a:rPr>
                <a:t>放大器</a:t>
              </a:r>
            </a:p>
          </p:txBody>
        </p:sp>
        <p:sp>
          <p:nvSpPr>
            <p:cNvPr id="124947" name="Rectangle 11"/>
            <p:cNvSpPr>
              <a:spLocks noChangeArrowheads="1"/>
            </p:cNvSpPr>
            <p:nvPr/>
          </p:nvSpPr>
          <p:spPr bwMode="auto">
            <a:xfrm>
              <a:off x="1369" y="1806"/>
              <a:ext cx="630" cy="31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b="1">
                  <a:solidFill>
                    <a:srgbClr val="663300"/>
                  </a:solidFill>
                  <a:latin typeface="Times New Roman" pitchFamily="18" charset="0"/>
                </a:rPr>
                <a:t>放大器</a:t>
              </a:r>
            </a:p>
          </p:txBody>
        </p:sp>
        <p:sp>
          <p:nvSpPr>
            <p:cNvPr id="124948" name="Rectangle 12"/>
            <p:cNvSpPr>
              <a:spLocks noChangeArrowheads="1"/>
            </p:cNvSpPr>
            <p:nvPr/>
          </p:nvSpPr>
          <p:spPr bwMode="auto">
            <a:xfrm>
              <a:off x="1369" y="2637"/>
              <a:ext cx="630" cy="31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b="1">
                  <a:solidFill>
                    <a:srgbClr val="663300"/>
                  </a:solidFill>
                  <a:latin typeface="Times New Roman" pitchFamily="18" charset="0"/>
                </a:rPr>
                <a:t>放大器</a:t>
              </a:r>
            </a:p>
          </p:txBody>
        </p:sp>
        <p:sp>
          <p:nvSpPr>
            <p:cNvPr id="124949" name="Rectangle 13"/>
            <p:cNvSpPr>
              <a:spLocks noChangeArrowheads="1"/>
            </p:cNvSpPr>
            <p:nvPr/>
          </p:nvSpPr>
          <p:spPr bwMode="auto">
            <a:xfrm>
              <a:off x="3152" y="1155"/>
              <a:ext cx="333" cy="17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endParaRPr lang="zh-CN" altLang="en-US" b="1">
                <a:solidFill>
                  <a:srgbClr val="663300"/>
                </a:solidFill>
                <a:latin typeface="Times New Roman" pitchFamily="18" charset="0"/>
              </a:endParaRPr>
            </a:p>
            <a:p>
              <a:pPr algn="ctr" eaLnBrk="0" hangingPunct="0"/>
              <a:endParaRPr lang="zh-CN" altLang="en-US" b="1">
                <a:solidFill>
                  <a:srgbClr val="663300"/>
                </a:solidFill>
                <a:latin typeface="Times New Roman" pitchFamily="18" charset="0"/>
              </a:endParaRPr>
            </a:p>
            <a:p>
              <a:pPr algn="ctr" eaLnBrk="0" hangingPunct="0"/>
              <a:r>
                <a:rPr lang="zh-CN" altLang="en-US" b="1">
                  <a:solidFill>
                    <a:srgbClr val="663300"/>
                  </a:solidFill>
                  <a:latin typeface="Times New Roman" pitchFamily="18" charset="0"/>
                </a:rPr>
                <a:t>多</a:t>
              </a:r>
            </a:p>
            <a:p>
              <a:pPr algn="ctr" eaLnBrk="0" hangingPunct="0">
                <a:spcBef>
                  <a:spcPts val="300"/>
                </a:spcBef>
              </a:pPr>
              <a:r>
                <a:rPr lang="zh-CN" altLang="en-US" b="1">
                  <a:solidFill>
                    <a:srgbClr val="663300"/>
                  </a:solidFill>
                  <a:latin typeface="Times New Roman" pitchFamily="18" charset="0"/>
                </a:rPr>
                <a:t>路</a:t>
              </a:r>
            </a:p>
            <a:p>
              <a:pPr algn="ctr" eaLnBrk="0" hangingPunct="0">
                <a:spcBef>
                  <a:spcPts val="300"/>
                </a:spcBef>
              </a:pPr>
              <a:r>
                <a:rPr lang="zh-CN" altLang="en-US" b="1">
                  <a:solidFill>
                    <a:srgbClr val="663300"/>
                  </a:solidFill>
                  <a:latin typeface="Times New Roman" pitchFamily="18" charset="0"/>
                </a:rPr>
                <a:t>开</a:t>
              </a:r>
            </a:p>
            <a:p>
              <a:pPr algn="ctr" eaLnBrk="0" hangingPunct="0">
                <a:spcBef>
                  <a:spcPts val="300"/>
                </a:spcBef>
              </a:pPr>
              <a:r>
                <a:rPr lang="zh-CN" altLang="en-US" b="1">
                  <a:solidFill>
                    <a:srgbClr val="663300"/>
                  </a:solidFill>
                  <a:latin typeface="Times New Roman" pitchFamily="18" charset="0"/>
                </a:rPr>
                <a:t>关</a:t>
              </a:r>
            </a:p>
          </p:txBody>
        </p:sp>
        <p:sp>
          <p:nvSpPr>
            <p:cNvPr id="124950" name="Rectangle 14"/>
            <p:cNvSpPr>
              <a:spLocks noChangeArrowheads="1"/>
            </p:cNvSpPr>
            <p:nvPr/>
          </p:nvSpPr>
          <p:spPr bwMode="auto">
            <a:xfrm>
              <a:off x="2293" y="1175"/>
              <a:ext cx="636" cy="3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20000"/>
                </a:lnSpc>
              </a:pPr>
              <a:r>
                <a:rPr lang="zh-CN" altLang="en-US" b="1">
                  <a:solidFill>
                    <a:srgbClr val="663300"/>
                  </a:solidFill>
                  <a:latin typeface="Times New Roman" pitchFamily="18" charset="0"/>
                </a:rPr>
                <a:t>低通滤波</a:t>
              </a:r>
            </a:p>
          </p:txBody>
        </p:sp>
        <p:sp>
          <p:nvSpPr>
            <p:cNvPr id="124951" name="Rectangle 15"/>
            <p:cNvSpPr>
              <a:spLocks noChangeArrowheads="1"/>
            </p:cNvSpPr>
            <p:nvPr/>
          </p:nvSpPr>
          <p:spPr bwMode="auto">
            <a:xfrm>
              <a:off x="672" y="1190"/>
              <a:ext cx="527" cy="3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20000"/>
                </a:lnSpc>
              </a:pPr>
              <a:r>
                <a:rPr lang="zh-CN" altLang="en-US" b="1">
                  <a:solidFill>
                    <a:srgbClr val="663300"/>
                  </a:solidFill>
                  <a:latin typeface="Times New Roman" pitchFamily="18" charset="0"/>
                </a:rPr>
                <a:t>传感器</a:t>
              </a:r>
            </a:p>
          </p:txBody>
        </p:sp>
        <p:sp>
          <p:nvSpPr>
            <p:cNvPr id="124952" name="Line 16"/>
            <p:cNvSpPr>
              <a:spLocks noChangeShapeType="1"/>
            </p:cNvSpPr>
            <p:nvPr/>
          </p:nvSpPr>
          <p:spPr bwMode="auto">
            <a:xfrm>
              <a:off x="453" y="1347"/>
              <a:ext cx="21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53" name="Line 17"/>
            <p:cNvSpPr>
              <a:spLocks noChangeShapeType="1"/>
            </p:cNvSpPr>
            <p:nvPr/>
          </p:nvSpPr>
          <p:spPr bwMode="auto">
            <a:xfrm>
              <a:off x="1203" y="1330"/>
              <a:ext cx="21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4954" name="Group 18"/>
            <p:cNvGrpSpPr>
              <a:grpSpLocks/>
            </p:cNvGrpSpPr>
            <p:nvPr/>
          </p:nvGrpSpPr>
          <p:grpSpPr bwMode="auto">
            <a:xfrm>
              <a:off x="1428" y="1057"/>
              <a:ext cx="654" cy="538"/>
              <a:chOff x="0" y="0"/>
              <a:chExt cx="20000" cy="19999"/>
            </a:xfrm>
          </p:grpSpPr>
          <p:sp>
            <p:nvSpPr>
              <p:cNvPr id="124992" name="Line 19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15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993" name="Line 20"/>
              <p:cNvSpPr>
                <a:spLocks noChangeShapeType="1"/>
              </p:cNvSpPr>
              <p:nvPr/>
            </p:nvSpPr>
            <p:spPr bwMode="auto">
              <a:xfrm flipV="1">
                <a:off x="0" y="9595"/>
                <a:ext cx="20000" cy="1015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994" name="Line 21"/>
              <p:cNvSpPr>
                <a:spLocks noChangeShapeType="1"/>
              </p:cNvSpPr>
              <p:nvPr/>
            </p:nvSpPr>
            <p:spPr bwMode="auto">
              <a:xfrm>
                <a:off x="0" y="0"/>
                <a:ext cx="27" cy="1999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4955" name="Line 22"/>
            <p:cNvSpPr>
              <a:spLocks noChangeShapeType="1"/>
            </p:cNvSpPr>
            <p:nvPr/>
          </p:nvSpPr>
          <p:spPr bwMode="auto">
            <a:xfrm>
              <a:off x="2074" y="1314"/>
              <a:ext cx="21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56" name="Line 23"/>
            <p:cNvSpPr>
              <a:spLocks noChangeShapeType="1"/>
            </p:cNvSpPr>
            <p:nvPr/>
          </p:nvSpPr>
          <p:spPr bwMode="auto">
            <a:xfrm>
              <a:off x="2933" y="1313"/>
              <a:ext cx="21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57" name="Rectangle 24"/>
            <p:cNvSpPr>
              <a:spLocks noChangeArrowheads="1"/>
            </p:cNvSpPr>
            <p:nvPr/>
          </p:nvSpPr>
          <p:spPr bwMode="auto">
            <a:xfrm>
              <a:off x="2293" y="1745"/>
              <a:ext cx="636" cy="3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20000"/>
                </a:lnSpc>
              </a:pPr>
              <a:r>
                <a:rPr lang="zh-CN" altLang="en-US" b="1">
                  <a:solidFill>
                    <a:srgbClr val="663300"/>
                  </a:solidFill>
                  <a:latin typeface="Times New Roman" pitchFamily="18" charset="0"/>
                </a:rPr>
                <a:t>低通滤波</a:t>
              </a:r>
            </a:p>
          </p:txBody>
        </p:sp>
        <p:sp>
          <p:nvSpPr>
            <p:cNvPr id="124958" name="Rectangle 25"/>
            <p:cNvSpPr>
              <a:spLocks noChangeArrowheads="1"/>
            </p:cNvSpPr>
            <p:nvPr/>
          </p:nvSpPr>
          <p:spPr bwMode="auto">
            <a:xfrm>
              <a:off x="672" y="1760"/>
              <a:ext cx="527" cy="3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20000"/>
                </a:lnSpc>
              </a:pPr>
              <a:r>
                <a:rPr lang="zh-CN" altLang="en-US" b="1">
                  <a:solidFill>
                    <a:srgbClr val="663300"/>
                  </a:solidFill>
                  <a:latin typeface="Times New Roman" pitchFamily="18" charset="0"/>
                </a:rPr>
                <a:t>传感器</a:t>
              </a:r>
            </a:p>
          </p:txBody>
        </p:sp>
        <p:sp>
          <p:nvSpPr>
            <p:cNvPr id="124959" name="Line 26"/>
            <p:cNvSpPr>
              <a:spLocks noChangeShapeType="1"/>
            </p:cNvSpPr>
            <p:nvPr/>
          </p:nvSpPr>
          <p:spPr bwMode="auto">
            <a:xfrm>
              <a:off x="453" y="1917"/>
              <a:ext cx="21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60" name="Line 27"/>
            <p:cNvSpPr>
              <a:spLocks noChangeShapeType="1"/>
            </p:cNvSpPr>
            <p:nvPr/>
          </p:nvSpPr>
          <p:spPr bwMode="auto">
            <a:xfrm>
              <a:off x="1203" y="1901"/>
              <a:ext cx="21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4961" name="Group 28"/>
            <p:cNvGrpSpPr>
              <a:grpSpLocks/>
            </p:cNvGrpSpPr>
            <p:nvPr/>
          </p:nvGrpSpPr>
          <p:grpSpPr bwMode="auto">
            <a:xfrm>
              <a:off x="1428" y="1627"/>
              <a:ext cx="654" cy="539"/>
              <a:chOff x="0" y="0"/>
              <a:chExt cx="20000" cy="20000"/>
            </a:xfrm>
          </p:grpSpPr>
          <p:sp>
            <p:nvSpPr>
              <p:cNvPr id="124989" name="Line 29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1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990" name="Line 30"/>
              <p:cNvSpPr>
                <a:spLocks noChangeShapeType="1"/>
              </p:cNvSpPr>
              <p:nvPr/>
            </p:nvSpPr>
            <p:spPr bwMode="auto">
              <a:xfrm flipV="1">
                <a:off x="0" y="9599"/>
                <a:ext cx="20000" cy="101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991" name="Line 31"/>
              <p:cNvSpPr>
                <a:spLocks noChangeShapeType="1"/>
              </p:cNvSpPr>
              <p:nvPr/>
            </p:nvSpPr>
            <p:spPr bwMode="auto">
              <a:xfrm>
                <a:off x="0" y="0"/>
                <a:ext cx="23" cy="2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4962" name="Line 32"/>
            <p:cNvSpPr>
              <a:spLocks noChangeShapeType="1"/>
            </p:cNvSpPr>
            <p:nvPr/>
          </p:nvSpPr>
          <p:spPr bwMode="auto">
            <a:xfrm>
              <a:off x="2074" y="1884"/>
              <a:ext cx="21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63" name="Line 33"/>
            <p:cNvSpPr>
              <a:spLocks noChangeShapeType="1"/>
            </p:cNvSpPr>
            <p:nvPr/>
          </p:nvSpPr>
          <p:spPr bwMode="auto">
            <a:xfrm>
              <a:off x="2933" y="1883"/>
              <a:ext cx="21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64" name="Rectangle 34"/>
            <p:cNvSpPr>
              <a:spLocks noChangeArrowheads="1"/>
            </p:cNvSpPr>
            <p:nvPr/>
          </p:nvSpPr>
          <p:spPr bwMode="auto">
            <a:xfrm>
              <a:off x="2293" y="2576"/>
              <a:ext cx="636" cy="3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20000"/>
                </a:lnSpc>
              </a:pPr>
              <a:r>
                <a:rPr lang="zh-CN" altLang="en-US" b="1">
                  <a:solidFill>
                    <a:srgbClr val="663300"/>
                  </a:solidFill>
                  <a:latin typeface="Times New Roman" pitchFamily="18" charset="0"/>
                </a:rPr>
                <a:t>低通滤波</a:t>
              </a:r>
            </a:p>
          </p:txBody>
        </p:sp>
        <p:sp>
          <p:nvSpPr>
            <p:cNvPr id="124965" name="Rectangle 35"/>
            <p:cNvSpPr>
              <a:spLocks noChangeArrowheads="1"/>
            </p:cNvSpPr>
            <p:nvPr/>
          </p:nvSpPr>
          <p:spPr bwMode="auto">
            <a:xfrm>
              <a:off x="672" y="2592"/>
              <a:ext cx="527" cy="31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20000"/>
                </a:lnSpc>
              </a:pPr>
              <a:r>
                <a:rPr lang="zh-CN" altLang="en-US" b="1">
                  <a:solidFill>
                    <a:srgbClr val="663300"/>
                  </a:solidFill>
                  <a:latin typeface="Times New Roman" pitchFamily="18" charset="0"/>
                </a:rPr>
                <a:t>传感器</a:t>
              </a:r>
            </a:p>
          </p:txBody>
        </p:sp>
        <p:sp>
          <p:nvSpPr>
            <p:cNvPr id="124966" name="Line 36"/>
            <p:cNvSpPr>
              <a:spLocks noChangeShapeType="1"/>
            </p:cNvSpPr>
            <p:nvPr/>
          </p:nvSpPr>
          <p:spPr bwMode="auto">
            <a:xfrm>
              <a:off x="453" y="2748"/>
              <a:ext cx="21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67" name="Line 37"/>
            <p:cNvSpPr>
              <a:spLocks noChangeShapeType="1"/>
            </p:cNvSpPr>
            <p:nvPr/>
          </p:nvSpPr>
          <p:spPr bwMode="auto">
            <a:xfrm>
              <a:off x="1203" y="2732"/>
              <a:ext cx="21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4968" name="Group 38"/>
            <p:cNvGrpSpPr>
              <a:grpSpLocks/>
            </p:cNvGrpSpPr>
            <p:nvPr/>
          </p:nvGrpSpPr>
          <p:grpSpPr bwMode="auto">
            <a:xfrm>
              <a:off x="1428" y="2458"/>
              <a:ext cx="654" cy="539"/>
              <a:chOff x="0" y="0"/>
              <a:chExt cx="20000" cy="20000"/>
            </a:xfrm>
          </p:grpSpPr>
          <p:sp>
            <p:nvSpPr>
              <p:cNvPr id="124986" name="Line 39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15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987" name="Line 40"/>
              <p:cNvSpPr>
                <a:spLocks noChangeShapeType="1"/>
              </p:cNvSpPr>
              <p:nvPr/>
            </p:nvSpPr>
            <p:spPr bwMode="auto">
              <a:xfrm flipV="1">
                <a:off x="0" y="9595"/>
                <a:ext cx="20000" cy="101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988" name="Line 41"/>
              <p:cNvSpPr>
                <a:spLocks noChangeShapeType="1"/>
              </p:cNvSpPr>
              <p:nvPr/>
            </p:nvSpPr>
            <p:spPr bwMode="auto">
              <a:xfrm>
                <a:off x="0" y="0"/>
                <a:ext cx="23" cy="2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4969" name="Line 42"/>
            <p:cNvSpPr>
              <a:spLocks noChangeShapeType="1"/>
            </p:cNvSpPr>
            <p:nvPr/>
          </p:nvSpPr>
          <p:spPr bwMode="auto">
            <a:xfrm>
              <a:off x="2074" y="2728"/>
              <a:ext cx="218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70" name="Line 43"/>
            <p:cNvSpPr>
              <a:spLocks noChangeShapeType="1"/>
            </p:cNvSpPr>
            <p:nvPr/>
          </p:nvSpPr>
          <p:spPr bwMode="auto">
            <a:xfrm>
              <a:off x="2933" y="2714"/>
              <a:ext cx="21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71" name="Rectangle 44"/>
            <p:cNvSpPr>
              <a:spLocks noChangeArrowheads="1"/>
            </p:cNvSpPr>
            <p:nvPr/>
          </p:nvSpPr>
          <p:spPr bwMode="auto">
            <a:xfrm>
              <a:off x="4858" y="1256"/>
              <a:ext cx="902" cy="37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40000"/>
                </a:lnSpc>
              </a:pPr>
              <a:r>
                <a:rPr lang="en-US" altLang="zh-CN" b="1">
                  <a:solidFill>
                    <a:srgbClr val="663300"/>
                  </a:solidFill>
                  <a:latin typeface="Times New Roman" pitchFamily="18" charset="0"/>
                </a:rPr>
                <a:t>A/D</a:t>
              </a:r>
              <a:r>
                <a:rPr lang="zh-CN" altLang="en-US" b="1">
                  <a:solidFill>
                    <a:srgbClr val="663300"/>
                  </a:solidFill>
                  <a:latin typeface="Times New Roman" pitchFamily="18" charset="0"/>
                </a:rPr>
                <a:t>转换器</a:t>
              </a:r>
            </a:p>
          </p:txBody>
        </p:sp>
        <p:sp>
          <p:nvSpPr>
            <p:cNvPr id="124972" name="Rectangle 45"/>
            <p:cNvSpPr>
              <a:spLocks noChangeArrowheads="1"/>
            </p:cNvSpPr>
            <p:nvPr/>
          </p:nvSpPr>
          <p:spPr bwMode="auto">
            <a:xfrm>
              <a:off x="3720" y="1256"/>
              <a:ext cx="902" cy="37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40000"/>
                </a:lnSpc>
              </a:pPr>
              <a:r>
                <a:rPr lang="zh-CN" altLang="en-US" b="1">
                  <a:solidFill>
                    <a:srgbClr val="663300"/>
                  </a:solidFill>
                  <a:latin typeface="Times New Roman" pitchFamily="18" charset="0"/>
                </a:rPr>
                <a:t>采样保持器</a:t>
              </a:r>
            </a:p>
          </p:txBody>
        </p:sp>
        <p:sp>
          <p:nvSpPr>
            <p:cNvPr id="124973" name="Line 46"/>
            <p:cNvSpPr>
              <a:spLocks noChangeShapeType="1"/>
            </p:cNvSpPr>
            <p:nvPr/>
          </p:nvSpPr>
          <p:spPr bwMode="auto">
            <a:xfrm>
              <a:off x="3501" y="1444"/>
              <a:ext cx="21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74" name="Line 47"/>
            <p:cNvSpPr>
              <a:spLocks noChangeShapeType="1"/>
            </p:cNvSpPr>
            <p:nvPr/>
          </p:nvSpPr>
          <p:spPr bwMode="auto">
            <a:xfrm>
              <a:off x="4638" y="1443"/>
              <a:ext cx="21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75" name="Line 48"/>
            <p:cNvSpPr>
              <a:spLocks noChangeShapeType="1"/>
            </p:cNvSpPr>
            <p:nvPr/>
          </p:nvSpPr>
          <p:spPr bwMode="auto">
            <a:xfrm>
              <a:off x="5332" y="1628"/>
              <a:ext cx="0" cy="423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76" name="Rectangle 49"/>
            <p:cNvSpPr>
              <a:spLocks noChangeArrowheads="1"/>
            </p:cNvSpPr>
            <p:nvPr/>
          </p:nvSpPr>
          <p:spPr bwMode="auto">
            <a:xfrm>
              <a:off x="4707" y="3180"/>
              <a:ext cx="666" cy="26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b="1">
                  <a:latin typeface="Times New Roman" pitchFamily="18" charset="0"/>
                </a:rPr>
                <a:t>数字信号</a:t>
              </a:r>
            </a:p>
          </p:txBody>
        </p:sp>
        <p:sp>
          <p:nvSpPr>
            <p:cNvPr id="124977" name="Rectangle 50"/>
            <p:cNvSpPr>
              <a:spLocks noChangeArrowheads="1"/>
            </p:cNvSpPr>
            <p:nvPr/>
          </p:nvSpPr>
          <p:spPr bwMode="auto">
            <a:xfrm>
              <a:off x="1437" y="3360"/>
              <a:ext cx="667" cy="260"/>
            </a:xfrm>
            <a:prstGeom prst="rect">
              <a:avLst/>
            </a:prstGeom>
            <a:solidFill>
              <a:srgbClr val="66FFFF"/>
            </a:solidFill>
            <a:ln w="28575">
              <a:solidFill>
                <a:srgbClr val="006600"/>
              </a:solidFill>
              <a:prstDash val="sysDot"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b="1">
                  <a:solidFill>
                    <a:srgbClr val="0000CC"/>
                  </a:solidFill>
                  <a:latin typeface="Times New Roman" pitchFamily="18" charset="0"/>
                </a:rPr>
                <a:t>受控对象</a:t>
              </a:r>
            </a:p>
          </p:txBody>
        </p:sp>
        <p:sp>
          <p:nvSpPr>
            <p:cNvPr id="124978" name="Rectangle 51"/>
            <p:cNvSpPr>
              <a:spLocks noChangeArrowheads="1"/>
            </p:cNvSpPr>
            <p:nvPr/>
          </p:nvSpPr>
          <p:spPr bwMode="auto">
            <a:xfrm>
              <a:off x="1946" y="3132"/>
              <a:ext cx="666" cy="2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b="1">
                  <a:latin typeface="Times New Roman" pitchFamily="18" charset="0"/>
                </a:rPr>
                <a:t>控制信号</a:t>
              </a:r>
            </a:p>
          </p:txBody>
        </p:sp>
        <p:sp>
          <p:nvSpPr>
            <p:cNvPr id="124979" name="Rectangle 52"/>
            <p:cNvSpPr>
              <a:spLocks noChangeArrowheads="1"/>
            </p:cNvSpPr>
            <p:nvPr/>
          </p:nvSpPr>
          <p:spPr bwMode="auto">
            <a:xfrm>
              <a:off x="3327" y="3017"/>
              <a:ext cx="667" cy="26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b="1">
                  <a:latin typeface="Times New Roman" pitchFamily="18" charset="0"/>
                </a:rPr>
                <a:t>模拟信号</a:t>
              </a:r>
            </a:p>
          </p:txBody>
        </p:sp>
        <p:sp>
          <p:nvSpPr>
            <p:cNvPr id="124980" name="Rectangle 53"/>
            <p:cNvSpPr>
              <a:spLocks noChangeArrowheads="1"/>
            </p:cNvSpPr>
            <p:nvPr/>
          </p:nvSpPr>
          <p:spPr bwMode="auto">
            <a:xfrm>
              <a:off x="3745" y="3278"/>
              <a:ext cx="902" cy="370"/>
            </a:xfrm>
            <a:prstGeom prst="rect">
              <a:avLst/>
            </a:prstGeom>
            <a:solidFill>
              <a:srgbClr val="66FFFF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40000"/>
                </a:lnSpc>
              </a:pPr>
              <a:r>
                <a:rPr lang="en-US" altLang="zh-CN" b="1">
                  <a:solidFill>
                    <a:srgbClr val="0000CC"/>
                  </a:solidFill>
                  <a:latin typeface="Times New Roman" pitchFamily="18" charset="0"/>
                </a:rPr>
                <a:t>D/A</a:t>
              </a:r>
              <a:r>
                <a:rPr lang="zh-CN" altLang="en-US" b="1">
                  <a:solidFill>
                    <a:srgbClr val="0000CC"/>
                  </a:solidFill>
                  <a:latin typeface="Times New Roman" pitchFamily="18" charset="0"/>
                </a:rPr>
                <a:t>转换器</a:t>
              </a:r>
            </a:p>
          </p:txBody>
        </p:sp>
        <p:sp>
          <p:nvSpPr>
            <p:cNvPr id="124981" name="Rectangle 54"/>
            <p:cNvSpPr>
              <a:spLocks noChangeArrowheads="1"/>
            </p:cNvSpPr>
            <p:nvPr/>
          </p:nvSpPr>
          <p:spPr bwMode="auto">
            <a:xfrm>
              <a:off x="2548" y="3277"/>
              <a:ext cx="978" cy="369"/>
            </a:xfrm>
            <a:prstGeom prst="rect">
              <a:avLst/>
            </a:prstGeom>
            <a:solidFill>
              <a:srgbClr val="66FFFF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40000"/>
                </a:lnSpc>
              </a:pPr>
              <a:r>
                <a:rPr lang="zh-CN" altLang="en-US" b="1">
                  <a:solidFill>
                    <a:srgbClr val="0000CC"/>
                  </a:solidFill>
                  <a:latin typeface="Times New Roman" pitchFamily="18" charset="0"/>
                </a:rPr>
                <a:t>放大驱动电路</a:t>
              </a:r>
            </a:p>
          </p:txBody>
        </p:sp>
        <p:sp>
          <p:nvSpPr>
            <p:cNvPr id="124982" name="Line 55"/>
            <p:cNvSpPr>
              <a:spLocks noChangeShapeType="1"/>
            </p:cNvSpPr>
            <p:nvPr/>
          </p:nvSpPr>
          <p:spPr bwMode="auto">
            <a:xfrm flipH="1">
              <a:off x="3528" y="3450"/>
              <a:ext cx="219" cy="1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83" name="Line 56"/>
            <p:cNvSpPr>
              <a:spLocks noChangeShapeType="1"/>
            </p:cNvSpPr>
            <p:nvPr/>
          </p:nvSpPr>
          <p:spPr bwMode="auto">
            <a:xfrm flipH="1">
              <a:off x="2127" y="3464"/>
              <a:ext cx="429" cy="1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84" name="Freeform 57"/>
            <p:cNvSpPr>
              <a:spLocks/>
            </p:cNvSpPr>
            <p:nvPr/>
          </p:nvSpPr>
          <p:spPr bwMode="auto">
            <a:xfrm>
              <a:off x="4658" y="2906"/>
              <a:ext cx="691" cy="562"/>
            </a:xfrm>
            <a:custGeom>
              <a:avLst/>
              <a:gdLst>
                <a:gd name="T0" fmla="*/ 0 w 20000"/>
                <a:gd name="T1" fmla="*/ 19961 h 20000"/>
                <a:gd name="T2" fmla="*/ 19977 w 20000"/>
                <a:gd name="T3" fmla="*/ 19961 h 20000"/>
                <a:gd name="T4" fmla="*/ 19977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0" y="19961"/>
                  </a:moveTo>
                  <a:lnTo>
                    <a:pt x="19977" y="19961"/>
                  </a:lnTo>
                  <a:lnTo>
                    <a:pt x="19977" y="0"/>
                  </a:lnTo>
                </a:path>
              </a:pathLst>
            </a:custGeom>
            <a:noFill/>
            <a:ln w="28575" cap="flat">
              <a:solidFill>
                <a:srgbClr val="006600"/>
              </a:solidFill>
              <a:prstDash val="solid"/>
              <a:round/>
              <a:headEnd type="triangle" w="lg" len="lg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85" name="Text Box 58"/>
            <p:cNvSpPr txBox="1">
              <a:spLocks noChangeArrowheads="1"/>
            </p:cNvSpPr>
            <p:nvPr/>
          </p:nvSpPr>
          <p:spPr bwMode="auto">
            <a:xfrm>
              <a:off x="175" y="2046"/>
              <a:ext cx="223" cy="35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eaVert" lIns="12700" tIns="12700" rIns="12700" bIns="12700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124932" name="Group 59"/>
          <p:cNvGrpSpPr>
            <a:grpSpLocks/>
          </p:cNvGrpSpPr>
          <p:nvPr/>
        </p:nvGrpSpPr>
        <p:grpSpPr bwMode="auto">
          <a:xfrm>
            <a:off x="381000" y="609600"/>
            <a:ext cx="8305800" cy="182563"/>
            <a:chOff x="240" y="893"/>
            <a:chExt cx="5232" cy="115"/>
          </a:xfrm>
        </p:grpSpPr>
        <p:sp>
          <p:nvSpPr>
            <p:cNvPr id="124938" name="Rectangle 60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24939" name="Line 61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8318" name="AutoShape 62"/>
          <p:cNvSpPr>
            <a:spLocks noChangeArrowheads="1"/>
          </p:cNvSpPr>
          <p:nvPr/>
        </p:nvSpPr>
        <p:spPr bwMode="auto">
          <a:xfrm>
            <a:off x="654050" y="1349375"/>
            <a:ext cx="7967663" cy="2492375"/>
          </a:xfrm>
          <a:prstGeom prst="horizontalScroll">
            <a:avLst>
              <a:gd name="adj" fmla="val 9106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00025" algn="just">
              <a:buClr>
                <a:schemeClr val="hlink"/>
              </a:buClr>
              <a:buFont typeface="Wingdings" pitchFamily="2" charset="2"/>
              <a:buChar char="Ø"/>
            </a:pPr>
            <a:r>
              <a:rPr kumimoji="1" lang="zh-CN" altLang="en-US" sz="3200" b="1">
                <a:latin typeface="Times New Roman" pitchFamily="18" charset="0"/>
                <a:ea typeface="黑体" pitchFamily="2" charset="-122"/>
              </a:rPr>
              <a:t>传感器</a:t>
            </a:r>
          </a:p>
          <a:p>
            <a:pPr marL="200025" algn="just"/>
            <a:r>
              <a:rPr kumimoji="1" lang="zh-CN" altLang="en-US" sz="3200" b="1">
                <a:latin typeface="Times New Roman" pitchFamily="18" charset="0"/>
              </a:rPr>
              <a:t>将各种现场的物理量测量出来</a:t>
            </a:r>
          </a:p>
          <a:p>
            <a:pPr marL="200025" algn="just"/>
            <a:r>
              <a:rPr kumimoji="1" lang="zh-CN" altLang="en-US" sz="3200" b="1">
                <a:latin typeface="Times New Roman" pitchFamily="18" charset="0"/>
              </a:rPr>
              <a:t>并转换成电信号（模拟电压或电流）</a:t>
            </a:r>
            <a:r>
              <a:rPr kumimoji="1" lang="zh-CN" altLang="en-US" sz="3200" b="1">
                <a:latin typeface="Tahoma" pitchFamily="34" charset="0"/>
              </a:rPr>
              <a:t> </a:t>
            </a:r>
          </a:p>
        </p:txBody>
      </p:sp>
      <p:sp>
        <p:nvSpPr>
          <p:cNvPr id="608319" name="AutoShape 63"/>
          <p:cNvSpPr>
            <a:spLocks noChangeArrowheads="1"/>
          </p:cNvSpPr>
          <p:nvPr/>
        </p:nvSpPr>
        <p:spPr bwMode="auto">
          <a:xfrm>
            <a:off x="679450" y="1501775"/>
            <a:ext cx="7967663" cy="2492375"/>
          </a:xfrm>
          <a:prstGeom prst="horizontalScroll">
            <a:avLst>
              <a:gd name="adj" fmla="val 9106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00025" algn="just">
              <a:buClr>
                <a:schemeClr val="hlink"/>
              </a:buClr>
              <a:buFont typeface="Wingdings" pitchFamily="2" charset="2"/>
              <a:buChar char="Ø"/>
            </a:pPr>
            <a:r>
              <a:rPr kumimoji="1" lang="zh-CN" altLang="en-US" sz="3200" b="1">
                <a:latin typeface="Times New Roman" pitchFamily="18" charset="0"/>
                <a:ea typeface="黑体" pitchFamily="2" charset="-122"/>
              </a:rPr>
              <a:t>放大器</a:t>
            </a:r>
          </a:p>
          <a:p>
            <a:pPr marL="200025" algn="just"/>
            <a:r>
              <a:rPr kumimoji="1" lang="zh-CN" altLang="en-US" sz="3200" b="1">
                <a:latin typeface="Times New Roman" pitchFamily="18" charset="0"/>
              </a:rPr>
              <a:t>把传感器输出的信号放大到</a:t>
            </a:r>
            <a:r>
              <a:rPr kumimoji="1" lang="en-US" altLang="zh-CN" sz="3200" b="1">
                <a:latin typeface="Times New Roman" pitchFamily="18" charset="0"/>
              </a:rPr>
              <a:t>ADC</a:t>
            </a:r>
            <a:r>
              <a:rPr kumimoji="1" lang="zh-CN" altLang="en-US" sz="3200" b="1">
                <a:latin typeface="Times New Roman" pitchFamily="18" charset="0"/>
              </a:rPr>
              <a:t>所需</a:t>
            </a:r>
          </a:p>
          <a:p>
            <a:pPr marL="200025" algn="just"/>
            <a:r>
              <a:rPr kumimoji="1" lang="zh-CN" altLang="en-US" sz="3200" b="1">
                <a:latin typeface="Times New Roman" pitchFamily="18" charset="0"/>
              </a:rPr>
              <a:t>的量程范围</a:t>
            </a:r>
            <a:endParaRPr kumimoji="1" lang="zh-CN" altLang="en-US" sz="3200" b="1">
              <a:latin typeface="Tahoma" pitchFamily="34" charset="0"/>
            </a:endParaRPr>
          </a:p>
        </p:txBody>
      </p:sp>
      <p:sp>
        <p:nvSpPr>
          <p:cNvPr id="608320" name="AutoShape 64"/>
          <p:cNvSpPr>
            <a:spLocks noChangeArrowheads="1"/>
          </p:cNvSpPr>
          <p:nvPr/>
        </p:nvSpPr>
        <p:spPr bwMode="auto">
          <a:xfrm>
            <a:off x="679450" y="1679575"/>
            <a:ext cx="7967663" cy="2492375"/>
          </a:xfrm>
          <a:prstGeom prst="horizontalScroll">
            <a:avLst>
              <a:gd name="adj" fmla="val 9106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00025" algn="just">
              <a:buClr>
                <a:schemeClr val="hlink"/>
              </a:buClr>
              <a:buFont typeface="Wingdings" pitchFamily="2" charset="2"/>
              <a:buChar char="Ø"/>
            </a:pPr>
            <a:r>
              <a:rPr kumimoji="1" lang="zh-CN" altLang="en-US" sz="3200" b="1">
                <a:latin typeface="Times New Roman" pitchFamily="18" charset="0"/>
                <a:ea typeface="黑体" pitchFamily="2" charset="-122"/>
              </a:rPr>
              <a:t>低通滤波器</a:t>
            </a:r>
          </a:p>
          <a:p>
            <a:pPr marL="200025" algn="just"/>
            <a:r>
              <a:rPr kumimoji="1" lang="zh-CN" altLang="en-US" sz="3200" b="1">
                <a:latin typeface="Times New Roman" pitchFamily="18" charset="0"/>
              </a:rPr>
              <a:t>用于降低噪声、滤去高频干扰，</a:t>
            </a:r>
          </a:p>
          <a:p>
            <a:pPr marL="200025" algn="just"/>
            <a:r>
              <a:rPr kumimoji="1" lang="zh-CN" altLang="en-US" sz="3200" b="1">
                <a:latin typeface="Times New Roman" pitchFamily="18" charset="0"/>
              </a:rPr>
              <a:t>以增加信噪比</a:t>
            </a:r>
          </a:p>
        </p:txBody>
      </p:sp>
      <p:sp>
        <p:nvSpPr>
          <p:cNvPr id="608321" name="AutoShape 65"/>
          <p:cNvSpPr>
            <a:spLocks noChangeArrowheads="1"/>
          </p:cNvSpPr>
          <p:nvPr/>
        </p:nvSpPr>
        <p:spPr bwMode="auto">
          <a:xfrm>
            <a:off x="679450" y="1857375"/>
            <a:ext cx="7967663" cy="2492375"/>
          </a:xfrm>
          <a:prstGeom prst="horizontalScroll">
            <a:avLst>
              <a:gd name="adj" fmla="val 9106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00025" algn="just">
              <a:buClr>
                <a:schemeClr val="hlink"/>
              </a:buClr>
              <a:buFont typeface="Wingdings" pitchFamily="2" charset="2"/>
              <a:buChar char="Ø"/>
            </a:pPr>
            <a:r>
              <a:rPr kumimoji="1" lang="zh-CN" altLang="en-US" sz="3200" b="1">
                <a:latin typeface="Times New Roman" pitchFamily="18" charset="0"/>
                <a:ea typeface="黑体" pitchFamily="2" charset="-122"/>
              </a:rPr>
              <a:t>多路开关</a:t>
            </a:r>
          </a:p>
          <a:p>
            <a:pPr marL="200025" algn="just"/>
            <a:r>
              <a:rPr kumimoji="1" lang="zh-CN" altLang="en-US" sz="3200" b="1">
                <a:latin typeface="Times New Roman" pitchFamily="18" charset="0"/>
              </a:rPr>
              <a:t>把多个现场信号分时地接通到</a:t>
            </a:r>
            <a:r>
              <a:rPr kumimoji="1" lang="en-US" altLang="zh-CN" sz="3200" b="1">
                <a:latin typeface="Times New Roman" pitchFamily="18" charset="0"/>
              </a:rPr>
              <a:t>A/D</a:t>
            </a:r>
            <a:r>
              <a:rPr kumimoji="1" lang="zh-CN" altLang="en-US" sz="3200" b="1">
                <a:latin typeface="Times New Roman" pitchFamily="18" charset="0"/>
              </a:rPr>
              <a:t>转换器</a:t>
            </a:r>
          </a:p>
        </p:txBody>
      </p:sp>
      <p:sp>
        <p:nvSpPr>
          <p:cNvPr id="608322" name="AutoShape 66"/>
          <p:cNvSpPr>
            <a:spLocks noChangeArrowheads="1"/>
          </p:cNvSpPr>
          <p:nvPr/>
        </p:nvSpPr>
        <p:spPr bwMode="auto">
          <a:xfrm>
            <a:off x="679450" y="2035175"/>
            <a:ext cx="7967663" cy="2492375"/>
          </a:xfrm>
          <a:prstGeom prst="horizontalScroll">
            <a:avLst>
              <a:gd name="adj" fmla="val 9106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00025" algn="just">
              <a:buClr>
                <a:schemeClr val="hlink"/>
              </a:buClr>
              <a:buFont typeface="Wingdings" pitchFamily="2" charset="2"/>
              <a:buChar char="Ø"/>
            </a:pPr>
            <a:r>
              <a:rPr kumimoji="1" lang="zh-CN" altLang="en-US" sz="3200" b="1">
                <a:latin typeface="Times New Roman" pitchFamily="18" charset="0"/>
                <a:ea typeface="黑体" pitchFamily="2" charset="-122"/>
              </a:rPr>
              <a:t>采样保持器</a:t>
            </a:r>
          </a:p>
          <a:p>
            <a:pPr marL="200025" algn="just"/>
            <a:r>
              <a:rPr kumimoji="1" lang="zh-CN" altLang="en-US" sz="3200" b="1">
                <a:latin typeface="Times New Roman" pitchFamily="18" charset="0"/>
              </a:rPr>
              <a:t>周期性地采样连续信号，</a:t>
            </a:r>
          </a:p>
          <a:p>
            <a:pPr marL="200025" algn="just"/>
            <a:r>
              <a:rPr kumimoji="1" lang="zh-CN" altLang="en-US" sz="3200" b="1">
                <a:latin typeface="Times New Roman" pitchFamily="18" charset="0"/>
              </a:rPr>
              <a:t>并在</a:t>
            </a:r>
            <a:r>
              <a:rPr kumimoji="1" lang="en-US" altLang="zh-CN" sz="3200" b="1">
                <a:latin typeface="Times New Roman" pitchFamily="18" charset="0"/>
              </a:rPr>
              <a:t>A/D</a:t>
            </a:r>
            <a:r>
              <a:rPr kumimoji="1" lang="zh-CN" altLang="en-US" sz="3200" b="1">
                <a:latin typeface="Times New Roman" pitchFamily="18" charset="0"/>
              </a:rPr>
              <a:t>转换期间保持不变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8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8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8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08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8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8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8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8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8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8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08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08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8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8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8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08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8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08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8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8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318" grpId="0" animBg="1" autoUpdateAnimBg="0"/>
      <p:bldP spid="608319" grpId="0" animBg="1" autoUpdateAnimBg="0"/>
      <p:bldP spid="608320" grpId="0" animBg="1" autoUpdateAnimBg="0"/>
      <p:bldP spid="608321" grpId="0" animBg="1" autoUpdateAnimBg="0"/>
      <p:bldP spid="608322" grpId="0" animBg="1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8.4.2 D/A</a:t>
            </a:r>
            <a:r>
              <a:rPr lang="zh-CN" altLang="en-US" smtClean="0"/>
              <a:t>转换器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D/A</a:t>
            </a:r>
            <a:r>
              <a:rPr lang="zh-CN" altLang="en-US" smtClean="0"/>
              <a:t>转换器（</a:t>
            </a:r>
            <a:r>
              <a:rPr lang="en-US" altLang="zh-CN" smtClean="0"/>
              <a:t>DAC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将数字量转换成为模拟量（电压或电流）</a:t>
            </a:r>
          </a:p>
          <a:p>
            <a:pPr eaLnBrk="1" hangingPunct="1"/>
            <a:r>
              <a:rPr lang="en-US" altLang="zh-CN" smtClean="0"/>
              <a:t>DAC</a:t>
            </a:r>
            <a:r>
              <a:rPr lang="zh-CN" altLang="en-US" smtClean="0"/>
              <a:t>芯片有多种类型</a:t>
            </a:r>
          </a:p>
          <a:p>
            <a:pPr lvl="1" eaLnBrk="1" hangingPunct="1"/>
            <a:r>
              <a:rPr lang="zh-CN" altLang="en-US" smtClean="0"/>
              <a:t>按</a:t>
            </a:r>
            <a:r>
              <a:rPr lang="en-US" altLang="zh-CN" smtClean="0"/>
              <a:t>DAC</a:t>
            </a:r>
            <a:r>
              <a:rPr lang="zh-CN" altLang="en-US" smtClean="0"/>
              <a:t>的性能：通用、高速和高精度等转换器</a:t>
            </a:r>
          </a:p>
          <a:p>
            <a:pPr lvl="1" eaLnBrk="1" hangingPunct="1"/>
            <a:r>
              <a:rPr lang="zh-CN" altLang="en-US" smtClean="0"/>
              <a:t>按内部结构：不包含、包含数据寄存器</a:t>
            </a:r>
          </a:p>
          <a:p>
            <a:pPr lvl="1" eaLnBrk="1" hangingPunct="1"/>
            <a:r>
              <a:rPr lang="zh-CN" altLang="en-US" smtClean="0"/>
              <a:t>按位数：</a:t>
            </a:r>
            <a:r>
              <a:rPr lang="en-US" altLang="zh-CN" smtClean="0"/>
              <a:t>8</a:t>
            </a:r>
            <a:r>
              <a:rPr lang="zh-CN" altLang="en-US" smtClean="0"/>
              <a:t>位、</a:t>
            </a:r>
            <a:r>
              <a:rPr lang="en-US" altLang="zh-CN" smtClean="0"/>
              <a:t>12</a:t>
            </a:r>
            <a:r>
              <a:rPr lang="zh-CN" altLang="en-US" smtClean="0"/>
              <a:t>位、</a:t>
            </a:r>
            <a:r>
              <a:rPr lang="en-US" altLang="zh-CN" smtClean="0"/>
              <a:t>16</a:t>
            </a:r>
            <a:r>
              <a:rPr lang="zh-CN" altLang="en-US" smtClean="0"/>
              <a:t>位等</a:t>
            </a:r>
          </a:p>
          <a:p>
            <a:pPr lvl="1" eaLnBrk="1" hangingPunct="1"/>
            <a:r>
              <a:rPr lang="zh-CN" altLang="en-US" smtClean="0"/>
              <a:t>按输出模拟信号：电流输出型和电压输出型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0">
      <a:dk1>
        <a:srgbClr val="000000"/>
      </a:dk1>
      <a:lt1>
        <a:srgbClr val="FFFFFF"/>
      </a:lt1>
      <a:dk2>
        <a:srgbClr val="660033"/>
      </a:dk2>
      <a:lt2>
        <a:srgbClr val="666699"/>
      </a:lt2>
      <a:accent1>
        <a:srgbClr val="95A3D1"/>
      </a:accent1>
      <a:accent2>
        <a:srgbClr val="FFFF66"/>
      </a:accent2>
      <a:accent3>
        <a:srgbClr val="FFFFFF"/>
      </a:accent3>
      <a:accent4>
        <a:srgbClr val="000000"/>
      </a:accent4>
      <a:accent5>
        <a:srgbClr val="C8CEE5"/>
      </a:accent5>
      <a:accent6>
        <a:srgbClr val="E7E75C"/>
      </a:accent6>
      <a:hlink>
        <a:srgbClr val="5A84D8"/>
      </a:hlink>
      <a:folHlink>
        <a:srgbClr val="CCCC99"/>
      </a:folHlink>
    </a:clrScheme>
    <a:fontScheme name="默认设计模板">
      <a:majorFont>
        <a:latin typeface="楷体_GB2312"/>
        <a:ea typeface="楷体_GB2312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默认设计模板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2360</TotalTime>
  <Words>10096</Words>
  <Application>Microsoft Office PowerPoint</Application>
  <PresentationFormat>全屏显示(4:3)</PresentationFormat>
  <Paragraphs>2278</Paragraphs>
  <Slides>138</Slides>
  <Notes>1</Notes>
  <HiddenSlides>5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138</vt:i4>
      </vt:variant>
    </vt:vector>
  </HeadingPairs>
  <TitlesOfParts>
    <vt:vector size="142" baseType="lpstr">
      <vt:lpstr>默认设计模板</vt:lpstr>
      <vt:lpstr>Image</vt:lpstr>
      <vt:lpstr>公式</vt:lpstr>
      <vt:lpstr>Equation</vt:lpstr>
      <vt:lpstr>第 8 章 常用接口技术</vt:lpstr>
      <vt:lpstr>8.1 定时控制接口</vt:lpstr>
      <vt:lpstr>8.1.1 8253/8254定时器</vt:lpstr>
      <vt:lpstr>8.1.1  8253/8254的内部结构和引脚</vt:lpstr>
      <vt:lpstr>1. 内部结构和引脚</vt:lpstr>
      <vt:lpstr>定时器外设引脚</vt:lpstr>
      <vt:lpstr>连接处理器引脚</vt:lpstr>
      <vt:lpstr>2. 工作方式</vt:lpstr>
      <vt:lpstr>定时器方式0：计数结束中断</vt:lpstr>
      <vt:lpstr>定时器方式1：可编程单稳脉冲</vt:lpstr>
      <vt:lpstr>定时器方式2：频率发生器（分频器）</vt:lpstr>
      <vt:lpstr>定时器方式3：方波发生器</vt:lpstr>
      <vt:lpstr>定时器方式4：软件触发选通信号</vt:lpstr>
      <vt:lpstr>定时器方式5：硬件触发选通信号</vt:lpstr>
      <vt:lpstr>8253/8254的编程</vt:lpstr>
      <vt:lpstr>写入方式控制字</vt:lpstr>
      <vt:lpstr> 写入计数值</vt:lpstr>
      <vt:lpstr>读取计数值</vt:lpstr>
      <vt:lpstr>8254的读回命令</vt:lpstr>
      <vt:lpstr>方式控制字编程示例</vt:lpstr>
      <vt:lpstr>3. 编程：写入计数值</vt:lpstr>
      <vt:lpstr>计数值编程示例</vt:lpstr>
      <vt:lpstr>8.2 并行接口</vt:lpstr>
      <vt:lpstr>8.2.1 并行接口电路8255</vt:lpstr>
      <vt:lpstr>1. 内部结构和引脚</vt:lpstr>
      <vt:lpstr>8255外设数据端口</vt:lpstr>
      <vt:lpstr>8255A的工作方式</vt:lpstr>
      <vt:lpstr>2. 工作方式0：基本输入输出方式</vt:lpstr>
      <vt:lpstr>2. 工作方式0：基本输入输出方式</vt:lpstr>
      <vt:lpstr>3. 工作方式1：选通输入输出方式</vt:lpstr>
      <vt:lpstr>8255工作方式1输入引脚</vt:lpstr>
      <vt:lpstr>选通输入工作时序</vt:lpstr>
      <vt:lpstr>8255工作方式1输出引脚</vt:lpstr>
      <vt:lpstr>选通输出工作时序</vt:lpstr>
      <vt:lpstr>4. 8255的编程：写入方式控制字</vt:lpstr>
      <vt:lpstr>写入方式控制字示例</vt:lpstr>
      <vt:lpstr>4. 8255的编程：读写数据端口</vt:lpstr>
      <vt:lpstr>端口C的特点</vt:lpstr>
      <vt:lpstr>端口C的输出</vt:lpstr>
      <vt:lpstr>端口C位控制字</vt:lpstr>
      <vt:lpstr>端口C的输入</vt:lpstr>
      <vt:lpstr>端口C的读出内容</vt:lpstr>
      <vt:lpstr>8.2.2 并行接口的应用</vt:lpstr>
      <vt:lpstr>1. 用8255方式0与打印机接口</vt:lpstr>
      <vt:lpstr>打印机接口时序</vt:lpstr>
      <vt:lpstr>打印机时序</vt:lpstr>
      <vt:lpstr>方式0初始化程序段</vt:lpstr>
      <vt:lpstr>2. 用8255方式1与打印机接口</vt:lpstr>
      <vt:lpstr>方式1时序配合</vt:lpstr>
      <vt:lpstr>方式1初始化程序段</vt:lpstr>
      <vt:lpstr>8.2.3 键盘及其接口</vt:lpstr>
      <vt:lpstr>1. 简易键盘</vt:lpstr>
      <vt:lpstr>识别按键的扫描方法</vt:lpstr>
      <vt:lpstr>键盘扫描程序第1段：判断是否有键按下</vt:lpstr>
      <vt:lpstr>键盘扫描程序第2段：识别按键</vt:lpstr>
      <vt:lpstr>键盘扫描程序第3段：查找键代码－1</vt:lpstr>
      <vt:lpstr>键盘扫描程序第3段：查找键代码－2</vt:lpstr>
      <vt:lpstr>2. PC机键盘</vt:lpstr>
      <vt:lpstr>PC机键盘的工作过程</vt:lpstr>
      <vt:lpstr>键盘接口电路的工作过程</vt:lpstr>
      <vt:lpstr>〔例8-2〕键盘中断服务程序－1</vt:lpstr>
      <vt:lpstr>〔例8-2〕键盘中断服务程序－2</vt:lpstr>
      <vt:lpstr>〔例8-2〕键盘中断服务程序－3</vt:lpstr>
      <vt:lpstr>8.2.4 数码管及其接口</vt:lpstr>
      <vt:lpstr>1. LED数码管的工作原理</vt:lpstr>
      <vt:lpstr>LED数码管的结构</vt:lpstr>
      <vt:lpstr>2. 单个数码管的显示</vt:lpstr>
      <vt:lpstr>单个数码管的显示</vt:lpstr>
      <vt:lpstr>3.  多个LED数码管的显示</vt:lpstr>
      <vt:lpstr>3. 多个数码管的显示</vt:lpstr>
      <vt:lpstr>位控制端口</vt:lpstr>
      <vt:lpstr>段控制端口</vt:lpstr>
      <vt:lpstr>依次显示8位数码管程序－1</vt:lpstr>
      <vt:lpstr>依次显示8位数码管程序－2</vt:lpstr>
      <vt:lpstr>依次显示8位数码管程序－3</vt:lpstr>
      <vt:lpstr>依次显示8位数码管程序－4</vt:lpstr>
      <vt:lpstr>8.3 异步串行通信接口</vt:lpstr>
      <vt:lpstr>8.3.1 异步串行通信格式</vt:lpstr>
      <vt:lpstr>数据传输速率</vt:lpstr>
      <vt:lpstr>8.3.2 异步串行接口标准</vt:lpstr>
      <vt:lpstr>1. 232C的引脚定义</vt:lpstr>
      <vt:lpstr>2. 232C的连接</vt:lpstr>
      <vt:lpstr>2. 232C的连接</vt:lpstr>
      <vt:lpstr>8.3.3 异步串行通信程序</vt:lpstr>
      <vt:lpstr>1. 8250的寄存器</vt:lpstr>
      <vt:lpstr>8250的接收缓冲寄存器RBR</vt:lpstr>
      <vt:lpstr>8250的发送保持寄存器THR</vt:lpstr>
      <vt:lpstr>8250的除数寄存器</vt:lpstr>
      <vt:lpstr>8250的中断允许寄存器IER</vt:lpstr>
      <vt:lpstr>8250的中断识别寄存器IIR</vt:lpstr>
      <vt:lpstr>2. 初始化编程</vt:lpstr>
      <vt:lpstr>写入除数寄存器设置传输率</vt:lpstr>
      <vt:lpstr>写入通信线路控制寄存器设置字符格式</vt:lpstr>
      <vt:lpstr>写入调制解调器控制寄存器设置工作方式</vt:lpstr>
      <vt:lpstr>写入中断允许寄存器设置中断允许或屏蔽位</vt:lpstr>
      <vt:lpstr>8.4 模拟接口</vt:lpstr>
      <vt:lpstr>8.4.1 模拟输入输出系统</vt:lpstr>
      <vt:lpstr>8.4.1 模拟输入输出系统</vt:lpstr>
      <vt:lpstr>8.4.2 D/A转换器</vt:lpstr>
      <vt:lpstr>1. D/A转换原理</vt:lpstr>
      <vt:lpstr>D/A转换器的原理图（1）</vt:lpstr>
      <vt:lpstr>D/A转换器的原理图（2）</vt:lpstr>
      <vt:lpstr>D/A转换器的原理图（3）</vt:lpstr>
      <vt:lpstr>D/A转换器的原理图（4）</vt:lpstr>
      <vt:lpstr>DAC0832的内部结构</vt:lpstr>
      <vt:lpstr>2. DAC0832的数字接口</vt:lpstr>
      <vt:lpstr>直通锁存器的工作方式</vt:lpstr>
      <vt:lpstr>DAC0832的工作方式：直通方式</vt:lpstr>
      <vt:lpstr>DAC0832的工作方式：单缓冲方式</vt:lpstr>
      <vt:lpstr>DAC0832的工作方式：双缓冲方式</vt:lpstr>
      <vt:lpstr>3. DAC0832的模拟输出</vt:lpstr>
      <vt:lpstr>单极性电压输出</vt:lpstr>
      <vt:lpstr>双极性电压输出</vt:lpstr>
      <vt:lpstr>4. 地线的连接</vt:lpstr>
      <vt:lpstr>4. DAC芯片与主机的连接</vt:lpstr>
      <vt:lpstr>2. 主机位数小于DAC芯片的连接</vt:lpstr>
      <vt:lpstr>两级锁存电路</vt:lpstr>
      <vt:lpstr>简化的两级锁存电路</vt:lpstr>
      <vt:lpstr>8.4.3 A/D转换器</vt:lpstr>
      <vt:lpstr>1.  计数器式</vt:lpstr>
      <vt:lpstr>1. A/D转换原理</vt:lpstr>
      <vt:lpstr>并行式</vt:lpstr>
      <vt:lpstr>A/D转换器的性能指标</vt:lpstr>
      <vt:lpstr>ADC0809的内部结构</vt:lpstr>
      <vt:lpstr>2. ADC0809的模拟输入</vt:lpstr>
      <vt:lpstr>3. ADC0809的转换时序</vt:lpstr>
      <vt:lpstr>4. ADC0809的数字输出</vt:lpstr>
      <vt:lpstr>单极性转换示例</vt:lpstr>
      <vt:lpstr>双极性转换示例</vt:lpstr>
      <vt:lpstr>5. ADC芯片与主机的连接</vt:lpstr>
      <vt:lpstr>6. ADC芯片的应用：中断方式</vt:lpstr>
      <vt:lpstr>中断方式：主程序</vt:lpstr>
      <vt:lpstr>中断方式：中断服务程序－1</vt:lpstr>
      <vt:lpstr>中断方式：中断服务程序－2</vt:lpstr>
      <vt:lpstr>7. ADC芯片的应用：查询方式</vt:lpstr>
      <vt:lpstr>查询方式程序－1</vt:lpstr>
      <vt:lpstr>查询方式程序－2</vt:lpstr>
      <vt:lpstr>教学要求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微机原理与接口技术·第4版</dc:title>
  <dc:subject>第8章 常用接口技术</dc:subject>
  <dc:creator>jerry</dc:creator>
  <cp:lastModifiedBy>peng</cp:lastModifiedBy>
  <cp:revision>60</cp:revision>
  <dcterms:created xsi:type="dcterms:W3CDTF">2002-02-25T12:32:42Z</dcterms:created>
  <dcterms:modified xsi:type="dcterms:W3CDTF">2020-09-28T22:34:41Z</dcterms:modified>
</cp:coreProperties>
</file>