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7" r:id="rId1"/>
  </p:sldMasterIdLst>
  <p:notesMasterIdLst>
    <p:notesMasterId r:id="rId25"/>
  </p:notesMasterIdLst>
  <p:handoutMasterIdLst>
    <p:handoutMasterId r:id="rId26"/>
  </p:handoutMasterIdLst>
  <p:sldIdLst>
    <p:sldId id="256" r:id="rId2"/>
    <p:sldId id="265" r:id="rId3"/>
    <p:sldId id="266" r:id="rId4"/>
    <p:sldId id="268" r:id="rId5"/>
    <p:sldId id="269" r:id="rId6"/>
    <p:sldId id="270" r:id="rId7"/>
    <p:sldId id="271" r:id="rId8"/>
    <p:sldId id="272" r:id="rId9"/>
    <p:sldId id="344" r:id="rId10"/>
    <p:sldId id="274" r:id="rId11"/>
    <p:sldId id="294" r:id="rId12"/>
    <p:sldId id="362" r:id="rId13"/>
    <p:sldId id="363" r:id="rId14"/>
    <p:sldId id="364" r:id="rId15"/>
    <p:sldId id="361" r:id="rId16"/>
    <p:sldId id="366" r:id="rId17"/>
    <p:sldId id="367" r:id="rId18"/>
    <p:sldId id="368" r:id="rId19"/>
    <p:sldId id="369" r:id="rId20"/>
    <p:sldId id="370" r:id="rId21"/>
    <p:sldId id="372" r:id="rId22"/>
    <p:sldId id="373" r:id="rId23"/>
    <p:sldId id="262" r:id="rId24"/>
  </p:sldIdLst>
  <p:sldSz cx="9144000" cy="6858000" type="screen4x3"/>
  <p:notesSz cx="9144000" cy="6858000"/>
  <p:defaultTextStyle>
    <a:defPPr>
      <a:defRPr lang="en-US"/>
    </a:defPPr>
    <a:lvl1pPr algn="l" rtl="0" fontAlgn="base">
      <a:spcBef>
        <a:spcPct val="0"/>
      </a:spcBef>
      <a:spcAft>
        <a:spcPct val="0"/>
      </a:spcAft>
      <a:defRPr sz="2400" kern="1200">
        <a:solidFill>
          <a:schemeClr val="tx1"/>
        </a:solidFill>
        <a:latin typeface="Arial" charset="0"/>
        <a:ea typeface="宋体" pitchFamily="2" charset="-122"/>
        <a:cs typeface="+mn-cs"/>
      </a:defRPr>
    </a:lvl1pPr>
    <a:lvl2pPr marL="457200" algn="l" rtl="0" fontAlgn="base">
      <a:spcBef>
        <a:spcPct val="0"/>
      </a:spcBef>
      <a:spcAft>
        <a:spcPct val="0"/>
      </a:spcAft>
      <a:defRPr sz="2400" kern="1200">
        <a:solidFill>
          <a:schemeClr val="tx1"/>
        </a:solidFill>
        <a:latin typeface="Arial" charset="0"/>
        <a:ea typeface="宋体" pitchFamily="2" charset="-122"/>
        <a:cs typeface="+mn-cs"/>
      </a:defRPr>
    </a:lvl2pPr>
    <a:lvl3pPr marL="914400" algn="l" rtl="0" fontAlgn="base">
      <a:spcBef>
        <a:spcPct val="0"/>
      </a:spcBef>
      <a:spcAft>
        <a:spcPct val="0"/>
      </a:spcAft>
      <a:defRPr sz="2400" kern="1200">
        <a:solidFill>
          <a:schemeClr val="tx1"/>
        </a:solidFill>
        <a:latin typeface="Arial" charset="0"/>
        <a:ea typeface="宋体" pitchFamily="2" charset="-122"/>
        <a:cs typeface="+mn-cs"/>
      </a:defRPr>
    </a:lvl3pPr>
    <a:lvl4pPr marL="1371600" algn="l" rtl="0" fontAlgn="base">
      <a:spcBef>
        <a:spcPct val="0"/>
      </a:spcBef>
      <a:spcAft>
        <a:spcPct val="0"/>
      </a:spcAft>
      <a:defRPr sz="2400" kern="1200">
        <a:solidFill>
          <a:schemeClr val="tx1"/>
        </a:solidFill>
        <a:latin typeface="Arial" charset="0"/>
        <a:ea typeface="宋体" pitchFamily="2" charset="-122"/>
        <a:cs typeface="+mn-cs"/>
      </a:defRPr>
    </a:lvl4pPr>
    <a:lvl5pPr marL="1828800" algn="l" rtl="0" fontAlgn="base">
      <a:spcBef>
        <a:spcPct val="0"/>
      </a:spcBef>
      <a:spcAft>
        <a:spcPct val="0"/>
      </a:spcAft>
      <a:defRPr sz="2400" kern="1200">
        <a:solidFill>
          <a:schemeClr val="tx1"/>
        </a:solidFill>
        <a:latin typeface="Arial" charset="0"/>
        <a:ea typeface="宋体" pitchFamily="2" charset="-122"/>
        <a:cs typeface="+mn-cs"/>
      </a:defRPr>
    </a:lvl5pPr>
    <a:lvl6pPr marL="2286000" algn="l" defTabSz="914400" rtl="0" eaLnBrk="1" latinLnBrk="0" hangingPunct="1">
      <a:defRPr sz="2400" kern="1200">
        <a:solidFill>
          <a:schemeClr val="tx1"/>
        </a:solidFill>
        <a:latin typeface="Arial" charset="0"/>
        <a:ea typeface="宋体" pitchFamily="2" charset="-122"/>
        <a:cs typeface="+mn-cs"/>
      </a:defRPr>
    </a:lvl6pPr>
    <a:lvl7pPr marL="2743200" algn="l" defTabSz="914400" rtl="0" eaLnBrk="1" latinLnBrk="0" hangingPunct="1">
      <a:defRPr sz="2400" kern="1200">
        <a:solidFill>
          <a:schemeClr val="tx1"/>
        </a:solidFill>
        <a:latin typeface="Arial" charset="0"/>
        <a:ea typeface="宋体" pitchFamily="2" charset="-122"/>
        <a:cs typeface="+mn-cs"/>
      </a:defRPr>
    </a:lvl7pPr>
    <a:lvl8pPr marL="3200400" algn="l" defTabSz="914400" rtl="0" eaLnBrk="1" latinLnBrk="0" hangingPunct="1">
      <a:defRPr sz="2400" kern="1200">
        <a:solidFill>
          <a:schemeClr val="tx1"/>
        </a:solidFill>
        <a:latin typeface="Arial" charset="0"/>
        <a:ea typeface="宋体" pitchFamily="2" charset="-122"/>
        <a:cs typeface="+mn-cs"/>
      </a:defRPr>
    </a:lvl8pPr>
    <a:lvl9pPr marL="3657600" algn="l" defTabSz="914400" rtl="0" eaLnBrk="1" latinLnBrk="0" hangingPunct="1">
      <a:defRPr sz="2400"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193C7D"/>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840" autoAdjust="0"/>
    <p:restoredTop sz="94712" autoAdjust="0"/>
  </p:normalViewPr>
  <p:slideViewPr>
    <p:cSldViewPr>
      <p:cViewPr varScale="1">
        <p:scale>
          <a:sx n="94" d="100"/>
          <a:sy n="94" d="100"/>
        </p:scale>
        <p:origin x="-789" y="-60"/>
      </p:cViewPr>
      <p:guideLst>
        <p:guide orient="horz" pos="2160"/>
        <p:guide pos="2880"/>
      </p:guideLst>
    </p:cSldViewPr>
  </p:slideViewPr>
  <p:notesTextViewPr>
    <p:cViewPr>
      <p:scale>
        <a:sx n="100" d="100"/>
        <a:sy n="100" d="100"/>
      </p:scale>
      <p:origin x="0" y="0"/>
    </p:cViewPr>
  </p:notesTextViewPr>
  <p:notesViewPr>
    <p:cSldViewPr>
      <p:cViewPr varScale="1">
        <p:scale>
          <a:sx n="75" d="100"/>
          <a:sy n="75" d="100"/>
        </p:scale>
        <p:origin x="-912" y="-102"/>
      </p:cViewPr>
      <p:guideLst>
        <p:guide orient="horz" pos="2160"/>
        <p:guide pos="288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6594" name="Rectangle 2"/>
          <p:cNvSpPr>
            <a:spLocks noGrp="1" noChangeArrowheads="1"/>
          </p:cNvSpPr>
          <p:nvPr>
            <p:ph type="hdr" sz="quarter"/>
          </p:nvPr>
        </p:nvSpPr>
        <p:spPr bwMode="auto">
          <a:xfrm>
            <a:off x="0" y="0"/>
            <a:ext cx="55626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ea typeface="+mn-ea"/>
              </a:defRPr>
            </a:lvl1pPr>
          </a:lstStyle>
          <a:p>
            <a:pPr>
              <a:defRPr/>
            </a:pPr>
            <a:r>
              <a:rPr lang="zh-CN" altLang="en-US"/>
              <a:t>微机原理与接口技术－－基于IA-32处理器和32位汇编语言·第4版</a:t>
            </a:r>
          </a:p>
        </p:txBody>
      </p:sp>
      <p:sp>
        <p:nvSpPr>
          <p:cNvPr id="366595" name="Rectangle 3"/>
          <p:cNvSpPr>
            <a:spLocks noGrp="1" noChangeArrowheads="1"/>
          </p:cNvSpPr>
          <p:nvPr>
            <p:ph type="dt" sz="quarter" idx="1"/>
          </p:nvPr>
        </p:nvSpPr>
        <p:spPr bwMode="auto">
          <a:xfrm>
            <a:off x="6248400" y="0"/>
            <a:ext cx="2894013"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mn-ea"/>
              </a:defRPr>
            </a:lvl1pPr>
          </a:lstStyle>
          <a:p>
            <a:pPr>
              <a:defRPr/>
            </a:pPr>
            <a:fld id="{77914B9C-0E63-4BE4-8320-86F2ED96536F}" type="datetime2">
              <a:rPr lang="zh-CN" altLang="en-US"/>
              <a:pPr>
                <a:defRPr/>
              </a:pPr>
              <a:t>2021年8月23日</a:t>
            </a:fld>
            <a:endParaRPr lang="en-US" altLang="zh-CN"/>
          </a:p>
        </p:txBody>
      </p:sp>
      <p:sp>
        <p:nvSpPr>
          <p:cNvPr id="366596" name="Rectangle 4"/>
          <p:cNvSpPr>
            <a:spLocks noGrp="1" noChangeArrowheads="1"/>
          </p:cNvSpPr>
          <p:nvPr>
            <p:ph type="ftr" sz="quarter" idx="2"/>
          </p:nvPr>
        </p:nvSpPr>
        <p:spPr bwMode="auto">
          <a:xfrm>
            <a:off x="0" y="6513513"/>
            <a:ext cx="44958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ea typeface="+mn-ea"/>
              </a:defRPr>
            </a:lvl1pPr>
          </a:lstStyle>
          <a:p>
            <a:pPr>
              <a:defRPr/>
            </a:pPr>
            <a:r>
              <a:rPr lang="zh-CN" altLang="en-US"/>
              <a:t>第9章 处理器性能提高技术</a:t>
            </a:r>
            <a:endParaRPr lang="en-US" altLang="zh-CN"/>
          </a:p>
        </p:txBody>
      </p:sp>
      <p:sp>
        <p:nvSpPr>
          <p:cNvPr id="366597" name="Rectangle 5"/>
          <p:cNvSpPr>
            <a:spLocks noGrp="1" noChangeArrowheads="1"/>
          </p:cNvSpPr>
          <p:nvPr>
            <p:ph type="sldNum" sz="quarter" idx="3"/>
          </p:nvPr>
        </p:nvSpPr>
        <p:spPr bwMode="auto">
          <a:xfrm>
            <a:off x="6324600" y="6513513"/>
            <a:ext cx="2817813"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ea typeface="+mn-ea"/>
              </a:defRPr>
            </a:lvl1pPr>
          </a:lstStyle>
          <a:p>
            <a:pPr>
              <a:defRPr/>
            </a:pPr>
            <a:r>
              <a:rPr lang="en-US" altLang="zh-CN"/>
              <a:t>9</a:t>
            </a:r>
            <a:r>
              <a:rPr lang="zh-CN" altLang="en-US"/>
              <a:t>－</a:t>
            </a:r>
            <a:fld id="{0D048440-6824-4EEE-AC58-AC31402B2ECB}"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9346"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ea typeface="+mn-ea"/>
              </a:defRPr>
            </a:lvl1pPr>
          </a:lstStyle>
          <a:p>
            <a:pPr>
              <a:defRPr/>
            </a:pPr>
            <a:r>
              <a:rPr lang="zh-CN" altLang="en-US"/>
              <a:t>微机原理与接口技术－－基于IA-32处理器和32位汇编语言·第4版</a:t>
            </a:r>
          </a:p>
        </p:txBody>
      </p:sp>
      <p:sp>
        <p:nvSpPr>
          <p:cNvPr id="569347" name="Rectangle 3"/>
          <p:cNvSpPr>
            <a:spLocks noGrp="1" noChangeArrowheads="1"/>
          </p:cNvSpPr>
          <p:nvPr>
            <p:ph type="dt" idx="1"/>
          </p:nvPr>
        </p:nvSpPr>
        <p:spPr bwMode="auto">
          <a:xfrm>
            <a:off x="5180013"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mn-ea"/>
              </a:defRPr>
            </a:lvl1pPr>
          </a:lstStyle>
          <a:p>
            <a:pPr>
              <a:defRPr/>
            </a:pPr>
            <a:fld id="{BEF73998-20F5-416E-BEED-3C1C77C47712}" type="datetime2">
              <a:rPr lang="zh-CN" altLang="en-US"/>
              <a:pPr>
                <a:defRPr/>
              </a:pPr>
              <a:t>2021年8月23日</a:t>
            </a:fld>
            <a:endParaRPr lang="en-US" altLang="zh-CN"/>
          </a:p>
        </p:txBody>
      </p:sp>
      <p:sp>
        <p:nvSpPr>
          <p:cNvPr id="47108" name="Rectangle 4"/>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p:spPr>
      </p:sp>
      <p:sp>
        <p:nvSpPr>
          <p:cNvPr id="569349" name="Rectangle 5"/>
          <p:cNvSpPr>
            <a:spLocks noGrp="1" noChangeArrowheads="1"/>
          </p:cNvSpPr>
          <p:nvPr>
            <p:ph type="body" sz="quarter" idx="3"/>
          </p:nvPr>
        </p:nvSpPr>
        <p:spPr bwMode="auto">
          <a:xfrm>
            <a:off x="914400" y="3257550"/>
            <a:ext cx="7315200" cy="3086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69350" name="Rectangle 6"/>
          <p:cNvSpPr>
            <a:spLocks noGrp="1" noChangeArrowheads="1"/>
          </p:cNvSpPr>
          <p:nvPr>
            <p:ph type="ftr" sz="quarter" idx="4"/>
          </p:nvPr>
        </p:nvSpPr>
        <p:spPr bwMode="auto">
          <a:xfrm>
            <a:off x="0"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ea typeface="+mn-ea"/>
              </a:defRPr>
            </a:lvl1pPr>
          </a:lstStyle>
          <a:p>
            <a:pPr>
              <a:defRPr/>
            </a:pPr>
            <a:r>
              <a:rPr lang="en-US" altLang="zh-CN"/>
              <a:t>第9章 处理器性能提高技术</a:t>
            </a:r>
          </a:p>
        </p:txBody>
      </p:sp>
      <p:sp>
        <p:nvSpPr>
          <p:cNvPr id="569351" name="Rectangle 7"/>
          <p:cNvSpPr>
            <a:spLocks noGrp="1" noChangeArrowheads="1"/>
          </p:cNvSpPr>
          <p:nvPr>
            <p:ph type="sldNum" sz="quarter" idx="5"/>
          </p:nvPr>
        </p:nvSpPr>
        <p:spPr bwMode="auto">
          <a:xfrm>
            <a:off x="5180013"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ea typeface="+mn-ea"/>
              </a:defRPr>
            </a:lvl1pPr>
          </a:lstStyle>
          <a:p>
            <a:pPr>
              <a:defRPr/>
            </a:pPr>
            <a:fld id="{7F67FCDF-8381-4A84-90CA-6E859B4721FF}"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a:noFill/>
        </p:spPr>
        <p:txBody>
          <a:bodyPr/>
          <a:lstStyle/>
          <a:p>
            <a:r>
              <a:rPr lang="zh-CN" altLang="en-US"/>
              <a:t>微机原理与接口技术－－基于IA-32处理器和32位汇编语言·第4版</a:t>
            </a:r>
          </a:p>
        </p:txBody>
      </p:sp>
      <p:sp>
        <p:nvSpPr>
          <p:cNvPr id="48131" name="Rectangle 3"/>
          <p:cNvSpPr>
            <a:spLocks noGrp="1" noChangeArrowheads="1"/>
          </p:cNvSpPr>
          <p:nvPr>
            <p:ph type="dt" sz="quarter" idx="1"/>
          </p:nvPr>
        </p:nvSpPr>
        <p:spPr>
          <a:noFill/>
        </p:spPr>
        <p:txBody>
          <a:bodyPr/>
          <a:lstStyle/>
          <a:p>
            <a:fld id="{6637E5BD-3E31-444E-98D0-ACD1CD4F1B72}" type="datetime2">
              <a:rPr lang="zh-CN" altLang="en-US"/>
              <a:pPr/>
              <a:t>2021年8月23日</a:t>
            </a:fld>
            <a:endParaRPr lang="en-US" altLang="zh-CN"/>
          </a:p>
        </p:txBody>
      </p:sp>
      <p:sp>
        <p:nvSpPr>
          <p:cNvPr id="48132" name="Rectangle 6"/>
          <p:cNvSpPr>
            <a:spLocks noGrp="1" noChangeArrowheads="1"/>
          </p:cNvSpPr>
          <p:nvPr>
            <p:ph type="ftr" sz="quarter" idx="4"/>
          </p:nvPr>
        </p:nvSpPr>
        <p:spPr>
          <a:noFill/>
        </p:spPr>
        <p:txBody>
          <a:bodyPr/>
          <a:lstStyle/>
          <a:p>
            <a:r>
              <a:rPr lang="en-US" altLang="zh-CN"/>
              <a:t>第9章 处理器性能提高技术</a:t>
            </a:r>
          </a:p>
        </p:txBody>
      </p:sp>
      <p:sp>
        <p:nvSpPr>
          <p:cNvPr id="48133" name="Rectangle 7"/>
          <p:cNvSpPr>
            <a:spLocks noGrp="1" noChangeArrowheads="1"/>
          </p:cNvSpPr>
          <p:nvPr>
            <p:ph type="sldNum" sz="quarter" idx="5"/>
          </p:nvPr>
        </p:nvSpPr>
        <p:spPr>
          <a:noFill/>
        </p:spPr>
        <p:txBody>
          <a:bodyPr/>
          <a:lstStyle/>
          <a:p>
            <a:fld id="{B3B422A2-BBB6-4911-A43D-BCEED48DF1FE}" type="slidenum">
              <a:rPr lang="zh-CN" altLang="en-US"/>
              <a:pPr/>
              <a:t>1</a:t>
            </a:fld>
            <a:endParaRPr lang="en-US" altLang="zh-CN"/>
          </a:p>
        </p:txBody>
      </p:sp>
      <p:sp>
        <p:nvSpPr>
          <p:cNvPr id="48134" name="Rectangle 2"/>
          <p:cNvSpPr>
            <a:spLocks noGrp="1" noRot="1" noChangeAspect="1" noChangeArrowheads="1" noTextEdit="1"/>
          </p:cNvSpPr>
          <p:nvPr>
            <p:ph type="sldImg"/>
          </p:nvPr>
        </p:nvSpPr>
        <p:spPr>
          <a:ln/>
        </p:spPr>
      </p:sp>
      <p:sp>
        <p:nvSpPr>
          <p:cNvPr id="48135"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19"/>
          <p:cNvGrpSpPr>
            <a:grpSpLocks/>
          </p:cNvGrpSpPr>
          <p:nvPr userDrawn="1"/>
        </p:nvGrpSpPr>
        <p:grpSpPr bwMode="auto">
          <a:xfrm>
            <a:off x="0" y="0"/>
            <a:ext cx="8763000" cy="6400800"/>
            <a:chOff x="0" y="0"/>
            <a:chExt cx="5520" cy="4032"/>
          </a:xfrm>
        </p:grpSpPr>
        <p:sp>
          <p:nvSpPr>
            <p:cNvPr id="5" name="Rectangle 3"/>
            <p:cNvSpPr>
              <a:spLocks noChangeArrowheads="1"/>
            </p:cNvSpPr>
            <p:nvPr userDrawn="1"/>
          </p:nvSpPr>
          <p:spPr bwMode="auto">
            <a:xfrm>
              <a:off x="0" y="0"/>
              <a:ext cx="960" cy="3072"/>
            </a:xfrm>
            <a:prstGeom prst="rect">
              <a:avLst/>
            </a:prstGeom>
            <a:solidFill>
              <a:schemeClr val="accent1"/>
            </a:solidFill>
            <a:ln w="9525">
              <a:noFill/>
              <a:miter lim="800000"/>
              <a:headEnd/>
              <a:tailEnd/>
            </a:ln>
            <a:effectLst/>
          </p:spPr>
          <p:txBody>
            <a:bodyPr wrap="none" anchor="ctr"/>
            <a:lstStyle/>
            <a:p>
              <a:pPr algn="ctr">
                <a:defRPr/>
              </a:pPr>
              <a:endParaRPr lang="zh-CN" altLang="en-US">
                <a:latin typeface="Times New Roman" pitchFamily="18" charset="0"/>
              </a:endParaRPr>
            </a:p>
          </p:txBody>
        </p:sp>
        <p:grpSp>
          <p:nvGrpSpPr>
            <p:cNvPr id="6" name="Group 17"/>
            <p:cNvGrpSpPr>
              <a:grpSpLocks/>
            </p:cNvGrpSpPr>
            <p:nvPr userDrawn="1"/>
          </p:nvGrpSpPr>
          <p:grpSpPr bwMode="auto">
            <a:xfrm>
              <a:off x="0" y="1872"/>
              <a:ext cx="5520" cy="2160"/>
              <a:chOff x="0" y="1872"/>
              <a:chExt cx="5520" cy="2160"/>
            </a:xfrm>
          </p:grpSpPr>
          <p:sp>
            <p:nvSpPr>
              <p:cNvPr id="10" name="Rectangle 5"/>
              <p:cNvSpPr>
                <a:spLocks noChangeArrowheads="1"/>
              </p:cNvSpPr>
              <p:nvPr userDrawn="1"/>
            </p:nvSpPr>
            <p:spPr bwMode="ltGray">
              <a:xfrm>
                <a:off x="624" y="1872"/>
                <a:ext cx="4896" cy="2160"/>
              </a:xfrm>
              <a:prstGeom prst="rect">
                <a:avLst/>
              </a:prstGeom>
              <a:solidFill>
                <a:schemeClr val="bg2"/>
              </a:solidFill>
              <a:ln w="9525">
                <a:noFill/>
                <a:miter lim="800000"/>
                <a:headEnd/>
                <a:tailEnd/>
              </a:ln>
              <a:effectLst/>
            </p:spPr>
            <p:txBody>
              <a:bodyPr wrap="none" anchor="ctr"/>
              <a:lstStyle/>
              <a:p>
                <a:pPr algn="ctr">
                  <a:defRPr/>
                </a:pPr>
                <a:endParaRPr lang="zh-CN" altLang="en-US">
                  <a:latin typeface="Times New Roman" pitchFamily="18" charset="0"/>
                </a:endParaRPr>
              </a:p>
            </p:txBody>
          </p:sp>
          <p:sp>
            <p:nvSpPr>
              <p:cNvPr id="11" name="Rectangle 6"/>
              <p:cNvSpPr>
                <a:spLocks noChangeArrowheads="1"/>
              </p:cNvSpPr>
              <p:nvPr userDrawn="1"/>
            </p:nvSpPr>
            <p:spPr bwMode="white">
              <a:xfrm>
                <a:off x="672" y="2016"/>
                <a:ext cx="4800" cy="1968"/>
              </a:xfrm>
              <a:prstGeom prst="rect">
                <a:avLst/>
              </a:prstGeom>
              <a:solidFill>
                <a:schemeClr val="bg1"/>
              </a:solidFill>
              <a:ln w="9525">
                <a:noFill/>
                <a:miter lim="800000"/>
                <a:headEnd/>
                <a:tailEnd/>
              </a:ln>
              <a:effectLst/>
            </p:spPr>
            <p:txBody>
              <a:bodyPr wrap="none" anchor="ctr"/>
              <a:lstStyle/>
              <a:p>
                <a:pPr algn="ctr">
                  <a:defRPr/>
                </a:pPr>
                <a:endParaRPr lang="zh-CN" altLang="en-US">
                  <a:latin typeface="Times New Roman" pitchFamily="18" charset="0"/>
                </a:endParaRPr>
              </a:p>
            </p:txBody>
          </p:sp>
          <p:sp>
            <p:nvSpPr>
              <p:cNvPr id="12" name="Line 7"/>
              <p:cNvSpPr>
                <a:spLocks noChangeShapeType="1"/>
              </p:cNvSpPr>
              <p:nvPr userDrawn="1"/>
            </p:nvSpPr>
            <p:spPr bwMode="auto">
              <a:xfrm>
                <a:off x="0" y="3072"/>
                <a:ext cx="624" cy="0"/>
              </a:xfrm>
              <a:prstGeom prst="line">
                <a:avLst/>
              </a:prstGeom>
              <a:noFill/>
              <a:ln w="50800">
                <a:solidFill>
                  <a:schemeClr val="bg2"/>
                </a:solidFill>
                <a:round/>
                <a:headEnd/>
                <a:tailEnd/>
              </a:ln>
              <a:effectLst/>
            </p:spPr>
            <p:txBody>
              <a:bodyPr/>
              <a:lstStyle/>
              <a:p>
                <a:pPr>
                  <a:defRPr/>
                </a:pPr>
                <a:endParaRPr lang="zh-CN" altLang="en-US">
                  <a:ea typeface="+mn-ea"/>
                </a:endParaRPr>
              </a:p>
            </p:txBody>
          </p:sp>
        </p:grpSp>
        <p:grpSp>
          <p:nvGrpSpPr>
            <p:cNvPr id="7" name="Group 8"/>
            <p:cNvGrpSpPr>
              <a:grpSpLocks/>
            </p:cNvGrpSpPr>
            <p:nvPr userDrawn="1"/>
          </p:nvGrpSpPr>
          <p:grpSpPr bwMode="auto">
            <a:xfrm>
              <a:off x="400" y="336"/>
              <a:ext cx="5088" cy="192"/>
              <a:chOff x="400" y="336"/>
              <a:chExt cx="5088" cy="192"/>
            </a:xfrm>
          </p:grpSpPr>
          <p:sp>
            <p:nvSpPr>
              <p:cNvPr id="8" name="Rectangle 9"/>
              <p:cNvSpPr>
                <a:spLocks noChangeArrowheads="1"/>
              </p:cNvSpPr>
              <p:nvPr/>
            </p:nvSpPr>
            <p:spPr bwMode="auto">
              <a:xfrm>
                <a:off x="3952" y="336"/>
                <a:ext cx="1536" cy="192"/>
              </a:xfrm>
              <a:prstGeom prst="rect">
                <a:avLst/>
              </a:prstGeom>
              <a:solidFill>
                <a:schemeClr val="folHlink"/>
              </a:solidFill>
              <a:ln w="9525">
                <a:noFill/>
                <a:miter lim="800000"/>
                <a:headEnd/>
                <a:tailEnd/>
              </a:ln>
              <a:effectLst/>
            </p:spPr>
            <p:txBody>
              <a:bodyPr wrap="none" anchor="ctr"/>
              <a:lstStyle/>
              <a:p>
                <a:pPr algn="ctr">
                  <a:defRPr/>
                </a:pPr>
                <a:endParaRPr lang="zh-CN" altLang="en-US">
                  <a:latin typeface="Times New Roman" pitchFamily="18" charset="0"/>
                </a:endParaRPr>
              </a:p>
            </p:txBody>
          </p:sp>
          <p:sp>
            <p:nvSpPr>
              <p:cNvPr id="9" name="Line 10"/>
              <p:cNvSpPr>
                <a:spLocks noChangeShapeType="1"/>
              </p:cNvSpPr>
              <p:nvPr/>
            </p:nvSpPr>
            <p:spPr bwMode="auto">
              <a:xfrm>
                <a:off x="400" y="432"/>
                <a:ext cx="5088" cy="0"/>
              </a:xfrm>
              <a:prstGeom prst="line">
                <a:avLst/>
              </a:prstGeom>
              <a:noFill/>
              <a:ln w="44450">
                <a:solidFill>
                  <a:schemeClr val="bg2"/>
                </a:solidFill>
                <a:round/>
                <a:headEnd/>
                <a:tailEnd/>
              </a:ln>
              <a:effectLst/>
            </p:spPr>
            <p:txBody>
              <a:bodyPr/>
              <a:lstStyle/>
              <a:p>
                <a:pPr>
                  <a:defRPr/>
                </a:pPr>
                <a:endParaRPr lang="zh-CN" altLang="en-US">
                  <a:ea typeface="+mn-ea"/>
                </a:endParaRPr>
              </a:p>
            </p:txBody>
          </p:sp>
        </p:grpSp>
      </p:grpSp>
      <p:sp>
        <p:nvSpPr>
          <p:cNvPr id="13" name="Text Box 16"/>
          <p:cNvSpPr txBox="1">
            <a:spLocks noChangeArrowheads="1"/>
          </p:cNvSpPr>
          <p:nvPr userDrawn="1"/>
        </p:nvSpPr>
        <p:spPr bwMode="auto">
          <a:xfrm>
            <a:off x="1447800" y="112713"/>
            <a:ext cx="6927850" cy="366712"/>
          </a:xfrm>
          <a:prstGeom prst="rect">
            <a:avLst/>
          </a:prstGeom>
          <a:noFill/>
          <a:ln w="12700">
            <a:noFill/>
            <a:miter lim="800000"/>
            <a:headEnd type="none" w="sm" len="sm"/>
            <a:tailEnd type="none" w="sm" len="sm"/>
          </a:ln>
          <a:effectLst/>
        </p:spPr>
        <p:txBody>
          <a:bodyPr wrap="none">
            <a:spAutoFit/>
          </a:bodyPr>
          <a:lstStyle/>
          <a:p>
            <a:pPr>
              <a:defRPr/>
            </a:pPr>
            <a:r>
              <a:rPr lang="zh-CN" altLang="en-US" sz="1800" b="1">
                <a:latin typeface="楷体_GB2312" pitchFamily="49" charset="-122"/>
                <a:ea typeface="楷体_GB2312" pitchFamily="49" charset="-122"/>
              </a:rPr>
              <a:t>钱晓捷，微机原理与接口技术</a:t>
            </a:r>
            <a:r>
              <a:rPr lang="en-US" altLang="zh-CN" sz="1800" b="1">
                <a:ea typeface="楷体_GB2312" pitchFamily="49" charset="-122"/>
                <a:cs typeface="Arial" charset="0"/>
              </a:rPr>
              <a:t>——</a:t>
            </a:r>
            <a:r>
              <a:rPr lang="zh-CN" altLang="en-US" sz="1800" b="1">
                <a:latin typeface="楷体_GB2312" pitchFamily="49" charset="-122"/>
                <a:ea typeface="楷体_GB2312" pitchFamily="49" charset="-122"/>
              </a:rPr>
              <a:t>基于</a:t>
            </a:r>
            <a:r>
              <a:rPr lang="en-US" altLang="zh-CN" sz="1800" b="1">
                <a:latin typeface="楷体_GB2312" pitchFamily="49" charset="-122"/>
                <a:ea typeface="楷体_GB2312" pitchFamily="49" charset="-122"/>
              </a:rPr>
              <a:t>IA-32</a:t>
            </a:r>
            <a:r>
              <a:rPr lang="zh-CN" altLang="en-US" sz="1800" b="1">
                <a:latin typeface="楷体_GB2312" pitchFamily="49" charset="-122"/>
                <a:ea typeface="楷体_GB2312" pitchFamily="49" charset="-122"/>
              </a:rPr>
              <a:t>处理器和</a:t>
            </a:r>
            <a:r>
              <a:rPr lang="en-US" altLang="zh-CN" sz="1800" b="1">
                <a:latin typeface="楷体_GB2312" pitchFamily="49" charset="-122"/>
                <a:ea typeface="楷体_GB2312" pitchFamily="49" charset="-122"/>
              </a:rPr>
              <a:t>32</a:t>
            </a:r>
            <a:r>
              <a:rPr lang="zh-CN" altLang="en-US" sz="1800" b="1">
                <a:latin typeface="楷体_GB2312" pitchFamily="49" charset="-122"/>
                <a:ea typeface="楷体_GB2312" pitchFamily="49" charset="-122"/>
              </a:rPr>
              <a:t>位汇编语言</a:t>
            </a:r>
          </a:p>
        </p:txBody>
      </p:sp>
      <p:pic>
        <p:nvPicPr>
          <p:cNvPr id="14" name="Picture 20" descr="十一五标志1"/>
          <p:cNvPicPr>
            <a:picLocks noChangeAspect="1" noChangeArrowheads="1"/>
          </p:cNvPicPr>
          <p:nvPr userDrawn="1"/>
        </p:nvPicPr>
        <p:blipFill>
          <a:blip r:embed="rId2" cstate="print">
            <a:clrChange>
              <a:clrFrom>
                <a:srgbClr val="FCFFFF"/>
              </a:clrFrom>
              <a:clrTo>
                <a:srgbClr val="FCFFFF">
                  <a:alpha val="0"/>
                </a:srgbClr>
              </a:clrTo>
            </a:clrChange>
          </a:blip>
          <a:srcRect/>
          <a:stretch>
            <a:fillRect/>
          </a:stretch>
        </p:blipFill>
        <p:spPr bwMode="auto">
          <a:xfrm>
            <a:off x="457200" y="317500"/>
            <a:ext cx="695325" cy="704850"/>
          </a:xfrm>
          <a:prstGeom prst="rect">
            <a:avLst/>
          </a:prstGeom>
          <a:noFill/>
          <a:ln w="9525">
            <a:noFill/>
            <a:miter lim="800000"/>
            <a:headEnd/>
            <a:tailEnd/>
          </a:ln>
        </p:spPr>
      </p:pic>
      <p:sp>
        <p:nvSpPr>
          <p:cNvPr id="452619" name="Rectangle 11"/>
          <p:cNvSpPr>
            <a:spLocks noGrp="1" noChangeArrowheads="1"/>
          </p:cNvSpPr>
          <p:nvPr>
            <p:ph type="ctrTitle"/>
          </p:nvPr>
        </p:nvSpPr>
        <p:spPr>
          <a:xfrm>
            <a:off x="1600200" y="838200"/>
            <a:ext cx="7239000" cy="2057400"/>
          </a:xfrm>
        </p:spPr>
        <p:txBody>
          <a:bodyPr/>
          <a:lstStyle>
            <a:lvl1pPr algn="ctr">
              <a:defRPr sz="6000">
                <a:latin typeface="隶书" pitchFamily="49" charset="-122"/>
                <a:ea typeface="隶书" pitchFamily="49" charset="-122"/>
              </a:defRPr>
            </a:lvl1pPr>
          </a:lstStyle>
          <a:p>
            <a:r>
              <a:rPr lang="zh-CN" altLang="en-US"/>
              <a:t>单击此处编辑母版标题样式</a:t>
            </a:r>
          </a:p>
        </p:txBody>
      </p:sp>
      <p:sp>
        <p:nvSpPr>
          <p:cNvPr id="452620" name="Rectangle 12"/>
          <p:cNvSpPr>
            <a:spLocks noGrp="1" noChangeArrowheads="1"/>
          </p:cNvSpPr>
          <p:nvPr>
            <p:ph type="subTitle" idx="1"/>
          </p:nvPr>
        </p:nvSpPr>
        <p:spPr>
          <a:xfrm>
            <a:off x="1295400" y="3200400"/>
            <a:ext cx="7315200" cy="3124200"/>
          </a:xfrm>
        </p:spPr>
        <p:txBody>
          <a:bodyPr anchor="ctr"/>
          <a:lstStyle>
            <a:lvl1pPr marL="0" indent="0">
              <a:buFont typeface="Wingdings" pitchFamily="2" charset="2"/>
              <a:buNone/>
              <a:defRPr sz="3600">
                <a:latin typeface="幼圆" pitchFamily="49" charset="-122"/>
                <a:ea typeface="幼圆" pitchFamily="49" charset="-122"/>
              </a:defRPr>
            </a:lvl1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62750" y="152400"/>
            <a:ext cx="2076450" cy="6248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33400" y="152400"/>
            <a:ext cx="6076950" cy="6248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33400" y="762000"/>
            <a:ext cx="4076700" cy="563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62500" y="762000"/>
            <a:ext cx="4076700" cy="563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3"/>
          <p:cNvGrpSpPr>
            <a:grpSpLocks/>
          </p:cNvGrpSpPr>
          <p:nvPr userDrawn="1"/>
        </p:nvGrpSpPr>
        <p:grpSpPr bwMode="auto">
          <a:xfrm>
            <a:off x="0" y="0"/>
            <a:ext cx="8686800" cy="5257800"/>
            <a:chOff x="0" y="0"/>
            <a:chExt cx="5472" cy="3312"/>
          </a:xfrm>
        </p:grpSpPr>
        <p:sp>
          <p:nvSpPr>
            <p:cNvPr id="451587" name="Rectangle 3"/>
            <p:cNvSpPr>
              <a:spLocks noChangeArrowheads="1"/>
            </p:cNvSpPr>
            <p:nvPr userDrawn="1"/>
          </p:nvSpPr>
          <p:spPr bwMode="auto">
            <a:xfrm>
              <a:off x="0" y="0"/>
              <a:ext cx="240" cy="3312"/>
            </a:xfrm>
            <a:prstGeom prst="rect">
              <a:avLst/>
            </a:prstGeom>
            <a:solidFill>
              <a:schemeClr val="accent1"/>
            </a:solidFill>
            <a:ln w="9525">
              <a:noFill/>
              <a:miter lim="800000"/>
              <a:headEnd/>
              <a:tailEnd/>
            </a:ln>
            <a:effectLst/>
          </p:spPr>
          <p:txBody>
            <a:bodyPr wrap="none" anchor="ctr"/>
            <a:lstStyle/>
            <a:p>
              <a:pPr algn="ctr">
                <a:lnSpc>
                  <a:spcPct val="85000"/>
                </a:lnSpc>
                <a:defRPr/>
              </a:pPr>
              <a:r>
                <a:rPr lang="zh-CN" altLang="en-US" sz="1800">
                  <a:latin typeface="Times New Roman" pitchFamily="18" charset="0"/>
                </a:rPr>
                <a:t>微</a:t>
              </a:r>
            </a:p>
            <a:p>
              <a:pPr algn="ctr">
                <a:lnSpc>
                  <a:spcPct val="85000"/>
                </a:lnSpc>
                <a:defRPr/>
              </a:pPr>
              <a:r>
                <a:rPr lang="zh-CN" altLang="en-US" sz="1800">
                  <a:latin typeface="Times New Roman" pitchFamily="18" charset="0"/>
                </a:rPr>
                <a:t>机</a:t>
              </a:r>
            </a:p>
            <a:p>
              <a:pPr algn="ctr">
                <a:lnSpc>
                  <a:spcPct val="85000"/>
                </a:lnSpc>
                <a:defRPr/>
              </a:pPr>
              <a:r>
                <a:rPr lang="zh-CN" altLang="en-US" sz="1800">
                  <a:latin typeface="Times New Roman" pitchFamily="18" charset="0"/>
                </a:rPr>
                <a:t>原</a:t>
              </a:r>
            </a:p>
            <a:p>
              <a:pPr algn="ctr">
                <a:lnSpc>
                  <a:spcPct val="85000"/>
                </a:lnSpc>
                <a:defRPr/>
              </a:pPr>
              <a:r>
                <a:rPr lang="zh-CN" altLang="en-US" sz="1800">
                  <a:latin typeface="Times New Roman" pitchFamily="18" charset="0"/>
                </a:rPr>
                <a:t>理</a:t>
              </a:r>
            </a:p>
            <a:p>
              <a:pPr algn="ctr">
                <a:lnSpc>
                  <a:spcPct val="85000"/>
                </a:lnSpc>
                <a:defRPr/>
              </a:pPr>
              <a:r>
                <a:rPr lang="zh-CN" altLang="en-US" sz="1800">
                  <a:latin typeface="Times New Roman" pitchFamily="18" charset="0"/>
                </a:rPr>
                <a:t>与</a:t>
              </a:r>
            </a:p>
            <a:p>
              <a:pPr algn="ctr">
                <a:lnSpc>
                  <a:spcPct val="85000"/>
                </a:lnSpc>
                <a:defRPr/>
              </a:pPr>
              <a:r>
                <a:rPr lang="zh-CN" altLang="en-US" sz="1800">
                  <a:latin typeface="Times New Roman" pitchFamily="18" charset="0"/>
                </a:rPr>
                <a:t>接</a:t>
              </a:r>
            </a:p>
            <a:p>
              <a:pPr algn="ctr">
                <a:lnSpc>
                  <a:spcPct val="85000"/>
                </a:lnSpc>
                <a:defRPr/>
              </a:pPr>
              <a:r>
                <a:rPr lang="zh-CN" altLang="en-US" sz="1800">
                  <a:latin typeface="Times New Roman" pitchFamily="18" charset="0"/>
                </a:rPr>
                <a:t>口</a:t>
              </a:r>
            </a:p>
            <a:p>
              <a:pPr algn="ctr">
                <a:lnSpc>
                  <a:spcPct val="85000"/>
                </a:lnSpc>
                <a:defRPr/>
              </a:pPr>
              <a:r>
                <a:rPr lang="zh-CN" altLang="en-US" sz="1800">
                  <a:latin typeface="Times New Roman" pitchFamily="18" charset="0"/>
                </a:rPr>
                <a:t>技</a:t>
              </a:r>
            </a:p>
            <a:p>
              <a:pPr algn="ctr">
                <a:lnSpc>
                  <a:spcPct val="85000"/>
                </a:lnSpc>
                <a:defRPr/>
              </a:pPr>
              <a:r>
                <a:rPr lang="zh-CN" altLang="en-US" sz="1800">
                  <a:latin typeface="Times New Roman" pitchFamily="18" charset="0"/>
                </a:rPr>
                <a:t>术</a:t>
              </a:r>
            </a:p>
            <a:p>
              <a:pPr algn="ctr">
                <a:lnSpc>
                  <a:spcPct val="85000"/>
                </a:lnSpc>
                <a:defRPr/>
              </a:pPr>
              <a:r>
                <a:rPr lang="en-US" altLang="zh-CN" sz="1800">
                  <a:latin typeface="Times New Roman" pitchFamily="18" charset="0"/>
                </a:rPr>
                <a:t>·</a:t>
              </a:r>
            </a:p>
            <a:p>
              <a:pPr algn="ctr">
                <a:lnSpc>
                  <a:spcPct val="85000"/>
                </a:lnSpc>
                <a:defRPr/>
              </a:pPr>
              <a:r>
                <a:rPr lang="zh-CN" altLang="en-US" sz="1800">
                  <a:latin typeface="Times New Roman" pitchFamily="18" charset="0"/>
                </a:rPr>
                <a:t>第</a:t>
              </a:r>
            </a:p>
            <a:p>
              <a:pPr algn="ctr">
                <a:lnSpc>
                  <a:spcPct val="85000"/>
                </a:lnSpc>
                <a:defRPr/>
              </a:pPr>
              <a:r>
                <a:rPr lang="en-US" altLang="zh-CN" sz="1800">
                  <a:latin typeface="Times New Roman" pitchFamily="18" charset="0"/>
                </a:rPr>
                <a:t>5</a:t>
              </a:r>
            </a:p>
            <a:p>
              <a:pPr algn="ctr">
                <a:lnSpc>
                  <a:spcPct val="85000"/>
                </a:lnSpc>
                <a:defRPr/>
              </a:pPr>
              <a:r>
                <a:rPr lang="zh-CN" altLang="en-US" sz="1800">
                  <a:latin typeface="Times New Roman" pitchFamily="18" charset="0"/>
                </a:rPr>
                <a:t>版</a:t>
              </a:r>
            </a:p>
            <a:p>
              <a:pPr algn="ctr">
                <a:lnSpc>
                  <a:spcPct val="85000"/>
                </a:lnSpc>
                <a:defRPr/>
              </a:pPr>
              <a:endParaRPr lang="zh-CN" altLang="en-US" sz="1800">
                <a:latin typeface="Times New Roman" pitchFamily="18" charset="0"/>
              </a:endParaRPr>
            </a:p>
            <a:p>
              <a:pPr algn="ctr">
                <a:lnSpc>
                  <a:spcPct val="85000"/>
                </a:lnSpc>
                <a:defRPr/>
              </a:pPr>
              <a:r>
                <a:rPr lang="zh-CN" altLang="en-US" sz="1800">
                  <a:latin typeface="Times New Roman" pitchFamily="18" charset="0"/>
                </a:rPr>
                <a:t>机</a:t>
              </a:r>
            </a:p>
            <a:p>
              <a:pPr algn="ctr">
                <a:lnSpc>
                  <a:spcPct val="85000"/>
                </a:lnSpc>
                <a:defRPr/>
              </a:pPr>
              <a:r>
                <a:rPr lang="zh-CN" altLang="en-US" sz="1800">
                  <a:latin typeface="Times New Roman" pitchFamily="18" charset="0"/>
                </a:rPr>
                <a:t>械</a:t>
              </a:r>
            </a:p>
            <a:p>
              <a:pPr algn="ctr">
                <a:lnSpc>
                  <a:spcPct val="85000"/>
                </a:lnSpc>
                <a:defRPr/>
              </a:pPr>
              <a:r>
                <a:rPr lang="zh-CN" altLang="en-US" sz="1800">
                  <a:latin typeface="Times New Roman" pitchFamily="18" charset="0"/>
                </a:rPr>
                <a:t>工</a:t>
              </a:r>
            </a:p>
            <a:p>
              <a:pPr algn="ctr">
                <a:lnSpc>
                  <a:spcPct val="85000"/>
                </a:lnSpc>
                <a:defRPr/>
              </a:pPr>
              <a:r>
                <a:rPr lang="zh-CN" altLang="en-US" sz="1800">
                  <a:latin typeface="Times New Roman" pitchFamily="18" charset="0"/>
                </a:rPr>
                <a:t>业</a:t>
              </a:r>
            </a:p>
            <a:p>
              <a:pPr algn="ctr">
                <a:lnSpc>
                  <a:spcPct val="85000"/>
                </a:lnSpc>
                <a:defRPr/>
              </a:pPr>
              <a:r>
                <a:rPr lang="zh-CN" altLang="en-US" sz="1800">
                  <a:latin typeface="Times New Roman" pitchFamily="18" charset="0"/>
                </a:rPr>
                <a:t>出</a:t>
              </a:r>
            </a:p>
            <a:p>
              <a:pPr algn="ctr">
                <a:lnSpc>
                  <a:spcPct val="85000"/>
                </a:lnSpc>
                <a:defRPr/>
              </a:pPr>
              <a:r>
                <a:rPr lang="zh-CN" altLang="en-US" sz="1800">
                  <a:latin typeface="Times New Roman" pitchFamily="18" charset="0"/>
                </a:rPr>
                <a:t>版</a:t>
              </a:r>
            </a:p>
            <a:p>
              <a:pPr algn="ctr">
                <a:lnSpc>
                  <a:spcPct val="85000"/>
                </a:lnSpc>
                <a:defRPr/>
              </a:pPr>
              <a:r>
                <a:rPr lang="zh-CN" altLang="en-US" sz="1800">
                  <a:latin typeface="Times New Roman" pitchFamily="18" charset="0"/>
                </a:rPr>
                <a:t>社</a:t>
              </a:r>
            </a:p>
          </p:txBody>
        </p:sp>
        <p:grpSp>
          <p:nvGrpSpPr>
            <p:cNvPr id="1031" name="Group 4"/>
            <p:cNvGrpSpPr>
              <a:grpSpLocks/>
            </p:cNvGrpSpPr>
            <p:nvPr userDrawn="1"/>
          </p:nvGrpSpPr>
          <p:grpSpPr bwMode="auto">
            <a:xfrm>
              <a:off x="240" y="384"/>
              <a:ext cx="5232" cy="115"/>
              <a:chOff x="240" y="893"/>
              <a:chExt cx="5232" cy="115"/>
            </a:xfrm>
          </p:grpSpPr>
          <p:sp>
            <p:nvSpPr>
              <p:cNvPr id="451589" name="Rectangle 5"/>
              <p:cNvSpPr>
                <a:spLocks noChangeArrowheads="1"/>
              </p:cNvSpPr>
              <p:nvPr userDrawn="1"/>
            </p:nvSpPr>
            <p:spPr bwMode="auto">
              <a:xfrm>
                <a:off x="4320" y="893"/>
                <a:ext cx="1152" cy="115"/>
              </a:xfrm>
              <a:prstGeom prst="rect">
                <a:avLst/>
              </a:prstGeom>
              <a:solidFill>
                <a:schemeClr val="folHlink"/>
              </a:solidFill>
              <a:ln w="9525">
                <a:noFill/>
                <a:miter lim="800000"/>
                <a:headEnd/>
                <a:tailEnd/>
              </a:ln>
              <a:effectLst/>
            </p:spPr>
            <p:txBody>
              <a:bodyPr wrap="none" anchor="ctr"/>
              <a:lstStyle/>
              <a:p>
                <a:pPr algn="ctr">
                  <a:defRPr/>
                </a:pPr>
                <a:endParaRPr lang="zh-CN" altLang="en-US">
                  <a:latin typeface="Times New Roman" pitchFamily="18" charset="0"/>
                </a:endParaRPr>
              </a:p>
            </p:txBody>
          </p:sp>
          <p:sp>
            <p:nvSpPr>
              <p:cNvPr id="451590" name="Line 6"/>
              <p:cNvSpPr>
                <a:spLocks noChangeShapeType="1"/>
              </p:cNvSpPr>
              <p:nvPr userDrawn="1"/>
            </p:nvSpPr>
            <p:spPr bwMode="auto">
              <a:xfrm>
                <a:off x="240" y="941"/>
                <a:ext cx="5232" cy="0"/>
              </a:xfrm>
              <a:prstGeom prst="line">
                <a:avLst/>
              </a:prstGeom>
              <a:noFill/>
              <a:ln w="19050">
                <a:solidFill>
                  <a:schemeClr val="bg2"/>
                </a:solidFill>
                <a:round/>
                <a:headEnd/>
                <a:tailEnd/>
              </a:ln>
              <a:effectLst/>
            </p:spPr>
            <p:txBody>
              <a:bodyPr/>
              <a:lstStyle/>
              <a:p>
                <a:pPr>
                  <a:defRPr/>
                </a:pPr>
                <a:endParaRPr lang="zh-CN" altLang="en-US">
                  <a:ea typeface="+mn-ea"/>
                </a:endParaRPr>
              </a:p>
            </p:txBody>
          </p:sp>
        </p:grpSp>
      </p:grpSp>
      <p:sp>
        <p:nvSpPr>
          <p:cNvPr id="1027" name="Rectangle 7"/>
          <p:cNvSpPr>
            <a:spLocks noGrp="1" noChangeArrowheads="1"/>
          </p:cNvSpPr>
          <p:nvPr>
            <p:ph type="title"/>
          </p:nvPr>
        </p:nvSpPr>
        <p:spPr bwMode="auto">
          <a:xfrm>
            <a:off x="914400" y="152400"/>
            <a:ext cx="7772400" cy="4841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Rectangle 8"/>
          <p:cNvSpPr>
            <a:spLocks noGrp="1" noChangeArrowheads="1"/>
          </p:cNvSpPr>
          <p:nvPr>
            <p:ph type="body" idx="1"/>
          </p:nvPr>
        </p:nvSpPr>
        <p:spPr bwMode="auto">
          <a:xfrm>
            <a:off x="533400" y="762000"/>
            <a:ext cx="8305800" cy="5638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51596" name="Line 12"/>
          <p:cNvSpPr>
            <a:spLocks noChangeShapeType="1"/>
          </p:cNvSpPr>
          <p:nvPr/>
        </p:nvSpPr>
        <p:spPr bwMode="auto">
          <a:xfrm>
            <a:off x="-12700" y="5257800"/>
            <a:ext cx="381000" cy="0"/>
          </a:xfrm>
          <a:prstGeom prst="line">
            <a:avLst/>
          </a:prstGeom>
          <a:noFill/>
          <a:ln w="38100">
            <a:solidFill>
              <a:schemeClr val="bg2"/>
            </a:solidFill>
            <a:round/>
            <a:headEnd/>
            <a:tailEnd/>
          </a:ln>
          <a:effectLst/>
        </p:spPr>
        <p:txBody>
          <a:bodyPr/>
          <a:lstStyle/>
          <a:p>
            <a:pPr>
              <a:defRPr/>
            </a:pPr>
            <a:endParaRPr lang="zh-CN" altLang="en-US">
              <a:ea typeface="+mn-ea"/>
            </a:endParaRPr>
          </a:p>
        </p:txBody>
      </p:sp>
    </p:spTree>
  </p:cSld>
  <p:clrMap bg1="lt1" tx1="dk1" bg2="lt2" tx2="dk2" accent1="accent1" accent2="accent2" accent3="accent3" accent4="accent4" accent5="accent5" accent6="accent6" hlink="hlink" folHlink="folHlink"/>
  <p:sldLayoutIdLst>
    <p:sldLayoutId id="2147483960"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timing>
    <p:tnLst>
      <p:par>
        <p:cTn id="1" dur="indefinite" restart="never" nodeType="tmRoot"/>
      </p:par>
    </p:tnLst>
  </p:timing>
  <p:txStyles>
    <p:titleStyle>
      <a:lvl1pPr algn="l" rtl="0" eaLnBrk="0" fontAlgn="base" hangingPunct="0">
        <a:spcBef>
          <a:spcPct val="0"/>
        </a:spcBef>
        <a:spcAft>
          <a:spcPct val="0"/>
        </a:spcAft>
        <a:defRPr sz="2800" b="1">
          <a:solidFill>
            <a:schemeClr val="tx2"/>
          </a:solidFill>
          <a:latin typeface="+mj-lt"/>
          <a:ea typeface="+mj-ea"/>
          <a:cs typeface="+mj-cs"/>
        </a:defRPr>
      </a:lvl1pPr>
      <a:lvl2pPr algn="l" rtl="0" eaLnBrk="0" fontAlgn="base" hangingPunct="0">
        <a:spcBef>
          <a:spcPct val="0"/>
        </a:spcBef>
        <a:spcAft>
          <a:spcPct val="0"/>
        </a:spcAft>
        <a:defRPr sz="2800" b="1">
          <a:solidFill>
            <a:schemeClr val="tx2"/>
          </a:solidFill>
          <a:latin typeface="楷体_GB2312" pitchFamily="49" charset="-122"/>
          <a:ea typeface="楷体_GB2312" pitchFamily="49" charset="-122"/>
        </a:defRPr>
      </a:lvl2pPr>
      <a:lvl3pPr algn="l" rtl="0" eaLnBrk="0" fontAlgn="base" hangingPunct="0">
        <a:spcBef>
          <a:spcPct val="0"/>
        </a:spcBef>
        <a:spcAft>
          <a:spcPct val="0"/>
        </a:spcAft>
        <a:defRPr sz="2800" b="1">
          <a:solidFill>
            <a:schemeClr val="tx2"/>
          </a:solidFill>
          <a:latin typeface="楷体_GB2312" pitchFamily="49" charset="-122"/>
          <a:ea typeface="楷体_GB2312" pitchFamily="49" charset="-122"/>
        </a:defRPr>
      </a:lvl3pPr>
      <a:lvl4pPr algn="l" rtl="0" eaLnBrk="0" fontAlgn="base" hangingPunct="0">
        <a:spcBef>
          <a:spcPct val="0"/>
        </a:spcBef>
        <a:spcAft>
          <a:spcPct val="0"/>
        </a:spcAft>
        <a:defRPr sz="2800" b="1">
          <a:solidFill>
            <a:schemeClr val="tx2"/>
          </a:solidFill>
          <a:latin typeface="楷体_GB2312" pitchFamily="49" charset="-122"/>
          <a:ea typeface="楷体_GB2312" pitchFamily="49" charset="-122"/>
        </a:defRPr>
      </a:lvl4pPr>
      <a:lvl5pPr algn="l" rtl="0" eaLnBrk="0" fontAlgn="base" hangingPunct="0">
        <a:spcBef>
          <a:spcPct val="0"/>
        </a:spcBef>
        <a:spcAft>
          <a:spcPct val="0"/>
        </a:spcAft>
        <a:defRPr sz="2800" b="1">
          <a:solidFill>
            <a:schemeClr val="tx2"/>
          </a:solidFill>
          <a:latin typeface="楷体_GB2312" pitchFamily="49" charset="-122"/>
          <a:ea typeface="楷体_GB2312" pitchFamily="49" charset="-122"/>
        </a:defRPr>
      </a:lvl5pPr>
      <a:lvl6pPr marL="457200" algn="l" rtl="0" fontAlgn="base">
        <a:spcBef>
          <a:spcPct val="0"/>
        </a:spcBef>
        <a:spcAft>
          <a:spcPct val="0"/>
        </a:spcAft>
        <a:defRPr sz="2800" b="1">
          <a:solidFill>
            <a:schemeClr val="tx2"/>
          </a:solidFill>
          <a:latin typeface="楷体_GB2312" pitchFamily="49" charset="-122"/>
          <a:ea typeface="楷体_GB2312" pitchFamily="49" charset="-122"/>
        </a:defRPr>
      </a:lvl6pPr>
      <a:lvl7pPr marL="914400" algn="l" rtl="0" fontAlgn="base">
        <a:spcBef>
          <a:spcPct val="0"/>
        </a:spcBef>
        <a:spcAft>
          <a:spcPct val="0"/>
        </a:spcAft>
        <a:defRPr sz="2800" b="1">
          <a:solidFill>
            <a:schemeClr val="tx2"/>
          </a:solidFill>
          <a:latin typeface="楷体_GB2312" pitchFamily="49" charset="-122"/>
          <a:ea typeface="楷体_GB2312" pitchFamily="49" charset="-122"/>
        </a:defRPr>
      </a:lvl7pPr>
      <a:lvl8pPr marL="1371600" algn="l" rtl="0" fontAlgn="base">
        <a:spcBef>
          <a:spcPct val="0"/>
        </a:spcBef>
        <a:spcAft>
          <a:spcPct val="0"/>
        </a:spcAft>
        <a:defRPr sz="2800" b="1">
          <a:solidFill>
            <a:schemeClr val="tx2"/>
          </a:solidFill>
          <a:latin typeface="楷体_GB2312" pitchFamily="49" charset="-122"/>
          <a:ea typeface="楷体_GB2312" pitchFamily="49" charset="-122"/>
        </a:defRPr>
      </a:lvl8pPr>
      <a:lvl9pPr marL="1828800" algn="l" rtl="0" fontAlgn="base">
        <a:spcBef>
          <a:spcPct val="0"/>
        </a:spcBef>
        <a:spcAft>
          <a:spcPct val="0"/>
        </a:spcAft>
        <a:defRPr sz="2800" b="1">
          <a:solidFill>
            <a:schemeClr val="tx2"/>
          </a:solidFill>
          <a:latin typeface="楷体_GB2312" pitchFamily="49" charset="-122"/>
          <a:ea typeface="楷体_GB2312" pitchFamily="49" charset="-122"/>
        </a:defRPr>
      </a:lvl9pPr>
    </p:titleStyle>
    <p:bodyStyle>
      <a:lvl1pPr marL="342900" indent="-342900" algn="just" rtl="0" eaLnBrk="0" fontAlgn="base" hangingPunct="0">
        <a:spcBef>
          <a:spcPct val="20000"/>
        </a:spcBef>
        <a:spcAft>
          <a:spcPct val="0"/>
        </a:spcAft>
        <a:buClr>
          <a:schemeClr val="folHlink"/>
        </a:buClr>
        <a:buFont typeface="Wingdings" pitchFamily="2" charset="2"/>
        <a:buChar char="Ø"/>
        <a:defRPr sz="3200" b="1">
          <a:solidFill>
            <a:schemeClr val="tx1"/>
          </a:solidFill>
          <a:latin typeface="+mn-lt"/>
          <a:ea typeface="+mn-ea"/>
          <a:cs typeface="+mn-cs"/>
        </a:defRPr>
      </a:lvl1pPr>
      <a:lvl2pPr marL="742950" indent="-285750" algn="just" rtl="0" eaLnBrk="0" fontAlgn="base" hangingPunct="0">
        <a:spcBef>
          <a:spcPct val="20000"/>
        </a:spcBef>
        <a:spcAft>
          <a:spcPct val="0"/>
        </a:spcAft>
        <a:buClr>
          <a:schemeClr val="accent1"/>
        </a:buClr>
        <a:buSzPct val="70000"/>
        <a:buFont typeface="Wingdings" pitchFamily="2" charset="2"/>
        <a:buBlip>
          <a:blip r:embed="rId13"/>
        </a:buBlip>
        <a:defRPr sz="2800" b="1">
          <a:solidFill>
            <a:srgbClr val="193C7D"/>
          </a:solidFill>
          <a:latin typeface="+mn-lt"/>
          <a:ea typeface="+mn-ea"/>
        </a:defRPr>
      </a:lvl2pPr>
      <a:lvl3pPr marL="1143000" indent="-228600" algn="just" rtl="0" eaLnBrk="0" fontAlgn="base" hangingPunct="0">
        <a:spcBef>
          <a:spcPct val="20000"/>
        </a:spcBef>
        <a:spcAft>
          <a:spcPct val="0"/>
        </a:spcAft>
        <a:buClr>
          <a:schemeClr val="folHlink"/>
        </a:buClr>
        <a:buSzPct val="65000"/>
        <a:buFont typeface="Wingdings" pitchFamily="2" charset="2"/>
        <a:buBlip>
          <a:blip r:embed="rId14"/>
        </a:buBlip>
        <a:defRPr sz="2400" b="1">
          <a:solidFill>
            <a:schemeClr val="tx2"/>
          </a:solidFill>
          <a:latin typeface="+mn-lt"/>
          <a:ea typeface="+mn-ea"/>
        </a:defRPr>
      </a:lvl3pPr>
      <a:lvl4pPr marL="1600200" indent="-228600" algn="just" rtl="0" eaLnBrk="0" fontAlgn="base" hangingPunct="0">
        <a:spcBef>
          <a:spcPct val="20000"/>
        </a:spcBef>
        <a:spcAft>
          <a:spcPct val="0"/>
        </a:spcAft>
        <a:buClr>
          <a:schemeClr val="accent1"/>
        </a:buClr>
        <a:buFont typeface="Wingdings" pitchFamily="2" charset="2"/>
        <a:buChar char="?"/>
        <a:defRPr sz="2000" b="1">
          <a:solidFill>
            <a:schemeClr val="tx1"/>
          </a:solidFill>
          <a:latin typeface="+mn-lt"/>
          <a:ea typeface="+mn-ea"/>
        </a:defRPr>
      </a:lvl4pPr>
      <a:lvl5pPr marL="2057400" indent="-228600" algn="just" rtl="0" eaLnBrk="0" fontAlgn="base" hangingPunct="0">
        <a:spcBef>
          <a:spcPct val="20000"/>
        </a:spcBef>
        <a:spcAft>
          <a:spcPct val="0"/>
        </a:spcAft>
        <a:buClr>
          <a:schemeClr val="accent1"/>
        </a:buClr>
        <a:buFont typeface="Wingdings" pitchFamily="2" charset="2"/>
        <a:buChar char="§"/>
        <a:defRPr sz="2000" b="1">
          <a:solidFill>
            <a:schemeClr val="tx1"/>
          </a:solidFill>
          <a:latin typeface="+mn-lt"/>
          <a:ea typeface="+mn-ea"/>
        </a:defRPr>
      </a:lvl5pPr>
      <a:lvl6pPr marL="2514600" indent="-228600" algn="just" rtl="0" fontAlgn="base">
        <a:spcBef>
          <a:spcPct val="20000"/>
        </a:spcBef>
        <a:spcAft>
          <a:spcPct val="0"/>
        </a:spcAft>
        <a:buClr>
          <a:schemeClr val="accent1"/>
        </a:buClr>
        <a:buFont typeface="Wingdings" pitchFamily="2" charset="2"/>
        <a:buChar char="§"/>
        <a:defRPr sz="2000" b="1">
          <a:solidFill>
            <a:schemeClr val="tx1"/>
          </a:solidFill>
          <a:latin typeface="+mn-lt"/>
          <a:ea typeface="+mn-ea"/>
        </a:defRPr>
      </a:lvl6pPr>
      <a:lvl7pPr marL="2971800" indent="-228600" algn="just" rtl="0" fontAlgn="base">
        <a:spcBef>
          <a:spcPct val="20000"/>
        </a:spcBef>
        <a:spcAft>
          <a:spcPct val="0"/>
        </a:spcAft>
        <a:buClr>
          <a:schemeClr val="accent1"/>
        </a:buClr>
        <a:buFont typeface="Wingdings" pitchFamily="2" charset="2"/>
        <a:buChar char="§"/>
        <a:defRPr sz="2000" b="1">
          <a:solidFill>
            <a:schemeClr val="tx1"/>
          </a:solidFill>
          <a:latin typeface="+mn-lt"/>
          <a:ea typeface="+mn-ea"/>
        </a:defRPr>
      </a:lvl7pPr>
      <a:lvl8pPr marL="3429000" indent="-228600" algn="just" rtl="0" fontAlgn="base">
        <a:spcBef>
          <a:spcPct val="20000"/>
        </a:spcBef>
        <a:spcAft>
          <a:spcPct val="0"/>
        </a:spcAft>
        <a:buClr>
          <a:schemeClr val="accent1"/>
        </a:buClr>
        <a:buFont typeface="Wingdings" pitchFamily="2" charset="2"/>
        <a:buChar char="§"/>
        <a:defRPr sz="2000" b="1">
          <a:solidFill>
            <a:schemeClr val="tx1"/>
          </a:solidFill>
          <a:latin typeface="+mn-lt"/>
          <a:ea typeface="+mn-ea"/>
        </a:defRPr>
      </a:lvl8pPr>
      <a:lvl9pPr marL="3886200" indent="-228600" algn="just" rtl="0" fontAlgn="base">
        <a:spcBef>
          <a:spcPct val="20000"/>
        </a:spcBef>
        <a:spcAft>
          <a:spcPct val="0"/>
        </a:spcAft>
        <a:buClr>
          <a:schemeClr val="accent1"/>
        </a:buClr>
        <a:buFont typeface="Wingdings"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ctrTitle"/>
          </p:nvPr>
        </p:nvSpPr>
        <p:spPr/>
        <p:txBody>
          <a:bodyPr/>
          <a:lstStyle/>
          <a:p>
            <a:pPr eaLnBrk="1" hangingPunct="1"/>
            <a:r>
              <a:rPr lang="zh-CN" altLang="en-US" sz="4000" smtClean="0"/>
              <a:t>第 </a:t>
            </a:r>
            <a:r>
              <a:rPr lang="en-US" altLang="zh-CN" sz="4000" smtClean="0"/>
              <a:t>9 </a:t>
            </a:r>
            <a:r>
              <a:rPr lang="zh-CN" altLang="en-US" sz="4000" smtClean="0"/>
              <a:t>章</a:t>
            </a:r>
            <a:r>
              <a:rPr lang="zh-CN" altLang="en-US" sz="5400" smtClean="0"/>
              <a:t/>
            </a:r>
            <a:br>
              <a:rPr lang="zh-CN" altLang="en-US" sz="5400" smtClean="0"/>
            </a:br>
            <a:r>
              <a:rPr lang="zh-CN" altLang="en-US" sz="5400" smtClean="0"/>
              <a:t>处理器性能提高技术</a:t>
            </a:r>
          </a:p>
        </p:txBody>
      </p:sp>
      <p:sp>
        <p:nvSpPr>
          <p:cNvPr id="3075" name="Rectangle 7"/>
          <p:cNvSpPr>
            <a:spLocks noGrp="1" noChangeArrowheads="1"/>
          </p:cNvSpPr>
          <p:nvPr>
            <p:ph type="subTitle" idx="1"/>
          </p:nvPr>
        </p:nvSpPr>
        <p:spPr/>
        <p:txBody>
          <a:bodyPr/>
          <a:lstStyle/>
          <a:p>
            <a:pPr eaLnBrk="1" hangingPunct="1"/>
            <a:r>
              <a:rPr lang="en-US" altLang="zh-CN" smtClean="0"/>
              <a:t>9.1 </a:t>
            </a:r>
            <a:r>
              <a:rPr lang="zh-CN" altLang="en-US" smtClean="0"/>
              <a:t>精简指令集计算机技术</a:t>
            </a:r>
          </a:p>
          <a:p>
            <a:pPr eaLnBrk="1" hangingPunct="1"/>
            <a:r>
              <a:rPr lang="en-US" altLang="zh-CN" smtClean="0"/>
              <a:t>9.2 </a:t>
            </a:r>
            <a:r>
              <a:rPr lang="zh-CN" altLang="en-US" smtClean="0"/>
              <a:t>指令流水线技术</a:t>
            </a:r>
          </a:p>
          <a:p>
            <a:pPr eaLnBrk="1" hangingPunct="1"/>
            <a:r>
              <a:rPr lang="en-US" altLang="zh-CN" smtClean="0"/>
              <a:t>9.3 </a:t>
            </a:r>
            <a:r>
              <a:rPr lang="zh-CN" altLang="en-US" smtClean="0"/>
              <a:t>浮点数据处理单元</a:t>
            </a:r>
          </a:p>
          <a:p>
            <a:pPr eaLnBrk="1" hangingPunct="1"/>
            <a:r>
              <a:rPr lang="en-US" altLang="zh-CN" smtClean="0"/>
              <a:t>9.4 </a:t>
            </a:r>
            <a:r>
              <a:rPr lang="zh-CN" altLang="en-US" smtClean="0"/>
              <a:t>并行处理技术 </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CN" smtClean="0"/>
              <a:t>9.2.2 80486</a:t>
            </a:r>
            <a:r>
              <a:rPr lang="zh-CN" altLang="en-US" smtClean="0"/>
              <a:t>的指令流水线</a:t>
            </a:r>
          </a:p>
        </p:txBody>
      </p:sp>
      <p:sp>
        <p:nvSpPr>
          <p:cNvPr id="12291" name="Rectangle 3"/>
          <p:cNvSpPr>
            <a:spLocks noGrp="1" noChangeArrowheads="1"/>
          </p:cNvSpPr>
          <p:nvPr>
            <p:ph type="body" idx="1"/>
          </p:nvPr>
        </p:nvSpPr>
        <p:spPr/>
        <p:txBody>
          <a:bodyPr/>
          <a:lstStyle/>
          <a:p>
            <a:pPr eaLnBrk="1" hangingPunct="1"/>
            <a:r>
              <a:rPr lang="en-US" altLang="zh-CN" smtClean="0"/>
              <a:t>5</a:t>
            </a:r>
            <a:r>
              <a:rPr lang="zh-CN" altLang="en-US" smtClean="0"/>
              <a:t>级指令流水线，每级</a:t>
            </a:r>
            <a:r>
              <a:rPr lang="en-US" altLang="zh-CN" smtClean="0"/>
              <a:t>1</a:t>
            </a:r>
            <a:r>
              <a:rPr lang="zh-CN" altLang="en-US" smtClean="0"/>
              <a:t>个时钟周期</a:t>
            </a:r>
          </a:p>
          <a:p>
            <a:pPr lvl="1" eaLnBrk="1" hangingPunct="1">
              <a:buFont typeface="Wingdings" pitchFamily="2" charset="2"/>
              <a:buNone/>
            </a:pPr>
            <a:r>
              <a:rPr lang="zh-CN" altLang="en-US" smtClean="0">
                <a:sym typeface="Wingdings" pitchFamily="2" charset="2"/>
              </a:rPr>
              <a:t></a:t>
            </a:r>
            <a:r>
              <a:rPr lang="zh-CN" altLang="en-US" smtClean="0"/>
              <a:t> </a:t>
            </a:r>
            <a:r>
              <a:rPr lang="en-US" altLang="zh-CN" smtClean="0"/>
              <a:t>PF</a:t>
            </a:r>
            <a:r>
              <a:rPr lang="en-US" altLang="zh-CN" smtClean="0">
                <a:sym typeface="Symbol" pitchFamily="18" charset="2"/>
              </a:rPr>
              <a:t></a:t>
            </a:r>
            <a:r>
              <a:rPr lang="zh-CN" altLang="en-US" smtClean="0"/>
              <a:t>指令预取（</a:t>
            </a:r>
            <a:r>
              <a:rPr lang="en-US" altLang="zh-CN" smtClean="0"/>
              <a:t>prefetch</a:t>
            </a:r>
            <a:r>
              <a:rPr lang="zh-CN" altLang="en-US" smtClean="0"/>
              <a:t>）</a:t>
            </a:r>
            <a:endParaRPr lang="zh-CN" altLang="en-US" sz="3200" smtClean="0"/>
          </a:p>
          <a:p>
            <a:pPr lvl="1" eaLnBrk="1" hangingPunct="1">
              <a:buFont typeface="Wingdings" pitchFamily="2" charset="2"/>
              <a:buNone/>
            </a:pPr>
            <a:r>
              <a:rPr lang="zh-CN" altLang="en-US" smtClean="0">
                <a:sym typeface="Wingdings" pitchFamily="2" charset="2"/>
              </a:rPr>
              <a:t></a:t>
            </a:r>
            <a:r>
              <a:rPr lang="zh-CN" altLang="en-US" smtClean="0"/>
              <a:t> </a:t>
            </a:r>
            <a:r>
              <a:rPr lang="en-US" altLang="zh-CN" smtClean="0"/>
              <a:t>D1</a:t>
            </a:r>
            <a:r>
              <a:rPr lang="en-US" altLang="zh-CN" smtClean="0">
                <a:sym typeface="Symbol" pitchFamily="18" charset="2"/>
              </a:rPr>
              <a:t></a:t>
            </a:r>
            <a:r>
              <a:rPr lang="zh-CN" altLang="en-US" smtClean="0"/>
              <a:t>指令译码</a:t>
            </a:r>
            <a:r>
              <a:rPr lang="en-US" altLang="zh-CN" smtClean="0"/>
              <a:t>1</a:t>
            </a:r>
            <a:r>
              <a:rPr lang="zh-CN" altLang="en-US" smtClean="0"/>
              <a:t>（</a:t>
            </a:r>
            <a:r>
              <a:rPr lang="en-US" altLang="zh-CN" smtClean="0"/>
              <a:t>decode stage 1</a:t>
            </a:r>
            <a:r>
              <a:rPr lang="zh-CN" altLang="en-US" smtClean="0"/>
              <a:t>）</a:t>
            </a:r>
          </a:p>
          <a:p>
            <a:pPr lvl="1" eaLnBrk="1" hangingPunct="1">
              <a:buFont typeface="Wingdings" pitchFamily="2" charset="2"/>
              <a:buNone/>
            </a:pPr>
            <a:r>
              <a:rPr lang="zh-CN" altLang="en-US" smtClean="0">
                <a:solidFill>
                  <a:schemeClr val="tx1"/>
                </a:solidFill>
              </a:rPr>
              <a:t>对所有操作码和寻址方式信息进行译码</a:t>
            </a:r>
            <a:endParaRPr lang="zh-CN" altLang="en-US" sz="3200" smtClean="0">
              <a:solidFill>
                <a:schemeClr val="tx1"/>
              </a:solidFill>
            </a:endParaRPr>
          </a:p>
          <a:p>
            <a:pPr lvl="1" eaLnBrk="1" hangingPunct="1">
              <a:buFont typeface="Wingdings" pitchFamily="2" charset="2"/>
              <a:buNone/>
            </a:pPr>
            <a:r>
              <a:rPr lang="zh-CN" altLang="en-US" smtClean="0">
                <a:sym typeface="Wingdings" pitchFamily="2" charset="2"/>
              </a:rPr>
              <a:t></a:t>
            </a:r>
            <a:r>
              <a:rPr lang="zh-CN" altLang="en-US" smtClean="0"/>
              <a:t> </a:t>
            </a:r>
            <a:r>
              <a:rPr lang="en-US" altLang="zh-CN" smtClean="0"/>
              <a:t>D2</a:t>
            </a:r>
            <a:r>
              <a:rPr lang="en-US" altLang="zh-CN" smtClean="0">
                <a:sym typeface="Symbol" pitchFamily="18" charset="2"/>
              </a:rPr>
              <a:t></a:t>
            </a:r>
            <a:r>
              <a:rPr lang="zh-CN" altLang="en-US" smtClean="0"/>
              <a:t>指令译码</a:t>
            </a:r>
            <a:r>
              <a:rPr lang="en-US" altLang="zh-CN" smtClean="0"/>
              <a:t>2</a:t>
            </a:r>
            <a:r>
              <a:rPr lang="zh-CN" altLang="en-US" smtClean="0"/>
              <a:t>（</a:t>
            </a:r>
            <a:r>
              <a:rPr lang="en-US" altLang="zh-CN" smtClean="0"/>
              <a:t>decode stage 2</a:t>
            </a:r>
            <a:r>
              <a:rPr lang="zh-CN" altLang="en-US" smtClean="0"/>
              <a:t>）</a:t>
            </a:r>
          </a:p>
          <a:p>
            <a:pPr lvl="1" eaLnBrk="1" hangingPunct="1">
              <a:buFont typeface="Wingdings" pitchFamily="2" charset="2"/>
              <a:buNone/>
            </a:pPr>
            <a:r>
              <a:rPr lang="zh-CN" altLang="en-US" smtClean="0">
                <a:solidFill>
                  <a:schemeClr val="tx1"/>
                </a:solidFill>
              </a:rPr>
              <a:t>将操作码扩展为</a:t>
            </a:r>
            <a:r>
              <a:rPr lang="en-US" altLang="zh-CN" smtClean="0">
                <a:solidFill>
                  <a:schemeClr val="tx1"/>
                </a:solidFill>
              </a:rPr>
              <a:t>ALU</a:t>
            </a:r>
            <a:r>
              <a:rPr lang="zh-CN" altLang="en-US" smtClean="0">
                <a:solidFill>
                  <a:schemeClr val="tx1"/>
                </a:solidFill>
              </a:rPr>
              <a:t>控制信号，存储器地址计算</a:t>
            </a:r>
            <a:endParaRPr lang="zh-CN" altLang="en-US" sz="3200" smtClean="0">
              <a:solidFill>
                <a:schemeClr val="tx1"/>
              </a:solidFill>
            </a:endParaRPr>
          </a:p>
          <a:p>
            <a:pPr lvl="1" eaLnBrk="1" hangingPunct="1">
              <a:buFont typeface="Wingdings" pitchFamily="2" charset="2"/>
              <a:buNone/>
            </a:pPr>
            <a:r>
              <a:rPr lang="zh-CN" altLang="en-US" smtClean="0">
                <a:sym typeface="Wingdings" pitchFamily="2" charset="2"/>
              </a:rPr>
              <a:t> </a:t>
            </a:r>
            <a:r>
              <a:rPr lang="en-US" altLang="zh-CN" smtClean="0"/>
              <a:t>EX</a:t>
            </a:r>
            <a:r>
              <a:rPr lang="en-US" altLang="zh-CN" smtClean="0">
                <a:sym typeface="Symbol" pitchFamily="18" charset="2"/>
              </a:rPr>
              <a:t></a:t>
            </a:r>
            <a:r>
              <a:rPr lang="zh-CN" altLang="en-US" smtClean="0"/>
              <a:t>指令执行（</a:t>
            </a:r>
            <a:r>
              <a:rPr lang="en-US" altLang="zh-CN" smtClean="0"/>
              <a:t>execute</a:t>
            </a:r>
            <a:r>
              <a:rPr lang="zh-CN" altLang="en-US" smtClean="0"/>
              <a:t>）</a:t>
            </a:r>
          </a:p>
          <a:p>
            <a:pPr lvl="1" eaLnBrk="1" hangingPunct="1">
              <a:buFont typeface="Wingdings" pitchFamily="2" charset="2"/>
              <a:buNone/>
            </a:pPr>
            <a:r>
              <a:rPr lang="zh-CN" altLang="en-US" smtClean="0">
                <a:solidFill>
                  <a:schemeClr val="tx1"/>
                </a:solidFill>
              </a:rPr>
              <a:t>完成</a:t>
            </a:r>
            <a:r>
              <a:rPr lang="en-US" altLang="zh-CN" smtClean="0">
                <a:solidFill>
                  <a:schemeClr val="tx1"/>
                </a:solidFill>
              </a:rPr>
              <a:t>ALU</a:t>
            </a:r>
            <a:r>
              <a:rPr lang="zh-CN" altLang="en-US" smtClean="0">
                <a:solidFill>
                  <a:schemeClr val="tx1"/>
                </a:solidFill>
              </a:rPr>
              <a:t>操作和</a:t>
            </a:r>
            <a:r>
              <a:rPr lang="en-US" altLang="zh-CN" smtClean="0">
                <a:solidFill>
                  <a:schemeClr val="tx1"/>
                </a:solidFill>
              </a:rPr>
              <a:t>Cache</a:t>
            </a:r>
            <a:r>
              <a:rPr lang="zh-CN" altLang="en-US" smtClean="0">
                <a:solidFill>
                  <a:schemeClr val="tx1"/>
                </a:solidFill>
              </a:rPr>
              <a:t>存取</a:t>
            </a:r>
            <a:endParaRPr lang="zh-CN" altLang="en-US" sz="3200" smtClean="0">
              <a:solidFill>
                <a:schemeClr val="tx1"/>
              </a:solidFill>
            </a:endParaRPr>
          </a:p>
          <a:p>
            <a:pPr lvl="1" eaLnBrk="1" hangingPunct="1">
              <a:buFont typeface="Wingdings" pitchFamily="2" charset="2"/>
              <a:buNone/>
            </a:pPr>
            <a:r>
              <a:rPr lang="zh-CN" altLang="en-US" smtClean="0">
                <a:sym typeface="Wingdings" pitchFamily="2" charset="2"/>
              </a:rPr>
              <a:t> </a:t>
            </a:r>
            <a:r>
              <a:rPr lang="en-US" altLang="zh-CN" smtClean="0"/>
              <a:t>WB</a:t>
            </a:r>
            <a:r>
              <a:rPr lang="en-US" altLang="zh-CN" smtClean="0">
                <a:sym typeface="Symbol" pitchFamily="18" charset="2"/>
              </a:rPr>
              <a:t></a:t>
            </a:r>
            <a:r>
              <a:rPr lang="zh-CN" altLang="en-US" smtClean="0"/>
              <a:t>回写（</a:t>
            </a:r>
            <a:r>
              <a:rPr lang="en-US" altLang="zh-CN" smtClean="0"/>
              <a:t>write back</a:t>
            </a:r>
            <a:r>
              <a:rPr lang="zh-CN" altLang="en-US" smtClean="0"/>
              <a:t>）</a:t>
            </a:r>
          </a:p>
          <a:p>
            <a:pPr lvl="1" eaLnBrk="1" hangingPunct="1">
              <a:buFont typeface="Wingdings" pitchFamily="2" charset="2"/>
              <a:buNone/>
            </a:pPr>
            <a:r>
              <a:rPr lang="zh-CN" altLang="en-US" smtClean="0">
                <a:solidFill>
                  <a:schemeClr val="tx1"/>
                </a:solidFill>
              </a:rPr>
              <a:t>更新在</a:t>
            </a:r>
            <a:r>
              <a:rPr lang="en-US" altLang="zh-CN" smtClean="0">
                <a:solidFill>
                  <a:schemeClr val="tx1"/>
                </a:solidFill>
              </a:rPr>
              <a:t>EX</a:t>
            </a:r>
            <a:r>
              <a:rPr lang="zh-CN" altLang="en-US" smtClean="0">
                <a:solidFill>
                  <a:schemeClr val="tx1"/>
                </a:solidFill>
              </a:rPr>
              <a:t>步骤得到的寄存器数据和状态标志</a:t>
            </a:r>
            <a:endParaRPr lang="zh-CN" altLang="en-US" sz="3200" smtClean="0">
              <a:solidFill>
                <a:schemeClr val="tx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CN" smtClean="0"/>
              <a:t>9.4 </a:t>
            </a:r>
            <a:r>
              <a:rPr lang="zh-CN" altLang="en-US" smtClean="0"/>
              <a:t>并行处理技术</a:t>
            </a:r>
          </a:p>
        </p:txBody>
      </p:sp>
      <p:sp>
        <p:nvSpPr>
          <p:cNvPr id="26627" name="Rectangle 3"/>
          <p:cNvSpPr>
            <a:spLocks noGrp="1" noChangeArrowheads="1"/>
          </p:cNvSpPr>
          <p:nvPr>
            <p:ph type="body" idx="1"/>
          </p:nvPr>
        </p:nvSpPr>
        <p:spPr/>
        <p:txBody>
          <a:bodyPr/>
          <a:lstStyle/>
          <a:p>
            <a:pPr eaLnBrk="1" hangingPunct="1"/>
            <a:r>
              <a:rPr lang="zh-CN" altLang="en-US" smtClean="0"/>
              <a:t>提高性能的关键是并行处理</a:t>
            </a:r>
          </a:p>
          <a:p>
            <a:pPr eaLnBrk="1" hangingPunct="1"/>
            <a:r>
              <a:rPr lang="zh-CN" altLang="en-US" smtClean="0"/>
              <a:t>计算机系统存在许多并行处理形式</a:t>
            </a:r>
          </a:p>
          <a:p>
            <a:pPr lvl="1" eaLnBrk="1" hangingPunct="1"/>
            <a:r>
              <a:rPr lang="zh-CN" altLang="en-US" sz="3200" smtClean="0"/>
              <a:t>用户看到多个应用程序在同时运行</a:t>
            </a:r>
          </a:p>
          <a:p>
            <a:pPr lvl="1" eaLnBrk="1" hangingPunct="1"/>
            <a:r>
              <a:rPr lang="zh-CN" altLang="en-US" sz="3200" smtClean="0"/>
              <a:t>操作系统同时维护着多个进程</a:t>
            </a:r>
          </a:p>
          <a:p>
            <a:pPr lvl="1" eaLnBrk="1" hangingPunct="1"/>
            <a:r>
              <a:rPr lang="zh-CN" altLang="en-US" sz="3200" smtClean="0"/>
              <a:t>处理器同时执行多条指令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zh-CN" smtClean="0"/>
              <a:t>9.4.1 </a:t>
            </a:r>
            <a:r>
              <a:rPr lang="zh-CN" altLang="en-US" smtClean="0"/>
              <a:t>并行性概念</a:t>
            </a:r>
          </a:p>
        </p:txBody>
      </p:sp>
      <p:sp>
        <p:nvSpPr>
          <p:cNvPr id="27651" name="Rectangle 3"/>
          <p:cNvSpPr>
            <a:spLocks noGrp="1" noChangeArrowheads="1"/>
          </p:cNvSpPr>
          <p:nvPr>
            <p:ph type="body" idx="1"/>
          </p:nvPr>
        </p:nvSpPr>
        <p:spPr/>
        <p:txBody>
          <a:bodyPr/>
          <a:lstStyle/>
          <a:p>
            <a:pPr eaLnBrk="1" hangingPunct="1"/>
            <a:r>
              <a:rPr lang="zh-CN" altLang="en-US" smtClean="0"/>
              <a:t>并行性：在同一个时刻或同一段时间内处理（完成）多个（两个或两个以上）任务</a:t>
            </a:r>
          </a:p>
          <a:p>
            <a:pPr lvl="1" eaLnBrk="1" hangingPunct="1"/>
            <a:r>
              <a:rPr lang="zh-CN" altLang="en-US" smtClean="0"/>
              <a:t>同时性：同一个时刻发生的并行性</a:t>
            </a:r>
          </a:p>
          <a:p>
            <a:pPr lvl="1" eaLnBrk="1" hangingPunct="1"/>
            <a:r>
              <a:rPr lang="zh-CN" altLang="en-US" smtClean="0"/>
              <a:t>并发性：同一段时间内发生的并行性</a:t>
            </a:r>
          </a:p>
          <a:p>
            <a:pPr eaLnBrk="1" hangingPunct="1"/>
            <a:r>
              <a:rPr lang="zh-CN" altLang="en-US" smtClean="0"/>
              <a:t>并行性存在于计算机系统的各个层次</a:t>
            </a:r>
          </a:p>
          <a:p>
            <a:pPr lvl="1" eaLnBrk="1" hangingPunct="1"/>
            <a:r>
              <a:rPr lang="zh-CN" altLang="en-US" smtClean="0"/>
              <a:t>指令级并行：多条指令之间的并行</a:t>
            </a:r>
          </a:p>
          <a:p>
            <a:pPr lvl="1" eaLnBrk="1" hangingPunct="1"/>
            <a:r>
              <a:rPr lang="zh-CN" altLang="en-US" smtClean="0"/>
              <a:t>线程级并行：多个线程或进程之间的并行</a:t>
            </a:r>
          </a:p>
          <a:p>
            <a:pPr lvl="1" eaLnBrk="1" hangingPunct="1"/>
            <a:r>
              <a:rPr lang="zh-CN" altLang="en-US" smtClean="0"/>
              <a:t>多处理器系统：多个处理器之间的并行</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en-US" smtClean="0"/>
              <a:t>提高并行性的</a:t>
            </a:r>
            <a:r>
              <a:rPr lang="en-US" altLang="zh-CN" smtClean="0"/>
              <a:t>3</a:t>
            </a:r>
            <a:r>
              <a:rPr lang="zh-CN" altLang="en-US" smtClean="0"/>
              <a:t>种技术途径（路线）</a:t>
            </a:r>
          </a:p>
        </p:txBody>
      </p:sp>
      <p:sp>
        <p:nvSpPr>
          <p:cNvPr id="28675" name="Rectangle 3"/>
          <p:cNvSpPr>
            <a:spLocks noGrp="1" noChangeArrowheads="1"/>
          </p:cNvSpPr>
          <p:nvPr>
            <p:ph type="body" idx="1"/>
          </p:nvPr>
        </p:nvSpPr>
        <p:spPr/>
        <p:txBody>
          <a:bodyPr/>
          <a:lstStyle/>
          <a:p>
            <a:pPr eaLnBrk="1" hangingPunct="1"/>
            <a:r>
              <a:rPr lang="zh-CN" altLang="en-US" smtClean="0"/>
              <a:t>时间重叠＝时间并行</a:t>
            </a:r>
          </a:p>
          <a:p>
            <a:pPr lvl="1" eaLnBrk="1" hangingPunct="1"/>
            <a:r>
              <a:rPr lang="zh-CN" altLang="en-US" smtClean="0"/>
              <a:t>将一套硬件设备分解成多个可以独立使用的部分，多个任务在时间上相互错开，重叠使用同一套硬件设备的各个部件</a:t>
            </a:r>
          </a:p>
          <a:p>
            <a:pPr eaLnBrk="1" hangingPunct="1"/>
            <a:r>
              <a:rPr lang="zh-CN" altLang="en-US" smtClean="0"/>
              <a:t>资源重复＝空间并行</a:t>
            </a:r>
          </a:p>
          <a:p>
            <a:pPr lvl="1" eaLnBrk="1" hangingPunct="1"/>
            <a:r>
              <a:rPr lang="zh-CN" altLang="en-US" smtClean="0"/>
              <a:t>通过重复设置资源、尤其是硬件资源，使得多个任务可以同时被处理</a:t>
            </a:r>
          </a:p>
          <a:p>
            <a:pPr eaLnBrk="1" hangingPunct="1"/>
            <a:r>
              <a:rPr lang="zh-CN" altLang="en-US" smtClean="0"/>
              <a:t>资源共享</a:t>
            </a:r>
          </a:p>
          <a:p>
            <a:pPr lvl="1" eaLnBrk="1" hangingPunct="1"/>
            <a:r>
              <a:rPr lang="zh-CN" altLang="en-US" smtClean="0"/>
              <a:t>多个任务按一定时间顺序轮流使用同一套硬件设备</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smtClean="0"/>
              <a:t>并行计算机结构分类</a:t>
            </a:r>
          </a:p>
        </p:txBody>
      </p:sp>
      <p:sp>
        <p:nvSpPr>
          <p:cNvPr id="29699" name="Rectangle 3"/>
          <p:cNvSpPr>
            <a:spLocks noGrp="1" noChangeArrowheads="1"/>
          </p:cNvSpPr>
          <p:nvPr>
            <p:ph type="body" idx="1"/>
          </p:nvPr>
        </p:nvSpPr>
        <p:spPr/>
        <p:txBody>
          <a:bodyPr/>
          <a:lstStyle/>
          <a:p>
            <a:pPr eaLnBrk="1" hangingPunct="1"/>
            <a:r>
              <a:rPr lang="zh-CN" altLang="en-US" smtClean="0"/>
              <a:t>单指令流单数据流</a:t>
            </a:r>
            <a:r>
              <a:rPr lang="en-US" altLang="zh-CN" smtClean="0"/>
              <a:t>SISD</a:t>
            </a:r>
            <a:endParaRPr lang="zh-CN" altLang="en-US" smtClean="0"/>
          </a:p>
          <a:p>
            <a:pPr lvl="1" eaLnBrk="1" hangingPunct="1"/>
            <a:r>
              <a:rPr lang="zh-CN" altLang="en-US" smtClean="0"/>
              <a:t>单处理器（</a:t>
            </a:r>
            <a:r>
              <a:rPr lang="en-US" altLang="zh-CN" smtClean="0"/>
              <a:t>Uniprocessor</a:t>
            </a:r>
            <a:r>
              <a:rPr lang="zh-CN" altLang="en-US" smtClean="0"/>
              <a:t>）系统</a:t>
            </a:r>
          </a:p>
          <a:p>
            <a:pPr eaLnBrk="1" hangingPunct="1"/>
            <a:r>
              <a:rPr lang="zh-CN" altLang="en-US" smtClean="0"/>
              <a:t>单指令流多数据流</a:t>
            </a:r>
            <a:r>
              <a:rPr lang="en-US" altLang="zh-CN" smtClean="0"/>
              <a:t>SIMD</a:t>
            </a:r>
          </a:p>
          <a:p>
            <a:pPr lvl="1" eaLnBrk="1" hangingPunct="1"/>
            <a:r>
              <a:rPr lang="zh-CN" altLang="en-US" smtClean="0"/>
              <a:t>同一个指令使用不同数据流被多个处理器执行</a:t>
            </a:r>
          </a:p>
          <a:p>
            <a:pPr lvl="1" eaLnBrk="1" hangingPunct="1"/>
            <a:r>
              <a:rPr lang="zh-CN" altLang="en-US" smtClean="0"/>
              <a:t>向量处理器、多媒体指令（</a:t>
            </a:r>
            <a:r>
              <a:rPr lang="en-US" altLang="zh-CN" smtClean="0"/>
              <a:t>SIMD</a:t>
            </a:r>
            <a:r>
              <a:rPr lang="zh-CN" altLang="en-US" smtClean="0"/>
              <a:t>指令）</a:t>
            </a:r>
          </a:p>
          <a:p>
            <a:pPr eaLnBrk="1" hangingPunct="1"/>
            <a:r>
              <a:rPr lang="zh-CN" altLang="en-US" smtClean="0"/>
              <a:t>多指令流单数据流</a:t>
            </a:r>
            <a:r>
              <a:rPr lang="en-US" altLang="zh-CN" smtClean="0"/>
              <a:t>MISD</a:t>
            </a:r>
            <a:endParaRPr lang="zh-CN" altLang="en-US" smtClean="0"/>
          </a:p>
          <a:p>
            <a:pPr eaLnBrk="1" hangingPunct="1"/>
            <a:r>
              <a:rPr lang="zh-CN" altLang="en-US" smtClean="0"/>
              <a:t>多指令流多数据流</a:t>
            </a:r>
            <a:r>
              <a:rPr lang="en-US" altLang="zh-CN" smtClean="0"/>
              <a:t>MIMD</a:t>
            </a:r>
          </a:p>
          <a:p>
            <a:pPr lvl="1" eaLnBrk="1" hangingPunct="1"/>
            <a:r>
              <a:rPr lang="zh-CN" altLang="en-US" smtClean="0"/>
              <a:t>每个处理器读取各自的指令，使用各自的数据进行操作</a:t>
            </a:r>
          </a:p>
          <a:p>
            <a:pPr lvl="1" eaLnBrk="1" hangingPunct="1"/>
            <a:r>
              <a:rPr lang="zh-CN" altLang="en-US" smtClean="0"/>
              <a:t>多处理器系统、机群系统</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zh-CN" smtClean="0"/>
              <a:t>9.4.2 </a:t>
            </a:r>
            <a:r>
              <a:rPr lang="zh-CN" altLang="en-US" smtClean="0"/>
              <a:t>数据级并行（</a:t>
            </a:r>
            <a:r>
              <a:rPr lang="en-US" altLang="zh-CN" smtClean="0"/>
              <a:t>Data Level Parallelism</a:t>
            </a:r>
            <a:r>
              <a:rPr lang="zh-CN" altLang="en-US" smtClean="0"/>
              <a:t>）</a:t>
            </a:r>
          </a:p>
        </p:txBody>
      </p:sp>
      <p:sp>
        <p:nvSpPr>
          <p:cNvPr id="30723" name="Rectangle 3"/>
          <p:cNvSpPr>
            <a:spLocks noGrp="1" noChangeArrowheads="1"/>
          </p:cNvSpPr>
          <p:nvPr>
            <p:ph type="body" idx="1"/>
          </p:nvPr>
        </p:nvSpPr>
        <p:spPr/>
        <p:txBody>
          <a:bodyPr/>
          <a:lstStyle/>
          <a:p>
            <a:pPr eaLnBrk="1" hangingPunct="1"/>
            <a:r>
              <a:rPr lang="zh-CN" altLang="en-US" smtClean="0"/>
              <a:t>数据级并行</a:t>
            </a:r>
            <a:r>
              <a:rPr lang="en-US" altLang="zh-CN" smtClean="0"/>
              <a:t>DLP</a:t>
            </a:r>
            <a:endParaRPr lang="zh-CN" altLang="en-US" smtClean="0"/>
          </a:p>
          <a:p>
            <a:pPr lvl="1" eaLnBrk="1" hangingPunct="1"/>
            <a:r>
              <a:rPr lang="zh-CN" altLang="en-US" smtClean="0"/>
              <a:t>大量数据处理并行操作</a:t>
            </a:r>
          </a:p>
          <a:p>
            <a:pPr eaLnBrk="1" hangingPunct="1"/>
            <a:r>
              <a:rPr lang="zh-CN" altLang="en-US" smtClean="0"/>
              <a:t>多媒体指令</a:t>
            </a:r>
          </a:p>
          <a:p>
            <a:pPr lvl="1" eaLnBrk="1" hangingPunct="1"/>
            <a:r>
              <a:rPr lang="zh-CN" altLang="en-US" smtClean="0"/>
              <a:t>利用一条多媒体指令能够同时处理多对数据</a:t>
            </a:r>
          </a:p>
          <a:p>
            <a:pPr lvl="1" eaLnBrk="1" hangingPunct="1"/>
            <a:r>
              <a:rPr lang="zh-CN" altLang="en-US" smtClean="0"/>
              <a:t>实现大量数据快速并行处理</a:t>
            </a:r>
          </a:p>
          <a:p>
            <a:pPr lvl="1" eaLnBrk="1" hangingPunct="1"/>
            <a:r>
              <a:rPr lang="zh-CN" altLang="en-US" smtClean="0"/>
              <a:t>关键技术：单指令多数据</a:t>
            </a:r>
            <a:r>
              <a:rPr lang="en-US" altLang="zh-CN" smtClean="0"/>
              <a:t>SIMD</a:t>
            </a:r>
            <a:r>
              <a:rPr lang="zh-CN" altLang="en-US" smtClean="0"/>
              <a:t>结构</a:t>
            </a:r>
          </a:p>
          <a:p>
            <a:pPr lvl="1" eaLnBrk="1" hangingPunct="1"/>
            <a:r>
              <a:rPr lang="zh-CN" altLang="en-US" smtClean="0"/>
              <a:t>也常称为</a:t>
            </a:r>
            <a:r>
              <a:rPr lang="en-US" altLang="zh-CN" smtClean="0"/>
              <a:t>SIMD</a:t>
            </a:r>
            <a:r>
              <a:rPr lang="zh-CN" altLang="en-US" smtClean="0"/>
              <a:t>指令</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zh-CN" smtClean="0"/>
              <a:t>9.4.3 </a:t>
            </a:r>
            <a:r>
              <a:rPr lang="zh-CN" altLang="en-US" smtClean="0"/>
              <a:t>指令级并行</a:t>
            </a:r>
          </a:p>
        </p:txBody>
      </p:sp>
      <p:sp>
        <p:nvSpPr>
          <p:cNvPr id="33795" name="Rectangle 3"/>
          <p:cNvSpPr>
            <a:spLocks noGrp="1" noChangeArrowheads="1"/>
          </p:cNvSpPr>
          <p:nvPr>
            <p:ph type="body" idx="1"/>
          </p:nvPr>
        </p:nvSpPr>
        <p:spPr>
          <a:xfrm>
            <a:off x="533400" y="762000"/>
            <a:ext cx="8305800" cy="4724400"/>
          </a:xfrm>
        </p:spPr>
        <p:txBody>
          <a:bodyPr/>
          <a:lstStyle/>
          <a:p>
            <a:pPr eaLnBrk="1" hangingPunct="1"/>
            <a:r>
              <a:rPr lang="zh-CN" altLang="en-US" smtClean="0"/>
              <a:t>指令级并行</a:t>
            </a:r>
            <a:r>
              <a:rPr lang="en-US" altLang="zh-CN" smtClean="0"/>
              <a:t>ILP</a:t>
            </a:r>
            <a:endParaRPr lang="zh-CN" altLang="en-US" smtClean="0"/>
          </a:p>
          <a:p>
            <a:pPr lvl="1" eaLnBrk="1" hangingPunct="1"/>
            <a:r>
              <a:rPr lang="zh-CN" altLang="en-US" smtClean="0"/>
              <a:t>研究程序中指令之间存在的并行性</a:t>
            </a:r>
          </a:p>
          <a:p>
            <a:pPr eaLnBrk="1" hangingPunct="1"/>
            <a:r>
              <a:rPr lang="zh-CN" altLang="en-US" smtClean="0"/>
              <a:t>发掘指令之间的并行执行能力</a:t>
            </a:r>
          </a:p>
          <a:p>
            <a:pPr eaLnBrk="1" hangingPunct="1">
              <a:buFont typeface="Wingdings" pitchFamily="2" charset="2"/>
              <a:buNone/>
            </a:pPr>
            <a:r>
              <a:rPr lang="zh-CN" altLang="en-US" smtClean="0"/>
              <a:t>	提高处理器内部操作的并行程度</a:t>
            </a:r>
          </a:p>
          <a:p>
            <a:pPr lvl="1" eaLnBrk="1" hangingPunct="1"/>
            <a:r>
              <a:rPr lang="zh-CN" altLang="en-US" smtClean="0"/>
              <a:t>没有相关的多个指令可以在超标量处理器的多个流水线或多个执行单位同时执行</a:t>
            </a:r>
          </a:p>
          <a:p>
            <a:pPr lvl="1" eaLnBrk="1" hangingPunct="1"/>
            <a:r>
              <a:rPr lang="zh-CN" altLang="en-US" smtClean="0"/>
              <a:t>存在相关的多个指令需要尽量消除相关，也实现并行执行</a:t>
            </a:r>
          </a:p>
        </p:txBody>
      </p:sp>
      <p:sp>
        <p:nvSpPr>
          <p:cNvPr id="580612" name="AutoShape 4"/>
          <p:cNvSpPr>
            <a:spLocks noChangeArrowheads="1"/>
          </p:cNvSpPr>
          <p:nvPr/>
        </p:nvSpPr>
        <p:spPr bwMode="auto">
          <a:xfrm>
            <a:off x="3429000" y="5791200"/>
            <a:ext cx="5105400" cy="685800"/>
          </a:xfrm>
          <a:prstGeom prst="flowChartDocument">
            <a:avLst/>
          </a:prstGeom>
          <a:solidFill>
            <a:schemeClr val="folHlink"/>
          </a:solidFill>
          <a:ln w="6350">
            <a:solidFill>
              <a:schemeClr val="tx1"/>
            </a:solidFill>
            <a:miter lim="800000"/>
            <a:headEnd/>
            <a:tailEnd/>
          </a:ln>
          <a:effectLst>
            <a:outerShdw dist="35921" dir="2700000" algn="ctr" rotWithShape="0">
              <a:schemeClr val="bg2"/>
            </a:outerShdw>
          </a:effectLst>
        </p:spPr>
        <p:txBody>
          <a:bodyPr wrap="none" anchor="ctr"/>
          <a:lstStyle/>
          <a:p>
            <a:pPr algn="ctr">
              <a:defRPr/>
            </a:pPr>
            <a:r>
              <a:rPr lang="zh-CN" altLang="zh-CN" sz="2800" b="1">
                <a:solidFill>
                  <a:schemeClr val="tx2"/>
                </a:solidFill>
                <a:latin typeface="楷体_GB2312" pitchFamily="49" charset="-122"/>
                <a:ea typeface="楷体_GB2312" pitchFamily="49" charset="-122"/>
              </a:rPr>
              <a:t>指令是处理器执行的基本单位</a:t>
            </a:r>
            <a:endParaRPr lang="en-US" altLang="zh-CN" sz="2800" b="1">
              <a:solidFill>
                <a:schemeClr val="tx2"/>
              </a:solidFill>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zh-CN" smtClean="0"/>
              <a:t>1. </a:t>
            </a:r>
            <a:r>
              <a:rPr lang="zh-CN" altLang="en-US" smtClean="0"/>
              <a:t>超标量技术</a:t>
            </a:r>
          </a:p>
        </p:txBody>
      </p:sp>
      <p:sp>
        <p:nvSpPr>
          <p:cNvPr id="34819" name="Rectangle 3"/>
          <p:cNvSpPr>
            <a:spLocks noGrp="1" noChangeArrowheads="1"/>
          </p:cNvSpPr>
          <p:nvPr>
            <p:ph type="body" idx="1"/>
          </p:nvPr>
        </p:nvSpPr>
        <p:spPr/>
        <p:txBody>
          <a:bodyPr/>
          <a:lstStyle/>
          <a:p>
            <a:pPr eaLnBrk="1" hangingPunct="1"/>
            <a:r>
              <a:rPr lang="zh-CN" altLang="en-US" smtClean="0">
                <a:solidFill>
                  <a:schemeClr val="tx2"/>
                </a:solidFill>
              </a:rPr>
              <a:t>标量（</a:t>
            </a:r>
            <a:r>
              <a:rPr lang="en-US" altLang="zh-CN" smtClean="0">
                <a:solidFill>
                  <a:schemeClr val="tx2"/>
                </a:solidFill>
              </a:rPr>
              <a:t>Scalar</a:t>
            </a:r>
            <a:r>
              <a:rPr lang="zh-CN" altLang="en-US" smtClean="0">
                <a:solidFill>
                  <a:schemeClr val="tx2"/>
                </a:solidFill>
              </a:rPr>
              <a:t>）</a:t>
            </a:r>
            <a:r>
              <a:rPr lang="zh-CN" altLang="en-US" smtClean="0"/>
              <a:t>数据：仅含一个数值的量</a:t>
            </a:r>
          </a:p>
          <a:p>
            <a:pPr eaLnBrk="1" hangingPunct="1"/>
            <a:r>
              <a:rPr lang="zh-CN" altLang="en-US" smtClean="0">
                <a:solidFill>
                  <a:schemeClr val="tx2"/>
                </a:solidFill>
              </a:rPr>
              <a:t>向量（</a:t>
            </a:r>
            <a:r>
              <a:rPr lang="en-US" altLang="zh-CN" smtClean="0">
                <a:solidFill>
                  <a:schemeClr val="tx2"/>
                </a:solidFill>
              </a:rPr>
              <a:t>Vector</a:t>
            </a:r>
            <a:r>
              <a:rPr lang="zh-CN" altLang="en-US" smtClean="0">
                <a:solidFill>
                  <a:schemeClr val="tx2"/>
                </a:solidFill>
              </a:rPr>
              <a:t>）</a:t>
            </a:r>
            <a:r>
              <a:rPr lang="zh-CN" altLang="en-US" smtClean="0"/>
              <a:t>数据：具有多个数值的量</a:t>
            </a:r>
          </a:p>
          <a:p>
            <a:pPr eaLnBrk="1" hangingPunct="1"/>
            <a:r>
              <a:rPr lang="zh-CN" altLang="en-US" smtClean="0"/>
              <a:t>标量处理器：进行单值数据操作的处理器</a:t>
            </a:r>
          </a:p>
          <a:p>
            <a:pPr eaLnBrk="1" hangingPunct="1"/>
            <a:r>
              <a:rPr lang="zh-CN" altLang="en-US" smtClean="0"/>
              <a:t>向量处理器：进行向量数据操作的处理器</a:t>
            </a:r>
          </a:p>
          <a:p>
            <a:pPr eaLnBrk="1" hangingPunct="1"/>
            <a:r>
              <a:rPr lang="zh-CN" altLang="en-US" smtClean="0">
                <a:solidFill>
                  <a:schemeClr val="tx2"/>
                </a:solidFill>
              </a:rPr>
              <a:t>超标量</a:t>
            </a:r>
            <a:r>
              <a:rPr lang="en-US" altLang="zh-CN" smtClean="0">
                <a:solidFill>
                  <a:schemeClr val="tx2"/>
                </a:solidFill>
              </a:rPr>
              <a:t>Superscalar</a:t>
            </a:r>
            <a:r>
              <a:rPr lang="zh-CN" altLang="en-US" smtClean="0"/>
              <a:t>技术</a:t>
            </a:r>
          </a:p>
          <a:p>
            <a:pPr lvl="1" eaLnBrk="1" hangingPunct="1"/>
            <a:r>
              <a:rPr lang="zh-CN" altLang="en-US" smtClean="0"/>
              <a:t>提高标量指令的执行性能而设计的处理器</a:t>
            </a:r>
          </a:p>
          <a:p>
            <a:pPr lvl="1" eaLnBrk="1" hangingPunct="1"/>
            <a:r>
              <a:rPr lang="zh-CN" altLang="en-US" smtClean="0"/>
              <a:t>常用指令可以同时启动，并相互独立地执行</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zh-CN" smtClean="0"/>
              <a:t>Pentium</a:t>
            </a:r>
            <a:r>
              <a:rPr lang="zh-CN" altLang="en-US" smtClean="0"/>
              <a:t>的超标量指令流水线</a:t>
            </a:r>
          </a:p>
        </p:txBody>
      </p:sp>
      <p:sp>
        <p:nvSpPr>
          <p:cNvPr id="35843" name="Rectangle 3"/>
          <p:cNvSpPr>
            <a:spLocks noGrp="1" noChangeArrowheads="1"/>
          </p:cNvSpPr>
          <p:nvPr>
            <p:ph type="body" idx="1"/>
          </p:nvPr>
        </p:nvSpPr>
        <p:spPr>
          <a:xfrm>
            <a:off x="533400" y="762000"/>
            <a:ext cx="8077200" cy="1295400"/>
          </a:xfrm>
        </p:spPr>
        <p:txBody>
          <a:bodyPr/>
          <a:lstStyle/>
          <a:p>
            <a:pPr eaLnBrk="1" hangingPunct="1"/>
            <a:r>
              <a:rPr lang="zh-CN" altLang="en-US" smtClean="0"/>
              <a:t>类似</a:t>
            </a:r>
            <a:r>
              <a:rPr lang="en-US" altLang="zh-CN" smtClean="0"/>
              <a:t>80486</a:t>
            </a:r>
            <a:r>
              <a:rPr lang="zh-CN" altLang="en-US" smtClean="0"/>
              <a:t>的</a:t>
            </a:r>
            <a:r>
              <a:rPr lang="en-US" altLang="zh-CN" smtClean="0"/>
              <a:t>5</a:t>
            </a:r>
            <a:r>
              <a:rPr lang="zh-CN" altLang="en-US" smtClean="0"/>
              <a:t>级流水线</a:t>
            </a:r>
          </a:p>
          <a:p>
            <a:pPr eaLnBrk="1" hangingPunct="1"/>
            <a:r>
              <a:rPr lang="zh-CN" altLang="en-US" smtClean="0"/>
              <a:t>后</a:t>
            </a:r>
            <a:r>
              <a:rPr lang="en-US" altLang="zh-CN" smtClean="0"/>
              <a:t>3</a:t>
            </a:r>
            <a:r>
              <a:rPr lang="zh-CN" altLang="en-US" smtClean="0"/>
              <a:t>级可以在两个流水线同时进行</a:t>
            </a:r>
          </a:p>
        </p:txBody>
      </p:sp>
      <p:grpSp>
        <p:nvGrpSpPr>
          <p:cNvPr id="35844" name="Group 4"/>
          <p:cNvGrpSpPr>
            <a:grpSpLocks/>
          </p:cNvGrpSpPr>
          <p:nvPr/>
        </p:nvGrpSpPr>
        <p:grpSpPr bwMode="auto">
          <a:xfrm>
            <a:off x="2601913" y="2295525"/>
            <a:ext cx="4789487" cy="4105275"/>
            <a:chOff x="2540" y="1139"/>
            <a:chExt cx="3017" cy="2586"/>
          </a:xfrm>
        </p:grpSpPr>
        <p:sp>
          <p:nvSpPr>
            <p:cNvPr id="35845" name="Rectangle 5"/>
            <p:cNvSpPr>
              <a:spLocks noChangeArrowheads="1"/>
            </p:cNvSpPr>
            <p:nvPr/>
          </p:nvSpPr>
          <p:spPr bwMode="auto">
            <a:xfrm>
              <a:off x="3993" y="3489"/>
              <a:ext cx="1564" cy="236"/>
            </a:xfrm>
            <a:prstGeom prst="rect">
              <a:avLst/>
            </a:prstGeom>
            <a:noFill/>
            <a:ln w="28575">
              <a:noFill/>
              <a:miter lim="800000"/>
              <a:headEnd/>
              <a:tailEnd/>
            </a:ln>
          </p:spPr>
          <p:txBody>
            <a:bodyPr lIns="12700" tIns="12700" rIns="12700" bIns="12700"/>
            <a:lstStyle/>
            <a:p>
              <a:pPr algn="ctr" eaLnBrk="0" hangingPunct="0"/>
              <a:r>
                <a:rPr lang="en-US" altLang="zh-CN" b="1">
                  <a:solidFill>
                    <a:schemeClr val="tx2"/>
                  </a:solidFill>
                  <a:latin typeface="Times New Roman" pitchFamily="18" charset="0"/>
                </a:rPr>
                <a:t>V</a:t>
              </a:r>
              <a:r>
                <a:rPr lang="zh-CN" altLang="en-US" b="1">
                  <a:solidFill>
                    <a:schemeClr val="tx2"/>
                  </a:solidFill>
                  <a:latin typeface="Times New Roman" pitchFamily="18" charset="0"/>
                </a:rPr>
                <a:t>流水线</a:t>
              </a:r>
              <a:endParaRPr lang="zh-CN" altLang="en-US" b="1">
                <a:solidFill>
                  <a:schemeClr val="tx2"/>
                </a:solidFill>
                <a:latin typeface="Comic Sans MS" pitchFamily="66" charset="0"/>
              </a:endParaRPr>
            </a:p>
          </p:txBody>
        </p:sp>
        <p:sp>
          <p:nvSpPr>
            <p:cNvPr id="35846" name="Rectangle 6"/>
            <p:cNvSpPr>
              <a:spLocks noChangeArrowheads="1"/>
            </p:cNvSpPr>
            <p:nvPr/>
          </p:nvSpPr>
          <p:spPr bwMode="auto">
            <a:xfrm>
              <a:off x="2540" y="3489"/>
              <a:ext cx="1564" cy="202"/>
            </a:xfrm>
            <a:prstGeom prst="rect">
              <a:avLst/>
            </a:prstGeom>
            <a:noFill/>
            <a:ln w="28575">
              <a:noFill/>
              <a:miter lim="800000"/>
              <a:headEnd/>
              <a:tailEnd/>
            </a:ln>
          </p:spPr>
          <p:txBody>
            <a:bodyPr lIns="12700" tIns="12700" rIns="12700" bIns="12700"/>
            <a:lstStyle/>
            <a:p>
              <a:pPr algn="ctr" eaLnBrk="0" hangingPunct="0"/>
              <a:r>
                <a:rPr lang="en-US" altLang="zh-CN" b="1">
                  <a:solidFill>
                    <a:schemeClr val="tx2"/>
                  </a:solidFill>
                  <a:latin typeface="Times New Roman" pitchFamily="18" charset="0"/>
                </a:rPr>
                <a:t>U</a:t>
              </a:r>
              <a:r>
                <a:rPr lang="zh-CN" altLang="en-US" b="1">
                  <a:solidFill>
                    <a:schemeClr val="tx2"/>
                  </a:solidFill>
                  <a:latin typeface="Times New Roman" pitchFamily="18" charset="0"/>
                </a:rPr>
                <a:t>流水线</a:t>
              </a:r>
              <a:endParaRPr lang="zh-CN" altLang="en-US" b="1">
                <a:solidFill>
                  <a:schemeClr val="tx2"/>
                </a:solidFill>
                <a:latin typeface="Comic Sans MS" pitchFamily="66" charset="0"/>
              </a:endParaRPr>
            </a:p>
          </p:txBody>
        </p:sp>
        <p:grpSp>
          <p:nvGrpSpPr>
            <p:cNvPr id="35847" name="Group 7"/>
            <p:cNvGrpSpPr>
              <a:grpSpLocks/>
            </p:cNvGrpSpPr>
            <p:nvPr/>
          </p:nvGrpSpPr>
          <p:grpSpPr bwMode="auto">
            <a:xfrm>
              <a:off x="3223" y="2374"/>
              <a:ext cx="1494" cy="215"/>
              <a:chOff x="6198" y="4951"/>
              <a:chExt cx="1171" cy="286"/>
            </a:xfrm>
          </p:grpSpPr>
          <p:sp>
            <p:nvSpPr>
              <p:cNvPr id="35866" name="Line 8"/>
              <p:cNvSpPr>
                <a:spLocks noChangeShapeType="1"/>
              </p:cNvSpPr>
              <p:nvPr/>
            </p:nvSpPr>
            <p:spPr bwMode="auto">
              <a:xfrm>
                <a:off x="7368" y="4951"/>
                <a:ext cx="1" cy="286"/>
              </a:xfrm>
              <a:prstGeom prst="line">
                <a:avLst/>
              </a:prstGeom>
              <a:noFill/>
              <a:ln w="28575">
                <a:solidFill>
                  <a:srgbClr val="000000"/>
                </a:solidFill>
                <a:round/>
                <a:headEnd type="none" w="sm" len="sm"/>
                <a:tailEnd type="triangle" w="sm" len="sm"/>
              </a:ln>
            </p:spPr>
            <p:txBody>
              <a:bodyPr/>
              <a:lstStyle/>
              <a:p>
                <a:endParaRPr lang="zh-CN" altLang="en-US"/>
              </a:p>
            </p:txBody>
          </p:sp>
          <p:sp>
            <p:nvSpPr>
              <p:cNvPr id="35867" name="Line 9"/>
              <p:cNvSpPr>
                <a:spLocks noChangeShapeType="1"/>
              </p:cNvSpPr>
              <p:nvPr/>
            </p:nvSpPr>
            <p:spPr bwMode="auto">
              <a:xfrm>
                <a:off x="6198" y="4951"/>
                <a:ext cx="1" cy="286"/>
              </a:xfrm>
              <a:prstGeom prst="line">
                <a:avLst/>
              </a:prstGeom>
              <a:noFill/>
              <a:ln w="28575">
                <a:solidFill>
                  <a:srgbClr val="000000"/>
                </a:solidFill>
                <a:round/>
                <a:headEnd type="none" w="sm" len="sm"/>
                <a:tailEnd type="triangle" w="sm" len="sm"/>
              </a:ln>
            </p:spPr>
            <p:txBody>
              <a:bodyPr/>
              <a:lstStyle/>
              <a:p>
                <a:endParaRPr lang="zh-CN" altLang="en-US"/>
              </a:p>
            </p:txBody>
          </p:sp>
        </p:grpSp>
        <p:grpSp>
          <p:nvGrpSpPr>
            <p:cNvPr id="35848" name="Group 10"/>
            <p:cNvGrpSpPr>
              <a:grpSpLocks/>
            </p:cNvGrpSpPr>
            <p:nvPr/>
          </p:nvGrpSpPr>
          <p:grpSpPr bwMode="auto">
            <a:xfrm>
              <a:off x="2655" y="2127"/>
              <a:ext cx="2675" cy="248"/>
              <a:chOff x="5754" y="4621"/>
              <a:chExt cx="2095" cy="331"/>
            </a:xfrm>
          </p:grpSpPr>
          <p:sp>
            <p:nvSpPr>
              <p:cNvPr id="35864" name="Rectangle 11"/>
              <p:cNvSpPr>
                <a:spLocks noChangeArrowheads="1"/>
              </p:cNvSpPr>
              <p:nvPr/>
            </p:nvSpPr>
            <p:spPr bwMode="auto">
              <a:xfrm>
                <a:off x="6893" y="4621"/>
                <a:ext cx="956" cy="331"/>
              </a:xfrm>
              <a:prstGeom prst="rect">
                <a:avLst/>
              </a:prstGeom>
              <a:noFill/>
              <a:ln w="28575">
                <a:solidFill>
                  <a:srgbClr val="000000"/>
                </a:solidFill>
                <a:miter lim="800000"/>
                <a:headEnd/>
                <a:tailEnd/>
              </a:ln>
            </p:spPr>
            <p:txBody>
              <a:bodyPr lIns="12700" tIns="12700" rIns="12700" bIns="12700"/>
              <a:lstStyle/>
              <a:p>
                <a:pPr algn="ctr" eaLnBrk="0" hangingPunct="0"/>
                <a:r>
                  <a:rPr lang="zh-CN" altLang="en-US" b="1">
                    <a:latin typeface="Times New Roman" pitchFamily="18" charset="0"/>
                  </a:rPr>
                  <a:t>地址生成</a:t>
                </a:r>
                <a:r>
                  <a:rPr lang="en-US" altLang="zh-CN" b="1">
                    <a:latin typeface="Times New Roman" pitchFamily="18" charset="0"/>
                  </a:rPr>
                  <a:t>D2</a:t>
                </a:r>
                <a:endParaRPr lang="en-US" altLang="zh-CN" b="1">
                  <a:latin typeface="Comic Sans MS" pitchFamily="66" charset="0"/>
                </a:endParaRPr>
              </a:p>
            </p:txBody>
          </p:sp>
          <p:sp>
            <p:nvSpPr>
              <p:cNvPr id="35865" name="Rectangle 12"/>
              <p:cNvSpPr>
                <a:spLocks noChangeArrowheads="1"/>
              </p:cNvSpPr>
              <p:nvPr/>
            </p:nvSpPr>
            <p:spPr bwMode="auto">
              <a:xfrm>
                <a:off x="5754" y="4621"/>
                <a:ext cx="956" cy="331"/>
              </a:xfrm>
              <a:prstGeom prst="rect">
                <a:avLst/>
              </a:prstGeom>
              <a:noFill/>
              <a:ln w="28575">
                <a:solidFill>
                  <a:srgbClr val="000000"/>
                </a:solidFill>
                <a:miter lim="800000"/>
                <a:headEnd/>
                <a:tailEnd/>
              </a:ln>
            </p:spPr>
            <p:txBody>
              <a:bodyPr lIns="12700" tIns="12700" rIns="12700" bIns="12700"/>
              <a:lstStyle/>
              <a:p>
                <a:pPr algn="ctr" eaLnBrk="0" hangingPunct="0"/>
                <a:r>
                  <a:rPr lang="zh-CN" altLang="en-US" b="1">
                    <a:latin typeface="Times New Roman" pitchFamily="18" charset="0"/>
                  </a:rPr>
                  <a:t>地址生成</a:t>
                </a:r>
                <a:r>
                  <a:rPr lang="en-US" altLang="zh-CN" b="1">
                    <a:latin typeface="Times New Roman" pitchFamily="18" charset="0"/>
                  </a:rPr>
                  <a:t>D2</a:t>
                </a:r>
                <a:endParaRPr lang="en-US" altLang="zh-CN" b="1">
                  <a:latin typeface="Comic Sans MS" pitchFamily="66" charset="0"/>
                </a:endParaRPr>
              </a:p>
            </p:txBody>
          </p:sp>
        </p:grpSp>
        <p:sp>
          <p:nvSpPr>
            <p:cNvPr id="35849" name="Rectangle 13"/>
            <p:cNvSpPr>
              <a:spLocks noChangeArrowheads="1"/>
            </p:cNvSpPr>
            <p:nvPr/>
          </p:nvSpPr>
          <p:spPr bwMode="auto">
            <a:xfrm>
              <a:off x="2712" y="1139"/>
              <a:ext cx="2599" cy="249"/>
            </a:xfrm>
            <a:prstGeom prst="rect">
              <a:avLst/>
            </a:prstGeom>
            <a:noFill/>
            <a:ln w="28575">
              <a:solidFill>
                <a:srgbClr val="000000"/>
              </a:solidFill>
              <a:miter lim="800000"/>
              <a:headEnd/>
              <a:tailEnd/>
            </a:ln>
          </p:spPr>
          <p:txBody>
            <a:bodyPr lIns="12700" tIns="12700" rIns="12700" bIns="12700"/>
            <a:lstStyle/>
            <a:p>
              <a:pPr algn="ctr" eaLnBrk="0" hangingPunct="0"/>
              <a:r>
                <a:rPr lang="zh-CN" altLang="en-US" b="1">
                  <a:latin typeface="Times New Roman" pitchFamily="18" charset="0"/>
                </a:rPr>
                <a:t>指令预取</a:t>
              </a:r>
              <a:r>
                <a:rPr lang="en-US" altLang="zh-CN" b="1">
                  <a:latin typeface="Times New Roman" pitchFamily="18" charset="0"/>
                </a:rPr>
                <a:t>PF</a:t>
              </a:r>
              <a:endParaRPr lang="en-US" altLang="zh-CN" b="1">
                <a:latin typeface="Comic Sans MS" pitchFamily="66" charset="0"/>
              </a:endParaRPr>
            </a:p>
          </p:txBody>
        </p:sp>
        <p:sp>
          <p:nvSpPr>
            <p:cNvPr id="35850" name="Rectangle 14"/>
            <p:cNvSpPr>
              <a:spLocks noChangeArrowheads="1"/>
            </p:cNvSpPr>
            <p:nvPr/>
          </p:nvSpPr>
          <p:spPr bwMode="auto">
            <a:xfrm>
              <a:off x="2712" y="1646"/>
              <a:ext cx="2599" cy="247"/>
            </a:xfrm>
            <a:prstGeom prst="rect">
              <a:avLst/>
            </a:prstGeom>
            <a:noFill/>
            <a:ln w="28575">
              <a:solidFill>
                <a:srgbClr val="000000"/>
              </a:solidFill>
              <a:miter lim="800000"/>
              <a:headEnd/>
              <a:tailEnd/>
            </a:ln>
          </p:spPr>
          <p:txBody>
            <a:bodyPr lIns="12700" tIns="12700" rIns="12700" bIns="12700"/>
            <a:lstStyle/>
            <a:p>
              <a:pPr algn="ctr" eaLnBrk="0" hangingPunct="0"/>
              <a:r>
                <a:rPr lang="zh-CN" altLang="en-US" b="1">
                  <a:latin typeface="Times New Roman" pitchFamily="18" charset="0"/>
                </a:rPr>
                <a:t>指令译码</a:t>
              </a:r>
              <a:r>
                <a:rPr lang="en-US" altLang="zh-CN" b="1">
                  <a:latin typeface="Times New Roman" pitchFamily="18" charset="0"/>
                </a:rPr>
                <a:t>D1</a:t>
              </a:r>
              <a:endParaRPr lang="en-US" altLang="zh-CN" b="1">
                <a:latin typeface="Comic Sans MS" pitchFamily="66" charset="0"/>
              </a:endParaRPr>
            </a:p>
          </p:txBody>
        </p:sp>
        <p:sp>
          <p:nvSpPr>
            <p:cNvPr id="35851" name="Line 15"/>
            <p:cNvSpPr>
              <a:spLocks noChangeShapeType="1"/>
            </p:cNvSpPr>
            <p:nvPr/>
          </p:nvSpPr>
          <p:spPr bwMode="auto">
            <a:xfrm>
              <a:off x="3977" y="1388"/>
              <a:ext cx="3" cy="241"/>
            </a:xfrm>
            <a:prstGeom prst="line">
              <a:avLst/>
            </a:prstGeom>
            <a:noFill/>
            <a:ln w="28575">
              <a:solidFill>
                <a:srgbClr val="000000"/>
              </a:solidFill>
              <a:round/>
              <a:headEnd type="none" w="sm" len="sm"/>
              <a:tailEnd type="triangle" w="sm" len="sm"/>
            </a:ln>
          </p:spPr>
          <p:txBody>
            <a:bodyPr/>
            <a:lstStyle/>
            <a:p>
              <a:endParaRPr lang="zh-CN" altLang="en-US"/>
            </a:p>
          </p:txBody>
        </p:sp>
        <p:grpSp>
          <p:nvGrpSpPr>
            <p:cNvPr id="35852" name="Group 16"/>
            <p:cNvGrpSpPr>
              <a:grpSpLocks/>
            </p:cNvGrpSpPr>
            <p:nvPr/>
          </p:nvGrpSpPr>
          <p:grpSpPr bwMode="auto">
            <a:xfrm>
              <a:off x="2655" y="2600"/>
              <a:ext cx="2675" cy="247"/>
              <a:chOff x="5754" y="5251"/>
              <a:chExt cx="2095" cy="331"/>
            </a:xfrm>
          </p:grpSpPr>
          <p:sp>
            <p:nvSpPr>
              <p:cNvPr id="35862" name="Rectangle 17"/>
              <p:cNvSpPr>
                <a:spLocks noChangeArrowheads="1"/>
              </p:cNvSpPr>
              <p:nvPr/>
            </p:nvSpPr>
            <p:spPr bwMode="auto">
              <a:xfrm>
                <a:off x="6893" y="5251"/>
                <a:ext cx="956" cy="331"/>
              </a:xfrm>
              <a:prstGeom prst="rect">
                <a:avLst/>
              </a:prstGeom>
              <a:noFill/>
              <a:ln w="28575">
                <a:solidFill>
                  <a:srgbClr val="000000"/>
                </a:solidFill>
                <a:miter lim="800000"/>
                <a:headEnd/>
                <a:tailEnd/>
              </a:ln>
            </p:spPr>
            <p:txBody>
              <a:bodyPr lIns="12700" tIns="12700" rIns="12700" bIns="12700"/>
              <a:lstStyle/>
              <a:p>
                <a:pPr algn="ctr" eaLnBrk="0" hangingPunct="0"/>
                <a:r>
                  <a:rPr lang="zh-CN" altLang="en-US" b="1">
                    <a:latin typeface="Times New Roman" pitchFamily="18" charset="0"/>
                  </a:rPr>
                  <a:t>执行</a:t>
                </a:r>
                <a:r>
                  <a:rPr lang="en-US" altLang="zh-CN" b="1">
                    <a:latin typeface="Times New Roman" pitchFamily="18" charset="0"/>
                  </a:rPr>
                  <a:t>EX</a:t>
                </a:r>
                <a:endParaRPr lang="en-US" altLang="zh-CN" b="1">
                  <a:latin typeface="Comic Sans MS" pitchFamily="66" charset="0"/>
                </a:endParaRPr>
              </a:p>
            </p:txBody>
          </p:sp>
          <p:sp>
            <p:nvSpPr>
              <p:cNvPr id="35863" name="Rectangle 18"/>
              <p:cNvSpPr>
                <a:spLocks noChangeArrowheads="1"/>
              </p:cNvSpPr>
              <p:nvPr/>
            </p:nvSpPr>
            <p:spPr bwMode="auto">
              <a:xfrm>
                <a:off x="5754" y="5251"/>
                <a:ext cx="956" cy="331"/>
              </a:xfrm>
              <a:prstGeom prst="rect">
                <a:avLst/>
              </a:prstGeom>
              <a:noFill/>
              <a:ln w="28575">
                <a:solidFill>
                  <a:srgbClr val="000000"/>
                </a:solidFill>
                <a:miter lim="800000"/>
                <a:headEnd/>
                <a:tailEnd/>
              </a:ln>
            </p:spPr>
            <p:txBody>
              <a:bodyPr lIns="12700" tIns="12700" rIns="12700" bIns="12700"/>
              <a:lstStyle/>
              <a:p>
                <a:pPr algn="ctr" eaLnBrk="0" hangingPunct="0"/>
                <a:r>
                  <a:rPr lang="zh-CN" altLang="en-US" b="1">
                    <a:latin typeface="Times New Roman" pitchFamily="18" charset="0"/>
                  </a:rPr>
                  <a:t>执行</a:t>
                </a:r>
                <a:r>
                  <a:rPr lang="en-US" altLang="zh-CN" b="1">
                    <a:latin typeface="Times New Roman" pitchFamily="18" charset="0"/>
                  </a:rPr>
                  <a:t>EX</a:t>
                </a:r>
                <a:endParaRPr lang="en-US" altLang="zh-CN" b="1">
                  <a:latin typeface="Comic Sans MS" pitchFamily="66" charset="0"/>
                </a:endParaRPr>
              </a:p>
            </p:txBody>
          </p:sp>
        </p:grpSp>
        <p:grpSp>
          <p:nvGrpSpPr>
            <p:cNvPr id="35853" name="Group 19"/>
            <p:cNvGrpSpPr>
              <a:grpSpLocks/>
            </p:cNvGrpSpPr>
            <p:nvPr/>
          </p:nvGrpSpPr>
          <p:grpSpPr bwMode="auto">
            <a:xfrm>
              <a:off x="3242" y="2847"/>
              <a:ext cx="1495" cy="213"/>
              <a:chOff x="6213" y="5581"/>
              <a:chExt cx="1171" cy="286"/>
            </a:xfrm>
          </p:grpSpPr>
          <p:sp>
            <p:nvSpPr>
              <p:cNvPr id="35860" name="Line 20"/>
              <p:cNvSpPr>
                <a:spLocks noChangeShapeType="1"/>
              </p:cNvSpPr>
              <p:nvPr/>
            </p:nvSpPr>
            <p:spPr bwMode="auto">
              <a:xfrm>
                <a:off x="7383" y="5581"/>
                <a:ext cx="1" cy="286"/>
              </a:xfrm>
              <a:prstGeom prst="line">
                <a:avLst/>
              </a:prstGeom>
              <a:noFill/>
              <a:ln w="28575">
                <a:solidFill>
                  <a:srgbClr val="000000"/>
                </a:solidFill>
                <a:round/>
                <a:headEnd type="none" w="sm" len="sm"/>
                <a:tailEnd type="triangle" w="sm" len="sm"/>
              </a:ln>
            </p:spPr>
            <p:txBody>
              <a:bodyPr/>
              <a:lstStyle/>
              <a:p>
                <a:endParaRPr lang="zh-CN" altLang="en-US"/>
              </a:p>
            </p:txBody>
          </p:sp>
          <p:sp>
            <p:nvSpPr>
              <p:cNvPr id="35861" name="Line 21"/>
              <p:cNvSpPr>
                <a:spLocks noChangeShapeType="1"/>
              </p:cNvSpPr>
              <p:nvPr/>
            </p:nvSpPr>
            <p:spPr bwMode="auto">
              <a:xfrm>
                <a:off x="6213" y="5581"/>
                <a:ext cx="1" cy="286"/>
              </a:xfrm>
              <a:prstGeom prst="line">
                <a:avLst/>
              </a:prstGeom>
              <a:noFill/>
              <a:ln w="28575">
                <a:solidFill>
                  <a:srgbClr val="000000"/>
                </a:solidFill>
                <a:round/>
                <a:headEnd type="none" w="sm" len="sm"/>
                <a:tailEnd type="triangle" w="sm" len="sm"/>
              </a:ln>
            </p:spPr>
            <p:txBody>
              <a:bodyPr/>
              <a:lstStyle/>
              <a:p>
                <a:endParaRPr lang="zh-CN" altLang="en-US"/>
              </a:p>
            </p:txBody>
          </p:sp>
        </p:grpSp>
        <p:grpSp>
          <p:nvGrpSpPr>
            <p:cNvPr id="35854" name="Group 22"/>
            <p:cNvGrpSpPr>
              <a:grpSpLocks/>
            </p:cNvGrpSpPr>
            <p:nvPr/>
          </p:nvGrpSpPr>
          <p:grpSpPr bwMode="auto">
            <a:xfrm>
              <a:off x="2674" y="3071"/>
              <a:ext cx="2675" cy="247"/>
              <a:chOff x="5769" y="5881"/>
              <a:chExt cx="2095" cy="331"/>
            </a:xfrm>
          </p:grpSpPr>
          <p:sp>
            <p:nvSpPr>
              <p:cNvPr id="35858" name="Rectangle 23"/>
              <p:cNvSpPr>
                <a:spLocks noChangeArrowheads="1"/>
              </p:cNvSpPr>
              <p:nvPr/>
            </p:nvSpPr>
            <p:spPr bwMode="auto">
              <a:xfrm>
                <a:off x="6908" y="5881"/>
                <a:ext cx="956" cy="331"/>
              </a:xfrm>
              <a:prstGeom prst="rect">
                <a:avLst/>
              </a:prstGeom>
              <a:noFill/>
              <a:ln w="28575">
                <a:solidFill>
                  <a:srgbClr val="000000"/>
                </a:solidFill>
                <a:miter lim="800000"/>
                <a:headEnd/>
                <a:tailEnd/>
              </a:ln>
            </p:spPr>
            <p:txBody>
              <a:bodyPr lIns="12700" tIns="12700" rIns="12700" bIns="12700"/>
              <a:lstStyle/>
              <a:p>
                <a:pPr algn="ctr" eaLnBrk="0" hangingPunct="0"/>
                <a:r>
                  <a:rPr lang="zh-CN" altLang="en-US" b="1">
                    <a:latin typeface="Times New Roman" pitchFamily="18" charset="0"/>
                  </a:rPr>
                  <a:t>回写</a:t>
                </a:r>
                <a:r>
                  <a:rPr lang="en-US" altLang="zh-CN" b="1">
                    <a:latin typeface="Times New Roman" pitchFamily="18" charset="0"/>
                  </a:rPr>
                  <a:t>WB</a:t>
                </a:r>
                <a:endParaRPr lang="en-US" altLang="zh-CN" b="1">
                  <a:latin typeface="Comic Sans MS" pitchFamily="66" charset="0"/>
                </a:endParaRPr>
              </a:p>
            </p:txBody>
          </p:sp>
          <p:sp>
            <p:nvSpPr>
              <p:cNvPr id="35859" name="Rectangle 24"/>
              <p:cNvSpPr>
                <a:spLocks noChangeArrowheads="1"/>
              </p:cNvSpPr>
              <p:nvPr/>
            </p:nvSpPr>
            <p:spPr bwMode="auto">
              <a:xfrm>
                <a:off x="5769" y="5881"/>
                <a:ext cx="956" cy="331"/>
              </a:xfrm>
              <a:prstGeom prst="rect">
                <a:avLst/>
              </a:prstGeom>
              <a:noFill/>
              <a:ln w="28575">
                <a:solidFill>
                  <a:srgbClr val="000000"/>
                </a:solidFill>
                <a:miter lim="800000"/>
                <a:headEnd/>
                <a:tailEnd/>
              </a:ln>
            </p:spPr>
            <p:txBody>
              <a:bodyPr lIns="12700" tIns="12700" rIns="12700" bIns="12700"/>
              <a:lstStyle/>
              <a:p>
                <a:pPr algn="ctr" eaLnBrk="0" hangingPunct="0"/>
                <a:r>
                  <a:rPr lang="zh-CN" altLang="en-US" b="1">
                    <a:latin typeface="Times New Roman" pitchFamily="18" charset="0"/>
                  </a:rPr>
                  <a:t>回写</a:t>
                </a:r>
                <a:r>
                  <a:rPr lang="en-US" altLang="zh-CN" b="1">
                    <a:latin typeface="Times New Roman" pitchFamily="18" charset="0"/>
                  </a:rPr>
                  <a:t>WB</a:t>
                </a:r>
                <a:endParaRPr lang="en-US" altLang="zh-CN" b="1">
                  <a:latin typeface="Comic Sans MS" pitchFamily="66" charset="0"/>
                </a:endParaRPr>
              </a:p>
            </p:txBody>
          </p:sp>
        </p:grpSp>
        <p:grpSp>
          <p:nvGrpSpPr>
            <p:cNvPr id="35855" name="Group 25"/>
            <p:cNvGrpSpPr>
              <a:grpSpLocks/>
            </p:cNvGrpSpPr>
            <p:nvPr/>
          </p:nvGrpSpPr>
          <p:grpSpPr bwMode="auto">
            <a:xfrm>
              <a:off x="3223" y="1904"/>
              <a:ext cx="1494" cy="213"/>
              <a:chOff x="6198" y="4321"/>
              <a:chExt cx="1171" cy="286"/>
            </a:xfrm>
          </p:grpSpPr>
          <p:sp>
            <p:nvSpPr>
              <p:cNvPr id="35856" name="Line 26"/>
              <p:cNvSpPr>
                <a:spLocks noChangeShapeType="1"/>
              </p:cNvSpPr>
              <p:nvPr/>
            </p:nvSpPr>
            <p:spPr bwMode="auto">
              <a:xfrm>
                <a:off x="7368" y="4321"/>
                <a:ext cx="1" cy="286"/>
              </a:xfrm>
              <a:prstGeom prst="line">
                <a:avLst/>
              </a:prstGeom>
              <a:noFill/>
              <a:ln w="28575">
                <a:solidFill>
                  <a:srgbClr val="000000"/>
                </a:solidFill>
                <a:round/>
                <a:headEnd type="none" w="sm" len="sm"/>
                <a:tailEnd type="triangle" w="sm" len="sm"/>
              </a:ln>
            </p:spPr>
            <p:txBody>
              <a:bodyPr/>
              <a:lstStyle/>
              <a:p>
                <a:endParaRPr lang="zh-CN" altLang="en-US"/>
              </a:p>
            </p:txBody>
          </p:sp>
          <p:sp>
            <p:nvSpPr>
              <p:cNvPr id="35857" name="Line 27"/>
              <p:cNvSpPr>
                <a:spLocks noChangeShapeType="1"/>
              </p:cNvSpPr>
              <p:nvPr/>
            </p:nvSpPr>
            <p:spPr bwMode="auto">
              <a:xfrm>
                <a:off x="6198" y="4321"/>
                <a:ext cx="1" cy="286"/>
              </a:xfrm>
              <a:prstGeom prst="line">
                <a:avLst/>
              </a:prstGeom>
              <a:noFill/>
              <a:ln w="28575">
                <a:solidFill>
                  <a:srgbClr val="000000"/>
                </a:solidFill>
                <a:round/>
                <a:headEnd type="none" w="sm" len="sm"/>
                <a:tailEnd type="triangle" w="sm" len="sm"/>
              </a:ln>
            </p:spPr>
            <p:txBody>
              <a:bodyPr/>
              <a:lstStyle/>
              <a:p>
                <a:endParaRPr lang="zh-CN" altLang="en-US"/>
              </a:p>
            </p:txBody>
          </p:sp>
        </p:gr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zh-CN" altLang="en-US" smtClean="0"/>
              <a:t>超标量指令流水线</a:t>
            </a:r>
          </a:p>
        </p:txBody>
      </p:sp>
      <p:pic>
        <p:nvPicPr>
          <p:cNvPr id="36867" name="Picture 3" descr="fig1001"/>
          <p:cNvPicPr>
            <a:picLocks noChangeAspect="1" noChangeArrowheads="1"/>
          </p:cNvPicPr>
          <p:nvPr/>
        </p:nvPicPr>
        <p:blipFill>
          <a:blip r:embed="rId2" cstate="print"/>
          <a:srcRect l="40781" b="3847"/>
          <a:stretch>
            <a:fillRect/>
          </a:stretch>
        </p:blipFill>
        <p:spPr bwMode="auto">
          <a:xfrm>
            <a:off x="838200" y="823913"/>
            <a:ext cx="7467600" cy="58181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zh-CN" smtClean="0"/>
              <a:t>9.1 </a:t>
            </a:r>
            <a:r>
              <a:rPr lang="zh-CN" altLang="en-US" smtClean="0"/>
              <a:t>精简指令集计算机技术</a:t>
            </a:r>
          </a:p>
        </p:txBody>
      </p:sp>
      <p:sp>
        <p:nvSpPr>
          <p:cNvPr id="4099" name="Rectangle 3"/>
          <p:cNvSpPr>
            <a:spLocks noGrp="1" noChangeArrowheads="1"/>
          </p:cNvSpPr>
          <p:nvPr>
            <p:ph type="body" idx="1"/>
          </p:nvPr>
        </p:nvSpPr>
        <p:spPr/>
        <p:txBody>
          <a:bodyPr/>
          <a:lstStyle/>
          <a:p>
            <a:pPr eaLnBrk="1" hangingPunct="1"/>
            <a:r>
              <a:rPr lang="zh-CN" altLang="en-US" smtClean="0"/>
              <a:t>精简指令集计算机技术起源</a:t>
            </a:r>
          </a:p>
          <a:p>
            <a:pPr lvl="1" eaLnBrk="1" hangingPunct="1"/>
            <a:r>
              <a:rPr lang="zh-CN" altLang="en-US" smtClean="0"/>
              <a:t>向量巨型机</a:t>
            </a:r>
            <a:r>
              <a:rPr lang="en-US" altLang="zh-CN" smtClean="0"/>
              <a:t>CRAY-I</a:t>
            </a:r>
            <a:r>
              <a:rPr lang="zh-CN" altLang="en-US" smtClean="0"/>
              <a:t>：精简指令、面向寄存器操作</a:t>
            </a:r>
            <a:endParaRPr lang="en-US" altLang="zh-CN" smtClean="0"/>
          </a:p>
          <a:p>
            <a:pPr lvl="1" eaLnBrk="1" hangingPunct="1"/>
            <a:r>
              <a:rPr lang="en-US" altLang="zh-CN" smtClean="0"/>
              <a:t>IBM 801</a:t>
            </a:r>
            <a:r>
              <a:rPr lang="zh-CN" altLang="en-US" smtClean="0"/>
              <a:t>小型机：单周期固定格式指令、高速缓冲存储器以及编译技术相结合</a:t>
            </a:r>
          </a:p>
          <a:p>
            <a:pPr lvl="1" eaLnBrk="1" hangingPunct="1"/>
            <a:r>
              <a:rPr lang="en-US" altLang="zh-CN" smtClean="0"/>
              <a:t>RISC-I</a:t>
            </a:r>
            <a:r>
              <a:rPr lang="zh-CN" altLang="en-US" smtClean="0"/>
              <a:t>：第一个精简指令集计算机处理器芯片</a:t>
            </a:r>
          </a:p>
          <a:p>
            <a:pPr eaLnBrk="1" hangingPunct="1"/>
            <a:r>
              <a:rPr lang="zh-CN" altLang="en-US" smtClean="0"/>
              <a:t>在高档的工程工作站得到广泛应用</a:t>
            </a:r>
          </a:p>
          <a:p>
            <a:pPr eaLnBrk="1" hangingPunct="1"/>
            <a:r>
              <a:rPr lang="zh-CN" altLang="en-US" smtClean="0"/>
              <a:t>最新开发的处理器普遍采用精简指令集计算机设计思想</a:t>
            </a:r>
          </a:p>
        </p:txBody>
      </p:sp>
      <p:sp>
        <p:nvSpPr>
          <p:cNvPr id="467972" name="AutoShape 4"/>
          <p:cNvSpPr>
            <a:spLocks noChangeArrowheads="1"/>
          </p:cNvSpPr>
          <p:nvPr/>
        </p:nvSpPr>
        <p:spPr bwMode="auto">
          <a:xfrm>
            <a:off x="4572000" y="5334000"/>
            <a:ext cx="3886200" cy="914400"/>
          </a:xfrm>
          <a:prstGeom prst="flowChartDocument">
            <a:avLst/>
          </a:prstGeom>
          <a:solidFill>
            <a:schemeClr val="folHlink"/>
          </a:solidFill>
          <a:ln w="19050">
            <a:solidFill>
              <a:schemeClr val="accent1"/>
            </a:solidFill>
            <a:miter lim="800000"/>
            <a:headEnd/>
            <a:tailEnd/>
          </a:ln>
          <a:effectLst>
            <a:outerShdw dist="35921" dir="2700000" algn="ctr" rotWithShape="0">
              <a:schemeClr val="bg2"/>
            </a:outerShdw>
          </a:effectLst>
        </p:spPr>
        <p:txBody>
          <a:bodyPr wrap="none" anchor="ctr"/>
          <a:lstStyle/>
          <a:p>
            <a:pPr algn="ctr">
              <a:defRPr/>
            </a:pPr>
            <a:r>
              <a:rPr lang="zh-CN" altLang="en-US" sz="3200" b="1">
                <a:solidFill>
                  <a:schemeClr val="tx2"/>
                </a:solidFill>
                <a:latin typeface="楷体_GB2312" pitchFamily="49" charset="-122"/>
                <a:ea typeface="楷体_GB2312" pitchFamily="49" charset="-122"/>
              </a:rPr>
              <a:t>Simple </a:t>
            </a:r>
            <a:r>
              <a:rPr lang="en-US" altLang="zh-CN" sz="3200" b="1">
                <a:solidFill>
                  <a:schemeClr val="tx2"/>
                </a:solidFill>
                <a:latin typeface="楷体_GB2312" pitchFamily="49" charset="-122"/>
                <a:ea typeface="楷体_GB2312" pitchFamily="49" charset="-122"/>
              </a:rPr>
              <a:t>but elegant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zh-CN" smtClean="0"/>
              <a:t>2. </a:t>
            </a:r>
            <a:r>
              <a:rPr lang="zh-CN" altLang="en-US" smtClean="0"/>
              <a:t>动态执行技术</a:t>
            </a:r>
          </a:p>
        </p:txBody>
      </p:sp>
      <p:sp>
        <p:nvSpPr>
          <p:cNvPr id="37891" name="Rectangle 3"/>
          <p:cNvSpPr>
            <a:spLocks noGrp="1" noChangeArrowheads="1"/>
          </p:cNvSpPr>
          <p:nvPr>
            <p:ph type="body" idx="1"/>
          </p:nvPr>
        </p:nvSpPr>
        <p:spPr/>
        <p:txBody>
          <a:bodyPr/>
          <a:lstStyle/>
          <a:p>
            <a:pPr eaLnBrk="1" hangingPunct="1"/>
            <a:r>
              <a:rPr lang="en-US" altLang="zh-CN" smtClean="0"/>
              <a:t>P6</a:t>
            </a:r>
            <a:r>
              <a:rPr lang="zh-CN" altLang="en-US" smtClean="0"/>
              <a:t>微结构的</a:t>
            </a:r>
            <a:r>
              <a:rPr lang="en-US" altLang="zh-CN" smtClean="0"/>
              <a:t>IA-32</a:t>
            </a:r>
            <a:r>
              <a:rPr lang="zh-CN" altLang="en-US" smtClean="0"/>
              <a:t>处理器</a:t>
            </a:r>
          </a:p>
          <a:p>
            <a:pPr eaLnBrk="1" hangingPunct="1">
              <a:buFont typeface="Wingdings" pitchFamily="2" charset="2"/>
              <a:buNone/>
            </a:pPr>
            <a:r>
              <a:rPr lang="en-US" altLang="zh-CN" smtClean="0"/>
              <a:t>	</a:t>
            </a:r>
            <a:r>
              <a:rPr lang="en-US" altLang="zh-CN" smtClean="0">
                <a:solidFill>
                  <a:srgbClr val="193C7D"/>
                </a:solidFill>
              </a:rPr>
              <a:t>Pentium Pro</a:t>
            </a:r>
            <a:r>
              <a:rPr lang="zh-CN" altLang="en-US" smtClean="0">
                <a:solidFill>
                  <a:srgbClr val="193C7D"/>
                </a:solidFill>
              </a:rPr>
              <a:t>、</a:t>
            </a:r>
            <a:r>
              <a:rPr lang="en-US" altLang="zh-CN" smtClean="0">
                <a:solidFill>
                  <a:srgbClr val="193C7D"/>
                </a:solidFill>
              </a:rPr>
              <a:t>Pentium II</a:t>
            </a:r>
            <a:r>
              <a:rPr lang="zh-CN" altLang="en-US" smtClean="0">
                <a:solidFill>
                  <a:srgbClr val="193C7D"/>
                </a:solidFill>
              </a:rPr>
              <a:t>和</a:t>
            </a:r>
            <a:r>
              <a:rPr lang="en-US" altLang="zh-CN" smtClean="0">
                <a:solidFill>
                  <a:srgbClr val="193C7D"/>
                </a:solidFill>
              </a:rPr>
              <a:t>Pentium III</a:t>
            </a:r>
          </a:p>
          <a:p>
            <a:pPr eaLnBrk="1" hangingPunct="1"/>
            <a:r>
              <a:rPr lang="zh-CN" altLang="en-US" smtClean="0"/>
              <a:t>动态执行是一系列技术的总称</a:t>
            </a:r>
          </a:p>
          <a:p>
            <a:pPr lvl="1" eaLnBrk="1" hangingPunct="1"/>
            <a:r>
              <a:rPr lang="zh-CN" altLang="en-US" smtClean="0"/>
              <a:t>寄存器重命名</a:t>
            </a:r>
          </a:p>
          <a:p>
            <a:pPr lvl="1" eaLnBrk="1" hangingPunct="1"/>
            <a:r>
              <a:rPr lang="zh-CN" altLang="en-US" smtClean="0"/>
              <a:t>乱序执行</a:t>
            </a:r>
          </a:p>
          <a:p>
            <a:pPr lvl="1" eaLnBrk="1" hangingPunct="1"/>
            <a:r>
              <a:rPr lang="zh-CN" altLang="en-US" smtClean="0"/>
              <a:t>静态分支预测</a:t>
            </a:r>
          </a:p>
          <a:p>
            <a:pPr lvl="1" eaLnBrk="1" hangingPunct="1"/>
            <a:r>
              <a:rPr lang="zh-CN" altLang="en-US" smtClean="0"/>
              <a:t>动态分支预测</a:t>
            </a:r>
          </a:p>
          <a:p>
            <a:pPr lvl="1" eaLnBrk="1" hangingPunct="1"/>
            <a:r>
              <a:rPr lang="zh-CN" altLang="en-US" smtClean="0"/>
              <a:t>推测执行</a:t>
            </a:r>
          </a:p>
        </p:txBody>
      </p:sp>
      <p:sp>
        <p:nvSpPr>
          <p:cNvPr id="584708" name="AutoShape 4"/>
          <p:cNvSpPr>
            <a:spLocks noChangeArrowheads="1"/>
          </p:cNvSpPr>
          <p:nvPr/>
        </p:nvSpPr>
        <p:spPr bwMode="auto">
          <a:xfrm>
            <a:off x="4267200" y="5257800"/>
            <a:ext cx="4267200" cy="685800"/>
          </a:xfrm>
          <a:prstGeom prst="flowChartDocument">
            <a:avLst/>
          </a:prstGeom>
          <a:solidFill>
            <a:schemeClr val="folHlink"/>
          </a:solidFill>
          <a:ln w="6350">
            <a:solidFill>
              <a:schemeClr val="tx1"/>
            </a:solidFill>
            <a:miter lim="800000"/>
            <a:headEnd/>
            <a:tailEnd/>
          </a:ln>
          <a:effectLst>
            <a:outerShdw dist="35921" dir="2700000" algn="ctr" rotWithShape="0">
              <a:schemeClr val="bg2"/>
            </a:outerShdw>
          </a:effectLst>
        </p:spPr>
        <p:txBody>
          <a:bodyPr wrap="none" anchor="ctr"/>
          <a:lstStyle/>
          <a:p>
            <a:pPr algn="ctr">
              <a:defRPr/>
            </a:pPr>
            <a:r>
              <a:rPr lang="zh-CN" altLang="zh-CN" sz="2800" b="1">
                <a:solidFill>
                  <a:schemeClr val="tx2"/>
                </a:solidFill>
                <a:latin typeface="楷体_GB2312" pitchFamily="49" charset="-122"/>
                <a:ea typeface="楷体_GB2312" pitchFamily="49" charset="-122"/>
              </a:rPr>
              <a:t>提高并行处理指令能力</a:t>
            </a:r>
            <a:endParaRPr lang="en-US" altLang="zh-CN" sz="2800" b="1">
              <a:solidFill>
                <a:schemeClr val="tx2"/>
              </a:solidFill>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zh-CN" smtClean="0"/>
              <a:t>9.4.4 </a:t>
            </a:r>
            <a:r>
              <a:rPr lang="zh-CN" altLang="en-US" smtClean="0"/>
              <a:t>线程级并行（</a:t>
            </a:r>
            <a:r>
              <a:rPr lang="en-US" altLang="zh-CN" smtClean="0"/>
              <a:t>Thread-Level Parallel</a:t>
            </a:r>
            <a:r>
              <a:rPr lang="zh-CN" altLang="en-US" smtClean="0"/>
              <a:t>）</a:t>
            </a:r>
          </a:p>
        </p:txBody>
      </p:sp>
      <p:sp>
        <p:nvSpPr>
          <p:cNvPr id="39939" name="Rectangle 3"/>
          <p:cNvSpPr>
            <a:spLocks noGrp="1" noChangeArrowheads="1"/>
          </p:cNvSpPr>
          <p:nvPr>
            <p:ph type="body" idx="1"/>
          </p:nvPr>
        </p:nvSpPr>
        <p:spPr/>
        <p:txBody>
          <a:bodyPr/>
          <a:lstStyle/>
          <a:p>
            <a:pPr marL="609600" indent="-609600" eaLnBrk="1" hangingPunct="1"/>
            <a:r>
              <a:rPr lang="zh-CN" altLang="en-US" smtClean="0"/>
              <a:t>线程级并行</a:t>
            </a:r>
            <a:r>
              <a:rPr lang="en-US" altLang="zh-CN" smtClean="0"/>
              <a:t>TLP</a:t>
            </a:r>
            <a:endParaRPr lang="zh-CN" altLang="en-US" smtClean="0"/>
          </a:p>
          <a:p>
            <a:pPr marL="990600" lvl="1" indent="-533400" eaLnBrk="1" hangingPunct="1"/>
            <a:r>
              <a:rPr lang="zh-CN" altLang="en-US" smtClean="0"/>
              <a:t>应用程序中包含可以并行执行的多个线程</a:t>
            </a:r>
          </a:p>
          <a:p>
            <a:pPr marL="609600" indent="-609600" eaLnBrk="1" hangingPunct="1">
              <a:buFont typeface="Wingdings" pitchFamily="2" charset="2"/>
              <a:buNone/>
            </a:pPr>
            <a:r>
              <a:rPr lang="en-US" altLang="zh-CN" smtClean="0"/>
              <a:t>1. </a:t>
            </a:r>
            <a:r>
              <a:rPr lang="zh-CN" altLang="en-US" smtClean="0"/>
              <a:t>同时多线程</a:t>
            </a:r>
            <a:r>
              <a:rPr lang="en-US" altLang="zh-CN" smtClean="0"/>
              <a:t>SMT</a:t>
            </a:r>
            <a:endParaRPr lang="zh-CN" altLang="en-US" smtClean="0"/>
          </a:p>
          <a:p>
            <a:pPr marL="990600" lvl="1" indent="-533400" eaLnBrk="1" hangingPunct="1"/>
            <a:r>
              <a:rPr lang="zh-CN" altLang="en-US" smtClean="0"/>
              <a:t>通过复制处理器的结构状态，让同一个处理器上的多线程同时执行并共享处理器的执行资源</a:t>
            </a:r>
          </a:p>
          <a:p>
            <a:pPr marL="990600" lvl="1" indent="-533400" eaLnBrk="1" hangingPunct="1"/>
            <a:r>
              <a:rPr lang="zh-CN" altLang="en-US" smtClean="0"/>
              <a:t>只需小规模改变处理器核心的设计，几乎不用增加额外的成本就可以显著地提升效能</a:t>
            </a:r>
          </a:p>
          <a:p>
            <a:pPr marL="609600" indent="-609600" eaLnBrk="1" hangingPunct="1">
              <a:buFont typeface="Wingdings" pitchFamily="2" charset="2"/>
              <a:buNone/>
            </a:pPr>
            <a:r>
              <a:rPr lang="en-US" altLang="zh-CN" smtClean="0"/>
              <a:t>2. </a:t>
            </a:r>
            <a:r>
              <a:rPr lang="zh-CN" altLang="en-US" smtClean="0"/>
              <a:t>单芯片多处理器</a:t>
            </a:r>
            <a:r>
              <a:rPr lang="en-US" altLang="zh-CN" smtClean="0"/>
              <a:t>CMP</a:t>
            </a:r>
            <a:endParaRPr lang="zh-CN" altLang="en-US" smtClean="0"/>
          </a:p>
          <a:p>
            <a:pPr marL="990600" lvl="1" indent="-533400" eaLnBrk="1" hangingPunct="1"/>
            <a:r>
              <a:rPr lang="zh-CN" altLang="en-US" smtClean="0"/>
              <a:t>在一个芯片上制作多个处理器</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zh-CN" smtClean="0"/>
              <a:t>Pentium 4</a:t>
            </a:r>
            <a:r>
              <a:rPr lang="zh-CN" altLang="en-US" smtClean="0"/>
              <a:t>的超线程技术</a:t>
            </a:r>
          </a:p>
        </p:txBody>
      </p:sp>
      <p:sp>
        <p:nvSpPr>
          <p:cNvPr id="40963" name="Rectangle 3"/>
          <p:cNvSpPr>
            <a:spLocks noGrp="1" noChangeArrowheads="1"/>
          </p:cNvSpPr>
          <p:nvPr>
            <p:ph type="body" idx="1"/>
          </p:nvPr>
        </p:nvSpPr>
        <p:spPr/>
        <p:txBody>
          <a:bodyPr/>
          <a:lstStyle/>
          <a:p>
            <a:pPr eaLnBrk="1" hangingPunct="1">
              <a:lnSpc>
                <a:spcPct val="95000"/>
              </a:lnSpc>
            </a:pPr>
            <a:r>
              <a:rPr lang="zh-CN" altLang="en-US" smtClean="0">
                <a:solidFill>
                  <a:srgbClr val="193C7D"/>
                </a:solidFill>
              </a:rPr>
              <a:t>超线程技术</a:t>
            </a:r>
            <a:r>
              <a:rPr lang="en-US" altLang="zh-CN" smtClean="0">
                <a:solidFill>
                  <a:srgbClr val="193C7D"/>
                </a:solidFill>
              </a:rPr>
              <a:t>HT</a:t>
            </a:r>
            <a:r>
              <a:rPr lang="zh-CN" altLang="en-US" smtClean="0"/>
              <a:t>（</a:t>
            </a:r>
            <a:r>
              <a:rPr lang="en-US" altLang="zh-CN" smtClean="0"/>
              <a:t>Hyper Threading</a:t>
            </a:r>
            <a:r>
              <a:rPr lang="zh-CN" altLang="en-US" smtClean="0"/>
              <a:t>）</a:t>
            </a:r>
          </a:p>
          <a:p>
            <a:pPr lvl="1" eaLnBrk="1" hangingPunct="1">
              <a:lnSpc>
                <a:spcPct val="95000"/>
              </a:lnSpc>
            </a:pPr>
            <a:r>
              <a:rPr lang="zh-CN" altLang="en-US" smtClean="0"/>
              <a:t>同时多线程技术的一种</a:t>
            </a:r>
          </a:p>
          <a:p>
            <a:pPr lvl="1" eaLnBrk="1" hangingPunct="1">
              <a:lnSpc>
                <a:spcPct val="95000"/>
              </a:lnSpc>
            </a:pPr>
            <a:r>
              <a:rPr lang="zh-CN" altLang="en-US" smtClean="0"/>
              <a:t>使</a:t>
            </a:r>
            <a:r>
              <a:rPr lang="zh-CN" altLang="en-US" smtClean="0">
                <a:solidFill>
                  <a:schemeClr val="tx2"/>
                </a:solidFill>
              </a:rPr>
              <a:t>一个物理处理器</a:t>
            </a:r>
            <a:r>
              <a:rPr lang="zh-CN" altLang="en-US" smtClean="0"/>
              <a:t>看似有</a:t>
            </a:r>
            <a:r>
              <a:rPr lang="zh-CN" altLang="en-US" smtClean="0">
                <a:solidFill>
                  <a:schemeClr val="tx2"/>
                </a:solidFill>
              </a:rPr>
              <a:t>两个逻辑处理器</a:t>
            </a:r>
          </a:p>
          <a:p>
            <a:pPr lvl="1" eaLnBrk="1" hangingPunct="1">
              <a:lnSpc>
                <a:spcPct val="95000"/>
              </a:lnSpc>
            </a:pPr>
            <a:r>
              <a:rPr lang="zh-CN" altLang="en-US" smtClean="0"/>
              <a:t>每个逻辑处理器维持一套完整的结构状态</a:t>
            </a:r>
          </a:p>
          <a:p>
            <a:pPr lvl="1" eaLnBrk="1" hangingPunct="1">
              <a:lnSpc>
                <a:spcPct val="95000"/>
              </a:lnSpc>
            </a:pPr>
            <a:r>
              <a:rPr lang="zh-CN" altLang="en-US" smtClean="0"/>
              <a:t>共享几乎物理处理器上所有执行资源</a:t>
            </a:r>
          </a:p>
          <a:p>
            <a:pPr eaLnBrk="1" hangingPunct="1">
              <a:lnSpc>
                <a:spcPct val="95000"/>
              </a:lnSpc>
            </a:pPr>
            <a:r>
              <a:rPr lang="zh-CN" altLang="en-US" smtClean="0"/>
              <a:t>从软件角度看</a:t>
            </a:r>
          </a:p>
          <a:p>
            <a:pPr lvl="1" eaLnBrk="1" hangingPunct="1">
              <a:lnSpc>
                <a:spcPct val="95000"/>
              </a:lnSpc>
            </a:pPr>
            <a:r>
              <a:rPr lang="zh-CN" altLang="en-US" smtClean="0"/>
              <a:t>这意味操作系统和用户程序像传统多处理器系统一样在逻辑处理器上调度线程或进程</a:t>
            </a:r>
          </a:p>
          <a:p>
            <a:pPr eaLnBrk="1" hangingPunct="1">
              <a:lnSpc>
                <a:spcPct val="95000"/>
              </a:lnSpc>
            </a:pPr>
            <a:r>
              <a:rPr lang="zh-CN" altLang="en-US" smtClean="0"/>
              <a:t>从微结构角度看</a:t>
            </a:r>
          </a:p>
          <a:p>
            <a:pPr lvl="1" eaLnBrk="1" hangingPunct="1">
              <a:lnSpc>
                <a:spcPct val="95000"/>
              </a:lnSpc>
            </a:pPr>
            <a:r>
              <a:rPr lang="zh-CN" altLang="en-US" smtClean="0"/>
              <a:t>这意味两个逻辑处理器的指令可以在共享的执行资源上同时保持和执行</a:t>
            </a:r>
          </a:p>
        </p:txBody>
      </p:sp>
      <p:sp>
        <p:nvSpPr>
          <p:cNvPr id="40964" name="AutoShape 4">
            <a:hlinkClick r:id="" action="ppaction://noaction" highlightClick="1"/>
          </p:cNvPr>
          <p:cNvSpPr>
            <a:spLocks noChangeArrowheads="1"/>
          </p:cNvSpPr>
          <p:nvPr/>
        </p:nvSpPr>
        <p:spPr bwMode="auto">
          <a:xfrm>
            <a:off x="8229600" y="6451600"/>
            <a:ext cx="914400" cy="381000"/>
          </a:xfrm>
          <a:prstGeom prst="flowChartAlternateProcess">
            <a:avLst/>
          </a:prstGeom>
          <a:solidFill>
            <a:schemeClr val="accent1"/>
          </a:solidFill>
          <a:ln w="9525">
            <a:solidFill>
              <a:srgbClr val="193C7D"/>
            </a:solidFill>
            <a:miter lim="800000"/>
            <a:headEnd/>
            <a:tailEnd/>
          </a:ln>
        </p:spPr>
        <p:txBody>
          <a:bodyPr wrap="none" anchor="ctr"/>
          <a:lstStyle/>
          <a:p>
            <a:pPr algn="ctr">
              <a:lnSpc>
                <a:spcPct val="90000"/>
              </a:lnSpc>
            </a:pPr>
            <a:r>
              <a:rPr lang="zh-CN" altLang="en-US" sz="1800" b="1">
                <a:solidFill>
                  <a:schemeClr val="tx2"/>
                </a:solidFill>
                <a:ea typeface="楷体_GB2312" pitchFamily="49" charset="-122"/>
              </a:rPr>
              <a:t>示意图</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xfrm>
            <a:off x="762000" y="762000"/>
            <a:ext cx="8075613" cy="5867400"/>
          </a:xfrm>
        </p:spPr>
        <p:txBody>
          <a:bodyPr/>
          <a:lstStyle/>
          <a:p>
            <a:pPr eaLnBrk="1" hangingPunct="1"/>
            <a:r>
              <a:rPr lang="zh-CN" altLang="en-US" sz="2800" dirty="0" smtClean="0"/>
              <a:t>掌握</a:t>
            </a:r>
            <a:r>
              <a:rPr lang="en-US" altLang="zh-CN" sz="2800" dirty="0" smtClean="0"/>
              <a:t>CPU</a:t>
            </a:r>
            <a:r>
              <a:rPr lang="zh-CN" altLang="en-US" sz="2800" dirty="0" smtClean="0"/>
              <a:t>性能公式，熟悉</a:t>
            </a:r>
            <a:r>
              <a:rPr lang="en-US" altLang="zh-CN" sz="2800" dirty="0" smtClean="0"/>
              <a:t>RISC</a:t>
            </a:r>
            <a:r>
              <a:rPr lang="zh-CN" altLang="en-US" sz="2800" dirty="0" smtClean="0"/>
              <a:t>的主要特点</a:t>
            </a:r>
          </a:p>
          <a:p>
            <a:pPr eaLnBrk="1" hangingPunct="1"/>
            <a:r>
              <a:rPr lang="zh-CN" altLang="en-US" sz="2800" dirty="0" smtClean="0"/>
              <a:t>掌握指令流水线技术特点</a:t>
            </a:r>
          </a:p>
          <a:p>
            <a:pPr eaLnBrk="1" hangingPunct="1"/>
            <a:r>
              <a:rPr lang="zh-CN" altLang="en-US" sz="2800" dirty="0" smtClean="0"/>
              <a:t>理解并行性概念，掌握并行计算机结构分类</a:t>
            </a:r>
          </a:p>
          <a:p>
            <a:pPr eaLnBrk="1" hangingPunct="1"/>
            <a:r>
              <a:rPr lang="zh-CN" altLang="en-US" sz="2800" dirty="0" smtClean="0"/>
              <a:t>理解指令级并行，了解超标量和动态执行技术</a:t>
            </a:r>
          </a:p>
          <a:p>
            <a:pPr eaLnBrk="1" hangingPunct="1"/>
            <a:r>
              <a:rPr lang="zh-CN" altLang="en-US" sz="2800" dirty="0" smtClean="0"/>
              <a:t>理解线程级并行，了解超线程和多核技术</a:t>
            </a:r>
          </a:p>
        </p:txBody>
      </p:sp>
      <p:sp>
        <p:nvSpPr>
          <p:cNvPr id="45059" name="Rectangle 3"/>
          <p:cNvSpPr>
            <a:spLocks noChangeArrowheads="1"/>
          </p:cNvSpPr>
          <p:nvPr/>
        </p:nvSpPr>
        <p:spPr bwMode="auto">
          <a:xfrm>
            <a:off x="0" y="0"/>
            <a:ext cx="685800" cy="4876800"/>
          </a:xfrm>
          <a:prstGeom prst="rect">
            <a:avLst/>
          </a:prstGeom>
          <a:solidFill>
            <a:schemeClr val="accent1"/>
          </a:solidFill>
          <a:ln w="9525">
            <a:noFill/>
            <a:miter lim="800000"/>
            <a:headEnd/>
            <a:tailEnd/>
          </a:ln>
        </p:spPr>
        <p:txBody>
          <a:bodyPr wrap="none" anchor="ctr"/>
          <a:lstStyle/>
          <a:p>
            <a:pPr algn="ctr"/>
            <a:endParaRPr lang="zh-CN" altLang="en-US">
              <a:latin typeface="Times New Roman" pitchFamily="18" charset="0"/>
            </a:endParaRPr>
          </a:p>
        </p:txBody>
      </p:sp>
      <p:sp>
        <p:nvSpPr>
          <p:cNvPr id="45060" name="Line 4"/>
          <p:cNvSpPr>
            <a:spLocks noChangeShapeType="1"/>
          </p:cNvSpPr>
          <p:nvPr/>
        </p:nvSpPr>
        <p:spPr bwMode="auto">
          <a:xfrm>
            <a:off x="0" y="4876800"/>
            <a:ext cx="685800" cy="0"/>
          </a:xfrm>
          <a:prstGeom prst="line">
            <a:avLst/>
          </a:prstGeom>
          <a:noFill/>
          <a:ln w="50800">
            <a:solidFill>
              <a:schemeClr val="bg2"/>
            </a:solidFill>
            <a:round/>
            <a:headEnd/>
            <a:tailEnd/>
          </a:ln>
        </p:spPr>
        <p:txBody>
          <a:bodyPr/>
          <a:lstStyle/>
          <a:p>
            <a:endParaRPr lang="zh-CN" altLang="en-US"/>
          </a:p>
        </p:txBody>
      </p:sp>
      <p:grpSp>
        <p:nvGrpSpPr>
          <p:cNvPr id="45061" name="Group 5"/>
          <p:cNvGrpSpPr>
            <a:grpSpLocks/>
          </p:cNvGrpSpPr>
          <p:nvPr/>
        </p:nvGrpSpPr>
        <p:grpSpPr bwMode="auto">
          <a:xfrm>
            <a:off x="671513" y="533400"/>
            <a:ext cx="8077200" cy="304800"/>
            <a:chOff x="400" y="336"/>
            <a:chExt cx="5088" cy="192"/>
          </a:xfrm>
        </p:grpSpPr>
        <p:sp>
          <p:nvSpPr>
            <p:cNvPr id="45064" name="Rectangle 6"/>
            <p:cNvSpPr>
              <a:spLocks noChangeArrowheads="1"/>
            </p:cNvSpPr>
            <p:nvPr/>
          </p:nvSpPr>
          <p:spPr bwMode="auto">
            <a:xfrm>
              <a:off x="3952" y="336"/>
              <a:ext cx="1536" cy="192"/>
            </a:xfrm>
            <a:prstGeom prst="rect">
              <a:avLst/>
            </a:prstGeom>
            <a:solidFill>
              <a:schemeClr val="folHlink"/>
            </a:solidFill>
            <a:ln w="9525">
              <a:noFill/>
              <a:miter lim="800000"/>
              <a:headEnd/>
              <a:tailEnd/>
            </a:ln>
          </p:spPr>
          <p:txBody>
            <a:bodyPr wrap="none" anchor="ctr"/>
            <a:lstStyle/>
            <a:p>
              <a:pPr algn="ctr"/>
              <a:endParaRPr lang="zh-CN" altLang="en-US">
                <a:latin typeface="Times New Roman" pitchFamily="18" charset="0"/>
              </a:endParaRPr>
            </a:p>
          </p:txBody>
        </p:sp>
        <p:sp>
          <p:nvSpPr>
            <p:cNvPr id="45065" name="Line 7"/>
            <p:cNvSpPr>
              <a:spLocks noChangeShapeType="1"/>
            </p:cNvSpPr>
            <p:nvPr/>
          </p:nvSpPr>
          <p:spPr bwMode="auto">
            <a:xfrm>
              <a:off x="400" y="432"/>
              <a:ext cx="5088" cy="0"/>
            </a:xfrm>
            <a:prstGeom prst="line">
              <a:avLst/>
            </a:prstGeom>
            <a:noFill/>
            <a:ln w="44450">
              <a:solidFill>
                <a:schemeClr val="bg2"/>
              </a:solidFill>
              <a:round/>
              <a:headEnd/>
              <a:tailEnd/>
            </a:ln>
          </p:spPr>
          <p:txBody>
            <a:bodyPr/>
            <a:lstStyle/>
            <a:p>
              <a:endParaRPr lang="zh-CN" altLang="en-US"/>
            </a:p>
          </p:txBody>
        </p:sp>
      </p:grpSp>
      <p:sp>
        <p:nvSpPr>
          <p:cNvPr id="45062" name="Rectangle 8"/>
          <p:cNvSpPr>
            <a:spLocks noGrp="1" noChangeArrowheads="1"/>
          </p:cNvSpPr>
          <p:nvPr>
            <p:ph type="title"/>
          </p:nvPr>
        </p:nvSpPr>
        <p:spPr>
          <a:xfrm>
            <a:off x="47625" y="673100"/>
            <a:ext cx="609600" cy="2527300"/>
          </a:xfrm>
        </p:spPr>
        <p:txBody>
          <a:bodyPr/>
          <a:lstStyle/>
          <a:p>
            <a:pPr eaLnBrk="1" hangingPunct="1"/>
            <a:r>
              <a:rPr lang="zh-CN" altLang="en-US" sz="3600" smtClean="0"/>
              <a:t>教学要求</a:t>
            </a:r>
          </a:p>
        </p:txBody>
      </p:sp>
      <p:sp>
        <p:nvSpPr>
          <p:cNvPr id="45063" name="Rectangle 9"/>
          <p:cNvSpPr>
            <a:spLocks noChangeArrowheads="1"/>
          </p:cNvSpPr>
          <p:nvPr/>
        </p:nvSpPr>
        <p:spPr bwMode="auto">
          <a:xfrm>
            <a:off x="1219200" y="152400"/>
            <a:ext cx="4876800" cy="381000"/>
          </a:xfrm>
          <a:prstGeom prst="rect">
            <a:avLst/>
          </a:prstGeom>
          <a:noFill/>
          <a:ln w="9525">
            <a:noFill/>
            <a:miter lim="800000"/>
            <a:headEnd/>
            <a:tailEnd/>
          </a:ln>
        </p:spPr>
        <p:txBody>
          <a:bodyPr anchor="ctr"/>
          <a:lstStyle/>
          <a:p>
            <a:r>
              <a:rPr lang="zh-CN" altLang="en-US" sz="2800" b="1">
                <a:solidFill>
                  <a:schemeClr val="tx2"/>
                </a:solidFill>
                <a:latin typeface="楷体_GB2312" pitchFamily="49" charset="-122"/>
                <a:ea typeface="楷体_GB2312" pitchFamily="49" charset="-122"/>
              </a:rPr>
              <a:t>第</a:t>
            </a:r>
            <a:r>
              <a:rPr lang="en-US" altLang="zh-CN" sz="2800" b="1">
                <a:solidFill>
                  <a:schemeClr val="tx2"/>
                </a:solidFill>
                <a:latin typeface="楷体_GB2312" pitchFamily="49" charset="-122"/>
                <a:ea typeface="楷体_GB2312" pitchFamily="49" charset="-122"/>
              </a:rPr>
              <a:t>9</a:t>
            </a:r>
            <a:r>
              <a:rPr lang="zh-CN" altLang="en-US" sz="2800" b="1">
                <a:solidFill>
                  <a:schemeClr val="tx2"/>
                </a:solidFill>
                <a:latin typeface="楷体_GB2312" pitchFamily="49" charset="-122"/>
                <a:ea typeface="楷体_GB2312" pitchFamily="49" charset="-122"/>
              </a:rPr>
              <a:t>章 处理器性能提高技术</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zh-CN" smtClean="0"/>
              <a:t>9.1.1 </a:t>
            </a:r>
            <a:r>
              <a:rPr lang="zh-CN" altLang="en-US" smtClean="0"/>
              <a:t>复杂指令集和精简指令集</a:t>
            </a:r>
          </a:p>
        </p:txBody>
      </p:sp>
      <p:sp>
        <p:nvSpPr>
          <p:cNvPr id="5123" name="Rectangle 3"/>
          <p:cNvSpPr>
            <a:spLocks noGrp="1" noChangeArrowheads="1"/>
          </p:cNvSpPr>
          <p:nvPr>
            <p:ph type="body" idx="1"/>
          </p:nvPr>
        </p:nvSpPr>
        <p:spPr/>
        <p:txBody>
          <a:bodyPr/>
          <a:lstStyle/>
          <a:p>
            <a:pPr eaLnBrk="1" hangingPunct="1"/>
            <a:r>
              <a:rPr lang="zh-CN" altLang="en-US" smtClean="0"/>
              <a:t>复杂指令集计算机</a:t>
            </a:r>
            <a:r>
              <a:rPr lang="en-US" altLang="zh-CN" smtClean="0"/>
              <a:t>CISC</a:t>
            </a:r>
          </a:p>
          <a:p>
            <a:pPr lvl="1" eaLnBrk="1" hangingPunct="1"/>
            <a:r>
              <a:rPr lang="zh-CN" altLang="en-US" smtClean="0"/>
              <a:t>指令系统丰富、程序设计方便、程序短小、执行性能高</a:t>
            </a:r>
          </a:p>
          <a:p>
            <a:pPr lvl="1" eaLnBrk="1" hangingPunct="1"/>
            <a:r>
              <a:rPr lang="zh-CN" altLang="en-US" smtClean="0"/>
              <a:t>处理器硬件复杂，不易使用先进的流水线技术，导致其执行速度和性能难以进一步提高 </a:t>
            </a:r>
            <a:endParaRPr lang="en-US" altLang="zh-CN" smtClean="0"/>
          </a:p>
          <a:p>
            <a:pPr eaLnBrk="1" hangingPunct="1"/>
            <a:r>
              <a:rPr lang="zh-CN" altLang="en-US" smtClean="0"/>
              <a:t>精简指令集计算机</a:t>
            </a:r>
            <a:r>
              <a:rPr lang="en-US" altLang="zh-CN" smtClean="0"/>
              <a:t>RISC</a:t>
            </a:r>
          </a:p>
          <a:p>
            <a:pPr lvl="1" eaLnBrk="1" hangingPunct="1"/>
            <a:r>
              <a:rPr lang="zh-CN" altLang="en-US" smtClean="0"/>
              <a:t>指令系统很简单，只有少数简单、常用的指令</a:t>
            </a:r>
          </a:p>
          <a:p>
            <a:pPr lvl="1" eaLnBrk="1" hangingPunct="1"/>
            <a:r>
              <a:rPr lang="zh-CN" altLang="en-US" smtClean="0"/>
              <a:t>处理器硬件简单，比较方便地实现优化</a:t>
            </a:r>
          </a:p>
        </p:txBody>
      </p:sp>
      <p:sp>
        <p:nvSpPr>
          <p:cNvPr id="468996" name="AutoShape 4"/>
          <p:cNvSpPr>
            <a:spLocks noChangeArrowheads="1"/>
          </p:cNvSpPr>
          <p:nvPr/>
        </p:nvSpPr>
        <p:spPr bwMode="auto">
          <a:xfrm>
            <a:off x="4419600" y="5181600"/>
            <a:ext cx="3048000" cy="863600"/>
          </a:xfrm>
          <a:prstGeom prst="flowChartDocument">
            <a:avLst/>
          </a:prstGeom>
          <a:solidFill>
            <a:schemeClr val="folHlink"/>
          </a:solidFill>
          <a:ln w="19050">
            <a:solidFill>
              <a:schemeClr val="accent1"/>
            </a:solidFill>
            <a:miter lim="800000"/>
            <a:headEnd/>
            <a:tailEnd/>
          </a:ln>
          <a:effectLst>
            <a:outerShdw dist="35921" dir="2700000" algn="ctr" rotWithShape="0">
              <a:schemeClr val="bg2"/>
            </a:outerShdw>
          </a:effectLst>
        </p:spPr>
        <p:txBody>
          <a:bodyPr wrap="none" anchor="ctr"/>
          <a:lstStyle/>
          <a:p>
            <a:pPr algn="ctr">
              <a:defRPr/>
            </a:pPr>
            <a:r>
              <a:rPr lang="zh-CN" altLang="zh-CN" sz="3200" b="1">
                <a:solidFill>
                  <a:schemeClr val="tx2"/>
                </a:solidFill>
                <a:latin typeface="楷体_GB2312" pitchFamily="49" charset="-122"/>
                <a:ea typeface="楷体_GB2312" pitchFamily="49" charset="-122"/>
              </a:rPr>
              <a:t>80%和20%规律</a:t>
            </a:r>
            <a:endParaRPr lang="en-US" altLang="zh-CN" sz="3200" b="1">
              <a:solidFill>
                <a:schemeClr val="tx2"/>
              </a:solidFill>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smtClean="0"/>
              <a:t>处理器性能公式</a:t>
            </a:r>
          </a:p>
        </p:txBody>
      </p:sp>
      <p:sp>
        <p:nvSpPr>
          <p:cNvPr id="6147" name="Rectangle 3"/>
          <p:cNvSpPr>
            <a:spLocks noGrp="1" noChangeArrowheads="1"/>
          </p:cNvSpPr>
          <p:nvPr>
            <p:ph type="body" idx="1"/>
          </p:nvPr>
        </p:nvSpPr>
        <p:spPr/>
        <p:txBody>
          <a:bodyPr/>
          <a:lstStyle/>
          <a:p>
            <a:pPr eaLnBrk="1" hangingPunct="1"/>
            <a:r>
              <a:rPr lang="zh-CN" altLang="en-US" smtClean="0"/>
              <a:t>处理器执行时间＝</a:t>
            </a:r>
            <a:r>
              <a:rPr lang="en-US" altLang="zh-CN" smtClean="0"/>
              <a:t>IC×CPI×T</a:t>
            </a:r>
          </a:p>
          <a:p>
            <a:pPr lvl="1" eaLnBrk="1" hangingPunct="1"/>
            <a:r>
              <a:rPr lang="en-US" altLang="zh-CN" smtClean="0"/>
              <a:t>IC</a:t>
            </a:r>
            <a:r>
              <a:rPr lang="zh-CN" altLang="en-US" smtClean="0"/>
              <a:t>＝程序的指令条数</a:t>
            </a:r>
          </a:p>
          <a:p>
            <a:pPr lvl="1" eaLnBrk="1" hangingPunct="1"/>
            <a:r>
              <a:rPr lang="en-US" altLang="zh-CN" smtClean="0"/>
              <a:t>CPI</a:t>
            </a:r>
            <a:r>
              <a:rPr lang="zh-CN" altLang="en-US" smtClean="0"/>
              <a:t>＝执行每条指令所需的平均时钟周期数</a:t>
            </a:r>
          </a:p>
          <a:p>
            <a:pPr lvl="1" eaLnBrk="1" hangingPunct="1"/>
            <a:r>
              <a:rPr lang="en-US" altLang="zh-CN" smtClean="0"/>
              <a:t>T</a:t>
            </a:r>
            <a:r>
              <a:rPr lang="zh-CN" altLang="en-US" smtClean="0"/>
              <a:t>＝每个时钟周期的时间（时钟频率的倒数）</a:t>
            </a:r>
          </a:p>
          <a:p>
            <a:pPr eaLnBrk="1" hangingPunct="1"/>
            <a:r>
              <a:rPr lang="zh-CN" altLang="en-US" smtClean="0"/>
              <a:t>处理器执行程序时间越少，计算机性能越高</a:t>
            </a:r>
          </a:p>
          <a:p>
            <a:pPr lvl="1" eaLnBrk="1" hangingPunct="1"/>
            <a:r>
              <a:rPr lang="zh-CN" altLang="en-US" smtClean="0"/>
              <a:t>减少时钟周期时间</a:t>
            </a:r>
            <a:r>
              <a:rPr lang="en-US" altLang="zh-CN" smtClean="0"/>
              <a:t>T</a:t>
            </a:r>
            <a:r>
              <a:rPr lang="zh-CN" altLang="en-US" smtClean="0"/>
              <a:t>，即提高时钟频率</a:t>
            </a:r>
          </a:p>
          <a:p>
            <a:pPr lvl="1" eaLnBrk="1" hangingPunct="1"/>
            <a:r>
              <a:rPr lang="en-US" altLang="zh-CN" smtClean="0">
                <a:solidFill>
                  <a:schemeClr val="tx2"/>
                </a:solidFill>
              </a:rPr>
              <a:t>CISC</a:t>
            </a:r>
            <a:r>
              <a:rPr lang="zh-CN" altLang="en-US" smtClean="0">
                <a:solidFill>
                  <a:schemeClr val="tx2"/>
                </a:solidFill>
              </a:rPr>
              <a:t>通过使用复杂指令减少</a:t>
            </a:r>
            <a:r>
              <a:rPr lang="en-US" altLang="zh-CN" smtClean="0">
                <a:solidFill>
                  <a:schemeClr val="tx2"/>
                </a:solidFill>
              </a:rPr>
              <a:t>IC</a:t>
            </a:r>
            <a:endParaRPr lang="zh-CN" altLang="en-US" smtClean="0">
              <a:solidFill>
                <a:schemeClr val="tx2"/>
              </a:solidFill>
            </a:endParaRPr>
          </a:p>
          <a:p>
            <a:pPr lvl="1" eaLnBrk="1" hangingPunct="1"/>
            <a:r>
              <a:rPr lang="en-US" altLang="zh-CN" smtClean="0">
                <a:solidFill>
                  <a:schemeClr val="tx2"/>
                </a:solidFill>
              </a:rPr>
              <a:t>RISC</a:t>
            </a:r>
            <a:r>
              <a:rPr lang="zh-CN" altLang="en-US" smtClean="0">
                <a:solidFill>
                  <a:schemeClr val="tx2"/>
                </a:solidFill>
              </a:rPr>
              <a:t>使用简单指令减少</a:t>
            </a:r>
            <a:r>
              <a:rPr lang="en-US" altLang="zh-CN" smtClean="0">
                <a:solidFill>
                  <a:schemeClr val="tx2"/>
                </a:solidFill>
              </a:rPr>
              <a:t>CPI</a:t>
            </a:r>
            <a:endParaRPr lang="zh-CN" altLang="en-US" smtClean="0">
              <a:solidFill>
                <a:schemeClr val="tx2"/>
              </a:solidFill>
            </a:endParaRPr>
          </a:p>
        </p:txBody>
      </p:sp>
      <p:sp>
        <p:nvSpPr>
          <p:cNvPr id="471044" name="AutoShape 4"/>
          <p:cNvSpPr>
            <a:spLocks noChangeArrowheads="1"/>
          </p:cNvSpPr>
          <p:nvPr/>
        </p:nvSpPr>
        <p:spPr bwMode="auto">
          <a:xfrm>
            <a:off x="3962400" y="5334000"/>
            <a:ext cx="4267200" cy="838200"/>
          </a:xfrm>
          <a:prstGeom prst="flowChartDocument">
            <a:avLst/>
          </a:prstGeom>
          <a:solidFill>
            <a:schemeClr val="folHlink"/>
          </a:solidFill>
          <a:ln w="19050">
            <a:solidFill>
              <a:schemeClr val="accent1"/>
            </a:solidFill>
            <a:miter lim="800000"/>
            <a:headEnd/>
            <a:tailEnd/>
          </a:ln>
          <a:effectLst>
            <a:outerShdw dist="35921" dir="2700000" algn="ctr" rotWithShape="0">
              <a:schemeClr val="bg2"/>
            </a:outerShdw>
          </a:effectLst>
        </p:spPr>
        <p:txBody>
          <a:bodyPr wrap="none" anchor="ctr"/>
          <a:lstStyle/>
          <a:p>
            <a:pPr algn="ctr">
              <a:defRPr/>
            </a:pPr>
            <a:r>
              <a:rPr lang="zh-CN" altLang="en-US" sz="3200" b="1">
                <a:solidFill>
                  <a:schemeClr val="tx2"/>
                </a:solidFill>
                <a:latin typeface="楷体_GB2312" pitchFamily="49" charset="-122"/>
                <a:ea typeface="楷体_GB2312" pitchFamily="49" charset="-122"/>
              </a:rPr>
              <a:t>相互借鉴、共同提高</a:t>
            </a:r>
            <a:endParaRPr lang="en-US" altLang="zh-CN" sz="3200" b="1">
              <a:solidFill>
                <a:schemeClr val="tx2"/>
              </a:solidFill>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zh-CN" smtClean="0"/>
              <a:t>9.1.2 RISC</a:t>
            </a:r>
            <a:r>
              <a:rPr lang="zh-CN" altLang="en-US" smtClean="0"/>
              <a:t>技术的主要特点</a:t>
            </a:r>
          </a:p>
        </p:txBody>
      </p:sp>
      <p:sp>
        <p:nvSpPr>
          <p:cNvPr id="7171" name="Rectangle 3"/>
          <p:cNvSpPr>
            <a:spLocks noGrp="1" noChangeArrowheads="1"/>
          </p:cNvSpPr>
          <p:nvPr>
            <p:ph type="body" idx="1"/>
          </p:nvPr>
        </p:nvSpPr>
        <p:spPr/>
        <p:txBody>
          <a:bodyPr/>
          <a:lstStyle/>
          <a:p>
            <a:pPr eaLnBrk="1" hangingPunct="1"/>
            <a:r>
              <a:rPr lang="zh-CN" altLang="en-US" smtClean="0"/>
              <a:t>指令条数较少</a:t>
            </a:r>
          </a:p>
          <a:p>
            <a:pPr eaLnBrk="1" hangingPunct="1"/>
            <a:r>
              <a:rPr lang="zh-CN" altLang="en-US" smtClean="0"/>
              <a:t>寻址方式简单</a:t>
            </a:r>
          </a:p>
          <a:p>
            <a:pPr eaLnBrk="1" hangingPunct="1"/>
            <a:r>
              <a:rPr lang="zh-CN" altLang="en-US" smtClean="0"/>
              <a:t>面向寄存器操作</a:t>
            </a:r>
          </a:p>
          <a:p>
            <a:pPr eaLnBrk="1" hangingPunct="1"/>
            <a:r>
              <a:rPr lang="zh-CN" altLang="en-US" smtClean="0"/>
              <a:t>指令格式规整</a:t>
            </a:r>
          </a:p>
          <a:p>
            <a:pPr eaLnBrk="1" hangingPunct="1"/>
            <a:r>
              <a:rPr lang="zh-CN" altLang="en-US" smtClean="0"/>
              <a:t>单周期执行</a:t>
            </a:r>
          </a:p>
          <a:p>
            <a:pPr eaLnBrk="1" hangingPunct="1"/>
            <a:r>
              <a:rPr lang="zh-CN" altLang="en-US" smtClean="0"/>
              <a:t>先进的流水线技术</a:t>
            </a:r>
          </a:p>
          <a:p>
            <a:pPr eaLnBrk="1" hangingPunct="1"/>
            <a:r>
              <a:rPr lang="zh-CN" altLang="en-US" smtClean="0"/>
              <a:t>编译器优化</a:t>
            </a:r>
          </a:p>
          <a:p>
            <a:pPr eaLnBrk="1" hangingPunct="1"/>
            <a:r>
              <a:rPr lang="en-US" altLang="zh-CN" smtClean="0"/>
              <a:t>……</a:t>
            </a:r>
          </a:p>
        </p:txBody>
      </p:sp>
      <p:sp>
        <p:nvSpPr>
          <p:cNvPr id="472068" name="AutoShape 4"/>
          <p:cNvSpPr>
            <a:spLocks noChangeArrowheads="1"/>
          </p:cNvSpPr>
          <p:nvPr/>
        </p:nvSpPr>
        <p:spPr bwMode="auto">
          <a:xfrm>
            <a:off x="5029200" y="5334000"/>
            <a:ext cx="3200400" cy="838200"/>
          </a:xfrm>
          <a:prstGeom prst="flowChartDocument">
            <a:avLst/>
          </a:prstGeom>
          <a:solidFill>
            <a:schemeClr val="folHlink"/>
          </a:solidFill>
          <a:ln w="19050">
            <a:solidFill>
              <a:schemeClr val="accent1"/>
            </a:solidFill>
            <a:miter lim="800000"/>
            <a:headEnd/>
            <a:tailEnd/>
          </a:ln>
          <a:effectLst>
            <a:outerShdw dist="35921" dir="2700000" algn="ctr" rotWithShape="0">
              <a:schemeClr val="bg2"/>
            </a:outerShdw>
          </a:effectLst>
        </p:spPr>
        <p:txBody>
          <a:bodyPr wrap="none" anchor="ctr"/>
          <a:lstStyle/>
          <a:p>
            <a:pPr algn="ctr">
              <a:defRPr/>
            </a:pPr>
            <a:r>
              <a:rPr lang="zh-CN" altLang="zh-CN" sz="3200" b="1">
                <a:solidFill>
                  <a:schemeClr val="tx2"/>
                </a:solidFill>
                <a:latin typeface="楷体_GB2312" pitchFamily="49" charset="-122"/>
                <a:ea typeface="楷体_GB2312" pitchFamily="49" charset="-122"/>
              </a:rPr>
              <a:t>Load-Store结构</a:t>
            </a:r>
            <a:endParaRPr lang="en-US" altLang="zh-CN" sz="3200" b="1">
              <a:solidFill>
                <a:schemeClr val="tx2"/>
              </a:solidFill>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zh-CN" smtClean="0"/>
              <a:t>9.2 </a:t>
            </a:r>
            <a:r>
              <a:rPr lang="zh-CN" altLang="en-US" smtClean="0"/>
              <a:t>指令流水线技术</a:t>
            </a:r>
          </a:p>
        </p:txBody>
      </p:sp>
      <p:sp>
        <p:nvSpPr>
          <p:cNvPr id="8195" name="Rectangle 4"/>
          <p:cNvSpPr>
            <a:spLocks noGrp="1" noChangeArrowheads="1"/>
          </p:cNvSpPr>
          <p:nvPr>
            <p:ph type="body" idx="1"/>
          </p:nvPr>
        </p:nvSpPr>
        <p:spPr>
          <a:xfrm>
            <a:off x="5653088" y="3357563"/>
            <a:ext cx="3186112" cy="2663825"/>
          </a:xfrm>
          <a:noFill/>
          <a:ln>
            <a:solidFill>
              <a:schemeClr val="tx1"/>
            </a:solidFill>
          </a:ln>
        </p:spPr>
        <p:txBody>
          <a:bodyPr/>
          <a:lstStyle/>
          <a:p>
            <a:pPr eaLnBrk="1" hangingPunct="1">
              <a:buFont typeface="Wingdings" pitchFamily="2" charset="2"/>
              <a:buNone/>
            </a:pPr>
            <a:r>
              <a:rPr lang="zh-CN" altLang="en-US" sz="2800" smtClean="0">
                <a:solidFill>
                  <a:schemeClr val="tx2"/>
                </a:solidFill>
                <a:latin typeface="楷体_GB2312" pitchFamily="49" charset="-122"/>
                <a:ea typeface="楷体_GB2312" pitchFamily="49" charset="-122"/>
              </a:rPr>
              <a:t>洗衣房的流水作业</a:t>
            </a:r>
          </a:p>
          <a:p>
            <a:pPr eaLnBrk="1" hangingPunct="1">
              <a:buFont typeface="Wingdings" pitchFamily="2" charset="2"/>
              <a:buNone/>
            </a:pPr>
            <a:r>
              <a:rPr lang="zh-CN" altLang="en-US" sz="2800" smtClean="0">
                <a:solidFill>
                  <a:schemeClr val="tx2"/>
                </a:solidFill>
              </a:rPr>
              <a:t>三个阶段：</a:t>
            </a:r>
          </a:p>
          <a:p>
            <a:pPr eaLnBrk="1" hangingPunct="1">
              <a:spcBef>
                <a:spcPct val="40000"/>
              </a:spcBef>
              <a:buFont typeface="Wingdings" pitchFamily="2" charset="2"/>
              <a:buNone/>
            </a:pPr>
            <a:r>
              <a:rPr lang="en-US" altLang="zh-CN" sz="2400" smtClean="0"/>
              <a:t>1. </a:t>
            </a:r>
            <a:r>
              <a:rPr lang="zh-CN" altLang="en-US" sz="2400" smtClean="0">
                <a:solidFill>
                  <a:srgbClr val="193C7D"/>
                </a:solidFill>
              </a:rPr>
              <a:t>水洗</a:t>
            </a:r>
            <a:r>
              <a:rPr lang="en-US" altLang="zh-CN" sz="2400" smtClean="0">
                <a:solidFill>
                  <a:srgbClr val="193C7D"/>
                </a:solidFill>
              </a:rPr>
              <a:t>(30)</a:t>
            </a:r>
          </a:p>
          <a:p>
            <a:pPr eaLnBrk="1" hangingPunct="1">
              <a:spcBef>
                <a:spcPct val="40000"/>
              </a:spcBef>
              <a:buFont typeface="Wingdings" pitchFamily="2" charset="2"/>
              <a:buNone/>
            </a:pPr>
            <a:r>
              <a:rPr lang="en-US" altLang="zh-CN" sz="2400" smtClean="0"/>
              <a:t>2. </a:t>
            </a:r>
            <a:r>
              <a:rPr lang="zh-CN" altLang="en-US" sz="2400" smtClean="0">
                <a:solidFill>
                  <a:srgbClr val="193C7D"/>
                </a:solidFill>
              </a:rPr>
              <a:t>烘干</a:t>
            </a:r>
            <a:r>
              <a:rPr lang="en-US" altLang="zh-CN" sz="2400" smtClean="0">
                <a:solidFill>
                  <a:srgbClr val="193C7D"/>
                </a:solidFill>
              </a:rPr>
              <a:t>(40)</a:t>
            </a:r>
          </a:p>
          <a:p>
            <a:pPr eaLnBrk="1" hangingPunct="1">
              <a:spcBef>
                <a:spcPct val="40000"/>
              </a:spcBef>
              <a:buFont typeface="Wingdings" pitchFamily="2" charset="2"/>
              <a:buNone/>
            </a:pPr>
            <a:r>
              <a:rPr lang="en-US" altLang="zh-CN" sz="2400" smtClean="0"/>
              <a:t>3. </a:t>
            </a:r>
            <a:r>
              <a:rPr lang="zh-CN" altLang="en-US" sz="2400" smtClean="0">
                <a:solidFill>
                  <a:srgbClr val="193C7D"/>
                </a:solidFill>
              </a:rPr>
              <a:t>熨烫</a:t>
            </a:r>
            <a:r>
              <a:rPr lang="en-US" altLang="zh-CN" sz="2400" smtClean="0">
                <a:solidFill>
                  <a:srgbClr val="193C7D"/>
                </a:solidFill>
              </a:rPr>
              <a:t>(20)</a:t>
            </a:r>
          </a:p>
        </p:txBody>
      </p:sp>
      <p:grpSp>
        <p:nvGrpSpPr>
          <p:cNvPr id="8196" name="Group 5"/>
          <p:cNvGrpSpPr>
            <a:grpSpLocks/>
          </p:cNvGrpSpPr>
          <p:nvPr/>
        </p:nvGrpSpPr>
        <p:grpSpPr bwMode="auto">
          <a:xfrm>
            <a:off x="469900" y="838200"/>
            <a:ext cx="5053013" cy="4454525"/>
            <a:chOff x="209" y="799"/>
            <a:chExt cx="3183" cy="2806"/>
          </a:xfrm>
        </p:grpSpPr>
        <p:grpSp>
          <p:nvGrpSpPr>
            <p:cNvPr id="8217" name="Group 6"/>
            <p:cNvGrpSpPr>
              <a:grpSpLocks/>
            </p:cNvGrpSpPr>
            <p:nvPr/>
          </p:nvGrpSpPr>
          <p:grpSpPr bwMode="auto">
            <a:xfrm>
              <a:off x="735" y="1804"/>
              <a:ext cx="329" cy="337"/>
              <a:chOff x="580" y="2040"/>
              <a:chExt cx="329" cy="337"/>
            </a:xfrm>
          </p:grpSpPr>
          <p:sp>
            <p:nvSpPr>
              <p:cNvPr id="8339" name="Freeform 7"/>
              <p:cNvSpPr>
                <a:spLocks/>
              </p:cNvSpPr>
              <p:nvPr/>
            </p:nvSpPr>
            <p:spPr bwMode="auto">
              <a:xfrm>
                <a:off x="580" y="2040"/>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p:spPr>
            <p:txBody>
              <a:bodyPr/>
              <a:lstStyle/>
              <a:p>
                <a:endParaRPr lang="zh-CN" altLang="en-US"/>
              </a:p>
            </p:txBody>
          </p:sp>
          <p:sp>
            <p:nvSpPr>
              <p:cNvPr id="8340" name="Rectangle 8"/>
              <p:cNvSpPr>
                <a:spLocks noChangeArrowheads="1"/>
              </p:cNvSpPr>
              <p:nvPr/>
            </p:nvSpPr>
            <p:spPr bwMode="auto">
              <a:xfrm>
                <a:off x="631" y="2091"/>
                <a:ext cx="254" cy="286"/>
              </a:xfrm>
              <a:prstGeom prst="rect">
                <a:avLst/>
              </a:prstGeom>
              <a:noFill/>
              <a:ln w="12700">
                <a:noFill/>
                <a:miter lim="800000"/>
                <a:headEnd/>
                <a:tailEnd/>
              </a:ln>
            </p:spPr>
            <p:txBody>
              <a:bodyPr wrap="none" lIns="90488" tIns="44450" rIns="90488" bIns="44450">
                <a:spAutoFit/>
              </a:bodyPr>
              <a:lstStyle/>
              <a:p>
                <a:pPr algn="ctr" eaLnBrk="0" hangingPunct="0"/>
                <a:r>
                  <a:rPr lang="en-US" altLang="zh-CN" b="1">
                    <a:latin typeface="Comic Sans MS" pitchFamily="66" charset="0"/>
                  </a:rPr>
                  <a:t>A</a:t>
                </a:r>
              </a:p>
            </p:txBody>
          </p:sp>
        </p:grpSp>
        <p:grpSp>
          <p:nvGrpSpPr>
            <p:cNvPr id="8218" name="Group 9"/>
            <p:cNvGrpSpPr>
              <a:grpSpLocks/>
            </p:cNvGrpSpPr>
            <p:nvPr/>
          </p:nvGrpSpPr>
          <p:grpSpPr bwMode="auto">
            <a:xfrm>
              <a:off x="727" y="2340"/>
              <a:ext cx="329" cy="337"/>
              <a:chOff x="572" y="2576"/>
              <a:chExt cx="329" cy="337"/>
            </a:xfrm>
          </p:grpSpPr>
          <p:sp>
            <p:nvSpPr>
              <p:cNvPr id="8337" name="Freeform 10"/>
              <p:cNvSpPr>
                <a:spLocks/>
              </p:cNvSpPr>
              <p:nvPr/>
            </p:nvSpPr>
            <p:spPr bwMode="auto">
              <a:xfrm>
                <a:off x="572" y="2576"/>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p:spPr>
            <p:txBody>
              <a:bodyPr/>
              <a:lstStyle/>
              <a:p>
                <a:endParaRPr lang="zh-CN" altLang="en-US"/>
              </a:p>
            </p:txBody>
          </p:sp>
          <p:sp>
            <p:nvSpPr>
              <p:cNvPr id="8338" name="Rectangle 11"/>
              <p:cNvSpPr>
                <a:spLocks noChangeArrowheads="1"/>
              </p:cNvSpPr>
              <p:nvPr/>
            </p:nvSpPr>
            <p:spPr bwMode="auto">
              <a:xfrm>
                <a:off x="632" y="2627"/>
                <a:ext cx="235" cy="286"/>
              </a:xfrm>
              <a:prstGeom prst="rect">
                <a:avLst/>
              </a:prstGeom>
              <a:noFill/>
              <a:ln w="12700">
                <a:noFill/>
                <a:miter lim="800000"/>
                <a:headEnd/>
                <a:tailEnd/>
              </a:ln>
            </p:spPr>
            <p:txBody>
              <a:bodyPr wrap="none" lIns="90488" tIns="44450" rIns="90488" bIns="44450">
                <a:spAutoFit/>
              </a:bodyPr>
              <a:lstStyle/>
              <a:p>
                <a:pPr algn="ctr" eaLnBrk="0" hangingPunct="0"/>
                <a:r>
                  <a:rPr lang="en-US" altLang="zh-CN" b="1">
                    <a:latin typeface="Comic Sans MS" pitchFamily="66" charset="0"/>
                  </a:rPr>
                  <a:t>B</a:t>
                </a:r>
              </a:p>
            </p:txBody>
          </p:sp>
        </p:grpSp>
        <p:grpSp>
          <p:nvGrpSpPr>
            <p:cNvPr id="8219" name="Group 12"/>
            <p:cNvGrpSpPr>
              <a:grpSpLocks/>
            </p:cNvGrpSpPr>
            <p:nvPr/>
          </p:nvGrpSpPr>
          <p:grpSpPr bwMode="auto">
            <a:xfrm>
              <a:off x="703" y="2812"/>
              <a:ext cx="329" cy="337"/>
              <a:chOff x="548" y="3048"/>
              <a:chExt cx="329" cy="337"/>
            </a:xfrm>
          </p:grpSpPr>
          <p:sp>
            <p:nvSpPr>
              <p:cNvPr id="8335" name="Freeform 13"/>
              <p:cNvSpPr>
                <a:spLocks/>
              </p:cNvSpPr>
              <p:nvPr/>
            </p:nvSpPr>
            <p:spPr bwMode="auto">
              <a:xfrm>
                <a:off x="548" y="3048"/>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p:spPr>
            <p:txBody>
              <a:bodyPr/>
              <a:lstStyle/>
              <a:p>
                <a:endParaRPr lang="zh-CN" altLang="en-US"/>
              </a:p>
            </p:txBody>
          </p:sp>
          <p:sp>
            <p:nvSpPr>
              <p:cNvPr id="8336" name="Rectangle 14"/>
              <p:cNvSpPr>
                <a:spLocks noChangeArrowheads="1"/>
              </p:cNvSpPr>
              <p:nvPr/>
            </p:nvSpPr>
            <p:spPr bwMode="auto">
              <a:xfrm>
                <a:off x="609" y="3099"/>
                <a:ext cx="233" cy="286"/>
              </a:xfrm>
              <a:prstGeom prst="rect">
                <a:avLst/>
              </a:prstGeom>
              <a:noFill/>
              <a:ln w="12700">
                <a:noFill/>
                <a:miter lim="800000"/>
                <a:headEnd/>
                <a:tailEnd/>
              </a:ln>
            </p:spPr>
            <p:txBody>
              <a:bodyPr wrap="none" lIns="90488" tIns="44450" rIns="90488" bIns="44450">
                <a:spAutoFit/>
              </a:bodyPr>
              <a:lstStyle/>
              <a:p>
                <a:pPr algn="ctr" eaLnBrk="0" hangingPunct="0"/>
                <a:r>
                  <a:rPr lang="en-US" altLang="zh-CN" b="1">
                    <a:latin typeface="Comic Sans MS" pitchFamily="66" charset="0"/>
                  </a:rPr>
                  <a:t>C</a:t>
                </a:r>
              </a:p>
            </p:txBody>
          </p:sp>
        </p:grpSp>
        <p:grpSp>
          <p:nvGrpSpPr>
            <p:cNvPr id="8220" name="Group 15"/>
            <p:cNvGrpSpPr>
              <a:grpSpLocks/>
            </p:cNvGrpSpPr>
            <p:nvPr/>
          </p:nvGrpSpPr>
          <p:grpSpPr bwMode="auto">
            <a:xfrm>
              <a:off x="703" y="3268"/>
              <a:ext cx="329" cy="337"/>
              <a:chOff x="548" y="3504"/>
              <a:chExt cx="329" cy="337"/>
            </a:xfrm>
          </p:grpSpPr>
          <p:sp>
            <p:nvSpPr>
              <p:cNvPr id="8333" name="Freeform 16"/>
              <p:cNvSpPr>
                <a:spLocks/>
              </p:cNvSpPr>
              <p:nvPr/>
            </p:nvSpPr>
            <p:spPr bwMode="auto">
              <a:xfrm>
                <a:off x="548" y="3504"/>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p:spPr>
            <p:txBody>
              <a:bodyPr/>
              <a:lstStyle/>
              <a:p>
                <a:endParaRPr lang="zh-CN" altLang="en-US"/>
              </a:p>
            </p:txBody>
          </p:sp>
          <p:sp>
            <p:nvSpPr>
              <p:cNvPr id="8334" name="Rectangle 17"/>
              <p:cNvSpPr>
                <a:spLocks noChangeArrowheads="1"/>
              </p:cNvSpPr>
              <p:nvPr/>
            </p:nvSpPr>
            <p:spPr bwMode="auto">
              <a:xfrm>
                <a:off x="599" y="3555"/>
                <a:ext cx="253" cy="286"/>
              </a:xfrm>
              <a:prstGeom prst="rect">
                <a:avLst/>
              </a:prstGeom>
              <a:noFill/>
              <a:ln w="12700">
                <a:noFill/>
                <a:miter lim="800000"/>
                <a:headEnd/>
                <a:tailEnd/>
              </a:ln>
            </p:spPr>
            <p:txBody>
              <a:bodyPr wrap="none" lIns="90488" tIns="44450" rIns="90488" bIns="44450">
                <a:spAutoFit/>
              </a:bodyPr>
              <a:lstStyle/>
              <a:p>
                <a:pPr algn="ctr" eaLnBrk="0" hangingPunct="0"/>
                <a:r>
                  <a:rPr lang="en-US" altLang="zh-CN" b="1">
                    <a:latin typeface="Comic Sans MS" pitchFamily="66" charset="0"/>
                  </a:rPr>
                  <a:t>D</a:t>
                </a:r>
              </a:p>
            </p:txBody>
          </p:sp>
        </p:grpSp>
        <p:sp>
          <p:nvSpPr>
            <p:cNvPr id="8221" name="Rectangle 18"/>
            <p:cNvSpPr>
              <a:spLocks noChangeArrowheads="1"/>
            </p:cNvSpPr>
            <p:nvPr/>
          </p:nvSpPr>
          <p:spPr bwMode="auto">
            <a:xfrm>
              <a:off x="906" y="799"/>
              <a:ext cx="586" cy="286"/>
            </a:xfrm>
            <a:prstGeom prst="rect">
              <a:avLst/>
            </a:prstGeom>
            <a:noFill/>
            <a:ln w="12700">
              <a:noFill/>
              <a:miter lim="800000"/>
              <a:headEnd/>
              <a:tailEnd/>
            </a:ln>
          </p:spPr>
          <p:txBody>
            <a:bodyPr wrap="none" lIns="90488" tIns="44450" rIns="90488" bIns="44450">
              <a:spAutoFit/>
            </a:bodyPr>
            <a:lstStyle/>
            <a:p>
              <a:pPr eaLnBrk="0" hangingPunct="0"/>
              <a:r>
                <a:rPr lang="en-US" altLang="zh-CN" b="1">
                  <a:latin typeface="Comic Sans MS" pitchFamily="66" charset="0"/>
                </a:rPr>
                <a:t>6 PM</a:t>
              </a:r>
            </a:p>
          </p:txBody>
        </p:sp>
        <p:sp>
          <p:nvSpPr>
            <p:cNvPr id="8222" name="Line 19"/>
            <p:cNvSpPr>
              <a:spLocks noChangeShapeType="1"/>
            </p:cNvSpPr>
            <p:nvPr/>
          </p:nvSpPr>
          <p:spPr bwMode="auto">
            <a:xfrm>
              <a:off x="1135" y="1168"/>
              <a:ext cx="2200" cy="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8223" name="Line 20"/>
            <p:cNvSpPr>
              <a:spLocks noChangeShapeType="1"/>
            </p:cNvSpPr>
            <p:nvPr/>
          </p:nvSpPr>
          <p:spPr bwMode="auto">
            <a:xfrm>
              <a:off x="1131" y="1084"/>
              <a:ext cx="0" cy="192"/>
            </a:xfrm>
            <a:prstGeom prst="line">
              <a:avLst/>
            </a:prstGeom>
            <a:noFill/>
            <a:ln w="12700">
              <a:solidFill>
                <a:schemeClr val="tx1"/>
              </a:solidFill>
              <a:round/>
              <a:headEnd/>
              <a:tailEnd/>
            </a:ln>
          </p:spPr>
          <p:txBody>
            <a:bodyPr wrap="none" anchor="ctr"/>
            <a:lstStyle/>
            <a:p>
              <a:endParaRPr lang="zh-CN" altLang="en-US"/>
            </a:p>
          </p:txBody>
        </p:sp>
        <p:sp>
          <p:nvSpPr>
            <p:cNvPr id="8224" name="Rectangle 21"/>
            <p:cNvSpPr>
              <a:spLocks noChangeArrowheads="1"/>
            </p:cNvSpPr>
            <p:nvPr/>
          </p:nvSpPr>
          <p:spPr bwMode="auto">
            <a:xfrm>
              <a:off x="1682" y="807"/>
              <a:ext cx="231" cy="286"/>
            </a:xfrm>
            <a:prstGeom prst="rect">
              <a:avLst/>
            </a:prstGeom>
            <a:noFill/>
            <a:ln w="12700">
              <a:noFill/>
              <a:miter lim="800000"/>
              <a:headEnd/>
              <a:tailEnd/>
            </a:ln>
          </p:spPr>
          <p:txBody>
            <a:bodyPr wrap="none" lIns="90488" tIns="44450" rIns="90488" bIns="44450">
              <a:spAutoFit/>
            </a:bodyPr>
            <a:lstStyle/>
            <a:p>
              <a:pPr eaLnBrk="0" hangingPunct="0"/>
              <a:r>
                <a:rPr lang="en-US" altLang="zh-CN" b="1">
                  <a:latin typeface="Comic Sans MS" pitchFamily="66" charset="0"/>
                </a:rPr>
                <a:t>7</a:t>
              </a:r>
            </a:p>
          </p:txBody>
        </p:sp>
        <p:sp>
          <p:nvSpPr>
            <p:cNvPr id="8225" name="Rectangle 22"/>
            <p:cNvSpPr>
              <a:spLocks noChangeArrowheads="1"/>
            </p:cNvSpPr>
            <p:nvPr/>
          </p:nvSpPr>
          <p:spPr bwMode="auto">
            <a:xfrm>
              <a:off x="2354" y="807"/>
              <a:ext cx="231" cy="286"/>
            </a:xfrm>
            <a:prstGeom prst="rect">
              <a:avLst/>
            </a:prstGeom>
            <a:noFill/>
            <a:ln w="12700">
              <a:noFill/>
              <a:miter lim="800000"/>
              <a:headEnd/>
              <a:tailEnd/>
            </a:ln>
          </p:spPr>
          <p:txBody>
            <a:bodyPr wrap="none" lIns="90488" tIns="44450" rIns="90488" bIns="44450">
              <a:spAutoFit/>
            </a:bodyPr>
            <a:lstStyle/>
            <a:p>
              <a:pPr eaLnBrk="0" hangingPunct="0"/>
              <a:r>
                <a:rPr lang="en-US" altLang="zh-CN" b="1">
                  <a:latin typeface="Comic Sans MS" pitchFamily="66" charset="0"/>
                </a:rPr>
                <a:t>8</a:t>
              </a:r>
            </a:p>
          </p:txBody>
        </p:sp>
        <p:sp>
          <p:nvSpPr>
            <p:cNvPr id="8226" name="Rectangle 23"/>
            <p:cNvSpPr>
              <a:spLocks noChangeArrowheads="1"/>
            </p:cNvSpPr>
            <p:nvPr/>
          </p:nvSpPr>
          <p:spPr bwMode="auto">
            <a:xfrm>
              <a:off x="2994" y="807"/>
              <a:ext cx="231" cy="286"/>
            </a:xfrm>
            <a:prstGeom prst="rect">
              <a:avLst/>
            </a:prstGeom>
            <a:noFill/>
            <a:ln w="12700">
              <a:noFill/>
              <a:miter lim="800000"/>
              <a:headEnd/>
              <a:tailEnd/>
            </a:ln>
          </p:spPr>
          <p:txBody>
            <a:bodyPr wrap="none" lIns="90488" tIns="44450" rIns="90488" bIns="44450">
              <a:spAutoFit/>
            </a:bodyPr>
            <a:lstStyle/>
            <a:p>
              <a:pPr eaLnBrk="0" hangingPunct="0"/>
              <a:r>
                <a:rPr lang="en-US" altLang="zh-CN" b="1">
                  <a:latin typeface="Comic Sans MS" pitchFamily="66" charset="0"/>
                </a:rPr>
                <a:t>9</a:t>
              </a:r>
            </a:p>
          </p:txBody>
        </p:sp>
        <p:sp>
          <p:nvSpPr>
            <p:cNvPr id="8227" name="Rectangle 24"/>
            <p:cNvSpPr>
              <a:spLocks noChangeArrowheads="1"/>
            </p:cNvSpPr>
            <p:nvPr/>
          </p:nvSpPr>
          <p:spPr bwMode="auto">
            <a:xfrm>
              <a:off x="209" y="1406"/>
              <a:ext cx="307" cy="976"/>
            </a:xfrm>
            <a:prstGeom prst="rect">
              <a:avLst/>
            </a:prstGeom>
            <a:noFill/>
            <a:ln w="12700">
              <a:noFill/>
              <a:miter lim="800000"/>
              <a:headEnd/>
              <a:tailEnd/>
            </a:ln>
          </p:spPr>
          <p:txBody>
            <a:bodyPr wrap="none" lIns="90488" tIns="44450" rIns="90488" bIns="44450">
              <a:spAutoFit/>
            </a:bodyPr>
            <a:lstStyle/>
            <a:p>
              <a:pPr algn="ctr" eaLnBrk="0" hangingPunct="0"/>
              <a:r>
                <a:rPr lang="zh-CN" altLang="en-US" b="1" i="1">
                  <a:latin typeface="Comic Sans MS" pitchFamily="66" charset="0"/>
                </a:rPr>
                <a:t>任</a:t>
              </a:r>
            </a:p>
            <a:p>
              <a:pPr algn="ctr" eaLnBrk="0" hangingPunct="0"/>
              <a:r>
                <a:rPr lang="zh-CN" altLang="en-US" b="1" i="1">
                  <a:latin typeface="Comic Sans MS" pitchFamily="66" charset="0"/>
                </a:rPr>
                <a:t>务</a:t>
              </a:r>
            </a:p>
            <a:p>
              <a:pPr algn="ctr" eaLnBrk="0" hangingPunct="0"/>
              <a:r>
                <a:rPr lang="zh-CN" altLang="en-US" b="1" i="1">
                  <a:latin typeface="Comic Sans MS" pitchFamily="66" charset="0"/>
                </a:rPr>
                <a:t>顺</a:t>
              </a:r>
            </a:p>
            <a:p>
              <a:pPr algn="ctr" eaLnBrk="0" hangingPunct="0"/>
              <a:r>
                <a:rPr lang="zh-CN" altLang="en-US" b="1" i="1">
                  <a:latin typeface="Comic Sans MS" pitchFamily="66" charset="0"/>
                </a:rPr>
                <a:t>序</a:t>
              </a:r>
            </a:p>
          </p:txBody>
        </p:sp>
        <p:sp>
          <p:nvSpPr>
            <p:cNvPr id="8228" name="Line 25"/>
            <p:cNvSpPr>
              <a:spLocks noChangeShapeType="1"/>
            </p:cNvSpPr>
            <p:nvPr/>
          </p:nvSpPr>
          <p:spPr bwMode="auto">
            <a:xfrm>
              <a:off x="603" y="1636"/>
              <a:ext cx="0" cy="1912"/>
            </a:xfrm>
            <a:prstGeom prst="line">
              <a:avLst/>
            </a:prstGeom>
            <a:noFill/>
            <a:ln w="12700">
              <a:solidFill>
                <a:schemeClr val="tx1"/>
              </a:solidFill>
              <a:round/>
              <a:headEnd/>
              <a:tailEnd type="triangle" w="med" len="med"/>
            </a:ln>
          </p:spPr>
          <p:txBody>
            <a:bodyPr wrap="none" anchor="ctr"/>
            <a:lstStyle/>
            <a:p>
              <a:endParaRPr lang="zh-CN" altLang="en-US"/>
            </a:p>
          </p:txBody>
        </p:sp>
        <p:sp>
          <p:nvSpPr>
            <p:cNvPr id="8229" name="Rectangle 26"/>
            <p:cNvSpPr>
              <a:spLocks noChangeArrowheads="1"/>
            </p:cNvSpPr>
            <p:nvPr/>
          </p:nvSpPr>
          <p:spPr bwMode="auto">
            <a:xfrm>
              <a:off x="2802" y="1146"/>
              <a:ext cx="500" cy="286"/>
            </a:xfrm>
            <a:prstGeom prst="rect">
              <a:avLst/>
            </a:prstGeom>
            <a:noFill/>
            <a:ln w="12700">
              <a:noFill/>
              <a:miter lim="800000"/>
              <a:headEnd/>
              <a:tailEnd/>
            </a:ln>
          </p:spPr>
          <p:txBody>
            <a:bodyPr wrap="none" lIns="90488" tIns="44450" rIns="90488" bIns="44450">
              <a:spAutoFit/>
            </a:bodyPr>
            <a:lstStyle/>
            <a:p>
              <a:pPr eaLnBrk="0" hangingPunct="0"/>
              <a:r>
                <a:rPr lang="zh-CN" altLang="en-US" b="1" i="1">
                  <a:latin typeface="Comic Sans MS" pitchFamily="66" charset="0"/>
                </a:rPr>
                <a:t>时间</a:t>
              </a:r>
            </a:p>
          </p:txBody>
        </p:sp>
        <p:sp>
          <p:nvSpPr>
            <p:cNvPr id="8230" name="Rectangle 27"/>
            <p:cNvSpPr>
              <a:spLocks noChangeArrowheads="1"/>
            </p:cNvSpPr>
            <p:nvPr/>
          </p:nvSpPr>
          <p:spPr bwMode="auto">
            <a:xfrm>
              <a:off x="1124" y="1495"/>
              <a:ext cx="348" cy="286"/>
            </a:xfrm>
            <a:prstGeom prst="rect">
              <a:avLst/>
            </a:prstGeom>
            <a:noFill/>
            <a:ln w="12700">
              <a:noFill/>
              <a:miter lim="800000"/>
              <a:headEnd/>
              <a:tailEnd/>
            </a:ln>
          </p:spPr>
          <p:txBody>
            <a:bodyPr wrap="none" lIns="90488" tIns="44450" rIns="90488" bIns="44450">
              <a:spAutoFit/>
            </a:bodyPr>
            <a:lstStyle/>
            <a:p>
              <a:pPr algn="ctr" eaLnBrk="0" hangingPunct="0"/>
              <a:r>
                <a:rPr lang="en-US" altLang="zh-CN" b="1">
                  <a:latin typeface="Comic Sans MS" pitchFamily="66" charset="0"/>
                </a:rPr>
                <a:t>30</a:t>
              </a:r>
            </a:p>
          </p:txBody>
        </p:sp>
        <p:sp>
          <p:nvSpPr>
            <p:cNvPr id="8231" name="Line 28"/>
            <p:cNvSpPr>
              <a:spLocks noChangeShapeType="1"/>
            </p:cNvSpPr>
            <p:nvPr/>
          </p:nvSpPr>
          <p:spPr bwMode="auto">
            <a:xfrm>
              <a:off x="1147" y="1456"/>
              <a:ext cx="288" cy="0"/>
            </a:xfrm>
            <a:prstGeom prst="line">
              <a:avLst/>
            </a:prstGeom>
            <a:noFill/>
            <a:ln w="50800">
              <a:solidFill>
                <a:srgbClr val="F6BF69"/>
              </a:solidFill>
              <a:round/>
              <a:headEnd/>
              <a:tailEnd/>
            </a:ln>
          </p:spPr>
          <p:txBody>
            <a:bodyPr wrap="none" anchor="ctr"/>
            <a:lstStyle/>
            <a:p>
              <a:endParaRPr lang="zh-CN" altLang="en-US"/>
            </a:p>
          </p:txBody>
        </p:sp>
        <p:sp>
          <p:nvSpPr>
            <p:cNvPr id="8232" name="Line 29"/>
            <p:cNvSpPr>
              <a:spLocks noChangeShapeType="1"/>
            </p:cNvSpPr>
            <p:nvPr/>
          </p:nvSpPr>
          <p:spPr bwMode="auto">
            <a:xfrm>
              <a:off x="1467" y="1380"/>
              <a:ext cx="0" cy="192"/>
            </a:xfrm>
            <a:prstGeom prst="line">
              <a:avLst/>
            </a:prstGeom>
            <a:noFill/>
            <a:ln w="12700">
              <a:solidFill>
                <a:schemeClr val="tx1"/>
              </a:solidFill>
              <a:round/>
              <a:headEnd/>
              <a:tailEnd/>
            </a:ln>
          </p:spPr>
          <p:txBody>
            <a:bodyPr wrap="none" anchor="ctr"/>
            <a:lstStyle/>
            <a:p>
              <a:endParaRPr lang="zh-CN" altLang="en-US"/>
            </a:p>
          </p:txBody>
        </p:sp>
        <p:grpSp>
          <p:nvGrpSpPr>
            <p:cNvPr id="8233" name="Group 30"/>
            <p:cNvGrpSpPr>
              <a:grpSpLocks/>
            </p:cNvGrpSpPr>
            <p:nvPr/>
          </p:nvGrpSpPr>
          <p:grpSpPr bwMode="auto">
            <a:xfrm>
              <a:off x="1483" y="1380"/>
              <a:ext cx="384" cy="401"/>
              <a:chOff x="1328" y="1616"/>
              <a:chExt cx="384" cy="401"/>
            </a:xfrm>
          </p:grpSpPr>
          <p:sp>
            <p:nvSpPr>
              <p:cNvPr id="8330" name="Line 31"/>
              <p:cNvSpPr>
                <a:spLocks noChangeShapeType="1"/>
              </p:cNvSpPr>
              <p:nvPr/>
            </p:nvSpPr>
            <p:spPr bwMode="auto">
              <a:xfrm>
                <a:off x="1328" y="1724"/>
                <a:ext cx="360" cy="0"/>
              </a:xfrm>
              <a:prstGeom prst="line">
                <a:avLst/>
              </a:prstGeom>
              <a:noFill/>
              <a:ln w="50800">
                <a:solidFill>
                  <a:srgbClr val="A2C1FE"/>
                </a:solidFill>
                <a:round/>
                <a:headEnd/>
                <a:tailEnd/>
              </a:ln>
            </p:spPr>
            <p:txBody>
              <a:bodyPr wrap="none" anchor="ctr"/>
              <a:lstStyle/>
              <a:p>
                <a:endParaRPr lang="zh-CN" altLang="en-US"/>
              </a:p>
            </p:txBody>
          </p:sp>
          <p:sp>
            <p:nvSpPr>
              <p:cNvPr id="8331" name="Rectangle 32"/>
              <p:cNvSpPr>
                <a:spLocks noChangeArrowheads="1"/>
              </p:cNvSpPr>
              <p:nvPr/>
            </p:nvSpPr>
            <p:spPr bwMode="auto">
              <a:xfrm>
                <a:off x="1337" y="1731"/>
                <a:ext cx="348" cy="286"/>
              </a:xfrm>
              <a:prstGeom prst="rect">
                <a:avLst/>
              </a:prstGeom>
              <a:noFill/>
              <a:ln w="12700">
                <a:noFill/>
                <a:miter lim="800000"/>
                <a:headEnd/>
                <a:tailEnd/>
              </a:ln>
            </p:spPr>
            <p:txBody>
              <a:bodyPr wrap="none" lIns="90488" tIns="44450" rIns="90488" bIns="44450">
                <a:spAutoFit/>
              </a:bodyPr>
              <a:lstStyle/>
              <a:p>
                <a:pPr algn="ctr" eaLnBrk="0" hangingPunct="0"/>
                <a:r>
                  <a:rPr lang="en-US" altLang="zh-CN" b="1">
                    <a:latin typeface="Comic Sans MS" pitchFamily="66" charset="0"/>
                  </a:rPr>
                  <a:t>40</a:t>
                </a:r>
              </a:p>
            </p:txBody>
          </p:sp>
          <p:sp>
            <p:nvSpPr>
              <p:cNvPr id="8332" name="Line 33"/>
              <p:cNvSpPr>
                <a:spLocks noChangeShapeType="1"/>
              </p:cNvSpPr>
              <p:nvPr/>
            </p:nvSpPr>
            <p:spPr bwMode="auto">
              <a:xfrm>
                <a:off x="1712" y="1616"/>
                <a:ext cx="0" cy="192"/>
              </a:xfrm>
              <a:prstGeom prst="line">
                <a:avLst/>
              </a:prstGeom>
              <a:noFill/>
              <a:ln w="12700">
                <a:solidFill>
                  <a:schemeClr val="tx1"/>
                </a:solidFill>
                <a:round/>
                <a:headEnd/>
                <a:tailEnd/>
              </a:ln>
            </p:spPr>
            <p:txBody>
              <a:bodyPr wrap="none" anchor="ctr"/>
              <a:lstStyle/>
              <a:p>
                <a:endParaRPr lang="zh-CN" altLang="en-US"/>
              </a:p>
            </p:txBody>
          </p:sp>
        </p:grpSp>
        <p:grpSp>
          <p:nvGrpSpPr>
            <p:cNvPr id="8234" name="Group 34"/>
            <p:cNvGrpSpPr>
              <a:grpSpLocks/>
            </p:cNvGrpSpPr>
            <p:nvPr/>
          </p:nvGrpSpPr>
          <p:grpSpPr bwMode="auto">
            <a:xfrm>
              <a:off x="1891" y="1380"/>
              <a:ext cx="384" cy="401"/>
              <a:chOff x="1736" y="1616"/>
              <a:chExt cx="384" cy="401"/>
            </a:xfrm>
          </p:grpSpPr>
          <p:sp>
            <p:nvSpPr>
              <p:cNvPr id="8327" name="Line 35"/>
              <p:cNvSpPr>
                <a:spLocks noChangeShapeType="1"/>
              </p:cNvSpPr>
              <p:nvPr/>
            </p:nvSpPr>
            <p:spPr bwMode="auto">
              <a:xfrm>
                <a:off x="1736" y="1724"/>
                <a:ext cx="360" cy="0"/>
              </a:xfrm>
              <a:prstGeom prst="line">
                <a:avLst/>
              </a:prstGeom>
              <a:noFill/>
              <a:ln w="50800">
                <a:solidFill>
                  <a:srgbClr val="A2C1FE"/>
                </a:solidFill>
                <a:round/>
                <a:headEnd/>
                <a:tailEnd/>
              </a:ln>
            </p:spPr>
            <p:txBody>
              <a:bodyPr wrap="none" anchor="ctr"/>
              <a:lstStyle/>
              <a:p>
                <a:endParaRPr lang="zh-CN" altLang="en-US"/>
              </a:p>
            </p:txBody>
          </p:sp>
          <p:sp>
            <p:nvSpPr>
              <p:cNvPr id="8328" name="Rectangle 36"/>
              <p:cNvSpPr>
                <a:spLocks noChangeArrowheads="1"/>
              </p:cNvSpPr>
              <p:nvPr/>
            </p:nvSpPr>
            <p:spPr bwMode="auto">
              <a:xfrm>
                <a:off x="1745" y="1731"/>
                <a:ext cx="348" cy="286"/>
              </a:xfrm>
              <a:prstGeom prst="rect">
                <a:avLst/>
              </a:prstGeom>
              <a:noFill/>
              <a:ln w="12700">
                <a:noFill/>
                <a:miter lim="800000"/>
                <a:headEnd/>
                <a:tailEnd/>
              </a:ln>
            </p:spPr>
            <p:txBody>
              <a:bodyPr wrap="none" lIns="90488" tIns="44450" rIns="90488" bIns="44450">
                <a:spAutoFit/>
              </a:bodyPr>
              <a:lstStyle/>
              <a:p>
                <a:pPr algn="ctr" eaLnBrk="0" hangingPunct="0"/>
                <a:r>
                  <a:rPr lang="en-US" altLang="zh-CN" b="1">
                    <a:latin typeface="Comic Sans MS" pitchFamily="66" charset="0"/>
                  </a:rPr>
                  <a:t>40</a:t>
                </a:r>
              </a:p>
            </p:txBody>
          </p:sp>
          <p:sp>
            <p:nvSpPr>
              <p:cNvPr id="8329" name="Line 37"/>
              <p:cNvSpPr>
                <a:spLocks noChangeShapeType="1"/>
              </p:cNvSpPr>
              <p:nvPr/>
            </p:nvSpPr>
            <p:spPr bwMode="auto">
              <a:xfrm>
                <a:off x="2120" y="1616"/>
                <a:ext cx="0" cy="192"/>
              </a:xfrm>
              <a:prstGeom prst="line">
                <a:avLst/>
              </a:prstGeom>
              <a:noFill/>
              <a:ln w="12700">
                <a:solidFill>
                  <a:schemeClr val="tx1"/>
                </a:solidFill>
                <a:round/>
                <a:headEnd/>
                <a:tailEnd/>
              </a:ln>
            </p:spPr>
            <p:txBody>
              <a:bodyPr wrap="none" anchor="ctr"/>
              <a:lstStyle/>
              <a:p>
                <a:endParaRPr lang="zh-CN" altLang="en-US"/>
              </a:p>
            </p:txBody>
          </p:sp>
        </p:grpSp>
        <p:grpSp>
          <p:nvGrpSpPr>
            <p:cNvPr id="8235" name="Group 38"/>
            <p:cNvGrpSpPr>
              <a:grpSpLocks/>
            </p:cNvGrpSpPr>
            <p:nvPr/>
          </p:nvGrpSpPr>
          <p:grpSpPr bwMode="auto">
            <a:xfrm>
              <a:off x="2299" y="1380"/>
              <a:ext cx="384" cy="401"/>
              <a:chOff x="2144" y="1616"/>
              <a:chExt cx="384" cy="401"/>
            </a:xfrm>
          </p:grpSpPr>
          <p:sp>
            <p:nvSpPr>
              <p:cNvPr id="8324" name="Line 39"/>
              <p:cNvSpPr>
                <a:spLocks noChangeShapeType="1"/>
              </p:cNvSpPr>
              <p:nvPr/>
            </p:nvSpPr>
            <p:spPr bwMode="auto">
              <a:xfrm>
                <a:off x="2144" y="1724"/>
                <a:ext cx="360" cy="0"/>
              </a:xfrm>
              <a:prstGeom prst="line">
                <a:avLst/>
              </a:prstGeom>
              <a:noFill/>
              <a:ln w="50800">
                <a:solidFill>
                  <a:srgbClr val="A2C1FE"/>
                </a:solidFill>
                <a:round/>
                <a:headEnd/>
                <a:tailEnd/>
              </a:ln>
            </p:spPr>
            <p:txBody>
              <a:bodyPr wrap="none" anchor="ctr"/>
              <a:lstStyle/>
              <a:p>
                <a:endParaRPr lang="zh-CN" altLang="en-US"/>
              </a:p>
            </p:txBody>
          </p:sp>
          <p:sp>
            <p:nvSpPr>
              <p:cNvPr id="8325" name="Rectangle 40"/>
              <p:cNvSpPr>
                <a:spLocks noChangeArrowheads="1"/>
              </p:cNvSpPr>
              <p:nvPr/>
            </p:nvSpPr>
            <p:spPr bwMode="auto">
              <a:xfrm>
                <a:off x="2153" y="1731"/>
                <a:ext cx="348" cy="286"/>
              </a:xfrm>
              <a:prstGeom prst="rect">
                <a:avLst/>
              </a:prstGeom>
              <a:noFill/>
              <a:ln w="12700">
                <a:noFill/>
                <a:miter lim="800000"/>
                <a:headEnd/>
                <a:tailEnd/>
              </a:ln>
            </p:spPr>
            <p:txBody>
              <a:bodyPr wrap="none" lIns="90488" tIns="44450" rIns="90488" bIns="44450">
                <a:spAutoFit/>
              </a:bodyPr>
              <a:lstStyle/>
              <a:p>
                <a:pPr algn="ctr" eaLnBrk="0" hangingPunct="0"/>
                <a:r>
                  <a:rPr lang="en-US" altLang="zh-CN" b="1">
                    <a:latin typeface="Comic Sans MS" pitchFamily="66" charset="0"/>
                  </a:rPr>
                  <a:t>40</a:t>
                </a:r>
              </a:p>
            </p:txBody>
          </p:sp>
          <p:sp>
            <p:nvSpPr>
              <p:cNvPr id="8326" name="Line 41"/>
              <p:cNvSpPr>
                <a:spLocks noChangeShapeType="1"/>
              </p:cNvSpPr>
              <p:nvPr/>
            </p:nvSpPr>
            <p:spPr bwMode="auto">
              <a:xfrm>
                <a:off x="2528" y="1616"/>
                <a:ext cx="0" cy="192"/>
              </a:xfrm>
              <a:prstGeom prst="line">
                <a:avLst/>
              </a:prstGeom>
              <a:noFill/>
              <a:ln w="12700">
                <a:solidFill>
                  <a:schemeClr val="tx1"/>
                </a:solidFill>
                <a:round/>
                <a:headEnd/>
                <a:tailEnd/>
              </a:ln>
            </p:spPr>
            <p:txBody>
              <a:bodyPr wrap="none" anchor="ctr"/>
              <a:lstStyle/>
              <a:p>
                <a:endParaRPr lang="zh-CN" altLang="en-US"/>
              </a:p>
            </p:txBody>
          </p:sp>
        </p:grpSp>
        <p:sp>
          <p:nvSpPr>
            <p:cNvPr id="8236" name="Line 42"/>
            <p:cNvSpPr>
              <a:spLocks noChangeShapeType="1"/>
            </p:cNvSpPr>
            <p:nvPr/>
          </p:nvSpPr>
          <p:spPr bwMode="auto">
            <a:xfrm>
              <a:off x="2707" y="1488"/>
              <a:ext cx="360" cy="0"/>
            </a:xfrm>
            <a:prstGeom prst="line">
              <a:avLst/>
            </a:prstGeom>
            <a:noFill/>
            <a:ln w="50800">
              <a:solidFill>
                <a:srgbClr val="A2C1FE"/>
              </a:solidFill>
              <a:round/>
              <a:headEnd/>
              <a:tailEnd/>
            </a:ln>
          </p:spPr>
          <p:txBody>
            <a:bodyPr wrap="none" anchor="ctr"/>
            <a:lstStyle/>
            <a:p>
              <a:endParaRPr lang="zh-CN" altLang="en-US"/>
            </a:p>
          </p:txBody>
        </p:sp>
        <p:sp>
          <p:nvSpPr>
            <p:cNvPr id="8237" name="Line 43"/>
            <p:cNvSpPr>
              <a:spLocks noChangeShapeType="1"/>
            </p:cNvSpPr>
            <p:nvPr/>
          </p:nvSpPr>
          <p:spPr bwMode="auto">
            <a:xfrm>
              <a:off x="3107" y="1520"/>
              <a:ext cx="216" cy="0"/>
            </a:xfrm>
            <a:prstGeom prst="line">
              <a:avLst/>
            </a:prstGeom>
            <a:noFill/>
            <a:ln w="50800">
              <a:solidFill>
                <a:srgbClr val="FF0000"/>
              </a:solidFill>
              <a:round/>
              <a:headEnd/>
              <a:tailEnd/>
            </a:ln>
          </p:spPr>
          <p:txBody>
            <a:bodyPr wrap="none" anchor="ctr"/>
            <a:lstStyle/>
            <a:p>
              <a:endParaRPr lang="zh-CN" altLang="en-US"/>
            </a:p>
          </p:txBody>
        </p:sp>
        <p:sp>
          <p:nvSpPr>
            <p:cNvPr id="8238" name="Rectangle 44"/>
            <p:cNvSpPr>
              <a:spLocks noChangeArrowheads="1"/>
            </p:cNvSpPr>
            <p:nvPr/>
          </p:nvSpPr>
          <p:spPr bwMode="auto">
            <a:xfrm>
              <a:off x="2716" y="1495"/>
              <a:ext cx="348" cy="286"/>
            </a:xfrm>
            <a:prstGeom prst="rect">
              <a:avLst/>
            </a:prstGeom>
            <a:noFill/>
            <a:ln w="12700">
              <a:noFill/>
              <a:miter lim="800000"/>
              <a:headEnd/>
              <a:tailEnd/>
            </a:ln>
          </p:spPr>
          <p:txBody>
            <a:bodyPr wrap="none" lIns="90488" tIns="44450" rIns="90488" bIns="44450">
              <a:spAutoFit/>
            </a:bodyPr>
            <a:lstStyle/>
            <a:p>
              <a:pPr algn="ctr" eaLnBrk="0" hangingPunct="0"/>
              <a:r>
                <a:rPr lang="en-US" altLang="zh-CN" b="1">
                  <a:latin typeface="Comic Sans MS" pitchFamily="66" charset="0"/>
                </a:rPr>
                <a:t>40</a:t>
              </a:r>
            </a:p>
          </p:txBody>
        </p:sp>
        <p:sp>
          <p:nvSpPr>
            <p:cNvPr id="8239" name="Rectangle 45"/>
            <p:cNvSpPr>
              <a:spLocks noChangeArrowheads="1"/>
            </p:cNvSpPr>
            <p:nvPr/>
          </p:nvSpPr>
          <p:spPr bwMode="auto">
            <a:xfrm>
              <a:off x="3044" y="1495"/>
              <a:ext cx="348" cy="286"/>
            </a:xfrm>
            <a:prstGeom prst="rect">
              <a:avLst/>
            </a:prstGeom>
            <a:noFill/>
            <a:ln w="12700">
              <a:noFill/>
              <a:miter lim="800000"/>
              <a:headEnd/>
              <a:tailEnd/>
            </a:ln>
          </p:spPr>
          <p:txBody>
            <a:bodyPr wrap="none" lIns="90488" tIns="44450" rIns="90488" bIns="44450">
              <a:spAutoFit/>
            </a:bodyPr>
            <a:lstStyle/>
            <a:p>
              <a:pPr algn="ctr" eaLnBrk="0" hangingPunct="0"/>
              <a:r>
                <a:rPr lang="en-US" altLang="zh-CN" b="1">
                  <a:latin typeface="Comic Sans MS" pitchFamily="66" charset="0"/>
                </a:rPr>
                <a:t>20</a:t>
              </a:r>
            </a:p>
          </p:txBody>
        </p:sp>
        <p:sp>
          <p:nvSpPr>
            <p:cNvPr id="8240" name="Line 46"/>
            <p:cNvSpPr>
              <a:spLocks noChangeShapeType="1"/>
            </p:cNvSpPr>
            <p:nvPr/>
          </p:nvSpPr>
          <p:spPr bwMode="auto">
            <a:xfrm>
              <a:off x="3091" y="1380"/>
              <a:ext cx="0" cy="192"/>
            </a:xfrm>
            <a:prstGeom prst="line">
              <a:avLst/>
            </a:prstGeom>
            <a:noFill/>
            <a:ln w="12700">
              <a:solidFill>
                <a:schemeClr val="tx1"/>
              </a:solidFill>
              <a:round/>
              <a:headEnd/>
              <a:tailEnd/>
            </a:ln>
          </p:spPr>
          <p:txBody>
            <a:bodyPr wrap="none" anchor="ctr"/>
            <a:lstStyle/>
            <a:p>
              <a:endParaRPr lang="zh-CN" altLang="en-US"/>
            </a:p>
          </p:txBody>
        </p:sp>
        <p:sp>
          <p:nvSpPr>
            <p:cNvPr id="8241" name="Line 47"/>
            <p:cNvSpPr>
              <a:spLocks noChangeShapeType="1"/>
            </p:cNvSpPr>
            <p:nvPr/>
          </p:nvSpPr>
          <p:spPr bwMode="auto">
            <a:xfrm>
              <a:off x="3347" y="1380"/>
              <a:ext cx="0" cy="192"/>
            </a:xfrm>
            <a:prstGeom prst="line">
              <a:avLst/>
            </a:prstGeom>
            <a:noFill/>
            <a:ln w="12700">
              <a:solidFill>
                <a:schemeClr val="tx1"/>
              </a:solidFill>
              <a:round/>
              <a:headEnd/>
              <a:tailEnd/>
            </a:ln>
          </p:spPr>
          <p:txBody>
            <a:bodyPr wrap="none" anchor="ctr"/>
            <a:lstStyle/>
            <a:p>
              <a:endParaRPr lang="zh-CN" altLang="en-US"/>
            </a:p>
          </p:txBody>
        </p:sp>
        <p:sp>
          <p:nvSpPr>
            <p:cNvPr id="8242" name="Line 48"/>
            <p:cNvSpPr>
              <a:spLocks noChangeShapeType="1"/>
            </p:cNvSpPr>
            <p:nvPr/>
          </p:nvSpPr>
          <p:spPr bwMode="auto">
            <a:xfrm>
              <a:off x="1555" y="1456"/>
              <a:ext cx="288" cy="0"/>
            </a:xfrm>
            <a:prstGeom prst="line">
              <a:avLst/>
            </a:prstGeom>
            <a:noFill/>
            <a:ln w="50800">
              <a:solidFill>
                <a:srgbClr val="F6BF69"/>
              </a:solidFill>
              <a:round/>
              <a:headEnd/>
              <a:tailEnd/>
            </a:ln>
          </p:spPr>
          <p:txBody>
            <a:bodyPr wrap="none" anchor="ctr"/>
            <a:lstStyle/>
            <a:p>
              <a:endParaRPr lang="zh-CN" altLang="en-US"/>
            </a:p>
          </p:txBody>
        </p:sp>
        <p:sp>
          <p:nvSpPr>
            <p:cNvPr id="8243" name="Line 49"/>
            <p:cNvSpPr>
              <a:spLocks noChangeShapeType="1"/>
            </p:cNvSpPr>
            <p:nvPr/>
          </p:nvSpPr>
          <p:spPr bwMode="auto">
            <a:xfrm>
              <a:off x="1963" y="1456"/>
              <a:ext cx="288" cy="0"/>
            </a:xfrm>
            <a:prstGeom prst="line">
              <a:avLst/>
            </a:prstGeom>
            <a:noFill/>
            <a:ln w="50800">
              <a:solidFill>
                <a:srgbClr val="F6BF69"/>
              </a:solidFill>
              <a:round/>
              <a:headEnd/>
              <a:tailEnd/>
            </a:ln>
          </p:spPr>
          <p:txBody>
            <a:bodyPr wrap="none" anchor="ctr"/>
            <a:lstStyle/>
            <a:p>
              <a:endParaRPr lang="zh-CN" altLang="en-US"/>
            </a:p>
          </p:txBody>
        </p:sp>
        <p:sp>
          <p:nvSpPr>
            <p:cNvPr id="8244" name="Line 50"/>
            <p:cNvSpPr>
              <a:spLocks noChangeShapeType="1"/>
            </p:cNvSpPr>
            <p:nvPr/>
          </p:nvSpPr>
          <p:spPr bwMode="auto">
            <a:xfrm>
              <a:off x="2371" y="1456"/>
              <a:ext cx="288" cy="0"/>
            </a:xfrm>
            <a:prstGeom prst="line">
              <a:avLst/>
            </a:prstGeom>
            <a:noFill/>
            <a:ln w="50800">
              <a:solidFill>
                <a:srgbClr val="F6BF69"/>
              </a:solidFill>
              <a:round/>
              <a:headEnd/>
              <a:tailEnd/>
            </a:ln>
          </p:spPr>
          <p:txBody>
            <a:bodyPr wrap="none" anchor="ctr"/>
            <a:lstStyle/>
            <a:p>
              <a:endParaRPr lang="zh-CN" altLang="en-US"/>
            </a:p>
          </p:txBody>
        </p:sp>
        <p:sp>
          <p:nvSpPr>
            <p:cNvPr id="8245" name="Line 51"/>
            <p:cNvSpPr>
              <a:spLocks noChangeShapeType="1"/>
            </p:cNvSpPr>
            <p:nvPr/>
          </p:nvSpPr>
          <p:spPr bwMode="auto">
            <a:xfrm>
              <a:off x="1891" y="1520"/>
              <a:ext cx="216" cy="0"/>
            </a:xfrm>
            <a:prstGeom prst="line">
              <a:avLst/>
            </a:prstGeom>
            <a:noFill/>
            <a:ln w="50800">
              <a:solidFill>
                <a:srgbClr val="FF0000"/>
              </a:solidFill>
              <a:round/>
              <a:headEnd/>
              <a:tailEnd/>
            </a:ln>
          </p:spPr>
          <p:txBody>
            <a:bodyPr wrap="none" anchor="ctr"/>
            <a:lstStyle/>
            <a:p>
              <a:endParaRPr lang="zh-CN" altLang="en-US"/>
            </a:p>
          </p:txBody>
        </p:sp>
        <p:sp>
          <p:nvSpPr>
            <p:cNvPr id="8246" name="Line 52"/>
            <p:cNvSpPr>
              <a:spLocks noChangeShapeType="1"/>
            </p:cNvSpPr>
            <p:nvPr/>
          </p:nvSpPr>
          <p:spPr bwMode="auto">
            <a:xfrm>
              <a:off x="2299" y="1520"/>
              <a:ext cx="216" cy="0"/>
            </a:xfrm>
            <a:prstGeom prst="line">
              <a:avLst/>
            </a:prstGeom>
            <a:noFill/>
            <a:ln w="50800">
              <a:solidFill>
                <a:srgbClr val="FF0000"/>
              </a:solidFill>
              <a:round/>
              <a:headEnd/>
              <a:tailEnd/>
            </a:ln>
          </p:spPr>
          <p:txBody>
            <a:bodyPr wrap="none" anchor="ctr"/>
            <a:lstStyle/>
            <a:p>
              <a:endParaRPr lang="zh-CN" altLang="en-US"/>
            </a:p>
          </p:txBody>
        </p:sp>
        <p:sp>
          <p:nvSpPr>
            <p:cNvPr id="8247" name="Line 53"/>
            <p:cNvSpPr>
              <a:spLocks noChangeShapeType="1"/>
            </p:cNvSpPr>
            <p:nvPr/>
          </p:nvSpPr>
          <p:spPr bwMode="auto">
            <a:xfrm>
              <a:off x="2707" y="1520"/>
              <a:ext cx="216" cy="0"/>
            </a:xfrm>
            <a:prstGeom prst="line">
              <a:avLst/>
            </a:prstGeom>
            <a:noFill/>
            <a:ln w="50800">
              <a:solidFill>
                <a:srgbClr val="FF0000"/>
              </a:solidFill>
              <a:round/>
              <a:headEnd/>
              <a:tailEnd/>
            </a:ln>
          </p:spPr>
          <p:txBody>
            <a:bodyPr wrap="none" anchor="ctr"/>
            <a:lstStyle/>
            <a:p>
              <a:endParaRPr lang="zh-CN" altLang="en-US"/>
            </a:p>
          </p:txBody>
        </p:sp>
        <p:grpSp>
          <p:nvGrpSpPr>
            <p:cNvPr id="8248" name="Group 54"/>
            <p:cNvGrpSpPr>
              <a:grpSpLocks/>
            </p:cNvGrpSpPr>
            <p:nvPr/>
          </p:nvGrpSpPr>
          <p:grpSpPr bwMode="auto">
            <a:xfrm>
              <a:off x="1159" y="1740"/>
              <a:ext cx="305" cy="448"/>
              <a:chOff x="1004" y="1976"/>
              <a:chExt cx="305" cy="448"/>
            </a:xfrm>
          </p:grpSpPr>
          <p:grpSp>
            <p:nvGrpSpPr>
              <p:cNvPr id="8320" name="Group 55"/>
              <p:cNvGrpSpPr>
                <a:grpSpLocks/>
              </p:cNvGrpSpPr>
              <p:nvPr/>
            </p:nvGrpSpPr>
            <p:grpSpPr bwMode="auto">
              <a:xfrm>
                <a:off x="1004" y="1976"/>
                <a:ext cx="305" cy="448"/>
                <a:chOff x="1004" y="1976"/>
                <a:chExt cx="305" cy="448"/>
              </a:xfrm>
            </p:grpSpPr>
            <p:sp>
              <p:nvSpPr>
                <p:cNvPr id="8322" name="AutoShape 56"/>
                <p:cNvSpPr>
                  <a:spLocks noChangeArrowheads="1"/>
                </p:cNvSpPr>
                <p:nvPr/>
              </p:nvSpPr>
              <p:spPr bwMode="auto">
                <a:xfrm>
                  <a:off x="1004" y="2047"/>
                  <a:ext cx="305" cy="377"/>
                </a:xfrm>
                <a:prstGeom prst="cube">
                  <a:avLst>
                    <a:gd name="adj" fmla="val 24995"/>
                  </a:avLst>
                </a:prstGeom>
                <a:solidFill>
                  <a:srgbClr val="F6BF69"/>
                </a:solidFill>
                <a:ln w="12700">
                  <a:solidFill>
                    <a:schemeClr val="tx1"/>
                  </a:solidFill>
                  <a:miter lim="800000"/>
                  <a:headEnd/>
                  <a:tailEnd/>
                </a:ln>
              </p:spPr>
              <p:txBody>
                <a:bodyPr wrap="none" anchor="ctr"/>
                <a:lstStyle/>
                <a:p>
                  <a:endParaRPr lang="zh-CN" altLang="en-US"/>
                </a:p>
              </p:txBody>
            </p:sp>
            <p:sp>
              <p:nvSpPr>
                <p:cNvPr id="8323" name="AutoShape 57"/>
                <p:cNvSpPr>
                  <a:spLocks noChangeArrowheads="1"/>
                </p:cNvSpPr>
                <p:nvPr/>
              </p:nvSpPr>
              <p:spPr bwMode="auto">
                <a:xfrm>
                  <a:off x="1074" y="1976"/>
                  <a:ext cx="235" cy="78"/>
                </a:xfrm>
                <a:prstGeom prst="cube">
                  <a:avLst>
                    <a:gd name="adj" fmla="val 24995"/>
                  </a:avLst>
                </a:prstGeom>
                <a:solidFill>
                  <a:srgbClr val="F6BF69"/>
                </a:solidFill>
                <a:ln w="12700">
                  <a:solidFill>
                    <a:schemeClr val="tx1"/>
                  </a:solidFill>
                  <a:miter lim="800000"/>
                  <a:headEnd/>
                  <a:tailEnd/>
                </a:ln>
              </p:spPr>
              <p:txBody>
                <a:bodyPr wrap="none" anchor="ctr"/>
                <a:lstStyle/>
                <a:p>
                  <a:endParaRPr lang="zh-CN" altLang="en-US"/>
                </a:p>
              </p:txBody>
            </p:sp>
          </p:grpSp>
          <p:sp>
            <p:nvSpPr>
              <p:cNvPr id="8321" name="AutoShape 58"/>
              <p:cNvSpPr>
                <a:spLocks noChangeArrowheads="1"/>
              </p:cNvSpPr>
              <p:nvPr/>
            </p:nvSpPr>
            <p:spPr bwMode="auto">
              <a:xfrm>
                <a:off x="1066" y="2080"/>
                <a:ext cx="158" cy="27"/>
              </a:xfrm>
              <a:prstGeom prst="parallelogram">
                <a:avLst>
                  <a:gd name="adj" fmla="val 146269"/>
                </a:avLst>
              </a:prstGeom>
              <a:solidFill>
                <a:srgbClr val="F6BF69"/>
              </a:solidFill>
              <a:ln w="25400">
                <a:solidFill>
                  <a:schemeClr val="tx1"/>
                </a:solidFill>
                <a:miter lim="800000"/>
                <a:headEnd/>
                <a:tailEnd/>
              </a:ln>
            </p:spPr>
            <p:txBody>
              <a:bodyPr wrap="none" anchor="ctr"/>
              <a:lstStyle/>
              <a:p>
                <a:endParaRPr lang="zh-CN" altLang="en-US"/>
              </a:p>
            </p:txBody>
          </p:sp>
        </p:grpSp>
        <p:grpSp>
          <p:nvGrpSpPr>
            <p:cNvPr id="8249" name="Group 59"/>
            <p:cNvGrpSpPr>
              <a:grpSpLocks/>
            </p:cNvGrpSpPr>
            <p:nvPr/>
          </p:nvGrpSpPr>
          <p:grpSpPr bwMode="auto">
            <a:xfrm>
              <a:off x="1460" y="1740"/>
              <a:ext cx="378" cy="448"/>
              <a:chOff x="1305" y="1976"/>
              <a:chExt cx="378" cy="448"/>
            </a:xfrm>
          </p:grpSpPr>
          <p:grpSp>
            <p:nvGrpSpPr>
              <p:cNvPr id="8315" name="Group 60"/>
              <p:cNvGrpSpPr>
                <a:grpSpLocks/>
              </p:cNvGrpSpPr>
              <p:nvPr/>
            </p:nvGrpSpPr>
            <p:grpSpPr bwMode="auto">
              <a:xfrm>
                <a:off x="1305" y="1976"/>
                <a:ext cx="378" cy="448"/>
                <a:chOff x="1305" y="1976"/>
                <a:chExt cx="378" cy="448"/>
              </a:xfrm>
            </p:grpSpPr>
            <p:sp>
              <p:nvSpPr>
                <p:cNvPr id="8318" name="AutoShape 61"/>
                <p:cNvSpPr>
                  <a:spLocks noChangeArrowheads="1"/>
                </p:cNvSpPr>
                <p:nvPr/>
              </p:nvSpPr>
              <p:spPr bwMode="auto">
                <a:xfrm>
                  <a:off x="1305" y="2047"/>
                  <a:ext cx="378" cy="377"/>
                </a:xfrm>
                <a:prstGeom prst="cube">
                  <a:avLst>
                    <a:gd name="adj" fmla="val 24995"/>
                  </a:avLst>
                </a:prstGeom>
                <a:solidFill>
                  <a:srgbClr val="A2C1FE"/>
                </a:solidFill>
                <a:ln w="12700">
                  <a:solidFill>
                    <a:schemeClr val="tx1"/>
                  </a:solidFill>
                  <a:miter lim="800000"/>
                  <a:headEnd/>
                  <a:tailEnd/>
                </a:ln>
              </p:spPr>
              <p:txBody>
                <a:bodyPr wrap="none" anchor="ctr"/>
                <a:lstStyle/>
                <a:p>
                  <a:endParaRPr lang="zh-CN" altLang="en-US"/>
                </a:p>
              </p:txBody>
            </p:sp>
            <p:sp>
              <p:nvSpPr>
                <p:cNvPr id="8319" name="AutoShape 62"/>
                <p:cNvSpPr>
                  <a:spLocks noChangeArrowheads="1"/>
                </p:cNvSpPr>
                <p:nvPr/>
              </p:nvSpPr>
              <p:spPr bwMode="auto">
                <a:xfrm>
                  <a:off x="1391" y="1976"/>
                  <a:ext cx="292" cy="78"/>
                </a:xfrm>
                <a:prstGeom prst="cube">
                  <a:avLst>
                    <a:gd name="adj" fmla="val 24995"/>
                  </a:avLst>
                </a:prstGeom>
                <a:solidFill>
                  <a:srgbClr val="A2C1FE"/>
                </a:solidFill>
                <a:ln w="12700">
                  <a:solidFill>
                    <a:schemeClr val="tx1"/>
                  </a:solidFill>
                  <a:miter lim="800000"/>
                  <a:headEnd/>
                  <a:tailEnd/>
                </a:ln>
              </p:spPr>
              <p:txBody>
                <a:bodyPr wrap="none" anchor="ctr"/>
                <a:lstStyle/>
                <a:p>
                  <a:endParaRPr lang="zh-CN" altLang="en-US"/>
                </a:p>
              </p:txBody>
            </p:sp>
          </p:grpSp>
          <p:sp>
            <p:nvSpPr>
              <p:cNvPr id="8316" name="Oval 63"/>
              <p:cNvSpPr>
                <a:spLocks noChangeArrowheads="1"/>
              </p:cNvSpPr>
              <p:nvPr/>
            </p:nvSpPr>
            <p:spPr bwMode="auto">
              <a:xfrm>
                <a:off x="1420" y="2012"/>
                <a:ext cx="49" cy="27"/>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8317" name="AutoShape 64"/>
              <p:cNvSpPr>
                <a:spLocks noChangeArrowheads="1"/>
              </p:cNvSpPr>
              <p:nvPr/>
            </p:nvSpPr>
            <p:spPr bwMode="auto">
              <a:xfrm>
                <a:off x="1352" y="2222"/>
                <a:ext cx="198" cy="84"/>
              </a:xfrm>
              <a:prstGeom prst="octagon">
                <a:avLst>
                  <a:gd name="adj" fmla="val 29282"/>
                </a:avLst>
              </a:prstGeom>
              <a:solidFill>
                <a:srgbClr val="A2C1FE"/>
              </a:solidFill>
              <a:ln w="25400">
                <a:solidFill>
                  <a:schemeClr val="tx1"/>
                </a:solidFill>
                <a:miter lim="800000"/>
                <a:headEnd/>
                <a:tailEnd/>
              </a:ln>
            </p:spPr>
            <p:txBody>
              <a:bodyPr wrap="none" anchor="ctr"/>
              <a:lstStyle/>
              <a:p>
                <a:endParaRPr lang="zh-CN" altLang="en-US"/>
              </a:p>
            </p:txBody>
          </p:sp>
        </p:grpSp>
        <p:grpSp>
          <p:nvGrpSpPr>
            <p:cNvPr id="8250" name="Group 65"/>
            <p:cNvGrpSpPr>
              <a:grpSpLocks/>
            </p:cNvGrpSpPr>
            <p:nvPr/>
          </p:nvGrpSpPr>
          <p:grpSpPr bwMode="auto">
            <a:xfrm>
              <a:off x="1842" y="1797"/>
              <a:ext cx="284" cy="364"/>
              <a:chOff x="1842" y="1797"/>
              <a:chExt cx="284" cy="364"/>
            </a:xfrm>
          </p:grpSpPr>
          <p:sp>
            <p:nvSpPr>
              <p:cNvPr id="8308" name="Freeform 66"/>
              <p:cNvSpPr>
                <a:spLocks/>
              </p:cNvSpPr>
              <p:nvPr/>
            </p:nvSpPr>
            <p:spPr bwMode="auto">
              <a:xfrm>
                <a:off x="2024" y="1969"/>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 name="T10" fmla="*/ 0 60000 65536"/>
                  <a:gd name="T11" fmla="*/ 0 60000 65536"/>
                  <a:gd name="T12" fmla="*/ 0 60000 65536"/>
                  <a:gd name="T13" fmla="*/ 0 60000 65536"/>
                  <a:gd name="T14" fmla="*/ 0 60000 65536"/>
                  <a:gd name="T15" fmla="*/ 0 w 86"/>
                  <a:gd name="T16" fmla="*/ 0 h 192"/>
                  <a:gd name="T17" fmla="*/ 86 w 86"/>
                  <a:gd name="T18" fmla="*/ 192 h 192"/>
                </a:gdLst>
                <a:ahLst/>
                <a:cxnLst>
                  <a:cxn ang="T10">
                    <a:pos x="T0" y="T1"/>
                  </a:cxn>
                  <a:cxn ang="T11">
                    <a:pos x="T2" y="T3"/>
                  </a:cxn>
                  <a:cxn ang="T12">
                    <a:pos x="T4" y="T5"/>
                  </a:cxn>
                  <a:cxn ang="T13">
                    <a:pos x="T6" y="T7"/>
                  </a:cxn>
                  <a:cxn ang="T14">
                    <a:pos x="T8" y="T9"/>
                  </a:cxn>
                </a:cxnLst>
                <a:rect l="T15" t="T16" r="T17" b="T18"/>
                <a:pathLst>
                  <a:path w="86" h="192">
                    <a:moveTo>
                      <a:pt x="62" y="0"/>
                    </a:moveTo>
                    <a:lnTo>
                      <a:pt x="85" y="0"/>
                    </a:lnTo>
                    <a:lnTo>
                      <a:pt x="23" y="191"/>
                    </a:lnTo>
                    <a:lnTo>
                      <a:pt x="0" y="191"/>
                    </a:lnTo>
                    <a:lnTo>
                      <a:pt x="62" y="0"/>
                    </a:lnTo>
                  </a:path>
                </a:pathLst>
              </a:custGeom>
              <a:solidFill>
                <a:srgbClr val="FC0128"/>
              </a:solidFill>
              <a:ln w="12700" cap="rnd">
                <a:noFill/>
                <a:round/>
                <a:headEnd type="none" w="med" len="med"/>
                <a:tailEnd type="none" w="med" len="med"/>
              </a:ln>
            </p:spPr>
            <p:txBody>
              <a:bodyPr/>
              <a:lstStyle/>
              <a:p>
                <a:endParaRPr lang="zh-CN" altLang="en-US"/>
              </a:p>
            </p:txBody>
          </p:sp>
          <p:sp>
            <p:nvSpPr>
              <p:cNvPr id="8309" name="Rectangle 67"/>
              <p:cNvSpPr>
                <a:spLocks noChangeArrowheads="1"/>
              </p:cNvSpPr>
              <p:nvPr/>
            </p:nvSpPr>
            <p:spPr bwMode="auto">
              <a:xfrm>
                <a:off x="2020" y="1969"/>
                <a:ext cx="106" cy="16"/>
              </a:xfrm>
              <a:prstGeom prst="rect">
                <a:avLst/>
              </a:prstGeom>
              <a:solidFill>
                <a:srgbClr val="FC0128"/>
              </a:solidFill>
              <a:ln w="12700">
                <a:noFill/>
                <a:miter lim="800000"/>
                <a:headEnd/>
                <a:tailEnd/>
              </a:ln>
            </p:spPr>
            <p:txBody>
              <a:bodyPr wrap="none" anchor="ctr"/>
              <a:lstStyle/>
              <a:p>
                <a:endParaRPr lang="zh-CN" altLang="en-US"/>
              </a:p>
            </p:txBody>
          </p:sp>
          <p:sp>
            <p:nvSpPr>
              <p:cNvPr id="8310" name="Rectangle 68"/>
              <p:cNvSpPr>
                <a:spLocks noChangeArrowheads="1"/>
              </p:cNvSpPr>
              <p:nvPr/>
            </p:nvSpPr>
            <p:spPr bwMode="auto">
              <a:xfrm>
                <a:off x="2027" y="2050"/>
                <a:ext cx="82" cy="16"/>
              </a:xfrm>
              <a:prstGeom prst="rect">
                <a:avLst/>
              </a:prstGeom>
              <a:solidFill>
                <a:srgbClr val="FC0128"/>
              </a:solidFill>
              <a:ln w="12700">
                <a:noFill/>
                <a:miter lim="800000"/>
                <a:headEnd/>
                <a:tailEnd/>
              </a:ln>
            </p:spPr>
            <p:txBody>
              <a:bodyPr wrap="none" anchor="ctr"/>
              <a:lstStyle/>
              <a:p>
                <a:endParaRPr lang="zh-CN" altLang="en-US"/>
              </a:p>
            </p:txBody>
          </p:sp>
          <p:sp>
            <p:nvSpPr>
              <p:cNvPr id="8311" name="Rectangle 69"/>
              <p:cNvSpPr>
                <a:spLocks noChangeArrowheads="1"/>
              </p:cNvSpPr>
              <p:nvPr/>
            </p:nvSpPr>
            <p:spPr bwMode="auto">
              <a:xfrm>
                <a:off x="1844" y="2050"/>
                <a:ext cx="103" cy="11"/>
              </a:xfrm>
              <a:prstGeom prst="rect">
                <a:avLst/>
              </a:prstGeom>
              <a:solidFill>
                <a:srgbClr val="FC0128"/>
              </a:solidFill>
              <a:ln w="12700">
                <a:noFill/>
                <a:miter lim="800000"/>
                <a:headEnd/>
                <a:tailEnd/>
              </a:ln>
            </p:spPr>
            <p:txBody>
              <a:bodyPr wrap="none" anchor="ctr"/>
              <a:lstStyle/>
              <a:p>
                <a:endParaRPr lang="zh-CN" altLang="en-US"/>
              </a:p>
            </p:txBody>
          </p:sp>
          <p:grpSp>
            <p:nvGrpSpPr>
              <p:cNvPr id="8312" name="Group 70"/>
              <p:cNvGrpSpPr>
                <a:grpSpLocks/>
              </p:cNvGrpSpPr>
              <p:nvPr/>
            </p:nvGrpSpPr>
            <p:grpSpPr bwMode="auto">
              <a:xfrm>
                <a:off x="1842" y="1797"/>
                <a:ext cx="194" cy="364"/>
                <a:chOff x="1687" y="2033"/>
                <a:chExt cx="194" cy="364"/>
              </a:xfrm>
            </p:grpSpPr>
            <p:sp>
              <p:nvSpPr>
                <p:cNvPr id="8313" name="Oval 71"/>
                <p:cNvSpPr>
                  <a:spLocks noChangeArrowheads="1"/>
                </p:cNvSpPr>
                <p:nvPr/>
              </p:nvSpPr>
              <p:spPr bwMode="auto">
                <a:xfrm>
                  <a:off x="1763" y="2033"/>
                  <a:ext cx="48" cy="48"/>
                </a:xfrm>
                <a:prstGeom prst="ellipse">
                  <a:avLst/>
                </a:prstGeom>
                <a:solidFill>
                  <a:srgbClr val="FC0128"/>
                </a:solidFill>
                <a:ln w="12700">
                  <a:solidFill>
                    <a:srgbClr val="000000"/>
                  </a:solidFill>
                  <a:round/>
                  <a:headEnd/>
                  <a:tailEnd/>
                </a:ln>
              </p:spPr>
              <p:txBody>
                <a:bodyPr wrap="none" anchor="ctr"/>
                <a:lstStyle/>
                <a:p>
                  <a:endParaRPr lang="zh-CN" altLang="en-US"/>
                </a:p>
              </p:txBody>
            </p:sp>
            <p:sp>
              <p:nvSpPr>
                <p:cNvPr id="8314" name="Freeform 72"/>
                <p:cNvSpPr>
                  <a:spLocks/>
                </p:cNvSpPr>
                <p:nvPr/>
              </p:nvSpPr>
              <p:spPr bwMode="auto">
                <a:xfrm>
                  <a:off x="1687" y="2101"/>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94"/>
                    <a:gd name="T157" fmla="*/ 0 h 296"/>
                    <a:gd name="T158" fmla="*/ 194 w 194"/>
                    <a:gd name="T159" fmla="*/ 296 h 29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w="127000" cap="rnd">
                  <a:noFill/>
                  <a:round/>
                  <a:headEnd type="none" w="med" len="med"/>
                  <a:tailEnd type="none" w="med" len="med"/>
                </a:ln>
              </p:spPr>
              <p:txBody>
                <a:bodyPr/>
                <a:lstStyle/>
                <a:p>
                  <a:endParaRPr lang="zh-CN" altLang="en-US"/>
                </a:p>
              </p:txBody>
            </p:sp>
          </p:grpSp>
        </p:grpSp>
        <p:grpSp>
          <p:nvGrpSpPr>
            <p:cNvPr id="8251" name="Group 73"/>
            <p:cNvGrpSpPr>
              <a:grpSpLocks/>
            </p:cNvGrpSpPr>
            <p:nvPr/>
          </p:nvGrpSpPr>
          <p:grpSpPr bwMode="auto">
            <a:xfrm>
              <a:off x="1559" y="2204"/>
              <a:ext cx="967" cy="448"/>
              <a:chOff x="1404" y="2440"/>
              <a:chExt cx="967" cy="448"/>
            </a:xfrm>
          </p:grpSpPr>
          <p:grpSp>
            <p:nvGrpSpPr>
              <p:cNvPr id="8290" name="Group 74"/>
              <p:cNvGrpSpPr>
                <a:grpSpLocks/>
              </p:cNvGrpSpPr>
              <p:nvPr/>
            </p:nvGrpSpPr>
            <p:grpSpPr bwMode="auto">
              <a:xfrm>
                <a:off x="1404" y="2440"/>
                <a:ext cx="305" cy="448"/>
                <a:chOff x="1404" y="2440"/>
                <a:chExt cx="305" cy="448"/>
              </a:xfrm>
            </p:grpSpPr>
            <p:grpSp>
              <p:nvGrpSpPr>
                <p:cNvPr id="8304" name="Group 75"/>
                <p:cNvGrpSpPr>
                  <a:grpSpLocks/>
                </p:cNvGrpSpPr>
                <p:nvPr/>
              </p:nvGrpSpPr>
              <p:grpSpPr bwMode="auto">
                <a:xfrm>
                  <a:off x="1404" y="2440"/>
                  <a:ext cx="305" cy="448"/>
                  <a:chOff x="1404" y="2440"/>
                  <a:chExt cx="305" cy="448"/>
                </a:xfrm>
              </p:grpSpPr>
              <p:sp>
                <p:nvSpPr>
                  <p:cNvPr id="8306" name="AutoShape 76"/>
                  <p:cNvSpPr>
                    <a:spLocks noChangeArrowheads="1"/>
                  </p:cNvSpPr>
                  <p:nvPr/>
                </p:nvSpPr>
                <p:spPr bwMode="auto">
                  <a:xfrm>
                    <a:off x="1404" y="2511"/>
                    <a:ext cx="305" cy="377"/>
                  </a:xfrm>
                  <a:prstGeom prst="cube">
                    <a:avLst>
                      <a:gd name="adj" fmla="val 24995"/>
                    </a:avLst>
                  </a:prstGeom>
                  <a:solidFill>
                    <a:srgbClr val="F6BF69"/>
                  </a:solidFill>
                  <a:ln w="12700">
                    <a:solidFill>
                      <a:schemeClr val="tx1"/>
                    </a:solidFill>
                    <a:miter lim="800000"/>
                    <a:headEnd/>
                    <a:tailEnd/>
                  </a:ln>
                </p:spPr>
                <p:txBody>
                  <a:bodyPr wrap="none" anchor="ctr"/>
                  <a:lstStyle/>
                  <a:p>
                    <a:endParaRPr lang="zh-CN" altLang="en-US"/>
                  </a:p>
                </p:txBody>
              </p:sp>
              <p:sp>
                <p:nvSpPr>
                  <p:cNvPr id="8307" name="AutoShape 77"/>
                  <p:cNvSpPr>
                    <a:spLocks noChangeArrowheads="1"/>
                  </p:cNvSpPr>
                  <p:nvPr/>
                </p:nvSpPr>
                <p:spPr bwMode="auto">
                  <a:xfrm>
                    <a:off x="1474" y="2440"/>
                    <a:ext cx="235" cy="78"/>
                  </a:xfrm>
                  <a:prstGeom prst="cube">
                    <a:avLst>
                      <a:gd name="adj" fmla="val 24995"/>
                    </a:avLst>
                  </a:prstGeom>
                  <a:solidFill>
                    <a:srgbClr val="F6BF69"/>
                  </a:solidFill>
                  <a:ln w="12700">
                    <a:solidFill>
                      <a:schemeClr val="tx1"/>
                    </a:solidFill>
                    <a:miter lim="800000"/>
                    <a:headEnd/>
                    <a:tailEnd/>
                  </a:ln>
                </p:spPr>
                <p:txBody>
                  <a:bodyPr wrap="none" anchor="ctr"/>
                  <a:lstStyle/>
                  <a:p>
                    <a:endParaRPr lang="zh-CN" altLang="en-US"/>
                  </a:p>
                </p:txBody>
              </p:sp>
            </p:grpSp>
            <p:sp>
              <p:nvSpPr>
                <p:cNvPr id="8305" name="AutoShape 78"/>
                <p:cNvSpPr>
                  <a:spLocks noChangeArrowheads="1"/>
                </p:cNvSpPr>
                <p:nvPr/>
              </p:nvSpPr>
              <p:spPr bwMode="auto">
                <a:xfrm>
                  <a:off x="1466" y="2544"/>
                  <a:ext cx="158" cy="27"/>
                </a:xfrm>
                <a:prstGeom prst="parallelogram">
                  <a:avLst>
                    <a:gd name="adj" fmla="val 146269"/>
                  </a:avLst>
                </a:prstGeom>
                <a:solidFill>
                  <a:srgbClr val="F6BF69"/>
                </a:solidFill>
                <a:ln w="25400">
                  <a:solidFill>
                    <a:schemeClr val="tx1"/>
                  </a:solidFill>
                  <a:miter lim="800000"/>
                  <a:headEnd/>
                  <a:tailEnd/>
                </a:ln>
              </p:spPr>
              <p:txBody>
                <a:bodyPr wrap="none" anchor="ctr"/>
                <a:lstStyle/>
                <a:p>
                  <a:endParaRPr lang="zh-CN" altLang="en-US"/>
                </a:p>
              </p:txBody>
            </p:sp>
          </p:grpSp>
          <p:grpSp>
            <p:nvGrpSpPr>
              <p:cNvPr id="8291" name="Group 79"/>
              <p:cNvGrpSpPr>
                <a:grpSpLocks/>
              </p:cNvGrpSpPr>
              <p:nvPr/>
            </p:nvGrpSpPr>
            <p:grpSpPr bwMode="auto">
              <a:xfrm>
                <a:off x="1705" y="2440"/>
                <a:ext cx="378" cy="448"/>
                <a:chOff x="1705" y="2440"/>
                <a:chExt cx="378" cy="448"/>
              </a:xfrm>
            </p:grpSpPr>
            <p:grpSp>
              <p:nvGrpSpPr>
                <p:cNvPr id="8299" name="Group 80"/>
                <p:cNvGrpSpPr>
                  <a:grpSpLocks/>
                </p:cNvGrpSpPr>
                <p:nvPr/>
              </p:nvGrpSpPr>
              <p:grpSpPr bwMode="auto">
                <a:xfrm>
                  <a:off x="1705" y="2440"/>
                  <a:ext cx="378" cy="448"/>
                  <a:chOff x="1705" y="2440"/>
                  <a:chExt cx="378" cy="448"/>
                </a:xfrm>
              </p:grpSpPr>
              <p:sp>
                <p:nvSpPr>
                  <p:cNvPr id="8302" name="AutoShape 81"/>
                  <p:cNvSpPr>
                    <a:spLocks noChangeArrowheads="1"/>
                  </p:cNvSpPr>
                  <p:nvPr/>
                </p:nvSpPr>
                <p:spPr bwMode="auto">
                  <a:xfrm>
                    <a:off x="1705" y="2511"/>
                    <a:ext cx="378" cy="377"/>
                  </a:xfrm>
                  <a:prstGeom prst="cube">
                    <a:avLst>
                      <a:gd name="adj" fmla="val 24995"/>
                    </a:avLst>
                  </a:prstGeom>
                  <a:solidFill>
                    <a:srgbClr val="A2C1FE"/>
                  </a:solidFill>
                  <a:ln w="12700">
                    <a:solidFill>
                      <a:schemeClr val="tx1"/>
                    </a:solidFill>
                    <a:miter lim="800000"/>
                    <a:headEnd/>
                    <a:tailEnd/>
                  </a:ln>
                </p:spPr>
                <p:txBody>
                  <a:bodyPr wrap="none" anchor="ctr"/>
                  <a:lstStyle/>
                  <a:p>
                    <a:endParaRPr lang="zh-CN" altLang="en-US"/>
                  </a:p>
                </p:txBody>
              </p:sp>
              <p:sp>
                <p:nvSpPr>
                  <p:cNvPr id="8303" name="AutoShape 82"/>
                  <p:cNvSpPr>
                    <a:spLocks noChangeArrowheads="1"/>
                  </p:cNvSpPr>
                  <p:nvPr/>
                </p:nvSpPr>
                <p:spPr bwMode="auto">
                  <a:xfrm>
                    <a:off x="1791" y="2440"/>
                    <a:ext cx="292" cy="78"/>
                  </a:xfrm>
                  <a:prstGeom prst="cube">
                    <a:avLst>
                      <a:gd name="adj" fmla="val 24995"/>
                    </a:avLst>
                  </a:prstGeom>
                  <a:solidFill>
                    <a:srgbClr val="A2C1FE"/>
                  </a:solidFill>
                  <a:ln w="12700">
                    <a:solidFill>
                      <a:schemeClr val="tx1"/>
                    </a:solidFill>
                    <a:miter lim="800000"/>
                    <a:headEnd/>
                    <a:tailEnd/>
                  </a:ln>
                </p:spPr>
                <p:txBody>
                  <a:bodyPr wrap="none" anchor="ctr"/>
                  <a:lstStyle/>
                  <a:p>
                    <a:endParaRPr lang="zh-CN" altLang="en-US"/>
                  </a:p>
                </p:txBody>
              </p:sp>
            </p:grpSp>
            <p:sp>
              <p:nvSpPr>
                <p:cNvPr id="8300" name="Oval 83"/>
                <p:cNvSpPr>
                  <a:spLocks noChangeArrowheads="1"/>
                </p:cNvSpPr>
                <p:nvPr/>
              </p:nvSpPr>
              <p:spPr bwMode="auto">
                <a:xfrm>
                  <a:off x="1820" y="2476"/>
                  <a:ext cx="49" cy="27"/>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8301" name="AutoShape 84"/>
                <p:cNvSpPr>
                  <a:spLocks noChangeArrowheads="1"/>
                </p:cNvSpPr>
                <p:nvPr/>
              </p:nvSpPr>
              <p:spPr bwMode="auto">
                <a:xfrm>
                  <a:off x="1752" y="2686"/>
                  <a:ext cx="198" cy="84"/>
                </a:xfrm>
                <a:prstGeom prst="octagon">
                  <a:avLst>
                    <a:gd name="adj" fmla="val 29282"/>
                  </a:avLst>
                </a:prstGeom>
                <a:solidFill>
                  <a:srgbClr val="A2C1FE"/>
                </a:solidFill>
                <a:ln w="25400">
                  <a:solidFill>
                    <a:schemeClr val="tx1"/>
                  </a:solidFill>
                  <a:miter lim="800000"/>
                  <a:headEnd/>
                  <a:tailEnd/>
                </a:ln>
              </p:spPr>
              <p:txBody>
                <a:bodyPr wrap="none" anchor="ctr"/>
                <a:lstStyle/>
                <a:p>
                  <a:endParaRPr lang="zh-CN" altLang="en-US"/>
                </a:p>
              </p:txBody>
            </p:sp>
          </p:grpSp>
          <p:sp>
            <p:nvSpPr>
              <p:cNvPr id="8292" name="Freeform 85"/>
              <p:cNvSpPr>
                <a:spLocks/>
              </p:cNvSpPr>
              <p:nvPr/>
            </p:nvSpPr>
            <p:spPr bwMode="auto">
              <a:xfrm>
                <a:off x="2269" y="2669"/>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 name="T10" fmla="*/ 0 60000 65536"/>
                  <a:gd name="T11" fmla="*/ 0 60000 65536"/>
                  <a:gd name="T12" fmla="*/ 0 60000 65536"/>
                  <a:gd name="T13" fmla="*/ 0 60000 65536"/>
                  <a:gd name="T14" fmla="*/ 0 60000 65536"/>
                  <a:gd name="T15" fmla="*/ 0 w 86"/>
                  <a:gd name="T16" fmla="*/ 0 h 192"/>
                  <a:gd name="T17" fmla="*/ 86 w 86"/>
                  <a:gd name="T18" fmla="*/ 192 h 192"/>
                </a:gdLst>
                <a:ahLst/>
                <a:cxnLst>
                  <a:cxn ang="T10">
                    <a:pos x="T0" y="T1"/>
                  </a:cxn>
                  <a:cxn ang="T11">
                    <a:pos x="T2" y="T3"/>
                  </a:cxn>
                  <a:cxn ang="T12">
                    <a:pos x="T4" y="T5"/>
                  </a:cxn>
                  <a:cxn ang="T13">
                    <a:pos x="T6" y="T7"/>
                  </a:cxn>
                  <a:cxn ang="T14">
                    <a:pos x="T8" y="T9"/>
                  </a:cxn>
                </a:cxnLst>
                <a:rect l="T15" t="T16" r="T17" b="T18"/>
                <a:pathLst>
                  <a:path w="86" h="192">
                    <a:moveTo>
                      <a:pt x="62" y="0"/>
                    </a:moveTo>
                    <a:lnTo>
                      <a:pt x="85" y="0"/>
                    </a:lnTo>
                    <a:lnTo>
                      <a:pt x="23" y="191"/>
                    </a:lnTo>
                    <a:lnTo>
                      <a:pt x="0" y="191"/>
                    </a:lnTo>
                    <a:lnTo>
                      <a:pt x="62" y="0"/>
                    </a:lnTo>
                  </a:path>
                </a:pathLst>
              </a:custGeom>
              <a:solidFill>
                <a:srgbClr val="FC0128"/>
              </a:solidFill>
              <a:ln w="12700" cap="rnd">
                <a:noFill/>
                <a:round/>
                <a:headEnd type="none" w="med" len="med"/>
                <a:tailEnd type="none" w="med" len="med"/>
              </a:ln>
            </p:spPr>
            <p:txBody>
              <a:bodyPr/>
              <a:lstStyle/>
              <a:p>
                <a:endParaRPr lang="zh-CN" altLang="en-US"/>
              </a:p>
            </p:txBody>
          </p:sp>
          <p:sp>
            <p:nvSpPr>
              <p:cNvPr id="8293" name="Rectangle 86"/>
              <p:cNvSpPr>
                <a:spLocks noChangeArrowheads="1"/>
              </p:cNvSpPr>
              <p:nvPr/>
            </p:nvSpPr>
            <p:spPr bwMode="auto">
              <a:xfrm>
                <a:off x="2265" y="2669"/>
                <a:ext cx="106" cy="16"/>
              </a:xfrm>
              <a:prstGeom prst="rect">
                <a:avLst/>
              </a:prstGeom>
              <a:solidFill>
                <a:srgbClr val="FC0128"/>
              </a:solidFill>
              <a:ln w="12700">
                <a:noFill/>
                <a:miter lim="800000"/>
                <a:headEnd/>
                <a:tailEnd/>
              </a:ln>
            </p:spPr>
            <p:txBody>
              <a:bodyPr wrap="none" anchor="ctr"/>
              <a:lstStyle/>
              <a:p>
                <a:endParaRPr lang="zh-CN" altLang="en-US"/>
              </a:p>
            </p:txBody>
          </p:sp>
          <p:sp>
            <p:nvSpPr>
              <p:cNvPr id="8294" name="Rectangle 87"/>
              <p:cNvSpPr>
                <a:spLocks noChangeArrowheads="1"/>
              </p:cNvSpPr>
              <p:nvPr/>
            </p:nvSpPr>
            <p:spPr bwMode="auto">
              <a:xfrm>
                <a:off x="2272" y="2750"/>
                <a:ext cx="82" cy="16"/>
              </a:xfrm>
              <a:prstGeom prst="rect">
                <a:avLst/>
              </a:prstGeom>
              <a:solidFill>
                <a:srgbClr val="FC0128"/>
              </a:solidFill>
              <a:ln w="12700">
                <a:noFill/>
                <a:miter lim="800000"/>
                <a:headEnd/>
                <a:tailEnd/>
              </a:ln>
            </p:spPr>
            <p:txBody>
              <a:bodyPr wrap="none" anchor="ctr"/>
              <a:lstStyle/>
              <a:p>
                <a:endParaRPr lang="zh-CN" altLang="en-US"/>
              </a:p>
            </p:txBody>
          </p:sp>
          <p:sp>
            <p:nvSpPr>
              <p:cNvPr id="8295" name="Rectangle 88"/>
              <p:cNvSpPr>
                <a:spLocks noChangeArrowheads="1"/>
              </p:cNvSpPr>
              <p:nvPr/>
            </p:nvSpPr>
            <p:spPr bwMode="auto">
              <a:xfrm>
                <a:off x="2089" y="2750"/>
                <a:ext cx="103" cy="11"/>
              </a:xfrm>
              <a:prstGeom prst="rect">
                <a:avLst/>
              </a:prstGeom>
              <a:solidFill>
                <a:srgbClr val="FC0128"/>
              </a:solidFill>
              <a:ln w="12700">
                <a:noFill/>
                <a:miter lim="800000"/>
                <a:headEnd/>
                <a:tailEnd/>
              </a:ln>
            </p:spPr>
            <p:txBody>
              <a:bodyPr wrap="none" anchor="ctr"/>
              <a:lstStyle/>
              <a:p>
                <a:endParaRPr lang="zh-CN" altLang="en-US"/>
              </a:p>
            </p:txBody>
          </p:sp>
          <p:grpSp>
            <p:nvGrpSpPr>
              <p:cNvPr id="8296" name="Group 89"/>
              <p:cNvGrpSpPr>
                <a:grpSpLocks/>
              </p:cNvGrpSpPr>
              <p:nvPr/>
            </p:nvGrpSpPr>
            <p:grpSpPr bwMode="auto">
              <a:xfrm>
                <a:off x="2087" y="2497"/>
                <a:ext cx="194" cy="364"/>
                <a:chOff x="2087" y="2497"/>
                <a:chExt cx="194" cy="364"/>
              </a:xfrm>
            </p:grpSpPr>
            <p:sp>
              <p:nvSpPr>
                <p:cNvPr id="8297" name="Oval 90"/>
                <p:cNvSpPr>
                  <a:spLocks noChangeArrowheads="1"/>
                </p:cNvSpPr>
                <p:nvPr/>
              </p:nvSpPr>
              <p:spPr bwMode="auto">
                <a:xfrm>
                  <a:off x="2163" y="2497"/>
                  <a:ext cx="48" cy="48"/>
                </a:xfrm>
                <a:prstGeom prst="ellipse">
                  <a:avLst/>
                </a:prstGeom>
                <a:solidFill>
                  <a:srgbClr val="FC0128"/>
                </a:solidFill>
                <a:ln w="12700">
                  <a:solidFill>
                    <a:srgbClr val="000000"/>
                  </a:solidFill>
                  <a:round/>
                  <a:headEnd/>
                  <a:tailEnd/>
                </a:ln>
              </p:spPr>
              <p:txBody>
                <a:bodyPr wrap="none" anchor="ctr"/>
                <a:lstStyle/>
                <a:p>
                  <a:endParaRPr lang="zh-CN" altLang="en-US"/>
                </a:p>
              </p:txBody>
            </p:sp>
            <p:sp>
              <p:nvSpPr>
                <p:cNvPr id="8298" name="Freeform 91"/>
                <p:cNvSpPr>
                  <a:spLocks/>
                </p:cNvSpPr>
                <p:nvPr/>
              </p:nvSpPr>
              <p:spPr bwMode="auto">
                <a:xfrm>
                  <a:off x="2087" y="2565"/>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94"/>
                    <a:gd name="T157" fmla="*/ 0 h 296"/>
                    <a:gd name="T158" fmla="*/ 194 w 194"/>
                    <a:gd name="T159" fmla="*/ 296 h 29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w="127000" cap="rnd">
                  <a:noFill/>
                  <a:round/>
                  <a:headEnd type="none" w="med" len="med"/>
                  <a:tailEnd type="none" w="med" len="med"/>
                </a:ln>
              </p:spPr>
              <p:txBody>
                <a:bodyPr/>
                <a:lstStyle/>
                <a:p>
                  <a:endParaRPr lang="zh-CN" altLang="en-US"/>
                </a:p>
              </p:txBody>
            </p:sp>
          </p:grpSp>
        </p:grpSp>
        <p:grpSp>
          <p:nvGrpSpPr>
            <p:cNvPr id="8252" name="Group 92"/>
            <p:cNvGrpSpPr>
              <a:grpSpLocks/>
            </p:cNvGrpSpPr>
            <p:nvPr/>
          </p:nvGrpSpPr>
          <p:grpSpPr bwMode="auto">
            <a:xfrm>
              <a:off x="1975" y="2692"/>
              <a:ext cx="967" cy="448"/>
              <a:chOff x="1820" y="2928"/>
              <a:chExt cx="967" cy="448"/>
            </a:xfrm>
          </p:grpSpPr>
          <p:grpSp>
            <p:nvGrpSpPr>
              <p:cNvPr id="8272" name="Group 93"/>
              <p:cNvGrpSpPr>
                <a:grpSpLocks/>
              </p:cNvGrpSpPr>
              <p:nvPr/>
            </p:nvGrpSpPr>
            <p:grpSpPr bwMode="auto">
              <a:xfrm>
                <a:off x="1820" y="2928"/>
                <a:ext cx="305" cy="448"/>
                <a:chOff x="1820" y="2928"/>
                <a:chExt cx="305" cy="448"/>
              </a:xfrm>
            </p:grpSpPr>
            <p:grpSp>
              <p:nvGrpSpPr>
                <p:cNvPr id="8286" name="Group 94"/>
                <p:cNvGrpSpPr>
                  <a:grpSpLocks/>
                </p:cNvGrpSpPr>
                <p:nvPr/>
              </p:nvGrpSpPr>
              <p:grpSpPr bwMode="auto">
                <a:xfrm>
                  <a:off x="1820" y="2928"/>
                  <a:ext cx="305" cy="448"/>
                  <a:chOff x="1820" y="2928"/>
                  <a:chExt cx="305" cy="448"/>
                </a:xfrm>
              </p:grpSpPr>
              <p:sp>
                <p:nvSpPr>
                  <p:cNvPr id="8288" name="AutoShape 95"/>
                  <p:cNvSpPr>
                    <a:spLocks noChangeArrowheads="1"/>
                  </p:cNvSpPr>
                  <p:nvPr/>
                </p:nvSpPr>
                <p:spPr bwMode="auto">
                  <a:xfrm>
                    <a:off x="1820" y="2999"/>
                    <a:ext cx="305" cy="377"/>
                  </a:xfrm>
                  <a:prstGeom prst="cube">
                    <a:avLst>
                      <a:gd name="adj" fmla="val 24995"/>
                    </a:avLst>
                  </a:prstGeom>
                  <a:solidFill>
                    <a:srgbClr val="F6BF69"/>
                  </a:solidFill>
                  <a:ln w="12700">
                    <a:solidFill>
                      <a:schemeClr val="tx1"/>
                    </a:solidFill>
                    <a:miter lim="800000"/>
                    <a:headEnd/>
                    <a:tailEnd/>
                  </a:ln>
                </p:spPr>
                <p:txBody>
                  <a:bodyPr wrap="none" anchor="ctr"/>
                  <a:lstStyle/>
                  <a:p>
                    <a:endParaRPr lang="zh-CN" altLang="en-US"/>
                  </a:p>
                </p:txBody>
              </p:sp>
              <p:sp>
                <p:nvSpPr>
                  <p:cNvPr id="8289" name="AutoShape 96"/>
                  <p:cNvSpPr>
                    <a:spLocks noChangeArrowheads="1"/>
                  </p:cNvSpPr>
                  <p:nvPr/>
                </p:nvSpPr>
                <p:spPr bwMode="auto">
                  <a:xfrm>
                    <a:off x="1890" y="2928"/>
                    <a:ext cx="235" cy="78"/>
                  </a:xfrm>
                  <a:prstGeom prst="cube">
                    <a:avLst>
                      <a:gd name="adj" fmla="val 24995"/>
                    </a:avLst>
                  </a:prstGeom>
                  <a:solidFill>
                    <a:srgbClr val="F6BF69"/>
                  </a:solidFill>
                  <a:ln w="12700">
                    <a:solidFill>
                      <a:schemeClr val="tx1"/>
                    </a:solidFill>
                    <a:miter lim="800000"/>
                    <a:headEnd/>
                    <a:tailEnd/>
                  </a:ln>
                </p:spPr>
                <p:txBody>
                  <a:bodyPr wrap="none" anchor="ctr"/>
                  <a:lstStyle/>
                  <a:p>
                    <a:endParaRPr lang="zh-CN" altLang="en-US"/>
                  </a:p>
                </p:txBody>
              </p:sp>
            </p:grpSp>
            <p:sp>
              <p:nvSpPr>
                <p:cNvPr id="8287" name="AutoShape 97"/>
                <p:cNvSpPr>
                  <a:spLocks noChangeArrowheads="1"/>
                </p:cNvSpPr>
                <p:nvPr/>
              </p:nvSpPr>
              <p:spPr bwMode="auto">
                <a:xfrm>
                  <a:off x="1882" y="3032"/>
                  <a:ext cx="158" cy="27"/>
                </a:xfrm>
                <a:prstGeom prst="parallelogram">
                  <a:avLst>
                    <a:gd name="adj" fmla="val 146269"/>
                  </a:avLst>
                </a:prstGeom>
                <a:solidFill>
                  <a:srgbClr val="F6BF69"/>
                </a:solidFill>
                <a:ln w="25400">
                  <a:solidFill>
                    <a:schemeClr val="tx1"/>
                  </a:solidFill>
                  <a:miter lim="800000"/>
                  <a:headEnd/>
                  <a:tailEnd/>
                </a:ln>
              </p:spPr>
              <p:txBody>
                <a:bodyPr wrap="none" anchor="ctr"/>
                <a:lstStyle/>
                <a:p>
                  <a:endParaRPr lang="zh-CN" altLang="en-US"/>
                </a:p>
              </p:txBody>
            </p:sp>
          </p:grpSp>
          <p:grpSp>
            <p:nvGrpSpPr>
              <p:cNvPr id="8273" name="Group 98"/>
              <p:cNvGrpSpPr>
                <a:grpSpLocks/>
              </p:cNvGrpSpPr>
              <p:nvPr/>
            </p:nvGrpSpPr>
            <p:grpSpPr bwMode="auto">
              <a:xfrm>
                <a:off x="2121" y="2928"/>
                <a:ext cx="378" cy="448"/>
                <a:chOff x="2121" y="2928"/>
                <a:chExt cx="378" cy="448"/>
              </a:xfrm>
            </p:grpSpPr>
            <p:grpSp>
              <p:nvGrpSpPr>
                <p:cNvPr id="8281" name="Group 99"/>
                <p:cNvGrpSpPr>
                  <a:grpSpLocks/>
                </p:cNvGrpSpPr>
                <p:nvPr/>
              </p:nvGrpSpPr>
              <p:grpSpPr bwMode="auto">
                <a:xfrm>
                  <a:off x="2121" y="2928"/>
                  <a:ext cx="378" cy="448"/>
                  <a:chOff x="2121" y="2928"/>
                  <a:chExt cx="378" cy="448"/>
                </a:xfrm>
              </p:grpSpPr>
              <p:sp>
                <p:nvSpPr>
                  <p:cNvPr id="8284" name="AutoShape 100"/>
                  <p:cNvSpPr>
                    <a:spLocks noChangeArrowheads="1"/>
                  </p:cNvSpPr>
                  <p:nvPr/>
                </p:nvSpPr>
                <p:spPr bwMode="auto">
                  <a:xfrm>
                    <a:off x="2121" y="2999"/>
                    <a:ext cx="378" cy="377"/>
                  </a:xfrm>
                  <a:prstGeom prst="cube">
                    <a:avLst>
                      <a:gd name="adj" fmla="val 24995"/>
                    </a:avLst>
                  </a:prstGeom>
                  <a:solidFill>
                    <a:srgbClr val="A2C1FE"/>
                  </a:solidFill>
                  <a:ln w="12700">
                    <a:solidFill>
                      <a:schemeClr val="tx1"/>
                    </a:solidFill>
                    <a:miter lim="800000"/>
                    <a:headEnd/>
                    <a:tailEnd/>
                  </a:ln>
                </p:spPr>
                <p:txBody>
                  <a:bodyPr wrap="none" anchor="ctr"/>
                  <a:lstStyle/>
                  <a:p>
                    <a:endParaRPr lang="zh-CN" altLang="en-US"/>
                  </a:p>
                </p:txBody>
              </p:sp>
              <p:sp>
                <p:nvSpPr>
                  <p:cNvPr id="8285" name="AutoShape 101"/>
                  <p:cNvSpPr>
                    <a:spLocks noChangeArrowheads="1"/>
                  </p:cNvSpPr>
                  <p:nvPr/>
                </p:nvSpPr>
                <p:spPr bwMode="auto">
                  <a:xfrm>
                    <a:off x="2207" y="2928"/>
                    <a:ext cx="292" cy="78"/>
                  </a:xfrm>
                  <a:prstGeom prst="cube">
                    <a:avLst>
                      <a:gd name="adj" fmla="val 24995"/>
                    </a:avLst>
                  </a:prstGeom>
                  <a:solidFill>
                    <a:srgbClr val="A2C1FE"/>
                  </a:solidFill>
                  <a:ln w="12700">
                    <a:solidFill>
                      <a:schemeClr val="tx1"/>
                    </a:solidFill>
                    <a:miter lim="800000"/>
                    <a:headEnd/>
                    <a:tailEnd/>
                  </a:ln>
                </p:spPr>
                <p:txBody>
                  <a:bodyPr wrap="none" anchor="ctr"/>
                  <a:lstStyle/>
                  <a:p>
                    <a:endParaRPr lang="zh-CN" altLang="en-US"/>
                  </a:p>
                </p:txBody>
              </p:sp>
            </p:grpSp>
            <p:sp>
              <p:nvSpPr>
                <p:cNvPr id="8282" name="Oval 102"/>
                <p:cNvSpPr>
                  <a:spLocks noChangeArrowheads="1"/>
                </p:cNvSpPr>
                <p:nvPr/>
              </p:nvSpPr>
              <p:spPr bwMode="auto">
                <a:xfrm>
                  <a:off x="2236" y="2964"/>
                  <a:ext cx="49" cy="27"/>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8283" name="AutoShape 103"/>
                <p:cNvSpPr>
                  <a:spLocks noChangeArrowheads="1"/>
                </p:cNvSpPr>
                <p:nvPr/>
              </p:nvSpPr>
              <p:spPr bwMode="auto">
                <a:xfrm>
                  <a:off x="2168" y="3174"/>
                  <a:ext cx="198" cy="84"/>
                </a:xfrm>
                <a:prstGeom prst="octagon">
                  <a:avLst>
                    <a:gd name="adj" fmla="val 29282"/>
                  </a:avLst>
                </a:prstGeom>
                <a:solidFill>
                  <a:srgbClr val="A2C1FE"/>
                </a:solidFill>
                <a:ln w="25400">
                  <a:solidFill>
                    <a:schemeClr val="tx1"/>
                  </a:solidFill>
                  <a:miter lim="800000"/>
                  <a:headEnd/>
                  <a:tailEnd/>
                </a:ln>
              </p:spPr>
              <p:txBody>
                <a:bodyPr wrap="none" anchor="ctr"/>
                <a:lstStyle/>
                <a:p>
                  <a:endParaRPr lang="zh-CN" altLang="en-US"/>
                </a:p>
              </p:txBody>
            </p:sp>
          </p:grpSp>
          <p:sp>
            <p:nvSpPr>
              <p:cNvPr id="8274" name="Freeform 104"/>
              <p:cNvSpPr>
                <a:spLocks/>
              </p:cNvSpPr>
              <p:nvPr/>
            </p:nvSpPr>
            <p:spPr bwMode="auto">
              <a:xfrm>
                <a:off x="2685" y="3157"/>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 name="T10" fmla="*/ 0 60000 65536"/>
                  <a:gd name="T11" fmla="*/ 0 60000 65536"/>
                  <a:gd name="T12" fmla="*/ 0 60000 65536"/>
                  <a:gd name="T13" fmla="*/ 0 60000 65536"/>
                  <a:gd name="T14" fmla="*/ 0 60000 65536"/>
                  <a:gd name="T15" fmla="*/ 0 w 86"/>
                  <a:gd name="T16" fmla="*/ 0 h 192"/>
                  <a:gd name="T17" fmla="*/ 86 w 86"/>
                  <a:gd name="T18" fmla="*/ 192 h 192"/>
                </a:gdLst>
                <a:ahLst/>
                <a:cxnLst>
                  <a:cxn ang="T10">
                    <a:pos x="T0" y="T1"/>
                  </a:cxn>
                  <a:cxn ang="T11">
                    <a:pos x="T2" y="T3"/>
                  </a:cxn>
                  <a:cxn ang="T12">
                    <a:pos x="T4" y="T5"/>
                  </a:cxn>
                  <a:cxn ang="T13">
                    <a:pos x="T6" y="T7"/>
                  </a:cxn>
                  <a:cxn ang="T14">
                    <a:pos x="T8" y="T9"/>
                  </a:cxn>
                </a:cxnLst>
                <a:rect l="T15" t="T16" r="T17" b="T18"/>
                <a:pathLst>
                  <a:path w="86" h="192">
                    <a:moveTo>
                      <a:pt x="62" y="0"/>
                    </a:moveTo>
                    <a:lnTo>
                      <a:pt x="85" y="0"/>
                    </a:lnTo>
                    <a:lnTo>
                      <a:pt x="23" y="191"/>
                    </a:lnTo>
                    <a:lnTo>
                      <a:pt x="0" y="191"/>
                    </a:lnTo>
                    <a:lnTo>
                      <a:pt x="62" y="0"/>
                    </a:lnTo>
                  </a:path>
                </a:pathLst>
              </a:custGeom>
              <a:solidFill>
                <a:srgbClr val="FC0128"/>
              </a:solidFill>
              <a:ln w="12700" cap="rnd">
                <a:noFill/>
                <a:round/>
                <a:headEnd type="none" w="med" len="med"/>
                <a:tailEnd type="none" w="med" len="med"/>
              </a:ln>
            </p:spPr>
            <p:txBody>
              <a:bodyPr/>
              <a:lstStyle/>
              <a:p>
                <a:endParaRPr lang="zh-CN" altLang="en-US"/>
              </a:p>
            </p:txBody>
          </p:sp>
          <p:sp>
            <p:nvSpPr>
              <p:cNvPr id="8275" name="Rectangle 105"/>
              <p:cNvSpPr>
                <a:spLocks noChangeArrowheads="1"/>
              </p:cNvSpPr>
              <p:nvPr/>
            </p:nvSpPr>
            <p:spPr bwMode="auto">
              <a:xfrm>
                <a:off x="2681" y="3157"/>
                <a:ext cx="106" cy="16"/>
              </a:xfrm>
              <a:prstGeom prst="rect">
                <a:avLst/>
              </a:prstGeom>
              <a:solidFill>
                <a:srgbClr val="FC0128"/>
              </a:solidFill>
              <a:ln w="12700">
                <a:noFill/>
                <a:miter lim="800000"/>
                <a:headEnd/>
                <a:tailEnd/>
              </a:ln>
            </p:spPr>
            <p:txBody>
              <a:bodyPr wrap="none" anchor="ctr"/>
              <a:lstStyle/>
              <a:p>
                <a:endParaRPr lang="zh-CN" altLang="en-US"/>
              </a:p>
            </p:txBody>
          </p:sp>
          <p:sp>
            <p:nvSpPr>
              <p:cNvPr id="8276" name="Rectangle 106"/>
              <p:cNvSpPr>
                <a:spLocks noChangeArrowheads="1"/>
              </p:cNvSpPr>
              <p:nvPr/>
            </p:nvSpPr>
            <p:spPr bwMode="auto">
              <a:xfrm>
                <a:off x="2688" y="3238"/>
                <a:ext cx="82" cy="16"/>
              </a:xfrm>
              <a:prstGeom prst="rect">
                <a:avLst/>
              </a:prstGeom>
              <a:solidFill>
                <a:srgbClr val="FC0128"/>
              </a:solidFill>
              <a:ln w="12700">
                <a:noFill/>
                <a:miter lim="800000"/>
                <a:headEnd/>
                <a:tailEnd/>
              </a:ln>
            </p:spPr>
            <p:txBody>
              <a:bodyPr wrap="none" anchor="ctr"/>
              <a:lstStyle/>
              <a:p>
                <a:endParaRPr lang="zh-CN" altLang="en-US"/>
              </a:p>
            </p:txBody>
          </p:sp>
          <p:sp>
            <p:nvSpPr>
              <p:cNvPr id="8277" name="Rectangle 107"/>
              <p:cNvSpPr>
                <a:spLocks noChangeArrowheads="1"/>
              </p:cNvSpPr>
              <p:nvPr/>
            </p:nvSpPr>
            <p:spPr bwMode="auto">
              <a:xfrm>
                <a:off x="2505" y="3238"/>
                <a:ext cx="103" cy="11"/>
              </a:xfrm>
              <a:prstGeom prst="rect">
                <a:avLst/>
              </a:prstGeom>
              <a:solidFill>
                <a:srgbClr val="FC0128"/>
              </a:solidFill>
              <a:ln w="12700">
                <a:noFill/>
                <a:miter lim="800000"/>
                <a:headEnd/>
                <a:tailEnd/>
              </a:ln>
            </p:spPr>
            <p:txBody>
              <a:bodyPr wrap="none" anchor="ctr"/>
              <a:lstStyle/>
              <a:p>
                <a:endParaRPr lang="zh-CN" altLang="en-US"/>
              </a:p>
            </p:txBody>
          </p:sp>
          <p:grpSp>
            <p:nvGrpSpPr>
              <p:cNvPr id="8278" name="Group 108"/>
              <p:cNvGrpSpPr>
                <a:grpSpLocks/>
              </p:cNvGrpSpPr>
              <p:nvPr/>
            </p:nvGrpSpPr>
            <p:grpSpPr bwMode="auto">
              <a:xfrm>
                <a:off x="2503" y="2985"/>
                <a:ext cx="194" cy="364"/>
                <a:chOff x="2503" y="2985"/>
                <a:chExt cx="194" cy="364"/>
              </a:xfrm>
            </p:grpSpPr>
            <p:sp>
              <p:nvSpPr>
                <p:cNvPr id="8279" name="Oval 109"/>
                <p:cNvSpPr>
                  <a:spLocks noChangeArrowheads="1"/>
                </p:cNvSpPr>
                <p:nvPr/>
              </p:nvSpPr>
              <p:spPr bwMode="auto">
                <a:xfrm>
                  <a:off x="2579" y="2985"/>
                  <a:ext cx="48" cy="48"/>
                </a:xfrm>
                <a:prstGeom prst="ellipse">
                  <a:avLst/>
                </a:prstGeom>
                <a:solidFill>
                  <a:srgbClr val="FC0128"/>
                </a:solidFill>
                <a:ln w="12700">
                  <a:solidFill>
                    <a:srgbClr val="000000"/>
                  </a:solidFill>
                  <a:round/>
                  <a:headEnd/>
                  <a:tailEnd/>
                </a:ln>
              </p:spPr>
              <p:txBody>
                <a:bodyPr wrap="none" anchor="ctr"/>
                <a:lstStyle/>
                <a:p>
                  <a:endParaRPr lang="zh-CN" altLang="en-US"/>
                </a:p>
              </p:txBody>
            </p:sp>
            <p:sp>
              <p:nvSpPr>
                <p:cNvPr id="8280" name="Freeform 110"/>
                <p:cNvSpPr>
                  <a:spLocks/>
                </p:cNvSpPr>
                <p:nvPr/>
              </p:nvSpPr>
              <p:spPr bwMode="auto">
                <a:xfrm>
                  <a:off x="2503" y="3053"/>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94"/>
                    <a:gd name="T157" fmla="*/ 0 h 296"/>
                    <a:gd name="T158" fmla="*/ 194 w 194"/>
                    <a:gd name="T159" fmla="*/ 296 h 29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w="127000" cap="rnd">
                  <a:noFill/>
                  <a:round/>
                  <a:headEnd type="none" w="med" len="med"/>
                  <a:tailEnd type="none" w="med" len="med"/>
                </a:ln>
              </p:spPr>
              <p:txBody>
                <a:bodyPr/>
                <a:lstStyle/>
                <a:p>
                  <a:endParaRPr lang="zh-CN" altLang="en-US"/>
                </a:p>
              </p:txBody>
            </p:sp>
          </p:grpSp>
        </p:grpSp>
        <p:grpSp>
          <p:nvGrpSpPr>
            <p:cNvPr id="8253" name="Group 111"/>
            <p:cNvGrpSpPr>
              <a:grpSpLocks/>
            </p:cNvGrpSpPr>
            <p:nvPr/>
          </p:nvGrpSpPr>
          <p:grpSpPr bwMode="auto">
            <a:xfrm>
              <a:off x="2391" y="3140"/>
              <a:ext cx="967" cy="448"/>
              <a:chOff x="2236" y="3376"/>
              <a:chExt cx="967" cy="448"/>
            </a:xfrm>
          </p:grpSpPr>
          <p:grpSp>
            <p:nvGrpSpPr>
              <p:cNvPr id="8254" name="Group 112"/>
              <p:cNvGrpSpPr>
                <a:grpSpLocks/>
              </p:cNvGrpSpPr>
              <p:nvPr/>
            </p:nvGrpSpPr>
            <p:grpSpPr bwMode="auto">
              <a:xfrm>
                <a:off x="2236" y="3376"/>
                <a:ext cx="305" cy="448"/>
                <a:chOff x="2236" y="3376"/>
                <a:chExt cx="305" cy="448"/>
              </a:xfrm>
            </p:grpSpPr>
            <p:grpSp>
              <p:nvGrpSpPr>
                <p:cNvPr id="8268" name="Group 113"/>
                <p:cNvGrpSpPr>
                  <a:grpSpLocks/>
                </p:cNvGrpSpPr>
                <p:nvPr/>
              </p:nvGrpSpPr>
              <p:grpSpPr bwMode="auto">
                <a:xfrm>
                  <a:off x="2236" y="3376"/>
                  <a:ext cx="305" cy="448"/>
                  <a:chOff x="2236" y="3376"/>
                  <a:chExt cx="305" cy="448"/>
                </a:xfrm>
              </p:grpSpPr>
              <p:sp>
                <p:nvSpPr>
                  <p:cNvPr id="8270" name="AutoShape 114"/>
                  <p:cNvSpPr>
                    <a:spLocks noChangeArrowheads="1"/>
                  </p:cNvSpPr>
                  <p:nvPr/>
                </p:nvSpPr>
                <p:spPr bwMode="auto">
                  <a:xfrm>
                    <a:off x="2236" y="3447"/>
                    <a:ext cx="305" cy="377"/>
                  </a:xfrm>
                  <a:prstGeom prst="cube">
                    <a:avLst>
                      <a:gd name="adj" fmla="val 24995"/>
                    </a:avLst>
                  </a:prstGeom>
                  <a:solidFill>
                    <a:srgbClr val="F6BF69"/>
                  </a:solidFill>
                  <a:ln w="12700">
                    <a:solidFill>
                      <a:schemeClr val="tx1"/>
                    </a:solidFill>
                    <a:miter lim="800000"/>
                    <a:headEnd/>
                    <a:tailEnd/>
                  </a:ln>
                </p:spPr>
                <p:txBody>
                  <a:bodyPr wrap="none" anchor="ctr"/>
                  <a:lstStyle/>
                  <a:p>
                    <a:endParaRPr lang="zh-CN" altLang="en-US"/>
                  </a:p>
                </p:txBody>
              </p:sp>
              <p:sp>
                <p:nvSpPr>
                  <p:cNvPr id="8271" name="AutoShape 115"/>
                  <p:cNvSpPr>
                    <a:spLocks noChangeArrowheads="1"/>
                  </p:cNvSpPr>
                  <p:nvPr/>
                </p:nvSpPr>
                <p:spPr bwMode="auto">
                  <a:xfrm>
                    <a:off x="2306" y="3376"/>
                    <a:ext cx="235" cy="78"/>
                  </a:xfrm>
                  <a:prstGeom prst="cube">
                    <a:avLst>
                      <a:gd name="adj" fmla="val 24995"/>
                    </a:avLst>
                  </a:prstGeom>
                  <a:solidFill>
                    <a:srgbClr val="F6BF69"/>
                  </a:solidFill>
                  <a:ln w="12700">
                    <a:solidFill>
                      <a:schemeClr val="tx1"/>
                    </a:solidFill>
                    <a:miter lim="800000"/>
                    <a:headEnd/>
                    <a:tailEnd/>
                  </a:ln>
                </p:spPr>
                <p:txBody>
                  <a:bodyPr wrap="none" anchor="ctr"/>
                  <a:lstStyle/>
                  <a:p>
                    <a:endParaRPr lang="zh-CN" altLang="en-US"/>
                  </a:p>
                </p:txBody>
              </p:sp>
            </p:grpSp>
            <p:sp>
              <p:nvSpPr>
                <p:cNvPr id="8269" name="AutoShape 116"/>
                <p:cNvSpPr>
                  <a:spLocks noChangeArrowheads="1"/>
                </p:cNvSpPr>
                <p:nvPr/>
              </p:nvSpPr>
              <p:spPr bwMode="auto">
                <a:xfrm>
                  <a:off x="2298" y="3480"/>
                  <a:ext cx="158" cy="27"/>
                </a:xfrm>
                <a:prstGeom prst="parallelogram">
                  <a:avLst>
                    <a:gd name="adj" fmla="val 146269"/>
                  </a:avLst>
                </a:prstGeom>
                <a:solidFill>
                  <a:srgbClr val="F6BF69"/>
                </a:solidFill>
                <a:ln w="25400">
                  <a:solidFill>
                    <a:schemeClr val="tx1"/>
                  </a:solidFill>
                  <a:miter lim="800000"/>
                  <a:headEnd/>
                  <a:tailEnd/>
                </a:ln>
              </p:spPr>
              <p:txBody>
                <a:bodyPr wrap="none" anchor="ctr"/>
                <a:lstStyle/>
                <a:p>
                  <a:endParaRPr lang="zh-CN" altLang="en-US"/>
                </a:p>
              </p:txBody>
            </p:sp>
          </p:grpSp>
          <p:grpSp>
            <p:nvGrpSpPr>
              <p:cNvPr id="8255" name="Group 117"/>
              <p:cNvGrpSpPr>
                <a:grpSpLocks/>
              </p:cNvGrpSpPr>
              <p:nvPr/>
            </p:nvGrpSpPr>
            <p:grpSpPr bwMode="auto">
              <a:xfrm>
                <a:off x="2537" y="3376"/>
                <a:ext cx="378" cy="448"/>
                <a:chOff x="2537" y="3376"/>
                <a:chExt cx="378" cy="448"/>
              </a:xfrm>
            </p:grpSpPr>
            <p:grpSp>
              <p:nvGrpSpPr>
                <p:cNvPr id="8263" name="Group 118"/>
                <p:cNvGrpSpPr>
                  <a:grpSpLocks/>
                </p:cNvGrpSpPr>
                <p:nvPr/>
              </p:nvGrpSpPr>
              <p:grpSpPr bwMode="auto">
                <a:xfrm>
                  <a:off x="2537" y="3376"/>
                  <a:ext cx="378" cy="448"/>
                  <a:chOff x="2537" y="3376"/>
                  <a:chExt cx="378" cy="448"/>
                </a:xfrm>
              </p:grpSpPr>
              <p:sp>
                <p:nvSpPr>
                  <p:cNvPr id="8266" name="AutoShape 119"/>
                  <p:cNvSpPr>
                    <a:spLocks noChangeArrowheads="1"/>
                  </p:cNvSpPr>
                  <p:nvPr/>
                </p:nvSpPr>
                <p:spPr bwMode="auto">
                  <a:xfrm>
                    <a:off x="2537" y="3447"/>
                    <a:ext cx="378" cy="377"/>
                  </a:xfrm>
                  <a:prstGeom prst="cube">
                    <a:avLst>
                      <a:gd name="adj" fmla="val 24995"/>
                    </a:avLst>
                  </a:prstGeom>
                  <a:solidFill>
                    <a:srgbClr val="A2C1FE"/>
                  </a:solidFill>
                  <a:ln w="12700">
                    <a:solidFill>
                      <a:schemeClr val="tx1"/>
                    </a:solidFill>
                    <a:miter lim="800000"/>
                    <a:headEnd/>
                    <a:tailEnd/>
                  </a:ln>
                </p:spPr>
                <p:txBody>
                  <a:bodyPr wrap="none" anchor="ctr"/>
                  <a:lstStyle/>
                  <a:p>
                    <a:endParaRPr lang="zh-CN" altLang="en-US"/>
                  </a:p>
                </p:txBody>
              </p:sp>
              <p:sp>
                <p:nvSpPr>
                  <p:cNvPr id="8267" name="AutoShape 120"/>
                  <p:cNvSpPr>
                    <a:spLocks noChangeArrowheads="1"/>
                  </p:cNvSpPr>
                  <p:nvPr/>
                </p:nvSpPr>
                <p:spPr bwMode="auto">
                  <a:xfrm>
                    <a:off x="2623" y="3376"/>
                    <a:ext cx="292" cy="78"/>
                  </a:xfrm>
                  <a:prstGeom prst="cube">
                    <a:avLst>
                      <a:gd name="adj" fmla="val 24995"/>
                    </a:avLst>
                  </a:prstGeom>
                  <a:solidFill>
                    <a:srgbClr val="A2C1FE"/>
                  </a:solidFill>
                  <a:ln w="12700">
                    <a:solidFill>
                      <a:schemeClr val="tx1"/>
                    </a:solidFill>
                    <a:miter lim="800000"/>
                    <a:headEnd/>
                    <a:tailEnd/>
                  </a:ln>
                </p:spPr>
                <p:txBody>
                  <a:bodyPr wrap="none" anchor="ctr"/>
                  <a:lstStyle/>
                  <a:p>
                    <a:endParaRPr lang="zh-CN" altLang="en-US"/>
                  </a:p>
                </p:txBody>
              </p:sp>
            </p:grpSp>
            <p:sp>
              <p:nvSpPr>
                <p:cNvPr id="8264" name="Oval 121"/>
                <p:cNvSpPr>
                  <a:spLocks noChangeArrowheads="1"/>
                </p:cNvSpPr>
                <p:nvPr/>
              </p:nvSpPr>
              <p:spPr bwMode="auto">
                <a:xfrm>
                  <a:off x="2652" y="3412"/>
                  <a:ext cx="49" cy="27"/>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8265" name="AutoShape 122"/>
                <p:cNvSpPr>
                  <a:spLocks noChangeArrowheads="1"/>
                </p:cNvSpPr>
                <p:nvPr/>
              </p:nvSpPr>
              <p:spPr bwMode="auto">
                <a:xfrm>
                  <a:off x="2584" y="3622"/>
                  <a:ext cx="198" cy="84"/>
                </a:xfrm>
                <a:prstGeom prst="octagon">
                  <a:avLst>
                    <a:gd name="adj" fmla="val 29282"/>
                  </a:avLst>
                </a:prstGeom>
                <a:solidFill>
                  <a:srgbClr val="A2C1FE"/>
                </a:solidFill>
                <a:ln w="25400">
                  <a:solidFill>
                    <a:schemeClr val="tx1"/>
                  </a:solidFill>
                  <a:miter lim="800000"/>
                  <a:headEnd/>
                  <a:tailEnd/>
                </a:ln>
              </p:spPr>
              <p:txBody>
                <a:bodyPr wrap="none" anchor="ctr"/>
                <a:lstStyle/>
                <a:p>
                  <a:endParaRPr lang="zh-CN" altLang="en-US"/>
                </a:p>
              </p:txBody>
            </p:sp>
          </p:grpSp>
          <p:sp>
            <p:nvSpPr>
              <p:cNvPr id="8256" name="Freeform 123"/>
              <p:cNvSpPr>
                <a:spLocks/>
              </p:cNvSpPr>
              <p:nvPr/>
            </p:nvSpPr>
            <p:spPr bwMode="auto">
              <a:xfrm>
                <a:off x="3101" y="3605"/>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 name="T10" fmla="*/ 0 60000 65536"/>
                  <a:gd name="T11" fmla="*/ 0 60000 65536"/>
                  <a:gd name="T12" fmla="*/ 0 60000 65536"/>
                  <a:gd name="T13" fmla="*/ 0 60000 65536"/>
                  <a:gd name="T14" fmla="*/ 0 60000 65536"/>
                  <a:gd name="T15" fmla="*/ 0 w 86"/>
                  <a:gd name="T16" fmla="*/ 0 h 192"/>
                  <a:gd name="T17" fmla="*/ 86 w 86"/>
                  <a:gd name="T18" fmla="*/ 192 h 192"/>
                </a:gdLst>
                <a:ahLst/>
                <a:cxnLst>
                  <a:cxn ang="T10">
                    <a:pos x="T0" y="T1"/>
                  </a:cxn>
                  <a:cxn ang="T11">
                    <a:pos x="T2" y="T3"/>
                  </a:cxn>
                  <a:cxn ang="T12">
                    <a:pos x="T4" y="T5"/>
                  </a:cxn>
                  <a:cxn ang="T13">
                    <a:pos x="T6" y="T7"/>
                  </a:cxn>
                  <a:cxn ang="T14">
                    <a:pos x="T8" y="T9"/>
                  </a:cxn>
                </a:cxnLst>
                <a:rect l="T15" t="T16" r="T17" b="T18"/>
                <a:pathLst>
                  <a:path w="86" h="192">
                    <a:moveTo>
                      <a:pt x="62" y="0"/>
                    </a:moveTo>
                    <a:lnTo>
                      <a:pt x="85" y="0"/>
                    </a:lnTo>
                    <a:lnTo>
                      <a:pt x="23" y="191"/>
                    </a:lnTo>
                    <a:lnTo>
                      <a:pt x="0" y="191"/>
                    </a:lnTo>
                    <a:lnTo>
                      <a:pt x="62" y="0"/>
                    </a:lnTo>
                  </a:path>
                </a:pathLst>
              </a:custGeom>
              <a:solidFill>
                <a:srgbClr val="FC0128"/>
              </a:solidFill>
              <a:ln w="12700" cap="rnd">
                <a:noFill/>
                <a:round/>
                <a:headEnd type="none" w="med" len="med"/>
                <a:tailEnd type="none" w="med" len="med"/>
              </a:ln>
            </p:spPr>
            <p:txBody>
              <a:bodyPr/>
              <a:lstStyle/>
              <a:p>
                <a:endParaRPr lang="zh-CN" altLang="en-US"/>
              </a:p>
            </p:txBody>
          </p:sp>
          <p:sp>
            <p:nvSpPr>
              <p:cNvPr id="8257" name="Rectangle 124"/>
              <p:cNvSpPr>
                <a:spLocks noChangeArrowheads="1"/>
              </p:cNvSpPr>
              <p:nvPr/>
            </p:nvSpPr>
            <p:spPr bwMode="auto">
              <a:xfrm>
                <a:off x="3097" y="3605"/>
                <a:ext cx="106" cy="16"/>
              </a:xfrm>
              <a:prstGeom prst="rect">
                <a:avLst/>
              </a:prstGeom>
              <a:solidFill>
                <a:srgbClr val="FC0128"/>
              </a:solidFill>
              <a:ln w="12700">
                <a:noFill/>
                <a:miter lim="800000"/>
                <a:headEnd/>
                <a:tailEnd/>
              </a:ln>
            </p:spPr>
            <p:txBody>
              <a:bodyPr wrap="none" anchor="ctr"/>
              <a:lstStyle/>
              <a:p>
                <a:endParaRPr lang="zh-CN" altLang="en-US"/>
              </a:p>
            </p:txBody>
          </p:sp>
          <p:sp>
            <p:nvSpPr>
              <p:cNvPr id="8258" name="Rectangle 125"/>
              <p:cNvSpPr>
                <a:spLocks noChangeArrowheads="1"/>
              </p:cNvSpPr>
              <p:nvPr/>
            </p:nvSpPr>
            <p:spPr bwMode="auto">
              <a:xfrm>
                <a:off x="3104" y="3686"/>
                <a:ext cx="82" cy="16"/>
              </a:xfrm>
              <a:prstGeom prst="rect">
                <a:avLst/>
              </a:prstGeom>
              <a:solidFill>
                <a:srgbClr val="FC0128"/>
              </a:solidFill>
              <a:ln w="12700">
                <a:noFill/>
                <a:miter lim="800000"/>
                <a:headEnd/>
                <a:tailEnd/>
              </a:ln>
            </p:spPr>
            <p:txBody>
              <a:bodyPr wrap="none" anchor="ctr"/>
              <a:lstStyle/>
              <a:p>
                <a:endParaRPr lang="zh-CN" altLang="en-US"/>
              </a:p>
            </p:txBody>
          </p:sp>
          <p:sp>
            <p:nvSpPr>
              <p:cNvPr id="8259" name="Rectangle 126"/>
              <p:cNvSpPr>
                <a:spLocks noChangeArrowheads="1"/>
              </p:cNvSpPr>
              <p:nvPr/>
            </p:nvSpPr>
            <p:spPr bwMode="auto">
              <a:xfrm>
                <a:off x="2921" y="3686"/>
                <a:ext cx="103" cy="11"/>
              </a:xfrm>
              <a:prstGeom prst="rect">
                <a:avLst/>
              </a:prstGeom>
              <a:solidFill>
                <a:srgbClr val="FC0128"/>
              </a:solidFill>
              <a:ln w="12700">
                <a:noFill/>
                <a:miter lim="800000"/>
                <a:headEnd/>
                <a:tailEnd/>
              </a:ln>
            </p:spPr>
            <p:txBody>
              <a:bodyPr wrap="none" anchor="ctr"/>
              <a:lstStyle/>
              <a:p>
                <a:endParaRPr lang="zh-CN" altLang="en-US"/>
              </a:p>
            </p:txBody>
          </p:sp>
          <p:grpSp>
            <p:nvGrpSpPr>
              <p:cNvPr id="8260" name="Group 127"/>
              <p:cNvGrpSpPr>
                <a:grpSpLocks/>
              </p:cNvGrpSpPr>
              <p:nvPr/>
            </p:nvGrpSpPr>
            <p:grpSpPr bwMode="auto">
              <a:xfrm>
                <a:off x="2919" y="3433"/>
                <a:ext cx="194" cy="364"/>
                <a:chOff x="2919" y="3433"/>
                <a:chExt cx="194" cy="364"/>
              </a:xfrm>
            </p:grpSpPr>
            <p:sp>
              <p:nvSpPr>
                <p:cNvPr id="8261" name="Oval 128"/>
                <p:cNvSpPr>
                  <a:spLocks noChangeArrowheads="1"/>
                </p:cNvSpPr>
                <p:nvPr/>
              </p:nvSpPr>
              <p:spPr bwMode="auto">
                <a:xfrm>
                  <a:off x="2995" y="3433"/>
                  <a:ext cx="48" cy="48"/>
                </a:xfrm>
                <a:prstGeom prst="ellipse">
                  <a:avLst/>
                </a:prstGeom>
                <a:solidFill>
                  <a:srgbClr val="FC0128"/>
                </a:solidFill>
                <a:ln w="12700">
                  <a:solidFill>
                    <a:srgbClr val="000000"/>
                  </a:solidFill>
                  <a:round/>
                  <a:headEnd/>
                  <a:tailEnd/>
                </a:ln>
              </p:spPr>
              <p:txBody>
                <a:bodyPr wrap="none" anchor="ctr"/>
                <a:lstStyle/>
                <a:p>
                  <a:endParaRPr lang="zh-CN" altLang="en-US"/>
                </a:p>
              </p:txBody>
            </p:sp>
            <p:sp>
              <p:nvSpPr>
                <p:cNvPr id="8262" name="Freeform 129"/>
                <p:cNvSpPr>
                  <a:spLocks/>
                </p:cNvSpPr>
                <p:nvPr/>
              </p:nvSpPr>
              <p:spPr bwMode="auto">
                <a:xfrm>
                  <a:off x="2919" y="3501"/>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94"/>
                    <a:gd name="T157" fmla="*/ 0 h 296"/>
                    <a:gd name="T158" fmla="*/ 194 w 194"/>
                    <a:gd name="T159" fmla="*/ 296 h 29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w="127000" cap="rnd">
                  <a:noFill/>
                  <a:round/>
                  <a:headEnd type="none" w="med" len="med"/>
                  <a:tailEnd type="none" w="med" len="med"/>
                </a:ln>
              </p:spPr>
              <p:txBody>
                <a:bodyPr/>
                <a:lstStyle/>
                <a:p>
                  <a:endParaRPr lang="zh-CN" altLang="en-US"/>
                </a:p>
              </p:txBody>
            </p:sp>
          </p:grpSp>
        </p:grpSp>
      </p:grpSp>
      <p:grpSp>
        <p:nvGrpSpPr>
          <p:cNvPr id="8197" name="Group 130"/>
          <p:cNvGrpSpPr>
            <a:grpSpLocks/>
          </p:cNvGrpSpPr>
          <p:nvPr/>
        </p:nvGrpSpPr>
        <p:grpSpPr bwMode="auto">
          <a:xfrm>
            <a:off x="7696200" y="4287838"/>
            <a:ext cx="1008063" cy="1655762"/>
            <a:chOff x="4740" y="1888"/>
            <a:chExt cx="828" cy="1225"/>
          </a:xfrm>
        </p:grpSpPr>
        <p:grpSp>
          <p:nvGrpSpPr>
            <p:cNvPr id="8198" name="Group 131"/>
            <p:cNvGrpSpPr>
              <a:grpSpLocks/>
            </p:cNvGrpSpPr>
            <p:nvPr/>
          </p:nvGrpSpPr>
          <p:grpSpPr bwMode="auto">
            <a:xfrm>
              <a:off x="4740" y="1888"/>
              <a:ext cx="305" cy="448"/>
              <a:chOff x="1004" y="1976"/>
              <a:chExt cx="305" cy="448"/>
            </a:xfrm>
          </p:grpSpPr>
          <p:grpSp>
            <p:nvGrpSpPr>
              <p:cNvPr id="8213" name="Group 132"/>
              <p:cNvGrpSpPr>
                <a:grpSpLocks/>
              </p:cNvGrpSpPr>
              <p:nvPr/>
            </p:nvGrpSpPr>
            <p:grpSpPr bwMode="auto">
              <a:xfrm>
                <a:off x="1004" y="1976"/>
                <a:ext cx="305" cy="448"/>
                <a:chOff x="1004" y="1976"/>
                <a:chExt cx="305" cy="448"/>
              </a:xfrm>
            </p:grpSpPr>
            <p:sp>
              <p:nvSpPr>
                <p:cNvPr id="8215" name="AutoShape 133"/>
                <p:cNvSpPr>
                  <a:spLocks noChangeArrowheads="1"/>
                </p:cNvSpPr>
                <p:nvPr/>
              </p:nvSpPr>
              <p:spPr bwMode="auto">
                <a:xfrm>
                  <a:off x="1004" y="2047"/>
                  <a:ext cx="305" cy="377"/>
                </a:xfrm>
                <a:prstGeom prst="cube">
                  <a:avLst>
                    <a:gd name="adj" fmla="val 24995"/>
                  </a:avLst>
                </a:prstGeom>
                <a:solidFill>
                  <a:srgbClr val="F6BF69"/>
                </a:solidFill>
                <a:ln w="12700">
                  <a:solidFill>
                    <a:schemeClr val="tx1"/>
                  </a:solidFill>
                  <a:miter lim="800000"/>
                  <a:headEnd/>
                  <a:tailEnd/>
                </a:ln>
              </p:spPr>
              <p:txBody>
                <a:bodyPr wrap="none" anchor="ctr"/>
                <a:lstStyle/>
                <a:p>
                  <a:endParaRPr lang="zh-CN" altLang="en-US"/>
                </a:p>
              </p:txBody>
            </p:sp>
            <p:sp>
              <p:nvSpPr>
                <p:cNvPr id="8216" name="AutoShape 134"/>
                <p:cNvSpPr>
                  <a:spLocks noChangeArrowheads="1"/>
                </p:cNvSpPr>
                <p:nvPr/>
              </p:nvSpPr>
              <p:spPr bwMode="auto">
                <a:xfrm>
                  <a:off x="1074" y="1976"/>
                  <a:ext cx="235" cy="78"/>
                </a:xfrm>
                <a:prstGeom prst="cube">
                  <a:avLst>
                    <a:gd name="adj" fmla="val 24995"/>
                  </a:avLst>
                </a:prstGeom>
                <a:solidFill>
                  <a:srgbClr val="F6BF69"/>
                </a:solidFill>
                <a:ln w="12700">
                  <a:solidFill>
                    <a:schemeClr val="tx1"/>
                  </a:solidFill>
                  <a:miter lim="800000"/>
                  <a:headEnd/>
                  <a:tailEnd/>
                </a:ln>
              </p:spPr>
              <p:txBody>
                <a:bodyPr wrap="none" anchor="ctr"/>
                <a:lstStyle/>
                <a:p>
                  <a:endParaRPr lang="zh-CN" altLang="en-US"/>
                </a:p>
              </p:txBody>
            </p:sp>
          </p:grpSp>
          <p:sp>
            <p:nvSpPr>
              <p:cNvPr id="8214" name="AutoShape 135"/>
              <p:cNvSpPr>
                <a:spLocks noChangeArrowheads="1"/>
              </p:cNvSpPr>
              <p:nvPr/>
            </p:nvSpPr>
            <p:spPr bwMode="auto">
              <a:xfrm>
                <a:off x="1066" y="2080"/>
                <a:ext cx="158" cy="27"/>
              </a:xfrm>
              <a:prstGeom prst="parallelogram">
                <a:avLst>
                  <a:gd name="adj" fmla="val 146269"/>
                </a:avLst>
              </a:prstGeom>
              <a:solidFill>
                <a:srgbClr val="F6BF69"/>
              </a:solidFill>
              <a:ln w="25400">
                <a:solidFill>
                  <a:schemeClr val="tx1"/>
                </a:solidFill>
                <a:miter lim="800000"/>
                <a:headEnd/>
                <a:tailEnd/>
              </a:ln>
            </p:spPr>
            <p:txBody>
              <a:bodyPr wrap="none" anchor="ctr"/>
              <a:lstStyle/>
              <a:p>
                <a:endParaRPr lang="zh-CN" altLang="en-US"/>
              </a:p>
            </p:txBody>
          </p:sp>
        </p:grpSp>
        <p:grpSp>
          <p:nvGrpSpPr>
            <p:cNvPr id="8199" name="Group 136"/>
            <p:cNvGrpSpPr>
              <a:grpSpLocks/>
            </p:cNvGrpSpPr>
            <p:nvPr/>
          </p:nvGrpSpPr>
          <p:grpSpPr bwMode="auto">
            <a:xfrm>
              <a:off x="4967" y="2302"/>
              <a:ext cx="378" cy="448"/>
              <a:chOff x="1305" y="1976"/>
              <a:chExt cx="378" cy="448"/>
            </a:xfrm>
          </p:grpSpPr>
          <p:grpSp>
            <p:nvGrpSpPr>
              <p:cNvPr id="8208" name="Group 137"/>
              <p:cNvGrpSpPr>
                <a:grpSpLocks/>
              </p:cNvGrpSpPr>
              <p:nvPr/>
            </p:nvGrpSpPr>
            <p:grpSpPr bwMode="auto">
              <a:xfrm>
                <a:off x="1305" y="1976"/>
                <a:ext cx="378" cy="448"/>
                <a:chOff x="1305" y="1976"/>
                <a:chExt cx="378" cy="448"/>
              </a:xfrm>
            </p:grpSpPr>
            <p:sp>
              <p:nvSpPr>
                <p:cNvPr id="8211" name="AutoShape 138"/>
                <p:cNvSpPr>
                  <a:spLocks noChangeArrowheads="1"/>
                </p:cNvSpPr>
                <p:nvPr/>
              </p:nvSpPr>
              <p:spPr bwMode="auto">
                <a:xfrm>
                  <a:off x="1305" y="2047"/>
                  <a:ext cx="378" cy="377"/>
                </a:xfrm>
                <a:prstGeom prst="cube">
                  <a:avLst>
                    <a:gd name="adj" fmla="val 24995"/>
                  </a:avLst>
                </a:prstGeom>
                <a:solidFill>
                  <a:srgbClr val="A2C1FE"/>
                </a:solidFill>
                <a:ln w="12700">
                  <a:solidFill>
                    <a:schemeClr val="tx1"/>
                  </a:solidFill>
                  <a:miter lim="800000"/>
                  <a:headEnd/>
                  <a:tailEnd/>
                </a:ln>
              </p:spPr>
              <p:txBody>
                <a:bodyPr wrap="none" anchor="ctr"/>
                <a:lstStyle/>
                <a:p>
                  <a:endParaRPr lang="zh-CN" altLang="en-US"/>
                </a:p>
              </p:txBody>
            </p:sp>
            <p:sp>
              <p:nvSpPr>
                <p:cNvPr id="8212" name="AutoShape 139"/>
                <p:cNvSpPr>
                  <a:spLocks noChangeArrowheads="1"/>
                </p:cNvSpPr>
                <p:nvPr/>
              </p:nvSpPr>
              <p:spPr bwMode="auto">
                <a:xfrm>
                  <a:off x="1391" y="1976"/>
                  <a:ext cx="292" cy="78"/>
                </a:xfrm>
                <a:prstGeom prst="cube">
                  <a:avLst>
                    <a:gd name="adj" fmla="val 24995"/>
                  </a:avLst>
                </a:prstGeom>
                <a:solidFill>
                  <a:srgbClr val="A2C1FE"/>
                </a:solidFill>
                <a:ln w="12700">
                  <a:solidFill>
                    <a:schemeClr val="tx1"/>
                  </a:solidFill>
                  <a:miter lim="800000"/>
                  <a:headEnd/>
                  <a:tailEnd/>
                </a:ln>
              </p:spPr>
              <p:txBody>
                <a:bodyPr wrap="none" anchor="ctr"/>
                <a:lstStyle/>
                <a:p>
                  <a:endParaRPr lang="zh-CN" altLang="en-US"/>
                </a:p>
              </p:txBody>
            </p:sp>
          </p:grpSp>
          <p:sp>
            <p:nvSpPr>
              <p:cNvPr id="8209" name="Oval 140"/>
              <p:cNvSpPr>
                <a:spLocks noChangeArrowheads="1"/>
              </p:cNvSpPr>
              <p:nvPr/>
            </p:nvSpPr>
            <p:spPr bwMode="auto">
              <a:xfrm>
                <a:off x="1420" y="2012"/>
                <a:ext cx="49" cy="27"/>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8210" name="AutoShape 141"/>
              <p:cNvSpPr>
                <a:spLocks noChangeArrowheads="1"/>
              </p:cNvSpPr>
              <p:nvPr/>
            </p:nvSpPr>
            <p:spPr bwMode="auto">
              <a:xfrm>
                <a:off x="1352" y="2222"/>
                <a:ext cx="198" cy="84"/>
              </a:xfrm>
              <a:prstGeom prst="octagon">
                <a:avLst>
                  <a:gd name="adj" fmla="val 29282"/>
                </a:avLst>
              </a:prstGeom>
              <a:solidFill>
                <a:srgbClr val="A2C1FE"/>
              </a:solidFill>
              <a:ln w="25400">
                <a:solidFill>
                  <a:schemeClr val="tx1"/>
                </a:solidFill>
                <a:miter lim="800000"/>
                <a:headEnd/>
                <a:tailEnd/>
              </a:ln>
            </p:spPr>
            <p:txBody>
              <a:bodyPr wrap="none" anchor="ctr"/>
              <a:lstStyle/>
              <a:p>
                <a:endParaRPr lang="zh-CN" altLang="en-US"/>
              </a:p>
            </p:txBody>
          </p:sp>
        </p:grpSp>
        <p:grpSp>
          <p:nvGrpSpPr>
            <p:cNvPr id="8200" name="Group 142"/>
            <p:cNvGrpSpPr>
              <a:grpSpLocks/>
            </p:cNvGrpSpPr>
            <p:nvPr/>
          </p:nvGrpSpPr>
          <p:grpSpPr bwMode="auto">
            <a:xfrm>
              <a:off x="5284" y="2749"/>
              <a:ext cx="284" cy="364"/>
              <a:chOff x="1842" y="1797"/>
              <a:chExt cx="284" cy="364"/>
            </a:xfrm>
          </p:grpSpPr>
          <p:sp>
            <p:nvSpPr>
              <p:cNvPr id="8201" name="Freeform 143"/>
              <p:cNvSpPr>
                <a:spLocks/>
              </p:cNvSpPr>
              <p:nvPr/>
            </p:nvSpPr>
            <p:spPr bwMode="auto">
              <a:xfrm>
                <a:off x="2024" y="1969"/>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 name="T10" fmla="*/ 0 60000 65536"/>
                  <a:gd name="T11" fmla="*/ 0 60000 65536"/>
                  <a:gd name="T12" fmla="*/ 0 60000 65536"/>
                  <a:gd name="T13" fmla="*/ 0 60000 65536"/>
                  <a:gd name="T14" fmla="*/ 0 60000 65536"/>
                  <a:gd name="T15" fmla="*/ 0 w 86"/>
                  <a:gd name="T16" fmla="*/ 0 h 192"/>
                  <a:gd name="T17" fmla="*/ 86 w 86"/>
                  <a:gd name="T18" fmla="*/ 192 h 192"/>
                </a:gdLst>
                <a:ahLst/>
                <a:cxnLst>
                  <a:cxn ang="T10">
                    <a:pos x="T0" y="T1"/>
                  </a:cxn>
                  <a:cxn ang="T11">
                    <a:pos x="T2" y="T3"/>
                  </a:cxn>
                  <a:cxn ang="T12">
                    <a:pos x="T4" y="T5"/>
                  </a:cxn>
                  <a:cxn ang="T13">
                    <a:pos x="T6" y="T7"/>
                  </a:cxn>
                  <a:cxn ang="T14">
                    <a:pos x="T8" y="T9"/>
                  </a:cxn>
                </a:cxnLst>
                <a:rect l="T15" t="T16" r="T17" b="T18"/>
                <a:pathLst>
                  <a:path w="86" h="192">
                    <a:moveTo>
                      <a:pt x="62" y="0"/>
                    </a:moveTo>
                    <a:lnTo>
                      <a:pt x="85" y="0"/>
                    </a:lnTo>
                    <a:lnTo>
                      <a:pt x="23" y="191"/>
                    </a:lnTo>
                    <a:lnTo>
                      <a:pt x="0" y="191"/>
                    </a:lnTo>
                    <a:lnTo>
                      <a:pt x="62" y="0"/>
                    </a:lnTo>
                  </a:path>
                </a:pathLst>
              </a:custGeom>
              <a:solidFill>
                <a:srgbClr val="FC0128"/>
              </a:solidFill>
              <a:ln w="12700" cap="rnd">
                <a:noFill/>
                <a:round/>
                <a:headEnd type="none" w="med" len="med"/>
                <a:tailEnd type="none" w="med" len="med"/>
              </a:ln>
            </p:spPr>
            <p:txBody>
              <a:bodyPr/>
              <a:lstStyle/>
              <a:p>
                <a:endParaRPr lang="zh-CN" altLang="en-US"/>
              </a:p>
            </p:txBody>
          </p:sp>
          <p:sp>
            <p:nvSpPr>
              <p:cNvPr id="8202" name="Rectangle 144"/>
              <p:cNvSpPr>
                <a:spLocks noChangeArrowheads="1"/>
              </p:cNvSpPr>
              <p:nvPr/>
            </p:nvSpPr>
            <p:spPr bwMode="auto">
              <a:xfrm>
                <a:off x="2020" y="1969"/>
                <a:ext cx="106" cy="16"/>
              </a:xfrm>
              <a:prstGeom prst="rect">
                <a:avLst/>
              </a:prstGeom>
              <a:solidFill>
                <a:srgbClr val="FC0128"/>
              </a:solidFill>
              <a:ln w="12700">
                <a:noFill/>
                <a:miter lim="800000"/>
                <a:headEnd/>
                <a:tailEnd/>
              </a:ln>
            </p:spPr>
            <p:txBody>
              <a:bodyPr wrap="none" anchor="ctr"/>
              <a:lstStyle/>
              <a:p>
                <a:endParaRPr lang="zh-CN" altLang="en-US"/>
              </a:p>
            </p:txBody>
          </p:sp>
          <p:sp>
            <p:nvSpPr>
              <p:cNvPr id="8203" name="Rectangle 145"/>
              <p:cNvSpPr>
                <a:spLocks noChangeArrowheads="1"/>
              </p:cNvSpPr>
              <p:nvPr/>
            </p:nvSpPr>
            <p:spPr bwMode="auto">
              <a:xfrm>
                <a:off x="2027" y="2050"/>
                <a:ext cx="82" cy="16"/>
              </a:xfrm>
              <a:prstGeom prst="rect">
                <a:avLst/>
              </a:prstGeom>
              <a:solidFill>
                <a:srgbClr val="FC0128"/>
              </a:solidFill>
              <a:ln w="12700">
                <a:noFill/>
                <a:miter lim="800000"/>
                <a:headEnd/>
                <a:tailEnd/>
              </a:ln>
            </p:spPr>
            <p:txBody>
              <a:bodyPr wrap="none" anchor="ctr"/>
              <a:lstStyle/>
              <a:p>
                <a:endParaRPr lang="zh-CN" altLang="en-US"/>
              </a:p>
            </p:txBody>
          </p:sp>
          <p:sp>
            <p:nvSpPr>
              <p:cNvPr id="8204" name="Rectangle 146"/>
              <p:cNvSpPr>
                <a:spLocks noChangeArrowheads="1"/>
              </p:cNvSpPr>
              <p:nvPr/>
            </p:nvSpPr>
            <p:spPr bwMode="auto">
              <a:xfrm>
                <a:off x="1844" y="2050"/>
                <a:ext cx="103" cy="11"/>
              </a:xfrm>
              <a:prstGeom prst="rect">
                <a:avLst/>
              </a:prstGeom>
              <a:solidFill>
                <a:srgbClr val="FC0128"/>
              </a:solidFill>
              <a:ln w="12700">
                <a:noFill/>
                <a:miter lim="800000"/>
                <a:headEnd/>
                <a:tailEnd/>
              </a:ln>
            </p:spPr>
            <p:txBody>
              <a:bodyPr wrap="none" anchor="ctr"/>
              <a:lstStyle/>
              <a:p>
                <a:endParaRPr lang="zh-CN" altLang="en-US"/>
              </a:p>
            </p:txBody>
          </p:sp>
          <p:grpSp>
            <p:nvGrpSpPr>
              <p:cNvPr id="8205" name="Group 147"/>
              <p:cNvGrpSpPr>
                <a:grpSpLocks/>
              </p:cNvGrpSpPr>
              <p:nvPr/>
            </p:nvGrpSpPr>
            <p:grpSpPr bwMode="auto">
              <a:xfrm>
                <a:off x="1842" y="1797"/>
                <a:ext cx="194" cy="364"/>
                <a:chOff x="1687" y="2033"/>
                <a:chExt cx="194" cy="364"/>
              </a:xfrm>
            </p:grpSpPr>
            <p:sp>
              <p:nvSpPr>
                <p:cNvPr id="8206" name="Oval 148"/>
                <p:cNvSpPr>
                  <a:spLocks noChangeArrowheads="1"/>
                </p:cNvSpPr>
                <p:nvPr/>
              </p:nvSpPr>
              <p:spPr bwMode="auto">
                <a:xfrm>
                  <a:off x="1763" y="2033"/>
                  <a:ext cx="48" cy="48"/>
                </a:xfrm>
                <a:prstGeom prst="ellipse">
                  <a:avLst/>
                </a:prstGeom>
                <a:solidFill>
                  <a:srgbClr val="FC0128"/>
                </a:solidFill>
                <a:ln w="12700">
                  <a:solidFill>
                    <a:srgbClr val="000000"/>
                  </a:solidFill>
                  <a:round/>
                  <a:headEnd/>
                  <a:tailEnd/>
                </a:ln>
              </p:spPr>
              <p:txBody>
                <a:bodyPr wrap="none" anchor="ctr"/>
                <a:lstStyle/>
                <a:p>
                  <a:endParaRPr lang="zh-CN" altLang="en-US"/>
                </a:p>
              </p:txBody>
            </p:sp>
            <p:sp>
              <p:nvSpPr>
                <p:cNvPr id="8207" name="Freeform 149"/>
                <p:cNvSpPr>
                  <a:spLocks/>
                </p:cNvSpPr>
                <p:nvPr/>
              </p:nvSpPr>
              <p:spPr bwMode="auto">
                <a:xfrm>
                  <a:off x="1687" y="2101"/>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94"/>
                    <a:gd name="T157" fmla="*/ 0 h 296"/>
                    <a:gd name="T158" fmla="*/ 194 w 194"/>
                    <a:gd name="T159" fmla="*/ 296 h 29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w="127000" cap="rnd">
                  <a:noFill/>
                  <a:round/>
                  <a:headEnd type="none" w="med" len="med"/>
                  <a:tailEnd type="none" w="med" len="med"/>
                </a:ln>
              </p:spPr>
              <p:txBody>
                <a:bodyPr/>
                <a:lstStyle/>
                <a:p>
                  <a:endParaRPr lang="zh-CN" altLang="en-US"/>
                </a:p>
              </p:txBody>
            </p:sp>
          </p:grpSp>
        </p:gr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zh-CN" smtClean="0"/>
              <a:t>9.2.1 </a:t>
            </a:r>
            <a:r>
              <a:rPr lang="zh-CN" altLang="en-US" smtClean="0"/>
              <a:t>指令流水线思想</a:t>
            </a:r>
          </a:p>
        </p:txBody>
      </p:sp>
      <p:grpSp>
        <p:nvGrpSpPr>
          <p:cNvPr id="9219" name="Group 40"/>
          <p:cNvGrpSpPr>
            <a:grpSpLocks/>
          </p:cNvGrpSpPr>
          <p:nvPr/>
        </p:nvGrpSpPr>
        <p:grpSpPr bwMode="auto">
          <a:xfrm>
            <a:off x="838200" y="1295400"/>
            <a:ext cx="7620000" cy="4416425"/>
            <a:chOff x="432" y="672"/>
            <a:chExt cx="4800" cy="2782"/>
          </a:xfrm>
        </p:grpSpPr>
        <p:grpSp>
          <p:nvGrpSpPr>
            <p:cNvPr id="9220" name="Group 4"/>
            <p:cNvGrpSpPr>
              <a:grpSpLocks/>
            </p:cNvGrpSpPr>
            <p:nvPr/>
          </p:nvGrpSpPr>
          <p:grpSpPr bwMode="auto">
            <a:xfrm>
              <a:off x="432" y="672"/>
              <a:ext cx="4800" cy="1776"/>
              <a:chOff x="576" y="1008"/>
              <a:chExt cx="4800" cy="1776"/>
            </a:xfrm>
          </p:grpSpPr>
          <p:sp>
            <p:nvSpPr>
              <p:cNvPr id="474117" name="AutoShape 5"/>
              <p:cNvSpPr>
                <a:spLocks noChangeArrowheads="1"/>
              </p:cNvSpPr>
              <p:nvPr/>
            </p:nvSpPr>
            <p:spPr bwMode="auto">
              <a:xfrm>
                <a:off x="2128" y="1008"/>
                <a:ext cx="768" cy="288"/>
              </a:xfrm>
              <a:prstGeom prst="flowChartProcess">
                <a:avLst/>
              </a:prstGeom>
              <a:solidFill>
                <a:schemeClr val="folHlink"/>
              </a:solidFill>
              <a:ln w="12700">
                <a:solidFill>
                  <a:schemeClr val="accent1"/>
                </a:solidFill>
                <a:miter lim="800000"/>
                <a:headEnd type="none" w="sm" len="sm"/>
                <a:tailEnd type="none" w="sm" len="sm"/>
              </a:ln>
              <a:effectLst>
                <a:outerShdw dist="35921" dir="2700000" algn="ctr" rotWithShape="0">
                  <a:schemeClr val="bg2"/>
                </a:outerShdw>
              </a:effectLst>
            </p:spPr>
            <p:txBody>
              <a:bodyPr wrap="none" anchor="ctr"/>
              <a:lstStyle/>
              <a:p>
                <a:pPr algn="ctr">
                  <a:lnSpc>
                    <a:spcPct val="85000"/>
                  </a:lnSpc>
                  <a:defRPr/>
                </a:pPr>
                <a:r>
                  <a:rPr lang="zh-CN" altLang="en-US" sz="2800" b="1">
                    <a:solidFill>
                      <a:schemeClr val="tx2"/>
                    </a:solidFill>
                    <a:latin typeface="楷体_GB2312" pitchFamily="49" charset="-122"/>
                    <a:ea typeface="楷体_GB2312" pitchFamily="49" charset="-122"/>
                  </a:rPr>
                  <a:t>取指</a:t>
                </a:r>
              </a:p>
            </p:txBody>
          </p:sp>
          <p:sp>
            <p:nvSpPr>
              <p:cNvPr id="474118" name="AutoShape 6"/>
              <p:cNvSpPr>
                <a:spLocks noChangeArrowheads="1"/>
              </p:cNvSpPr>
              <p:nvPr/>
            </p:nvSpPr>
            <p:spPr bwMode="auto">
              <a:xfrm>
                <a:off x="3136" y="1008"/>
                <a:ext cx="768" cy="288"/>
              </a:xfrm>
              <a:prstGeom prst="flowChartProcess">
                <a:avLst/>
              </a:prstGeom>
              <a:solidFill>
                <a:schemeClr val="folHlink"/>
              </a:solidFill>
              <a:ln w="12700">
                <a:solidFill>
                  <a:schemeClr val="accent1"/>
                </a:solidFill>
                <a:miter lim="800000"/>
                <a:headEnd type="none" w="sm" len="sm"/>
                <a:tailEnd type="none" w="sm" len="sm"/>
              </a:ln>
              <a:effectLst>
                <a:outerShdw dist="35921" dir="2700000" algn="ctr" rotWithShape="0">
                  <a:schemeClr val="bg2"/>
                </a:outerShdw>
              </a:effectLst>
            </p:spPr>
            <p:txBody>
              <a:bodyPr wrap="none" anchor="ctr"/>
              <a:lstStyle/>
              <a:p>
                <a:pPr algn="ctr">
                  <a:lnSpc>
                    <a:spcPct val="85000"/>
                  </a:lnSpc>
                  <a:defRPr/>
                </a:pPr>
                <a:r>
                  <a:rPr lang="zh-CN" altLang="en-US" sz="2800" b="1">
                    <a:solidFill>
                      <a:schemeClr val="tx2"/>
                    </a:solidFill>
                    <a:latin typeface="楷体_GB2312" pitchFamily="49" charset="-122"/>
                    <a:ea typeface="楷体_GB2312" pitchFamily="49" charset="-122"/>
                  </a:rPr>
                  <a:t>执行</a:t>
                </a:r>
              </a:p>
            </p:txBody>
          </p:sp>
          <p:sp>
            <p:nvSpPr>
              <p:cNvPr id="9228" name="Line 7"/>
              <p:cNvSpPr>
                <a:spLocks noChangeShapeType="1"/>
              </p:cNvSpPr>
              <p:nvPr/>
            </p:nvSpPr>
            <p:spPr bwMode="auto">
              <a:xfrm>
                <a:off x="2896" y="1152"/>
                <a:ext cx="240" cy="0"/>
              </a:xfrm>
              <a:prstGeom prst="line">
                <a:avLst/>
              </a:prstGeom>
              <a:noFill/>
              <a:ln w="38100">
                <a:solidFill>
                  <a:schemeClr val="accent1"/>
                </a:solidFill>
                <a:round/>
                <a:headEnd type="none" w="sm" len="sm"/>
                <a:tailEnd type="triangle" w="med" len="med"/>
              </a:ln>
            </p:spPr>
            <p:txBody>
              <a:bodyPr/>
              <a:lstStyle/>
              <a:p>
                <a:endParaRPr lang="zh-CN" altLang="en-US"/>
              </a:p>
            </p:txBody>
          </p:sp>
          <p:sp>
            <p:nvSpPr>
              <p:cNvPr id="474120" name="AutoShape 8"/>
              <p:cNvSpPr>
                <a:spLocks noChangeArrowheads="1"/>
              </p:cNvSpPr>
              <p:nvPr/>
            </p:nvSpPr>
            <p:spPr bwMode="auto">
              <a:xfrm>
                <a:off x="1600" y="1584"/>
                <a:ext cx="768" cy="288"/>
              </a:xfrm>
              <a:prstGeom prst="flowChartProcess">
                <a:avLst/>
              </a:prstGeom>
              <a:solidFill>
                <a:schemeClr val="folHlink"/>
              </a:solidFill>
              <a:ln w="12700">
                <a:solidFill>
                  <a:schemeClr val="accent1"/>
                </a:solidFill>
                <a:miter lim="800000"/>
                <a:headEnd type="none" w="sm" len="sm"/>
                <a:tailEnd type="none" w="sm" len="sm"/>
              </a:ln>
              <a:effectLst>
                <a:outerShdw dist="35921" dir="2700000" algn="ctr" rotWithShape="0">
                  <a:schemeClr val="bg2"/>
                </a:outerShdw>
              </a:effectLst>
            </p:spPr>
            <p:txBody>
              <a:bodyPr wrap="none" anchor="ctr"/>
              <a:lstStyle/>
              <a:p>
                <a:pPr algn="ctr">
                  <a:lnSpc>
                    <a:spcPct val="85000"/>
                  </a:lnSpc>
                  <a:defRPr/>
                </a:pPr>
                <a:r>
                  <a:rPr lang="zh-CN" altLang="en-US" sz="2800" b="1">
                    <a:solidFill>
                      <a:schemeClr val="tx2"/>
                    </a:solidFill>
                    <a:latin typeface="楷体_GB2312" pitchFamily="49" charset="-122"/>
                    <a:ea typeface="楷体_GB2312" pitchFamily="49" charset="-122"/>
                  </a:rPr>
                  <a:t>取指</a:t>
                </a:r>
              </a:p>
            </p:txBody>
          </p:sp>
          <p:sp>
            <p:nvSpPr>
              <p:cNvPr id="474121" name="AutoShape 9"/>
              <p:cNvSpPr>
                <a:spLocks noChangeArrowheads="1"/>
              </p:cNvSpPr>
              <p:nvPr/>
            </p:nvSpPr>
            <p:spPr bwMode="auto">
              <a:xfrm>
                <a:off x="2608" y="1584"/>
                <a:ext cx="768" cy="288"/>
              </a:xfrm>
              <a:prstGeom prst="flowChartProcess">
                <a:avLst/>
              </a:prstGeom>
              <a:solidFill>
                <a:schemeClr val="folHlink"/>
              </a:solidFill>
              <a:ln w="12700">
                <a:solidFill>
                  <a:schemeClr val="accent1"/>
                </a:solidFill>
                <a:miter lim="800000"/>
                <a:headEnd type="none" w="sm" len="sm"/>
                <a:tailEnd type="none" w="sm" len="sm"/>
              </a:ln>
              <a:effectLst>
                <a:outerShdw dist="35921" dir="2700000" algn="ctr" rotWithShape="0">
                  <a:schemeClr val="bg2"/>
                </a:outerShdw>
              </a:effectLst>
            </p:spPr>
            <p:txBody>
              <a:bodyPr wrap="none" anchor="ctr"/>
              <a:lstStyle/>
              <a:p>
                <a:pPr algn="ctr">
                  <a:lnSpc>
                    <a:spcPct val="85000"/>
                  </a:lnSpc>
                  <a:defRPr/>
                </a:pPr>
                <a:r>
                  <a:rPr lang="zh-CN" altLang="en-US" sz="2800" b="1">
                    <a:solidFill>
                      <a:schemeClr val="tx2"/>
                    </a:solidFill>
                    <a:latin typeface="楷体_GB2312" pitchFamily="49" charset="-122"/>
                    <a:ea typeface="楷体_GB2312" pitchFamily="49" charset="-122"/>
                  </a:rPr>
                  <a:t>译码</a:t>
                </a:r>
              </a:p>
            </p:txBody>
          </p:sp>
          <p:sp>
            <p:nvSpPr>
              <p:cNvPr id="9231" name="Line 10"/>
              <p:cNvSpPr>
                <a:spLocks noChangeShapeType="1"/>
              </p:cNvSpPr>
              <p:nvPr/>
            </p:nvSpPr>
            <p:spPr bwMode="auto">
              <a:xfrm>
                <a:off x="2368" y="1728"/>
                <a:ext cx="240" cy="0"/>
              </a:xfrm>
              <a:prstGeom prst="line">
                <a:avLst/>
              </a:prstGeom>
              <a:noFill/>
              <a:ln w="38100">
                <a:solidFill>
                  <a:schemeClr val="accent1"/>
                </a:solidFill>
                <a:round/>
                <a:headEnd type="none" w="sm" len="sm"/>
                <a:tailEnd type="triangle" w="med" len="med"/>
              </a:ln>
            </p:spPr>
            <p:txBody>
              <a:bodyPr/>
              <a:lstStyle/>
              <a:p>
                <a:endParaRPr lang="zh-CN" altLang="en-US"/>
              </a:p>
            </p:txBody>
          </p:sp>
          <p:sp>
            <p:nvSpPr>
              <p:cNvPr id="474123" name="AutoShape 11"/>
              <p:cNvSpPr>
                <a:spLocks noChangeArrowheads="1"/>
              </p:cNvSpPr>
              <p:nvPr/>
            </p:nvSpPr>
            <p:spPr bwMode="auto">
              <a:xfrm>
                <a:off x="3624" y="1584"/>
                <a:ext cx="768" cy="288"/>
              </a:xfrm>
              <a:prstGeom prst="flowChartProcess">
                <a:avLst/>
              </a:prstGeom>
              <a:solidFill>
                <a:schemeClr val="folHlink"/>
              </a:solidFill>
              <a:ln w="12700">
                <a:solidFill>
                  <a:schemeClr val="accent1"/>
                </a:solidFill>
                <a:miter lim="800000"/>
                <a:headEnd type="none" w="sm" len="sm"/>
                <a:tailEnd type="none" w="sm" len="sm"/>
              </a:ln>
              <a:effectLst>
                <a:outerShdw dist="35921" dir="2700000" algn="ctr" rotWithShape="0">
                  <a:schemeClr val="bg2"/>
                </a:outerShdw>
              </a:effectLst>
            </p:spPr>
            <p:txBody>
              <a:bodyPr wrap="none" anchor="ctr"/>
              <a:lstStyle/>
              <a:p>
                <a:pPr algn="ctr">
                  <a:lnSpc>
                    <a:spcPct val="85000"/>
                  </a:lnSpc>
                  <a:defRPr/>
                </a:pPr>
                <a:r>
                  <a:rPr lang="zh-CN" altLang="en-US" sz="2800" b="1">
                    <a:solidFill>
                      <a:schemeClr val="tx2"/>
                    </a:solidFill>
                    <a:latin typeface="楷体_GB2312" pitchFamily="49" charset="-122"/>
                    <a:ea typeface="楷体_GB2312" pitchFamily="49" charset="-122"/>
                  </a:rPr>
                  <a:t>执行</a:t>
                </a:r>
              </a:p>
            </p:txBody>
          </p:sp>
          <p:sp>
            <p:nvSpPr>
              <p:cNvPr id="9233" name="Line 12"/>
              <p:cNvSpPr>
                <a:spLocks noChangeShapeType="1"/>
              </p:cNvSpPr>
              <p:nvPr/>
            </p:nvSpPr>
            <p:spPr bwMode="auto">
              <a:xfrm>
                <a:off x="3384" y="1728"/>
                <a:ext cx="240" cy="0"/>
              </a:xfrm>
              <a:prstGeom prst="line">
                <a:avLst/>
              </a:prstGeom>
              <a:noFill/>
              <a:ln w="38100">
                <a:solidFill>
                  <a:schemeClr val="accent1"/>
                </a:solidFill>
                <a:round/>
                <a:headEnd type="none" w="sm" len="sm"/>
                <a:tailEnd type="triangle" w="med" len="med"/>
              </a:ln>
            </p:spPr>
            <p:txBody>
              <a:bodyPr/>
              <a:lstStyle/>
              <a:p>
                <a:endParaRPr lang="zh-CN" altLang="en-US"/>
              </a:p>
            </p:txBody>
          </p:sp>
          <p:sp>
            <p:nvSpPr>
              <p:cNvPr id="474125" name="AutoShape 13"/>
              <p:cNvSpPr>
                <a:spLocks noChangeArrowheads="1"/>
              </p:cNvSpPr>
              <p:nvPr/>
            </p:nvSpPr>
            <p:spPr bwMode="auto">
              <a:xfrm>
                <a:off x="576" y="2208"/>
                <a:ext cx="768" cy="288"/>
              </a:xfrm>
              <a:prstGeom prst="flowChartProcess">
                <a:avLst/>
              </a:prstGeom>
              <a:solidFill>
                <a:schemeClr val="folHlink"/>
              </a:solidFill>
              <a:ln w="12700">
                <a:solidFill>
                  <a:schemeClr val="accent1"/>
                </a:solidFill>
                <a:miter lim="800000"/>
                <a:headEnd type="none" w="sm" len="sm"/>
                <a:tailEnd type="none" w="sm" len="sm"/>
              </a:ln>
              <a:effectLst>
                <a:outerShdw dist="35921" dir="2700000" algn="ctr" rotWithShape="0">
                  <a:schemeClr val="bg2"/>
                </a:outerShdw>
              </a:effectLst>
            </p:spPr>
            <p:txBody>
              <a:bodyPr wrap="none" anchor="ctr"/>
              <a:lstStyle/>
              <a:p>
                <a:pPr algn="ctr">
                  <a:lnSpc>
                    <a:spcPct val="85000"/>
                  </a:lnSpc>
                  <a:defRPr/>
                </a:pPr>
                <a:r>
                  <a:rPr lang="zh-CN" altLang="en-US" sz="2800" b="1">
                    <a:solidFill>
                      <a:schemeClr val="tx2"/>
                    </a:solidFill>
                    <a:latin typeface="楷体_GB2312" pitchFamily="49" charset="-122"/>
                    <a:ea typeface="楷体_GB2312" pitchFamily="49" charset="-122"/>
                  </a:rPr>
                  <a:t>取指</a:t>
                </a:r>
              </a:p>
            </p:txBody>
          </p:sp>
          <p:sp>
            <p:nvSpPr>
              <p:cNvPr id="474126" name="AutoShape 14"/>
              <p:cNvSpPr>
                <a:spLocks noChangeArrowheads="1"/>
              </p:cNvSpPr>
              <p:nvPr/>
            </p:nvSpPr>
            <p:spPr bwMode="auto">
              <a:xfrm>
                <a:off x="1584" y="2208"/>
                <a:ext cx="768" cy="288"/>
              </a:xfrm>
              <a:prstGeom prst="flowChartProcess">
                <a:avLst/>
              </a:prstGeom>
              <a:solidFill>
                <a:schemeClr val="folHlink"/>
              </a:solidFill>
              <a:ln w="12700">
                <a:solidFill>
                  <a:schemeClr val="accent1"/>
                </a:solidFill>
                <a:miter lim="800000"/>
                <a:headEnd type="none" w="sm" len="sm"/>
                <a:tailEnd type="none" w="sm" len="sm"/>
              </a:ln>
              <a:effectLst>
                <a:outerShdw dist="35921" dir="2700000" algn="ctr" rotWithShape="0">
                  <a:schemeClr val="bg2"/>
                </a:outerShdw>
              </a:effectLst>
            </p:spPr>
            <p:txBody>
              <a:bodyPr wrap="none" anchor="ctr"/>
              <a:lstStyle/>
              <a:p>
                <a:pPr algn="ctr">
                  <a:lnSpc>
                    <a:spcPct val="85000"/>
                  </a:lnSpc>
                  <a:defRPr/>
                </a:pPr>
                <a:r>
                  <a:rPr lang="zh-CN" altLang="en-US" sz="2800" b="1">
                    <a:solidFill>
                      <a:schemeClr val="tx2"/>
                    </a:solidFill>
                    <a:latin typeface="楷体_GB2312" pitchFamily="49" charset="-122"/>
                    <a:ea typeface="楷体_GB2312" pitchFamily="49" charset="-122"/>
                  </a:rPr>
                  <a:t>译码</a:t>
                </a:r>
              </a:p>
            </p:txBody>
          </p:sp>
          <p:sp>
            <p:nvSpPr>
              <p:cNvPr id="9236" name="Line 15"/>
              <p:cNvSpPr>
                <a:spLocks noChangeShapeType="1"/>
              </p:cNvSpPr>
              <p:nvPr/>
            </p:nvSpPr>
            <p:spPr bwMode="auto">
              <a:xfrm>
                <a:off x="1344" y="2352"/>
                <a:ext cx="240" cy="0"/>
              </a:xfrm>
              <a:prstGeom prst="line">
                <a:avLst/>
              </a:prstGeom>
              <a:noFill/>
              <a:ln w="38100">
                <a:solidFill>
                  <a:schemeClr val="accent1"/>
                </a:solidFill>
                <a:round/>
                <a:headEnd type="none" w="sm" len="sm"/>
                <a:tailEnd type="triangle" w="med" len="med"/>
              </a:ln>
            </p:spPr>
            <p:txBody>
              <a:bodyPr/>
              <a:lstStyle/>
              <a:p>
                <a:endParaRPr lang="zh-CN" altLang="en-US"/>
              </a:p>
            </p:txBody>
          </p:sp>
          <p:sp>
            <p:nvSpPr>
              <p:cNvPr id="474128" name="AutoShape 16"/>
              <p:cNvSpPr>
                <a:spLocks noChangeArrowheads="1"/>
              </p:cNvSpPr>
              <p:nvPr/>
            </p:nvSpPr>
            <p:spPr bwMode="auto">
              <a:xfrm>
                <a:off x="2600" y="2208"/>
                <a:ext cx="768" cy="288"/>
              </a:xfrm>
              <a:prstGeom prst="flowChartProcess">
                <a:avLst/>
              </a:prstGeom>
              <a:solidFill>
                <a:schemeClr val="folHlink"/>
              </a:solidFill>
              <a:ln w="12700">
                <a:solidFill>
                  <a:schemeClr val="accent1"/>
                </a:solidFill>
                <a:miter lim="800000"/>
                <a:headEnd type="none" w="sm" len="sm"/>
                <a:tailEnd type="none" w="sm" len="sm"/>
              </a:ln>
              <a:effectLst>
                <a:outerShdw dist="35921" dir="2700000" algn="ctr" rotWithShape="0">
                  <a:schemeClr val="bg2"/>
                </a:outerShdw>
              </a:effectLst>
            </p:spPr>
            <p:txBody>
              <a:bodyPr wrap="none" anchor="ctr"/>
              <a:lstStyle/>
              <a:p>
                <a:pPr algn="ctr">
                  <a:lnSpc>
                    <a:spcPct val="85000"/>
                  </a:lnSpc>
                  <a:defRPr/>
                </a:pPr>
                <a:r>
                  <a:rPr lang="zh-CN" altLang="en-US" sz="2800" b="1">
                    <a:solidFill>
                      <a:schemeClr val="tx2"/>
                    </a:solidFill>
                    <a:latin typeface="楷体_GB2312" pitchFamily="49" charset="-122"/>
                    <a:ea typeface="楷体_GB2312" pitchFamily="49" charset="-122"/>
                  </a:rPr>
                  <a:t>地址</a:t>
                </a:r>
              </a:p>
            </p:txBody>
          </p:sp>
          <p:sp>
            <p:nvSpPr>
              <p:cNvPr id="9238" name="Line 17"/>
              <p:cNvSpPr>
                <a:spLocks noChangeShapeType="1"/>
              </p:cNvSpPr>
              <p:nvPr/>
            </p:nvSpPr>
            <p:spPr bwMode="auto">
              <a:xfrm>
                <a:off x="2360" y="2352"/>
                <a:ext cx="240" cy="0"/>
              </a:xfrm>
              <a:prstGeom prst="line">
                <a:avLst/>
              </a:prstGeom>
              <a:noFill/>
              <a:ln w="38100">
                <a:solidFill>
                  <a:schemeClr val="accent1"/>
                </a:solidFill>
                <a:round/>
                <a:headEnd type="none" w="sm" len="sm"/>
                <a:tailEnd type="triangle" w="med" len="med"/>
              </a:ln>
            </p:spPr>
            <p:txBody>
              <a:bodyPr/>
              <a:lstStyle/>
              <a:p>
                <a:endParaRPr lang="zh-CN" altLang="en-US"/>
              </a:p>
            </p:txBody>
          </p:sp>
          <p:sp>
            <p:nvSpPr>
              <p:cNvPr id="474130" name="AutoShape 18"/>
              <p:cNvSpPr>
                <a:spLocks noChangeArrowheads="1"/>
              </p:cNvSpPr>
              <p:nvPr/>
            </p:nvSpPr>
            <p:spPr bwMode="auto">
              <a:xfrm>
                <a:off x="3600" y="2208"/>
                <a:ext cx="768" cy="288"/>
              </a:xfrm>
              <a:prstGeom prst="flowChartProcess">
                <a:avLst/>
              </a:prstGeom>
              <a:solidFill>
                <a:schemeClr val="folHlink"/>
              </a:solidFill>
              <a:ln w="12700">
                <a:solidFill>
                  <a:schemeClr val="accent1"/>
                </a:solidFill>
                <a:miter lim="800000"/>
                <a:headEnd type="none" w="sm" len="sm"/>
                <a:tailEnd type="none" w="sm" len="sm"/>
              </a:ln>
              <a:effectLst>
                <a:outerShdw dist="35921" dir="2700000" algn="ctr" rotWithShape="0">
                  <a:schemeClr val="bg2"/>
                </a:outerShdw>
              </a:effectLst>
            </p:spPr>
            <p:txBody>
              <a:bodyPr wrap="none" anchor="ctr"/>
              <a:lstStyle/>
              <a:p>
                <a:pPr algn="ctr">
                  <a:lnSpc>
                    <a:spcPct val="85000"/>
                  </a:lnSpc>
                  <a:defRPr/>
                </a:pPr>
                <a:r>
                  <a:rPr lang="zh-CN" altLang="en-US" sz="2800" b="1">
                    <a:solidFill>
                      <a:schemeClr val="tx2"/>
                    </a:solidFill>
                    <a:latin typeface="楷体_GB2312" pitchFamily="49" charset="-122"/>
                    <a:ea typeface="楷体_GB2312" pitchFamily="49" charset="-122"/>
                  </a:rPr>
                  <a:t>执行</a:t>
                </a:r>
              </a:p>
            </p:txBody>
          </p:sp>
          <p:sp>
            <p:nvSpPr>
              <p:cNvPr id="474131" name="AutoShape 19"/>
              <p:cNvSpPr>
                <a:spLocks noChangeArrowheads="1"/>
              </p:cNvSpPr>
              <p:nvPr/>
            </p:nvSpPr>
            <p:spPr bwMode="auto">
              <a:xfrm>
                <a:off x="4608" y="2208"/>
                <a:ext cx="768" cy="288"/>
              </a:xfrm>
              <a:prstGeom prst="flowChartProcess">
                <a:avLst/>
              </a:prstGeom>
              <a:solidFill>
                <a:schemeClr val="folHlink"/>
              </a:solidFill>
              <a:ln w="12700">
                <a:solidFill>
                  <a:schemeClr val="accent1"/>
                </a:solidFill>
                <a:miter lim="800000"/>
                <a:headEnd type="none" w="sm" len="sm"/>
                <a:tailEnd type="none" w="sm" len="sm"/>
              </a:ln>
              <a:effectLst>
                <a:outerShdw dist="35921" dir="2700000" algn="ctr" rotWithShape="0">
                  <a:schemeClr val="bg2"/>
                </a:outerShdw>
              </a:effectLst>
            </p:spPr>
            <p:txBody>
              <a:bodyPr wrap="none" anchor="ctr"/>
              <a:lstStyle/>
              <a:p>
                <a:pPr algn="ctr">
                  <a:lnSpc>
                    <a:spcPct val="85000"/>
                  </a:lnSpc>
                  <a:defRPr/>
                </a:pPr>
                <a:r>
                  <a:rPr lang="zh-CN" altLang="en-US" sz="2800" b="1">
                    <a:solidFill>
                      <a:schemeClr val="tx2"/>
                    </a:solidFill>
                    <a:latin typeface="楷体_GB2312" pitchFamily="49" charset="-122"/>
                    <a:ea typeface="楷体_GB2312" pitchFamily="49" charset="-122"/>
                  </a:rPr>
                  <a:t>回写</a:t>
                </a:r>
              </a:p>
            </p:txBody>
          </p:sp>
          <p:sp>
            <p:nvSpPr>
              <p:cNvPr id="9241" name="Line 20"/>
              <p:cNvSpPr>
                <a:spLocks noChangeShapeType="1"/>
              </p:cNvSpPr>
              <p:nvPr/>
            </p:nvSpPr>
            <p:spPr bwMode="auto">
              <a:xfrm>
                <a:off x="4368" y="2352"/>
                <a:ext cx="240" cy="0"/>
              </a:xfrm>
              <a:prstGeom prst="line">
                <a:avLst/>
              </a:prstGeom>
              <a:noFill/>
              <a:ln w="38100">
                <a:solidFill>
                  <a:schemeClr val="accent1"/>
                </a:solidFill>
                <a:round/>
                <a:headEnd type="none" w="sm" len="sm"/>
                <a:tailEnd type="triangle" w="med" len="med"/>
              </a:ln>
            </p:spPr>
            <p:txBody>
              <a:bodyPr/>
              <a:lstStyle/>
              <a:p>
                <a:endParaRPr lang="zh-CN" altLang="en-US"/>
              </a:p>
            </p:txBody>
          </p:sp>
          <p:sp>
            <p:nvSpPr>
              <p:cNvPr id="9242" name="Line 21"/>
              <p:cNvSpPr>
                <a:spLocks noChangeShapeType="1"/>
              </p:cNvSpPr>
              <p:nvPr/>
            </p:nvSpPr>
            <p:spPr bwMode="auto">
              <a:xfrm>
                <a:off x="3368" y="2352"/>
                <a:ext cx="240" cy="0"/>
              </a:xfrm>
              <a:prstGeom prst="line">
                <a:avLst/>
              </a:prstGeom>
              <a:noFill/>
              <a:ln w="38100">
                <a:solidFill>
                  <a:schemeClr val="accent1"/>
                </a:solidFill>
                <a:round/>
                <a:headEnd type="none" w="sm" len="sm"/>
                <a:tailEnd type="triangle" w="med" len="med"/>
              </a:ln>
            </p:spPr>
            <p:txBody>
              <a:bodyPr/>
              <a:lstStyle/>
              <a:p>
                <a:endParaRPr lang="zh-CN" altLang="en-US"/>
              </a:p>
            </p:txBody>
          </p:sp>
          <p:sp>
            <p:nvSpPr>
              <p:cNvPr id="9243" name="AutoShape 22"/>
              <p:cNvSpPr>
                <a:spLocks/>
              </p:cNvSpPr>
              <p:nvPr/>
            </p:nvSpPr>
            <p:spPr bwMode="auto">
              <a:xfrm rot="-5400000">
                <a:off x="3400" y="936"/>
                <a:ext cx="288" cy="1008"/>
              </a:xfrm>
              <a:prstGeom prst="rightBrace">
                <a:avLst>
                  <a:gd name="adj1" fmla="val 29167"/>
                  <a:gd name="adj2" fmla="val 50000"/>
                </a:avLst>
              </a:prstGeom>
              <a:noFill/>
              <a:ln w="19050">
                <a:solidFill>
                  <a:srgbClr val="008000"/>
                </a:solidFill>
                <a:round/>
                <a:headEnd type="none" w="sm" len="sm"/>
                <a:tailEnd type="none" w="sm" len="sm"/>
              </a:ln>
            </p:spPr>
            <p:txBody>
              <a:bodyPr wrap="none" anchor="ctr"/>
              <a:lstStyle/>
              <a:p>
                <a:endParaRPr lang="zh-CN" altLang="en-US"/>
              </a:p>
            </p:txBody>
          </p:sp>
          <p:sp>
            <p:nvSpPr>
              <p:cNvPr id="9244" name="AutoShape 23"/>
              <p:cNvSpPr>
                <a:spLocks/>
              </p:cNvSpPr>
              <p:nvPr/>
            </p:nvSpPr>
            <p:spPr bwMode="auto">
              <a:xfrm rot="-5400000">
                <a:off x="3840" y="1104"/>
                <a:ext cx="336" cy="1872"/>
              </a:xfrm>
              <a:prstGeom prst="rightBrace">
                <a:avLst>
                  <a:gd name="adj1" fmla="val 46429"/>
                  <a:gd name="adj2" fmla="val 50000"/>
                </a:avLst>
              </a:prstGeom>
              <a:noFill/>
              <a:ln w="19050">
                <a:solidFill>
                  <a:srgbClr val="008000"/>
                </a:solidFill>
                <a:round/>
                <a:headEnd type="none" w="sm" len="sm"/>
                <a:tailEnd type="none" w="sm" len="sm"/>
              </a:ln>
            </p:spPr>
            <p:txBody>
              <a:bodyPr wrap="none" anchor="ctr"/>
              <a:lstStyle/>
              <a:p>
                <a:endParaRPr lang="zh-CN" altLang="en-US"/>
              </a:p>
            </p:txBody>
          </p:sp>
          <p:sp>
            <p:nvSpPr>
              <p:cNvPr id="9245" name="Text Box 24"/>
              <p:cNvSpPr txBox="1">
                <a:spLocks noChangeArrowheads="1"/>
              </p:cNvSpPr>
              <p:nvPr/>
            </p:nvSpPr>
            <p:spPr bwMode="auto">
              <a:xfrm>
                <a:off x="810" y="2496"/>
                <a:ext cx="351" cy="288"/>
              </a:xfrm>
              <a:prstGeom prst="rect">
                <a:avLst/>
              </a:prstGeom>
              <a:noFill/>
              <a:ln w="12700">
                <a:noFill/>
                <a:miter lim="800000"/>
                <a:headEnd type="none" w="sm" len="sm"/>
                <a:tailEnd type="none" w="sm" len="sm"/>
              </a:ln>
            </p:spPr>
            <p:txBody>
              <a:bodyPr wrap="none">
                <a:spAutoFit/>
              </a:bodyPr>
              <a:lstStyle/>
              <a:p>
                <a:r>
                  <a:rPr lang="en-US" altLang="zh-CN">
                    <a:solidFill>
                      <a:srgbClr val="193C7D"/>
                    </a:solidFill>
                  </a:rPr>
                  <a:t>S1</a:t>
                </a:r>
              </a:p>
            </p:txBody>
          </p:sp>
          <p:sp>
            <p:nvSpPr>
              <p:cNvPr id="9246" name="Text Box 25"/>
              <p:cNvSpPr txBox="1">
                <a:spLocks noChangeArrowheads="1"/>
              </p:cNvSpPr>
              <p:nvPr/>
            </p:nvSpPr>
            <p:spPr bwMode="auto">
              <a:xfrm>
                <a:off x="1824" y="2496"/>
                <a:ext cx="351" cy="288"/>
              </a:xfrm>
              <a:prstGeom prst="rect">
                <a:avLst/>
              </a:prstGeom>
              <a:noFill/>
              <a:ln w="12700">
                <a:noFill/>
                <a:miter lim="800000"/>
                <a:headEnd type="none" w="sm" len="sm"/>
                <a:tailEnd type="none" w="sm" len="sm"/>
              </a:ln>
            </p:spPr>
            <p:txBody>
              <a:bodyPr wrap="none">
                <a:spAutoFit/>
              </a:bodyPr>
              <a:lstStyle/>
              <a:p>
                <a:r>
                  <a:rPr lang="en-US" altLang="zh-CN">
                    <a:solidFill>
                      <a:srgbClr val="193C7D"/>
                    </a:solidFill>
                  </a:rPr>
                  <a:t>S2</a:t>
                </a:r>
              </a:p>
            </p:txBody>
          </p:sp>
          <p:sp>
            <p:nvSpPr>
              <p:cNvPr id="9247" name="Text Box 26"/>
              <p:cNvSpPr txBox="1">
                <a:spLocks noChangeArrowheads="1"/>
              </p:cNvSpPr>
              <p:nvPr/>
            </p:nvSpPr>
            <p:spPr bwMode="auto">
              <a:xfrm>
                <a:off x="2784" y="2496"/>
                <a:ext cx="351" cy="288"/>
              </a:xfrm>
              <a:prstGeom prst="rect">
                <a:avLst/>
              </a:prstGeom>
              <a:noFill/>
              <a:ln w="12700">
                <a:noFill/>
                <a:miter lim="800000"/>
                <a:headEnd type="none" w="sm" len="sm"/>
                <a:tailEnd type="none" w="sm" len="sm"/>
              </a:ln>
            </p:spPr>
            <p:txBody>
              <a:bodyPr wrap="none">
                <a:spAutoFit/>
              </a:bodyPr>
              <a:lstStyle/>
              <a:p>
                <a:r>
                  <a:rPr lang="en-US" altLang="zh-CN">
                    <a:solidFill>
                      <a:srgbClr val="193C7D"/>
                    </a:solidFill>
                  </a:rPr>
                  <a:t>S3</a:t>
                </a:r>
              </a:p>
            </p:txBody>
          </p:sp>
          <p:sp>
            <p:nvSpPr>
              <p:cNvPr id="9248" name="Text Box 27"/>
              <p:cNvSpPr txBox="1">
                <a:spLocks noChangeArrowheads="1"/>
              </p:cNvSpPr>
              <p:nvPr/>
            </p:nvSpPr>
            <p:spPr bwMode="auto">
              <a:xfrm>
                <a:off x="3888" y="2496"/>
                <a:ext cx="351" cy="288"/>
              </a:xfrm>
              <a:prstGeom prst="rect">
                <a:avLst/>
              </a:prstGeom>
              <a:noFill/>
              <a:ln w="12700">
                <a:noFill/>
                <a:miter lim="800000"/>
                <a:headEnd type="none" w="sm" len="sm"/>
                <a:tailEnd type="none" w="sm" len="sm"/>
              </a:ln>
            </p:spPr>
            <p:txBody>
              <a:bodyPr wrap="none">
                <a:spAutoFit/>
              </a:bodyPr>
              <a:lstStyle/>
              <a:p>
                <a:r>
                  <a:rPr lang="en-US" altLang="zh-CN">
                    <a:solidFill>
                      <a:srgbClr val="193C7D"/>
                    </a:solidFill>
                  </a:rPr>
                  <a:t>S4</a:t>
                </a:r>
              </a:p>
            </p:txBody>
          </p:sp>
          <p:sp>
            <p:nvSpPr>
              <p:cNvPr id="9249" name="Text Box 28"/>
              <p:cNvSpPr txBox="1">
                <a:spLocks noChangeArrowheads="1"/>
              </p:cNvSpPr>
              <p:nvPr/>
            </p:nvSpPr>
            <p:spPr bwMode="auto">
              <a:xfrm>
                <a:off x="4848" y="2496"/>
                <a:ext cx="351" cy="288"/>
              </a:xfrm>
              <a:prstGeom prst="rect">
                <a:avLst/>
              </a:prstGeom>
              <a:noFill/>
              <a:ln w="12700">
                <a:noFill/>
                <a:miter lim="800000"/>
                <a:headEnd type="none" w="sm" len="sm"/>
                <a:tailEnd type="none" w="sm" len="sm"/>
              </a:ln>
            </p:spPr>
            <p:txBody>
              <a:bodyPr wrap="none">
                <a:spAutoFit/>
              </a:bodyPr>
              <a:lstStyle/>
              <a:p>
                <a:r>
                  <a:rPr lang="en-US" altLang="zh-CN">
                    <a:solidFill>
                      <a:srgbClr val="193C7D"/>
                    </a:solidFill>
                  </a:rPr>
                  <a:t>S5</a:t>
                </a:r>
              </a:p>
            </p:txBody>
          </p:sp>
        </p:grpSp>
        <p:sp>
          <p:nvSpPr>
            <p:cNvPr id="9221" name="Text Box 34"/>
            <p:cNvSpPr txBox="1">
              <a:spLocks noChangeArrowheads="1"/>
            </p:cNvSpPr>
            <p:nvPr/>
          </p:nvSpPr>
          <p:spPr bwMode="auto">
            <a:xfrm>
              <a:off x="624" y="2496"/>
              <a:ext cx="385" cy="958"/>
            </a:xfrm>
            <a:prstGeom prst="rect">
              <a:avLst/>
            </a:prstGeom>
            <a:noFill/>
            <a:ln w="12700">
              <a:noFill/>
              <a:miter lim="800000"/>
              <a:headEnd type="none" w="sm" len="sm"/>
              <a:tailEnd type="none" w="sm" len="sm"/>
            </a:ln>
          </p:spPr>
          <p:txBody>
            <a:bodyPr vert="eaVert" wrap="none">
              <a:spAutoFit/>
            </a:bodyPr>
            <a:lstStyle/>
            <a:p>
              <a:r>
                <a:rPr lang="zh-CN" altLang="en-US" sz="2800" b="1">
                  <a:solidFill>
                    <a:srgbClr val="193C7D"/>
                  </a:solidFill>
                </a:rPr>
                <a:t>指令读取</a:t>
              </a:r>
            </a:p>
          </p:txBody>
        </p:sp>
        <p:sp>
          <p:nvSpPr>
            <p:cNvPr id="9222" name="Text Box 36"/>
            <p:cNvSpPr txBox="1">
              <a:spLocks noChangeArrowheads="1"/>
            </p:cNvSpPr>
            <p:nvPr/>
          </p:nvSpPr>
          <p:spPr bwMode="auto">
            <a:xfrm>
              <a:off x="1632" y="2496"/>
              <a:ext cx="385" cy="958"/>
            </a:xfrm>
            <a:prstGeom prst="rect">
              <a:avLst/>
            </a:prstGeom>
            <a:noFill/>
            <a:ln w="12700">
              <a:noFill/>
              <a:miter lim="800000"/>
              <a:headEnd type="none" w="sm" len="sm"/>
              <a:tailEnd type="none" w="sm" len="sm"/>
            </a:ln>
          </p:spPr>
          <p:txBody>
            <a:bodyPr vert="eaVert" wrap="none">
              <a:spAutoFit/>
            </a:bodyPr>
            <a:lstStyle/>
            <a:p>
              <a:r>
                <a:rPr lang="zh-CN" altLang="en-US" sz="2800" b="1">
                  <a:solidFill>
                    <a:srgbClr val="193C7D"/>
                  </a:solidFill>
                </a:rPr>
                <a:t>指令译码</a:t>
              </a:r>
            </a:p>
          </p:txBody>
        </p:sp>
        <p:sp>
          <p:nvSpPr>
            <p:cNvPr id="9223" name="Text Box 37"/>
            <p:cNvSpPr txBox="1">
              <a:spLocks noChangeArrowheads="1"/>
            </p:cNvSpPr>
            <p:nvPr/>
          </p:nvSpPr>
          <p:spPr bwMode="auto">
            <a:xfrm>
              <a:off x="2639" y="2496"/>
              <a:ext cx="385" cy="958"/>
            </a:xfrm>
            <a:prstGeom prst="rect">
              <a:avLst/>
            </a:prstGeom>
            <a:noFill/>
            <a:ln w="12700">
              <a:noFill/>
              <a:miter lim="800000"/>
              <a:headEnd type="none" w="sm" len="sm"/>
              <a:tailEnd type="none" w="sm" len="sm"/>
            </a:ln>
          </p:spPr>
          <p:txBody>
            <a:bodyPr vert="eaVert" wrap="none">
              <a:spAutoFit/>
            </a:bodyPr>
            <a:lstStyle/>
            <a:p>
              <a:r>
                <a:rPr lang="zh-CN" altLang="en-US" sz="2800" b="1">
                  <a:solidFill>
                    <a:srgbClr val="193C7D"/>
                  </a:solidFill>
                </a:rPr>
                <a:t>地址计算</a:t>
              </a:r>
            </a:p>
          </p:txBody>
        </p:sp>
        <p:sp>
          <p:nvSpPr>
            <p:cNvPr id="9224" name="Text Box 38"/>
            <p:cNvSpPr txBox="1">
              <a:spLocks noChangeArrowheads="1"/>
            </p:cNvSpPr>
            <p:nvPr/>
          </p:nvSpPr>
          <p:spPr bwMode="auto">
            <a:xfrm>
              <a:off x="3743" y="2496"/>
              <a:ext cx="385" cy="958"/>
            </a:xfrm>
            <a:prstGeom prst="rect">
              <a:avLst/>
            </a:prstGeom>
            <a:noFill/>
            <a:ln w="12700">
              <a:noFill/>
              <a:miter lim="800000"/>
              <a:headEnd type="none" w="sm" len="sm"/>
              <a:tailEnd type="none" w="sm" len="sm"/>
            </a:ln>
          </p:spPr>
          <p:txBody>
            <a:bodyPr vert="eaVert" wrap="none">
              <a:spAutoFit/>
            </a:bodyPr>
            <a:lstStyle/>
            <a:p>
              <a:r>
                <a:rPr lang="zh-CN" altLang="en-US" sz="2800" b="1">
                  <a:solidFill>
                    <a:srgbClr val="193C7D"/>
                  </a:solidFill>
                </a:rPr>
                <a:t>指令执行</a:t>
              </a:r>
            </a:p>
          </p:txBody>
        </p:sp>
        <p:sp>
          <p:nvSpPr>
            <p:cNvPr id="9225" name="Text Box 39"/>
            <p:cNvSpPr txBox="1">
              <a:spLocks noChangeArrowheads="1"/>
            </p:cNvSpPr>
            <p:nvPr/>
          </p:nvSpPr>
          <p:spPr bwMode="auto">
            <a:xfrm>
              <a:off x="4704" y="2496"/>
              <a:ext cx="385" cy="958"/>
            </a:xfrm>
            <a:prstGeom prst="rect">
              <a:avLst/>
            </a:prstGeom>
            <a:noFill/>
            <a:ln w="12700">
              <a:noFill/>
              <a:miter lim="800000"/>
              <a:headEnd type="none" w="sm" len="sm"/>
              <a:tailEnd type="none" w="sm" len="sm"/>
            </a:ln>
          </p:spPr>
          <p:txBody>
            <a:bodyPr vert="eaVert" wrap="none">
              <a:spAutoFit/>
            </a:bodyPr>
            <a:lstStyle/>
            <a:p>
              <a:r>
                <a:rPr lang="zh-CN" altLang="en-US" sz="2800" b="1">
                  <a:solidFill>
                    <a:srgbClr val="193C7D"/>
                  </a:solidFill>
                </a:rPr>
                <a:t>结果回写</a:t>
              </a: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smtClean="0"/>
              <a:t>指令流水线特点</a:t>
            </a:r>
          </a:p>
        </p:txBody>
      </p:sp>
      <p:sp>
        <p:nvSpPr>
          <p:cNvPr id="10243" name="Rectangle 3"/>
          <p:cNvSpPr>
            <a:spLocks noGrp="1" noChangeArrowheads="1"/>
          </p:cNvSpPr>
          <p:nvPr>
            <p:ph type="body" idx="1"/>
          </p:nvPr>
        </p:nvSpPr>
        <p:spPr>
          <a:xfrm>
            <a:off x="533400" y="762000"/>
            <a:ext cx="8305800" cy="4114800"/>
          </a:xfrm>
        </p:spPr>
        <p:txBody>
          <a:bodyPr/>
          <a:lstStyle/>
          <a:p>
            <a:pPr eaLnBrk="1" hangingPunct="1"/>
            <a:r>
              <a:rPr lang="zh-CN" altLang="en-US" sz="2800" smtClean="0">
                <a:solidFill>
                  <a:srgbClr val="193C7D"/>
                </a:solidFill>
              </a:rPr>
              <a:t>指令流水线技术</a:t>
            </a:r>
            <a:r>
              <a:rPr lang="zh-CN" altLang="en-US" sz="2800" smtClean="0"/>
              <a:t>：把执行指令这个过程分解成多个子过程，执行指令的功能单元也设计成多个相应的处理单元，多个子过程在多个处理单元并行操作，同时处理多条指令</a:t>
            </a:r>
          </a:p>
          <a:p>
            <a:pPr eaLnBrk="1" hangingPunct="1"/>
            <a:r>
              <a:rPr lang="zh-CN" altLang="en-US" sz="2800" smtClean="0"/>
              <a:t>没有减少每个指令的执行时间</a:t>
            </a:r>
          </a:p>
          <a:p>
            <a:pPr eaLnBrk="1" hangingPunct="1"/>
            <a:r>
              <a:rPr lang="zh-CN" altLang="en-US" sz="2800" smtClean="0">
                <a:solidFill>
                  <a:srgbClr val="193C7D"/>
                </a:solidFill>
              </a:rPr>
              <a:t>有助于减少整个程序（多条指令）的执行时间</a:t>
            </a:r>
          </a:p>
          <a:p>
            <a:pPr eaLnBrk="1" hangingPunct="1"/>
            <a:r>
              <a:rPr lang="zh-CN" altLang="en-US" sz="2800" smtClean="0"/>
              <a:t>指令流水线开始需要“</a:t>
            </a:r>
            <a:r>
              <a:rPr lang="zh-CN" altLang="en-US" sz="2800" smtClean="0">
                <a:solidFill>
                  <a:srgbClr val="193C7D"/>
                </a:solidFill>
              </a:rPr>
              <a:t>填充时间</a:t>
            </a:r>
            <a:r>
              <a:rPr lang="zh-CN" altLang="en-US" sz="2800" smtClean="0"/>
              <a:t>（</a:t>
            </a:r>
            <a:r>
              <a:rPr lang="en-US" altLang="zh-CN" sz="2800" smtClean="0"/>
              <a:t>Fill</a:t>
            </a:r>
            <a:r>
              <a:rPr lang="zh-CN" altLang="en-US" sz="2800" smtClean="0"/>
              <a:t>）”，最后有一个“</a:t>
            </a:r>
            <a:r>
              <a:rPr lang="zh-CN" altLang="en-US" sz="2800" smtClean="0">
                <a:solidFill>
                  <a:srgbClr val="193C7D"/>
                </a:solidFill>
              </a:rPr>
              <a:t>排空时间</a:t>
            </a:r>
            <a:r>
              <a:rPr lang="zh-CN" altLang="en-US" sz="2800" smtClean="0"/>
              <a:t>（</a:t>
            </a:r>
            <a:r>
              <a:rPr lang="en-US" altLang="zh-CN" sz="2800" smtClean="0"/>
              <a:t>Drain</a:t>
            </a:r>
            <a:r>
              <a:rPr lang="zh-CN" altLang="en-US" sz="2800" smtClean="0"/>
              <a:t>）”</a:t>
            </a:r>
          </a:p>
        </p:txBody>
      </p:sp>
      <p:sp>
        <p:nvSpPr>
          <p:cNvPr id="475293" name="AutoShape 157"/>
          <p:cNvSpPr>
            <a:spLocks noChangeArrowheads="1"/>
          </p:cNvSpPr>
          <p:nvPr/>
        </p:nvSpPr>
        <p:spPr bwMode="auto">
          <a:xfrm>
            <a:off x="1066800" y="4876800"/>
            <a:ext cx="7162800" cy="609600"/>
          </a:xfrm>
          <a:prstGeom prst="roundRect">
            <a:avLst>
              <a:gd name="adj" fmla="val 16667"/>
            </a:avLst>
          </a:prstGeom>
          <a:solidFill>
            <a:schemeClr val="folHlink"/>
          </a:solidFill>
          <a:ln w="12700">
            <a:solidFill>
              <a:schemeClr val="accent1"/>
            </a:solidFill>
            <a:round/>
            <a:headEnd/>
            <a:tailEnd/>
          </a:ln>
          <a:effectLst>
            <a:outerShdw dist="35921" dir="2700000" algn="ctr" rotWithShape="0">
              <a:schemeClr val="bg2">
                <a:alpha val="50000"/>
              </a:schemeClr>
            </a:outerShdw>
          </a:effectLst>
        </p:spPr>
        <p:txBody>
          <a:bodyPr wrap="none" anchor="ctr"/>
          <a:lstStyle/>
          <a:p>
            <a:pPr algn="ctr">
              <a:defRPr/>
            </a:pPr>
            <a:r>
              <a:rPr lang="zh-CN" altLang="en-US" sz="2800" b="1">
                <a:solidFill>
                  <a:schemeClr val="tx2"/>
                </a:solidFill>
              </a:rPr>
              <a:t>要发挥流水线效率需要连续不断地处理指令</a:t>
            </a:r>
          </a:p>
        </p:txBody>
      </p:sp>
      <p:sp>
        <p:nvSpPr>
          <p:cNvPr id="10245" name="WordArt 158"/>
          <p:cNvSpPr>
            <a:spLocks noChangeArrowheads="1" noChangeShapeType="1" noTextEdit="1"/>
          </p:cNvSpPr>
          <p:nvPr/>
        </p:nvSpPr>
        <p:spPr bwMode="auto">
          <a:xfrm>
            <a:off x="3276600" y="5715000"/>
            <a:ext cx="2971800" cy="609600"/>
          </a:xfrm>
          <a:prstGeom prst="rect">
            <a:avLst/>
          </a:prstGeom>
        </p:spPr>
        <p:txBody>
          <a:bodyPr wrap="none" fromWordArt="1">
            <a:prstTxWarp prst="textWave1">
              <a:avLst>
                <a:gd name="adj1" fmla="val 20644"/>
                <a:gd name="adj2" fmla="val 1009"/>
              </a:avLst>
            </a:prstTxWarp>
          </a:bodyPr>
          <a:lstStyle/>
          <a:p>
            <a:pPr algn="ctr"/>
            <a:r>
              <a:rPr lang="zh-CN" altLang="en-US" sz="3600" kern="10">
                <a:ln w="9525">
                  <a:noFill/>
                  <a:round/>
                  <a:headEnd type="none" w="sm" len="sm"/>
                  <a:tailEnd type="none" w="sm" len="sm"/>
                </a:ln>
                <a:gradFill rotWithShape="1">
                  <a:gsLst>
                    <a:gs pos="0">
                      <a:srgbClr val="9999FF"/>
                    </a:gs>
                    <a:gs pos="100000">
                      <a:srgbClr val="009999"/>
                    </a:gs>
                  </a:gsLst>
                  <a:lin ang="5400000" scaled="1"/>
                </a:gradFill>
                <a:effectLst>
                  <a:outerShdw dist="53882" dir="2700000" algn="ctr" rotWithShape="0">
                    <a:srgbClr val="C0C0C0">
                      <a:alpha val="79999"/>
                    </a:srgbClr>
                  </a:outerShdw>
                </a:effectLst>
                <a:latin typeface="宋体"/>
                <a:ea typeface="宋体"/>
              </a:rPr>
              <a:t>不要断流</a:t>
            </a:r>
          </a:p>
        </p:txBody>
      </p:sp>
      <p:sp>
        <p:nvSpPr>
          <p:cNvPr id="10246" name="AutoShape 159">
            <a:hlinkClick r:id="rId2" action="ppaction://hlinksldjump" highlightClick="1"/>
          </p:cNvPr>
          <p:cNvSpPr>
            <a:spLocks noChangeArrowheads="1"/>
          </p:cNvSpPr>
          <p:nvPr/>
        </p:nvSpPr>
        <p:spPr bwMode="auto">
          <a:xfrm>
            <a:off x="8229600" y="6464300"/>
            <a:ext cx="914400" cy="381000"/>
          </a:xfrm>
          <a:prstGeom prst="flowChartAlternateProcess">
            <a:avLst/>
          </a:prstGeom>
          <a:solidFill>
            <a:schemeClr val="accent1"/>
          </a:solidFill>
          <a:ln w="9525">
            <a:solidFill>
              <a:srgbClr val="193C7D"/>
            </a:solidFill>
            <a:miter lim="800000"/>
            <a:headEnd/>
            <a:tailEnd/>
          </a:ln>
        </p:spPr>
        <p:txBody>
          <a:bodyPr wrap="none" anchor="ctr"/>
          <a:lstStyle/>
          <a:p>
            <a:pPr algn="ctr">
              <a:lnSpc>
                <a:spcPct val="90000"/>
              </a:lnSpc>
            </a:pPr>
            <a:r>
              <a:rPr lang="zh-CN" altLang="en-US" sz="1800" b="1">
                <a:solidFill>
                  <a:schemeClr val="tx2"/>
                </a:solidFill>
                <a:ea typeface="楷体_GB2312" pitchFamily="49" charset="-122"/>
              </a:rPr>
              <a:t>时空图</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smtClean="0"/>
              <a:t>指令流水线的时空图</a:t>
            </a:r>
          </a:p>
        </p:txBody>
      </p:sp>
      <p:sp>
        <p:nvSpPr>
          <p:cNvPr id="11267" name="AutoShape 133">
            <a:hlinkClick r:id="" action="ppaction://hlinkshowjump?jump=lastslideviewed"/>
          </p:cNvPr>
          <p:cNvSpPr>
            <a:spLocks noChangeArrowheads="1"/>
          </p:cNvSpPr>
          <p:nvPr/>
        </p:nvSpPr>
        <p:spPr bwMode="auto">
          <a:xfrm>
            <a:off x="8421688" y="6526213"/>
            <a:ext cx="720725" cy="317500"/>
          </a:xfrm>
          <a:prstGeom prst="flowChartAlternateProcess">
            <a:avLst/>
          </a:prstGeom>
          <a:solidFill>
            <a:schemeClr val="accent1"/>
          </a:solidFill>
          <a:ln w="9525">
            <a:solidFill>
              <a:srgbClr val="193C7D"/>
            </a:solidFill>
            <a:miter lim="800000"/>
            <a:headEnd/>
            <a:tailEnd/>
          </a:ln>
        </p:spPr>
        <p:txBody>
          <a:bodyPr wrap="none" anchor="ctr"/>
          <a:lstStyle/>
          <a:p>
            <a:pPr algn="ctr">
              <a:lnSpc>
                <a:spcPct val="90000"/>
              </a:lnSpc>
            </a:pPr>
            <a:r>
              <a:rPr lang="zh-CN" altLang="en-US" sz="1800" b="1">
                <a:solidFill>
                  <a:schemeClr val="tx2"/>
                </a:solidFill>
                <a:ea typeface="楷体_GB2312" pitchFamily="49" charset="-122"/>
              </a:rPr>
              <a:t>返回</a:t>
            </a:r>
          </a:p>
        </p:txBody>
      </p:sp>
      <p:grpSp>
        <p:nvGrpSpPr>
          <p:cNvPr id="11268" name="Group 134"/>
          <p:cNvGrpSpPr>
            <a:grpSpLocks/>
          </p:cNvGrpSpPr>
          <p:nvPr/>
        </p:nvGrpSpPr>
        <p:grpSpPr bwMode="auto">
          <a:xfrm>
            <a:off x="381000" y="609600"/>
            <a:ext cx="8305800" cy="182563"/>
            <a:chOff x="240" y="893"/>
            <a:chExt cx="5232" cy="115"/>
          </a:xfrm>
        </p:grpSpPr>
        <p:sp>
          <p:nvSpPr>
            <p:cNvPr id="11271" name="Rectangle 135"/>
            <p:cNvSpPr>
              <a:spLocks noChangeArrowheads="1"/>
            </p:cNvSpPr>
            <p:nvPr/>
          </p:nvSpPr>
          <p:spPr bwMode="auto">
            <a:xfrm>
              <a:off x="4320" y="893"/>
              <a:ext cx="1152" cy="115"/>
            </a:xfrm>
            <a:prstGeom prst="rect">
              <a:avLst/>
            </a:prstGeom>
            <a:solidFill>
              <a:schemeClr val="folHlink"/>
            </a:solidFill>
            <a:ln w="9525">
              <a:noFill/>
              <a:miter lim="800000"/>
              <a:headEnd/>
              <a:tailEnd/>
            </a:ln>
          </p:spPr>
          <p:txBody>
            <a:bodyPr wrap="none" anchor="ctr"/>
            <a:lstStyle/>
            <a:p>
              <a:pPr algn="ctr"/>
              <a:endParaRPr lang="zh-CN" altLang="en-US">
                <a:latin typeface="Times New Roman" pitchFamily="18" charset="0"/>
              </a:endParaRPr>
            </a:p>
          </p:txBody>
        </p:sp>
        <p:sp>
          <p:nvSpPr>
            <p:cNvPr id="11272" name="Line 136"/>
            <p:cNvSpPr>
              <a:spLocks noChangeShapeType="1"/>
            </p:cNvSpPr>
            <p:nvPr/>
          </p:nvSpPr>
          <p:spPr bwMode="auto">
            <a:xfrm>
              <a:off x="240" y="941"/>
              <a:ext cx="5232" cy="0"/>
            </a:xfrm>
            <a:prstGeom prst="line">
              <a:avLst/>
            </a:prstGeom>
            <a:noFill/>
            <a:ln w="19050">
              <a:solidFill>
                <a:schemeClr val="bg2"/>
              </a:solidFill>
              <a:round/>
              <a:headEnd/>
              <a:tailEnd/>
            </a:ln>
          </p:spPr>
          <p:txBody>
            <a:bodyPr/>
            <a:lstStyle/>
            <a:p>
              <a:endParaRPr lang="zh-CN" altLang="en-US"/>
            </a:p>
          </p:txBody>
        </p:sp>
      </p:grpSp>
      <p:pic>
        <p:nvPicPr>
          <p:cNvPr id="11269" name="Picture 137" descr="fig0901"/>
          <p:cNvPicPr>
            <a:picLocks noChangeAspect="1" noChangeArrowheads="1"/>
          </p:cNvPicPr>
          <p:nvPr/>
        </p:nvPicPr>
        <p:blipFill>
          <a:blip r:embed="rId2" cstate="print"/>
          <a:srcRect/>
          <a:stretch>
            <a:fillRect/>
          </a:stretch>
        </p:blipFill>
        <p:spPr bwMode="auto">
          <a:xfrm>
            <a:off x="0" y="971550"/>
            <a:ext cx="9144000" cy="3752850"/>
          </a:xfrm>
          <a:prstGeom prst="rect">
            <a:avLst/>
          </a:prstGeom>
          <a:noFill/>
          <a:ln w="9525">
            <a:noFill/>
            <a:miter lim="800000"/>
            <a:headEnd/>
            <a:tailEnd/>
          </a:ln>
        </p:spPr>
      </p:pic>
      <p:sp>
        <p:nvSpPr>
          <p:cNvPr id="549003" name="AutoShape 139"/>
          <p:cNvSpPr>
            <a:spLocks noChangeArrowheads="1"/>
          </p:cNvSpPr>
          <p:nvPr/>
        </p:nvSpPr>
        <p:spPr bwMode="auto">
          <a:xfrm>
            <a:off x="2286000" y="4876800"/>
            <a:ext cx="4495800" cy="1600200"/>
          </a:xfrm>
          <a:prstGeom prst="roundRect">
            <a:avLst>
              <a:gd name="adj" fmla="val 16667"/>
            </a:avLst>
          </a:prstGeom>
          <a:solidFill>
            <a:schemeClr val="folHlink"/>
          </a:solidFill>
          <a:ln w="12700">
            <a:solidFill>
              <a:schemeClr val="accent1"/>
            </a:solidFill>
            <a:round/>
            <a:headEnd/>
            <a:tailEnd/>
          </a:ln>
          <a:effectLst>
            <a:outerShdw dist="35921" dir="2700000" algn="ctr" rotWithShape="0">
              <a:schemeClr val="bg2">
                <a:alpha val="50000"/>
              </a:schemeClr>
            </a:outerShdw>
          </a:effectLst>
        </p:spPr>
        <p:txBody>
          <a:bodyPr wrap="none" anchor="ctr"/>
          <a:lstStyle/>
          <a:p>
            <a:pPr algn="just">
              <a:spcBef>
                <a:spcPct val="20000"/>
              </a:spcBef>
              <a:defRPr/>
            </a:pPr>
            <a:r>
              <a:rPr lang="zh-CN" altLang="en-US" sz="2800" b="1">
                <a:solidFill>
                  <a:srgbClr val="193C7D"/>
                </a:solidFill>
              </a:rPr>
              <a:t>执行</a:t>
            </a:r>
            <a:r>
              <a:rPr lang="en-US" altLang="zh-CN" sz="2800" b="1">
                <a:solidFill>
                  <a:srgbClr val="193C7D"/>
                </a:solidFill>
              </a:rPr>
              <a:t>N</a:t>
            </a:r>
            <a:r>
              <a:rPr lang="zh-CN" altLang="en-US" sz="2800" b="1">
                <a:solidFill>
                  <a:srgbClr val="193C7D"/>
                </a:solidFill>
              </a:rPr>
              <a:t>条指令</a:t>
            </a:r>
          </a:p>
          <a:p>
            <a:pPr algn="just">
              <a:spcBef>
                <a:spcPct val="20000"/>
              </a:spcBef>
              <a:defRPr/>
            </a:pPr>
            <a:r>
              <a:rPr lang="zh-CN" altLang="en-US" sz="2800" b="1">
                <a:solidFill>
                  <a:schemeClr val="tx2"/>
                </a:solidFill>
              </a:rPr>
              <a:t>串行顺序执行方式：</a:t>
            </a:r>
            <a:r>
              <a:rPr lang="en-US" altLang="zh-CN" sz="2800" b="1">
                <a:solidFill>
                  <a:srgbClr val="193C7D"/>
                </a:solidFill>
              </a:rPr>
              <a:t>5N</a:t>
            </a:r>
          </a:p>
          <a:p>
            <a:pPr algn="just">
              <a:spcBef>
                <a:spcPct val="20000"/>
              </a:spcBef>
              <a:defRPr/>
            </a:pPr>
            <a:r>
              <a:rPr lang="zh-CN" altLang="en-US" sz="2800" b="1">
                <a:solidFill>
                  <a:schemeClr val="tx2"/>
                </a:solidFill>
              </a:rPr>
              <a:t>理想的流水线操作：</a:t>
            </a:r>
            <a:r>
              <a:rPr lang="en-US" altLang="zh-CN" sz="2800" b="1">
                <a:solidFill>
                  <a:srgbClr val="193C7D"/>
                </a:solidFill>
              </a:rPr>
              <a:t>N</a:t>
            </a:r>
            <a:r>
              <a:rPr lang="zh-CN" altLang="en-US" sz="2800" b="1">
                <a:solidFill>
                  <a:srgbClr val="193C7D"/>
                </a:solidFill>
              </a:rPr>
              <a:t>＋</a:t>
            </a:r>
            <a:r>
              <a:rPr lang="en-US" altLang="zh-CN" sz="2800" b="1">
                <a:solidFill>
                  <a:srgbClr val="193C7D"/>
                </a:solidFill>
              </a:rPr>
              <a:t>4</a:t>
            </a:r>
            <a:endParaRPr lang="en-US" altLang="zh-CN" sz="2800" b="1">
              <a:solidFill>
                <a:schemeClr val="tx2"/>
              </a:solidFill>
            </a:endParaRPr>
          </a:p>
        </p:txBody>
      </p:sp>
    </p:spTree>
  </p:cSld>
  <p:clrMapOvr>
    <a:masterClrMapping/>
  </p:clrMapOvr>
  <p:transition advClick="0"/>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0">
      <a:dk1>
        <a:srgbClr val="000000"/>
      </a:dk1>
      <a:lt1>
        <a:srgbClr val="FFFFFF"/>
      </a:lt1>
      <a:dk2>
        <a:srgbClr val="660033"/>
      </a:dk2>
      <a:lt2>
        <a:srgbClr val="666699"/>
      </a:lt2>
      <a:accent1>
        <a:srgbClr val="95A3D1"/>
      </a:accent1>
      <a:accent2>
        <a:srgbClr val="FFFF66"/>
      </a:accent2>
      <a:accent3>
        <a:srgbClr val="FFFFFF"/>
      </a:accent3>
      <a:accent4>
        <a:srgbClr val="000000"/>
      </a:accent4>
      <a:accent5>
        <a:srgbClr val="C8CEE5"/>
      </a:accent5>
      <a:accent6>
        <a:srgbClr val="E7E75C"/>
      </a:accent6>
      <a:hlink>
        <a:srgbClr val="5A84D8"/>
      </a:hlink>
      <a:folHlink>
        <a:srgbClr val="CCCC99"/>
      </a:folHlink>
    </a:clrScheme>
    <a:fontScheme name="默认设计模板">
      <a:majorFont>
        <a:latin typeface="楷体_GB2312"/>
        <a:ea typeface="楷体_GB2312"/>
        <a:cs typeface=""/>
      </a:majorFont>
      <a:minorFont>
        <a:latin typeface="宋体"/>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默认设计模板 1">
        <a:dk1>
          <a:srgbClr val="993300"/>
        </a:dk1>
        <a:lt1>
          <a:srgbClr val="CCCCCC"/>
        </a:lt1>
        <a:dk2>
          <a:srgbClr val="000000"/>
        </a:dk2>
        <a:lt2>
          <a:srgbClr val="FFFFFF"/>
        </a:lt2>
        <a:accent1>
          <a:srgbClr val="576F2B"/>
        </a:accent1>
        <a:accent2>
          <a:srgbClr val="666699"/>
        </a:accent2>
        <a:accent3>
          <a:srgbClr val="AAAAAA"/>
        </a:accent3>
        <a:accent4>
          <a:srgbClr val="AEAEAE"/>
        </a:accent4>
        <a:accent5>
          <a:srgbClr val="B4BBAC"/>
        </a:accent5>
        <a:accent6>
          <a:srgbClr val="5C5C8A"/>
        </a:accent6>
        <a:hlink>
          <a:srgbClr val="993300"/>
        </a:hlink>
        <a:folHlink>
          <a:srgbClr val="CC9900"/>
        </a:folHlink>
      </a:clrScheme>
      <a:clrMap bg1="dk2" tx1="lt1" bg2="dk1" tx2="lt2" accent1="accent1" accent2="accent2" accent3="accent3" accent4="accent4" accent5="accent5" accent6="accent6" hlink="hlink" folHlink="folHlink"/>
    </a:extraClrScheme>
    <a:extraClrScheme>
      <a:clrScheme name="默认设计模板 2">
        <a:dk1>
          <a:srgbClr val="993300"/>
        </a:dk1>
        <a:lt1>
          <a:srgbClr val="CCCCCC"/>
        </a:lt1>
        <a:dk2>
          <a:srgbClr val="330000"/>
        </a:dk2>
        <a:lt2>
          <a:srgbClr val="FFFFFF"/>
        </a:lt2>
        <a:accent1>
          <a:srgbClr val="996633"/>
        </a:accent1>
        <a:accent2>
          <a:srgbClr val="FF0000"/>
        </a:accent2>
        <a:accent3>
          <a:srgbClr val="ADAAAA"/>
        </a:accent3>
        <a:accent4>
          <a:srgbClr val="AEAEAE"/>
        </a:accent4>
        <a:accent5>
          <a:srgbClr val="CAB8AD"/>
        </a:accent5>
        <a:accent6>
          <a:srgbClr val="E70000"/>
        </a:accent6>
        <a:hlink>
          <a:srgbClr val="FF3300"/>
        </a:hlink>
        <a:folHlink>
          <a:srgbClr val="CC9933"/>
        </a:folHlink>
      </a:clrScheme>
      <a:clrMap bg1="dk2" tx1="lt1" bg2="dk1" tx2="lt2" accent1="accent1" accent2="accent2" accent3="accent3" accent4="accent4" accent5="accent5" accent6="accent6" hlink="hlink" folHlink="folHlink"/>
    </a:extraClrScheme>
    <a:extraClrScheme>
      <a:clrScheme name="默认设计模板 3">
        <a:dk1>
          <a:srgbClr val="79788A"/>
        </a:dk1>
        <a:lt1>
          <a:srgbClr val="FFFFFF"/>
        </a:lt1>
        <a:dk2>
          <a:srgbClr val="21203C"/>
        </a:dk2>
        <a:lt2>
          <a:srgbClr val="FFFFCC"/>
        </a:lt2>
        <a:accent1>
          <a:srgbClr val="476077"/>
        </a:accent1>
        <a:accent2>
          <a:srgbClr val="676C5A"/>
        </a:accent2>
        <a:accent3>
          <a:srgbClr val="ABABAF"/>
        </a:accent3>
        <a:accent4>
          <a:srgbClr val="DADADA"/>
        </a:accent4>
        <a:accent5>
          <a:srgbClr val="B1B6BD"/>
        </a:accent5>
        <a:accent6>
          <a:srgbClr val="5D6151"/>
        </a:accent6>
        <a:hlink>
          <a:srgbClr val="666699"/>
        </a:hlink>
        <a:folHlink>
          <a:srgbClr val="8CB0A2"/>
        </a:folHlink>
      </a:clrScheme>
      <a:clrMap bg1="dk2" tx1="lt1" bg2="dk1" tx2="lt2" accent1="accent1" accent2="accent2" accent3="accent3" accent4="accent4" accent5="accent5" accent6="accent6" hlink="hlink" folHlink="folHlink"/>
    </a:extraClrScheme>
    <a:extraClrScheme>
      <a:clrScheme name="默认设计模板 4">
        <a:dk1>
          <a:srgbClr val="455B41"/>
        </a:dk1>
        <a:lt1>
          <a:srgbClr val="FFFFCC"/>
        </a:lt1>
        <a:dk2>
          <a:srgbClr val="79A994"/>
        </a:dk2>
        <a:lt2>
          <a:srgbClr val="FFFFCC"/>
        </a:lt2>
        <a:accent1>
          <a:srgbClr val="517087"/>
        </a:accent1>
        <a:accent2>
          <a:srgbClr val="666699"/>
        </a:accent2>
        <a:accent3>
          <a:srgbClr val="BED1C8"/>
        </a:accent3>
        <a:accent4>
          <a:srgbClr val="DADAAE"/>
        </a:accent4>
        <a:accent5>
          <a:srgbClr val="B3BBC3"/>
        </a:accent5>
        <a:accent6>
          <a:srgbClr val="5C5C8A"/>
        </a:accent6>
        <a:hlink>
          <a:srgbClr val="993300"/>
        </a:hlink>
        <a:folHlink>
          <a:srgbClr val="A4AF6B"/>
        </a:folHlink>
      </a:clrScheme>
      <a:clrMap bg1="dk2" tx1="lt1" bg2="dk1" tx2="lt2" accent1="accent1" accent2="accent2" accent3="accent3" accent4="accent4" accent5="accent5" accent6="accent6" hlink="hlink" folHlink="folHlink"/>
    </a:extraClrScheme>
    <a:extraClrScheme>
      <a:clrScheme name="默认设计模板 5">
        <a:dk1>
          <a:srgbClr val="330000"/>
        </a:dk1>
        <a:lt1>
          <a:srgbClr val="FF9900"/>
        </a:lt1>
        <a:dk2>
          <a:srgbClr val="FFFFFF"/>
        </a:dk2>
        <a:lt2>
          <a:srgbClr val="8B3111"/>
        </a:lt2>
        <a:accent1>
          <a:srgbClr val="DD6D07"/>
        </a:accent1>
        <a:accent2>
          <a:srgbClr val="CC9900"/>
        </a:accent2>
        <a:accent3>
          <a:srgbClr val="FFCAAA"/>
        </a:accent3>
        <a:accent4>
          <a:srgbClr val="2A0000"/>
        </a:accent4>
        <a:accent5>
          <a:srgbClr val="EBBAAA"/>
        </a:accent5>
        <a:accent6>
          <a:srgbClr val="B98A00"/>
        </a:accent6>
        <a:hlink>
          <a:srgbClr val="CC3300"/>
        </a:hlink>
        <a:folHlink>
          <a:srgbClr val="CCCC66"/>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91411"/>
        </a:lt2>
        <a:accent1>
          <a:srgbClr val="4F917E"/>
        </a:accent1>
        <a:accent2>
          <a:srgbClr val="CC9900"/>
        </a:accent2>
        <a:accent3>
          <a:srgbClr val="FFFFFF"/>
        </a:accent3>
        <a:accent4>
          <a:srgbClr val="000000"/>
        </a:accent4>
        <a:accent5>
          <a:srgbClr val="B2C7C0"/>
        </a:accent5>
        <a:accent6>
          <a:srgbClr val="B98A00"/>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默认设计模板 8">
        <a:dk1>
          <a:srgbClr val="000000"/>
        </a:dk1>
        <a:lt1>
          <a:srgbClr val="FFFFFF"/>
        </a:lt1>
        <a:dk2>
          <a:srgbClr val="CC0000"/>
        </a:dk2>
        <a:lt2>
          <a:srgbClr val="999966"/>
        </a:lt2>
        <a:accent1>
          <a:srgbClr val="CCCCCC"/>
        </a:accent1>
        <a:accent2>
          <a:srgbClr val="CCCC66"/>
        </a:accent2>
        <a:accent3>
          <a:srgbClr val="FFFFFF"/>
        </a:accent3>
        <a:accent4>
          <a:srgbClr val="000000"/>
        </a:accent4>
        <a:accent5>
          <a:srgbClr val="E2E2E2"/>
        </a:accent5>
        <a:accent6>
          <a:srgbClr val="B9B95C"/>
        </a:accent6>
        <a:hlink>
          <a:srgbClr val="666699"/>
        </a:hlink>
        <a:folHlink>
          <a:srgbClr val="CCCC99"/>
        </a:folHlink>
      </a:clrScheme>
      <a:clrMap bg1="lt1" tx1="dk1" bg2="lt2" tx2="dk2" accent1="accent1" accent2="accent2" accent3="accent3" accent4="accent4" accent5="accent5" accent6="accent6" hlink="hlink" folHlink="folHlink"/>
    </a:extraClrScheme>
    <a:extraClrScheme>
      <a:clrScheme name="默认设计模板 9">
        <a:dk1>
          <a:srgbClr val="000000"/>
        </a:dk1>
        <a:lt1>
          <a:srgbClr val="FFFFFF"/>
        </a:lt1>
        <a:dk2>
          <a:srgbClr val="FF0000"/>
        </a:dk2>
        <a:lt2>
          <a:srgbClr val="009999"/>
        </a:lt2>
        <a:accent1>
          <a:srgbClr val="C7B505"/>
        </a:accent1>
        <a:accent2>
          <a:srgbClr val="FFFF66"/>
        </a:accent2>
        <a:accent3>
          <a:srgbClr val="FFFFFF"/>
        </a:accent3>
        <a:accent4>
          <a:srgbClr val="000000"/>
        </a:accent4>
        <a:accent5>
          <a:srgbClr val="E0D7AA"/>
        </a:accent5>
        <a:accent6>
          <a:srgbClr val="E7E75C"/>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默认设计模板 10">
        <a:dk1>
          <a:srgbClr val="000000"/>
        </a:dk1>
        <a:lt1>
          <a:srgbClr val="FFFFFF"/>
        </a:lt1>
        <a:dk2>
          <a:srgbClr val="660033"/>
        </a:dk2>
        <a:lt2>
          <a:srgbClr val="666699"/>
        </a:lt2>
        <a:accent1>
          <a:srgbClr val="95A3D1"/>
        </a:accent1>
        <a:accent2>
          <a:srgbClr val="FFFF66"/>
        </a:accent2>
        <a:accent3>
          <a:srgbClr val="FFFFFF"/>
        </a:accent3>
        <a:accent4>
          <a:srgbClr val="000000"/>
        </a:accent4>
        <a:accent5>
          <a:srgbClr val="C8CEE5"/>
        </a:accent5>
        <a:accent6>
          <a:srgbClr val="E7E75C"/>
        </a:accent6>
        <a:hlink>
          <a:srgbClr val="5A84D8"/>
        </a:hlink>
        <a:folHlink>
          <a:srgbClr val="CCCC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711</TotalTime>
  <Words>2244</Words>
  <Application>Microsoft Office PowerPoint</Application>
  <PresentationFormat>全屏显示(4:3)</PresentationFormat>
  <Paragraphs>220</Paragraphs>
  <Slides>23</Slides>
  <Notes>1</Notes>
  <HiddenSlides>1</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默认设计模板</vt:lpstr>
      <vt:lpstr>第 9 章 处理器性能提高技术</vt:lpstr>
      <vt:lpstr>9.1 精简指令集计算机技术</vt:lpstr>
      <vt:lpstr>9.1.1 复杂指令集和精简指令集</vt:lpstr>
      <vt:lpstr>处理器性能公式</vt:lpstr>
      <vt:lpstr>9.1.2 RISC技术的主要特点</vt:lpstr>
      <vt:lpstr>9.2 指令流水线技术</vt:lpstr>
      <vt:lpstr>9.2.1 指令流水线思想</vt:lpstr>
      <vt:lpstr>指令流水线特点</vt:lpstr>
      <vt:lpstr>指令流水线的时空图</vt:lpstr>
      <vt:lpstr>9.2.2 80486的指令流水线</vt:lpstr>
      <vt:lpstr>9.4 并行处理技术</vt:lpstr>
      <vt:lpstr>9.4.1 并行性概念</vt:lpstr>
      <vt:lpstr>提高并行性的3种技术途径（路线）</vt:lpstr>
      <vt:lpstr>并行计算机结构分类</vt:lpstr>
      <vt:lpstr>9.4.2 数据级并行（Data Level Parallelism）</vt:lpstr>
      <vt:lpstr>9.4.3 指令级并行</vt:lpstr>
      <vt:lpstr>1. 超标量技术</vt:lpstr>
      <vt:lpstr>Pentium的超标量指令流水线</vt:lpstr>
      <vt:lpstr>超标量指令流水线</vt:lpstr>
      <vt:lpstr>2. 动态执行技术</vt:lpstr>
      <vt:lpstr>9.4.4 线程级并行（Thread-Level Parallel）</vt:lpstr>
      <vt:lpstr>Pentium 4的超线程技术</vt:lpstr>
      <vt:lpstr>教学要求</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微机原理与接口技术·第4版</dc:title>
  <dc:subject>第9章 处理器性能提高技术</dc:subject>
  <dc:creator>jerry</dc:creator>
  <cp:lastModifiedBy>peng</cp:lastModifiedBy>
  <cp:revision>50</cp:revision>
  <dcterms:created xsi:type="dcterms:W3CDTF">2002-02-25T12:32:42Z</dcterms:created>
  <dcterms:modified xsi:type="dcterms:W3CDTF">2021-08-23T12:23:38Z</dcterms:modified>
</cp:coreProperties>
</file>