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0"/>
  </p:handoutMasterIdLst>
  <p:sldIdLst>
    <p:sldId id="423" r:id="rId3"/>
    <p:sldId id="369" r:id="rId4"/>
    <p:sldId id="428" r:id="rId6"/>
    <p:sldId id="430" r:id="rId7"/>
    <p:sldId id="455" r:id="rId8"/>
    <p:sldId id="456" r:id="rId9"/>
    <p:sldId id="457" r:id="rId10"/>
    <p:sldId id="458" r:id="rId11"/>
    <p:sldId id="459" r:id="rId12"/>
    <p:sldId id="460" r:id="rId13"/>
    <p:sldId id="461" r:id="rId14"/>
    <p:sldId id="462" r:id="rId15"/>
    <p:sldId id="424" r:id="rId16"/>
    <p:sldId id="425" r:id="rId17"/>
    <p:sldId id="427" r:id="rId18"/>
    <p:sldId id="463" r:id="rId19"/>
    <p:sldId id="464" r:id="rId20"/>
    <p:sldId id="465" r:id="rId21"/>
    <p:sldId id="466" r:id="rId22"/>
    <p:sldId id="467" r:id="rId23"/>
    <p:sldId id="468" r:id="rId24"/>
    <p:sldId id="469" r:id="rId25"/>
    <p:sldId id="470" r:id="rId26"/>
    <p:sldId id="474" r:id="rId27"/>
    <p:sldId id="475" r:id="rId28"/>
    <p:sldId id="476"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varScale="1">
        <p:scale>
          <a:sx n="78" d="100"/>
          <a:sy n="78" d="100"/>
        </p:scale>
        <p:origin x="5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gs" Target="tags/tag6.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3-26T10:14:18"/>
    </inkml:context>
    <inkml:brush xml:id="br0">
      <inkml:brushProperty name="width" value="0.09701" units="cm"/>
      <inkml:brushProperty name="height" value="0.09701" units="cm"/>
      <inkml:brushProperty name="color" value="#ff0000"/>
    </inkml:brush>
  </inkml:definitions>
  <inkml:trace contextRef="#ctx0" brushRef="#br0">878 853,'37'-13,"0"-24,13 12,-13 13,0-13,62 13,12-13,-36-12,11-13,-36 38,12-13,-25 13,12-1,1-11,-13 24,0-13,74-49,-36 25,11 0,26 12,-38-12,-12 12,37-12,-62 37,25-37,-13 37,13 0,-25 0,1 0,-1 0,0 0,12 0,26 0,-26 0,25 0,-37 0,13 0,-1 0,-11 0,11 0,1 0,12 12,-13-12,1 13,11-13,-11 0,-1 25,-11-13,11 0,-12 13,-24 12,36-12,-24 25,0-13,12 12,-13-12,1 1,12 24,-12-13,12-12,-12 0,-13 1,1 36,12-25,12 13,-37 13,12-26,13 1,-13 24,13-37,-25 0,12 1,1 24,-13-1,0 1,0 13,0-38,-13 37,-11-24,11 24,-36 75,-26-38,38-24,-37 24,37-24,-62 25,62-1,-38 13,63-74,-37 36,24-24,0-25,13 0,-25 13,37-13,-25 25,-12 25,0-38,-1 38,1-13,-12 13,12-37,24 12,-36 24,24-36,-25 12,38-25,-37 13,36-13,-36 0,24 0,-12-25,24 26,-24-14,0 1,12 12,-12-24,-12-26,12 13,-62-37,-174-50,38 38,25-1,74 1,49 12,-24-13,36 13,13 24,13-24,-13 0,25 0,-13 0,-11-50,23 13,-11-38,-25-24,36 74,1 13,0-38,-12-25,-63-148,63 149,-1-63,26 125,-14-26,1 14,25 11,-13-12,13-25,-1 1,-24-1,0 0,12 38,13-13,12 12,-37 13,37-13,-12 13,-13-12,0 12,25-1,37 14,0 24,0 0,13 0,-13-13,0 13,0-12,0 0,-12-26,25 26,49 0,24-63,51 1,-63 0,1 36,-26-11,-36 12,12 24,-13-11,-12 11,0 13,-74 0,25 75,12-1,0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数据传输：这里侧重于 数据在功能部件之间的传递</a:t>
            </a:r>
            <a:endParaRPr lang="zh-CN" altLang="en-US"/>
          </a:p>
          <a:p>
            <a:r>
              <a:rPr lang="zh-CN" altLang="en-US"/>
              <a:t>指令系统是软件设计的依据 是硬件设计的目标</a:t>
            </a:r>
            <a:endParaRPr lang="zh-CN" altLang="en-US"/>
          </a:p>
          <a:p>
            <a:endParaRPr lang="zh-CN" altLang="en-US"/>
          </a:p>
          <a:p>
            <a:r>
              <a:rPr lang="zh-CN" altLang="en-US"/>
              <a:t>第四</a:t>
            </a:r>
            <a:r>
              <a:rPr lang="en-US" altLang="zh-CN"/>
              <a:t>~</a:t>
            </a:r>
            <a:r>
              <a:rPr lang="zh-CN" altLang="en-US"/>
              <a:t>六章，是 （指令 数据）的时间或空间并行</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流水线分析： 章节测验</a:t>
            </a:r>
            <a:r>
              <a:rPr lang="en-US" altLang="zh-CN"/>
              <a:t>---</a:t>
            </a:r>
            <a:r>
              <a:rPr lang="zh-CN" altLang="en-US"/>
              <a:t>简答题</a:t>
            </a:r>
            <a:r>
              <a:rPr lang="en-US" altLang="zh-CN"/>
              <a:t>4</a:t>
            </a:r>
            <a:endParaRPr lang="en-US" altLang="zh-CN"/>
          </a:p>
          <a:p>
            <a:r>
              <a:rPr lang="zh-CN" altLang="en-US"/>
              <a:t>数据表示：原码、补码、移码、反码的特点，求整数的各种码，浮点数规格化，字符的编码，奇偶校验码</a:t>
            </a:r>
            <a:endParaRPr lang="zh-CN" altLang="en-US"/>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zh-CN" altLang="en-US" dirty="0" smtClean="0"/>
              <a:t>目录“教师</a:t>
            </a:r>
            <a:r>
              <a:rPr lang="en-US" altLang="zh-CN" dirty="0" smtClean="0"/>
              <a:t>---</a:t>
            </a:r>
            <a:r>
              <a:rPr lang="zh-CN" altLang="en-US" dirty="0" smtClean="0"/>
              <a:t>体系结构实验资料”下有</a:t>
            </a:r>
            <a:r>
              <a:rPr lang="en-US" altLang="zh-CN" dirty="0" err="1" smtClean="0"/>
              <a:t>cpp</a:t>
            </a:r>
            <a:r>
              <a:rPr lang="zh-CN" altLang="en-US" smtClean="0"/>
              <a:t>和输出文件</a:t>
            </a: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en-US" altLang="zh-CN" dirty="0" smtClean="0"/>
              <a:t>schedule</a:t>
            </a:r>
            <a:r>
              <a:rPr lang="zh-CN" altLang="en-US" dirty="0" smtClean="0"/>
              <a:t>子句描述如何将循环的迭代划分给线程组中的线程</a:t>
            </a:r>
            <a:endParaRPr lang="zh-CN" altLang="en-US" dirty="0" smtClean="0"/>
          </a:p>
          <a:p>
            <a:pPr eaLnBrk="1" hangingPunct="1"/>
            <a:r>
              <a:rPr lang="zh-CN" altLang="en-US" dirty="0" smtClean="0"/>
              <a:t>如果没有指定</a:t>
            </a:r>
            <a:r>
              <a:rPr lang="en-US" altLang="zh-CN" dirty="0" smtClean="0"/>
              <a:t>chunk</a:t>
            </a:r>
            <a:r>
              <a:rPr lang="zh-CN" altLang="en-US" dirty="0" smtClean="0"/>
              <a:t>大小，迭代会尽可能的平均分配给每个线程</a:t>
            </a:r>
            <a:endParaRPr lang="zh-CN" altLang="en-US" dirty="0" smtClean="0"/>
          </a:p>
          <a:p>
            <a:pPr eaLnBrk="1" hangingPunct="1"/>
            <a:r>
              <a:rPr lang="en-US" altLang="zh-CN" dirty="0" smtClean="0"/>
              <a:t>type</a:t>
            </a:r>
            <a:r>
              <a:rPr lang="zh-CN" altLang="en-US" dirty="0" smtClean="0"/>
              <a:t>为</a:t>
            </a:r>
            <a:r>
              <a:rPr lang="en-US" altLang="zh-CN" dirty="0" smtClean="0"/>
              <a:t>static</a:t>
            </a:r>
            <a:r>
              <a:rPr lang="zh-CN" altLang="en-US" dirty="0" smtClean="0"/>
              <a:t>，循环被分成大小为 </a:t>
            </a:r>
            <a:r>
              <a:rPr lang="en-US" altLang="zh-CN" dirty="0" smtClean="0"/>
              <a:t>chunk</a:t>
            </a:r>
            <a:r>
              <a:rPr lang="zh-CN" altLang="en-US" dirty="0" smtClean="0"/>
              <a:t>的块，静态分配给线程</a:t>
            </a:r>
            <a:endParaRPr lang="zh-CN" altLang="en-US" dirty="0" smtClean="0"/>
          </a:p>
          <a:p>
            <a:pPr eaLnBrk="1" hangingPunct="1"/>
            <a:r>
              <a:rPr lang="en-US" altLang="zh-CN" dirty="0" smtClean="0"/>
              <a:t>type</a:t>
            </a:r>
            <a:r>
              <a:rPr lang="zh-CN" altLang="en-US" dirty="0" smtClean="0"/>
              <a:t>为</a:t>
            </a:r>
            <a:r>
              <a:rPr lang="en-US" altLang="zh-CN" dirty="0" smtClean="0"/>
              <a:t>dynamic,</a:t>
            </a:r>
            <a:r>
              <a:rPr lang="zh-CN" altLang="en-US" dirty="0" smtClean="0"/>
              <a:t>循环被动态划分为大小为</a:t>
            </a:r>
            <a:r>
              <a:rPr lang="en-US" altLang="zh-CN" dirty="0" smtClean="0"/>
              <a:t>chunk</a:t>
            </a:r>
            <a:r>
              <a:rPr lang="zh-CN" altLang="en-US" dirty="0" smtClean="0"/>
              <a:t>的块，动态分配给线程</a:t>
            </a:r>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indent="0">
              <a:buNone/>
            </a:pPr>
            <a:r>
              <a:rPr lang="zh-CN" altLang="en-US">
                <a:sym typeface="+mn-ea"/>
              </a:rPr>
              <a:t>主存块大小为32B，按字节编址，块内地址占低5位，数据区大小为8KB，有8KB/32B= </a:t>
            </a:r>
            <a:r>
              <a:rPr lang="en-US" altLang="zh-CN">
                <a:sym typeface="+mn-ea"/>
              </a:rPr>
              <a:t>2^8</a:t>
            </a:r>
            <a:r>
              <a:rPr lang="zh-CN" altLang="en-US">
                <a:sym typeface="+mn-ea"/>
              </a:rPr>
              <a:t> 行，数据Cache采用4路组相联映射，有 </a:t>
            </a:r>
            <a:r>
              <a:rPr lang="en-US" altLang="zh-CN">
                <a:sym typeface="+mn-ea"/>
              </a:rPr>
              <a:t>2^8/4=2^6</a:t>
            </a:r>
            <a:r>
              <a:rPr lang="zh-CN" altLang="en-US">
                <a:sym typeface="+mn-ea"/>
              </a:rPr>
              <a:t> 组，组号占中间6位，虚拟地址为32位，主存字块标记占高32-5-6=21位。</a:t>
            </a:r>
            <a:endParaRPr lang="zh-CN" altLang="en-US">
              <a:sym typeface="+mn-ea"/>
            </a:endParaRPr>
          </a:p>
          <a:p>
            <a:pPr marL="0" indent="0">
              <a:buNone/>
            </a:pPr>
            <a:endParaRPr lang="zh-CN" altLang="en-US"/>
          </a:p>
          <a:p>
            <a:pPr marL="0" indent="0">
              <a:buNone/>
            </a:pPr>
            <a:r>
              <a:rPr lang="zh-CN" altLang="en-US"/>
              <a:t>注：本题中Cache使用的是逻辑Cache。</a:t>
            </a:r>
            <a:endParaRPr lang="zh-CN" altLang="en-US"/>
          </a:p>
          <a:p>
            <a:pPr marL="0" indent="0">
              <a:buNone/>
            </a:pPr>
            <a:endParaRPr lang="zh-CN" altLang="en-US"/>
          </a:p>
          <a:p>
            <a:pPr marL="0" indent="0">
              <a:buNone/>
            </a:pPr>
            <a:r>
              <a:rPr lang="zh-CN" altLang="en-US"/>
              <a:t>逻辑Cache： 逻辑Cache是指操作系统在管理虚拟存储时，使用逻辑页面地址进行管理的缓存。页面置换等操作都是基于逻辑页面地址的。这种方式的优点是在虚拟内存比较大的情况下，可以更高效地管理内存，而不必考虑内存的真实物理地址。</a:t>
            </a:r>
            <a:endParaRPr lang="zh-CN" altLang="en-US"/>
          </a:p>
          <a:p>
            <a:pPr marL="0" indent="0">
              <a:buNone/>
            </a:pPr>
            <a:r>
              <a:rPr lang="zh-CN" altLang="en-US"/>
              <a:t>物理Cache： 物理Cache是指操作系统在管理虚拟存储时，采用物理页面地址进行管理的缓存。页面置换等操作是基于物理页面地址的。这种方式的优点在于能够更直接地反映系统实际的物理内存情况，有利于一些需要直接管理物理内存的特定场景。</a:t>
            </a:r>
            <a:endParaRPr lang="zh-CN" altLang="en-US"/>
          </a:p>
          <a:p>
            <a:pPr marL="0" indent="0">
              <a:buNone/>
            </a:pPr>
            <a:r>
              <a:rPr lang="zh-CN" altLang="en-US"/>
              <a:t>选择逻辑Cache还是物理Cache通常取决于系统的设计目标、硬件架构和实际需求。</a:t>
            </a:r>
            <a:endParaRPr lang="zh-CN" altLang="en-US"/>
          </a:p>
          <a:p>
            <a:pPr marL="0" indent="0">
              <a:buNone/>
            </a:pPr>
            <a:endParaRPr lang="zh-CN" altLang="en-US"/>
          </a:p>
          <a:p>
            <a:pPr marL="0" indent="0">
              <a:buNone/>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外层循环j的每8次迭代元素都会被映射到8个组中，数组a共有24行，外层循环j的每一次迭代只会映射到这8个组中某24/8=3行，每组有4行，3&lt;4，所以外层循环的每一次迭代均不会发生对本次迭代中已经调入的主存块的替换。每个元素仅访问一次，所以每访问每个主存块中第一个元素产生Cache缺失，剩余8-1=7次Cache命中，所以数组a的Cache命中率为7/8=87.5%。</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1.bin"/><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5.bin"/><Relationship Id="rId2" Type="http://schemas.openxmlformats.org/officeDocument/2006/relationships/tags" Target="../tags/tag4.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2.wmf"/><Relationship Id="rId2" Type="http://schemas.openxmlformats.org/officeDocument/2006/relationships/oleObject" Target="../embeddings/oleObject6.bin"/><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402302" y="1348003"/>
            <a:ext cx="2940801" cy="4804066"/>
          </a:xfrm>
          <a:prstGeom prst="rect">
            <a:avLst/>
          </a:prstGeom>
        </p:spPr>
      </p:pic>
      <p:sp>
        <p:nvSpPr>
          <p:cNvPr id="5" name="标题 1"/>
          <p:cNvSpPr>
            <a:spLocks noGrp="1"/>
          </p:cNvSpPr>
          <p:nvPr/>
        </p:nvSpPr>
        <p:spPr>
          <a:xfrm>
            <a:off x="1291893" y="357403"/>
            <a:ext cx="8596668" cy="9906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课程目标</a:t>
            </a:r>
            <a:endParaRPr lang="en-US" altLang="zh-CN" dirty="0"/>
          </a:p>
        </p:txBody>
      </p:sp>
      <p:sp>
        <p:nvSpPr>
          <p:cNvPr id="6" name="灯片编号占位符 3"/>
          <p:cNvSpPr>
            <a:spLocks noGrp="1"/>
          </p:cNvSpPr>
          <p:nvPr/>
        </p:nvSpPr>
        <p:spPr>
          <a:xfrm>
            <a:off x="9205222" y="6135471"/>
            <a:ext cx="683339" cy="365125"/>
          </a:xfrm>
          <a:prstGeom prst="rect">
            <a:avLst/>
          </a:prstGeom>
        </p:spPr>
        <p:txBody>
          <a:bodyPr vert="horz" lIns="91440" tIns="45720" rIns="91440" bIns="45720" rtlCol="0" anchor="ctr"/>
          <a:lstStyle>
            <a:defPPr>
              <a:defRPr lang="zh-CN"/>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DC34507-68DE-4D03-9CC3-CDE3ACE4EB05}" type="slidenum">
              <a:rPr lang="en-US" altLang="zh-CN" smtClean="0"/>
            </a:fld>
            <a:endParaRPr lang="en-US" altLang="zh-CN"/>
          </a:p>
        </p:txBody>
      </p:sp>
      <p:pic>
        <p:nvPicPr>
          <p:cNvPr id="7" name="图片 6"/>
          <p:cNvPicPr>
            <a:picLocks noChangeAspect="1"/>
          </p:cNvPicPr>
          <p:nvPr/>
        </p:nvPicPr>
        <p:blipFill>
          <a:blip r:embed="rId2"/>
          <a:stretch>
            <a:fillRect/>
          </a:stretch>
        </p:blipFill>
        <p:spPr>
          <a:xfrm>
            <a:off x="6815493" y="3361775"/>
            <a:ext cx="3352800" cy="2466975"/>
          </a:xfrm>
          <a:prstGeom prst="rect">
            <a:avLst/>
          </a:prstGeom>
        </p:spPr>
      </p:pic>
      <p:sp>
        <p:nvSpPr>
          <p:cNvPr id="8" name="矩形 7"/>
          <p:cNvSpPr/>
          <p:nvPr/>
        </p:nvSpPr>
        <p:spPr bwMode="auto">
          <a:xfrm>
            <a:off x="2264984" y="4075069"/>
            <a:ext cx="7992888" cy="72008"/>
          </a:xfrm>
          <a:prstGeom prst="rect">
            <a:avLst/>
          </a:prstGeom>
          <a:solidFill>
            <a:srgbClr val="00B0F0"/>
          </a:solidFill>
          <a:ln w="9525" cap="flat" cmpd="sng" algn="ctr">
            <a:solidFill>
              <a:schemeClr val="tx1"/>
            </a:solidFill>
            <a:prstDash val="solid"/>
            <a:miter lim="800000"/>
            <a:headEnd type="none" w="med" len="med"/>
            <a:tailEnd type="none" w="med" len="med"/>
          </a:ln>
          <a:effectLst/>
        </p:spPr>
        <p:txBody>
          <a:bodyPr rot="0" spcFirstLastPara="0" vert="horz" wrap="non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9" name="文本框 7"/>
          <p:cNvSpPr txBox="1"/>
          <p:nvPr/>
        </p:nvSpPr>
        <p:spPr>
          <a:xfrm>
            <a:off x="9099613" y="4453798"/>
            <a:ext cx="180049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机器语言程序员</a:t>
            </a:r>
            <a:endParaRPr lang="zh-CN" altLang="en-US" dirty="0"/>
          </a:p>
        </p:txBody>
      </p:sp>
      <p:grpSp>
        <p:nvGrpSpPr>
          <p:cNvPr id="10" name="组合 9"/>
          <p:cNvGrpSpPr/>
          <p:nvPr/>
        </p:nvGrpSpPr>
        <p:grpSpPr>
          <a:xfrm>
            <a:off x="3104144" y="357404"/>
            <a:ext cx="5483760" cy="4884297"/>
            <a:chOff x="2489585" y="263295"/>
            <a:chExt cx="5483760" cy="4722049"/>
          </a:xfrm>
        </p:grpSpPr>
        <p:sp>
          <p:nvSpPr>
            <p:cNvPr id="11" name="线形标注 1 10"/>
            <p:cNvSpPr/>
            <p:nvPr/>
          </p:nvSpPr>
          <p:spPr bwMode="auto">
            <a:xfrm rot="10800000" flipV="1">
              <a:off x="3766588" y="263295"/>
              <a:ext cx="4206757" cy="2975675"/>
            </a:xfrm>
            <a:prstGeom prst="borderCallout1">
              <a:avLst>
                <a:gd name="adj1" fmla="val 101684"/>
                <a:gd name="adj2" fmla="val 48604"/>
                <a:gd name="adj3" fmla="val 127339"/>
                <a:gd name="adj4" fmla="val 95429"/>
              </a:avLst>
            </a:prstGeom>
            <a:solidFill>
              <a:schemeClr val="bg1"/>
            </a:solidFill>
            <a:ln w="76200" cap="flat" cmpd="sng" algn="ctr">
              <a:solidFill>
                <a:srgbClr val="00B0F0"/>
              </a:solidFill>
              <a:prstDash val="solid"/>
              <a:miter lim="800000"/>
              <a:headEnd type="none" w="med" len="med"/>
              <a:tailEnd type="none" w="med" len="med"/>
            </a:ln>
            <a:effectLst/>
          </p:spPr>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r>
                <a:rPr lang="zh-CN" altLang="en-US" sz="3200" dirty="0"/>
                <a:t>提供一个物理计算机的逻辑实现：</a:t>
              </a:r>
              <a:endParaRPr lang="en-US" altLang="zh-CN" sz="3200" dirty="0"/>
            </a:p>
            <a:p>
              <a:pPr marL="457200" lvl="2" indent="-457200">
                <a:buFont typeface="Arial" panose="020B0604020202020204" pitchFamily="34" charset="0"/>
                <a:buChar char="•"/>
              </a:pPr>
              <a:r>
                <a:rPr lang="zh-CN" altLang="en-US" sz="3200" dirty="0"/>
                <a:t>分析组成结构</a:t>
              </a:r>
              <a:endParaRPr lang="en-US" altLang="zh-CN" sz="3200" dirty="0"/>
            </a:p>
            <a:p>
              <a:pPr marL="457200" lvl="2" indent="-457200">
                <a:buFont typeface="Arial" panose="020B0604020202020204" pitchFamily="34" charset="0"/>
                <a:buChar char="•"/>
              </a:pPr>
              <a:r>
                <a:rPr lang="zh-CN" altLang="en-US" sz="3200" dirty="0"/>
                <a:t>定义功能属性</a:t>
              </a:r>
              <a:endParaRPr lang="en-US" altLang="zh-CN" sz="3200" dirty="0"/>
            </a:p>
            <a:p>
              <a:pPr marL="457200" lvl="2" indent="-457200">
                <a:buFont typeface="Arial" panose="020B0604020202020204" pitchFamily="34" charset="0"/>
                <a:buChar char="•"/>
              </a:pPr>
              <a:r>
                <a:rPr lang="zh-CN" altLang="en-US" sz="3200" dirty="0"/>
                <a:t>设计实现逻辑</a:t>
              </a:r>
              <a:endParaRPr lang="zh-CN" altLang="en-US" sz="3200" dirty="0">
                <a:latin typeface="Arial" panose="020B0604020202020204" pitchFamily="34" charset="0"/>
                <a:ea typeface="宋体" panose="02010600030101010101" pitchFamily="2" charset="-122"/>
              </a:endParaRPr>
            </a:p>
          </p:txBody>
        </p:sp>
        <p:sp>
          <p:nvSpPr>
            <p:cNvPr id="12" name="椭圆 11"/>
            <p:cNvSpPr/>
            <p:nvPr/>
          </p:nvSpPr>
          <p:spPr>
            <a:xfrm>
              <a:off x="2489585" y="4016964"/>
              <a:ext cx="2081017" cy="968380"/>
            </a:xfrm>
            <a:prstGeom prst="ellipse">
              <a:avLst/>
            </a:prstGeom>
            <a:noFill/>
            <a:ln w="57150" cap="flat" cmpd="sng" algn="ctr">
              <a:solidFill>
                <a:srgbClr val="00B0F0"/>
              </a:solidFill>
              <a:prstDash val="solid"/>
              <a:miter lim="800000"/>
              <a:headEnd type="none" w="med" len="med"/>
              <a:tailEnd type="none" w="med" len="med"/>
            </a:ln>
            <a:effectLst/>
          </p:spPr>
          <p:txBody>
            <a:bodyPr rot="0" spcFirstLastPara="0" vert="horz" wrap="non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sp>
        <p:nvSpPr>
          <p:cNvPr id="13" name="文本框 12"/>
          <p:cNvSpPr txBox="1"/>
          <p:nvPr/>
        </p:nvSpPr>
        <p:spPr>
          <a:xfrm>
            <a:off x="-22613" y="3741741"/>
            <a:ext cx="2264984" cy="369332"/>
          </a:xfrm>
          <a:prstGeom prst="rect">
            <a:avLst/>
          </a:prstGeom>
          <a:noFill/>
        </p:spPr>
        <p:txBody>
          <a:bodyPr wrap="square" rtlCol="0">
            <a:spAutoFit/>
          </a:bodyPr>
          <a:lstStyle/>
          <a:p>
            <a:r>
              <a:rPr lang="zh-CN" altLang="en-US" dirty="0" smtClean="0">
                <a:solidFill>
                  <a:schemeClr val="accent1">
                    <a:lumMod val="75000"/>
                  </a:schemeClr>
                </a:solidFill>
              </a:rPr>
              <a:t>支持某指令集的机器</a:t>
            </a:r>
            <a:endParaRPr lang="zh-CN" altLang="en-US" dirty="0">
              <a:solidFill>
                <a:schemeClr val="accent1">
                  <a:lumMod val="75000"/>
                </a:schemeClr>
              </a:solidFill>
            </a:endParaRPr>
          </a:p>
        </p:txBody>
      </p:sp>
      <p:sp>
        <p:nvSpPr>
          <p:cNvPr id="14" name="文本框 13"/>
          <p:cNvSpPr txBox="1"/>
          <p:nvPr/>
        </p:nvSpPr>
        <p:spPr>
          <a:xfrm>
            <a:off x="853311" y="5351172"/>
            <a:ext cx="877163" cy="369332"/>
          </a:xfrm>
          <a:prstGeom prst="rect">
            <a:avLst/>
          </a:prstGeom>
          <a:noFill/>
        </p:spPr>
        <p:txBody>
          <a:bodyPr wrap="none" rtlCol="0">
            <a:spAutoFit/>
          </a:bodyPr>
          <a:lstStyle/>
          <a:p>
            <a:r>
              <a:rPr lang="zh-CN" altLang="en-US" dirty="0" smtClean="0">
                <a:solidFill>
                  <a:schemeClr val="accent1">
                    <a:lumMod val="75000"/>
                  </a:schemeClr>
                </a:solidFill>
              </a:rPr>
              <a:t>门电路</a:t>
            </a:r>
            <a:endParaRPr lang="zh-CN" altLang="en-US" dirty="0">
              <a:solidFill>
                <a:schemeClr val="accent1">
                  <a:lumMod val="75000"/>
                </a:schemeClr>
              </a:solidFill>
            </a:endParaRPr>
          </a:p>
        </p:txBody>
      </p:sp>
      <p:sp>
        <p:nvSpPr>
          <p:cNvPr id="15" name="矩形 14"/>
          <p:cNvSpPr/>
          <p:nvPr/>
        </p:nvSpPr>
        <p:spPr>
          <a:xfrm>
            <a:off x="237663" y="4111073"/>
            <a:ext cx="1869379" cy="124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程序性能优化方法</a:t>
            </a:r>
            <a:endParaRPr lang="zh-CN" altLang="en-US"/>
          </a:p>
        </p:txBody>
      </p:sp>
      <p:sp>
        <p:nvSpPr>
          <p:cNvPr id="3" name="内容占位符 2"/>
          <p:cNvSpPr>
            <a:spLocks noGrp="1"/>
          </p:cNvSpPr>
          <p:nvPr>
            <p:ph idx="1"/>
          </p:nvPr>
        </p:nvSpPr>
        <p:spPr/>
        <p:txBody>
          <a:bodyPr>
            <a:normAutofit/>
          </a:bodyPr>
          <a:lstStyle/>
          <a:p>
            <a:pPr marL="0" indent="0">
              <a:buFont typeface="+mj-lt"/>
              <a:buNone/>
            </a:pPr>
            <a:r>
              <a:rPr lang="en-US" altLang="zh-CN" sz="4400"/>
              <a:t>2.  </a:t>
            </a:r>
            <a:r>
              <a:rPr lang="zh-CN" altLang="en-US" sz="4400"/>
              <a:t>代码优化</a:t>
            </a:r>
            <a:endParaRPr lang="zh-CN" altLang="en-US" sz="4400"/>
          </a:p>
          <a:p>
            <a:pPr lvl="1">
              <a:buFont typeface="Wingdings" panose="05000000000000000000" charset="0"/>
              <a:buChar char="ü"/>
            </a:pPr>
            <a:r>
              <a:rPr lang="zh-CN" altLang="en-US" sz="4400"/>
              <a:t> 编程技巧</a:t>
            </a:r>
            <a:endParaRPr lang="zh-CN" altLang="en-US" sz="4400"/>
          </a:p>
          <a:p>
            <a:pPr lvl="1">
              <a:buFont typeface="Wingdings" panose="05000000000000000000" charset="0"/>
              <a:buChar char="ü"/>
            </a:pPr>
            <a:r>
              <a:rPr lang="zh-CN" altLang="en-US" sz="4400"/>
              <a:t> 要考虑实际运行条件</a:t>
            </a:r>
            <a:endParaRPr lang="zh-CN" altLang="en-US" sz="4400"/>
          </a:p>
          <a:p>
            <a:pPr lvl="2">
              <a:buFont typeface="Arial" panose="020B0604020202020204" pitchFamily="34" charset="0"/>
              <a:buChar char="•"/>
            </a:pPr>
            <a:r>
              <a:rPr lang="zh-CN" altLang="en-US" sz="3665"/>
              <a:t>处理器、</a:t>
            </a:r>
            <a:r>
              <a:rPr lang="en-US" altLang="zh-CN" sz="3665"/>
              <a:t>Cache</a:t>
            </a:r>
            <a:r>
              <a:rPr lang="zh-CN" altLang="en-US" sz="3665"/>
              <a:t>、内存等</a:t>
            </a:r>
            <a:endParaRPr lang="zh-CN" altLang="en-US" sz="3665"/>
          </a:p>
          <a:p>
            <a:pPr lvl="1">
              <a:buFont typeface="Wingdings" panose="05000000000000000000" charset="0"/>
              <a:buChar char="ü"/>
            </a:pPr>
            <a:endParaRPr lang="zh-CN" altLang="en-US" sz="3665"/>
          </a:p>
          <a:p>
            <a:pPr lvl="1">
              <a:buFont typeface="Wingdings" panose="05000000000000000000" charset="0"/>
              <a:buChar char="ü"/>
            </a:pPr>
            <a:r>
              <a:rPr lang="zh-CN" altLang="en-US" sz="4390">
                <a:sym typeface="+mn-ea"/>
              </a:rPr>
              <a:t>一些技巧如下</a:t>
            </a:r>
            <a:endParaRPr lang="zh-CN" altLang="en-US" sz="4390"/>
          </a:p>
          <a:p>
            <a:pPr marL="914400" lvl="2" indent="0">
              <a:buNone/>
            </a:pPr>
            <a:endParaRPr lang="zh-CN" altLang="en-US" sz="3665"/>
          </a:p>
        </p:txBody>
      </p:sp>
      <p:sp>
        <p:nvSpPr>
          <p:cNvPr id="6" name="矩形 5"/>
          <p:cNvSpPr/>
          <p:nvPr/>
        </p:nvSpPr>
        <p:spPr>
          <a:xfrm>
            <a:off x="-15240" y="1438910"/>
            <a:ext cx="1220724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35"/>
            <a:ext cx="12192635" cy="6858000"/>
          </a:xfrm>
        </p:spPr>
        <p:txBody>
          <a:bodyPr>
            <a:normAutofit fontScale="87500" lnSpcReduction="10000"/>
          </a:bodyPr>
          <a:lstStyle/>
          <a:p>
            <a:pPr>
              <a:buFont typeface="Wingdings" panose="05000000000000000000" charset="0"/>
              <a:buChar char="Ø"/>
            </a:pPr>
            <a:r>
              <a:rPr lang="zh-CN" altLang="en-US"/>
              <a:t>选择合适的数据结构（链表、数组、指针）</a:t>
            </a:r>
            <a:endParaRPr lang="zh-CN" altLang="en-US"/>
          </a:p>
          <a:p>
            <a:pPr lvl="1">
              <a:buFont typeface="Arial" panose="020B0604020202020204" pitchFamily="34" charset="0"/>
              <a:buChar char="•"/>
            </a:pPr>
            <a:r>
              <a:rPr lang="zh-CN" altLang="en-US"/>
              <a:t>结构体布局（尽量对齐）</a:t>
            </a:r>
            <a:endParaRPr lang="zh-CN" altLang="en-US"/>
          </a:p>
          <a:p>
            <a:pPr>
              <a:buFont typeface="Wingdings" panose="05000000000000000000" charset="0"/>
              <a:buChar char="Ø"/>
            </a:pPr>
            <a:r>
              <a:rPr lang="zh-CN" altLang="en-US"/>
              <a:t>循环优化</a:t>
            </a:r>
            <a:endParaRPr lang="zh-CN" altLang="en-US"/>
          </a:p>
          <a:p>
            <a:pPr lvl="1" algn="l">
              <a:buClrTx/>
              <a:buSzTx/>
            </a:pPr>
            <a:r>
              <a:rPr lang="zh-CN" altLang="en-US"/>
              <a:t>    展开小的循环</a:t>
            </a:r>
            <a:endParaRPr lang="zh-CN" altLang="en-US"/>
          </a:p>
          <a:p>
            <a:pPr lvl="1" algn="l">
              <a:buClrTx/>
              <a:buSzTx/>
            </a:pPr>
            <a:r>
              <a:rPr lang="zh-CN" altLang="en-US"/>
              <a:t>    提取公共部分至外部</a:t>
            </a:r>
            <a:endParaRPr lang="zh-CN" altLang="en-US"/>
          </a:p>
          <a:p>
            <a:pPr lvl="1" algn="l">
              <a:buClrTx/>
              <a:buSzTx/>
            </a:pPr>
            <a:r>
              <a:rPr lang="zh-CN" altLang="en-US"/>
              <a:t>    避免循环内部有过多依赖和跳转，使循环能流水化</a:t>
            </a:r>
            <a:endParaRPr lang="zh-CN" altLang="en-US"/>
          </a:p>
          <a:p>
            <a:pPr>
              <a:buFont typeface="Wingdings" panose="05000000000000000000" charset="0"/>
              <a:buChar char="Ø"/>
            </a:pPr>
            <a:r>
              <a:rPr lang="zh-CN" altLang="en-US"/>
              <a:t>定点化</a:t>
            </a:r>
            <a:endParaRPr lang="zh-CN" altLang="en-US"/>
          </a:p>
          <a:p>
            <a:pPr>
              <a:buFont typeface="Wingdings" panose="05000000000000000000" charset="0"/>
              <a:buChar char="Ø"/>
            </a:pPr>
            <a:r>
              <a:rPr lang="zh-CN" altLang="en-US"/>
              <a:t>以空间换时间（查表法）</a:t>
            </a:r>
            <a:endParaRPr lang="zh-CN" altLang="en-US"/>
          </a:p>
          <a:p>
            <a:pPr>
              <a:buFont typeface="Wingdings" panose="05000000000000000000" charset="0"/>
              <a:buChar char="Ø"/>
            </a:pPr>
            <a:r>
              <a:rPr lang="zh-CN" altLang="en-US"/>
              <a:t>预分配内存</a:t>
            </a:r>
            <a:endParaRPr lang="zh-CN" altLang="en-US"/>
          </a:p>
          <a:p>
            <a:pPr>
              <a:buFont typeface="Wingdings" panose="05000000000000000000" charset="0"/>
              <a:buChar char="Ø"/>
            </a:pPr>
            <a:r>
              <a:rPr lang="zh-CN" altLang="en-US"/>
              <a:t>减少运算的强度</a:t>
            </a:r>
            <a:endParaRPr lang="zh-CN" altLang="en-US"/>
          </a:p>
          <a:p>
            <a:pPr lvl="1">
              <a:buFont typeface="Arial" panose="020B0604020202020204" pitchFamily="34" charset="0"/>
              <a:buChar char="•"/>
            </a:pPr>
            <a:r>
              <a:rPr lang="zh-CN" altLang="en-US"/>
              <a:t>求余、平方、乘除等改为位操作，使用复合赋值（+=）、自增自减</a:t>
            </a:r>
            <a:endParaRPr lang="zh-CN" altLang="en-US"/>
          </a:p>
          <a:p>
            <a:pPr>
              <a:buFont typeface="Wingdings" panose="05000000000000000000" charset="0"/>
              <a:buChar char="Ø"/>
            </a:pPr>
            <a:r>
              <a:rPr lang="zh-CN" altLang="en-US"/>
              <a:t>switch case合理安排</a:t>
            </a:r>
            <a:endParaRPr lang="zh-CN" altLang="en-US"/>
          </a:p>
          <a:p>
            <a:pPr>
              <a:buFont typeface="Wingdings" panose="05000000000000000000" charset="0"/>
              <a:buChar char="Ø"/>
            </a:pPr>
            <a:r>
              <a:rPr lang="zh-CN" altLang="en-US"/>
              <a:t>for(;;)优于whi</a:t>
            </a:r>
            <a:r>
              <a:rPr lang="en-US" altLang="zh-CN"/>
              <a:t>le</a:t>
            </a:r>
            <a:r>
              <a:rPr lang="zh-CN" altLang="en-US"/>
              <a:t>(1)</a:t>
            </a:r>
            <a:endParaRPr lang="zh-CN" altLang="en-US"/>
          </a:p>
          <a:p>
            <a:pPr>
              <a:buFont typeface="Wingdings" panose="05000000000000000000" charset="0"/>
              <a:buChar char="Ø"/>
            </a:pPr>
            <a:r>
              <a:rPr lang="zh-CN" altLang="en-US"/>
              <a:t>函数优化</a:t>
            </a:r>
            <a:endParaRPr lang="zh-CN" altLang="en-US"/>
          </a:p>
          <a:p>
            <a:pPr lvl="1" algn="l">
              <a:buClrTx/>
              <a:buSzTx/>
            </a:pPr>
            <a:r>
              <a:rPr lang="zh-CN" altLang="en-US"/>
              <a:t>   inline 小块代码</a:t>
            </a:r>
            <a:endParaRPr lang="zh-CN" altLang="en-US"/>
          </a:p>
          <a:p>
            <a:pPr lvl="1" algn="l">
              <a:buClrTx/>
              <a:buSzTx/>
            </a:pPr>
            <a:r>
              <a:rPr lang="zh-CN" altLang="en-US"/>
              <a:t>  减少函数调用参数</a:t>
            </a:r>
            <a:endParaRPr lang="zh-CN" altLang="en-US"/>
          </a:p>
          <a:p>
            <a:pPr lvl="1" algn="l">
              <a:buClrTx/>
              <a:buSzTx/>
            </a:pPr>
            <a:r>
              <a:rPr lang="zh-CN" altLang="en-US"/>
              <a:t>  尽可能使用常量</a:t>
            </a:r>
            <a:endParaRPr lang="zh-CN" altLang="en-US"/>
          </a:p>
          <a:p>
            <a:pPr lvl="1" algn="l">
              <a:buClrTx/>
              <a:buSzTx/>
            </a:pPr>
            <a:r>
              <a:rPr lang="zh-CN" altLang="en-US"/>
              <a:t>  register变量</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程序性能优化方法</a:t>
            </a:r>
            <a:endParaRPr lang="zh-CN" altLang="en-US"/>
          </a:p>
        </p:txBody>
      </p:sp>
      <p:sp>
        <p:nvSpPr>
          <p:cNvPr id="3" name="内容占位符 2"/>
          <p:cNvSpPr>
            <a:spLocks noGrp="1"/>
          </p:cNvSpPr>
          <p:nvPr>
            <p:ph idx="1"/>
          </p:nvPr>
        </p:nvSpPr>
        <p:spPr/>
        <p:txBody>
          <a:bodyPr>
            <a:normAutofit/>
          </a:bodyPr>
          <a:lstStyle/>
          <a:p>
            <a:pPr marL="0" indent="0">
              <a:buFont typeface="+mj-lt"/>
              <a:buNone/>
            </a:pPr>
            <a:r>
              <a:rPr lang="en-US" altLang="zh-CN" sz="4400"/>
              <a:t>3.  </a:t>
            </a:r>
            <a:r>
              <a:rPr lang="zh-CN" altLang="en-US" sz="4400"/>
              <a:t>指令优化</a:t>
            </a:r>
            <a:endParaRPr lang="zh-CN" altLang="en-US" sz="4400"/>
          </a:p>
          <a:p>
            <a:pPr lvl="1">
              <a:buFont typeface="Wingdings" panose="05000000000000000000" charset="0"/>
              <a:buChar char="ü"/>
            </a:pPr>
            <a:r>
              <a:rPr lang="zh-CN" altLang="en-US" sz="4400"/>
              <a:t> 使用特定的指令集，可快速实现某些运算（例如</a:t>
            </a:r>
            <a:r>
              <a:rPr lang="en-US" altLang="zh-CN" sz="4400"/>
              <a:t>X86</a:t>
            </a:r>
            <a:r>
              <a:rPr lang="zh-CN" altLang="en-US" sz="4400"/>
              <a:t>的</a:t>
            </a:r>
            <a:r>
              <a:rPr lang="en-US" altLang="zh-CN" sz="4400"/>
              <a:t>SSE</a:t>
            </a:r>
            <a:r>
              <a:rPr lang="zh-CN" altLang="en-US" sz="4400"/>
              <a:t>）</a:t>
            </a:r>
            <a:endParaRPr lang="zh-CN" altLang="en-US" sz="4400"/>
          </a:p>
          <a:p>
            <a:pPr lvl="1">
              <a:buFont typeface="Wingdings" panose="05000000000000000000" charset="0"/>
              <a:buChar char="ü"/>
            </a:pPr>
            <a:r>
              <a:rPr lang="zh-CN" altLang="en-US" sz="4400"/>
              <a:t>编译器的选项</a:t>
            </a:r>
            <a:endParaRPr lang="zh-CN" altLang="en-US" sz="4400"/>
          </a:p>
        </p:txBody>
      </p:sp>
      <p:sp>
        <p:nvSpPr>
          <p:cNvPr id="6" name="矩形 5"/>
          <p:cNvSpPr/>
          <p:nvPr/>
        </p:nvSpPr>
        <p:spPr>
          <a:xfrm>
            <a:off x="-15240" y="1438910"/>
            <a:ext cx="1220724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61" y="207243"/>
            <a:ext cx="10515600" cy="1325563"/>
          </a:xfrm>
        </p:spPr>
        <p:txBody>
          <a:bodyPr/>
          <a:lstStyle/>
          <a:p>
            <a:r>
              <a:rPr lang="zh-CN" altLang="en-US" dirty="0" smtClean="0"/>
              <a:t>重点练习题</a:t>
            </a:r>
            <a:r>
              <a:rPr lang="en-US" altLang="zh-CN" dirty="0" smtClean="0"/>
              <a:t>1</a:t>
            </a:r>
            <a:endParaRPr lang="zh-CN" altLang="en-US" dirty="0"/>
          </a:p>
        </p:txBody>
      </p:sp>
      <p:sp>
        <p:nvSpPr>
          <p:cNvPr id="3" name="内容占位符 2"/>
          <p:cNvSpPr>
            <a:spLocks noGrp="1"/>
          </p:cNvSpPr>
          <p:nvPr>
            <p:ph idx="1"/>
          </p:nvPr>
        </p:nvSpPr>
        <p:spPr>
          <a:xfrm>
            <a:off x="193514" y="4384417"/>
            <a:ext cx="11055579" cy="2473583"/>
          </a:xfrm>
        </p:spPr>
        <p:txBody>
          <a:bodyPr/>
          <a:lstStyle/>
          <a:p>
            <a:r>
              <a:rPr lang="zh-CN" altLang="zh-CN" dirty="0" smtClean="0"/>
              <a:t>某计算机</a:t>
            </a:r>
            <a:r>
              <a:rPr lang="zh-CN" altLang="zh-CN" dirty="0"/>
              <a:t>的数据通路图</a:t>
            </a:r>
            <a:r>
              <a:rPr lang="zh-CN" altLang="zh-CN" dirty="0" smtClean="0"/>
              <a:t>如图</a:t>
            </a:r>
            <a:r>
              <a:rPr lang="en-US" altLang="zh-CN" dirty="0"/>
              <a:t>,</a:t>
            </a:r>
            <a:r>
              <a:rPr lang="zh-CN" altLang="zh-CN" dirty="0"/>
              <a:t>其中</a:t>
            </a:r>
            <a:r>
              <a:rPr lang="en-US" altLang="zh-CN" dirty="0"/>
              <a:t>ALU</a:t>
            </a:r>
            <a:r>
              <a:rPr lang="zh-CN" altLang="zh-CN" dirty="0"/>
              <a:t>的</a:t>
            </a:r>
            <a:r>
              <a:rPr lang="en-US" altLang="zh-CN" dirty="0" smtClean="0"/>
              <a:t>S2S1S0=001</a:t>
            </a:r>
            <a:r>
              <a:rPr lang="zh-CN" altLang="zh-CN" dirty="0" smtClean="0"/>
              <a:t>时</a:t>
            </a:r>
            <a:r>
              <a:rPr lang="zh-CN" altLang="zh-CN" dirty="0"/>
              <a:t>功能为</a:t>
            </a:r>
            <a:r>
              <a:rPr lang="en-US" altLang="zh-CN" dirty="0" smtClean="0"/>
              <a:t>A-W</a:t>
            </a:r>
            <a:endParaRPr lang="en-US" altLang="zh-CN" dirty="0" smtClean="0"/>
          </a:p>
          <a:p>
            <a:pPr lvl="1"/>
            <a:r>
              <a:rPr lang="zh-CN" altLang="zh-CN" dirty="0" smtClean="0"/>
              <a:t>该计算机</a:t>
            </a:r>
            <a:r>
              <a:rPr lang="zh-CN" altLang="zh-CN" dirty="0"/>
              <a:t>可以支持哪些寻址方式</a:t>
            </a:r>
            <a:r>
              <a:rPr lang="zh-CN" altLang="zh-CN" dirty="0" smtClean="0"/>
              <a:t>？</a:t>
            </a:r>
            <a:endParaRPr lang="en-US" altLang="zh-CN" dirty="0"/>
          </a:p>
          <a:p>
            <a:pPr lvl="1"/>
            <a:r>
              <a:rPr lang="zh-CN" altLang="zh-CN" dirty="0" smtClean="0"/>
              <a:t>数据</a:t>
            </a:r>
            <a:r>
              <a:rPr lang="zh-CN" altLang="zh-CN" dirty="0"/>
              <a:t>通路中的控制器部分不完整，请补充，要求用微程序技术来实现。假设微操作控制信号</a:t>
            </a:r>
            <a:r>
              <a:rPr lang="zh-CN" altLang="zh-CN" dirty="0" smtClean="0"/>
              <a:t>共有</a:t>
            </a:r>
            <a:r>
              <a:rPr lang="en-US" altLang="zh-CN" dirty="0" smtClean="0"/>
              <a:t>16</a:t>
            </a:r>
            <a:r>
              <a:rPr lang="zh-CN" altLang="zh-CN" dirty="0" smtClean="0"/>
              <a:t>个。</a:t>
            </a:r>
            <a:endParaRPr lang="en-US" altLang="zh-CN" dirty="0" smtClean="0"/>
          </a:p>
          <a:p>
            <a:pPr lvl="1"/>
            <a:r>
              <a:rPr lang="zh-CN" altLang="zh-CN" dirty="0"/>
              <a:t>要使此计算机支持指令</a:t>
            </a:r>
            <a:r>
              <a:rPr lang="zh-CN" altLang="zh-CN" dirty="0" smtClean="0"/>
              <a:t>：</a:t>
            </a:r>
            <a:r>
              <a:rPr lang="en-US" altLang="zh-CN" dirty="0" smtClean="0"/>
              <a:t>SUBR R0, </a:t>
            </a:r>
            <a:r>
              <a:rPr lang="en-US" altLang="zh-CN" dirty="0"/>
              <a:t>A,W    ;(</a:t>
            </a:r>
            <a:r>
              <a:rPr lang="en-US" altLang="zh-CN" dirty="0" smtClean="0"/>
              <a:t>A-W)</a:t>
            </a:r>
            <a:r>
              <a:rPr lang="zh-CN" altLang="en-US" dirty="0" smtClean="0"/>
              <a:t>右</a:t>
            </a:r>
            <a:r>
              <a:rPr lang="zh-CN" altLang="zh-CN" dirty="0" smtClean="0"/>
              <a:t>移</a:t>
            </a:r>
            <a:r>
              <a:rPr lang="en-US" altLang="zh-CN" dirty="0"/>
              <a:t>1</a:t>
            </a:r>
            <a:r>
              <a:rPr lang="zh-CN" altLang="zh-CN" dirty="0"/>
              <a:t>位后送</a:t>
            </a:r>
            <a:r>
              <a:rPr lang="zh-CN" altLang="zh-CN" dirty="0" smtClean="0"/>
              <a:t>至</a:t>
            </a:r>
            <a:r>
              <a:rPr lang="en-US" altLang="zh-CN" dirty="0" smtClean="0"/>
              <a:t>R0</a:t>
            </a:r>
            <a:r>
              <a:rPr lang="zh-CN" altLang="zh-CN" dirty="0" smtClean="0"/>
              <a:t>寄存器</a:t>
            </a:r>
            <a:endParaRPr lang="en-US" altLang="zh-CN" dirty="0" smtClean="0"/>
          </a:p>
          <a:p>
            <a:pPr marL="457200" lvl="1" indent="0">
              <a:buNone/>
            </a:pPr>
            <a:r>
              <a:rPr lang="en-US" altLang="zh-CN" dirty="0"/>
              <a:t> </a:t>
            </a:r>
            <a:r>
              <a:rPr lang="en-US" altLang="zh-CN" dirty="0" smtClean="0"/>
              <a:t>  </a:t>
            </a:r>
            <a:r>
              <a:rPr lang="zh-CN" altLang="zh-CN" dirty="0" smtClean="0"/>
              <a:t>可行</a:t>
            </a:r>
            <a:r>
              <a:rPr lang="zh-CN" altLang="zh-CN" dirty="0"/>
              <a:t>否？如果可行，请写出这条指令的二进制编码，并写出它的微程序</a:t>
            </a:r>
            <a:r>
              <a:rPr lang="zh-CN" altLang="zh-CN" dirty="0" smtClean="0"/>
              <a:t>。</a:t>
            </a:r>
            <a:endParaRPr lang="zh-CN" altLang="en-US" dirty="0"/>
          </a:p>
        </p:txBody>
      </p:sp>
      <p:pic>
        <p:nvPicPr>
          <p:cNvPr id="3074" name="图片 7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61943" y="0"/>
            <a:ext cx="8730057" cy="4233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2680" y="1532806"/>
            <a:ext cx="10515600" cy="4351338"/>
          </a:xfrm>
        </p:spPr>
        <p:txBody>
          <a:bodyPr>
            <a:normAutofit/>
          </a:bodyPr>
          <a:lstStyle/>
          <a:p>
            <a:r>
              <a:rPr lang="zh-CN" altLang="en-US" dirty="0"/>
              <a:t>上页</a:t>
            </a:r>
            <a:r>
              <a:rPr lang="zh-CN" altLang="zh-CN" dirty="0" smtClean="0"/>
              <a:t>中</a:t>
            </a:r>
            <a:r>
              <a:rPr lang="zh-CN" altLang="zh-CN" dirty="0"/>
              <a:t>的计算机支持一个输入设备，输入设备把数据放入寄存器</a:t>
            </a:r>
            <a:r>
              <a:rPr lang="en-US" altLang="zh-CN" dirty="0"/>
              <a:t>IN</a:t>
            </a:r>
            <a:r>
              <a:rPr lang="zh-CN" altLang="zh-CN" dirty="0"/>
              <a:t>后，就向计算机送出一个中断请求，使计算机的中断请求标志</a:t>
            </a:r>
            <a:r>
              <a:rPr lang="en-US" altLang="zh-CN" dirty="0"/>
              <a:t>IREQ</a:t>
            </a:r>
            <a:r>
              <a:rPr lang="zh-CN" altLang="zh-CN" dirty="0"/>
              <a:t>置位。计算机在一条指令执行完后检测到</a:t>
            </a:r>
            <a:r>
              <a:rPr lang="en-US" altLang="zh-CN" dirty="0"/>
              <a:t>IREQ</a:t>
            </a:r>
            <a:r>
              <a:rPr lang="zh-CN" altLang="zh-CN" dirty="0"/>
              <a:t>，于是使能</a:t>
            </a:r>
            <a:r>
              <a:rPr lang="en-US" altLang="zh-CN" dirty="0"/>
              <a:t>ICOE</a:t>
            </a:r>
            <a:r>
              <a:rPr lang="zh-CN" altLang="zh-CN" dirty="0"/>
              <a:t>信号令指令</a:t>
            </a:r>
            <a:r>
              <a:rPr lang="en-US" altLang="zh-CN" dirty="0"/>
              <a:t>INT</a:t>
            </a:r>
            <a:r>
              <a:rPr lang="zh-CN" altLang="zh-CN" dirty="0" smtClean="0"/>
              <a:t>（</a:t>
            </a:r>
            <a:r>
              <a:rPr lang="en-US" altLang="zh-CN" dirty="0" smtClean="0"/>
              <a:t>23H</a:t>
            </a:r>
            <a:r>
              <a:rPr lang="zh-CN" altLang="zh-CN" dirty="0"/>
              <a:t>）被送至</a:t>
            </a:r>
            <a:r>
              <a:rPr lang="en-US" altLang="zh-CN" dirty="0"/>
              <a:t>IBUS</a:t>
            </a:r>
            <a:r>
              <a:rPr lang="zh-CN" altLang="zh-CN" dirty="0"/>
              <a:t>，进入中断处理过程</a:t>
            </a:r>
            <a:r>
              <a:rPr lang="zh-CN" altLang="zh-CN" dirty="0" smtClean="0"/>
              <a:t>。</a:t>
            </a:r>
            <a:endParaRPr lang="zh-CN" altLang="zh-CN" dirty="0"/>
          </a:p>
          <a:p>
            <a:pPr lvl="1"/>
            <a:r>
              <a:rPr lang="en-US" altLang="zh-CN" dirty="0"/>
              <a:t>INT</a:t>
            </a:r>
            <a:r>
              <a:rPr lang="zh-CN" altLang="zh-CN" dirty="0"/>
              <a:t>指令需要完成什么操作</a:t>
            </a:r>
            <a:r>
              <a:rPr lang="zh-CN" altLang="zh-CN" dirty="0" smtClean="0"/>
              <a:t>？</a:t>
            </a:r>
            <a:r>
              <a:rPr lang="en-US" altLang="zh-CN" dirty="0"/>
              <a:t> </a:t>
            </a:r>
            <a:endParaRPr lang="zh-CN" altLang="zh-CN" dirty="0"/>
          </a:p>
          <a:p>
            <a:pPr lvl="1"/>
            <a:r>
              <a:rPr lang="zh-CN" altLang="zh-CN" dirty="0"/>
              <a:t>请写出中断处理程序，将</a:t>
            </a:r>
            <a:r>
              <a:rPr lang="en-US" altLang="zh-CN" dirty="0"/>
              <a:t>IN</a:t>
            </a:r>
            <a:r>
              <a:rPr lang="zh-CN" altLang="zh-CN" dirty="0"/>
              <a:t>寄存器中的数据送至</a:t>
            </a:r>
            <a:r>
              <a:rPr lang="en-US" altLang="zh-CN" dirty="0"/>
              <a:t>A</a:t>
            </a:r>
            <a:r>
              <a:rPr lang="zh-CN" altLang="zh-CN" dirty="0"/>
              <a:t>，程序中的每条指令都必须说明功能。另外，该程序的存储位置有什么要求？</a:t>
            </a:r>
            <a:endParaRPr lang="zh-CN" altLang="zh-CN" dirty="0"/>
          </a:p>
          <a:p>
            <a:pPr lvl="1"/>
            <a:r>
              <a:rPr lang="zh-CN" altLang="zh-CN" dirty="0" smtClean="0"/>
              <a:t>为了</a:t>
            </a:r>
            <a:r>
              <a:rPr lang="zh-CN" altLang="zh-CN" dirty="0"/>
              <a:t>支持中断</a:t>
            </a:r>
            <a:r>
              <a:rPr lang="zh-CN" altLang="zh-CN" dirty="0" smtClean="0"/>
              <a:t>，</a:t>
            </a:r>
            <a:r>
              <a:rPr lang="zh-CN" altLang="en-US" dirty="0" smtClean="0"/>
              <a:t>上页的</a:t>
            </a:r>
            <a:r>
              <a:rPr lang="zh-CN" altLang="zh-CN" dirty="0" smtClean="0"/>
              <a:t>数据</a:t>
            </a:r>
            <a:r>
              <a:rPr lang="zh-CN" altLang="zh-CN" dirty="0"/>
              <a:t>通路，要补充什么？</a:t>
            </a:r>
            <a:endParaRPr lang="zh-CN" altLang="zh-CN" dirty="0"/>
          </a:p>
          <a:p>
            <a:endParaRPr lang="zh-CN" altLang="en-US" dirty="0"/>
          </a:p>
        </p:txBody>
      </p:sp>
      <p:sp>
        <p:nvSpPr>
          <p:cNvPr id="4" name="标题 1"/>
          <p:cNvSpPr>
            <a:spLocks noGrp="1"/>
          </p:cNvSpPr>
          <p:nvPr>
            <p:ph type="title"/>
          </p:nvPr>
        </p:nvSpPr>
        <p:spPr>
          <a:xfrm>
            <a:off x="88261" y="207243"/>
            <a:ext cx="10515600" cy="1325563"/>
          </a:xfrm>
        </p:spPr>
        <p:txBody>
          <a:bodyPr/>
          <a:lstStyle/>
          <a:p>
            <a:r>
              <a:rPr lang="zh-CN" altLang="en-US" dirty="0" smtClean="0"/>
              <a:t>重点练习题</a:t>
            </a:r>
            <a:r>
              <a:rPr lang="en-US" altLang="zh-CN" dirty="0" smtClean="0"/>
              <a:t>2-1</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2680" y="1532806"/>
            <a:ext cx="10515600" cy="4351338"/>
          </a:xfrm>
        </p:spPr>
        <p:txBody>
          <a:bodyPr>
            <a:normAutofit/>
          </a:bodyPr>
          <a:lstStyle/>
          <a:p>
            <a:r>
              <a:rPr lang="zh-CN" altLang="en-US" dirty="0"/>
              <a:t>上上页</a:t>
            </a:r>
            <a:r>
              <a:rPr lang="zh-CN" altLang="zh-CN" dirty="0" smtClean="0"/>
              <a:t>中</a:t>
            </a:r>
            <a:r>
              <a:rPr lang="zh-CN" altLang="zh-CN" dirty="0"/>
              <a:t>的计算机支持一个输出设备，输出设备准备好接收数据时，就向计算机送出一个中断请求，使计算机的中断请求标志</a:t>
            </a:r>
            <a:r>
              <a:rPr lang="en-US" altLang="zh-CN" dirty="0"/>
              <a:t>IREQ</a:t>
            </a:r>
            <a:r>
              <a:rPr lang="zh-CN" altLang="zh-CN" dirty="0"/>
              <a:t>置位。计算机在一条指令执行完后检测到</a:t>
            </a:r>
            <a:r>
              <a:rPr lang="en-US" altLang="zh-CN" dirty="0"/>
              <a:t>IREQ</a:t>
            </a:r>
            <a:r>
              <a:rPr lang="zh-CN" altLang="zh-CN" dirty="0"/>
              <a:t>，于是使能</a:t>
            </a:r>
            <a:r>
              <a:rPr lang="en-US" altLang="zh-CN" dirty="0"/>
              <a:t>ICOE</a:t>
            </a:r>
            <a:r>
              <a:rPr lang="zh-CN" altLang="zh-CN" dirty="0"/>
              <a:t>信号令指令</a:t>
            </a:r>
            <a:r>
              <a:rPr lang="en-US" altLang="zh-CN" dirty="0"/>
              <a:t>INT</a:t>
            </a:r>
            <a:r>
              <a:rPr lang="zh-CN" altLang="zh-CN" dirty="0" smtClean="0"/>
              <a:t>（</a:t>
            </a:r>
            <a:r>
              <a:rPr lang="en-US" altLang="zh-CN" dirty="0" smtClean="0"/>
              <a:t>23H</a:t>
            </a:r>
            <a:r>
              <a:rPr lang="zh-CN" altLang="zh-CN" dirty="0"/>
              <a:t>）被送至</a:t>
            </a:r>
            <a:r>
              <a:rPr lang="en-US" altLang="zh-CN" dirty="0"/>
              <a:t>IBUS</a:t>
            </a:r>
            <a:r>
              <a:rPr lang="zh-CN" altLang="zh-CN" dirty="0"/>
              <a:t>，进入中断处理过程</a:t>
            </a:r>
            <a:r>
              <a:rPr lang="zh-CN" altLang="zh-CN" dirty="0" smtClean="0"/>
              <a:t>。</a:t>
            </a:r>
            <a:endParaRPr lang="zh-CN" altLang="zh-CN" dirty="0"/>
          </a:p>
          <a:p>
            <a:pPr lvl="1"/>
            <a:r>
              <a:rPr lang="en-US" altLang="zh-CN" dirty="0"/>
              <a:t>INT</a:t>
            </a:r>
            <a:r>
              <a:rPr lang="zh-CN" altLang="zh-CN" dirty="0"/>
              <a:t>指令需要完成什么操作</a:t>
            </a:r>
            <a:r>
              <a:rPr lang="zh-CN" altLang="zh-CN" dirty="0" smtClean="0"/>
              <a:t>？</a:t>
            </a:r>
            <a:r>
              <a:rPr lang="en-US" altLang="zh-CN" dirty="0"/>
              <a:t> </a:t>
            </a:r>
            <a:endParaRPr lang="zh-CN" altLang="zh-CN" dirty="0"/>
          </a:p>
          <a:p>
            <a:pPr lvl="1"/>
            <a:r>
              <a:rPr lang="zh-CN" altLang="zh-CN" dirty="0"/>
              <a:t>请写出中断处理程序，将</a:t>
            </a:r>
            <a:r>
              <a:rPr lang="en-US" altLang="zh-CN" dirty="0"/>
              <a:t>OUT</a:t>
            </a:r>
            <a:r>
              <a:rPr lang="zh-CN" altLang="zh-CN" dirty="0"/>
              <a:t>寄存器中的数据送出，程序中的每条指令都必须说明功能。另外，该程序的存储位置有什么要求？</a:t>
            </a:r>
            <a:endParaRPr lang="zh-CN" altLang="zh-CN" dirty="0"/>
          </a:p>
          <a:p>
            <a:pPr lvl="1"/>
            <a:r>
              <a:rPr lang="zh-CN" altLang="zh-CN" dirty="0" smtClean="0"/>
              <a:t>为了</a:t>
            </a:r>
            <a:r>
              <a:rPr lang="zh-CN" altLang="zh-CN" dirty="0"/>
              <a:t>支持中断</a:t>
            </a:r>
            <a:r>
              <a:rPr lang="zh-CN" altLang="zh-CN" dirty="0" smtClean="0"/>
              <a:t>，</a:t>
            </a:r>
            <a:r>
              <a:rPr lang="zh-CN" altLang="en-US" dirty="0" smtClean="0"/>
              <a:t>上</a:t>
            </a:r>
            <a:r>
              <a:rPr lang="zh-CN" altLang="en-US" dirty="0" smtClean="0">
                <a:sym typeface="+mn-ea"/>
              </a:rPr>
              <a:t>上</a:t>
            </a:r>
            <a:r>
              <a:rPr lang="zh-CN" altLang="en-US" dirty="0" smtClean="0"/>
              <a:t>页的</a:t>
            </a:r>
            <a:r>
              <a:rPr lang="zh-CN" altLang="zh-CN" dirty="0" smtClean="0"/>
              <a:t>数据</a:t>
            </a:r>
            <a:r>
              <a:rPr lang="zh-CN" altLang="zh-CN" dirty="0"/>
              <a:t>通路，要补充什么？</a:t>
            </a:r>
            <a:endParaRPr lang="zh-CN" altLang="zh-CN" dirty="0"/>
          </a:p>
          <a:p>
            <a:endParaRPr lang="zh-CN" altLang="en-US" dirty="0"/>
          </a:p>
        </p:txBody>
      </p:sp>
      <p:sp>
        <p:nvSpPr>
          <p:cNvPr id="4" name="标题 1"/>
          <p:cNvSpPr>
            <a:spLocks noGrp="1"/>
          </p:cNvSpPr>
          <p:nvPr>
            <p:ph type="title"/>
          </p:nvPr>
        </p:nvSpPr>
        <p:spPr>
          <a:xfrm>
            <a:off x="88261" y="207243"/>
            <a:ext cx="10515600" cy="1325563"/>
          </a:xfrm>
        </p:spPr>
        <p:txBody>
          <a:bodyPr/>
          <a:lstStyle/>
          <a:p>
            <a:r>
              <a:rPr lang="zh-CN" altLang="en-US" dirty="0" smtClean="0"/>
              <a:t>重点练习题</a:t>
            </a:r>
            <a:r>
              <a:rPr lang="en-US" altLang="zh-CN" dirty="0" smtClean="0"/>
              <a:t>2-2</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存储设计</a:t>
            </a:r>
            <a:endParaRPr lang="zh-CN" altLang="en-US"/>
          </a:p>
        </p:txBody>
      </p:sp>
      <p:sp>
        <p:nvSpPr>
          <p:cNvPr id="3" name="内容占位符 2"/>
          <p:cNvSpPr>
            <a:spLocks noGrp="1"/>
          </p:cNvSpPr>
          <p:nvPr>
            <p:ph idx="1"/>
          </p:nvPr>
        </p:nvSpPr>
        <p:spPr/>
        <p:txBody>
          <a:bodyPr/>
          <a:lstStyle/>
          <a:p>
            <a:r>
              <a:rPr lang="zh-CN" altLang="en-US"/>
              <a:t>已知配有一个地址空间为4000H~7FFFH的ROM区域（由一片芯片组成），现在再用RAM芯片8K ×8形成16K×8的RAM区域，起始地址为C000H，RAM芯片由CS和WE信号控制端，CPU的地址总线为A15~A0，数据总线D7~D0，控制信号为MREQ和R/W。请画出RAM和ROM与CPU的连接图。</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p.ananas.chaoxing.com/star3/750_1024/01126514785a054df094cb1e9584694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6858000" cy="722030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952891" y="146649"/>
            <a:ext cx="1513556" cy="369332"/>
          </a:xfrm>
          <a:prstGeom prst="rect">
            <a:avLst/>
          </a:prstGeom>
          <a:noFill/>
        </p:spPr>
        <p:txBody>
          <a:bodyPr wrap="none" rtlCol="0">
            <a:spAutoFit/>
          </a:bodyPr>
          <a:lstStyle/>
          <a:p>
            <a:r>
              <a:rPr lang="zh-CN" altLang="en-US" dirty="0" smtClean="0"/>
              <a:t>同学</a:t>
            </a:r>
            <a:r>
              <a:rPr lang="en-US" altLang="zh-CN" dirty="0" smtClean="0"/>
              <a:t>X</a:t>
            </a:r>
            <a:r>
              <a:rPr lang="zh-CN" altLang="en-US" dirty="0" smtClean="0"/>
              <a:t>的答案</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p.ananas.chaoxing.com/star3/750_1024/2dd7137bdde3a2d9d757cba60e926cd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1733" y="1055269"/>
            <a:ext cx="7143750" cy="454342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2035834" y="250166"/>
            <a:ext cx="1451038" cy="369332"/>
          </a:xfrm>
          <a:prstGeom prst="rect">
            <a:avLst/>
          </a:prstGeom>
          <a:noFill/>
        </p:spPr>
        <p:txBody>
          <a:bodyPr wrap="none" rtlCol="0">
            <a:spAutoFit/>
          </a:bodyPr>
          <a:lstStyle/>
          <a:p>
            <a:r>
              <a:rPr lang="zh-CN" altLang="en-US" dirty="0" smtClean="0"/>
              <a:t>同学</a:t>
            </a:r>
            <a:r>
              <a:rPr lang="en-US" altLang="zh-CN" dirty="0" smtClean="0"/>
              <a:t>Y</a:t>
            </a:r>
            <a:r>
              <a:rPr lang="zh-CN" altLang="en-US" dirty="0" smtClean="0"/>
              <a:t>的答案</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补充：常见译码器</a:t>
            </a:r>
            <a:endParaRPr lang="zh-CN" altLang="en-US" dirty="0"/>
          </a:p>
        </p:txBody>
      </p:sp>
      <p:pic>
        <p:nvPicPr>
          <p:cNvPr id="7170" name="Picture 2" descr="https://img1.baidu.com/it/u=2653860264,1070163386&amp;fm=253&amp;fmt=auto&amp;app=138&amp;f=PNG?w=890&amp;h=48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3026" y="2352884"/>
            <a:ext cx="5633049" cy="305703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gimg2.baidu.com/image_search/src=http%3A%2F%2Fp.ananas.chaoxing.com%2Fstar3%2Forigin%2F55a78bd4e4b04cd76d4b8967.png&amp;refer=http%3A%2F%2Fp.ananas.chaoxing.com&amp;app=2002&amp;size=f9999,10000&amp;q=a80&amp;n=0&amp;g=0n&amp;fmt=jpeg?sec=1648905327&amp;t=a79da090cdbef94cee05fd93ba2667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297" y="2144116"/>
            <a:ext cx="4090503" cy="326580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03253" y="5702785"/>
            <a:ext cx="1513556" cy="461665"/>
          </a:xfrm>
          <a:prstGeom prst="rect">
            <a:avLst/>
          </a:prstGeom>
          <a:noFill/>
        </p:spPr>
        <p:txBody>
          <a:bodyPr wrap="none" rtlCol="0">
            <a:spAutoFit/>
          </a:bodyPr>
          <a:lstStyle/>
          <a:p>
            <a:r>
              <a:rPr lang="en-US" altLang="zh-CN" sz="2400" dirty="0" smtClean="0"/>
              <a:t>3-8</a:t>
            </a:r>
            <a:r>
              <a:rPr lang="zh-CN" altLang="en-US" sz="2400" dirty="0" smtClean="0"/>
              <a:t>译码器</a:t>
            </a:r>
            <a:endParaRPr lang="zh-CN" altLang="en-US" sz="2400" dirty="0"/>
          </a:p>
        </p:txBody>
      </p:sp>
      <p:sp>
        <p:nvSpPr>
          <p:cNvPr id="7" name="文本框 6"/>
          <p:cNvSpPr txBox="1"/>
          <p:nvPr/>
        </p:nvSpPr>
        <p:spPr>
          <a:xfrm>
            <a:off x="8358997" y="5729389"/>
            <a:ext cx="3667992" cy="461665"/>
          </a:xfrm>
          <a:prstGeom prst="rect">
            <a:avLst/>
          </a:prstGeom>
          <a:noFill/>
        </p:spPr>
        <p:txBody>
          <a:bodyPr wrap="none" rtlCol="0">
            <a:spAutoFit/>
          </a:bodyPr>
          <a:lstStyle/>
          <a:p>
            <a:r>
              <a:rPr lang="zh-CN" altLang="en-US" sz="2400" dirty="0" smtClean="0"/>
              <a:t>双</a:t>
            </a:r>
            <a:r>
              <a:rPr lang="en-US" altLang="zh-CN" sz="2400" dirty="0" smtClean="0"/>
              <a:t>2-4</a:t>
            </a:r>
            <a:r>
              <a:rPr lang="zh-CN" altLang="en-US" sz="2400" dirty="0" smtClean="0"/>
              <a:t>译码器</a:t>
            </a:r>
            <a:r>
              <a:rPr lang="zh-CN" altLang="en-US" sz="2400" dirty="0"/>
              <a:t>（</a:t>
            </a:r>
            <a:r>
              <a:rPr lang="zh-CN" altLang="en-US" sz="2400" dirty="0" smtClean="0"/>
              <a:t>完全独立）</a:t>
            </a: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385"/>
            <a:ext cx="10515600" cy="885825"/>
          </a:xfrm>
        </p:spPr>
        <p:txBody>
          <a:bodyPr/>
          <a:lstStyle/>
          <a:p>
            <a:r>
              <a:rPr lang="zh-CN" altLang="en-US"/>
              <a:t>课程总结（关联）</a:t>
            </a:r>
            <a:endParaRPr lang="zh-CN" altLang="en-US"/>
          </a:p>
        </p:txBody>
      </p:sp>
      <p:pic>
        <p:nvPicPr>
          <p:cNvPr id="8195" name="Picture 4"/>
          <p:cNvPicPr>
            <a:picLocks noChangeAspect="1"/>
          </p:cNvPicPr>
          <p:nvPr/>
        </p:nvPicPr>
        <p:blipFill>
          <a:blip r:embed="rId1"/>
          <a:stretch>
            <a:fillRect/>
          </a:stretch>
        </p:blipFill>
        <p:spPr>
          <a:xfrm>
            <a:off x="9147810" y="-66675"/>
            <a:ext cx="2978150" cy="2713355"/>
          </a:xfrm>
          <a:prstGeom prst="rect">
            <a:avLst/>
          </a:prstGeom>
          <a:noFill/>
          <a:ln w="9525">
            <a:noFill/>
          </a:ln>
        </p:spPr>
      </p:pic>
      <p:sp>
        <p:nvSpPr>
          <p:cNvPr id="5" name="文本框 4"/>
          <p:cNvSpPr txBox="1"/>
          <p:nvPr/>
        </p:nvSpPr>
        <p:spPr>
          <a:xfrm>
            <a:off x="7294245" y="919480"/>
            <a:ext cx="1902460" cy="521970"/>
          </a:xfrm>
          <a:prstGeom prst="rect">
            <a:avLst/>
          </a:prstGeom>
          <a:noFill/>
          <a:ln>
            <a:noFill/>
          </a:ln>
        </p:spPr>
        <p:txBody>
          <a:bodyPr wrap="none" rtlCol="0">
            <a:spAutoFit/>
          </a:bodyPr>
          <a:lstStyle/>
          <a:p>
            <a:r>
              <a:rPr lang="en-US" altLang="zh-CN" sz="2800">
                <a:solidFill>
                  <a:schemeClr val="accent6">
                    <a:lumMod val="75000"/>
                  </a:schemeClr>
                </a:solidFill>
              </a:rPr>
              <a:t>“</a:t>
            </a:r>
            <a:r>
              <a:rPr lang="zh-CN" altLang="en-US" sz="2800">
                <a:solidFill>
                  <a:schemeClr val="accent6">
                    <a:lumMod val="75000"/>
                  </a:schemeClr>
                </a:solidFill>
              </a:rPr>
              <a:t>两面讨好</a:t>
            </a:r>
            <a:r>
              <a:rPr lang="en-US" altLang="zh-CN" sz="2800">
                <a:solidFill>
                  <a:schemeClr val="accent6">
                    <a:lumMod val="75000"/>
                  </a:schemeClr>
                </a:solidFill>
              </a:rPr>
              <a:t>”</a:t>
            </a:r>
            <a:endParaRPr lang="en-US" altLang="zh-CN" sz="2800">
              <a:solidFill>
                <a:schemeClr val="accent6">
                  <a:lumMod val="75000"/>
                </a:schemeClr>
              </a:solidFill>
            </a:endParaRPr>
          </a:p>
        </p:txBody>
      </p:sp>
      <p:sp>
        <p:nvSpPr>
          <p:cNvPr id="8" name="文本框 7"/>
          <p:cNvSpPr txBox="1"/>
          <p:nvPr/>
        </p:nvSpPr>
        <p:spPr>
          <a:xfrm>
            <a:off x="8984615" y="2795905"/>
            <a:ext cx="3813810" cy="1830070"/>
          </a:xfrm>
          <a:prstGeom prst="rect">
            <a:avLst/>
          </a:prstGeom>
          <a:noFill/>
          <a:ln>
            <a:noFill/>
          </a:ln>
        </p:spPr>
        <p:txBody>
          <a:bodyPr wrap="square" rtlCol="0">
            <a:spAutoFit/>
          </a:bodyPr>
          <a:lstStyle/>
          <a:p>
            <a:pPr algn="l"/>
            <a:r>
              <a:rPr lang="en-US" altLang="zh-CN" sz="2800">
                <a:solidFill>
                  <a:schemeClr val="accent6">
                    <a:lumMod val="75000"/>
                  </a:schemeClr>
                </a:solidFill>
              </a:rPr>
              <a:t>“</a:t>
            </a:r>
            <a:r>
              <a:rPr lang="zh-CN" altLang="en-US" sz="2800">
                <a:solidFill>
                  <a:schemeClr val="accent6">
                    <a:lumMod val="75000"/>
                  </a:schemeClr>
                </a:solidFill>
              </a:rPr>
              <a:t>价廉物美</a:t>
            </a:r>
            <a:r>
              <a:rPr lang="en-US" altLang="zh-CN" sz="2800">
                <a:solidFill>
                  <a:schemeClr val="accent6">
                    <a:lumMod val="75000"/>
                  </a:schemeClr>
                </a:solidFill>
              </a:rPr>
              <a:t>”</a:t>
            </a:r>
            <a:endParaRPr lang="en-US" altLang="zh-CN" sz="2800">
              <a:solidFill>
                <a:schemeClr val="accent6">
                  <a:lumMod val="75000"/>
                </a:schemeClr>
              </a:solidFill>
            </a:endParaRPr>
          </a:p>
          <a:p>
            <a:pPr algn="l"/>
            <a:endParaRPr lang="zh-CN" altLang="en-US" sz="2000">
              <a:solidFill>
                <a:srgbClr val="C00000"/>
              </a:solidFill>
              <a:sym typeface="+mn-ea"/>
            </a:endParaRPr>
          </a:p>
          <a:p>
            <a:pPr algn="l"/>
            <a:r>
              <a:rPr lang="zh-CN" altLang="en-US" sz="2000">
                <a:solidFill>
                  <a:srgbClr val="C00000"/>
                </a:solidFill>
                <a:sym typeface="+mn-ea"/>
              </a:rPr>
              <a:t>                  </a:t>
            </a:r>
            <a:r>
              <a:rPr lang="en-US" altLang="zh-CN" sz="2000">
                <a:gradFill>
                  <a:gsLst>
                    <a:gs pos="0">
                      <a:srgbClr val="14CD68"/>
                    </a:gs>
                    <a:gs pos="100000">
                      <a:srgbClr val="035C7D"/>
                    </a:gs>
                  </a:gsLst>
                  <a:lin scaled="0"/>
                </a:gradFill>
                <a:sym typeface="+mn-ea"/>
              </a:rPr>
              <a:t>---</a:t>
            </a:r>
            <a:r>
              <a:rPr lang="zh-CN" altLang="en-US" sz="2000">
                <a:gradFill>
                  <a:gsLst>
                    <a:gs pos="0">
                      <a:srgbClr val="14CD68"/>
                    </a:gs>
                    <a:gs pos="100000">
                      <a:srgbClr val="035C7D"/>
                    </a:gs>
                  </a:gsLst>
                  <a:lin scaled="0"/>
                </a:gradFill>
                <a:sym typeface="+mn-ea"/>
              </a:rPr>
              <a:t>系统思路</a:t>
            </a:r>
            <a:endParaRPr lang="zh-CN" altLang="en-US" sz="2000">
              <a:gradFill>
                <a:gsLst>
                  <a:gs pos="0">
                    <a:srgbClr val="14CD68"/>
                  </a:gs>
                  <a:gs pos="100000">
                    <a:srgbClr val="035C7D"/>
                  </a:gs>
                </a:gsLst>
                <a:lin scaled="0"/>
              </a:gradFill>
              <a:sym typeface="+mn-ea"/>
            </a:endParaRPr>
          </a:p>
          <a:p>
            <a:pPr algn="l"/>
            <a:r>
              <a:rPr lang="zh-CN" altLang="en-US" sz="2000">
                <a:gradFill>
                  <a:gsLst>
                    <a:gs pos="0">
                      <a:srgbClr val="14CD68"/>
                    </a:gs>
                    <a:gs pos="100000">
                      <a:srgbClr val="035C7D"/>
                    </a:gs>
                  </a:gsLst>
                  <a:lin scaled="0"/>
                </a:gradFill>
                <a:sym typeface="+mn-ea"/>
              </a:rPr>
              <a:t>                  </a:t>
            </a:r>
            <a:r>
              <a:rPr lang="en-US" altLang="zh-CN" sz="2000">
                <a:gradFill>
                  <a:gsLst>
                    <a:gs pos="0">
                      <a:srgbClr val="14CD68"/>
                    </a:gs>
                    <a:gs pos="100000">
                      <a:srgbClr val="035C7D"/>
                    </a:gs>
                  </a:gsLst>
                  <a:lin scaled="0"/>
                </a:gradFill>
                <a:sym typeface="+mn-ea"/>
              </a:rPr>
              <a:t>---</a:t>
            </a:r>
            <a:r>
              <a:rPr lang="zh-CN" altLang="en-US" sz="2000">
                <a:gradFill>
                  <a:gsLst>
                    <a:gs pos="0">
                      <a:srgbClr val="14CD68"/>
                    </a:gs>
                    <a:gs pos="100000">
                      <a:srgbClr val="035C7D"/>
                    </a:gs>
                  </a:gsLst>
                  <a:lin scaled="0"/>
                </a:gradFill>
                <a:sym typeface="+mn-ea"/>
              </a:rPr>
              <a:t>专用互连网络</a:t>
            </a:r>
            <a:endParaRPr lang="zh-CN" altLang="en-US" sz="2000">
              <a:gradFill>
                <a:gsLst>
                  <a:gs pos="0">
                    <a:srgbClr val="14CD68"/>
                  </a:gs>
                  <a:gs pos="100000">
                    <a:srgbClr val="035C7D"/>
                  </a:gs>
                </a:gsLst>
                <a:lin scaled="0"/>
              </a:gradFill>
              <a:sym typeface="+mn-ea"/>
            </a:endParaRPr>
          </a:p>
          <a:p>
            <a:pPr indent="0" algn="l" fontAlgn="auto">
              <a:spcBef>
                <a:spcPts val="600"/>
              </a:spcBef>
            </a:pPr>
            <a:r>
              <a:rPr lang="en-US" altLang="zh-CN" sz="2000">
                <a:gradFill>
                  <a:gsLst>
                    <a:gs pos="0">
                      <a:srgbClr val="14CD68"/>
                    </a:gs>
                    <a:gs pos="100000">
                      <a:srgbClr val="035C7D"/>
                    </a:gs>
                  </a:gsLst>
                  <a:lin scaled="0"/>
                </a:gradFill>
                <a:sym typeface="+mn-ea"/>
              </a:rPr>
              <a:t>                  </a:t>
            </a:r>
            <a:r>
              <a:rPr lang="en-US" altLang="zh-CN" sz="2000">
                <a:gradFill>
                  <a:gsLst>
                    <a:gs pos="0">
                      <a:srgbClr val="14CD68"/>
                    </a:gs>
                    <a:gs pos="100000">
                      <a:srgbClr val="035C7D"/>
                    </a:gs>
                  </a:gsLst>
                  <a:lin scaled="0"/>
                </a:gradFill>
                <a:sym typeface="+mn-ea"/>
              </a:rPr>
              <a:t>---</a:t>
            </a:r>
            <a:r>
              <a:rPr lang="zh-CN" altLang="en-US" sz="2000">
                <a:gradFill>
                  <a:gsLst>
                    <a:gs pos="0">
                      <a:srgbClr val="14CD68"/>
                    </a:gs>
                    <a:gs pos="100000">
                      <a:srgbClr val="035C7D"/>
                    </a:gs>
                  </a:gsLst>
                  <a:lin scaled="0"/>
                </a:gradFill>
                <a:sym typeface="+mn-ea"/>
              </a:rPr>
              <a:t>并行思路</a:t>
            </a:r>
            <a:endParaRPr lang="en-US" altLang="zh-CN" sz="2000">
              <a:gradFill>
                <a:gsLst>
                  <a:gs pos="0">
                    <a:srgbClr val="14CD68"/>
                  </a:gs>
                  <a:gs pos="100000">
                    <a:srgbClr val="035C7D"/>
                  </a:gs>
                </a:gsLst>
                <a:lin scaled="0"/>
              </a:gradFill>
              <a:sym typeface="+mn-ea"/>
            </a:endParaRPr>
          </a:p>
        </p:txBody>
      </p:sp>
      <p:pic>
        <p:nvPicPr>
          <p:cNvPr id="6150" name="图片 3"/>
          <p:cNvPicPr>
            <a:picLocks noChangeAspect="1"/>
          </p:cNvPicPr>
          <p:nvPr/>
        </p:nvPicPr>
        <p:blipFill>
          <a:blip r:embed="rId2"/>
          <a:stretch>
            <a:fillRect/>
          </a:stretch>
        </p:blipFill>
        <p:spPr>
          <a:xfrm>
            <a:off x="8235315" y="4734560"/>
            <a:ext cx="3890645" cy="2123440"/>
          </a:xfrm>
          <a:prstGeom prst="rect">
            <a:avLst/>
          </a:prstGeom>
          <a:noFill/>
          <a:ln w="9525">
            <a:solidFill>
              <a:schemeClr val="tx1"/>
            </a:solidFill>
          </a:ln>
        </p:spPr>
      </p:pic>
      <p:sp>
        <p:nvSpPr>
          <p:cNvPr id="6" name="文本框 5"/>
          <p:cNvSpPr txBox="1"/>
          <p:nvPr/>
        </p:nvSpPr>
        <p:spPr>
          <a:xfrm>
            <a:off x="8286750" y="3479800"/>
            <a:ext cx="2921635" cy="1938020"/>
          </a:xfrm>
          <a:prstGeom prst="rect">
            <a:avLst/>
          </a:prstGeom>
          <a:noFill/>
        </p:spPr>
        <p:txBody>
          <a:bodyPr wrap="square" rtlCol="0">
            <a:spAutoFit/>
          </a:bodyPr>
          <a:lstStyle/>
          <a:p>
            <a:r>
              <a:rPr lang="en-US" altLang="zh-CN" sz="2400">
                <a:solidFill>
                  <a:srgbClr val="C00000"/>
                </a:solidFill>
              </a:rPr>
              <a:t>1.  </a:t>
            </a:r>
            <a:r>
              <a:rPr lang="zh-CN" altLang="en-US" sz="2400">
                <a:solidFill>
                  <a:srgbClr val="C00000"/>
                </a:solidFill>
              </a:rPr>
              <a:t>数据存取</a:t>
            </a:r>
            <a:endParaRPr lang="zh-CN" altLang="en-US" sz="2400">
              <a:solidFill>
                <a:srgbClr val="C00000"/>
              </a:solidFill>
            </a:endParaRPr>
          </a:p>
          <a:p>
            <a:r>
              <a:rPr lang="en-US" altLang="zh-CN" sz="2400">
                <a:solidFill>
                  <a:srgbClr val="C00000"/>
                </a:solidFill>
              </a:rPr>
              <a:t>2.  </a:t>
            </a:r>
            <a:r>
              <a:rPr lang="zh-CN" altLang="en-US" sz="2400">
                <a:solidFill>
                  <a:srgbClr val="C00000"/>
                </a:solidFill>
              </a:rPr>
              <a:t>数据传输</a:t>
            </a:r>
            <a:endParaRPr lang="zh-CN" altLang="en-US" sz="2400">
              <a:solidFill>
                <a:srgbClr val="C00000"/>
              </a:solidFill>
            </a:endParaRPr>
          </a:p>
          <a:p>
            <a:r>
              <a:rPr lang="en-US" altLang="zh-CN" sz="2400">
                <a:solidFill>
                  <a:srgbClr val="C00000"/>
                </a:solidFill>
                <a:sym typeface="+mn-ea"/>
              </a:rPr>
              <a:t>3.  </a:t>
            </a:r>
            <a:r>
              <a:rPr lang="zh-CN" altLang="en-US" sz="2400">
                <a:solidFill>
                  <a:srgbClr val="C00000"/>
                </a:solidFill>
                <a:sym typeface="+mn-ea"/>
              </a:rPr>
              <a:t>数据处理</a:t>
            </a:r>
            <a:endParaRPr lang="zh-CN" altLang="en-US" sz="2400">
              <a:solidFill>
                <a:srgbClr val="C00000"/>
              </a:solidFill>
            </a:endParaRPr>
          </a:p>
          <a:p>
            <a:r>
              <a:rPr lang="en-US" altLang="zh-CN" sz="2400">
                <a:solidFill>
                  <a:srgbClr val="C00000"/>
                </a:solidFill>
              </a:rPr>
              <a:t>    </a:t>
            </a:r>
            <a:endParaRPr lang="en-US" altLang="zh-CN" sz="2400">
              <a:solidFill>
                <a:srgbClr val="C00000"/>
              </a:solidFill>
            </a:endParaRPr>
          </a:p>
          <a:p>
            <a:r>
              <a:rPr lang="en-US" altLang="zh-CN" sz="2400">
                <a:solidFill>
                  <a:srgbClr val="C00000"/>
                </a:solidFill>
              </a:rPr>
              <a:t> </a:t>
            </a:r>
            <a:endParaRPr lang="zh-CN" altLang="en-US" sz="2400">
              <a:solidFill>
                <a:srgbClr val="C00000"/>
              </a:solidFill>
            </a:endParaRPr>
          </a:p>
        </p:txBody>
      </p:sp>
      <p:sp>
        <p:nvSpPr>
          <p:cNvPr id="15" name="文本框 14"/>
          <p:cNvSpPr txBox="1"/>
          <p:nvPr/>
        </p:nvSpPr>
        <p:spPr>
          <a:xfrm>
            <a:off x="114935" y="6242050"/>
            <a:ext cx="7044690" cy="460375"/>
          </a:xfrm>
          <a:prstGeom prst="rect">
            <a:avLst/>
          </a:prstGeom>
          <a:solidFill>
            <a:schemeClr val="accent5">
              <a:lumMod val="40000"/>
              <a:lumOff val="60000"/>
            </a:schemeClr>
          </a:solidFill>
        </p:spPr>
        <p:txBody>
          <a:bodyPr wrap="none" rtlCol="0">
            <a:spAutoFit/>
          </a:bodyPr>
          <a:lstStyle/>
          <a:p>
            <a:r>
              <a:rPr lang="zh-CN" altLang="en-US" sz="2400"/>
              <a:t>超越传统冯氏架构：领域定制架构、存储内计算</a:t>
            </a:r>
            <a:r>
              <a:rPr lang="en-US" altLang="zh-CN" sz="2400"/>
              <a:t>......</a:t>
            </a:r>
            <a:endParaRPr lang="en-US" altLang="zh-CN" sz="2400"/>
          </a:p>
        </p:txBody>
      </p:sp>
      <p:cxnSp>
        <p:nvCxnSpPr>
          <p:cNvPr id="16" name="曲线连接符 15"/>
          <p:cNvCxnSpPr/>
          <p:nvPr/>
        </p:nvCxnSpPr>
        <p:spPr>
          <a:xfrm rot="10800000" flipV="1">
            <a:off x="7112635" y="1344930"/>
            <a:ext cx="2099945" cy="1824355"/>
          </a:xfrm>
          <a:prstGeom prst="curvedConnector3">
            <a:avLst>
              <a:gd name="adj1" fmla="val 49985"/>
            </a:avLst>
          </a:prstGeom>
          <a:ln w="127000">
            <a:solidFill>
              <a:srgbClr val="00B050"/>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989330" y="99695"/>
            <a:ext cx="6170295" cy="1383665"/>
          </a:xfrm>
          <a:prstGeom prst="rect">
            <a:avLst/>
          </a:prstGeom>
          <a:solidFill>
            <a:schemeClr val="bg1"/>
          </a:solidFill>
          <a:ln>
            <a:noFill/>
          </a:ln>
        </p:spPr>
        <p:txBody>
          <a:bodyPr wrap="square" rtlCol="0">
            <a:spAutoFit/>
          </a:bodyPr>
          <a:lstStyle/>
          <a:p>
            <a:r>
              <a:rPr lang="en-US" altLang="zh-CN" sz="2800">
                <a:solidFill>
                  <a:schemeClr val="accent6">
                    <a:lumMod val="75000"/>
                  </a:schemeClr>
                </a:solidFill>
              </a:rPr>
              <a:t>“</a:t>
            </a:r>
            <a:r>
              <a:rPr lang="zh-CN" altLang="en-US" sz="2800">
                <a:solidFill>
                  <a:srgbClr val="FF0000"/>
                </a:solidFill>
              </a:rPr>
              <a:t>好用</a:t>
            </a:r>
            <a:r>
              <a:rPr lang="en-US" altLang="zh-CN" sz="2800">
                <a:solidFill>
                  <a:schemeClr val="accent6">
                    <a:lumMod val="75000"/>
                  </a:schemeClr>
                </a:solidFill>
              </a:rPr>
              <a:t>”</a:t>
            </a:r>
            <a:r>
              <a:rPr lang="zh-CN" altLang="en-US" sz="2800">
                <a:solidFill>
                  <a:schemeClr val="accent6">
                    <a:lumMod val="75000"/>
                  </a:schemeClr>
                </a:solidFill>
              </a:rPr>
              <a:t>的</a:t>
            </a:r>
            <a:r>
              <a:rPr lang="zh-CN" sz="2800">
                <a:solidFill>
                  <a:schemeClr val="accent6">
                    <a:lumMod val="75000"/>
                  </a:schemeClr>
                </a:solidFill>
              </a:rPr>
              <a:t>设计原则：</a:t>
            </a:r>
            <a:endParaRPr lang="zh-CN" sz="2800">
              <a:solidFill>
                <a:schemeClr val="accent6">
                  <a:lumMod val="75000"/>
                </a:schemeClr>
              </a:solidFill>
            </a:endParaRPr>
          </a:p>
          <a:p>
            <a:pPr marL="514350" indent="-514350" defTabSz="914400">
              <a:buAutoNum type="arabicPeriod"/>
              <a:tabLst>
                <a:tab pos="4387215" algn="l"/>
              </a:tabLst>
            </a:pPr>
            <a:r>
              <a:rPr lang="zh-CN" sz="2800">
                <a:solidFill>
                  <a:schemeClr val="accent6">
                    <a:lumMod val="75000"/>
                  </a:schemeClr>
                </a:solidFill>
              </a:rPr>
              <a:t>软硬件权衡取舍</a:t>
            </a:r>
            <a:endParaRPr lang="zh-CN" sz="2800">
              <a:solidFill>
                <a:schemeClr val="accent6">
                  <a:lumMod val="75000"/>
                </a:schemeClr>
              </a:solidFill>
            </a:endParaRPr>
          </a:p>
          <a:p>
            <a:pPr marL="514350" indent="-514350">
              <a:buAutoNum type="arabicPeriod"/>
            </a:pPr>
            <a:r>
              <a:rPr lang="zh-CN" sz="2800">
                <a:solidFill>
                  <a:schemeClr val="accent6">
                    <a:lumMod val="75000"/>
                  </a:schemeClr>
                </a:solidFill>
              </a:rPr>
              <a:t>加快经常性事件（</a:t>
            </a:r>
            <a:r>
              <a:rPr lang="en-US" altLang="zh-CN" sz="2800">
                <a:solidFill>
                  <a:schemeClr val="accent6">
                    <a:lumMod val="75000"/>
                  </a:schemeClr>
                </a:solidFill>
              </a:rPr>
              <a:t>Amdahl</a:t>
            </a:r>
            <a:r>
              <a:rPr lang="zh-CN" altLang="en-US" sz="2800">
                <a:solidFill>
                  <a:schemeClr val="accent6">
                    <a:lumMod val="75000"/>
                  </a:schemeClr>
                </a:solidFill>
              </a:rPr>
              <a:t>定律）</a:t>
            </a:r>
            <a:endParaRPr lang="zh-CN" altLang="en-US" sz="2800">
              <a:solidFill>
                <a:schemeClr val="accent6">
                  <a:lumMod val="75000"/>
                </a:schemeClr>
              </a:solidFill>
            </a:endParaRPr>
          </a:p>
        </p:txBody>
      </p:sp>
      <p:graphicFrame>
        <p:nvGraphicFramePr>
          <p:cNvPr id="4" name="对象 3"/>
          <p:cNvGraphicFramePr/>
          <p:nvPr>
            <p:custDataLst>
              <p:tags r:id="rId3"/>
            </p:custDataLst>
          </p:nvPr>
        </p:nvGraphicFramePr>
        <p:xfrm>
          <a:off x="110490" y="1483360"/>
          <a:ext cx="7049135" cy="4561205"/>
        </p:xfrm>
        <a:graphic>
          <a:graphicData uri="http://schemas.openxmlformats.org/presentationml/2006/ole">
            <mc:AlternateContent xmlns:mc="http://schemas.openxmlformats.org/markup-compatibility/2006">
              <mc:Choice xmlns:v="urn:schemas-microsoft-com:vml" Requires="v">
                <p:oleObj spid="_x0000_s10" name="" r:id="rId4" imgW="7044055" imgH="4557395" progId="Paint.Picture">
                  <p:embed/>
                </p:oleObj>
              </mc:Choice>
              <mc:Fallback>
                <p:oleObj name="" r:id="rId4" imgW="7044055" imgH="4557395" progId="Paint.Picture">
                  <p:embed/>
                  <p:pic>
                    <p:nvPicPr>
                      <p:cNvPr id="0" name="图片 9"/>
                      <p:cNvPicPr/>
                      <p:nvPr/>
                    </p:nvPicPr>
                    <p:blipFill>
                      <a:blip r:embed="rId5"/>
                      <a:stretch>
                        <a:fillRect/>
                      </a:stretch>
                    </p:blipFill>
                    <p:spPr>
                      <a:xfrm>
                        <a:off x="110490" y="1483360"/>
                        <a:ext cx="7049135" cy="456120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additive="base">
                                        <p:cTn id="23" dur="500" fill="hold"/>
                                        <p:tgtEl>
                                          <p:spTgt spid="6150"/>
                                        </p:tgtEl>
                                        <p:attrNameLst>
                                          <p:attrName>ppt_x</p:attrName>
                                        </p:attrNameLst>
                                      </p:cBhvr>
                                      <p:tavLst>
                                        <p:tav tm="0">
                                          <p:val>
                                            <p:strVal val="#ppt_x"/>
                                          </p:val>
                                        </p:tav>
                                        <p:tav tm="100000">
                                          <p:val>
                                            <p:strVal val="#ppt_x"/>
                                          </p:val>
                                        </p:tav>
                                      </p:tavLst>
                                    </p:anim>
                                    <p:anim calcmode="lin" valueType="num">
                                      <p:cBhvr additive="base">
                                        <p:cTn id="24"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17" grpId="0" bldLvl="0" animBg="1"/>
      <p:bldP spid="15" grpId="0" bldLvl="0" animBg="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参考答案</a:t>
            </a:r>
            <a:endParaRPr lang="zh-CN" altLang="en-US" dirty="0"/>
          </a:p>
        </p:txBody>
      </p:sp>
      <p:pic>
        <p:nvPicPr>
          <p:cNvPr id="4" name="图片 3"/>
          <p:cNvPicPr>
            <a:picLocks noChangeAspect="1"/>
          </p:cNvPicPr>
          <p:nvPr/>
        </p:nvPicPr>
        <p:blipFill>
          <a:blip r:embed="rId1"/>
          <a:stretch>
            <a:fillRect/>
          </a:stretch>
        </p:blipFill>
        <p:spPr>
          <a:xfrm>
            <a:off x="209550" y="1690688"/>
            <a:ext cx="11772900" cy="30765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385762" y="76200"/>
            <a:ext cx="11420475" cy="6781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213654" y="0"/>
            <a:ext cx="11764691"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150b838d438f3a760347efa62e6e234a"/>
          <p:cNvPicPr>
            <a:picLocks noChangeAspect="1"/>
          </p:cNvPicPr>
          <p:nvPr/>
        </p:nvPicPr>
        <p:blipFill>
          <a:blip r:embed="rId1"/>
          <a:stretch>
            <a:fillRect/>
          </a:stretch>
        </p:blipFill>
        <p:spPr>
          <a:xfrm>
            <a:off x="1066800" y="-336550"/>
            <a:ext cx="10058400" cy="7531735"/>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1153795" y="984885"/>
              <a:ext cx="1426210" cy="1436370"/>
            </p14:xfrm>
          </p:contentPart>
        </mc:Choice>
        <mc:Fallback xmlns="">
          <p:pic>
            <p:nvPicPr>
              <p:cNvPr id="5" name="墨迹 4"/>
            </p:nvPicPr>
            <p:blipFill>
              <a:blip r:embed="rId3"/>
            </p:blipFill>
            <p:spPr>
              <a:xfrm>
                <a:off x="1153795" y="984885"/>
                <a:ext cx="1426210" cy="1436370"/>
              </a:xfrm>
              <a:prstGeom prst="rect"/>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6685" y="0"/>
            <a:ext cx="10515600" cy="584835"/>
          </a:xfrm>
        </p:spPr>
        <p:txBody>
          <a:bodyPr>
            <a:normAutofit fontScale="90000"/>
          </a:bodyPr>
          <a:p>
            <a:r>
              <a:rPr lang="zh-CN" altLang="en-US" sz="3555">
                <a:solidFill>
                  <a:srgbClr val="FF0000"/>
                </a:solidFill>
              </a:rPr>
              <a:t>存储系统综合题</a:t>
            </a:r>
            <a:endParaRPr lang="zh-CN" altLang="en-US" sz="3555">
              <a:solidFill>
                <a:srgbClr val="FF0000"/>
              </a:solidFill>
            </a:endParaRPr>
          </a:p>
        </p:txBody>
      </p:sp>
      <p:sp>
        <p:nvSpPr>
          <p:cNvPr id="3" name="内容占位符 2"/>
          <p:cNvSpPr>
            <a:spLocks noGrp="1"/>
          </p:cNvSpPr>
          <p:nvPr>
            <p:ph idx="1"/>
          </p:nvPr>
        </p:nvSpPr>
        <p:spPr>
          <a:xfrm>
            <a:off x="267970" y="584835"/>
            <a:ext cx="11656060" cy="6188075"/>
          </a:xfrm>
        </p:spPr>
        <p:txBody>
          <a:bodyPr>
            <a:noAutofit/>
          </a:bodyPr>
          <a:p>
            <a:pPr marL="0" indent="0">
              <a:buNone/>
            </a:pPr>
            <a:r>
              <a:rPr lang="zh-CN" altLang="en-US" sz="2400"/>
              <a:t>计算机M字长为32位，按字节编址，采用页式虚拟存储管理，虚拟地址为32位，页面大小为4KB；数据Cache采用4路组相联映射，其数据区大小为8KB，主存块大小为</a:t>
            </a:r>
            <a:r>
              <a:rPr lang="en-US" altLang="zh-CN" sz="2400"/>
              <a:t>32</a:t>
            </a:r>
            <a:r>
              <a:rPr lang="zh-CN" altLang="en-US" sz="2400"/>
              <a:t>B。现有C语言程序段如下：</a:t>
            </a:r>
            <a:endParaRPr lang="zh-CN" altLang="en-US" sz="2400"/>
          </a:p>
          <a:p>
            <a:pPr marL="457200" lvl="1" indent="0">
              <a:buNone/>
            </a:pPr>
            <a:r>
              <a:rPr lang="zh-CN" altLang="en-US" sz="2000" b="1">
                <a:solidFill>
                  <a:srgbClr val="00B050"/>
                </a:solidFill>
              </a:rPr>
              <a:t>for (i = 0; i &lt; 24; i++)</a:t>
            </a:r>
            <a:r>
              <a:rPr lang="en-US" altLang="zh-CN" sz="2000" b="1">
                <a:solidFill>
                  <a:srgbClr val="00B050"/>
                </a:solidFill>
              </a:rPr>
              <a:t> </a:t>
            </a:r>
            <a:r>
              <a:rPr lang="zh-CN" altLang="en-US" sz="2000" b="1">
                <a:solidFill>
                  <a:srgbClr val="00B050"/>
                </a:solidFill>
              </a:rPr>
              <a:t>    </a:t>
            </a:r>
            <a:endParaRPr lang="zh-CN" altLang="en-US" sz="2000" b="1">
              <a:solidFill>
                <a:srgbClr val="00B050"/>
              </a:solidFill>
            </a:endParaRPr>
          </a:p>
          <a:p>
            <a:pPr marL="457200" lvl="1" indent="0">
              <a:buNone/>
            </a:pPr>
            <a:r>
              <a:rPr lang="zh-CN" altLang="en-US" sz="2000" b="1">
                <a:solidFill>
                  <a:srgbClr val="00B050"/>
                </a:solidFill>
              </a:rPr>
              <a:t> </a:t>
            </a:r>
            <a:r>
              <a:rPr lang="en-US" altLang="zh-CN" sz="2000" b="1">
                <a:solidFill>
                  <a:srgbClr val="00B050"/>
                </a:solidFill>
              </a:rPr>
              <a:t>    </a:t>
            </a:r>
            <a:r>
              <a:rPr lang="zh-CN" altLang="en-US" sz="2000" b="1">
                <a:solidFill>
                  <a:srgbClr val="00B050"/>
                </a:solidFill>
              </a:rPr>
              <a:t>for (j = 0; j &lt; 64; j++) </a:t>
            </a:r>
            <a:r>
              <a:rPr lang="en-US" altLang="zh-CN" sz="2000" b="1">
                <a:solidFill>
                  <a:srgbClr val="00B050"/>
                </a:solidFill>
              </a:rPr>
              <a:t>  </a:t>
            </a:r>
            <a:r>
              <a:rPr lang="zh-CN" altLang="en-US" sz="2000" b="1">
                <a:solidFill>
                  <a:srgbClr val="00B050"/>
                </a:solidFill>
              </a:rPr>
              <a:t>a[i][j] = 10;</a:t>
            </a:r>
            <a:endParaRPr lang="zh-CN" altLang="en-US" sz="2000" b="1">
              <a:solidFill>
                <a:srgbClr val="00B050"/>
              </a:solidFill>
            </a:endParaRPr>
          </a:p>
          <a:p>
            <a:pPr marL="0" indent="0">
              <a:buNone/>
            </a:pPr>
            <a:r>
              <a:rPr lang="zh-CN" altLang="en-US" sz="2400"/>
              <a:t>已知二维数组a按行优先存放，分配的</a:t>
            </a:r>
            <a:r>
              <a:rPr lang="zh-CN" altLang="en-US" sz="2400"/>
              <a:t>虚拟地址为0042 2000H，假定在M上执行上述程序段之前数组a不在主存，且在该程序段执行过程中不会发生页面置换。</a:t>
            </a:r>
            <a:endParaRPr lang="zh-CN" altLang="en-US" sz="2400"/>
          </a:p>
          <a:p>
            <a:pPr marL="0" indent="0">
              <a:buNone/>
            </a:pPr>
            <a:r>
              <a:rPr lang="zh-CN" altLang="en-US" sz="2000"/>
              <a:t>（1）数组a分为几个页面存储？对于数组a的访问，会发生几次缺页异常？页故障地址各是什么？</a:t>
            </a:r>
            <a:endParaRPr lang="zh-CN" altLang="en-US" sz="2000"/>
          </a:p>
          <a:p>
            <a:pPr marL="0" indent="0">
              <a:buNone/>
            </a:pPr>
            <a:r>
              <a:rPr lang="zh-CN" altLang="en-US" sz="2000"/>
              <a:t>（2）不考虑变量i和j，该程序段的数据访问是否具有</a:t>
            </a:r>
            <a:r>
              <a:rPr lang="zh-CN" altLang="en-US" sz="2000"/>
              <a:t>时间局部性？为什么？</a:t>
            </a:r>
            <a:endParaRPr lang="zh-CN" altLang="en-US" sz="2000"/>
          </a:p>
          <a:p>
            <a:pPr marL="0" indent="0">
              <a:buNone/>
            </a:pPr>
            <a:r>
              <a:rPr lang="zh-CN" altLang="en-US" sz="2000"/>
              <a:t>（3）计算机M的虚拟地址（A31~A0）中哪几位用作块内地址？哪几位用作Cache组号？a[1][0]的虚拟地址是多少？其所在主存块对应的Cache组号是多少？</a:t>
            </a:r>
            <a:endParaRPr lang="zh-CN" altLang="en-US" sz="2000"/>
          </a:p>
          <a:p>
            <a:pPr marL="0" indent="0">
              <a:buNone/>
            </a:pPr>
            <a:r>
              <a:rPr lang="zh-CN" altLang="en-US" sz="2000"/>
              <a:t>（4）数组a占用多少主存块？假设上述程序段执行过程中数组a的访问不会和其他数据发生Cache访问冲突，则数组a的Cache命中率是多少？若将循环中i和j的次序按如下方式调换：</a:t>
            </a:r>
            <a:endParaRPr lang="zh-CN" altLang="en-US" sz="2000"/>
          </a:p>
          <a:p>
            <a:pPr marL="457200" lvl="1" algn="l">
              <a:buClrTx/>
              <a:buSzTx/>
              <a:buNone/>
            </a:pPr>
            <a:r>
              <a:rPr lang="zh-CN" altLang="en-US" sz="2000" b="1">
                <a:solidFill>
                  <a:srgbClr val="00B050"/>
                </a:solidFill>
              </a:rPr>
              <a:t>for (j = 0; j &lt; 64; j++)</a:t>
            </a:r>
            <a:r>
              <a:rPr lang="en-US" altLang="zh-CN" sz="2000" b="1">
                <a:solidFill>
                  <a:srgbClr val="00B050"/>
                </a:solidFill>
              </a:rPr>
              <a:t> </a:t>
            </a:r>
            <a:endParaRPr lang="en-US" altLang="zh-CN" sz="2000" b="1">
              <a:solidFill>
                <a:srgbClr val="00B050"/>
              </a:solidFill>
            </a:endParaRPr>
          </a:p>
          <a:p>
            <a:pPr marL="457200" lvl="1" algn="l">
              <a:buClrTx/>
              <a:buSzTx/>
              <a:buNone/>
            </a:pPr>
            <a:r>
              <a:rPr lang="en-US" altLang="zh-CN" sz="2000" b="1">
                <a:solidFill>
                  <a:srgbClr val="00B050"/>
                </a:solidFill>
              </a:rPr>
              <a:t>    </a:t>
            </a:r>
            <a:r>
              <a:rPr lang="zh-CN" altLang="en-US" sz="2000" b="1">
                <a:solidFill>
                  <a:srgbClr val="00B050"/>
                </a:solidFill>
              </a:rPr>
              <a:t> for (i = 0; i &lt; 24; i++) </a:t>
            </a:r>
            <a:r>
              <a:rPr lang="en-US" altLang="zh-CN" sz="2000" b="1">
                <a:solidFill>
                  <a:srgbClr val="00B050"/>
                </a:solidFill>
              </a:rPr>
              <a:t>  </a:t>
            </a:r>
            <a:r>
              <a:rPr lang="zh-CN" altLang="en-US" sz="2000" b="1">
                <a:solidFill>
                  <a:srgbClr val="00B050"/>
                </a:solidFill>
              </a:rPr>
              <a:t>a[i][j] = 10;</a:t>
            </a:r>
            <a:endParaRPr lang="zh-CN" altLang="en-US" sz="2000" b="1">
              <a:solidFill>
                <a:srgbClr val="00B050"/>
              </a:solidFill>
            </a:endParaRPr>
          </a:p>
          <a:p>
            <a:pPr marL="0" indent="0">
              <a:buNone/>
            </a:pPr>
            <a:r>
              <a:rPr lang="zh-CN" altLang="en-US" sz="2000"/>
              <a:t>则数组a的Cache命中率又是多少？</a:t>
            </a:r>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67970" y="234950"/>
            <a:ext cx="11656060" cy="6537960"/>
          </a:xfrm>
        </p:spPr>
        <p:txBody>
          <a:bodyPr>
            <a:noAutofit/>
          </a:bodyPr>
          <a:p>
            <a:pPr marL="0" indent="0">
              <a:buNone/>
            </a:pPr>
            <a:r>
              <a:rPr lang="zh-CN" altLang="en-US" sz="2400">
                <a:solidFill>
                  <a:srgbClr val="FF0000"/>
                </a:solidFill>
              </a:rPr>
              <a:t>答：</a:t>
            </a:r>
            <a:endParaRPr lang="zh-CN" altLang="en-US" sz="2400">
              <a:solidFill>
                <a:srgbClr val="FF0000"/>
              </a:solidFill>
            </a:endParaRPr>
          </a:p>
          <a:p>
            <a:pPr marL="0" indent="0">
              <a:buNone/>
            </a:pPr>
            <a:r>
              <a:rPr lang="zh-CN" altLang="en-US" sz="2000"/>
              <a:t>（1）</a:t>
            </a:r>
            <a:r>
              <a:rPr lang="en-US" altLang="zh-CN" sz="2000"/>
              <a:t>2</a:t>
            </a:r>
            <a:r>
              <a:rPr lang="zh-CN" altLang="en-US" sz="2000"/>
              <a:t>个页面，会发生</a:t>
            </a:r>
            <a:r>
              <a:rPr lang="en-US" altLang="zh-CN" sz="2000"/>
              <a:t>2</a:t>
            </a:r>
            <a:r>
              <a:rPr lang="zh-CN" altLang="en-US" sz="2000"/>
              <a:t>缺页异常，页故障地址是</a:t>
            </a:r>
            <a:r>
              <a:rPr lang="en-US" altLang="zh-CN" sz="2000"/>
              <a:t> 0422 2000H</a:t>
            </a:r>
            <a:r>
              <a:rPr lang="zh-CN" altLang="en-US" sz="2000"/>
              <a:t>，</a:t>
            </a:r>
            <a:r>
              <a:rPr lang="en-US" altLang="zh-CN" sz="2000"/>
              <a:t>0422 3000H</a:t>
            </a:r>
            <a:endParaRPr lang="zh-CN" altLang="en-US" sz="2000"/>
          </a:p>
          <a:p>
            <a:pPr marL="0" indent="0">
              <a:buNone/>
            </a:pPr>
            <a:r>
              <a:rPr lang="zh-CN" altLang="en-US" sz="2000"/>
              <a:t>（2）没有时间局部性，</a:t>
            </a:r>
            <a:r>
              <a:rPr lang="zh-CN" altLang="en-US" sz="2000">
                <a:sym typeface="+mn-ea"/>
              </a:rPr>
              <a:t>时间局部性是指如果某数据被访问过，不久以后该数据可能再次被访问。显然a中每个元素仅被访问1次，不存在重复访问，所以没有时间局部性。</a:t>
            </a:r>
            <a:endParaRPr lang="zh-CN" altLang="en-US" sz="2000"/>
          </a:p>
          <a:p>
            <a:pPr marL="0" indent="0">
              <a:buNone/>
            </a:pPr>
            <a:r>
              <a:rPr lang="zh-CN" altLang="en-US" sz="2000"/>
              <a:t>（3）组相联映射格式为 </a:t>
            </a:r>
            <a:endParaRPr lang="zh-CN" altLang="en-US" sz="2000"/>
          </a:p>
          <a:p>
            <a:pPr marL="0" indent="0">
              <a:buNone/>
            </a:pPr>
            <a:endParaRPr lang="zh-CN" altLang="en-US" sz="2000"/>
          </a:p>
          <a:p>
            <a:pPr marL="0" indent="0">
              <a:buNone/>
            </a:pPr>
            <a:r>
              <a:rPr lang="zh-CN" altLang="en-US" sz="2000"/>
              <a:t>虚拟地址中低5位（A4~A0）用作块内地址，低11位中高6位（A10~A5）用作Cache组号。</a:t>
            </a:r>
            <a:endParaRPr lang="zh-CN" altLang="en-US" sz="2000"/>
          </a:p>
          <a:p>
            <a:pPr marL="0" indent="0">
              <a:buNone/>
            </a:pPr>
            <a:r>
              <a:rPr lang="zh-CN" altLang="en-US" sz="2000"/>
              <a:t>a[1][0]的虚拟地址0042 2100H，</a:t>
            </a:r>
            <a:r>
              <a:rPr lang="zh-CN" altLang="en-US" sz="2000"/>
              <a:t>其所在主存块对应的Cache组号是8。</a:t>
            </a:r>
            <a:endParaRPr lang="zh-CN" altLang="en-US" sz="2000"/>
          </a:p>
          <a:p>
            <a:pPr marL="0" indent="0">
              <a:buNone/>
            </a:pPr>
            <a:r>
              <a:rPr lang="zh-CN" altLang="en-US" sz="2000"/>
              <a:t>（</a:t>
            </a:r>
            <a:r>
              <a:rPr lang="en-US" altLang="zh-CN" sz="2000"/>
              <a:t>4</a:t>
            </a:r>
            <a:r>
              <a:rPr lang="zh-CN" altLang="en-US" sz="2000"/>
              <a:t>）数组a占6KB/32B=192个主存块。</a:t>
            </a:r>
            <a:endParaRPr lang="zh-CN" altLang="en-US" sz="2000"/>
          </a:p>
          <a:p>
            <a:pPr marL="0" indent="0">
              <a:buNone/>
            </a:pPr>
            <a:r>
              <a:rPr lang="en-US" altLang="zh-CN" sz="2000"/>
              <a:t>  </a:t>
            </a:r>
            <a:r>
              <a:rPr lang="zh-CN" altLang="en-US" sz="2000"/>
              <a:t>数组a的Cache命中率为87.5%。主存块大小为32B，数组a每个元素大小为4B，一个主存块包含32B/4B=8个元素，数组a按行优先存放，C语言程序段按行访问数组元素，每个元素仅访问一次，所以每访问每个主存块中第一个元素产生Cache缺失，剩余8-1=7次Cache命中，所以数组a的Cache命中率为7/8=87.5%。</a:t>
            </a:r>
            <a:endParaRPr lang="zh-CN" altLang="en-US" sz="2000"/>
          </a:p>
          <a:p>
            <a:pPr marL="0" indent="0">
              <a:buNone/>
            </a:pPr>
            <a:endParaRPr lang="zh-CN" altLang="en-US" sz="2000"/>
          </a:p>
        </p:txBody>
      </p:sp>
      <p:graphicFrame>
        <p:nvGraphicFramePr>
          <p:cNvPr id="5" name="表格 4"/>
          <p:cNvGraphicFramePr/>
          <p:nvPr>
            <p:custDataLst>
              <p:tags r:id="rId1"/>
            </p:custDataLst>
          </p:nvPr>
        </p:nvGraphicFramePr>
        <p:xfrm>
          <a:off x="5452745" y="1697990"/>
          <a:ext cx="4736465" cy="640080"/>
        </p:xfrm>
        <a:graphic>
          <a:graphicData uri="http://schemas.openxmlformats.org/drawingml/2006/table">
            <a:tbl>
              <a:tblPr firstRow="1" bandRow="1">
                <a:tableStyleId>{5C22544A-7EE6-4342-B048-85BDC9FD1C3A}</a:tableStyleId>
              </a:tblPr>
              <a:tblGrid>
                <a:gridCol w="1945005"/>
                <a:gridCol w="1291590"/>
                <a:gridCol w="1499870"/>
              </a:tblGrid>
              <a:tr h="640080">
                <a:tc>
                  <a:txBody>
                    <a:bodyPr/>
                    <a:p>
                      <a:pPr marL="0" indent="0">
                        <a:buNone/>
                      </a:pPr>
                      <a:r>
                        <a:rPr lang="zh-CN" altLang="en-US" sz="1800">
                          <a:sym typeface="+mn-ea"/>
                        </a:rPr>
                        <a:t>主存字块标记</a:t>
                      </a:r>
                      <a:endParaRPr lang="zh-CN" altLang="en-US" sz="1800">
                        <a:sym typeface="+mn-ea"/>
                      </a:endParaRPr>
                    </a:p>
                    <a:p>
                      <a:pPr marL="0" indent="0">
                        <a:buNone/>
                      </a:pPr>
                      <a:r>
                        <a:rPr lang="en-US" altLang="zh-CN"/>
                        <a:t>21b</a:t>
                      </a:r>
                      <a:endParaRPr lang="en-US" altLang="zh-CN"/>
                    </a:p>
                  </a:txBody>
                  <a:tcPr/>
                </a:tc>
                <a:tc>
                  <a:txBody>
                    <a:bodyPr/>
                    <a:p>
                      <a:pPr>
                        <a:buNone/>
                      </a:pPr>
                      <a:r>
                        <a:rPr lang="zh-CN" altLang="en-US"/>
                        <a:t>组</a:t>
                      </a:r>
                      <a:r>
                        <a:rPr lang="zh-CN" altLang="en-US"/>
                        <a:t>号</a:t>
                      </a:r>
                      <a:endParaRPr lang="zh-CN" altLang="en-US"/>
                    </a:p>
                    <a:p>
                      <a:pPr>
                        <a:buNone/>
                      </a:pPr>
                      <a:r>
                        <a:rPr lang="en-US" altLang="zh-CN"/>
                        <a:t>6b</a:t>
                      </a:r>
                      <a:r>
                        <a:rPr lang="zh-CN" altLang="en-US"/>
                        <a:t>共</a:t>
                      </a:r>
                      <a:r>
                        <a:rPr lang="en-US" altLang="zh-CN"/>
                        <a:t>64</a:t>
                      </a:r>
                      <a:r>
                        <a:rPr lang="zh-CN" altLang="en-US"/>
                        <a:t>组</a:t>
                      </a:r>
                      <a:endParaRPr lang="zh-CN" altLang="en-US"/>
                    </a:p>
                  </a:txBody>
                  <a:tcPr/>
                </a:tc>
                <a:tc>
                  <a:txBody>
                    <a:bodyPr/>
                    <a:p>
                      <a:pPr>
                        <a:buNone/>
                      </a:pPr>
                      <a:r>
                        <a:rPr lang="zh-CN" altLang="en-US"/>
                        <a:t>块内地址</a:t>
                      </a:r>
                      <a:endParaRPr lang="zh-CN" altLang="en-US"/>
                    </a:p>
                    <a:p>
                      <a:pPr>
                        <a:buNone/>
                      </a:pPr>
                      <a:r>
                        <a:rPr lang="zh-CN" altLang="en-US"/>
                        <a:t> </a:t>
                      </a:r>
                      <a:r>
                        <a:rPr lang="en-US" altLang="zh-CN"/>
                        <a:t>  5b</a:t>
                      </a:r>
                      <a:r>
                        <a:rPr lang="zh-CN" altLang="en-US"/>
                        <a:t>共</a:t>
                      </a:r>
                      <a:r>
                        <a:rPr lang="en-US" altLang="zh-CN"/>
                        <a:t>32</a:t>
                      </a:r>
                      <a:r>
                        <a:rPr lang="zh-CN" altLang="en-US"/>
                        <a:t>自己</a:t>
                      </a:r>
                      <a:endParaRPr lang="zh-CN" altLang="en-US"/>
                    </a:p>
                  </a:txBody>
                  <a:tcPr/>
                </a:tc>
              </a:tr>
            </a:tbl>
          </a:graphicData>
        </a:graphic>
      </p:graphicFrame>
      <p:graphicFrame>
        <p:nvGraphicFramePr>
          <p:cNvPr id="6" name="对象 5"/>
          <p:cNvGraphicFramePr/>
          <p:nvPr>
            <p:custDataLst>
              <p:tags r:id="rId2"/>
            </p:custDataLst>
          </p:nvPr>
        </p:nvGraphicFramePr>
        <p:xfrm>
          <a:off x="7969885" y="2904490"/>
          <a:ext cx="3202940" cy="524510"/>
        </p:xfrm>
        <a:graphic>
          <a:graphicData uri="http://schemas.openxmlformats.org/presentationml/2006/ole">
            <mc:AlternateContent xmlns:mc="http://schemas.openxmlformats.org/markup-compatibility/2006">
              <mc:Choice xmlns:v="urn:schemas-microsoft-com:vml" Requires="v">
                <p:oleObj spid="_x0000_s7" name="" r:id="rId3" imgW="3200400" imgH="523875" progId="Paint.Picture">
                  <p:embed/>
                </p:oleObj>
              </mc:Choice>
              <mc:Fallback>
                <p:oleObj name="" r:id="rId3" imgW="3200400" imgH="523875" progId="Paint.Picture">
                  <p:embed/>
                  <p:pic>
                    <p:nvPicPr>
                      <p:cNvPr id="0" name="图片 6"/>
                      <p:cNvPicPr/>
                      <p:nvPr/>
                    </p:nvPicPr>
                    <p:blipFill>
                      <a:blip r:embed="rId4"/>
                      <a:stretch>
                        <a:fillRect/>
                      </a:stretch>
                    </p:blipFill>
                    <p:spPr>
                      <a:xfrm>
                        <a:off x="7969885" y="2904490"/>
                        <a:ext cx="3202940" cy="52451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9895" y="560070"/>
            <a:ext cx="6746875" cy="5617210"/>
          </a:xfrm>
        </p:spPr>
        <p:txBody>
          <a:bodyPr>
            <a:normAutofit/>
          </a:bodyPr>
          <a:p>
            <a:pPr fontAlgn="auto">
              <a:lnSpc>
                <a:spcPct val="100000"/>
              </a:lnSpc>
              <a:spcBef>
                <a:spcPts val="400"/>
              </a:spcBef>
            </a:pPr>
            <a:r>
              <a:rPr lang="zh-CN" altLang="en-US">
                <a:latin typeface="宋体" panose="02010600030101010101" pitchFamily="2" charset="-122"/>
                <a:ea typeface="宋体" panose="02010600030101010101" pitchFamily="2" charset="-122"/>
                <a:cs typeface="宋体" panose="02010600030101010101" pitchFamily="2" charset="-122"/>
                <a:sym typeface="+mn-ea"/>
              </a:rPr>
              <a:t>循环i和j的次序调换后，按列访问数组元素</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00000"/>
              </a:lnSpc>
              <a:spcBef>
                <a:spcPts val="400"/>
              </a:spcBef>
            </a:pP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00000"/>
              </a:lnSpc>
              <a:spcBef>
                <a:spcPts val="400"/>
              </a:spcBef>
            </a:pPr>
            <a:r>
              <a:rPr lang="zh-CN" altLang="en-US">
                <a:latin typeface="宋体" panose="02010600030101010101" pitchFamily="2" charset="-122"/>
                <a:ea typeface="宋体" panose="02010600030101010101" pitchFamily="2" charset="-122"/>
                <a:cs typeface="宋体" panose="02010600030101010101" pitchFamily="2" charset="-122"/>
                <a:sym typeface="+mn-ea"/>
              </a:rPr>
              <a:t>由于</a:t>
            </a:r>
            <a:r>
              <a:rPr lang="en-US" altLang="zh-CN">
                <a:latin typeface="宋体" panose="02010600030101010101" pitchFamily="2" charset="-122"/>
                <a:ea typeface="宋体" panose="02010600030101010101" pitchFamily="2" charset="-122"/>
                <a:cs typeface="宋体" panose="02010600030101010101" pitchFamily="2" charset="-122"/>
                <a:sym typeface="+mn-ea"/>
              </a:rPr>
              <a:t>cache</a:t>
            </a:r>
            <a:r>
              <a:rPr lang="zh-CN" altLang="en-US">
                <a:latin typeface="宋体" panose="02010600030101010101" pitchFamily="2" charset="-122"/>
                <a:ea typeface="宋体" panose="02010600030101010101" pitchFamily="2" charset="-122"/>
                <a:cs typeface="宋体" panose="02010600030101010101" pitchFamily="2" charset="-122"/>
                <a:sym typeface="+mn-ea"/>
              </a:rPr>
              <a:t>是</a:t>
            </a:r>
            <a:r>
              <a:rPr lang="en-US" altLang="zh-CN">
                <a:latin typeface="宋体" panose="02010600030101010101" pitchFamily="2" charset="-122"/>
                <a:ea typeface="宋体" panose="02010600030101010101" pitchFamily="2" charset="-122"/>
                <a:cs typeface="宋体" panose="02010600030101010101" pitchFamily="2" charset="-122"/>
                <a:sym typeface="+mn-ea"/>
              </a:rPr>
              <a:t>64</a:t>
            </a:r>
            <a:r>
              <a:rPr lang="zh-CN" altLang="en-US">
                <a:latin typeface="宋体" panose="02010600030101010101" pitchFamily="2" charset="-122"/>
                <a:ea typeface="宋体" panose="02010600030101010101" pitchFamily="2" charset="-122"/>
                <a:cs typeface="宋体" panose="02010600030101010101" pitchFamily="2" charset="-122"/>
                <a:sym typeface="+mn-ea"/>
              </a:rPr>
              <a:t>组</a:t>
            </a:r>
            <a:r>
              <a:rPr lang="en-US" altLang="zh-CN">
                <a:latin typeface="宋体" panose="02010600030101010101" pitchFamily="2" charset="-122"/>
                <a:ea typeface="宋体" panose="02010600030101010101" pitchFamily="2" charset="-122"/>
                <a:cs typeface="宋体" panose="02010600030101010101" pitchFamily="2" charset="-122"/>
                <a:sym typeface="+mn-ea"/>
              </a:rPr>
              <a:t>*4</a:t>
            </a:r>
            <a:r>
              <a:rPr lang="zh-CN" altLang="en-US">
                <a:latin typeface="宋体" panose="02010600030101010101" pitchFamily="2" charset="-122"/>
                <a:ea typeface="宋体" panose="02010600030101010101" pitchFamily="2" charset="-122"/>
                <a:cs typeface="宋体" panose="02010600030101010101" pitchFamily="2" charset="-122"/>
                <a:sym typeface="+mn-ea"/>
              </a:rPr>
              <a:t>路，数组</a:t>
            </a:r>
            <a:r>
              <a:rPr lang="en-US" altLang="zh-CN">
                <a:latin typeface="宋体" panose="02010600030101010101" pitchFamily="2" charset="-122"/>
                <a:ea typeface="宋体" panose="02010600030101010101" pitchFamily="2" charset="-122"/>
                <a:cs typeface="宋体" panose="02010600030101010101" pitchFamily="2" charset="-122"/>
                <a:sym typeface="+mn-ea"/>
              </a:rPr>
              <a:t>A</a:t>
            </a:r>
            <a:r>
              <a:rPr lang="zh-CN" altLang="en-US">
                <a:latin typeface="宋体" panose="02010600030101010101" pitchFamily="2" charset="-122"/>
                <a:ea typeface="宋体" panose="02010600030101010101" pitchFamily="2" charset="-122"/>
                <a:cs typeface="宋体" panose="02010600030101010101" pitchFamily="2" charset="-122"/>
                <a:sym typeface="+mn-ea"/>
              </a:rPr>
              <a:t>可以划分为</a:t>
            </a:r>
            <a:r>
              <a:rPr lang="en-US" altLang="zh-CN">
                <a:latin typeface="宋体" panose="02010600030101010101" pitchFamily="2" charset="-122"/>
                <a:ea typeface="宋体" panose="02010600030101010101" pitchFamily="2" charset="-122"/>
                <a:cs typeface="宋体" panose="02010600030101010101" pitchFamily="2" charset="-122"/>
                <a:sym typeface="+mn-ea"/>
              </a:rPr>
              <a:t>64</a:t>
            </a:r>
            <a:r>
              <a:rPr lang="zh-CN" altLang="en-US">
                <a:latin typeface="宋体" panose="02010600030101010101" pitchFamily="2" charset="-122"/>
                <a:ea typeface="宋体" panose="02010600030101010101" pitchFamily="2" charset="-122"/>
                <a:cs typeface="宋体" panose="02010600030101010101" pitchFamily="2" charset="-122"/>
                <a:sym typeface="+mn-ea"/>
              </a:rPr>
              <a:t>组</a:t>
            </a:r>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外层循环的每一次迭代均不会发生对本次迭代中已经调入的主存块的替换。每个元素仅访问一次，所以每访问每个主存块中第一个元素产生Cache缺失，剩余8-1=7次Cache命中，所以数组a的Cache命中率为7/8=87.5%。</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对象 5"/>
          <p:cNvGraphicFramePr/>
          <p:nvPr>
            <p:custDataLst>
              <p:tags r:id="rId1"/>
            </p:custDataLst>
          </p:nvPr>
        </p:nvGraphicFramePr>
        <p:xfrm>
          <a:off x="7272020" y="718820"/>
          <a:ext cx="4871085" cy="3827145"/>
        </p:xfrm>
        <a:graphic>
          <a:graphicData uri="http://schemas.openxmlformats.org/presentationml/2006/ole">
            <mc:AlternateContent xmlns:mc="http://schemas.openxmlformats.org/markup-compatibility/2006">
              <mc:Choice xmlns:v="urn:schemas-microsoft-com:vml" Requires="v">
                <p:oleObj spid="_x0000_s7" name="" r:id="rId2" imgW="4867275" imgH="3823970" progId="Paint.Picture">
                  <p:embed/>
                </p:oleObj>
              </mc:Choice>
              <mc:Fallback>
                <p:oleObj name="" r:id="rId2" imgW="4867275" imgH="3823970" progId="Paint.Picture">
                  <p:embed/>
                  <p:pic>
                    <p:nvPicPr>
                      <p:cNvPr id="0" name="图片 6"/>
                      <p:cNvPicPr/>
                      <p:nvPr/>
                    </p:nvPicPr>
                    <p:blipFill>
                      <a:blip r:embed="rId3"/>
                      <a:stretch>
                        <a:fillRect/>
                      </a:stretch>
                    </p:blipFill>
                    <p:spPr>
                      <a:xfrm>
                        <a:off x="7272020" y="718820"/>
                        <a:ext cx="4871085" cy="382714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7560" y="185420"/>
            <a:ext cx="10515600" cy="926465"/>
          </a:xfrm>
        </p:spPr>
        <p:txBody>
          <a:bodyPr/>
          <a:lstStyle/>
          <a:p>
            <a:r>
              <a:rPr lang="zh-CN" altLang="en-US"/>
              <a:t>考试</a:t>
            </a:r>
            <a:endParaRPr lang="zh-CN" altLang="en-US"/>
          </a:p>
        </p:txBody>
      </p:sp>
      <p:sp>
        <p:nvSpPr>
          <p:cNvPr id="3" name="内容占位符 2"/>
          <p:cNvSpPr>
            <a:spLocks noGrp="1"/>
          </p:cNvSpPr>
          <p:nvPr>
            <p:ph idx="1"/>
          </p:nvPr>
        </p:nvSpPr>
        <p:spPr>
          <a:xfrm>
            <a:off x="838200" y="1043305"/>
            <a:ext cx="10515600" cy="5666105"/>
          </a:xfrm>
        </p:spPr>
        <p:txBody>
          <a:bodyPr>
            <a:normAutofit fontScale="35000" lnSpcReduction="20000"/>
          </a:bodyPr>
          <a:lstStyle/>
          <a:p>
            <a:pPr marL="0" indent="0" fontAlgn="auto">
              <a:lnSpc>
                <a:spcPct val="100000"/>
              </a:lnSpc>
              <a:buNone/>
            </a:pPr>
            <a:r>
              <a:rPr lang="en-US" altLang="zh-CN" sz="9335" dirty="0"/>
              <a:t>1</a:t>
            </a:r>
            <a:r>
              <a:rPr lang="zh-CN" altLang="en-US" sz="9335" dirty="0"/>
              <a:t>、选择题（</a:t>
            </a:r>
            <a:r>
              <a:rPr lang="en-US" altLang="zh-CN" sz="9335" dirty="0"/>
              <a:t>15</a:t>
            </a:r>
            <a:r>
              <a:rPr lang="zh-CN" altLang="en-US" sz="9335" dirty="0"/>
              <a:t>分，</a:t>
            </a:r>
            <a:r>
              <a:rPr lang="en-US" altLang="zh-CN" sz="9335" dirty="0"/>
              <a:t>15</a:t>
            </a:r>
            <a:r>
              <a:rPr lang="zh-CN" altLang="en-US" sz="9335" dirty="0"/>
              <a:t>题）</a:t>
            </a:r>
            <a:endParaRPr lang="zh-CN" altLang="en-US" sz="9335" dirty="0"/>
          </a:p>
          <a:p>
            <a:pPr marL="0" indent="0" fontAlgn="auto">
              <a:lnSpc>
                <a:spcPct val="100000"/>
              </a:lnSpc>
              <a:buNone/>
            </a:pPr>
            <a:r>
              <a:rPr lang="en-US" altLang="zh-CN" sz="9335" dirty="0"/>
              <a:t>2</a:t>
            </a:r>
            <a:r>
              <a:rPr lang="zh-CN" altLang="en-US" sz="9335" dirty="0"/>
              <a:t>、判断题（</a:t>
            </a:r>
            <a:r>
              <a:rPr lang="en-US" altLang="zh-CN" sz="9335" dirty="0"/>
              <a:t>15</a:t>
            </a:r>
            <a:r>
              <a:rPr lang="zh-CN" altLang="en-US" sz="9335" dirty="0"/>
              <a:t>分，</a:t>
            </a:r>
            <a:r>
              <a:rPr lang="en-US" altLang="zh-CN" sz="9335" dirty="0"/>
              <a:t>15</a:t>
            </a:r>
            <a:r>
              <a:rPr lang="zh-CN" altLang="en-US" sz="9335" dirty="0"/>
              <a:t>题）</a:t>
            </a:r>
            <a:endParaRPr lang="zh-CN" altLang="en-US" sz="9335" dirty="0"/>
          </a:p>
          <a:p>
            <a:pPr marL="0" indent="0" fontAlgn="auto">
              <a:lnSpc>
                <a:spcPct val="100000"/>
              </a:lnSpc>
              <a:buNone/>
            </a:pPr>
            <a:r>
              <a:rPr lang="en-US" altLang="zh-CN" sz="9335" dirty="0"/>
              <a:t>3</a:t>
            </a:r>
            <a:r>
              <a:rPr lang="zh-CN" altLang="en-US" sz="9335" dirty="0"/>
              <a:t>、简答题（</a:t>
            </a:r>
            <a:r>
              <a:rPr lang="en-US" altLang="zh-CN" sz="9335" dirty="0"/>
              <a:t>25</a:t>
            </a:r>
            <a:r>
              <a:rPr lang="zh-CN" altLang="en-US" sz="9335" dirty="0"/>
              <a:t>分，</a:t>
            </a:r>
            <a:r>
              <a:rPr lang="en-US" altLang="zh-CN" sz="9335" dirty="0"/>
              <a:t>5</a:t>
            </a:r>
            <a:r>
              <a:rPr lang="zh-CN" altLang="en-US" sz="9335" dirty="0"/>
              <a:t>题）</a:t>
            </a:r>
            <a:endParaRPr lang="zh-CN" altLang="en-US" sz="9335" dirty="0"/>
          </a:p>
          <a:p>
            <a:pPr marL="0" lvl="1" indent="0" fontAlgn="auto">
              <a:lnSpc>
                <a:spcPct val="100000"/>
              </a:lnSpc>
              <a:buNone/>
            </a:pPr>
            <a:r>
              <a:rPr lang="en-US" altLang="zh-CN" sz="9335" dirty="0">
                <a:sym typeface="+mn-ea"/>
              </a:rPr>
              <a:t>4、编程题（10分，1题）</a:t>
            </a:r>
            <a:endParaRPr lang="en-US" altLang="zh-CN" sz="9335" dirty="0"/>
          </a:p>
          <a:p>
            <a:pPr marL="0" indent="0" fontAlgn="auto">
              <a:lnSpc>
                <a:spcPct val="100000"/>
              </a:lnSpc>
              <a:buNone/>
            </a:pPr>
            <a:r>
              <a:rPr lang="en-US" altLang="zh-CN" sz="9330" dirty="0">
                <a:sym typeface="+mn-ea"/>
              </a:rPr>
              <a:t>5</a:t>
            </a:r>
            <a:r>
              <a:rPr lang="zh-CN" altLang="en-US" sz="9330" dirty="0">
                <a:sym typeface="+mn-ea"/>
              </a:rPr>
              <a:t>、</a:t>
            </a:r>
            <a:r>
              <a:rPr lang="zh-CN" altLang="en-US" sz="9335" dirty="0"/>
              <a:t>综合题（</a:t>
            </a:r>
            <a:r>
              <a:rPr lang="en-US" altLang="zh-CN" sz="9335" dirty="0"/>
              <a:t>35</a:t>
            </a:r>
            <a:r>
              <a:rPr lang="zh-CN" altLang="en-US" sz="9335" dirty="0"/>
              <a:t>分，</a:t>
            </a:r>
            <a:r>
              <a:rPr lang="en-US" altLang="zh-CN" sz="9335" dirty="0"/>
              <a:t>5</a:t>
            </a:r>
            <a:r>
              <a:rPr lang="zh-CN" altLang="en-US" sz="9335" dirty="0"/>
              <a:t>题）</a:t>
            </a:r>
            <a:endParaRPr lang="zh-CN" altLang="en-US" sz="9335" dirty="0"/>
          </a:p>
          <a:p>
            <a:pPr marL="914400" lvl="1" indent="-457200" fontAlgn="auto">
              <a:lnSpc>
                <a:spcPct val="150000"/>
              </a:lnSpc>
              <a:buFont typeface="+mj-ea"/>
              <a:buAutoNum type="circleNumDbPlain"/>
            </a:pPr>
            <a:r>
              <a:rPr lang="zh-CN" altLang="en-US" sz="7200" dirty="0"/>
              <a:t>并行技术</a:t>
            </a:r>
            <a:endParaRPr lang="zh-CN" altLang="en-US" sz="7200" dirty="0"/>
          </a:p>
          <a:p>
            <a:pPr marL="914400" lvl="1" indent="-457200" fontAlgn="auto">
              <a:lnSpc>
                <a:spcPct val="150000"/>
              </a:lnSpc>
              <a:buFont typeface="+mj-ea"/>
              <a:buAutoNum type="circleNumDbPlain"/>
            </a:pPr>
            <a:r>
              <a:rPr lang="en-US" altLang="zh-CN" sz="7200" dirty="0">
                <a:sym typeface="+mn-ea"/>
              </a:rPr>
              <a:t>Memory</a:t>
            </a:r>
            <a:endParaRPr lang="zh-CN" altLang="en-US" sz="7200" dirty="0">
              <a:sym typeface="+mn-ea"/>
            </a:endParaRPr>
          </a:p>
          <a:p>
            <a:pPr marL="914400" lvl="1" indent="-457200" fontAlgn="auto">
              <a:lnSpc>
                <a:spcPct val="150000"/>
              </a:lnSpc>
              <a:buFont typeface="+mj-ea"/>
              <a:buAutoNum type="circleNumDbPlain"/>
            </a:pPr>
            <a:r>
              <a:rPr lang="en-US" altLang="zh-CN" sz="7200" dirty="0"/>
              <a:t>CU</a:t>
            </a:r>
            <a:r>
              <a:rPr lang="zh-CN" altLang="en-US" sz="7200" dirty="0"/>
              <a:t>（模型机）</a:t>
            </a:r>
            <a:endParaRPr lang="zh-CN" altLang="en-US" sz="7200" dirty="0"/>
          </a:p>
          <a:p>
            <a:pPr marL="914400" lvl="1" indent="-457200" fontAlgn="auto">
              <a:lnSpc>
                <a:spcPct val="150000"/>
              </a:lnSpc>
              <a:buFont typeface="+mj-ea"/>
              <a:buAutoNum type="circleNumDbPlain"/>
            </a:pPr>
            <a:r>
              <a:rPr lang="en-US" altLang="zh-CN" sz="7200" dirty="0"/>
              <a:t>ALU </a:t>
            </a:r>
            <a:endParaRPr lang="zh-CN" altLang="en-US" sz="7200" dirty="0"/>
          </a:p>
          <a:p>
            <a:pPr marL="914400" lvl="1" indent="-457200" fontAlgn="auto">
              <a:lnSpc>
                <a:spcPct val="150000"/>
              </a:lnSpc>
              <a:buFont typeface="+mj-ea"/>
              <a:buAutoNum type="circleNumDbPlain"/>
            </a:pPr>
            <a:r>
              <a:rPr lang="en-US" altLang="zh-CN" sz="7200" dirty="0"/>
              <a:t>I/O</a:t>
            </a:r>
            <a:endParaRPr lang="zh-CN" altLang="en-US" sz="7200" dirty="0"/>
          </a:p>
          <a:p>
            <a:pPr marL="914400" lvl="1" indent="-457200" fontAlgn="auto">
              <a:lnSpc>
                <a:spcPct val="150000"/>
              </a:lnSpc>
              <a:buFont typeface="+mj-ea"/>
              <a:buAutoNum type="circleNumDbPlain"/>
            </a:pPr>
            <a:endParaRPr lang="zh-CN" altLang="en-US" sz="8400" dirty="0">
              <a:highlight>
                <a:srgbClr val="FFFF00"/>
              </a:highlight>
            </a:endParaRPr>
          </a:p>
        </p:txBody>
      </p:sp>
      <p:cxnSp>
        <p:nvCxnSpPr>
          <p:cNvPr id="6" name="直接连接符 5"/>
          <p:cNvCxnSpPr/>
          <p:nvPr/>
        </p:nvCxnSpPr>
        <p:spPr>
          <a:xfrm flipV="1">
            <a:off x="208280" y="916940"/>
            <a:ext cx="11762740" cy="28575"/>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r>
              <a:rPr lang="zh-CN" altLang="en-US">
                <a:solidFill>
                  <a:srgbClr val="FF0000"/>
                </a:solidFill>
                <a:sym typeface="+mn-ea"/>
              </a:rPr>
              <a:t>注意：</a:t>
            </a:r>
            <a:r>
              <a:rPr lang="zh-CN" altLang="en-US">
                <a:sym typeface="+mn-ea"/>
              </a:rPr>
              <a:t>   </a:t>
            </a:r>
            <a:r>
              <a:rPr lang="zh-CN" altLang="en-US"/>
              <a:t>填空题的答案要</a:t>
            </a:r>
            <a:r>
              <a:rPr lang="en-US" altLang="zh-CN"/>
              <a:t>“</a:t>
            </a:r>
            <a:r>
              <a:rPr lang="zh-CN" altLang="en-US"/>
              <a:t>不多不少</a:t>
            </a:r>
            <a:r>
              <a:rPr lang="en-US" altLang="zh-CN"/>
              <a:t>”</a:t>
            </a:r>
            <a:endParaRPr lang="en-US" altLang="zh-CN"/>
          </a:p>
        </p:txBody>
      </p:sp>
      <p:graphicFrame>
        <p:nvGraphicFramePr>
          <p:cNvPr id="4" name="内容占位符 3"/>
          <p:cNvGraphicFramePr>
            <a:graphicFrameLocks noGrp="1" noChangeAspect="1"/>
          </p:cNvGraphicFramePr>
          <p:nvPr>
            <p:ph idx="1"/>
          </p:nvPr>
        </p:nvGraphicFramePr>
        <p:xfrm>
          <a:off x="0" y="1000125"/>
          <a:ext cx="7830185" cy="2892425"/>
        </p:xfrm>
        <a:graphic>
          <a:graphicData uri="http://schemas.openxmlformats.org/presentationml/2006/ole">
            <mc:AlternateContent xmlns:mc="http://schemas.openxmlformats.org/markup-compatibility/2006">
              <mc:Choice xmlns:v="urn:schemas-microsoft-com:vml" Requires="v">
                <p:oleObj spid="_x0000_s3085" name="" r:id="rId1" imgW="4667250" imgH="1724025" progId="Paint.Picture">
                  <p:embed/>
                </p:oleObj>
              </mc:Choice>
              <mc:Fallback>
                <p:oleObj name="" r:id="rId1" imgW="4667250" imgH="1724025" progId="Paint.Picture">
                  <p:embed/>
                  <p:pic>
                    <p:nvPicPr>
                      <p:cNvPr id="0" name="图片 4"/>
                      <p:cNvPicPr/>
                      <p:nvPr/>
                    </p:nvPicPr>
                    <p:blipFill>
                      <a:blip r:embed="rId2"/>
                      <a:stretch>
                        <a:fillRect/>
                      </a:stretch>
                    </p:blipFill>
                    <p:spPr>
                      <a:xfrm>
                        <a:off x="0" y="1000125"/>
                        <a:ext cx="7830185" cy="2892425"/>
                      </a:xfrm>
                      <a:prstGeom prst="rect">
                        <a:avLst/>
                      </a:prstGeom>
                    </p:spPr>
                  </p:pic>
                </p:oleObj>
              </mc:Fallback>
            </mc:AlternateContent>
          </a:graphicData>
        </a:graphic>
      </p:graphicFrame>
      <p:graphicFrame>
        <p:nvGraphicFramePr>
          <p:cNvPr id="6" name="对象 5"/>
          <p:cNvGraphicFramePr/>
          <p:nvPr/>
        </p:nvGraphicFramePr>
        <p:xfrm>
          <a:off x="923925" y="3771900"/>
          <a:ext cx="9946005" cy="2639695"/>
        </p:xfrm>
        <a:graphic>
          <a:graphicData uri="http://schemas.openxmlformats.org/presentationml/2006/ole">
            <mc:AlternateContent xmlns:mc="http://schemas.openxmlformats.org/markup-compatibility/2006">
              <mc:Choice xmlns:v="urn:schemas-microsoft-com:vml" Requires="v">
                <p:oleObj spid="_x0000_s3086" name="" r:id="rId3" imgW="6729730" imgH="2019300" progId="Paint.Picture">
                  <p:embed/>
                </p:oleObj>
              </mc:Choice>
              <mc:Fallback>
                <p:oleObj name="" r:id="rId3" imgW="6729730" imgH="2019300" progId="Paint.Picture">
                  <p:embed/>
                  <p:pic>
                    <p:nvPicPr>
                      <p:cNvPr id="0" name="图片 6"/>
                      <p:cNvPicPr/>
                      <p:nvPr/>
                    </p:nvPicPr>
                    <p:blipFill>
                      <a:blip r:embed="rId4"/>
                      <a:stretch>
                        <a:fillRect/>
                      </a:stretch>
                    </p:blipFill>
                    <p:spPr>
                      <a:xfrm>
                        <a:off x="923925" y="3771900"/>
                        <a:ext cx="9946005" cy="2639695"/>
                      </a:xfrm>
                      <a:prstGeom prst="rect">
                        <a:avLst/>
                      </a:prstGeom>
                    </p:spPr>
                  </p:pic>
                </p:oleObj>
              </mc:Fallback>
            </mc:AlternateContent>
          </a:graphicData>
        </a:graphic>
      </p:graphicFrame>
      <p:graphicFrame>
        <p:nvGraphicFramePr>
          <p:cNvPr id="8" name="对象 7"/>
          <p:cNvGraphicFramePr/>
          <p:nvPr/>
        </p:nvGraphicFramePr>
        <p:xfrm>
          <a:off x="1995170" y="1801495"/>
          <a:ext cx="9547225" cy="3565525"/>
        </p:xfrm>
        <a:graphic>
          <a:graphicData uri="http://schemas.openxmlformats.org/presentationml/2006/ole">
            <mc:AlternateContent xmlns:mc="http://schemas.openxmlformats.org/markup-compatibility/2006">
              <mc:Choice xmlns:v="urn:schemas-microsoft-com:vml" Requires="v">
                <p:oleObj spid="_x0000_s3087" name="" r:id="rId5" imgW="8701405" imgH="2138680" progId="Paint.Picture">
                  <p:embed/>
                </p:oleObj>
              </mc:Choice>
              <mc:Fallback>
                <p:oleObj name="" r:id="rId5" imgW="8701405" imgH="2138680" progId="Paint.Picture">
                  <p:embed/>
                  <p:pic>
                    <p:nvPicPr>
                      <p:cNvPr id="0" name="图片 8"/>
                      <p:cNvPicPr/>
                      <p:nvPr/>
                    </p:nvPicPr>
                    <p:blipFill>
                      <a:blip r:embed="rId6"/>
                      <a:stretch>
                        <a:fillRect/>
                      </a:stretch>
                    </p:blipFill>
                    <p:spPr>
                      <a:xfrm>
                        <a:off x="1995170" y="1801495"/>
                        <a:ext cx="9547225" cy="35655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2289" y="1135426"/>
            <a:ext cx="11332336" cy="5232307"/>
          </a:xfrm>
        </p:spPr>
        <p:txBody>
          <a:bodyPr>
            <a:normAutofit fontScale="77500" lnSpcReduction="20000"/>
          </a:bodyPr>
          <a:lstStyle/>
          <a:p>
            <a:pPr>
              <a:lnSpc>
                <a:spcPct val="120000"/>
              </a:lnSpc>
            </a:pPr>
            <a:r>
              <a:rPr lang="en-US" altLang="zh-CN" dirty="0"/>
              <a:t>1. </a:t>
            </a:r>
            <a:r>
              <a:rPr lang="en-US" altLang="zh-CN" dirty="0" smtClean="0"/>
              <a:t> </a:t>
            </a:r>
            <a:r>
              <a:rPr lang="zh-CN" altLang="en-US" dirty="0" smtClean="0"/>
              <a:t>单线程</a:t>
            </a:r>
            <a:r>
              <a:rPr lang="zh-CN" altLang="en-US" dirty="0"/>
              <a:t>重复</a:t>
            </a:r>
            <a:r>
              <a:rPr lang="zh-CN" altLang="en-US" dirty="0" smtClean="0"/>
              <a:t>做</a:t>
            </a:r>
            <a:r>
              <a:rPr lang="en-US" altLang="zh-CN" dirty="0" smtClean="0"/>
              <a:t>100</a:t>
            </a:r>
            <a:r>
              <a:rPr lang="zh-CN" altLang="en-US" dirty="0" smtClean="0"/>
              <a:t>万次</a:t>
            </a:r>
            <a:r>
              <a:rPr lang="en-US" altLang="zh-CN" dirty="0" err="1" smtClean="0"/>
              <a:t>comput</a:t>
            </a:r>
            <a:r>
              <a:rPr lang="en-US" altLang="zh-CN" dirty="0" smtClean="0"/>
              <a:t>()</a:t>
            </a:r>
            <a:r>
              <a:rPr lang="zh-CN" altLang="en-US" dirty="0" smtClean="0"/>
              <a:t>，完成时间为</a:t>
            </a:r>
            <a:r>
              <a:rPr lang="en-US" altLang="zh-CN" dirty="0" smtClean="0">
                <a:solidFill>
                  <a:srgbClr val="FF0000"/>
                </a:solidFill>
              </a:rPr>
              <a:t>T</a:t>
            </a:r>
            <a:r>
              <a:rPr lang="zh-CN" altLang="en-US" dirty="0" smtClean="0"/>
              <a:t>，现在用</a:t>
            </a:r>
            <a:r>
              <a:rPr lang="en-US" altLang="zh-CN" dirty="0" smtClean="0"/>
              <a:t>n</a:t>
            </a:r>
            <a:r>
              <a:rPr lang="zh-CN" altLang="en-US" dirty="0" smtClean="0"/>
              <a:t>个线程做，希望完成时间为</a:t>
            </a:r>
            <a:r>
              <a:rPr lang="en-US" altLang="zh-CN" dirty="0" smtClean="0">
                <a:solidFill>
                  <a:srgbClr val="FF0000"/>
                </a:solidFill>
              </a:rPr>
              <a:t>T/n</a:t>
            </a:r>
            <a:endParaRPr lang="en-US" altLang="zh-CN" dirty="0" smtClean="0">
              <a:solidFill>
                <a:srgbClr val="FF0000"/>
              </a:solidFill>
            </a:endParaRPr>
          </a:p>
          <a:p>
            <a:r>
              <a:rPr lang="en-US" altLang="zh-CN" dirty="0" smtClean="0"/>
              <a:t>2.  </a:t>
            </a:r>
            <a:r>
              <a:rPr lang="zh-CN" altLang="en-US" dirty="0" smtClean="0"/>
              <a:t>原来的代码</a:t>
            </a:r>
            <a:endParaRPr lang="zh-CN" altLang="en-US" dirty="0"/>
          </a:p>
          <a:p>
            <a:endParaRPr lang="zh-CN" altLang="en-US"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en-US" altLang="zh-CN" dirty="0" smtClean="0"/>
              <a:t>3. </a:t>
            </a:r>
            <a:r>
              <a:rPr lang="zh-CN" altLang="en-US" dirty="0" smtClean="0"/>
              <a:t>实验</a:t>
            </a:r>
            <a:r>
              <a:rPr lang="zh-CN" altLang="en-US" dirty="0"/>
              <a:t>结果</a:t>
            </a:r>
            <a:endParaRPr lang="en-US" altLang="zh-CN" dirty="0"/>
          </a:p>
          <a:p>
            <a:endParaRPr lang="zh-CN" altLang="en-US" dirty="0"/>
          </a:p>
          <a:p>
            <a:endParaRPr lang="en-US" altLang="zh-CN" dirty="0"/>
          </a:p>
          <a:p>
            <a:endParaRPr lang="en-US" altLang="zh-CN" dirty="0"/>
          </a:p>
          <a:p>
            <a:endParaRPr lang="en-US" altLang="zh-CN" dirty="0"/>
          </a:p>
          <a:p>
            <a:endParaRPr lang="zh-CN" altLang="en-US" dirty="0"/>
          </a:p>
        </p:txBody>
      </p:sp>
      <p:grpSp>
        <p:nvGrpSpPr>
          <p:cNvPr id="7" name="组合 6"/>
          <p:cNvGrpSpPr/>
          <p:nvPr/>
        </p:nvGrpSpPr>
        <p:grpSpPr>
          <a:xfrm>
            <a:off x="838212" y="2244090"/>
            <a:ext cx="11269879" cy="3123565"/>
            <a:chOff x="1339" y="3534"/>
            <a:chExt cx="17729" cy="4919"/>
          </a:xfrm>
        </p:grpSpPr>
        <p:sp>
          <p:nvSpPr>
            <p:cNvPr id="4" name="文本框 3"/>
            <p:cNvSpPr txBox="1"/>
            <p:nvPr/>
          </p:nvSpPr>
          <p:spPr>
            <a:xfrm>
              <a:off x="1339" y="3534"/>
              <a:ext cx="9588" cy="824"/>
            </a:xfrm>
            <a:prstGeom prst="rect">
              <a:avLst/>
            </a:prstGeom>
            <a:solidFill>
              <a:srgbClr val="FFFF00"/>
            </a:solidFill>
          </p:spPr>
          <p:txBody>
            <a:bodyPr wrap="none" rtlCol="0">
              <a:spAutoFit/>
            </a:bodyPr>
            <a:lstStyle/>
            <a:p>
              <a:pPr algn="l"/>
              <a:r>
                <a:rPr lang="zh-CN" altLang="en-US" sz="2800" dirty="0" smtClean="0"/>
                <a:t>for</a:t>
              </a:r>
              <a:r>
                <a:rPr lang="zh-CN" altLang="en-US" sz="2800" dirty="0"/>
                <a:t>(n=0;n&lt;1000000;n++) 	comput(A,B,C);</a:t>
              </a:r>
              <a:endParaRPr lang="zh-CN" altLang="en-US" sz="2800" dirty="0"/>
            </a:p>
          </p:txBody>
        </p:sp>
        <p:sp>
          <p:nvSpPr>
            <p:cNvPr id="5" name="文本框 4"/>
            <p:cNvSpPr txBox="1"/>
            <p:nvPr/>
          </p:nvSpPr>
          <p:spPr>
            <a:xfrm>
              <a:off x="7512" y="4238"/>
              <a:ext cx="11556" cy="4215"/>
            </a:xfrm>
            <a:prstGeom prst="rect">
              <a:avLst/>
            </a:prstGeom>
            <a:solidFill>
              <a:srgbClr val="FFFF00"/>
            </a:solidFill>
          </p:spPr>
          <p:txBody>
            <a:bodyPr wrap="none" rtlCol="0">
              <a:spAutoFit/>
            </a:bodyPr>
            <a:lstStyle/>
            <a:p>
              <a:pPr algn="l"/>
              <a:r>
                <a:rPr lang="zh-CN" altLang="en-US" sz="2400" dirty="0"/>
                <a:t>void comput(float* A,float* B,float* C){</a:t>
              </a:r>
              <a:endParaRPr lang="zh-CN" altLang="en-US" sz="2400" dirty="0"/>
            </a:p>
            <a:p>
              <a:pPr algn="l"/>
              <a:r>
                <a:rPr lang="zh-CN" altLang="en-US" sz="2400" dirty="0"/>
                <a:t>  int x,y;</a:t>
              </a:r>
              <a:endParaRPr lang="zh-CN" altLang="en-US" sz="2400" dirty="0"/>
            </a:p>
            <a:p>
              <a:pPr algn="l"/>
              <a:r>
                <a:rPr lang="zh-CN" altLang="en-US" sz="2400" dirty="0"/>
                <a:t>  for(y=0;y&lt;4;y++)</a:t>
              </a:r>
              <a:endParaRPr lang="zh-CN" altLang="en-US" sz="2400" dirty="0"/>
            </a:p>
            <a:p>
              <a:pPr algn="l"/>
              <a:r>
                <a:rPr lang="zh-CN" altLang="en-US" sz="2400" dirty="0"/>
                <a:t>     for(x=0;x&lt;4;x++)</a:t>
              </a:r>
              <a:endParaRPr lang="zh-CN" altLang="en-US" sz="2400" dirty="0"/>
            </a:p>
            <a:p>
              <a:pPr algn="l"/>
              <a:r>
                <a:rPr lang="zh-CN" altLang="en-US" sz="2400" dirty="0"/>
                <a:t>        C[4*y+x] = A[4*y+0]*B[4*0+x] + A[4*y+1]*B[4*1+x] +</a:t>
              </a:r>
              <a:endParaRPr lang="zh-CN" altLang="en-US" sz="2400" dirty="0"/>
            </a:p>
            <a:p>
              <a:pPr algn="l"/>
              <a:r>
                <a:rPr lang="zh-CN" altLang="en-US" sz="2400" dirty="0"/>
                <a:t>		A[4*y+2]*B[4*2+x] + A[4*y+3]*B[4*3+x];</a:t>
              </a:r>
              <a:endParaRPr lang="zh-CN" altLang="en-US" sz="2400" dirty="0"/>
            </a:p>
            <a:p>
              <a:pPr algn="l"/>
              <a:r>
                <a:rPr lang="zh-CN" altLang="en-US" sz="2400" dirty="0"/>
                <a:t>}</a:t>
              </a:r>
              <a:endParaRPr lang="zh-CN" altLang="en-US" sz="2400" dirty="0"/>
            </a:p>
          </p:txBody>
        </p:sp>
      </p:grpSp>
      <p:sp>
        <p:nvSpPr>
          <p:cNvPr id="9" name="标题 8"/>
          <p:cNvSpPr>
            <a:spLocks noGrp="1"/>
          </p:cNvSpPr>
          <p:nvPr>
            <p:ph type="title"/>
          </p:nvPr>
        </p:nvSpPr>
        <p:spPr>
          <a:xfrm>
            <a:off x="1743370" y="210185"/>
            <a:ext cx="9494520" cy="1325880"/>
          </a:xfrm>
        </p:spPr>
        <p:txBody>
          <a:bodyPr/>
          <a:lstStyle/>
          <a:p>
            <a:r>
              <a:rPr lang="en-US" altLang="zh-CN" dirty="0" err="1" smtClean="0"/>
              <a:t>OpenMP</a:t>
            </a:r>
            <a:r>
              <a:rPr lang="zh-CN" altLang="en-US" dirty="0" smtClean="0"/>
              <a:t>实验</a:t>
            </a:r>
            <a:endParaRPr lang="zh-CN" altLang="en-US" dirty="0"/>
          </a:p>
        </p:txBody>
      </p:sp>
      <p:pic>
        <p:nvPicPr>
          <p:cNvPr id="8" name="图片 7" descr="0833f2f25f033d8a7693b22d6506e843"/>
          <p:cNvPicPr>
            <a:picLocks noChangeAspect="1"/>
          </p:cNvPicPr>
          <p:nvPr>
            <p:custDataLst>
              <p:tags r:id="rId1"/>
            </p:custDataLst>
          </p:nvPr>
        </p:nvPicPr>
        <p:blipFill>
          <a:blip r:embed="rId2"/>
          <a:stretch>
            <a:fillRect/>
          </a:stretch>
        </p:blipFill>
        <p:spPr>
          <a:xfrm>
            <a:off x="2722665" y="2767330"/>
            <a:ext cx="4324350" cy="4010025"/>
          </a:xfrm>
          <a:prstGeom prst="rect">
            <a:avLst/>
          </a:prstGeom>
        </p:spPr>
      </p:pic>
      <p:pic>
        <p:nvPicPr>
          <p:cNvPr id="10" name="图片 9" descr="25ece96fecf9865d34b08610bd34dd43"/>
          <p:cNvPicPr>
            <a:picLocks noChangeAspect="1"/>
          </p:cNvPicPr>
          <p:nvPr/>
        </p:nvPicPr>
        <p:blipFill>
          <a:blip r:embed="rId3"/>
          <a:stretch>
            <a:fillRect/>
          </a:stretch>
        </p:blipFill>
        <p:spPr>
          <a:xfrm>
            <a:off x="6168175" y="3751580"/>
            <a:ext cx="4819650" cy="2933700"/>
          </a:xfrm>
          <a:prstGeom prst="rect">
            <a:avLst/>
          </a:prstGeom>
        </p:spPr>
      </p:pic>
      <p:sp>
        <p:nvSpPr>
          <p:cNvPr id="11" name="文本框 10"/>
          <p:cNvSpPr txBox="1"/>
          <p:nvPr/>
        </p:nvSpPr>
        <p:spPr>
          <a:xfrm>
            <a:off x="8207181" y="5189514"/>
            <a:ext cx="3648710" cy="922020"/>
          </a:xfrm>
          <a:prstGeom prst="rect">
            <a:avLst/>
          </a:prstGeom>
          <a:solidFill>
            <a:schemeClr val="accent6">
              <a:lumMod val="60000"/>
              <a:lumOff val="40000"/>
            </a:schemeClr>
          </a:solidFill>
        </p:spPr>
        <p:txBody>
          <a:bodyPr wrap="none" rtlCol="0">
            <a:spAutoFit/>
          </a:bodyPr>
          <a:lstStyle/>
          <a:p>
            <a:r>
              <a:rPr lang="zh-CN" altLang="en-US" dirty="0">
                <a:solidFill>
                  <a:schemeClr val="tx1"/>
                </a:solidFill>
                <a:effectLst>
                  <a:outerShdw blurRad="38100" dist="19050" dir="2700000" algn="tl" rotWithShape="0">
                    <a:schemeClr val="dk1">
                      <a:alpha val="40000"/>
                    </a:schemeClr>
                  </a:outerShdw>
                </a:effectLst>
              </a:rPr>
              <a:t>做</a:t>
            </a:r>
            <a:r>
              <a:rPr lang="en-US" altLang="zh-CN" dirty="0">
                <a:solidFill>
                  <a:schemeClr val="tx1"/>
                </a:solidFill>
                <a:effectLst>
                  <a:outerShdw blurRad="38100" dist="19050" dir="2700000" algn="tl" rotWithShape="0">
                    <a:schemeClr val="dk1">
                      <a:alpha val="40000"/>
                    </a:schemeClr>
                  </a:outerShdw>
                </a:effectLst>
              </a:rPr>
              <a:t>N</a:t>
            </a:r>
            <a:r>
              <a:rPr lang="zh-CN" altLang="en-US" dirty="0">
                <a:solidFill>
                  <a:schemeClr val="tx1"/>
                </a:solidFill>
                <a:effectLst>
                  <a:outerShdw blurRad="38100" dist="19050" dir="2700000" algn="tl" rotWithShape="0">
                    <a:schemeClr val="dk1">
                      <a:alpha val="40000"/>
                    </a:schemeClr>
                  </a:outerShdw>
                </a:effectLst>
              </a:rPr>
              <a:t>次相同的工作，现在并行化</a:t>
            </a:r>
            <a:r>
              <a:rPr lang="en-US" altLang="zh-CN" dirty="0">
                <a:solidFill>
                  <a:schemeClr val="tx1"/>
                </a:solidFill>
                <a:effectLst>
                  <a:outerShdw blurRad="38100" dist="19050" dir="2700000" algn="tl" rotWithShape="0">
                    <a:schemeClr val="dk1">
                      <a:alpha val="40000"/>
                    </a:schemeClr>
                  </a:outerShdw>
                </a:effectLst>
              </a:rPr>
              <a:t>......</a:t>
            </a:r>
            <a:endParaRPr lang="en-US" altLang="zh-CN" dirty="0">
              <a:solidFill>
                <a:schemeClr val="tx1"/>
              </a:solidFill>
              <a:effectLst>
                <a:outerShdw blurRad="38100" dist="19050" dir="2700000" algn="tl" rotWithShape="0">
                  <a:schemeClr val="dk1">
                    <a:alpha val="40000"/>
                  </a:schemeClr>
                </a:outerShdw>
              </a:effectLst>
            </a:endParaRPr>
          </a:p>
          <a:p>
            <a:r>
              <a:rPr lang="en-US" altLang="zh-CN" dirty="0">
                <a:solidFill>
                  <a:schemeClr val="tx1"/>
                </a:solidFill>
                <a:effectLst>
                  <a:outerShdw blurRad="38100" dist="19050" dir="2700000" algn="tl" rotWithShape="0">
                    <a:schemeClr val="dk1">
                      <a:alpha val="40000"/>
                    </a:schemeClr>
                  </a:outerShdw>
                </a:effectLst>
              </a:rPr>
              <a:t>8</a:t>
            </a:r>
            <a:r>
              <a:rPr lang="zh-CN" altLang="en-US" dirty="0">
                <a:solidFill>
                  <a:schemeClr val="tx1"/>
                </a:solidFill>
                <a:effectLst>
                  <a:outerShdw blurRad="38100" dist="19050" dir="2700000" algn="tl" rotWithShape="0">
                    <a:schemeClr val="dk1">
                      <a:alpha val="40000"/>
                    </a:schemeClr>
                  </a:outerShdw>
                </a:effectLst>
              </a:rPr>
              <a:t>个逻辑</a:t>
            </a:r>
            <a:r>
              <a:rPr lang="en-US" altLang="zh-CN" dirty="0">
                <a:solidFill>
                  <a:schemeClr val="tx1"/>
                </a:solidFill>
                <a:effectLst>
                  <a:outerShdw blurRad="38100" dist="19050" dir="2700000" algn="tl" rotWithShape="0">
                    <a:schemeClr val="dk1">
                      <a:alpha val="40000"/>
                    </a:schemeClr>
                  </a:outerShdw>
                </a:effectLst>
              </a:rPr>
              <a:t>CPU</a:t>
            </a:r>
            <a:endParaRPr lang="en-US" altLang="zh-CN" dirty="0">
              <a:solidFill>
                <a:schemeClr val="tx1"/>
              </a:solidFill>
              <a:effectLst>
                <a:outerShdw blurRad="38100" dist="19050" dir="2700000" algn="tl" rotWithShape="0">
                  <a:schemeClr val="dk1">
                    <a:alpha val="40000"/>
                  </a:schemeClr>
                </a:outerShdw>
              </a:effectLst>
            </a:endParaRPr>
          </a:p>
          <a:p>
            <a:r>
              <a:rPr lang="zh-CN" altLang="en-US" dirty="0">
                <a:solidFill>
                  <a:schemeClr val="tx1"/>
                </a:solidFill>
                <a:effectLst>
                  <a:outerShdw blurRad="38100" dist="19050" dir="2700000" algn="tl" rotWithShape="0">
                    <a:schemeClr val="dk1">
                      <a:alpha val="40000"/>
                    </a:schemeClr>
                  </a:outerShdw>
                </a:effectLst>
              </a:rPr>
              <a:t>这样的结果合乎预期吗？</a:t>
            </a:r>
            <a:endParaRPr lang="zh-CN" altLang="en-US" dirty="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1551" y="359135"/>
            <a:ext cx="10515600" cy="4351338"/>
          </a:xfrm>
        </p:spPr>
        <p:txBody>
          <a:bodyPr/>
          <a:lstStyle/>
          <a:p>
            <a:r>
              <a:rPr lang="en-US" altLang="zh-CN" dirty="0" smtClean="0"/>
              <a:t>4. </a:t>
            </a:r>
            <a:r>
              <a:rPr lang="zh-CN" altLang="en-US" dirty="0"/>
              <a:t>我的</a:t>
            </a:r>
            <a:r>
              <a:rPr lang="zh-CN" altLang="en-US" dirty="0" smtClean="0"/>
              <a:t>演示</a:t>
            </a:r>
            <a:endParaRPr lang="en-US" altLang="zh-CN" dirty="0" smtClean="0"/>
          </a:p>
          <a:p>
            <a:pPr lvl="1"/>
            <a:r>
              <a:rPr lang="en-US" altLang="zh-CN" dirty="0" smtClean="0"/>
              <a:t>PC</a:t>
            </a:r>
            <a:r>
              <a:rPr lang="zh-CN" altLang="en-US" dirty="0" smtClean="0"/>
              <a:t>机（小主机）：</a:t>
            </a:r>
            <a:r>
              <a:rPr lang="en-US" altLang="zh-CN" dirty="0" smtClean="0"/>
              <a:t>Intel </a:t>
            </a:r>
            <a:r>
              <a:rPr lang="en-US" altLang="zh-CN" dirty="0"/>
              <a:t>i5-8500@2.1Ghz,6cores,</a:t>
            </a:r>
            <a:r>
              <a:rPr lang="zh-CN" altLang="en-US" dirty="0"/>
              <a:t>内存</a:t>
            </a:r>
            <a:r>
              <a:rPr lang="en-US" altLang="zh-CN" dirty="0"/>
              <a:t>16GB,Win10</a:t>
            </a:r>
            <a:r>
              <a:rPr lang="zh-CN" altLang="en-US" dirty="0"/>
              <a:t>家庭版</a:t>
            </a:r>
            <a:r>
              <a:rPr lang="en-US" altLang="zh-CN" dirty="0"/>
              <a:t>,L1 cache 384 KB,L2 cache 1.5MB,L3 </a:t>
            </a:r>
            <a:r>
              <a:rPr lang="en-US" altLang="zh-CN" dirty="0" smtClean="0"/>
              <a:t>9.0MB</a:t>
            </a:r>
            <a:endParaRPr lang="en-US" altLang="zh-CN" dirty="0" smtClean="0"/>
          </a:p>
          <a:p>
            <a:pPr marL="914400" lvl="1" indent="-457200">
              <a:buFont typeface="+mj-ea"/>
              <a:buAutoNum type="circleNumDbPlain"/>
            </a:pPr>
            <a:r>
              <a:rPr lang="en-US" altLang="zh-CN" dirty="0"/>
              <a:t>Visual Studio 2008</a:t>
            </a:r>
            <a:r>
              <a:rPr lang="zh-CN" altLang="en-US" dirty="0"/>
              <a:t>，</a:t>
            </a:r>
            <a:r>
              <a:rPr lang="en-US" altLang="zh-CN" dirty="0"/>
              <a:t>Debug</a:t>
            </a:r>
            <a:r>
              <a:rPr lang="zh-CN" altLang="en-US" dirty="0" smtClean="0"/>
              <a:t>版本</a:t>
            </a:r>
            <a:endParaRPr lang="en-US" altLang="zh-CN" dirty="0" smtClean="0"/>
          </a:p>
          <a:p>
            <a:pPr marL="914400" lvl="1" indent="-457200">
              <a:buFont typeface="+mj-ea"/>
              <a:buAutoNum type="circleNumDbPlain"/>
            </a:pPr>
            <a:r>
              <a:rPr lang="en-US" altLang="zh-CN" dirty="0" smtClean="0"/>
              <a:t>CentOS7+gcc</a:t>
            </a:r>
            <a:endParaRPr lang="zh-CN" altLang="en-US" dirty="0"/>
          </a:p>
          <a:p>
            <a:endParaRPr lang="zh-CN" altLang="en-US" dirty="0"/>
          </a:p>
        </p:txBody>
      </p:sp>
      <p:sp>
        <p:nvSpPr>
          <p:cNvPr id="9" name="文本框 8"/>
          <p:cNvSpPr txBox="1"/>
          <p:nvPr/>
        </p:nvSpPr>
        <p:spPr>
          <a:xfrm>
            <a:off x="0" y="1225689"/>
            <a:ext cx="8012501" cy="5632311"/>
          </a:xfrm>
          <a:prstGeom prst="rect">
            <a:avLst/>
          </a:prstGeom>
          <a:solidFill>
            <a:schemeClr val="bg1"/>
          </a:solidFill>
          <a:ln w="28575">
            <a:solidFill>
              <a:srgbClr val="00B0F0"/>
            </a:solidFill>
          </a:ln>
        </p:spPr>
        <p:txBody>
          <a:bodyPr wrap="square" rtlCol="0">
            <a:spAutoFit/>
          </a:bodyPr>
          <a:lstStyle/>
          <a:p>
            <a:pPr lvl="1"/>
            <a:r>
              <a:rPr lang="en-US" altLang="zh-CN" dirty="0" smtClean="0">
                <a:solidFill>
                  <a:srgbClr val="00B0F0"/>
                </a:solidFill>
              </a:rPr>
              <a:t>Vs2008</a:t>
            </a:r>
            <a:endParaRPr lang="zh-CN" altLang="en-US" dirty="0">
              <a:solidFill>
                <a:srgbClr val="00B0F0"/>
              </a:solidFill>
            </a:endParaRPr>
          </a:p>
          <a:p>
            <a:r>
              <a:rPr lang="en-US" altLang="zh-CN" dirty="0" smtClean="0"/>
              <a:t>---------------------------------clock()------------------------------------</a:t>
            </a:r>
            <a:r>
              <a:rPr lang="en-US" altLang="zh-CN" dirty="0" err="1" smtClean="0"/>
              <a:t>omp_get_wtime</a:t>
            </a:r>
            <a:r>
              <a:rPr lang="en-US" altLang="zh-CN" dirty="0"/>
              <a:t>() </a:t>
            </a:r>
            <a:r>
              <a:rPr lang="en-US" altLang="zh-CN" dirty="0" smtClean="0"/>
              <a:t>---</a:t>
            </a:r>
            <a:endParaRPr lang="en-US" altLang="zh-CN" dirty="0"/>
          </a:p>
          <a:p>
            <a:r>
              <a:rPr lang="en-US" altLang="zh-CN" dirty="0" smtClean="0"/>
              <a:t>Serial</a:t>
            </a:r>
            <a:r>
              <a:rPr lang="en-US" altLang="zh-CN" dirty="0"/>
              <a:t>	         </a:t>
            </a:r>
            <a:r>
              <a:rPr lang="en-US" altLang="zh-CN" dirty="0" smtClean="0"/>
              <a:t>  -</a:t>
            </a:r>
            <a:r>
              <a:rPr lang="en-US" altLang="zh-CN" dirty="0"/>
              <a:t>CPU time = 0.990000 		</a:t>
            </a:r>
            <a:r>
              <a:rPr lang="en-US" altLang="zh-CN" dirty="0" smtClean="0"/>
              <a:t> Real time=0.991606</a:t>
            </a:r>
            <a:endParaRPr lang="en-US" altLang="zh-CN" dirty="0" smtClean="0"/>
          </a:p>
          <a:p>
            <a:endParaRPr lang="en-US" altLang="zh-CN" dirty="0" smtClean="0"/>
          </a:p>
          <a:p>
            <a:r>
              <a:rPr lang="en-US" altLang="zh-CN" dirty="0" smtClean="0"/>
              <a:t>Parallel </a:t>
            </a:r>
            <a:r>
              <a:rPr lang="en-US" altLang="zh-CN" dirty="0"/>
              <a:t>2 static-CPU time = 1.267000 		 Real time=1.266514</a:t>
            </a:r>
            <a:endParaRPr lang="en-US" altLang="zh-CN" dirty="0"/>
          </a:p>
          <a:p>
            <a:r>
              <a:rPr lang="en-US" altLang="zh-CN" dirty="0"/>
              <a:t>Parallel 2 guided-CPU time = 1.246000 		 Real time=1.246372</a:t>
            </a:r>
            <a:endParaRPr lang="en-US" altLang="zh-CN" dirty="0"/>
          </a:p>
          <a:p>
            <a:r>
              <a:rPr lang="en-US" altLang="zh-CN" dirty="0"/>
              <a:t>Parallel 4 static-CPU time = 1.365000 		 Real time=1.365946</a:t>
            </a:r>
            <a:endParaRPr lang="en-US" altLang="zh-CN" dirty="0"/>
          </a:p>
          <a:p>
            <a:r>
              <a:rPr lang="en-US" altLang="zh-CN" dirty="0"/>
              <a:t>Parallel 4 guided-CPU time = 1.369000 		 Real time=1.368505</a:t>
            </a:r>
            <a:endParaRPr lang="en-US" altLang="zh-CN" dirty="0"/>
          </a:p>
          <a:p>
            <a:r>
              <a:rPr lang="en-US" altLang="zh-CN" dirty="0"/>
              <a:t>Parallel 6 static-CPU time = 1.419000 		 Real time=1.418908</a:t>
            </a:r>
            <a:endParaRPr lang="en-US" altLang="zh-CN" dirty="0"/>
          </a:p>
          <a:p>
            <a:r>
              <a:rPr lang="en-US" altLang="zh-CN" dirty="0"/>
              <a:t>Parallel 6 guided-CPU time = 1.472000 		 Real time=1.471697</a:t>
            </a:r>
            <a:endParaRPr lang="en-US" altLang="zh-CN" dirty="0"/>
          </a:p>
          <a:p>
            <a:r>
              <a:rPr lang="en-US" altLang="zh-CN" dirty="0"/>
              <a:t>Parallel 8 static-CPU time = 1.431000 		 Real time=1.430786</a:t>
            </a:r>
            <a:endParaRPr lang="en-US" altLang="zh-CN" dirty="0"/>
          </a:p>
          <a:p>
            <a:r>
              <a:rPr lang="en-US" altLang="zh-CN" dirty="0"/>
              <a:t>Parallel 8 guided-CPU time = 1.413000 		 Real time=1.413572</a:t>
            </a:r>
            <a:endParaRPr lang="en-US" altLang="zh-CN" dirty="0"/>
          </a:p>
          <a:p>
            <a:r>
              <a:rPr lang="en-US" altLang="zh-CN" dirty="0"/>
              <a:t>Parallel 10 static-CPU time = 1.408000 		 Real time=1.408017</a:t>
            </a:r>
            <a:endParaRPr lang="en-US" altLang="zh-CN" dirty="0"/>
          </a:p>
          <a:p>
            <a:r>
              <a:rPr lang="en-US" altLang="zh-CN" dirty="0"/>
              <a:t>Parallel 10 guided-CPU time = 1.413000 	</a:t>
            </a:r>
            <a:r>
              <a:rPr lang="en-US" altLang="zh-CN" dirty="0" smtClean="0"/>
              <a:t> </a:t>
            </a:r>
            <a:r>
              <a:rPr lang="en-US" altLang="zh-CN" dirty="0"/>
              <a:t>Real time=1.412439</a:t>
            </a:r>
            <a:endParaRPr lang="en-US" altLang="zh-CN" dirty="0"/>
          </a:p>
          <a:p>
            <a:r>
              <a:rPr lang="en-US" altLang="zh-CN" dirty="0"/>
              <a:t>Parallel 12 static-CPU time = 1.408000 		 Real time=1.407593</a:t>
            </a:r>
            <a:endParaRPr lang="en-US" altLang="zh-CN" dirty="0"/>
          </a:p>
          <a:p>
            <a:r>
              <a:rPr lang="en-US" altLang="zh-CN" dirty="0"/>
              <a:t>Parallel 12 guided-CPU time = 1.395000 	</a:t>
            </a:r>
            <a:r>
              <a:rPr lang="en-US" altLang="zh-CN" dirty="0" smtClean="0"/>
              <a:t> </a:t>
            </a:r>
            <a:r>
              <a:rPr lang="en-US" altLang="zh-CN" dirty="0"/>
              <a:t>Real time=1.395707</a:t>
            </a:r>
            <a:endParaRPr lang="en-US" altLang="zh-CN" dirty="0"/>
          </a:p>
          <a:p>
            <a:r>
              <a:rPr lang="en-US" altLang="zh-CN" dirty="0"/>
              <a:t>Parallel 14 static-CPU time = 1.390000 		 Real time=1.389883</a:t>
            </a:r>
            <a:endParaRPr lang="en-US" altLang="zh-CN" dirty="0"/>
          </a:p>
          <a:p>
            <a:r>
              <a:rPr lang="en-US" altLang="zh-CN" dirty="0"/>
              <a:t>Parallel 14 guided-CPU time = 1.389000 	</a:t>
            </a:r>
            <a:r>
              <a:rPr lang="en-US" altLang="zh-CN" dirty="0" smtClean="0"/>
              <a:t> </a:t>
            </a:r>
            <a:r>
              <a:rPr lang="en-US" altLang="zh-CN" dirty="0"/>
              <a:t>Real time=1.388562</a:t>
            </a:r>
            <a:endParaRPr lang="en-US" altLang="zh-CN" dirty="0"/>
          </a:p>
          <a:p>
            <a:r>
              <a:rPr lang="en-US" altLang="zh-CN" dirty="0"/>
              <a:t>Parallel 16 static-CPU time = 1.390000 		 Real time=1.390925</a:t>
            </a:r>
            <a:endParaRPr lang="en-US" altLang="zh-CN" dirty="0"/>
          </a:p>
          <a:p>
            <a:r>
              <a:rPr lang="en-US" altLang="zh-CN" dirty="0"/>
              <a:t>Parallel 16 guided-CPU time = 1.365000 	</a:t>
            </a:r>
            <a:r>
              <a:rPr lang="en-US" altLang="zh-CN" dirty="0" smtClean="0"/>
              <a:t> </a:t>
            </a:r>
            <a:r>
              <a:rPr lang="en-US" altLang="zh-CN" dirty="0"/>
              <a:t>Real time=1.364146</a:t>
            </a:r>
            <a:endParaRPr lang="en-US" altLang="zh-CN" dirty="0"/>
          </a:p>
        </p:txBody>
      </p:sp>
      <p:sp>
        <p:nvSpPr>
          <p:cNvPr id="2" name="文本框 1"/>
          <p:cNvSpPr txBox="1"/>
          <p:nvPr/>
        </p:nvSpPr>
        <p:spPr>
          <a:xfrm>
            <a:off x="4179499" y="1225688"/>
            <a:ext cx="8012501" cy="5632311"/>
          </a:xfrm>
          <a:prstGeom prst="rect">
            <a:avLst/>
          </a:prstGeom>
          <a:solidFill>
            <a:schemeClr val="bg1"/>
          </a:solidFill>
          <a:ln w="38100">
            <a:solidFill>
              <a:srgbClr val="00B050"/>
            </a:solidFill>
          </a:ln>
        </p:spPr>
        <p:txBody>
          <a:bodyPr wrap="square" rtlCol="0">
            <a:spAutoFit/>
          </a:bodyPr>
          <a:lstStyle/>
          <a:p>
            <a:pPr lvl="1"/>
            <a:r>
              <a:rPr lang="en-US" altLang="zh-CN" dirty="0">
                <a:solidFill>
                  <a:srgbClr val="00B050"/>
                </a:solidFill>
              </a:rPr>
              <a:t>CentOS7+gcc</a:t>
            </a:r>
            <a:endParaRPr lang="zh-CN" altLang="en-US" dirty="0">
              <a:solidFill>
                <a:srgbClr val="00B050"/>
              </a:solidFill>
            </a:endParaRPr>
          </a:p>
          <a:p>
            <a:r>
              <a:rPr lang="en-US" altLang="zh-CN" dirty="0" smtClean="0"/>
              <a:t>---------------------------------clock()------------------------------------</a:t>
            </a:r>
            <a:r>
              <a:rPr lang="en-US" altLang="zh-CN" dirty="0" err="1" smtClean="0"/>
              <a:t>omp_get_wtime</a:t>
            </a:r>
            <a:r>
              <a:rPr lang="en-US" altLang="zh-CN" dirty="0"/>
              <a:t>() </a:t>
            </a:r>
            <a:r>
              <a:rPr lang="en-US" altLang="zh-CN" dirty="0" smtClean="0"/>
              <a:t>---</a:t>
            </a:r>
            <a:endParaRPr lang="en-US" altLang="zh-CN" dirty="0"/>
          </a:p>
          <a:p>
            <a:r>
              <a:rPr lang="en-US" altLang="zh-CN" dirty="0" smtClean="0"/>
              <a:t>Serial</a:t>
            </a:r>
            <a:r>
              <a:rPr lang="en-US" altLang="zh-CN" dirty="0"/>
              <a:t>	         </a:t>
            </a:r>
            <a:r>
              <a:rPr lang="en-US" altLang="zh-CN" dirty="0" smtClean="0"/>
              <a:t>                -</a:t>
            </a:r>
            <a:r>
              <a:rPr lang="en-US" altLang="zh-CN" dirty="0"/>
              <a:t>CPU time = 0.990000 		Real </a:t>
            </a:r>
            <a:r>
              <a:rPr lang="en-US" altLang="zh-CN" dirty="0" smtClean="0"/>
              <a:t>time=0.991606</a:t>
            </a:r>
            <a:endParaRPr lang="en-US" altLang="zh-CN" dirty="0" smtClean="0"/>
          </a:p>
          <a:p>
            <a:endParaRPr lang="en-US" altLang="zh-CN" dirty="0" smtClean="0"/>
          </a:p>
          <a:p>
            <a:r>
              <a:rPr lang="en-US" altLang="zh-CN" dirty="0" smtClean="0"/>
              <a:t>Parallel </a:t>
            </a:r>
            <a:r>
              <a:rPr lang="en-US" altLang="zh-CN" dirty="0"/>
              <a:t>2 static-CPU time = 1.640000 		 Real time=0.853533</a:t>
            </a:r>
            <a:endParaRPr lang="en-US" altLang="zh-CN" dirty="0"/>
          </a:p>
          <a:p>
            <a:r>
              <a:rPr lang="en-US" altLang="zh-CN" dirty="0"/>
              <a:t>Parallel 2 guided-CPU time = 1.780000 		 Real time=0.890251</a:t>
            </a:r>
            <a:endParaRPr lang="en-US" altLang="zh-CN" dirty="0"/>
          </a:p>
          <a:p>
            <a:r>
              <a:rPr lang="en-US" altLang="zh-CN" dirty="0"/>
              <a:t>Parallel 4 static-CPU time = 3.190000 		 Real time=0.832825</a:t>
            </a:r>
            <a:endParaRPr lang="en-US" altLang="zh-CN" dirty="0"/>
          </a:p>
          <a:p>
            <a:r>
              <a:rPr lang="en-US" altLang="zh-CN" dirty="0"/>
              <a:t>Parallel 4 guided-CPU time = 3.330000 		 Real time=0.865780</a:t>
            </a:r>
            <a:endParaRPr lang="en-US" altLang="zh-CN" dirty="0"/>
          </a:p>
          <a:p>
            <a:r>
              <a:rPr lang="en-US" altLang="zh-CN" dirty="0"/>
              <a:t>Parallel 6 static-CPU time = 4.390000 		 Real time=0.847132</a:t>
            </a:r>
            <a:endParaRPr lang="en-US" altLang="zh-CN" dirty="0"/>
          </a:p>
          <a:p>
            <a:r>
              <a:rPr lang="en-US" altLang="zh-CN" dirty="0"/>
              <a:t>Parallel 6 guided-CPU time = 5.100000 		 Real time=0.865714</a:t>
            </a:r>
            <a:endParaRPr lang="en-US" altLang="zh-CN" dirty="0"/>
          </a:p>
          <a:p>
            <a:r>
              <a:rPr lang="en-US" altLang="zh-CN" dirty="0"/>
              <a:t>Parallel 8 static-CPU time = 4.950000 		 Real time=0.844982</a:t>
            </a:r>
            <a:endParaRPr lang="en-US" altLang="zh-CN" dirty="0"/>
          </a:p>
          <a:p>
            <a:r>
              <a:rPr lang="en-US" altLang="zh-CN" dirty="0"/>
              <a:t>Parallel 8 guided-CPU time = 4.940000 		 Real time=0.853507</a:t>
            </a:r>
            <a:endParaRPr lang="en-US" altLang="zh-CN" dirty="0"/>
          </a:p>
          <a:p>
            <a:r>
              <a:rPr lang="en-US" altLang="zh-CN" dirty="0"/>
              <a:t>Parallel 10 static-CPU time = 4.820000 		 Real time=0.847289</a:t>
            </a:r>
            <a:endParaRPr lang="en-US" altLang="zh-CN" dirty="0"/>
          </a:p>
          <a:p>
            <a:r>
              <a:rPr lang="en-US" altLang="zh-CN" dirty="0"/>
              <a:t>Parallel 10 guided-CPU time = 5.120000 	</a:t>
            </a:r>
            <a:r>
              <a:rPr lang="en-US" altLang="zh-CN" dirty="0" smtClean="0"/>
              <a:t> </a:t>
            </a:r>
            <a:r>
              <a:rPr lang="en-US" altLang="zh-CN" dirty="0"/>
              <a:t>Real time=0.853545</a:t>
            </a:r>
            <a:endParaRPr lang="en-US" altLang="zh-CN" dirty="0"/>
          </a:p>
          <a:p>
            <a:r>
              <a:rPr lang="en-US" altLang="zh-CN" dirty="0"/>
              <a:t>Parallel 12 static-CPU time = 4.850000 		 Real time=0.839630</a:t>
            </a:r>
            <a:endParaRPr lang="en-US" altLang="zh-CN" dirty="0"/>
          </a:p>
          <a:p>
            <a:r>
              <a:rPr lang="en-US" altLang="zh-CN" dirty="0"/>
              <a:t>Parallel 12 guided-CPU time = 4.940000 	</a:t>
            </a:r>
            <a:r>
              <a:rPr lang="en-US" altLang="zh-CN" dirty="0" smtClean="0"/>
              <a:t> </a:t>
            </a:r>
            <a:r>
              <a:rPr lang="en-US" altLang="zh-CN" dirty="0"/>
              <a:t>Real time=0.841936</a:t>
            </a:r>
            <a:endParaRPr lang="en-US" altLang="zh-CN" dirty="0"/>
          </a:p>
          <a:p>
            <a:r>
              <a:rPr lang="en-US" altLang="zh-CN" dirty="0"/>
              <a:t>Parallel 14 static-CPU time = 4.930000 		 Real time=0.835564</a:t>
            </a:r>
            <a:endParaRPr lang="en-US" altLang="zh-CN" dirty="0"/>
          </a:p>
          <a:p>
            <a:r>
              <a:rPr lang="en-US" altLang="zh-CN" dirty="0"/>
              <a:t>Parallel 14 guided-CPU time = 5.000000 	</a:t>
            </a:r>
            <a:r>
              <a:rPr lang="en-US" altLang="zh-CN" dirty="0" smtClean="0"/>
              <a:t> </a:t>
            </a:r>
            <a:r>
              <a:rPr lang="en-US" altLang="zh-CN" dirty="0"/>
              <a:t>Real time=0.848110</a:t>
            </a:r>
            <a:endParaRPr lang="en-US" altLang="zh-CN" dirty="0"/>
          </a:p>
          <a:p>
            <a:r>
              <a:rPr lang="en-US" altLang="zh-CN" dirty="0"/>
              <a:t>Parallel 16 static-CPU time = 4.880000 		 Real time=0.834629</a:t>
            </a:r>
            <a:endParaRPr lang="en-US" altLang="zh-CN" dirty="0"/>
          </a:p>
          <a:p>
            <a:r>
              <a:rPr lang="en-US" altLang="zh-CN" dirty="0"/>
              <a:t>Parallel 16 guided-CPU time = 4.990000 	</a:t>
            </a:r>
            <a:r>
              <a:rPr lang="en-US" altLang="zh-CN" dirty="0" smtClean="0"/>
              <a:t> </a:t>
            </a:r>
            <a:r>
              <a:rPr lang="en-US" altLang="zh-CN" dirty="0"/>
              <a:t>Real time=0.843222</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0515600" cy="4351338"/>
          </a:xfrm>
        </p:spPr>
        <p:txBody>
          <a:bodyPr/>
          <a:lstStyle/>
          <a:p>
            <a:pPr marL="457200" lvl="1" indent="0">
              <a:buNone/>
            </a:pPr>
            <a:r>
              <a:rPr lang="zh-CN" altLang="en-US" dirty="0" smtClean="0"/>
              <a:t>优化后</a:t>
            </a:r>
            <a:endParaRPr lang="en-US" altLang="zh-CN" dirty="0" smtClean="0"/>
          </a:p>
        </p:txBody>
      </p:sp>
      <p:sp>
        <p:nvSpPr>
          <p:cNvPr id="9" name="文本框 8"/>
          <p:cNvSpPr txBox="1"/>
          <p:nvPr/>
        </p:nvSpPr>
        <p:spPr>
          <a:xfrm>
            <a:off x="0" y="1226427"/>
            <a:ext cx="8013940" cy="5632311"/>
          </a:xfrm>
          <a:prstGeom prst="rect">
            <a:avLst/>
          </a:prstGeom>
          <a:solidFill>
            <a:schemeClr val="bg1"/>
          </a:solidFill>
          <a:ln w="28575">
            <a:solidFill>
              <a:srgbClr val="00B0F0"/>
            </a:solidFill>
          </a:ln>
        </p:spPr>
        <p:txBody>
          <a:bodyPr wrap="square" rtlCol="0">
            <a:spAutoFit/>
          </a:bodyPr>
          <a:lstStyle/>
          <a:p>
            <a:pPr lvl="1"/>
            <a:r>
              <a:rPr lang="en-US" altLang="zh-CN" dirty="0" smtClean="0">
                <a:solidFill>
                  <a:srgbClr val="00B0F0"/>
                </a:solidFill>
              </a:rPr>
              <a:t>Vs2008</a:t>
            </a:r>
            <a:endParaRPr lang="zh-CN" altLang="en-US" dirty="0">
              <a:solidFill>
                <a:srgbClr val="00B0F0"/>
              </a:solidFill>
            </a:endParaRPr>
          </a:p>
          <a:p>
            <a:r>
              <a:rPr lang="en-US" altLang="zh-CN" dirty="0" smtClean="0"/>
              <a:t>---------------------------------clock()------------------------------------</a:t>
            </a:r>
            <a:r>
              <a:rPr lang="en-US" altLang="zh-CN" dirty="0" err="1" smtClean="0"/>
              <a:t>omp_get_wtime</a:t>
            </a:r>
            <a:r>
              <a:rPr lang="en-US" altLang="zh-CN" dirty="0"/>
              <a:t>() </a:t>
            </a:r>
            <a:r>
              <a:rPr lang="en-US" altLang="zh-CN" dirty="0" smtClean="0"/>
              <a:t>---</a:t>
            </a:r>
            <a:endParaRPr lang="en-US" altLang="zh-CN" dirty="0"/>
          </a:p>
          <a:p>
            <a:r>
              <a:rPr lang="en-US" altLang="zh-CN" dirty="0" smtClean="0"/>
              <a:t>Serial</a:t>
            </a:r>
            <a:r>
              <a:rPr lang="en-US" altLang="zh-CN" dirty="0"/>
              <a:t>	                         CPU time = 0.981000 		Real time=0.981923</a:t>
            </a:r>
            <a:endParaRPr lang="en-US" altLang="zh-CN" dirty="0" smtClean="0"/>
          </a:p>
          <a:p>
            <a:endParaRPr lang="en-US" altLang="zh-CN" dirty="0"/>
          </a:p>
          <a:p>
            <a:r>
              <a:rPr lang="en-US" altLang="zh-CN" dirty="0" err="1"/>
              <a:t>PRIVATE:Parallel</a:t>
            </a:r>
            <a:r>
              <a:rPr lang="en-US" altLang="zh-CN" dirty="0"/>
              <a:t> 2 static-CPU time = 0.499000 		 Real time=0.499416</a:t>
            </a:r>
            <a:endParaRPr lang="en-US" altLang="zh-CN" dirty="0"/>
          </a:p>
          <a:p>
            <a:r>
              <a:rPr lang="en-US" altLang="zh-CN" dirty="0" err="1"/>
              <a:t>PRIVATE:Parallel</a:t>
            </a:r>
            <a:r>
              <a:rPr lang="en-US" altLang="zh-CN" dirty="0"/>
              <a:t> 2 guided-CPU time = 0.497000 		 Real time=0.496905</a:t>
            </a:r>
            <a:endParaRPr lang="en-US" altLang="zh-CN" dirty="0"/>
          </a:p>
          <a:p>
            <a:r>
              <a:rPr lang="en-US" altLang="zh-CN" dirty="0" err="1"/>
              <a:t>PRIVATE:Parallel</a:t>
            </a:r>
            <a:r>
              <a:rPr lang="en-US" altLang="zh-CN" dirty="0"/>
              <a:t> 4 static-CPU time = 0.253000 		 Real time=0.253516</a:t>
            </a:r>
            <a:endParaRPr lang="en-US" altLang="zh-CN" dirty="0"/>
          </a:p>
          <a:p>
            <a:r>
              <a:rPr lang="en-US" altLang="zh-CN" dirty="0" err="1"/>
              <a:t>PRIVATE:Parallel</a:t>
            </a:r>
            <a:r>
              <a:rPr lang="en-US" altLang="zh-CN" dirty="0"/>
              <a:t> 4 guided-CPU time = 0.253000 		 Real time=0.252067</a:t>
            </a:r>
            <a:endParaRPr lang="en-US" altLang="zh-CN" dirty="0"/>
          </a:p>
          <a:p>
            <a:r>
              <a:rPr lang="en-US" altLang="zh-CN" dirty="0" err="1"/>
              <a:t>PRIVATE:Parallel</a:t>
            </a:r>
            <a:r>
              <a:rPr lang="en-US" altLang="zh-CN" dirty="0"/>
              <a:t> 6 static-CPU time = 0.172000 		 Real time=0.172759</a:t>
            </a:r>
            <a:endParaRPr lang="en-US" altLang="zh-CN" dirty="0"/>
          </a:p>
          <a:p>
            <a:r>
              <a:rPr lang="en-US" altLang="zh-CN" dirty="0" err="1"/>
              <a:t>PRIVATE:Parallel</a:t>
            </a:r>
            <a:r>
              <a:rPr lang="en-US" altLang="zh-CN" dirty="0"/>
              <a:t> 6 guided-CPU time = 0.172000 		 Real time=0.171083</a:t>
            </a:r>
            <a:endParaRPr lang="en-US" altLang="zh-CN" dirty="0"/>
          </a:p>
          <a:p>
            <a:r>
              <a:rPr lang="en-US" altLang="zh-CN" dirty="0" err="1"/>
              <a:t>PRIVATE:Parallel</a:t>
            </a:r>
            <a:r>
              <a:rPr lang="en-US" altLang="zh-CN" dirty="0"/>
              <a:t> 8 static-CPU time = 0.223000 		 Real time=0.223389</a:t>
            </a:r>
            <a:endParaRPr lang="en-US" altLang="zh-CN" dirty="0"/>
          </a:p>
          <a:p>
            <a:r>
              <a:rPr lang="en-US" altLang="zh-CN" dirty="0" err="1"/>
              <a:t>PRIVATE:Parallel</a:t>
            </a:r>
            <a:r>
              <a:rPr lang="en-US" altLang="zh-CN" dirty="0"/>
              <a:t> 8 guided-CPU time = 0.192000 		 Real time=0.192175</a:t>
            </a:r>
            <a:endParaRPr lang="en-US" altLang="zh-CN" dirty="0"/>
          </a:p>
          <a:p>
            <a:r>
              <a:rPr lang="en-US" altLang="zh-CN" dirty="0" err="1"/>
              <a:t>PRIVATE:Parallel</a:t>
            </a:r>
            <a:r>
              <a:rPr lang="en-US" altLang="zh-CN" dirty="0"/>
              <a:t> 10 static-CPU time = 0.199000 		 Real time=0.198860</a:t>
            </a:r>
            <a:endParaRPr lang="en-US" altLang="zh-CN" dirty="0"/>
          </a:p>
          <a:p>
            <a:r>
              <a:rPr lang="en-US" altLang="zh-CN" dirty="0" err="1"/>
              <a:t>PRIVATE:Parallel</a:t>
            </a:r>
            <a:r>
              <a:rPr lang="en-US" altLang="zh-CN" dirty="0"/>
              <a:t> 10 guided-CPU time = 0.179000 		 Real time=0.178434</a:t>
            </a:r>
            <a:endParaRPr lang="en-US" altLang="zh-CN" dirty="0"/>
          </a:p>
          <a:p>
            <a:r>
              <a:rPr lang="en-US" altLang="zh-CN" dirty="0" err="1"/>
              <a:t>PRIVATE:Parallel</a:t>
            </a:r>
            <a:r>
              <a:rPr lang="en-US" altLang="zh-CN" dirty="0"/>
              <a:t> 12 static-CPU time = 0.173000 		 Real time=0.173785</a:t>
            </a:r>
            <a:endParaRPr lang="en-US" altLang="zh-CN" dirty="0"/>
          </a:p>
          <a:p>
            <a:r>
              <a:rPr lang="en-US" altLang="zh-CN" dirty="0" err="1"/>
              <a:t>PRIVATE:Parallel</a:t>
            </a:r>
            <a:r>
              <a:rPr lang="en-US" altLang="zh-CN" dirty="0"/>
              <a:t> 12 guided-CPU time = 0.178000 		 Real time=0.177702</a:t>
            </a:r>
            <a:endParaRPr lang="en-US" altLang="zh-CN" dirty="0"/>
          </a:p>
          <a:p>
            <a:r>
              <a:rPr lang="en-US" altLang="zh-CN" dirty="0" err="1"/>
              <a:t>PRIVATE:Parallel</a:t>
            </a:r>
            <a:r>
              <a:rPr lang="en-US" altLang="zh-CN" dirty="0"/>
              <a:t> 14 static-CPU time = 0.181000 		 Real time=0.181591</a:t>
            </a:r>
            <a:endParaRPr lang="en-US" altLang="zh-CN" dirty="0"/>
          </a:p>
          <a:p>
            <a:r>
              <a:rPr lang="en-US" altLang="zh-CN" dirty="0" err="1"/>
              <a:t>PRIVATE:Parallel</a:t>
            </a:r>
            <a:r>
              <a:rPr lang="en-US" altLang="zh-CN" dirty="0"/>
              <a:t> 14 guided-CPU time = 0.179000 		 Real time=0.177815</a:t>
            </a:r>
            <a:endParaRPr lang="en-US" altLang="zh-CN" dirty="0"/>
          </a:p>
          <a:p>
            <a:r>
              <a:rPr lang="en-US" altLang="zh-CN" dirty="0" err="1"/>
              <a:t>PRIVATE:Parallel</a:t>
            </a:r>
            <a:r>
              <a:rPr lang="en-US" altLang="zh-CN" dirty="0"/>
              <a:t> 16 static-CPU time = 0.191000 		 Real time=0.191877</a:t>
            </a:r>
            <a:endParaRPr lang="en-US" altLang="zh-CN" dirty="0"/>
          </a:p>
          <a:p>
            <a:r>
              <a:rPr lang="en-US" altLang="zh-CN" dirty="0" err="1"/>
              <a:t>PRIVATE:Parallel</a:t>
            </a:r>
            <a:r>
              <a:rPr lang="en-US" altLang="zh-CN" dirty="0"/>
              <a:t> 16 guided-CPU time = 0.179000 		 Real time=0.178395</a:t>
            </a:r>
            <a:endParaRPr lang="en-US" altLang="zh-CN" dirty="0" smtClean="0"/>
          </a:p>
        </p:txBody>
      </p:sp>
      <p:sp>
        <p:nvSpPr>
          <p:cNvPr id="2" name="文本框 1"/>
          <p:cNvSpPr txBox="1"/>
          <p:nvPr/>
        </p:nvSpPr>
        <p:spPr>
          <a:xfrm>
            <a:off x="4179499" y="1236529"/>
            <a:ext cx="8012501" cy="5632311"/>
          </a:xfrm>
          <a:prstGeom prst="rect">
            <a:avLst/>
          </a:prstGeom>
          <a:solidFill>
            <a:schemeClr val="bg1"/>
          </a:solidFill>
          <a:ln w="19050">
            <a:solidFill>
              <a:srgbClr val="00B050"/>
            </a:solidFill>
          </a:ln>
        </p:spPr>
        <p:txBody>
          <a:bodyPr wrap="square" rtlCol="0">
            <a:spAutoFit/>
          </a:bodyPr>
          <a:lstStyle/>
          <a:p>
            <a:pPr lvl="1"/>
            <a:r>
              <a:rPr lang="en-US" altLang="zh-CN" dirty="0">
                <a:solidFill>
                  <a:srgbClr val="00B050"/>
                </a:solidFill>
              </a:rPr>
              <a:t>CentOS7+gcc</a:t>
            </a:r>
            <a:endParaRPr lang="zh-CN" altLang="en-US" dirty="0">
              <a:solidFill>
                <a:srgbClr val="00B050"/>
              </a:solidFill>
            </a:endParaRPr>
          </a:p>
          <a:p>
            <a:r>
              <a:rPr lang="en-US" altLang="zh-CN" dirty="0" smtClean="0"/>
              <a:t>---------------------------------clock()------------------------------------</a:t>
            </a:r>
            <a:r>
              <a:rPr lang="en-US" altLang="zh-CN" dirty="0" err="1" smtClean="0"/>
              <a:t>omp_get_wtime</a:t>
            </a:r>
            <a:r>
              <a:rPr lang="en-US" altLang="zh-CN" dirty="0"/>
              <a:t>() </a:t>
            </a:r>
            <a:r>
              <a:rPr lang="en-US" altLang="zh-CN" dirty="0" smtClean="0"/>
              <a:t>---</a:t>
            </a:r>
            <a:endParaRPr lang="en-US" altLang="zh-CN" dirty="0"/>
          </a:p>
          <a:p>
            <a:r>
              <a:rPr lang="en-US" altLang="zh-CN" dirty="0" smtClean="0"/>
              <a:t>Serial</a:t>
            </a:r>
            <a:r>
              <a:rPr lang="en-US" altLang="zh-CN" dirty="0"/>
              <a:t>	         </a:t>
            </a:r>
            <a:r>
              <a:rPr lang="en-US" altLang="zh-CN" dirty="0" smtClean="0"/>
              <a:t>                -</a:t>
            </a:r>
            <a:r>
              <a:rPr lang="en-US" altLang="zh-CN" dirty="0"/>
              <a:t>CPU time = 0.990000 		Real </a:t>
            </a:r>
            <a:r>
              <a:rPr lang="en-US" altLang="zh-CN" dirty="0" smtClean="0"/>
              <a:t>time=0.991606</a:t>
            </a:r>
            <a:endParaRPr lang="en-US" altLang="zh-CN" dirty="0" smtClean="0"/>
          </a:p>
          <a:p>
            <a:endParaRPr lang="en-US" altLang="zh-CN" dirty="0"/>
          </a:p>
          <a:p>
            <a:r>
              <a:rPr lang="en-US" altLang="zh-CN" dirty="0" err="1" smtClean="0"/>
              <a:t>PRIVATE:Parallel</a:t>
            </a:r>
            <a:r>
              <a:rPr lang="en-US" altLang="zh-CN" dirty="0" smtClean="0"/>
              <a:t> 2 static-CPU time = 1.080000 		 Real time=0.542657</a:t>
            </a:r>
            <a:endParaRPr lang="en-US" altLang="zh-CN" dirty="0" smtClean="0"/>
          </a:p>
          <a:p>
            <a:r>
              <a:rPr lang="en-US" altLang="zh-CN" dirty="0" err="1" smtClean="0"/>
              <a:t>PRIVATE:Parallel</a:t>
            </a:r>
            <a:r>
              <a:rPr lang="en-US" altLang="zh-CN" dirty="0" smtClean="0"/>
              <a:t> 2 guided-CPU time = 1.000000 		 Real time=0.497851</a:t>
            </a:r>
            <a:endParaRPr lang="en-US" altLang="zh-CN" dirty="0" smtClean="0"/>
          </a:p>
          <a:p>
            <a:r>
              <a:rPr lang="en-US" altLang="zh-CN" dirty="0" err="1" smtClean="0"/>
              <a:t>PRIVATE:Parallel</a:t>
            </a:r>
            <a:r>
              <a:rPr lang="en-US" altLang="zh-CN" dirty="0" smtClean="0"/>
              <a:t> 4 static-CPU time = 1.100000 		 Real time=0.278543</a:t>
            </a:r>
            <a:endParaRPr lang="en-US" altLang="zh-CN" dirty="0" smtClean="0"/>
          </a:p>
          <a:p>
            <a:r>
              <a:rPr lang="en-US" altLang="zh-CN" dirty="0" err="1" smtClean="0"/>
              <a:t>PRIVATE:Parallel</a:t>
            </a:r>
            <a:r>
              <a:rPr lang="en-US" altLang="zh-CN" dirty="0" smtClean="0"/>
              <a:t> 4 guided-CPU time = 1.030000 		 Real time=0.256862</a:t>
            </a:r>
            <a:endParaRPr lang="en-US" altLang="zh-CN" dirty="0" smtClean="0"/>
          </a:p>
          <a:p>
            <a:r>
              <a:rPr lang="en-US" altLang="zh-CN" dirty="0" err="1" smtClean="0"/>
              <a:t>PRIVATE:Parallel</a:t>
            </a:r>
            <a:r>
              <a:rPr lang="en-US" altLang="zh-CN" dirty="0" smtClean="0"/>
              <a:t> 6 static-CPU time = 1.110000 		 Real time=0.185412</a:t>
            </a:r>
            <a:endParaRPr lang="en-US" altLang="zh-CN" dirty="0" smtClean="0"/>
          </a:p>
          <a:p>
            <a:r>
              <a:rPr lang="en-US" altLang="zh-CN" dirty="0" err="1" smtClean="0"/>
              <a:t>PRIVATE:Parallel</a:t>
            </a:r>
            <a:r>
              <a:rPr lang="en-US" altLang="zh-CN" dirty="0" smtClean="0"/>
              <a:t> 6 guided-CPU time = 1.030000 		 Real time=0.171993</a:t>
            </a:r>
            <a:endParaRPr lang="en-US" altLang="zh-CN" dirty="0" smtClean="0"/>
          </a:p>
          <a:p>
            <a:r>
              <a:rPr lang="en-US" altLang="zh-CN" dirty="0" err="1" smtClean="0"/>
              <a:t>PRIVATE:Parallel</a:t>
            </a:r>
            <a:r>
              <a:rPr lang="en-US" altLang="zh-CN" dirty="0" smtClean="0"/>
              <a:t> 8 static-CPU time = 1.110000 		 Real time=0.208165</a:t>
            </a:r>
            <a:endParaRPr lang="en-US" altLang="zh-CN" dirty="0" smtClean="0"/>
          </a:p>
          <a:p>
            <a:r>
              <a:rPr lang="en-US" altLang="zh-CN" dirty="0" err="1" smtClean="0"/>
              <a:t>PRIVATE:Parallel</a:t>
            </a:r>
            <a:r>
              <a:rPr lang="en-US" altLang="zh-CN" dirty="0" smtClean="0"/>
              <a:t> 8 guided-CPU time = 1.040000 		 Real time=0.175258</a:t>
            </a:r>
            <a:endParaRPr lang="en-US" altLang="zh-CN" dirty="0" smtClean="0"/>
          </a:p>
          <a:p>
            <a:r>
              <a:rPr lang="en-US" altLang="zh-CN" dirty="0" err="1" smtClean="0"/>
              <a:t>PRIVATE:Parallel</a:t>
            </a:r>
            <a:r>
              <a:rPr lang="en-US" altLang="zh-CN" dirty="0" smtClean="0"/>
              <a:t> 10 static-CPU time = 1.120000 		 Real time=0.199383</a:t>
            </a:r>
            <a:endParaRPr lang="en-US" altLang="zh-CN" dirty="0" smtClean="0"/>
          </a:p>
          <a:p>
            <a:r>
              <a:rPr lang="en-US" altLang="zh-CN" dirty="0" err="1" smtClean="0"/>
              <a:t>PRIVATE:Parallel</a:t>
            </a:r>
            <a:r>
              <a:rPr lang="en-US" altLang="zh-CN" dirty="0" smtClean="0"/>
              <a:t> 10 guided-CPU time = 1.020000 		 Real time=0.180799</a:t>
            </a:r>
            <a:endParaRPr lang="en-US" altLang="zh-CN" dirty="0" smtClean="0"/>
          </a:p>
          <a:p>
            <a:r>
              <a:rPr lang="en-US" altLang="zh-CN" dirty="0" err="1" smtClean="0"/>
              <a:t>PRIVATE:Parallel</a:t>
            </a:r>
            <a:r>
              <a:rPr lang="en-US" altLang="zh-CN" dirty="0" smtClean="0"/>
              <a:t> 12 static-CPU time = 1.100000 		 Real time=0.185934</a:t>
            </a:r>
            <a:endParaRPr lang="en-US" altLang="zh-CN" dirty="0" smtClean="0"/>
          </a:p>
          <a:p>
            <a:r>
              <a:rPr lang="en-US" altLang="zh-CN" dirty="0" err="1" smtClean="0"/>
              <a:t>PRIVATE:Parallel</a:t>
            </a:r>
            <a:r>
              <a:rPr lang="en-US" altLang="zh-CN" dirty="0" smtClean="0"/>
              <a:t> 12 guided-CPU time = 1.030000 		 Real time=0.181512</a:t>
            </a:r>
            <a:endParaRPr lang="en-US" altLang="zh-CN" dirty="0" smtClean="0"/>
          </a:p>
          <a:p>
            <a:r>
              <a:rPr lang="en-US" altLang="zh-CN" dirty="0" err="1" smtClean="0"/>
              <a:t>PRIVATE:Parallel</a:t>
            </a:r>
            <a:r>
              <a:rPr lang="en-US" altLang="zh-CN" dirty="0" smtClean="0"/>
              <a:t> 14 static-CPU time = 1.100000 		 Real time=0.189806</a:t>
            </a:r>
            <a:endParaRPr lang="en-US" altLang="zh-CN" dirty="0" smtClean="0"/>
          </a:p>
          <a:p>
            <a:r>
              <a:rPr lang="en-US" altLang="zh-CN" dirty="0" err="1" smtClean="0"/>
              <a:t>PRIVATE:Parallel</a:t>
            </a:r>
            <a:r>
              <a:rPr lang="en-US" altLang="zh-CN" dirty="0" smtClean="0"/>
              <a:t> 14 guided-CPU time = 1.040000 		 Real time=0.179441</a:t>
            </a:r>
            <a:endParaRPr lang="en-US" altLang="zh-CN" dirty="0" smtClean="0"/>
          </a:p>
          <a:p>
            <a:r>
              <a:rPr lang="en-US" altLang="zh-CN" dirty="0" err="1" smtClean="0"/>
              <a:t>PRIVATE:Parallel</a:t>
            </a:r>
            <a:r>
              <a:rPr lang="en-US" altLang="zh-CN" dirty="0" smtClean="0"/>
              <a:t> 16 static-CPU time = 1.110000 		 Real time=0.189009</a:t>
            </a:r>
            <a:endParaRPr lang="en-US" altLang="zh-CN" dirty="0" smtClean="0"/>
          </a:p>
          <a:p>
            <a:r>
              <a:rPr lang="en-US" altLang="zh-CN" dirty="0" err="1" smtClean="0"/>
              <a:t>PRIVATE:Parallel</a:t>
            </a:r>
            <a:r>
              <a:rPr lang="en-US" altLang="zh-CN" dirty="0" smtClean="0"/>
              <a:t> 16 guided-CPU time = 1.030000 		 Real time=0.173514</a:t>
            </a:r>
            <a:endParaRPr lang="en-US" altLang="zh-CN" dirty="0" smtClean="0"/>
          </a:p>
        </p:txBody>
      </p:sp>
      <p:sp>
        <p:nvSpPr>
          <p:cNvPr id="5" name="文本框 4"/>
          <p:cNvSpPr txBox="1"/>
          <p:nvPr/>
        </p:nvSpPr>
        <p:spPr>
          <a:xfrm>
            <a:off x="0" y="282422"/>
            <a:ext cx="11984243" cy="954107"/>
          </a:xfrm>
          <a:prstGeom prst="rect">
            <a:avLst/>
          </a:prstGeom>
          <a:solidFill>
            <a:srgbClr val="FFFF00"/>
          </a:solidFill>
        </p:spPr>
        <p:txBody>
          <a:bodyPr wrap="none" rtlCol="0">
            <a:spAutoFit/>
          </a:bodyPr>
          <a:lstStyle/>
          <a:p>
            <a:r>
              <a:rPr lang="en-US" altLang="zh-CN" sz="2800" dirty="0"/>
              <a:t>#pragma </a:t>
            </a:r>
            <a:r>
              <a:rPr lang="en-US" altLang="zh-CN" sz="2800" dirty="0" err="1"/>
              <a:t>omp</a:t>
            </a:r>
            <a:r>
              <a:rPr lang="en-US" altLang="zh-CN" sz="2800" dirty="0"/>
              <a:t> parallel for </a:t>
            </a:r>
            <a:r>
              <a:rPr lang="en-US" altLang="zh-CN" sz="2800" dirty="0" err="1" smtClean="0"/>
              <a:t>num_threads</a:t>
            </a:r>
            <a:r>
              <a:rPr lang="en-US" altLang="zh-CN" sz="2800" dirty="0" smtClean="0"/>
              <a:t>(</a:t>
            </a:r>
            <a:r>
              <a:rPr lang="en-US" altLang="zh-CN" sz="2800" dirty="0" smtClean="0">
                <a:solidFill>
                  <a:srgbClr val="FF0000"/>
                </a:solidFill>
              </a:rPr>
              <a:t>2~16 </a:t>
            </a:r>
            <a:r>
              <a:rPr lang="en-US" altLang="zh-CN" sz="2800" dirty="0"/>
              <a:t>)  </a:t>
            </a:r>
            <a:r>
              <a:rPr lang="en-US" altLang="zh-CN" sz="2800" dirty="0">
                <a:solidFill>
                  <a:srgbClr val="FF0000"/>
                </a:solidFill>
              </a:rPr>
              <a:t>[</a:t>
            </a:r>
            <a:r>
              <a:rPr lang="en-US" altLang="zh-CN" sz="2800" dirty="0" smtClean="0">
                <a:solidFill>
                  <a:srgbClr val="FF0000"/>
                </a:solidFill>
              </a:rPr>
              <a:t>schedule(guided)] </a:t>
            </a:r>
            <a:r>
              <a:rPr lang="en-US" altLang="zh-CN" sz="2800" dirty="0" err="1"/>
              <a:t>lastprivate</a:t>
            </a:r>
            <a:r>
              <a:rPr lang="en-US" altLang="zh-CN" sz="2800" dirty="0"/>
              <a:t>(C</a:t>
            </a:r>
            <a:r>
              <a:rPr lang="en-US" altLang="zh-CN" sz="2800" dirty="0" smtClean="0"/>
              <a:t>)</a:t>
            </a:r>
            <a:endParaRPr lang="en-US" altLang="zh-CN" sz="2800" dirty="0" smtClean="0"/>
          </a:p>
          <a:p>
            <a:r>
              <a:rPr lang="zh-CN" altLang="en-US" sz="2800" dirty="0" smtClean="0"/>
              <a:t>for</a:t>
            </a:r>
            <a:r>
              <a:rPr lang="zh-CN" altLang="en-US" sz="2800" dirty="0"/>
              <a:t>(n=0;n&lt;1000000;n++) 	comput(A,B,C);</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0810"/>
            <a:ext cx="10515600" cy="706120"/>
          </a:xfrm>
        </p:spPr>
        <p:txBody>
          <a:bodyPr>
            <a:normAutofit/>
          </a:bodyPr>
          <a:lstStyle/>
          <a:p>
            <a:r>
              <a:rPr lang="zh-CN" altLang="en-US"/>
              <a:t>程序优化</a:t>
            </a:r>
            <a:r>
              <a:rPr lang="en-US" altLang="zh-CN"/>
              <a:t>---</a:t>
            </a:r>
            <a:r>
              <a:rPr lang="zh-CN" altLang="en-US"/>
              <a:t>整理版（摘自同学的实验报告）</a:t>
            </a:r>
            <a:endParaRPr lang="zh-CN" altLang="en-US"/>
          </a:p>
        </p:txBody>
      </p:sp>
      <p:sp>
        <p:nvSpPr>
          <p:cNvPr id="3" name="内容占位符 2"/>
          <p:cNvSpPr>
            <a:spLocks noGrp="1"/>
          </p:cNvSpPr>
          <p:nvPr>
            <p:ph idx="1"/>
          </p:nvPr>
        </p:nvSpPr>
        <p:spPr>
          <a:xfrm>
            <a:off x="838200" y="770890"/>
            <a:ext cx="10515600" cy="5956935"/>
          </a:xfrm>
        </p:spPr>
        <p:txBody>
          <a:bodyPr>
            <a:normAutofit fontScale="32500" lnSpcReduction="20000"/>
          </a:bodyPr>
          <a:lstStyle/>
          <a:p>
            <a:r>
              <a:rPr lang="zh-CN" altLang="en-US" sz="9335"/>
              <a:t>工具：</a:t>
            </a:r>
            <a:r>
              <a:rPr lang="en-US" altLang="zh-CN" sz="9335">
                <a:gradFill>
                  <a:gsLst>
                    <a:gs pos="0">
                      <a:srgbClr val="14CD68"/>
                    </a:gs>
                    <a:gs pos="100000">
                      <a:srgbClr val="035C7D"/>
                    </a:gs>
                  </a:gsLst>
                  <a:lin scaled="0"/>
                </a:gradFill>
              </a:rPr>
              <a:t>GNU C/C++ gprof</a:t>
            </a:r>
            <a:r>
              <a:rPr lang="zh-CN" altLang="en-US" sz="9335">
                <a:gradFill>
                  <a:gsLst>
                    <a:gs pos="0">
                      <a:srgbClr val="14CD68"/>
                    </a:gs>
                    <a:gs pos="100000">
                      <a:srgbClr val="035C7D"/>
                    </a:gs>
                  </a:gsLst>
                  <a:lin scaled="0"/>
                </a:gradFill>
              </a:rPr>
              <a:t>；</a:t>
            </a:r>
            <a:r>
              <a:rPr lang="zh-CN" altLang="en-US" sz="9335"/>
              <a:t> </a:t>
            </a:r>
            <a:r>
              <a:rPr lang="zh-CN" altLang="en-US" sz="9335">
                <a:solidFill>
                  <a:srgbClr val="0070C0"/>
                </a:solidFill>
              </a:rPr>
              <a:t>python line_profiler、memory_profiler、</a:t>
            </a:r>
            <a:r>
              <a:rPr lang="en-US" altLang="zh-CN" sz="9335">
                <a:solidFill>
                  <a:srgbClr val="0070C0"/>
                </a:solidFill>
              </a:rPr>
              <a:t>cProfile</a:t>
            </a:r>
            <a:r>
              <a:rPr lang="zh-CN" altLang="en-US" sz="9335">
                <a:solidFill>
                  <a:srgbClr val="0070C0"/>
                </a:solidFill>
              </a:rPr>
              <a:t>；</a:t>
            </a:r>
            <a:r>
              <a:rPr lang="zh-CN" altLang="en-US" sz="9335">
                <a:gradFill>
                  <a:gsLst>
                    <a:gs pos="0">
                      <a:srgbClr val="7B32B2"/>
                    </a:gs>
                    <a:gs pos="100000">
                      <a:srgbClr val="401A5D"/>
                    </a:gs>
                  </a:gsLst>
                  <a:lin scaled="0"/>
                </a:gradFill>
              </a:rPr>
              <a:t> </a:t>
            </a:r>
            <a:r>
              <a:rPr lang="en-US" altLang="zh-CN" sz="9335">
                <a:gradFill>
                  <a:gsLst>
                    <a:gs pos="0">
                      <a:srgbClr val="7B32B2"/>
                    </a:gs>
                    <a:gs pos="100000">
                      <a:srgbClr val="401A5D"/>
                    </a:gs>
                  </a:gsLst>
                  <a:lin scaled="0"/>
                </a:gradFill>
              </a:rPr>
              <a:t>VS </a:t>
            </a:r>
            <a:r>
              <a:rPr lang="zh-CN" altLang="en-US" sz="9335">
                <a:gradFill>
                  <a:gsLst>
                    <a:gs pos="0">
                      <a:srgbClr val="7B32B2"/>
                    </a:gs>
                    <a:gs pos="100000">
                      <a:srgbClr val="401A5D"/>
                    </a:gs>
                  </a:gsLst>
                  <a:lin scaled="0"/>
                </a:gradFill>
              </a:rPr>
              <a:t>自带的</a:t>
            </a:r>
            <a:r>
              <a:rPr lang="en-US" altLang="zh-CN" sz="9335">
                <a:gradFill>
                  <a:gsLst>
                    <a:gs pos="0">
                      <a:srgbClr val="7B32B2"/>
                    </a:gs>
                    <a:gs pos="100000">
                      <a:srgbClr val="401A5D"/>
                    </a:gs>
                  </a:gsLst>
                  <a:lin scaled="0"/>
                </a:gradFill>
              </a:rPr>
              <a:t>profiler</a:t>
            </a:r>
            <a:r>
              <a:rPr lang="zh-CN" altLang="en-US" sz="9335">
                <a:gradFill>
                  <a:gsLst>
                    <a:gs pos="0">
                      <a:srgbClr val="7B32B2"/>
                    </a:gs>
                    <a:gs pos="100000">
                      <a:srgbClr val="401A5D"/>
                    </a:gs>
                  </a:gsLst>
                  <a:lin scaled="0"/>
                </a:gradFill>
              </a:rPr>
              <a:t>；</a:t>
            </a:r>
            <a:r>
              <a:rPr lang="en-US" altLang="zh-CN" sz="9335">
                <a:solidFill>
                  <a:schemeClr val="accent2"/>
                </a:solidFill>
              </a:rPr>
              <a:t>Java JProfiler</a:t>
            </a:r>
            <a:endParaRPr lang="zh-CN" altLang="en-US" sz="9335"/>
          </a:p>
          <a:p>
            <a:r>
              <a:rPr lang="zh-CN" altLang="en-US" sz="9335"/>
              <a:t>算法优化</a:t>
            </a:r>
            <a:endParaRPr lang="zh-CN" altLang="en-US" sz="9335"/>
          </a:p>
          <a:p>
            <a:r>
              <a:rPr lang="zh-CN" altLang="en-US" sz="9335">
                <a:sym typeface="+mn-ea"/>
              </a:rPr>
              <a:t>编译器优化</a:t>
            </a:r>
            <a:endParaRPr lang="zh-CN" altLang="en-US" sz="9335"/>
          </a:p>
          <a:p>
            <a:r>
              <a:rPr lang="zh-CN" altLang="en-US" sz="9335"/>
              <a:t>编程技巧优化</a:t>
            </a:r>
            <a:endParaRPr lang="zh-CN" altLang="en-US" sz="9335"/>
          </a:p>
          <a:p>
            <a:pPr lvl="1"/>
            <a:r>
              <a:rPr lang="zh-CN" altLang="en-US" sz="7200"/>
              <a:t>谨慎选用 </a:t>
            </a:r>
            <a:r>
              <a:rPr lang="en-US" altLang="zh-CN" sz="7200"/>
              <a:t>cin/cout</a:t>
            </a:r>
            <a:r>
              <a:rPr lang="zh-CN" altLang="en-US" sz="7200"/>
              <a:t>、</a:t>
            </a:r>
            <a:r>
              <a:rPr lang="en-US" altLang="zh-CN" sz="7200"/>
              <a:t>scanf/printf</a:t>
            </a:r>
            <a:endParaRPr lang="en-US" altLang="zh-CN" sz="7200"/>
          </a:p>
          <a:p>
            <a:pPr lvl="1"/>
            <a:r>
              <a:rPr lang="zh-CN" altLang="en-US" sz="7200"/>
              <a:t>输出</a:t>
            </a:r>
            <a:r>
              <a:rPr lang="en-US" altLang="zh-CN" sz="7200"/>
              <a:t>cout</a:t>
            </a:r>
            <a:r>
              <a:rPr lang="zh-CN" altLang="en-US" sz="7200"/>
              <a:t>，改为到文件</a:t>
            </a:r>
            <a:endParaRPr lang="zh-CN" altLang="en-US" sz="7200"/>
          </a:p>
          <a:p>
            <a:pPr lvl="1"/>
            <a:r>
              <a:rPr lang="zh-CN" altLang="en-US" sz="7200"/>
              <a:t>改为多线程并行 （线程池）</a:t>
            </a:r>
            <a:endParaRPr lang="zh-CN" altLang="en-US" sz="7200"/>
          </a:p>
          <a:p>
            <a:pPr lvl="1"/>
            <a:r>
              <a:rPr lang="zh-CN" altLang="en-US" sz="7200"/>
              <a:t>压缩函数调用栈帧的深度</a:t>
            </a:r>
            <a:endParaRPr lang="zh-CN" altLang="en-US" sz="7200"/>
          </a:p>
          <a:p>
            <a:pPr lvl="1"/>
            <a:r>
              <a:rPr lang="zh-CN" altLang="en-US" sz="7200"/>
              <a:t>消除不必要的工作：如不必要的函数调用、条件测试和内存引用，合并数据，多次函数调用改为单次调用</a:t>
            </a:r>
            <a:endParaRPr lang="zh-CN" altLang="en-US" sz="7200"/>
          </a:p>
          <a:p>
            <a:pPr lvl="1"/>
            <a:r>
              <a:rPr lang="zh-CN" altLang="en-US" sz="7200"/>
              <a:t>函数调用传参的时候不使用值传递，而使用引用传递</a:t>
            </a:r>
            <a:endParaRPr lang="zh-CN" altLang="en-US" sz="7200"/>
          </a:p>
          <a:p>
            <a:pPr lvl="1"/>
            <a:r>
              <a:rPr lang="zh-CN" altLang="en-US" sz="7200"/>
              <a:t>析构函数中，记得释放</a:t>
            </a:r>
            <a:r>
              <a:rPr lang="en-US" altLang="zh-CN" sz="7200"/>
              <a:t>new</a:t>
            </a:r>
            <a:r>
              <a:rPr lang="zh-CN" altLang="en-US" sz="7200"/>
              <a:t>出来的对象占用的内存</a:t>
            </a:r>
            <a:endParaRPr lang="zh-CN" altLang="en-US" sz="7200"/>
          </a:p>
          <a:p>
            <a:pPr lvl="1"/>
            <a:r>
              <a:rPr lang="en-US" altLang="zh-CN" sz="7200"/>
              <a:t>W/S</a:t>
            </a:r>
            <a:r>
              <a:rPr lang="zh-CN" altLang="en-US" sz="7200"/>
              <a:t>的前端优化，图片懒加载、路由优化等</a:t>
            </a:r>
            <a:endParaRPr lang="zh-CN" altLang="en-US" sz="7200"/>
          </a:p>
          <a:p>
            <a:pPr lvl="1"/>
            <a:r>
              <a:rPr lang="zh-CN" altLang="en-US" sz="7200"/>
              <a:t>空间优化：在代码层，如果能不使用额外的临时空间尽量避免申请，其次，尽量使用O(1)的常量空间代替O(N)，如在动态规划问题中，如果状态转移方程只与前面两个状态相关，可以用3个变量作为滚动数组来节省内存空间</a:t>
            </a:r>
            <a:endParaRPr lang="zh-CN" altLang="en-US" sz="7200"/>
          </a:p>
          <a:p>
            <a:pPr lvl="1"/>
            <a:r>
              <a:rPr lang="zh-CN" altLang="en-US" sz="7200"/>
              <a:t>使用更高效的数据结构：如使用数组代替hashmap等（必不得已可以不换）</a:t>
            </a:r>
            <a:endParaRPr lang="zh-CN" altLang="en-US" sz="7200"/>
          </a:p>
        </p:txBody>
      </p:sp>
      <p:sp>
        <p:nvSpPr>
          <p:cNvPr id="6" name="矩形 5"/>
          <p:cNvSpPr/>
          <p:nvPr/>
        </p:nvSpPr>
        <p:spPr>
          <a:xfrm>
            <a:off x="-15240" y="707390"/>
            <a:ext cx="1220724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程序性能优化方法</a:t>
            </a:r>
            <a:endParaRPr lang="zh-CN" altLang="en-US"/>
          </a:p>
        </p:txBody>
      </p:sp>
      <p:sp>
        <p:nvSpPr>
          <p:cNvPr id="3" name="内容占位符 2"/>
          <p:cNvSpPr>
            <a:spLocks noGrp="1"/>
          </p:cNvSpPr>
          <p:nvPr>
            <p:ph idx="1"/>
          </p:nvPr>
        </p:nvSpPr>
        <p:spPr/>
        <p:txBody>
          <a:bodyPr>
            <a:normAutofit fontScale="97500"/>
          </a:bodyPr>
          <a:lstStyle/>
          <a:p>
            <a:pPr marL="742950" indent="-742950">
              <a:buFont typeface="+mj-lt"/>
              <a:buAutoNum type="arabicPeriod"/>
            </a:pPr>
            <a:r>
              <a:rPr lang="zh-CN" altLang="en-US" sz="4400"/>
              <a:t>算法优化</a:t>
            </a:r>
            <a:endParaRPr lang="zh-CN" altLang="en-US" sz="4400"/>
          </a:p>
          <a:p>
            <a:pPr lvl="1">
              <a:buFont typeface="Wingdings" panose="05000000000000000000" charset="0"/>
              <a:buChar char="ü"/>
            </a:pPr>
            <a:r>
              <a:rPr lang="zh-CN" altLang="en-US" sz="4400"/>
              <a:t>是必须首要考虑的，也是最重要的一步</a:t>
            </a:r>
            <a:endParaRPr lang="zh-CN" altLang="en-US" sz="4400"/>
          </a:p>
          <a:p>
            <a:pPr lvl="1">
              <a:buFont typeface="Wingdings" panose="05000000000000000000" charset="0"/>
              <a:buChar char="ü"/>
            </a:pPr>
            <a:r>
              <a:rPr lang="zh-CN" altLang="en-US" sz="4400"/>
              <a:t>要分析算法的时间复杂度</a:t>
            </a:r>
            <a:endParaRPr lang="zh-CN" altLang="en-US" sz="4400"/>
          </a:p>
          <a:p>
            <a:pPr lvl="2"/>
            <a:r>
              <a:rPr lang="zh-CN" altLang="en-US" sz="3665"/>
              <a:t>平均情况</a:t>
            </a:r>
            <a:endParaRPr lang="zh-CN" altLang="en-US" sz="3665"/>
          </a:p>
          <a:p>
            <a:pPr lvl="2"/>
            <a:r>
              <a:rPr lang="zh-CN" altLang="en-US" sz="3665"/>
              <a:t>最坏情况</a:t>
            </a:r>
            <a:endParaRPr lang="zh-CN" altLang="en-US" sz="3665"/>
          </a:p>
          <a:p>
            <a:pPr lvl="2"/>
            <a:r>
              <a:rPr lang="zh-CN" altLang="en-US" sz="3665"/>
              <a:t>最好情况</a:t>
            </a:r>
            <a:endParaRPr lang="zh-CN" altLang="en-US" sz="3665"/>
          </a:p>
          <a:p>
            <a:pPr lvl="2"/>
            <a:r>
              <a:rPr lang="zh-CN" altLang="en-US" sz="3665"/>
              <a:t>特定情况</a:t>
            </a:r>
            <a:endParaRPr lang="zh-CN" altLang="en-US" sz="3665"/>
          </a:p>
        </p:txBody>
      </p:sp>
      <p:sp>
        <p:nvSpPr>
          <p:cNvPr id="6" name="矩形 5"/>
          <p:cNvSpPr/>
          <p:nvPr/>
        </p:nvSpPr>
        <p:spPr>
          <a:xfrm>
            <a:off x="-15240" y="1400810"/>
            <a:ext cx="1220724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REFSHAPE" val="563701636"/>
  <p:tag name="KSO_WM_UNIT_PLACING_PICTURE_USER_VIEWPORT" val="{&quot;height&quot;:6315,&quot;width&quot;:6810}"/>
</p:tagLst>
</file>

<file path=ppt/tags/tag3.xml><?xml version="1.0" encoding="utf-8"?>
<p:tagLst xmlns:p="http://schemas.openxmlformats.org/presentationml/2006/main">
  <p:tag name="TABLE_ENDDRAG_ORIGIN_RECT" val="372*49"/>
  <p:tag name="TABLE_ENDDRAG_RECT" val="429*133*372*49"/>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d2ccac6e-6804-4bd4-9e1a-f3f8430761cc"/>
  <p:tag name="COMMONDATA" val="eyJoZGlkIjoiYjcxNTkwMWQ1YmE5YzU1ZjRkNDEwMWIyOTA2YzBhZjkifQ=="/>
  <p:tag name="commondata" val="eyJoZGlkIjoiNmNiNDBkYjIzMmZmNmNiNjIyMzYyYzllY2FkYmIzO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8535</Words>
  <Application>WPS 演示</Application>
  <PresentationFormat>宽屏</PresentationFormat>
  <Paragraphs>323</Paragraphs>
  <Slides>26</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26</vt:i4>
      </vt:variant>
    </vt:vector>
  </HeadingPairs>
  <TitlesOfParts>
    <vt:vector size="40" baseType="lpstr">
      <vt:lpstr>Arial</vt:lpstr>
      <vt:lpstr>宋体</vt:lpstr>
      <vt:lpstr>Wingdings</vt:lpstr>
      <vt:lpstr>微软雅黑</vt:lpstr>
      <vt:lpstr>Wingdings</vt:lpstr>
      <vt:lpstr>Calibri</vt:lpstr>
      <vt:lpstr>Arial Unicode MS</vt:lpstr>
      <vt:lpstr>Office 主题</vt:lpstr>
      <vt:lpstr>Paint.Picture</vt:lpstr>
      <vt:lpstr>Paint.Picture</vt:lpstr>
      <vt:lpstr>Paint.Picture</vt:lpstr>
      <vt:lpstr>Paint.Picture</vt:lpstr>
      <vt:lpstr>Paint.Picture</vt:lpstr>
      <vt:lpstr>Paint.Picture</vt:lpstr>
      <vt:lpstr>PowerPoint 演示文稿</vt:lpstr>
      <vt:lpstr>课程总结（关联）</vt:lpstr>
      <vt:lpstr>考试</vt:lpstr>
      <vt:lpstr>注意：   填空题的答案要“不多不少”</vt:lpstr>
      <vt:lpstr>OpenMP实验</vt:lpstr>
      <vt:lpstr>PowerPoint 演示文稿</vt:lpstr>
      <vt:lpstr>PowerPoint 演示文稿</vt:lpstr>
      <vt:lpstr>程序优化---整理版（摘自同学的实验报告）</vt:lpstr>
      <vt:lpstr>程序性能优化方法</vt:lpstr>
      <vt:lpstr>程序性能优化方法</vt:lpstr>
      <vt:lpstr>PowerPoint 演示文稿</vt:lpstr>
      <vt:lpstr>程序性能优化方法</vt:lpstr>
      <vt:lpstr>重点练习题1</vt:lpstr>
      <vt:lpstr>重点练习题2-1</vt:lpstr>
      <vt:lpstr>重点练习题2-2</vt:lpstr>
      <vt:lpstr>存储设计</vt:lpstr>
      <vt:lpstr>PowerPoint 演示文稿</vt:lpstr>
      <vt:lpstr>PowerPoint 演示文稿</vt:lpstr>
      <vt:lpstr>补充：常见译码器</vt:lpstr>
      <vt:lpstr>参考答案</vt:lpstr>
      <vt:lpstr>PowerPoint 演示文稿</vt:lpstr>
      <vt:lpstr>PowerPoint 演示文稿</vt:lpstr>
      <vt:lpstr>PowerPoint 演示文稿</vt:lpstr>
      <vt:lpstr>存储系统综合题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OpenMP程序的几个问题</dc:title>
  <dc:creator>zxl</dc:creator>
  <cp:lastModifiedBy>Fiona</cp:lastModifiedBy>
  <cp:revision>152</cp:revision>
  <dcterms:created xsi:type="dcterms:W3CDTF">2020-03-21T11:10:00Z</dcterms:created>
  <dcterms:modified xsi:type="dcterms:W3CDTF">2024-01-15T08:07:31Z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453A44F36ABF48969E0EA37457443468</vt:lpwstr>
  </property>
</Properties>
</file>