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1" r:id="rId5"/>
    <p:sldId id="262" r:id="rId6"/>
    <p:sldId id="275" r:id="rId7"/>
    <p:sldId id="265" r:id="rId8"/>
    <p:sldId id="266" r:id="rId9"/>
    <p:sldId id="267" r:id="rId10"/>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38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2"/>
        <p:guide pos="380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74.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子句 reduction(+:</a:t>
            </a:r>
            <a:r>
              <a:rPr lang="en-US" altLang="zh-CN"/>
              <a:t>sum</a:t>
            </a:r>
            <a:r>
              <a:rPr lang="zh-CN" altLang="en-US"/>
              <a:t>) 在每个线程里面对变量 </a:t>
            </a:r>
            <a:r>
              <a:rPr lang="en-US" altLang="zh-CN"/>
              <a:t>sum</a:t>
            </a:r>
            <a:r>
              <a:rPr lang="zh-CN" altLang="en-US"/>
              <a:t> 进行拷贝，然后在线程当中使用这个拷贝的变量，这样的话就不存在数据竞争了，因为每个线程使用的 </a:t>
            </a:r>
            <a:r>
              <a:rPr lang="en-US" altLang="zh-CN">
                <a:sym typeface="+mn-ea"/>
              </a:rPr>
              <a:t>sum</a:t>
            </a:r>
            <a:r>
              <a:rPr lang="zh-CN" altLang="en-US">
                <a:sym typeface="+mn-ea"/>
              </a:rPr>
              <a:t> </a:t>
            </a:r>
            <a:r>
              <a:rPr lang="zh-CN" altLang="en-US"/>
              <a:t>是不一样的，在 reduction 当中还有一个加号➕，这个加号表示如何进行规约操作。</a:t>
            </a:r>
            <a:endParaRPr lang="zh-CN" altLang="en-US"/>
          </a:p>
          <a:p>
            <a:endParaRPr lang="zh-CN" altLang="en-US"/>
          </a:p>
          <a:p>
            <a:r>
              <a:rPr lang="zh-CN" altLang="en-US"/>
              <a:t>例如在上面的程序当中我们的规约操作是 + ，因此需要将各个线程的 data 相加值，然后将得到的结果赋值给变量 </a:t>
            </a:r>
            <a:r>
              <a:rPr lang="en-US" altLang="zh-CN">
                <a:sym typeface="+mn-ea"/>
              </a:rPr>
              <a:t>sum</a:t>
            </a:r>
            <a:r>
              <a:rPr lang="zh-CN" altLang="en-US">
                <a:sym typeface="+mn-ea"/>
              </a:rPr>
              <a:t> </a:t>
            </a:r>
            <a:r>
              <a:rPr lang="zh-CN" altLang="en-US"/>
              <a:t>，这样的话我们最终得到的结果就是正确的。</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indent="0">
              <a:buNone/>
            </a:pPr>
            <a:r>
              <a:rPr lang="zh-CN" altLang="en-US">
                <a:sym typeface="+mn-ea"/>
              </a:rPr>
              <a:t>主存块大小为32B，按字节编址，块内地址占低5位，数据区大小为8KB，有8KB/32B= </a:t>
            </a:r>
            <a:r>
              <a:rPr lang="en-US" altLang="zh-CN">
                <a:sym typeface="+mn-ea"/>
              </a:rPr>
              <a:t>2^8</a:t>
            </a:r>
            <a:r>
              <a:rPr lang="zh-CN" altLang="en-US">
                <a:sym typeface="+mn-ea"/>
              </a:rPr>
              <a:t> 行，数据Cache采用4路组相联映射，有 </a:t>
            </a:r>
            <a:r>
              <a:rPr lang="en-US" altLang="zh-CN">
                <a:sym typeface="+mn-ea"/>
              </a:rPr>
              <a:t>2^8/4=2^6</a:t>
            </a:r>
            <a:r>
              <a:rPr lang="zh-CN" altLang="en-US">
                <a:sym typeface="+mn-ea"/>
              </a:rPr>
              <a:t> 组，组号占中间6位，虚拟地址为32位，主存字块标记占高32-5-6=21位。</a:t>
            </a:r>
            <a:endParaRPr lang="zh-CN" altLang="en-US">
              <a:sym typeface="+mn-ea"/>
            </a:endParaRPr>
          </a:p>
          <a:p>
            <a:pPr marL="0" indent="0">
              <a:buNone/>
            </a:pPr>
            <a:endParaRPr lang="zh-CN" altLang="en-US"/>
          </a:p>
          <a:p>
            <a:pPr marL="0" indent="0">
              <a:buNone/>
            </a:pPr>
            <a:r>
              <a:rPr lang="zh-CN" altLang="en-US"/>
              <a:t>注：本题中Cache使用的是逻辑Cache。</a:t>
            </a:r>
            <a:endParaRPr lang="zh-CN" altLang="en-US"/>
          </a:p>
          <a:p>
            <a:pPr marL="0" indent="0">
              <a:buNone/>
            </a:pPr>
            <a:endParaRPr lang="zh-CN" altLang="en-US"/>
          </a:p>
          <a:p>
            <a:pPr marL="0" indent="0">
              <a:buNone/>
            </a:pPr>
            <a:r>
              <a:rPr lang="zh-CN" altLang="en-US"/>
              <a:t>逻辑Cache： 逻辑Cache是指操作系统在管理虚拟存储时，使用逻辑页面地址进行管理的缓存。页面置换等操作都是基于逻辑页面地址的。这种方式的优点是在虚拟内存比较大的情况下，可以更高效地管理内存，而不必考虑内存的真实物理地址。</a:t>
            </a:r>
            <a:endParaRPr lang="zh-CN" altLang="en-US"/>
          </a:p>
          <a:p>
            <a:pPr marL="0" indent="0">
              <a:buNone/>
            </a:pPr>
            <a:r>
              <a:rPr lang="zh-CN" altLang="en-US"/>
              <a:t>物理Cache： 物理Cache是指操作系统在管理虚拟存储时，采用物理页面地址进行管理的缓存。页面置换等操作是基于物理页面地址的。这种方式的优点在于能够更直接地反映系统实际的物理内存情况，有利于一些需要直接管理物理内存的特定场景。</a:t>
            </a:r>
            <a:endParaRPr lang="zh-CN" altLang="en-US"/>
          </a:p>
          <a:p>
            <a:pPr marL="0" indent="0">
              <a:buNone/>
            </a:pPr>
            <a:r>
              <a:rPr lang="zh-CN" altLang="en-US"/>
              <a:t>选择逻辑Cache还是物理Cache通常取决于系统的设计目标、硬件架构和实际需求。</a:t>
            </a:r>
            <a:endParaRPr lang="zh-CN" altLang="en-US"/>
          </a:p>
          <a:p>
            <a:pPr marL="0" indent="0">
              <a:buNone/>
            </a:pPr>
            <a:endParaRPr lang="zh-CN" altLang="en-US"/>
          </a:p>
          <a:p>
            <a:pPr marL="0" inden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latin typeface="宋体" panose="02010600030101010101" pitchFamily="2" charset="-122"/>
                <a:ea typeface="宋体" panose="02010600030101010101" pitchFamily="2" charset="-122"/>
                <a:cs typeface="宋体" panose="02010600030101010101" pitchFamily="2" charset="-122"/>
                <a:sym typeface="+mn-ea"/>
              </a:rPr>
              <a:t>外层循环j的每8次迭代元素都会被映射到8个组中，数组a共有24行，外层循环j的每一次迭代只会映射到这8个组中某24/8=3行，每组有4行，3&lt;4，所以外层循环的每一次迭代均不会发生对本次迭代中已经调入的主存块的替换。每个元素仅访问一次，所以每访问每个主存块中第一个元素产生Cache缺失，剩余8-1=7次Cache命中，所以数组a的Cache命中率为7/8=87.5%。</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tags" Target="../tags/tag68.xml"/><Relationship Id="rId6" Type="http://schemas.openxmlformats.org/officeDocument/2006/relationships/image" Target="../media/image3.png"/><Relationship Id="rId5" Type="http://schemas.openxmlformats.org/officeDocument/2006/relationships/tags" Target="../tags/tag67.xml"/><Relationship Id="rId4" Type="http://schemas.openxmlformats.org/officeDocument/2006/relationships/image" Target="../media/image2.png"/><Relationship Id="rId3" Type="http://schemas.openxmlformats.org/officeDocument/2006/relationships/tags" Target="../tags/tag66.xml"/><Relationship Id="rId2" Type="http://schemas.openxmlformats.org/officeDocument/2006/relationships/image" Target="../media/image1.png"/><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tags" Target="../tags/tag72.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42545"/>
            <a:ext cx="12192635" cy="4759325"/>
          </a:xfrm>
        </p:spPr>
        <p:txBody>
          <a:bodyPr>
            <a:normAutofit fontScale="25000"/>
          </a:bodyPr>
          <a:p>
            <a:pPr marL="457200" indent="-457200">
              <a:lnSpc>
                <a:spcPct val="100000"/>
              </a:lnSpc>
              <a:spcAft>
                <a:spcPts val="0"/>
              </a:spcAft>
              <a:buAutoNum type="arabicPeriod"/>
            </a:pPr>
            <a:r>
              <a:rPr lang="zh-CN" altLang="en-US" sz="9600">
                <a:solidFill>
                  <a:schemeClr val="tx1"/>
                </a:solidFill>
              </a:rPr>
              <a:t>编程：并行计算</a:t>
            </a:r>
            <a:r>
              <a:rPr lang="en-US" altLang="zh-CN" sz="9600">
                <a:solidFill>
                  <a:schemeClr val="tx1"/>
                </a:solidFill>
              </a:rPr>
              <a:t>n</a:t>
            </a:r>
            <a:r>
              <a:rPr lang="zh-CN" altLang="en-US" sz="9600">
                <a:solidFill>
                  <a:schemeClr val="tx1"/>
                </a:solidFill>
              </a:rPr>
              <a:t>阶方阵</a:t>
            </a:r>
            <a:r>
              <a:rPr lang="en-US" altLang="zh-CN" sz="9600">
                <a:solidFill>
                  <a:schemeClr val="tx1"/>
                </a:solidFill>
              </a:rPr>
              <a:t>C=A+B</a:t>
            </a:r>
            <a:endParaRPr lang="zh-CN" altLang="en-US" sz="9600">
              <a:solidFill>
                <a:schemeClr val="tx1"/>
              </a:solidFill>
            </a:endParaRPr>
          </a:p>
          <a:p>
            <a:pPr marL="0" indent="0">
              <a:lnSpc>
                <a:spcPct val="100000"/>
              </a:lnSpc>
              <a:spcAft>
                <a:spcPts val="0"/>
              </a:spcAft>
              <a:buNone/>
            </a:pPr>
            <a:endParaRPr lang="zh-CN" altLang="en-US" sz="9600">
              <a:solidFill>
                <a:schemeClr val="tx1"/>
              </a:solidFill>
            </a:endParaRPr>
          </a:p>
          <a:p>
            <a:pPr marL="0" indent="0">
              <a:lnSpc>
                <a:spcPct val="100000"/>
              </a:lnSpc>
              <a:spcAft>
                <a:spcPts val="0"/>
              </a:spcAft>
              <a:buNone/>
            </a:pPr>
            <a:r>
              <a:rPr lang="en-US" altLang="zh-CN" sz="9600">
                <a:solidFill>
                  <a:schemeClr val="tx1"/>
                </a:solidFill>
              </a:rPr>
              <a:t>2. </a:t>
            </a:r>
            <a:r>
              <a:rPr lang="zh-CN" altLang="en-US" sz="9600">
                <a:solidFill>
                  <a:schemeClr val="tx1"/>
                </a:solidFill>
              </a:rPr>
              <a:t>流水线：设每条指令执行要经过</a:t>
            </a:r>
            <a:r>
              <a:rPr lang="en-US" altLang="zh-CN" sz="9600">
                <a:solidFill>
                  <a:schemeClr val="tx1"/>
                </a:solidFill>
              </a:rPr>
              <a:t>4</a:t>
            </a:r>
            <a:r>
              <a:rPr lang="zh-CN" altLang="en-US" sz="9600">
                <a:solidFill>
                  <a:schemeClr val="tx1"/>
                </a:solidFill>
              </a:rPr>
              <a:t>步</a:t>
            </a:r>
            <a:r>
              <a:rPr lang="en-US" altLang="zh-CN" sz="9600">
                <a:solidFill>
                  <a:schemeClr val="tx1"/>
                </a:solidFill>
              </a:rPr>
              <a:t>(</a:t>
            </a:r>
            <a:r>
              <a:rPr lang="zh-CN" altLang="en-US" sz="9600">
                <a:solidFill>
                  <a:schemeClr val="tx1"/>
                </a:solidFill>
              </a:rPr>
              <a:t>IF</a:t>
            </a:r>
            <a:r>
              <a:rPr lang="en-US" altLang="zh-CN" sz="9600">
                <a:solidFill>
                  <a:schemeClr val="tx1"/>
                </a:solidFill>
              </a:rPr>
              <a:t>/</a:t>
            </a:r>
            <a:r>
              <a:rPr lang="zh-CN" altLang="en-US" sz="9600">
                <a:solidFill>
                  <a:schemeClr val="tx1"/>
                </a:solidFill>
              </a:rPr>
              <a:t>ID</a:t>
            </a:r>
            <a:r>
              <a:rPr lang="en-US" altLang="zh-CN" sz="9600">
                <a:solidFill>
                  <a:schemeClr val="tx1"/>
                </a:solidFill>
              </a:rPr>
              <a:t>/</a:t>
            </a:r>
            <a:r>
              <a:rPr lang="zh-CN" altLang="en-US" sz="9600">
                <a:solidFill>
                  <a:schemeClr val="tx1"/>
                </a:solidFill>
              </a:rPr>
              <a:t>EX</a:t>
            </a:r>
            <a:r>
              <a:rPr lang="en-US" altLang="zh-CN" sz="9600">
                <a:solidFill>
                  <a:schemeClr val="tx1"/>
                </a:solidFill>
              </a:rPr>
              <a:t>/</a:t>
            </a:r>
            <a:r>
              <a:rPr lang="zh-CN" altLang="en-US" sz="9600">
                <a:solidFill>
                  <a:schemeClr val="tx1"/>
                </a:solidFill>
              </a:rPr>
              <a:t>WB</a:t>
            </a:r>
            <a:r>
              <a:rPr lang="en-US" altLang="zh-CN" sz="9600">
                <a:solidFill>
                  <a:schemeClr val="tx1"/>
                </a:solidFill>
              </a:rPr>
              <a:t>)</a:t>
            </a:r>
            <a:r>
              <a:rPr lang="zh-CN" altLang="en-US" sz="9600">
                <a:solidFill>
                  <a:schemeClr val="tx1"/>
                </a:solidFill>
              </a:rPr>
              <a:t>，每步在1个时钟周期内完成。</a:t>
            </a:r>
            <a:endParaRPr lang="zh-CN" altLang="en-US" sz="9600">
              <a:solidFill>
                <a:schemeClr val="tx1"/>
              </a:solidFill>
            </a:endParaRPr>
          </a:p>
          <a:p>
            <a:pPr marL="457200" lvl="1" indent="0">
              <a:lnSpc>
                <a:spcPct val="100000"/>
              </a:lnSpc>
              <a:spcAft>
                <a:spcPts val="0"/>
              </a:spcAft>
              <a:buNone/>
            </a:pPr>
            <a:r>
              <a:rPr lang="zh-CN" altLang="en-US" sz="8530">
                <a:solidFill>
                  <a:schemeClr val="tx1"/>
                </a:solidFill>
              </a:rPr>
              <a:t>分析如下三条指令之间的数据相关性。</a:t>
            </a:r>
            <a:endParaRPr lang="zh-CN" altLang="en-US" sz="8530">
              <a:solidFill>
                <a:schemeClr val="tx1"/>
              </a:solidFill>
            </a:endParaRPr>
          </a:p>
          <a:p>
            <a:pPr marL="457200" lvl="1" indent="0">
              <a:lnSpc>
                <a:spcPct val="100000"/>
              </a:lnSpc>
              <a:spcAft>
                <a:spcPts val="0"/>
              </a:spcAft>
              <a:buNone/>
            </a:pPr>
            <a:r>
              <a:rPr lang="zh-CN" altLang="en-US" sz="8530">
                <a:solidFill>
                  <a:schemeClr val="tx1"/>
                </a:solidFill>
              </a:rPr>
              <a:t>执行前述指令的非流水线和</a:t>
            </a:r>
            <a:r>
              <a:rPr lang="zh-CN" altLang="en-US" sz="8530">
                <a:solidFill>
                  <a:schemeClr val="tx1"/>
                </a:solidFill>
                <a:sym typeface="+mn-ea"/>
              </a:rPr>
              <a:t>标量流水线时间图。</a:t>
            </a:r>
            <a:endParaRPr lang="zh-CN" altLang="en-US" sz="8530">
              <a:solidFill>
                <a:schemeClr val="tx1"/>
              </a:solidFill>
            </a:endParaRPr>
          </a:p>
          <a:p>
            <a:pPr marL="457200" lvl="1" indent="0">
              <a:lnSpc>
                <a:spcPct val="100000"/>
              </a:lnSpc>
              <a:spcAft>
                <a:spcPts val="0"/>
              </a:spcAft>
              <a:buNone/>
            </a:pPr>
            <a:r>
              <a:rPr lang="zh-CN" altLang="en-US" sz="8530">
                <a:solidFill>
                  <a:schemeClr val="tx1"/>
                </a:solidFill>
              </a:rPr>
              <a:t>有什么方法可以解决由于数据相关（类似本题）引起的流水线效率降低。</a:t>
            </a:r>
            <a:endParaRPr lang="zh-CN" altLang="en-US" sz="8530">
              <a:solidFill>
                <a:schemeClr val="tx1"/>
              </a:solidFill>
            </a:endParaRPr>
          </a:p>
          <a:p>
            <a:pPr marL="457200" lvl="1" indent="0">
              <a:lnSpc>
                <a:spcPct val="100000"/>
              </a:lnSpc>
              <a:spcAft>
                <a:spcPts val="0"/>
              </a:spcAft>
              <a:buNone/>
            </a:pPr>
            <a:r>
              <a:rPr lang="zh-CN" altLang="en-US" sz="8530">
                <a:solidFill>
                  <a:schemeClr val="tx1"/>
                </a:solidFill>
              </a:rPr>
              <a:t>计算理想情况下流水线可能达到的最大吞吐率。</a:t>
            </a:r>
            <a:endParaRPr lang="zh-CN" altLang="en-US" sz="8530">
              <a:solidFill>
                <a:schemeClr val="tx1"/>
              </a:solidFill>
            </a:endParaRPr>
          </a:p>
          <a:p>
            <a:pPr marL="457200" lvl="1" indent="0">
              <a:lnSpc>
                <a:spcPct val="100000"/>
              </a:lnSpc>
              <a:spcAft>
                <a:spcPts val="0"/>
              </a:spcAft>
              <a:buNone/>
            </a:pPr>
            <a:r>
              <a:rPr lang="zh-CN" altLang="en-US" sz="8530">
                <a:solidFill>
                  <a:schemeClr val="tx1"/>
                </a:solidFill>
              </a:rPr>
              <a:t>除了数据相关，还有什么问题会使得流水线达不到最大吞吐率？</a:t>
            </a:r>
            <a:endParaRPr lang="zh-CN" altLang="en-US" sz="8530">
              <a:solidFill>
                <a:schemeClr val="tx1"/>
              </a:solidFill>
            </a:endParaRPr>
          </a:p>
          <a:p>
            <a:pPr marL="457200" lvl="1" indent="0">
              <a:lnSpc>
                <a:spcPct val="100000"/>
              </a:lnSpc>
              <a:spcAft>
                <a:spcPts val="0"/>
              </a:spcAft>
              <a:buNone/>
            </a:pPr>
            <a:endParaRPr lang="zh-CN" altLang="en-US" sz="8530">
              <a:solidFill>
                <a:schemeClr val="tx1"/>
              </a:solidFill>
            </a:endParaRPr>
          </a:p>
          <a:p>
            <a:pPr marL="457200" lvl="1" indent="0">
              <a:lnSpc>
                <a:spcPct val="100000"/>
              </a:lnSpc>
              <a:spcAft>
                <a:spcPts val="0"/>
              </a:spcAft>
              <a:buNone/>
            </a:pPr>
            <a:endParaRPr lang="zh-CN" altLang="en-US" sz="8530">
              <a:solidFill>
                <a:schemeClr val="tx1"/>
              </a:solidFill>
            </a:endParaRPr>
          </a:p>
          <a:p>
            <a:pPr marL="457200" lvl="1" indent="0">
              <a:lnSpc>
                <a:spcPct val="100000"/>
              </a:lnSpc>
              <a:spcAft>
                <a:spcPts val="0"/>
              </a:spcAft>
              <a:buNone/>
            </a:pPr>
            <a:endParaRPr lang="zh-CN" altLang="en-US" sz="8530">
              <a:solidFill>
                <a:schemeClr val="tx1"/>
              </a:solidFill>
            </a:endParaRPr>
          </a:p>
          <a:p>
            <a:pPr marL="419100" indent="-419100">
              <a:lnSpc>
                <a:spcPct val="100000"/>
              </a:lnSpc>
              <a:spcAft>
                <a:spcPts val="0"/>
              </a:spcAft>
              <a:buNone/>
            </a:pPr>
            <a:r>
              <a:rPr lang="en-US" altLang="zh-CN" sz="9600">
                <a:solidFill>
                  <a:schemeClr val="tx1"/>
                </a:solidFill>
                <a:sym typeface="+mn-ea"/>
              </a:rPr>
              <a:t>3</a:t>
            </a:r>
            <a:r>
              <a:rPr lang="zh-CN" altLang="en-US" sz="9600">
                <a:solidFill>
                  <a:schemeClr val="tx1"/>
                </a:solidFill>
                <a:sym typeface="+mn-ea"/>
              </a:rPr>
              <a:t>.</a:t>
            </a:r>
            <a:r>
              <a:rPr lang="en-US" altLang="zh-CN" sz="9600">
                <a:solidFill>
                  <a:schemeClr val="tx1"/>
                </a:solidFill>
                <a:sym typeface="+mn-ea"/>
              </a:rPr>
              <a:t> </a:t>
            </a:r>
            <a:r>
              <a:rPr lang="zh-CN" altLang="en-US" sz="9600">
                <a:solidFill>
                  <a:schemeClr val="tx1"/>
                </a:solidFill>
                <a:sym typeface="+mn-ea"/>
              </a:rPr>
              <a:t>ALU：设计乘法器，操作数是补码表示的有符号数</a:t>
            </a:r>
            <a:endParaRPr lang="zh-CN" altLang="en-US" sz="9600">
              <a:solidFill>
                <a:schemeClr val="tx1"/>
              </a:solidFill>
              <a:sym typeface="+mn-ea"/>
            </a:endParaRPr>
          </a:p>
          <a:p>
            <a:pPr marL="419100" indent="-419100">
              <a:lnSpc>
                <a:spcPct val="100000"/>
              </a:lnSpc>
              <a:spcAft>
                <a:spcPts val="0"/>
              </a:spcAft>
              <a:buNone/>
            </a:pPr>
            <a:endParaRPr lang="zh-CN" altLang="en-US" sz="9600">
              <a:solidFill>
                <a:schemeClr val="tx1"/>
              </a:solidFill>
              <a:sym typeface="+mn-ea"/>
            </a:endParaRPr>
          </a:p>
          <a:p>
            <a:pPr marL="313055" indent="-313055">
              <a:lnSpc>
                <a:spcPct val="100000"/>
              </a:lnSpc>
              <a:spcAft>
                <a:spcPts val="0"/>
              </a:spcAft>
              <a:buNone/>
            </a:pPr>
            <a:r>
              <a:rPr lang="en-US" altLang="zh-CN" sz="9600">
                <a:solidFill>
                  <a:schemeClr val="tx1"/>
                </a:solidFill>
                <a:sym typeface="+mn-ea"/>
              </a:rPr>
              <a:t>4. I/O</a:t>
            </a:r>
            <a:r>
              <a:rPr lang="zh-CN" altLang="en-US" sz="9600">
                <a:solidFill>
                  <a:schemeClr val="tx1"/>
                </a:solidFill>
                <a:sym typeface="+mn-ea"/>
              </a:rPr>
              <a:t>：画出</a:t>
            </a:r>
            <a:r>
              <a:rPr lang="en-US" altLang="zh-CN" sz="9600">
                <a:solidFill>
                  <a:schemeClr val="tx1"/>
                </a:solidFill>
                <a:sym typeface="+mn-ea"/>
              </a:rPr>
              <a:t>DMA</a:t>
            </a:r>
            <a:r>
              <a:rPr lang="zh-CN" altLang="en-US" sz="9600">
                <a:solidFill>
                  <a:schemeClr val="tx1"/>
                </a:solidFill>
                <a:sym typeface="+mn-ea"/>
              </a:rPr>
              <a:t>组成，解释</a:t>
            </a:r>
            <a:r>
              <a:rPr lang="en-US" altLang="zh-CN" sz="9600">
                <a:solidFill>
                  <a:schemeClr val="tx1"/>
                </a:solidFill>
                <a:sym typeface="+mn-ea"/>
              </a:rPr>
              <a:t>DMA</a:t>
            </a:r>
            <a:r>
              <a:rPr lang="zh-CN" altLang="en-US" sz="9600">
                <a:solidFill>
                  <a:schemeClr val="tx1"/>
                </a:solidFill>
                <a:sym typeface="+mn-ea"/>
              </a:rPr>
              <a:t>访问主存的工作方式；画出中断处理过程。</a:t>
            </a:r>
            <a:endParaRPr lang="zh-CN" altLang="en-US" sz="9600">
              <a:solidFill>
                <a:schemeClr val="tx1"/>
              </a:solidFill>
              <a:sym typeface="+mn-ea"/>
            </a:endParaRPr>
          </a:p>
          <a:p>
            <a:pPr marL="0" indent="0">
              <a:lnSpc>
                <a:spcPct val="100000"/>
              </a:lnSpc>
              <a:spcAft>
                <a:spcPts val="0"/>
              </a:spcAft>
              <a:buNone/>
            </a:pPr>
            <a:endParaRPr lang="zh-CN" altLang="en-US" sz="9600">
              <a:solidFill>
                <a:schemeClr val="tx1"/>
              </a:solidFill>
            </a:endParaRPr>
          </a:p>
          <a:p>
            <a:pPr marL="0" indent="0">
              <a:lnSpc>
                <a:spcPct val="100000"/>
              </a:lnSpc>
              <a:spcAft>
                <a:spcPts val="0"/>
              </a:spcAft>
              <a:buNone/>
            </a:pPr>
            <a:endParaRPr lang="zh-CN" altLang="en-US" sz="9600">
              <a:solidFill>
                <a:schemeClr val="tx1"/>
              </a:solidFill>
            </a:endParaRPr>
          </a:p>
          <a:p>
            <a:pPr marL="0" indent="0">
              <a:lnSpc>
                <a:spcPct val="100000"/>
              </a:lnSpc>
              <a:spcAft>
                <a:spcPts val="0"/>
              </a:spcAft>
              <a:buNone/>
            </a:pPr>
            <a:endParaRPr lang="zh-CN" altLang="en-US" sz="9600">
              <a:solidFill>
                <a:schemeClr val="tx1"/>
              </a:solidFill>
            </a:endParaRPr>
          </a:p>
          <a:p>
            <a:pPr marL="0" indent="0">
              <a:lnSpc>
                <a:spcPct val="100000"/>
              </a:lnSpc>
              <a:spcAft>
                <a:spcPts val="0"/>
              </a:spcAft>
              <a:buNone/>
            </a:pPr>
            <a:endParaRPr lang="zh-CN" altLang="en-US" sz="9600">
              <a:solidFill>
                <a:schemeClr val="tx1"/>
              </a:solidFill>
            </a:endParaRPr>
          </a:p>
        </p:txBody>
      </p:sp>
      <p:sp>
        <p:nvSpPr>
          <p:cNvPr id="6" name="文本框 5"/>
          <p:cNvSpPr txBox="1"/>
          <p:nvPr/>
        </p:nvSpPr>
        <p:spPr>
          <a:xfrm>
            <a:off x="7834630" y="2829560"/>
            <a:ext cx="4302760" cy="922020"/>
          </a:xfrm>
          <a:prstGeom prst="rect">
            <a:avLst/>
          </a:prstGeom>
          <a:solidFill>
            <a:schemeClr val="accent1">
              <a:lumMod val="20000"/>
              <a:lumOff val="80000"/>
            </a:schemeClr>
          </a:solidFill>
        </p:spPr>
        <p:txBody>
          <a:bodyPr wrap="square" rtlCol="0">
            <a:spAutoFit/>
          </a:bodyPr>
          <a:p>
            <a:r>
              <a:rPr lang="zh-CN" altLang="en-US"/>
              <a:t>I1:  ADD  R1,R2,R3   //R2+R3赋值给R1</a:t>
            </a:r>
            <a:endParaRPr lang="zh-CN" altLang="en-US"/>
          </a:p>
          <a:p>
            <a:r>
              <a:rPr lang="zh-CN" altLang="en-US"/>
              <a:t>I2:  SUB   R4,R1,R5   //R1-R5赋值给R4</a:t>
            </a:r>
            <a:endParaRPr lang="zh-CN" altLang="en-US"/>
          </a:p>
          <a:p>
            <a:r>
              <a:rPr lang="zh-CN" altLang="en-US"/>
              <a:t>I3:  AND  R6,R2,R7   //R2^R7赋值给R6</a:t>
            </a:r>
            <a:endParaRPr lang="zh-CN" altLang="en-US"/>
          </a:p>
        </p:txBody>
      </p:sp>
      <p:sp>
        <p:nvSpPr>
          <p:cNvPr id="8" name="文本框 7"/>
          <p:cNvSpPr txBox="1"/>
          <p:nvPr>
            <p:custDataLst>
              <p:tags r:id="rId1"/>
            </p:custDataLst>
          </p:nvPr>
        </p:nvSpPr>
        <p:spPr>
          <a:xfrm>
            <a:off x="27940" y="5160645"/>
            <a:ext cx="10755630" cy="1568450"/>
          </a:xfrm>
          <a:prstGeom prst="rect">
            <a:avLst/>
          </a:prstGeom>
          <a:noFill/>
        </p:spPr>
        <p:txBody>
          <a:bodyPr wrap="square" rtlCol="0">
            <a:spAutoFit/>
          </a:bodyPr>
          <a:p>
            <a:pPr marL="368300" indent="-368300"/>
            <a:r>
              <a:rPr lang="en-US" altLang="zh-CN" sz="2400">
                <a:sym typeface="+mn-ea"/>
              </a:rPr>
              <a:t>5. </a:t>
            </a:r>
            <a:r>
              <a:rPr lang="zh-CN" altLang="en-US" sz="2400">
                <a:sym typeface="+mn-ea"/>
              </a:rPr>
              <a:t>存储配置：要求配置</a:t>
            </a:r>
            <a:r>
              <a:rPr lang="en-US" altLang="zh-CN" sz="2400">
                <a:sym typeface="+mn-ea"/>
              </a:rPr>
              <a:t>4000H~7FFFH的ROM区域（由一片芯片组成），再用RAM芯片8K ×8形成16K×8的RAM区域，起始地址为C000H，RAM芯片由CS和WE信号控制端，CPU的地址总线为A15~A0，数据总线D7~D0，控制信号为MREQ和R/W。请画出RAM和ROM与CPU的连接图。</a:t>
            </a:r>
            <a:endParaRPr lang="zh-CN" altLang="en-US" sz="2400"/>
          </a:p>
        </p:txBody>
      </p:sp>
      <p:cxnSp>
        <p:nvCxnSpPr>
          <p:cNvPr id="2" name="直接连接符 1"/>
          <p:cNvCxnSpPr/>
          <p:nvPr/>
        </p:nvCxnSpPr>
        <p:spPr>
          <a:xfrm>
            <a:off x="2929255" y="6346190"/>
            <a:ext cx="25908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4" name="直接连接符 3"/>
          <p:cNvCxnSpPr/>
          <p:nvPr/>
        </p:nvCxnSpPr>
        <p:spPr>
          <a:xfrm>
            <a:off x="1290320" y="5960745"/>
            <a:ext cx="371475"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5" name="直接连接符 4"/>
          <p:cNvCxnSpPr/>
          <p:nvPr/>
        </p:nvCxnSpPr>
        <p:spPr>
          <a:xfrm>
            <a:off x="526415" y="5981700"/>
            <a:ext cx="35052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6685" y="269240"/>
            <a:ext cx="11289665" cy="4759325"/>
          </a:xfrm>
        </p:spPr>
        <p:txBody>
          <a:bodyPr>
            <a:noAutofit/>
          </a:bodyPr>
          <a:p>
            <a:pPr marL="0" indent="0">
              <a:buNone/>
            </a:pPr>
            <a:r>
              <a:rPr lang="en-US" altLang="zh-CN" sz="2300">
                <a:solidFill>
                  <a:schemeClr val="tx1"/>
                </a:solidFill>
              </a:rPr>
              <a:t>6.  CU</a:t>
            </a:r>
            <a:r>
              <a:rPr lang="zh-CN" altLang="en-US" sz="2300">
                <a:solidFill>
                  <a:schemeClr val="tx1"/>
                </a:solidFill>
              </a:rPr>
              <a:t>设计：</a:t>
            </a:r>
            <a:r>
              <a:rPr lang="en-US" altLang="zh-CN" sz="2300">
                <a:solidFill>
                  <a:schemeClr val="tx1"/>
                </a:solidFill>
              </a:rPr>
              <a:t> </a:t>
            </a:r>
            <a:r>
              <a:rPr lang="zh-CN" altLang="en-US" sz="2300">
                <a:solidFill>
                  <a:schemeClr val="tx1"/>
                </a:solidFill>
                <a:sym typeface="+mn-ea"/>
              </a:rPr>
              <a:t>解释微程序控制器的原理，写出指令</a:t>
            </a:r>
            <a:r>
              <a:rPr lang="en-US" altLang="zh-CN" sz="2300">
                <a:solidFill>
                  <a:schemeClr val="tx1"/>
                </a:solidFill>
                <a:sym typeface="+mn-ea"/>
              </a:rPr>
              <a:t>ADDC A, R2</a:t>
            </a:r>
            <a:r>
              <a:rPr lang="zh-CN" altLang="en-US" sz="2300">
                <a:solidFill>
                  <a:schemeClr val="tx1"/>
                </a:solidFill>
                <a:sym typeface="+mn-ea"/>
              </a:rPr>
              <a:t>的微程序</a:t>
            </a:r>
            <a:r>
              <a:rPr lang="zh-CN" altLang="en-US" sz="2300">
                <a:sym typeface="+mn-ea"/>
              </a:rPr>
              <a:t>。</a:t>
            </a:r>
            <a:endParaRPr lang="zh-CN" altLang="en-US" sz="2300"/>
          </a:p>
          <a:p>
            <a:pPr marL="0" indent="0">
              <a:buNone/>
            </a:pPr>
            <a:endParaRPr lang="zh-CN" altLang="en-US" sz="2300"/>
          </a:p>
          <a:p>
            <a:pPr marL="0" indent="0">
              <a:buNone/>
            </a:pPr>
            <a:endParaRPr lang="zh-CN" altLang="en-US" sz="600"/>
          </a:p>
        </p:txBody>
      </p:sp>
      <p:pic>
        <p:nvPicPr>
          <p:cNvPr id="3077" name="Picture 5" descr="cp226平面图r"/>
          <p:cNvPicPr>
            <a:picLocks noChangeAspect="1"/>
          </p:cNvPicPr>
          <p:nvPr>
            <p:custDataLst>
              <p:tags r:id="rId1"/>
            </p:custDataLst>
          </p:nvPr>
        </p:nvPicPr>
        <p:blipFill>
          <a:blip r:embed="rId2"/>
          <a:srcRect r="1962" b="24059"/>
          <a:stretch>
            <a:fillRect/>
          </a:stretch>
        </p:blipFill>
        <p:spPr>
          <a:xfrm>
            <a:off x="723265" y="891540"/>
            <a:ext cx="10887075" cy="4453255"/>
          </a:xfrm>
          <a:prstGeom prst="rect">
            <a:avLst/>
          </a:prstGeom>
          <a:noFill/>
          <a:ln w="9525">
            <a:noFill/>
          </a:ln>
        </p:spPr>
      </p:pic>
      <p:pic>
        <p:nvPicPr>
          <p:cNvPr id="5" name="图片 2"/>
          <p:cNvPicPr>
            <a:picLocks noChangeAspect="1"/>
          </p:cNvPicPr>
          <p:nvPr>
            <p:custDataLst>
              <p:tags r:id="rId3"/>
            </p:custDataLst>
          </p:nvPr>
        </p:nvPicPr>
        <p:blipFill>
          <a:blip r:embed="rId4"/>
          <a:stretch>
            <a:fillRect/>
          </a:stretch>
        </p:blipFill>
        <p:spPr>
          <a:xfrm>
            <a:off x="146685" y="5478145"/>
            <a:ext cx="7186295" cy="592455"/>
          </a:xfrm>
          <a:prstGeom prst="rect">
            <a:avLst/>
          </a:prstGeom>
          <a:noFill/>
          <a:ln>
            <a:solidFill>
              <a:schemeClr val="accent1"/>
            </a:solidFill>
          </a:ln>
        </p:spPr>
      </p:pic>
      <p:pic>
        <p:nvPicPr>
          <p:cNvPr id="8" name="图片 3"/>
          <p:cNvPicPr>
            <a:picLocks noChangeAspect="1"/>
          </p:cNvPicPr>
          <p:nvPr>
            <p:custDataLst>
              <p:tags r:id="rId5"/>
            </p:custDataLst>
          </p:nvPr>
        </p:nvPicPr>
        <p:blipFill>
          <a:blip r:embed="rId6"/>
          <a:stretch>
            <a:fillRect/>
          </a:stretch>
        </p:blipFill>
        <p:spPr>
          <a:xfrm>
            <a:off x="7477125" y="5526405"/>
            <a:ext cx="4620260" cy="1056640"/>
          </a:xfrm>
          <a:prstGeom prst="rect">
            <a:avLst/>
          </a:prstGeom>
          <a:noFill/>
          <a:ln>
            <a:noFill/>
          </a:ln>
        </p:spPr>
      </p:pic>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19710" y="85090"/>
            <a:ext cx="11656060" cy="4856480"/>
          </a:xfrm>
        </p:spPr>
        <p:txBody>
          <a:bodyPr>
            <a:noAutofit/>
          </a:bodyPr>
          <a:p>
            <a:pPr marL="0" indent="0">
              <a:buNone/>
            </a:pPr>
            <a:r>
              <a:rPr lang="en-US" altLang="zh-CN" sz="2400">
                <a:solidFill>
                  <a:schemeClr val="tx1"/>
                </a:solidFill>
              </a:rPr>
              <a:t>7. </a:t>
            </a:r>
            <a:r>
              <a:rPr lang="zh-CN" altLang="en-US" sz="2400">
                <a:solidFill>
                  <a:schemeClr val="tx1"/>
                </a:solidFill>
              </a:rPr>
              <a:t>存储系统。计算机M字长为32位，按字节编址，采用页式虚拟存储管理，虚拟地址为32位，页面大小为4KB；数据Cache采用4路组相联映射，其数据区大小为8KB，主存块大小为</a:t>
            </a:r>
            <a:r>
              <a:rPr lang="en-US" altLang="zh-CN" sz="2400">
                <a:solidFill>
                  <a:schemeClr val="tx1"/>
                </a:solidFill>
              </a:rPr>
              <a:t>32</a:t>
            </a:r>
            <a:r>
              <a:rPr lang="zh-CN" altLang="en-US" sz="2400">
                <a:solidFill>
                  <a:schemeClr val="tx1"/>
                </a:solidFill>
              </a:rPr>
              <a:t>B。现有C语言程序段如下：</a:t>
            </a:r>
            <a:endParaRPr lang="zh-CN" altLang="en-US" sz="2400">
              <a:solidFill>
                <a:schemeClr val="tx1"/>
              </a:solidFill>
            </a:endParaRPr>
          </a:p>
          <a:p>
            <a:pPr marL="457200" lvl="1" indent="0" defTabSz="914400">
              <a:lnSpc>
                <a:spcPct val="100000"/>
              </a:lnSpc>
              <a:spcAft>
                <a:spcPts val="0"/>
              </a:spcAft>
              <a:buNone/>
              <a:tabLst>
                <a:tab pos="1609725" algn="l"/>
                <a:tab pos="1609725" algn="l"/>
                <a:tab pos="1609725" algn="l"/>
                <a:tab pos="1609725" algn="l"/>
                <a:tab pos="1609725" algn="l"/>
                <a:tab pos="1609725" algn="l"/>
                <a:tab pos="1609725" algn="l"/>
                <a:tab pos="1609725" algn="l"/>
              </a:tabLst>
            </a:pPr>
            <a:r>
              <a:rPr lang="zh-CN" altLang="en-US" sz="2000" b="1">
                <a:solidFill>
                  <a:srgbClr val="00B050"/>
                </a:solidFill>
              </a:rPr>
              <a:t>for (i = 0; i &lt; 24; i++)</a:t>
            </a:r>
            <a:r>
              <a:rPr lang="en-US" altLang="zh-CN" sz="2000" b="1">
                <a:solidFill>
                  <a:srgbClr val="00B050"/>
                </a:solidFill>
              </a:rPr>
              <a:t> </a:t>
            </a:r>
            <a:r>
              <a:rPr lang="zh-CN" altLang="en-US" sz="2000" b="1">
                <a:solidFill>
                  <a:srgbClr val="00B050"/>
                </a:solidFill>
              </a:rPr>
              <a:t>    </a:t>
            </a:r>
            <a:endParaRPr lang="zh-CN" altLang="en-US" sz="2000" b="1">
              <a:solidFill>
                <a:srgbClr val="00B050"/>
              </a:solidFill>
            </a:endParaRPr>
          </a:p>
          <a:p>
            <a:pPr marL="457200" lvl="1" indent="0" defTabSz="914400">
              <a:lnSpc>
                <a:spcPct val="100000"/>
              </a:lnSpc>
              <a:spcAft>
                <a:spcPts val="0"/>
              </a:spcAft>
              <a:buNone/>
              <a:tabLst>
                <a:tab pos="1609725" algn="l"/>
                <a:tab pos="1609725" algn="l"/>
                <a:tab pos="1609725" algn="l"/>
                <a:tab pos="1609725" algn="l"/>
                <a:tab pos="1609725" algn="l"/>
                <a:tab pos="1609725" algn="l"/>
                <a:tab pos="1609725" algn="l"/>
                <a:tab pos="1609725" algn="l"/>
              </a:tabLst>
            </a:pPr>
            <a:r>
              <a:rPr lang="zh-CN" altLang="en-US" sz="2000" b="1">
                <a:solidFill>
                  <a:srgbClr val="00B050"/>
                </a:solidFill>
              </a:rPr>
              <a:t> </a:t>
            </a:r>
            <a:r>
              <a:rPr lang="en-US" altLang="zh-CN" sz="2000" b="1">
                <a:solidFill>
                  <a:srgbClr val="00B050"/>
                </a:solidFill>
              </a:rPr>
              <a:t>    </a:t>
            </a:r>
            <a:r>
              <a:rPr lang="zh-CN" altLang="en-US" sz="2000" b="1">
                <a:solidFill>
                  <a:srgbClr val="00B050"/>
                </a:solidFill>
              </a:rPr>
              <a:t>for (j = 0; j &lt; 64; j++) </a:t>
            </a:r>
            <a:r>
              <a:rPr lang="en-US" altLang="zh-CN" sz="2000" b="1">
                <a:solidFill>
                  <a:srgbClr val="00B050"/>
                </a:solidFill>
              </a:rPr>
              <a:t>  </a:t>
            </a:r>
            <a:r>
              <a:rPr lang="zh-CN" altLang="en-US" sz="2000" b="1">
                <a:solidFill>
                  <a:srgbClr val="00B050"/>
                </a:solidFill>
              </a:rPr>
              <a:t>a[i][j] = 10;</a:t>
            </a:r>
            <a:endParaRPr lang="zh-CN" altLang="en-US" sz="2000" b="1">
              <a:solidFill>
                <a:srgbClr val="00B050"/>
              </a:solidFill>
            </a:endParaRPr>
          </a:p>
          <a:p>
            <a:pPr marL="0" indent="0">
              <a:buNone/>
            </a:pPr>
            <a:r>
              <a:rPr lang="zh-CN" altLang="en-US" sz="2400"/>
              <a:t>已知二维数组a按行优先存放，分配的</a:t>
            </a:r>
            <a:r>
              <a:rPr lang="zh-CN" altLang="en-US" sz="2400"/>
              <a:t>虚拟地址为0042 2000H，假定在M上执行上述程序段之前数组a不在主存，且在该程序段执行过程中不会发生页面置换。</a:t>
            </a:r>
            <a:endParaRPr lang="zh-CN" altLang="en-US" sz="2400"/>
          </a:p>
          <a:p>
            <a:pPr marL="0" indent="0">
              <a:buNone/>
            </a:pPr>
            <a:r>
              <a:rPr lang="zh-CN" altLang="en-US" sz="2000">
                <a:solidFill>
                  <a:schemeClr val="accent5">
                    <a:lumMod val="75000"/>
                  </a:schemeClr>
                </a:solidFill>
              </a:rPr>
              <a:t>（1）数组a分为几个页面存储？对于数组a的访问，会发生几次缺页异常？页故障地址各是什么？</a:t>
            </a:r>
            <a:endParaRPr lang="zh-CN" altLang="en-US" sz="2000">
              <a:solidFill>
                <a:schemeClr val="accent5">
                  <a:lumMod val="75000"/>
                </a:schemeClr>
              </a:solidFill>
            </a:endParaRPr>
          </a:p>
          <a:p>
            <a:pPr marL="0" indent="0">
              <a:buNone/>
            </a:pPr>
            <a:r>
              <a:rPr lang="zh-CN" altLang="en-US" sz="2000">
                <a:solidFill>
                  <a:schemeClr val="accent5">
                    <a:lumMod val="75000"/>
                  </a:schemeClr>
                </a:solidFill>
              </a:rPr>
              <a:t>（2）不考虑变量i和j，该程序段的数据访问是否具有时间局部性？为什么？</a:t>
            </a:r>
            <a:endParaRPr lang="zh-CN" altLang="en-US" sz="2000">
              <a:solidFill>
                <a:schemeClr val="accent5">
                  <a:lumMod val="75000"/>
                </a:schemeClr>
              </a:solidFill>
            </a:endParaRPr>
          </a:p>
          <a:p>
            <a:pPr marL="0" indent="0">
              <a:buNone/>
            </a:pPr>
            <a:r>
              <a:rPr lang="zh-CN" altLang="en-US" sz="2000">
                <a:solidFill>
                  <a:schemeClr val="accent5">
                    <a:lumMod val="75000"/>
                  </a:schemeClr>
                </a:solidFill>
              </a:rPr>
              <a:t>（3）a[1][0]所在主存块对应的Cache组号是多少？</a:t>
            </a:r>
            <a:endParaRPr lang="zh-CN" altLang="en-US" sz="2000">
              <a:solidFill>
                <a:schemeClr val="accent5">
                  <a:lumMod val="75000"/>
                </a:schemeClr>
              </a:solidFill>
            </a:endParaRPr>
          </a:p>
          <a:p>
            <a:pPr marL="0" indent="0">
              <a:buNone/>
            </a:pPr>
            <a:r>
              <a:rPr lang="zh-CN" altLang="en-US" sz="2000">
                <a:solidFill>
                  <a:schemeClr val="accent5">
                    <a:lumMod val="75000"/>
                  </a:schemeClr>
                </a:solidFill>
              </a:rPr>
              <a:t>（4）数组a占用多少主存块？假设上述程序段执行过程中数组a的访问不会和其他数据发生Cache访问冲突，则数组a的Cache命中率是多少？若将循环中i和j的次序按如下方式调换：</a:t>
            </a:r>
            <a:endParaRPr lang="zh-CN" altLang="en-US" sz="2000">
              <a:solidFill>
                <a:schemeClr val="accent5">
                  <a:lumMod val="75000"/>
                </a:schemeClr>
              </a:solidFill>
            </a:endParaRPr>
          </a:p>
          <a:p>
            <a:pPr marL="457200" lvl="1" indent="0" algn="l">
              <a:lnSpc>
                <a:spcPct val="100000"/>
              </a:lnSpc>
              <a:spcAft>
                <a:spcPts val="0"/>
              </a:spcAft>
              <a:buClrTx/>
              <a:buSzTx/>
              <a:buNone/>
            </a:pPr>
            <a:r>
              <a:rPr lang="zh-CN" altLang="en-US" sz="2000" b="1">
                <a:solidFill>
                  <a:srgbClr val="00B050"/>
                </a:solidFill>
              </a:rPr>
              <a:t>for (j = 0; j &lt; 64; j++)</a:t>
            </a:r>
            <a:r>
              <a:rPr lang="en-US" altLang="zh-CN" sz="2000" b="1">
                <a:solidFill>
                  <a:srgbClr val="00B050"/>
                </a:solidFill>
              </a:rPr>
              <a:t> </a:t>
            </a:r>
            <a:endParaRPr lang="en-US" altLang="zh-CN" sz="2000" b="1">
              <a:solidFill>
                <a:srgbClr val="00B050"/>
              </a:solidFill>
            </a:endParaRPr>
          </a:p>
          <a:p>
            <a:pPr marL="457200" lvl="1" indent="0" algn="l">
              <a:lnSpc>
                <a:spcPct val="100000"/>
              </a:lnSpc>
              <a:spcAft>
                <a:spcPts val="0"/>
              </a:spcAft>
              <a:buClrTx/>
              <a:buSzTx/>
              <a:buNone/>
            </a:pPr>
            <a:r>
              <a:rPr lang="en-US" altLang="zh-CN" sz="2000" b="1">
                <a:solidFill>
                  <a:srgbClr val="00B050"/>
                </a:solidFill>
              </a:rPr>
              <a:t>    </a:t>
            </a:r>
            <a:r>
              <a:rPr lang="zh-CN" altLang="en-US" sz="2000" b="1">
                <a:solidFill>
                  <a:srgbClr val="00B050"/>
                </a:solidFill>
              </a:rPr>
              <a:t> for (i = 0; i &lt; 24; i++) </a:t>
            </a:r>
            <a:r>
              <a:rPr lang="en-US" altLang="zh-CN" sz="2000" b="1">
                <a:solidFill>
                  <a:srgbClr val="00B050"/>
                </a:solidFill>
              </a:rPr>
              <a:t>  </a:t>
            </a:r>
            <a:r>
              <a:rPr lang="zh-CN" altLang="en-US" sz="2000" b="1">
                <a:solidFill>
                  <a:srgbClr val="00B050"/>
                </a:solidFill>
              </a:rPr>
              <a:t>a[i][j] = 10;</a:t>
            </a:r>
            <a:endParaRPr lang="zh-CN" altLang="en-US" sz="2000" b="1">
              <a:solidFill>
                <a:srgbClr val="00B050"/>
              </a:solidFill>
            </a:endParaRPr>
          </a:p>
          <a:p>
            <a:pPr marL="0" indent="0">
              <a:lnSpc>
                <a:spcPct val="100000"/>
              </a:lnSpc>
              <a:spcAft>
                <a:spcPts val="0"/>
              </a:spcAft>
              <a:buNone/>
            </a:pPr>
            <a:r>
              <a:rPr lang="zh-CN" altLang="en-US" sz="2000">
                <a:solidFill>
                  <a:schemeClr val="accent5">
                    <a:lumMod val="75000"/>
                  </a:schemeClr>
                </a:solidFill>
              </a:rPr>
              <a:t>则数组a的Cache命中率又是多少？</a:t>
            </a:r>
            <a:endParaRPr lang="zh-CN" altLang="en-US" sz="2000">
              <a:solidFill>
                <a:schemeClr val="accent5">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89940"/>
            <a:ext cx="10968990" cy="5459730"/>
          </a:xfrm>
        </p:spPr>
        <p:txBody>
          <a:bodyPr/>
          <a:p>
            <a:pPr marL="0" algn="l">
              <a:buClrTx/>
              <a:buSzTx/>
              <a:buNone/>
            </a:pPr>
            <a:r>
              <a:rPr lang="en-US" altLang="zh-CN" sz="2400">
                <a:solidFill>
                  <a:srgbClr val="FF0000"/>
                </a:solidFill>
              </a:rPr>
              <a:t>1</a:t>
            </a:r>
            <a:r>
              <a:rPr lang="zh-CN" altLang="en-US" sz="2400">
                <a:solidFill>
                  <a:srgbClr val="FF0000"/>
                </a:solidFill>
              </a:rPr>
              <a:t>：</a:t>
            </a:r>
            <a:r>
              <a:rPr lang="en-US" altLang="zh-CN" sz="2400">
                <a:solidFill>
                  <a:srgbClr val="FF0000"/>
                </a:solidFill>
              </a:rPr>
              <a:t> </a:t>
            </a:r>
            <a:endParaRPr lang="en-US" altLang="zh-CN" sz="2400">
              <a:solidFill>
                <a:srgbClr val="FF0000"/>
              </a:solidFill>
            </a:endParaRPr>
          </a:p>
        </p:txBody>
      </p:sp>
      <p:graphicFrame>
        <p:nvGraphicFramePr>
          <p:cNvPr id="5" name="对象 4"/>
          <p:cNvGraphicFramePr/>
          <p:nvPr>
            <p:custDataLst>
              <p:tags r:id="rId1"/>
            </p:custDataLst>
          </p:nvPr>
        </p:nvGraphicFramePr>
        <p:xfrm>
          <a:off x="2637155" y="1623060"/>
          <a:ext cx="8206740" cy="4954905"/>
        </p:xfrm>
        <a:graphic>
          <a:graphicData uri="http://schemas.openxmlformats.org/presentationml/2006/ole">
            <mc:AlternateContent xmlns:mc="http://schemas.openxmlformats.org/markup-compatibility/2006">
              <mc:Choice xmlns:v="urn:schemas-microsoft-com:vml" Requires="v">
                <p:oleObj spid="_x0000_s6" name="" r:id="rId2" imgW="6184900" imgH="3879850" progId="Paint.Picture">
                  <p:embed/>
                </p:oleObj>
              </mc:Choice>
              <mc:Fallback>
                <p:oleObj name="" r:id="rId2" imgW="6184900" imgH="3879850" progId="Paint.Picture">
                  <p:embed/>
                  <p:pic>
                    <p:nvPicPr>
                      <p:cNvPr id="0" name="图片 5"/>
                      <p:cNvPicPr/>
                      <p:nvPr/>
                    </p:nvPicPr>
                    <p:blipFill>
                      <a:blip r:embed="rId3"/>
                      <a:stretch>
                        <a:fillRect/>
                      </a:stretch>
                    </p:blipFill>
                    <p:spPr>
                      <a:xfrm>
                        <a:off x="2637155" y="1623060"/>
                        <a:ext cx="8206740" cy="4954905"/>
                      </a:xfrm>
                      <a:prstGeom prst="rect">
                        <a:avLst/>
                      </a:prstGeom>
                    </p:spPr>
                  </p:pic>
                </p:oleObj>
              </mc:Fallback>
            </mc:AlternateContent>
          </a:graphicData>
        </a:graphic>
      </p:graphicFrame>
      <p:sp>
        <p:nvSpPr>
          <p:cNvPr id="7" name="矩形 6"/>
          <p:cNvSpPr/>
          <p:nvPr/>
        </p:nvSpPr>
        <p:spPr>
          <a:xfrm>
            <a:off x="2604135" y="3429000"/>
            <a:ext cx="8552815" cy="45529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矩形 3"/>
          <p:cNvSpPr/>
          <p:nvPr/>
        </p:nvSpPr>
        <p:spPr>
          <a:xfrm>
            <a:off x="2561590" y="1007110"/>
            <a:ext cx="8552815" cy="70739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FF0000"/>
                </a:solidFill>
              </a:rPr>
              <a:t>对最外层循环进行并行化，更合适。</a:t>
            </a:r>
            <a:endParaRPr lang="zh-CN" altLang="en-US">
              <a:solidFill>
                <a:srgbClr val="FF0000"/>
              </a:solidFill>
            </a:endParaRPr>
          </a:p>
          <a:p>
            <a:pPr algn="l"/>
            <a:r>
              <a:rPr lang="en-US" altLang="zh-CN">
                <a:solidFill>
                  <a:srgbClr val="FF0000"/>
                </a:solidFill>
              </a:rPr>
              <a:t>#pragma omp parallel for</a:t>
            </a:r>
            <a:endParaRPr lang="en-US" altLang="zh-CN">
              <a:solidFill>
                <a:srgbClr val="FF0000"/>
              </a:solidFill>
            </a:endParaRPr>
          </a:p>
        </p:txBody>
      </p:sp>
      <p:sp>
        <p:nvSpPr>
          <p:cNvPr id="9" name="矩形 8"/>
          <p:cNvSpPr/>
          <p:nvPr/>
        </p:nvSpPr>
        <p:spPr>
          <a:xfrm>
            <a:off x="2519680" y="159385"/>
            <a:ext cx="8552815" cy="70739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FF0000"/>
                </a:solidFill>
                <a:sym typeface="+mn-ea"/>
              </a:rPr>
              <a:t>记得</a:t>
            </a:r>
            <a:r>
              <a:rPr lang="en-US" altLang="zh-CN">
                <a:solidFill>
                  <a:srgbClr val="FF0000"/>
                </a:solidFill>
                <a:sym typeface="+mn-ea"/>
              </a:rPr>
              <a:t>include</a:t>
            </a:r>
            <a:r>
              <a:rPr lang="zh-CN" altLang="en-US">
                <a:solidFill>
                  <a:srgbClr val="FF0000"/>
                </a:solidFill>
                <a:sym typeface="+mn-ea"/>
              </a:rPr>
              <a:t>头文件如</a:t>
            </a:r>
            <a:r>
              <a:rPr lang="en-US" altLang="zh-CN">
                <a:solidFill>
                  <a:srgbClr val="FF0000"/>
                </a:solidFill>
                <a:sym typeface="+mn-ea"/>
              </a:rPr>
              <a:t> omp.h</a:t>
            </a:r>
            <a:r>
              <a:rPr lang="zh-CN" altLang="en-US">
                <a:solidFill>
                  <a:srgbClr val="FF0000"/>
                </a:solidFill>
                <a:sym typeface="+mn-ea"/>
              </a:rPr>
              <a:t>，程序写完整，要求语法正确、功能正确</a:t>
            </a:r>
            <a:endParaRPr lang="zh-CN" altLang="en-US"/>
          </a:p>
        </p:txBody>
      </p:sp>
      <p:sp>
        <p:nvSpPr>
          <p:cNvPr id="10" name="文本框 9"/>
          <p:cNvSpPr txBox="1"/>
          <p:nvPr/>
        </p:nvSpPr>
        <p:spPr>
          <a:xfrm>
            <a:off x="396875" y="132715"/>
            <a:ext cx="4064000" cy="368300"/>
          </a:xfrm>
          <a:prstGeom prst="rect">
            <a:avLst/>
          </a:prstGeom>
          <a:noFill/>
        </p:spPr>
        <p:txBody>
          <a:bodyPr wrap="square" rtlCol="0">
            <a:spAutoFit/>
          </a:bodyPr>
          <a:p>
            <a:r>
              <a:rPr lang="zh-CN" altLang="en-US">
                <a:highlight>
                  <a:srgbClr val="FFFF00"/>
                </a:highlight>
              </a:rPr>
              <a:t>答案</a:t>
            </a:r>
            <a:endParaRPr lang="zh-CN" altLang="en-US">
              <a:highlight>
                <a:srgbClr val="FFFF00"/>
              </a:highlight>
            </a:endParaRPr>
          </a:p>
        </p:txBody>
      </p:sp>
      <p:sp>
        <p:nvSpPr>
          <p:cNvPr id="11" name="文本框 10"/>
          <p:cNvSpPr txBox="1"/>
          <p:nvPr/>
        </p:nvSpPr>
        <p:spPr>
          <a:xfrm>
            <a:off x="8893175" y="6149975"/>
            <a:ext cx="1682750" cy="368300"/>
          </a:xfrm>
          <a:prstGeom prst="rect">
            <a:avLst/>
          </a:prstGeom>
          <a:noFill/>
        </p:spPr>
        <p:txBody>
          <a:bodyPr wrap="square" rtlCol="0">
            <a:spAutoFit/>
          </a:bodyPr>
          <a:p>
            <a:r>
              <a:rPr lang="zh-CN" altLang="en-US"/>
              <a:t>某同学的答案</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335280"/>
            <a:ext cx="10968990" cy="5914390"/>
          </a:xfrm>
        </p:spPr>
        <p:txBody>
          <a:bodyPr/>
          <a:p>
            <a:pPr marL="0" algn="l">
              <a:buClrTx/>
              <a:buSzTx/>
              <a:buNone/>
            </a:pPr>
            <a:r>
              <a:rPr lang="en-US" altLang="zh-CN" sz="2400">
                <a:solidFill>
                  <a:srgbClr val="FF0000"/>
                </a:solidFill>
                <a:sym typeface="+mn-ea"/>
              </a:rPr>
              <a:t>2</a:t>
            </a:r>
            <a:r>
              <a:rPr lang="zh-CN" altLang="en-US" sz="2400">
                <a:solidFill>
                  <a:srgbClr val="FF0000"/>
                </a:solidFill>
                <a:sym typeface="+mn-ea"/>
              </a:rPr>
              <a:t>、</a:t>
            </a:r>
            <a:r>
              <a:rPr lang="en-US" altLang="zh-CN" sz="2400">
                <a:solidFill>
                  <a:srgbClr val="FF0000"/>
                </a:solidFill>
                <a:sym typeface="+mn-ea"/>
              </a:rPr>
              <a:t>5</a:t>
            </a:r>
            <a:r>
              <a:rPr lang="zh-CN" altLang="en-US" sz="2400">
                <a:solidFill>
                  <a:srgbClr val="FF0000"/>
                </a:solidFill>
                <a:sym typeface="+mn-ea"/>
              </a:rPr>
              <a:t>：来自习题，参考对应题目的答案</a:t>
            </a:r>
            <a:br>
              <a:rPr lang="zh-CN" altLang="en-US" sz="2400">
                <a:solidFill>
                  <a:srgbClr val="FF0000"/>
                </a:solidFill>
                <a:sym typeface="+mn-ea"/>
              </a:rPr>
            </a:br>
            <a:r>
              <a:rPr lang="en-US" altLang="zh-CN" sz="2400">
                <a:solidFill>
                  <a:srgbClr val="FF0000"/>
                </a:solidFill>
                <a:sym typeface="+mn-ea"/>
              </a:rPr>
              <a:t>3</a:t>
            </a:r>
            <a:r>
              <a:rPr lang="zh-CN" altLang="en-US" sz="2400">
                <a:solidFill>
                  <a:srgbClr val="FF0000"/>
                </a:solidFill>
                <a:sym typeface="+mn-ea"/>
              </a:rPr>
              <a:t>：参见</a:t>
            </a:r>
            <a:r>
              <a:rPr lang="en-US" altLang="zh-CN" sz="2400">
                <a:solidFill>
                  <a:srgbClr val="FF0000"/>
                </a:solidFill>
                <a:sym typeface="+mn-ea"/>
              </a:rPr>
              <a:t>chp2</a:t>
            </a:r>
            <a:r>
              <a:rPr lang="zh-CN" altLang="en-US" sz="2400">
                <a:solidFill>
                  <a:srgbClr val="FF0000"/>
                </a:solidFill>
                <a:sym typeface="+mn-ea"/>
              </a:rPr>
              <a:t>课件的第</a:t>
            </a:r>
            <a:r>
              <a:rPr lang="en-US" altLang="zh-CN" sz="2400">
                <a:solidFill>
                  <a:srgbClr val="FF0000"/>
                </a:solidFill>
                <a:sym typeface="+mn-ea"/>
              </a:rPr>
              <a:t>67</a:t>
            </a:r>
            <a:r>
              <a:rPr lang="en-US" sz="2400">
                <a:solidFill>
                  <a:srgbClr val="FF0000"/>
                </a:solidFill>
                <a:sym typeface="+mn-ea"/>
              </a:rPr>
              <a:t>-</a:t>
            </a:r>
            <a:r>
              <a:rPr lang="en-US" altLang="zh-CN" sz="2400">
                <a:solidFill>
                  <a:srgbClr val="FF0000"/>
                </a:solidFill>
                <a:sym typeface="+mn-ea"/>
              </a:rPr>
              <a:t>72</a:t>
            </a:r>
            <a:r>
              <a:rPr lang="zh-CN" altLang="en-US" sz="2400">
                <a:solidFill>
                  <a:srgbClr val="FF0000"/>
                </a:solidFill>
                <a:sym typeface="+mn-ea"/>
              </a:rPr>
              <a:t>页</a:t>
            </a:r>
            <a:br>
              <a:rPr lang="zh-CN" altLang="en-US" sz="2400">
                <a:solidFill>
                  <a:srgbClr val="FF0000"/>
                </a:solidFill>
                <a:sym typeface="+mn-ea"/>
              </a:rPr>
            </a:br>
            <a:r>
              <a:rPr lang="en-US" altLang="zh-CN" sz="2400">
                <a:solidFill>
                  <a:srgbClr val="FF0000"/>
                </a:solidFill>
                <a:sym typeface="+mn-ea"/>
              </a:rPr>
              <a:t>4</a:t>
            </a:r>
            <a:r>
              <a:rPr lang="zh-CN" altLang="en-US" sz="2400">
                <a:solidFill>
                  <a:srgbClr val="FF0000"/>
                </a:solidFill>
                <a:sym typeface="+mn-ea"/>
              </a:rPr>
              <a:t>：参见</a:t>
            </a:r>
            <a:r>
              <a:rPr lang="en-US" altLang="zh-CN" sz="2400">
                <a:solidFill>
                  <a:srgbClr val="FF0000"/>
                </a:solidFill>
                <a:sym typeface="+mn-ea"/>
              </a:rPr>
              <a:t>chp8</a:t>
            </a:r>
            <a:r>
              <a:rPr lang="zh-CN" altLang="en-US" sz="2400">
                <a:solidFill>
                  <a:srgbClr val="FF0000"/>
                </a:solidFill>
                <a:sym typeface="+mn-ea"/>
              </a:rPr>
              <a:t>课件的第</a:t>
            </a:r>
            <a:r>
              <a:rPr lang="en-US" altLang="zh-CN" sz="2400">
                <a:solidFill>
                  <a:srgbClr val="FF0000"/>
                </a:solidFill>
                <a:sym typeface="+mn-ea"/>
              </a:rPr>
              <a:t>32</a:t>
            </a:r>
            <a:r>
              <a:rPr lang="zh-CN" altLang="en-US" sz="2400">
                <a:solidFill>
                  <a:srgbClr val="FF0000"/>
                </a:solidFill>
                <a:sym typeface="+mn-ea"/>
              </a:rPr>
              <a:t>页，第</a:t>
            </a:r>
            <a:r>
              <a:rPr lang="en-US" altLang="zh-CN" sz="2400">
                <a:solidFill>
                  <a:srgbClr val="FF0000"/>
                </a:solidFill>
                <a:sym typeface="+mn-ea"/>
              </a:rPr>
              <a:t>28-31</a:t>
            </a:r>
            <a:r>
              <a:rPr lang="zh-CN" altLang="en-US" sz="2400">
                <a:solidFill>
                  <a:srgbClr val="FF0000"/>
                </a:solidFill>
                <a:sym typeface="+mn-ea"/>
              </a:rPr>
              <a:t>页，第</a:t>
            </a:r>
            <a:r>
              <a:rPr lang="en-US" altLang="zh-CN" sz="2400">
                <a:solidFill>
                  <a:srgbClr val="FF0000"/>
                </a:solidFill>
                <a:sym typeface="+mn-ea"/>
              </a:rPr>
              <a:t>9</a:t>
            </a:r>
            <a:r>
              <a:rPr lang="zh-CN" altLang="en-US" sz="2400">
                <a:solidFill>
                  <a:srgbClr val="FF0000"/>
                </a:solidFill>
                <a:sym typeface="+mn-ea"/>
              </a:rPr>
              <a:t>页</a:t>
            </a:r>
            <a:endParaRPr lang="en-US" altLang="zh-CN" sz="2400" b="0">
              <a:solidFill>
                <a:srgbClr val="FF0000"/>
              </a:solidFill>
              <a:sym typeface="+mn-ea"/>
            </a:endParaRPr>
          </a:p>
          <a:p>
            <a:pPr marL="0" algn="l">
              <a:buClrTx/>
              <a:buSzTx/>
              <a:buNone/>
            </a:pPr>
            <a:r>
              <a:rPr lang="en-US" altLang="zh-CN" sz="2400">
                <a:solidFill>
                  <a:srgbClr val="FF0000"/>
                </a:solidFill>
              </a:rPr>
              <a:t>6</a:t>
            </a:r>
            <a:r>
              <a:rPr lang="zh-CN" altLang="en-US" sz="2400">
                <a:solidFill>
                  <a:srgbClr val="FF0000"/>
                </a:solidFill>
              </a:rPr>
              <a:t>：</a:t>
            </a:r>
            <a:endParaRPr lang="zh-CN" altLang="en-US" sz="2400">
              <a:solidFill>
                <a:srgbClr val="FF0000"/>
              </a:solidFill>
            </a:endParaRPr>
          </a:p>
        </p:txBody>
      </p:sp>
      <p:graphicFrame>
        <p:nvGraphicFramePr>
          <p:cNvPr id="4" name="表格 3"/>
          <p:cNvGraphicFramePr/>
          <p:nvPr>
            <p:custDataLst>
              <p:tags r:id="rId1"/>
            </p:custDataLst>
          </p:nvPr>
        </p:nvGraphicFramePr>
        <p:xfrm>
          <a:off x="501650" y="2486660"/>
          <a:ext cx="11075670" cy="3037840"/>
        </p:xfrm>
        <a:graphic>
          <a:graphicData uri="http://schemas.openxmlformats.org/drawingml/2006/table">
            <a:tbl>
              <a:tblPr/>
              <a:tblGrid>
                <a:gridCol w="1334770"/>
                <a:gridCol w="591820"/>
                <a:gridCol w="818515"/>
                <a:gridCol w="1005840"/>
                <a:gridCol w="1102995"/>
                <a:gridCol w="1605915"/>
                <a:gridCol w="1061085"/>
                <a:gridCol w="979170"/>
                <a:gridCol w="1102360"/>
                <a:gridCol w="890905"/>
                <a:gridCol w="582295"/>
              </a:tblGrid>
              <a:tr h="609600">
                <a:tc>
                  <a:txBody>
                    <a:bodyPr/>
                    <a:p>
                      <a:pPr indent="0">
                        <a:buNone/>
                      </a:pPr>
                      <a:r>
                        <a:rPr lang="en-US" sz="2000" b="1">
                          <a:solidFill>
                            <a:srgbClr val="000000"/>
                          </a:solidFill>
                          <a:latin typeface="Times New Roman" panose="02020603050405020304" charset="0"/>
                          <a:cs typeface="Times New Roman" panose="02020603050405020304" charset="0"/>
                        </a:rPr>
                        <a:t>助记符</a:t>
                      </a:r>
                      <a:endParaRPr lang="en-US" alt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rgbClr val="000000"/>
                          </a:solidFill>
                          <a:latin typeface="Times New Roman" panose="02020603050405020304" charset="0"/>
                          <a:cs typeface="Times New Roman" panose="02020603050405020304" charset="0"/>
                        </a:rPr>
                        <a:t>状态</a:t>
                      </a:r>
                      <a:endParaRPr lang="en-US" alt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rgbClr val="000000"/>
                          </a:solidFill>
                          <a:latin typeface="Times New Roman" panose="02020603050405020304" charset="0"/>
                          <a:cs typeface="Times New Roman" panose="02020603050405020304" charset="0"/>
                        </a:rPr>
                        <a:t>微地址</a:t>
                      </a:r>
                      <a:endParaRPr lang="en-US" alt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rgbClr val="000000"/>
                          </a:solidFill>
                          <a:latin typeface="Times New Roman" panose="02020603050405020304" charset="0"/>
                          <a:cs typeface="Times New Roman" panose="02020603050405020304" charset="0"/>
                        </a:rPr>
                        <a:t>微程序</a:t>
                      </a:r>
                      <a:endParaRPr lang="en-US" alt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rgbClr val="000000"/>
                          </a:solidFill>
                          <a:latin typeface="Times New Roman" panose="02020603050405020304" charset="0"/>
                          <a:cs typeface="Times New Roman" panose="02020603050405020304" charset="0"/>
                        </a:rPr>
                        <a:t>数据输出</a:t>
                      </a:r>
                      <a:endParaRPr lang="en-US" alt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rgbClr val="000000"/>
                          </a:solidFill>
                          <a:latin typeface="Times New Roman" panose="02020603050405020304" charset="0"/>
                          <a:cs typeface="Times New Roman" panose="02020603050405020304" charset="0"/>
                        </a:rPr>
                        <a:t>数据打入</a:t>
                      </a:r>
                      <a:endParaRPr lang="en-US" alt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rgbClr val="000000"/>
                          </a:solidFill>
                          <a:latin typeface="Times New Roman" panose="02020603050405020304" charset="0"/>
                          <a:cs typeface="Times New Roman" panose="02020603050405020304" charset="0"/>
                        </a:rPr>
                        <a:t>地址输出</a:t>
                      </a:r>
                      <a:endParaRPr lang="en-US" alt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rgbClr val="000000"/>
                          </a:solidFill>
                          <a:latin typeface="Times New Roman" panose="02020603050405020304" charset="0"/>
                          <a:cs typeface="Times New Roman" panose="02020603050405020304" charset="0"/>
                        </a:rPr>
                        <a:t>运算器</a:t>
                      </a:r>
                      <a:endParaRPr lang="en-US" alt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rgbClr val="000000"/>
                          </a:solidFill>
                          <a:latin typeface="Times New Roman" panose="02020603050405020304" charset="0"/>
                          <a:cs typeface="Times New Roman" panose="02020603050405020304" charset="0"/>
                        </a:rPr>
                        <a:t>移位控制</a:t>
                      </a:r>
                      <a:endParaRPr lang="en-US" alt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rgbClr val="000000"/>
                          </a:solidFill>
                          <a:latin typeface="Times New Roman" panose="02020603050405020304" charset="0"/>
                          <a:cs typeface="Times New Roman" panose="02020603050405020304" charset="0"/>
                        </a:rPr>
                        <a:t>uPC</a:t>
                      </a:r>
                      <a:endParaRPr lang="en-US" alt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rgbClr val="000000"/>
                          </a:solidFill>
                          <a:latin typeface="Times New Roman" panose="02020603050405020304" charset="0"/>
                          <a:cs typeface="Times New Roman" panose="02020603050405020304" charset="0"/>
                        </a:rPr>
                        <a:t>PC</a:t>
                      </a:r>
                      <a:endParaRPr lang="en-US" alt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9600">
                <a:tc>
                  <a:txBody>
                    <a:bodyPr/>
                    <a:p>
                      <a:pPr indent="0">
                        <a:buNone/>
                      </a:pPr>
                      <a:r>
                        <a:rPr lang="en-US" sz="2000" b="0">
                          <a:solidFill>
                            <a:srgbClr val="000000"/>
                          </a:solidFill>
                          <a:latin typeface="Times New Roman" panose="02020603050405020304" charset="0"/>
                          <a:cs typeface="Times New Roman" panose="02020603050405020304" charset="0"/>
                        </a:rPr>
                        <a:t>ADDC A,R?</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T2</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20</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FF0000"/>
                          </a:solidFill>
                          <a:latin typeface="Times New Roman" panose="02020603050405020304" charset="0"/>
                          <a:cs typeface="Times New Roman" panose="02020603050405020304" charset="0"/>
                        </a:rPr>
                        <a:t>FFF7EF</a:t>
                      </a:r>
                      <a:endParaRPr lang="en-US" altLang="en-US" sz="2000" b="0">
                        <a:solidFill>
                          <a:srgbClr val="FF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寄存器值R?</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寄存器W</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A输出</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1</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9600">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T1</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21</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FF0000"/>
                          </a:solidFill>
                          <a:latin typeface="Times New Roman" panose="02020603050405020304" charset="0"/>
                          <a:cs typeface="Times New Roman" panose="02020603050405020304" charset="0"/>
                        </a:rPr>
                        <a:t>FFFE94</a:t>
                      </a:r>
                      <a:endParaRPr lang="en-US" altLang="en-US" sz="2000" b="0">
                        <a:solidFill>
                          <a:srgbClr val="FF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ALU直通</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寄存器A 标志位C，Z</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带进位加运算</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1</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4520">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T0</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22</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FF0000"/>
                          </a:solidFill>
                          <a:latin typeface="Times New Roman" panose="02020603050405020304" charset="0"/>
                          <a:cs typeface="Times New Roman" panose="02020603050405020304" charset="0"/>
                        </a:rPr>
                        <a:t>CBFFFF</a:t>
                      </a:r>
                      <a:endParaRPr lang="en-US" altLang="en-US" sz="2000" b="0">
                        <a:solidFill>
                          <a:srgbClr val="FF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指令寄存器IR</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PC输出</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加运算</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写入</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1</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4520">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23</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FF0000"/>
                          </a:solidFill>
                          <a:latin typeface="Times New Roman" panose="02020603050405020304" charset="0"/>
                          <a:cs typeface="Times New Roman" panose="02020603050405020304" charset="0"/>
                        </a:rPr>
                        <a:t>FFFFFF</a:t>
                      </a:r>
                      <a:endParaRPr lang="en-US" altLang="en-US" sz="2000" b="0">
                        <a:solidFill>
                          <a:srgbClr val="FF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A输出</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 </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1</a:t>
                      </a: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67970" y="234950"/>
            <a:ext cx="11656060" cy="6537960"/>
          </a:xfrm>
        </p:spPr>
        <p:txBody>
          <a:bodyPr>
            <a:noAutofit/>
          </a:bodyPr>
          <a:p>
            <a:pPr marL="0" indent="0">
              <a:buNone/>
            </a:pPr>
            <a:r>
              <a:rPr lang="en-US" altLang="zh-CN" sz="2400">
                <a:solidFill>
                  <a:srgbClr val="FF0000"/>
                </a:solidFill>
              </a:rPr>
              <a:t>7</a:t>
            </a:r>
            <a:r>
              <a:rPr lang="zh-CN" altLang="en-US" sz="2400">
                <a:solidFill>
                  <a:srgbClr val="FF0000"/>
                </a:solidFill>
              </a:rPr>
              <a:t>：</a:t>
            </a:r>
            <a:endParaRPr lang="zh-CN" altLang="en-US" sz="2400">
              <a:solidFill>
                <a:srgbClr val="FF0000"/>
              </a:solidFill>
            </a:endParaRPr>
          </a:p>
          <a:p>
            <a:pPr marL="0" indent="0">
              <a:buNone/>
            </a:pPr>
            <a:r>
              <a:rPr lang="zh-CN" altLang="en-US" sz="2000"/>
              <a:t>（1）</a:t>
            </a:r>
            <a:r>
              <a:rPr lang="en-US" altLang="zh-CN" sz="2000"/>
              <a:t>2</a:t>
            </a:r>
            <a:r>
              <a:rPr lang="zh-CN" altLang="en-US" sz="2000"/>
              <a:t>个页面，会发生</a:t>
            </a:r>
            <a:r>
              <a:rPr lang="en-US" altLang="zh-CN" sz="2000"/>
              <a:t>2</a:t>
            </a:r>
            <a:r>
              <a:rPr lang="zh-CN" altLang="en-US" sz="2000"/>
              <a:t>缺页异常，页故障地址是</a:t>
            </a:r>
            <a:r>
              <a:rPr lang="en-US" altLang="zh-CN" sz="2000"/>
              <a:t> 0422 2000H</a:t>
            </a:r>
            <a:r>
              <a:rPr lang="zh-CN" altLang="en-US" sz="2000"/>
              <a:t>，</a:t>
            </a:r>
            <a:r>
              <a:rPr lang="en-US" altLang="zh-CN" sz="2000"/>
              <a:t>0422 3000H</a:t>
            </a:r>
            <a:endParaRPr lang="zh-CN" altLang="en-US" sz="2000"/>
          </a:p>
          <a:p>
            <a:pPr marL="0" indent="0">
              <a:buNone/>
            </a:pPr>
            <a:r>
              <a:rPr lang="zh-CN" altLang="en-US" sz="2000"/>
              <a:t>（2）没有时间局部性，</a:t>
            </a:r>
            <a:r>
              <a:rPr lang="zh-CN" altLang="en-US" sz="2000">
                <a:sym typeface="+mn-ea"/>
              </a:rPr>
              <a:t>时间局部性是指如果某数据被访问过，不久以后该数据可能再次被访问。显然a中每个元素仅被访问1次，不存在重复访问，所以没有时间局部性。</a:t>
            </a:r>
            <a:endParaRPr lang="zh-CN" altLang="en-US" sz="2000"/>
          </a:p>
          <a:p>
            <a:pPr marL="0" indent="0">
              <a:buNone/>
            </a:pPr>
            <a:r>
              <a:rPr lang="zh-CN" altLang="en-US" sz="2000"/>
              <a:t>（3）组相联映射格式为 </a:t>
            </a:r>
            <a:endParaRPr lang="zh-CN" altLang="en-US" sz="2000"/>
          </a:p>
          <a:p>
            <a:pPr marL="0" indent="0">
              <a:buNone/>
            </a:pPr>
            <a:endParaRPr lang="zh-CN" altLang="en-US" sz="2000"/>
          </a:p>
          <a:p>
            <a:pPr marL="0" indent="0">
              <a:buNone/>
            </a:pPr>
            <a:r>
              <a:rPr lang="zh-CN" altLang="en-US" sz="2000"/>
              <a:t>虚拟地址中低5位（A4~A0）用作块内地址，低11位中高6位（A10~A5）用作Cache组号。</a:t>
            </a:r>
            <a:endParaRPr lang="zh-CN" altLang="en-US" sz="2000"/>
          </a:p>
          <a:p>
            <a:pPr marL="0" indent="0">
              <a:buNone/>
            </a:pPr>
            <a:r>
              <a:rPr lang="zh-CN" altLang="en-US" sz="2000"/>
              <a:t>a[1][0]的虚拟地址0042 2100H，</a:t>
            </a:r>
            <a:r>
              <a:rPr lang="zh-CN" altLang="en-US" sz="2000"/>
              <a:t>其所在主存块对应的Cache组号是8。</a:t>
            </a:r>
            <a:endParaRPr lang="zh-CN" altLang="en-US" sz="2000"/>
          </a:p>
          <a:p>
            <a:pPr marL="0" indent="0">
              <a:buNone/>
            </a:pPr>
            <a:r>
              <a:rPr lang="zh-CN" altLang="en-US" sz="2000"/>
              <a:t>（</a:t>
            </a:r>
            <a:r>
              <a:rPr lang="en-US" altLang="zh-CN" sz="2000"/>
              <a:t>4</a:t>
            </a:r>
            <a:r>
              <a:rPr lang="zh-CN" altLang="en-US" sz="2000"/>
              <a:t>）数组a占6KB/32B=192个主存块。</a:t>
            </a:r>
            <a:endParaRPr lang="zh-CN" altLang="en-US" sz="2000"/>
          </a:p>
          <a:p>
            <a:pPr marL="0" indent="0">
              <a:buNone/>
            </a:pPr>
            <a:r>
              <a:rPr lang="en-US" altLang="zh-CN" sz="2000"/>
              <a:t>  </a:t>
            </a:r>
            <a:r>
              <a:rPr lang="zh-CN" altLang="en-US" sz="2000"/>
              <a:t>数组a的Cache命中率为87.5%。主存块大小为32B，数组a每个元素大小为4B，一个主存块包含32B/4B=8个元素，数组a按行优先存放，C语言程序段按行访问数组元素，每个元素仅访问一次，所以每访问每个主存块中第一个元素产生Cache缺失，剩余8-1=7次Cache命中，所以数组a的Cache命中率为7/8=87.5%。</a:t>
            </a:r>
            <a:endParaRPr lang="zh-CN" altLang="en-US" sz="2000"/>
          </a:p>
          <a:p>
            <a:pPr marL="0" indent="0">
              <a:buNone/>
            </a:pPr>
            <a:endParaRPr lang="zh-CN" altLang="en-US" sz="2000"/>
          </a:p>
        </p:txBody>
      </p:sp>
      <p:graphicFrame>
        <p:nvGraphicFramePr>
          <p:cNvPr id="5" name="表格 4"/>
          <p:cNvGraphicFramePr/>
          <p:nvPr>
            <p:custDataLst>
              <p:tags r:id="rId1"/>
            </p:custDataLst>
          </p:nvPr>
        </p:nvGraphicFramePr>
        <p:xfrm>
          <a:off x="3463290" y="2321560"/>
          <a:ext cx="4736465" cy="640080"/>
        </p:xfrm>
        <a:graphic>
          <a:graphicData uri="http://schemas.openxmlformats.org/drawingml/2006/table">
            <a:tbl>
              <a:tblPr firstRow="1" bandRow="1">
                <a:tableStyleId>{5C22544A-7EE6-4342-B048-85BDC9FD1C3A}</a:tableStyleId>
              </a:tblPr>
              <a:tblGrid>
                <a:gridCol w="1945005"/>
                <a:gridCol w="1291590"/>
                <a:gridCol w="1499870"/>
              </a:tblGrid>
              <a:tr h="640080">
                <a:tc>
                  <a:txBody>
                    <a:bodyPr/>
                    <a:p>
                      <a:pPr marL="0" indent="0">
                        <a:buNone/>
                      </a:pPr>
                      <a:r>
                        <a:rPr lang="zh-CN" altLang="en-US" sz="1800">
                          <a:sym typeface="+mn-ea"/>
                        </a:rPr>
                        <a:t>主存字块标记</a:t>
                      </a:r>
                      <a:endParaRPr lang="zh-CN" altLang="en-US" sz="1800">
                        <a:sym typeface="+mn-ea"/>
                      </a:endParaRPr>
                    </a:p>
                    <a:p>
                      <a:pPr marL="0" indent="0">
                        <a:buNone/>
                      </a:pPr>
                      <a:r>
                        <a:rPr lang="en-US" altLang="zh-CN"/>
                        <a:t>21b</a:t>
                      </a:r>
                      <a:endParaRPr lang="en-US" altLang="zh-CN"/>
                    </a:p>
                  </a:txBody>
                  <a:tcPr/>
                </a:tc>
                <a:tc>
                  <a:txBody>
                    <a:bodyPr/>
                    <a:p>
                      <a:pPr>
                        <a:buNone/>
                      </a:pPr>
                      <a:r>
                        <a:rPr lang="zh-CN" altLang="en-US"/>
                        <a:t>组</a:t>
                      </a:r>
                      <a:r>
                        <a:rPr lang="zh-CN" altLang="en-US"/>
                        <a:t>号</a:t>
                      </a:r>
                      <a:endParaRPr lang="zh-CN" altLang="en-US"/>
                    </a:p>
                    <a:p>
                      <a:pPr>
                        <a:buNone/>
                      </a:pPr>
                      <a:r>
                        <a:rPr lang="en-US" altLang="zh-CN"/>
                        <a:t>6b</a:t>
                      </a:r>
                      <a:r>
                        <a:rPr lang="zh-CN" altLang="en-US"/>
                        <a:t>共</a:t>
                      </a:r>
                      <a:r>
                        <a:rPr lang="en-US" altLang="zh-CN"/>
                        <a:t>64</a:t>
                      </a:r>
                      <a:r>
                        <a:rPr lang="zh-CN" altLang="en-US"/>
                        <a:t>组</a:t>
                      </a:r>
                      <a:endParaRPr lang="zh-CN" altLang="en-US"/>
                    </a:p>
                  </a:txBody>
                  <a:tcPr/>
                </a:tc>
                <a:tc>
                  <a:txBody>
                    <a:bodyPr/>
                    <a:p>
                      <a:pPr>
                        <a:buNone/>
                      </a:pPr>
                      <a:r>
                        <a:rPr lang="zh-CN" altLang="en-US"/>
                        <a:t>块内地址</a:t>
                      </a:r>
                      <a:endParaRPr lang="zh-CN" altLang="en-US"/>
                    </a:p>
                    <a:p>
                      <a:pPr>
                        <a:buNone/>
                      </a:pPr>
                      <a:r>
                        <a:rPr lang="en-US" altLang="zh-CN"/>
                        <a:t> 5b</a:t>
                      </a:r>
                      <a:r>
                        <a:rPr lang="zh-CN" altLang="en-US"/>
                        <a:t>共</a:t>
                      </a:r>
                      <a:r>
                        <a:rPr lang="en-US" altLang="zh-CN"/>
                        <a:t>32B</a:t>
                      </a:r>
                      <a:endParaRPr lang="zh-CN" altLang="en-US"/>
                    </a:p>
                  </a:txBody>
                  <a:tcPr/>
                </a:tc>
              </a:tr>
            </a:tbl>
          </a:graphicData>
        </a:graphic>
      </p:graphicFrame>
      <p:graphicFrame>
        <p:nvGraphicFramePr>
          <p:cNvPr id="6" name="对象 5"/>
          <p:cNvGraphicFramePr/>
          <p:nvPr>
            <p:custDataLst>
              <p:tags r:id="rId2"/>
            </p:custDataLst>
          </p:nvPr>
        </p:nvGraphicFramePr>
        <p:xfrm>
          <a:off x="7976235" y="4312920"/>
          <a:ext cx="3202940" cy="524510"/>
        </p:xfrm>
        <a:graphic>
          <a:graphicData uri="http://schemas.openxmlformats.org/presentationml/2006/ole">
            <mc:AlternateContent xmlns:mc="http://schemas.openxmlformats.org/markup-compatibility/2006">
              <mc:Choice xmlns:v="urn:schemas-microsoft-com:vml" Requires="v">
                <p:oleObj spid="_x0000_s7" name="" r:id="rId3" imgW="3200400" imgH="523875" progId="Paint.Picture">
                  <p:embed/>
                </p:oleObj>
              </mc:Choice>
              <mc:Fallback>
                <p:oleObj name="" r:id="rId3" imgW="3200400" imgH="523875" progId="Paint.Picture">
                  <p:embed/>
                  <p:pic>
                    <p:nvPicPr>
                      <p:cNvPr id="0" name="图片 6"/>
                      <p:cNvPicPr/>
                      <p:nvPr/>
                    </p:nvPicPr>
                    <p:blipFill>
                      <a:blip r:embed="rId4"/>
                      <a:stretch>
                        <a:fillRect/>
                      </a:stretch>
                    </p:blipFill>
                    <p:spPr>
                      <a:xfrm>
                        <a:off x="7976235" y="4312920"/>
                        <a:ext cx="3202940" cy="52451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9895" y="560070"/>
            <a:ext cx="6746875" cy="5617210"/>
          </a:xfrm>
        </p:spPr>
        <p:txBody>
          <a:bodyPr>
            <a:normAutofit/>
          </a:bodyPr>
          <a:p>
            <a:pPr fontAlgn="auto">
              <a:lnSpc>
                <a:spcPct val="100000"/>
              </a:lnSpc>
              <a:spcBef>
                <a:spcPts val="400"/>
              </a:spcBef>
            </a:pPr>
            <a:r>
              <a:rPr lang="zh-CN" altLang="en-US">
                <a:latin typeface="宋体" panose="02010600030101010101" pitchFamily="2" charset="-122"/>
                <a:ea typeface="宋体" panose="02010600030101010101" pitchFamily="2" charset="-122"/>
                <a:cs typeface="宋体" panose="02010600030101010101" pitchFamily="2" charset="-122"/>
                <a:sym typeface="+mn-ea"/>
              </a:rPr>
              <a:t>循环i和j的次序调换后，按列访问数组元素</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00000"/>
              </a:lnSpc>
              <a:spcBef>
                <a:spcPts val="400"/>
              </a:spcBef>
            </a:pP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00000"/>
              </a:lnSpc>
              <a:spcBef>
                <a:spcPts val="400"/>
              </a:spcBef>
            </a:pPr>
            <a:r>
              <a:rPr lang="zh-CN" altLang="en-US">
                <a:latin typeface="宋体" panose="02010600030101010101" pitchFamily="2" charset="-122"/>
                <a:ea typeface="宋体" panose="02010600030101010101" pitchFamily="2" charset="-122"/>
                <a:cs typeface="宋体" panose="02010600030101010101" pitchFamily="2" charset="-122"/>
                <a:sym typeface="+mn-ea"/>
              </a:rPr>
              <a:t>由于</a:t>
            </a:r>
            <a:r>
              <a:rPr lang="en-US" altLang="zh-CN">
                <a:latin typeface="宋体" panose="02010600030101010101" pitchFamily="2" charset="-122"/>
                <a:ea typeface="宋体" panose="02010600030101010101" pitchFamily="2" charset="-122"/>
                <a:cs typeface="宋体" panose="02010600030101010101" pitchFamily="2" charset="-122"/>
                <a:sym typeface="+mn-ea"/>
              </a:rPr>
              <a:t>cache</a:t>
            </a:r>
            <a:r>
              <a:rPr lang="zh-CN" altLang="en-US">
                <a:latin typeface="宋体" panose="02010600030101010101" pitchFamily="2" charset="-122"/>
                <a:ea typeface="宋体" panose="02010600030101010101" pitchFamily="2" charset="-122"/>
                <a:cs typeface="宋体" panose="02010600030101010101" pitchFamily="2" charset="-122"/>
                <a:sym typeface="+mn-ea"/>
              </a:rPr>
              <a:t>是</a:t>
            </a:r>
            <a:r>
              <a:rPr lang="en-US" altLang="zh-CN">
                <a:latin typeface="宋体" panose="02010600030101010101" pitchFamily="2" charset="-122"/>
                <a:ea typeface="宋体" panose="02010600030101010101" pitchFamily="2" charset="-122"/>
                <a:cs typeface="宋体" panose="02010600030101010101" pitchFamily="2" charset="-122"/>
                <a:sym typeface="+mn-ea"/>
              </a:rPr>
              <a:t>64</a:t>
            </a:r>
            <a:r>
              <a:rPr lang="zh-CN" altLang="en-US">
                <a:latin typeface="宋体" panose="02010600030101010101" pitchFamily="2" charset="-122"/>
                <a:ea typeface="宋体" panose="02010600030101010101" pitchFamily="2" charset="-122"/>
                <a:cs typeface="宋体" panose="02010600030101010101" pitchFamily="2" charset="-122"/>
                <a:sym typeface="+mn-ea"/>
              </a:rPr>
              <a:t>组</a:t>
            </a:r>
            <a:r>
              <a:rPr lang="en-US" altLang="zh-CN">
                <a:latin typeface="宋体" panose="02010600030101010101" pitchFamily="2" charset="-122"/>
                <a:ea typeface="宋体" panose="02010600030101010101" pitchFamily="2" charset="-122"/>
                <a:cs typeface="宋体" panose="02010600030101010101" pitchFamily="2" charset="-122"/>
                <a:sym typeface="+mn-ea"/>
              </a:rPr>
              <a:t>*4</a:t>
            </a:r>
            <a:r>
              <a:rPr lang="zh-CN" altLang="en-US">
                <a:latin typeface="宋体" panose="02010600030101010101" pitchFamily="2" charset="-122"/>
                <a:ea typeface="宋体" panose="02010600030101010101" pitchFamily="2" charset="-122"/>
                <a:cs typeface="宋体" panose="02010600030101010101" pitchFamily="2" charset="-122"/>
                <a:sym typeface="+mn-ea"/>
              </a:rPr>
              <a:t>路，数组</a:t>
            </a:r>
            <a:r>
              <a:rPr lang="en-US" altLang="zh-CN">
                <a:latin typeface="宋体" panose="02010600030101010101" pitchFamily="2" charset="-122"/>
                <a:ea typeface="宋体" panose="02010600030101010101" pitchFamily="2" charset="-122"/>
                <a:cs typeface="宋体" panose="02010600030101010101" pitchFamily="2" charset="-122"/>
                <a:sym typeface="+mn-ea"/>
              </a:rPr>
              <a:t>A</a:t>
            </a:r>
            <a:r>
              <a:rPr lang="zh-CN" altLang="en-US">
                <a:latin typeface="宋体" panose="02010600030101010101" pitchFamily="2" charset="-122"/>
                <a:ea typeface="宋体" panose="02010600030101010101" pitchFamily="2" charset="-122"/>
                <a:cs typeface="宋体" panose="02010600030101010101" pitchFamily="2" charset="-122"/>
                <a:sym typeface="+mn-ea"/>
              </a:rPr>
              <a:t>可以划分为</a:t>
            </a:r>
            <a:r>
              <a:rPr lang="en-US" altLang="zh-CN">
                <a:latin typeface="宋体" panose="02010600030101010101" pitchFamily="2" charset="-122"/>
                <a:ea typeface="宋体" panose="02010600030101010101" pitchFamily="2" charset="-122"/>
                <a:cs typeface="宋体" panose="02010600030101010101" pitchFamily="2" charset="-122"/>
                <a:sym typeface="+mn-ea"/>
              </a:rPr>
              <a:t>64</a:t>
            </a:r>
            <a:r>
              <a:rPr lang="zh-CN" altLang="en-US">
                <a:latin typeface="宋体" panose="02010600030101010101" pitchFamily="2" charset="-122"/>
                <a:ea typeface="宋体" panose="02010600030101010101" pitchFamily="2" charset="-122"/>
                <a:cs typeface="宋体" panose="02010600030101010101" pitchFamily="2" charset="-122"/>
                <a:sym typeface="+mn-ea"/>
              </a:rPr>
              <a:t>组</a:t>
            </a:r>
            <a:r>
              <a:rPr lang="en-US" altLang="zh-CN">
                <a:latin typeface="宋体" panose="02010600030101010101" pitchFamily="2" charset="-122"/>
                <a:ea typeface="宋体" panose="02010600030101010101" pitchFamily="2" charset="-122"/>
                <a:cs typeface="宋体" panose="02010600030101010101" pitchFamily="2" charset="-122"/>
                <a:sym typeface="+mn-ea"/>
              </a:rPr>
              <a:t>*3</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外层循环的每一次迭代均不会发生对本次迭代中已经调入的主存块的替换。</a:t>
            </a:r>
            <a:br>
              <a:rPr lang="zh-CN" altLang="en-US">
                <a:latin typeface="宋体" panose="02010600030101010101" pitchFamily="2" charset="-122"/>
                <a:ea typeface="宋体" panose="02010600030101010101" pitchFamily="2" charset="-122"/>
                <a:cs typeface="宋体" panose="02010600030101010101" pitchFamily="2" charset="-122"/>
                <a:sym typeface="+mn-ea"/>
              </a:rPr>
            </a:br>
            <a:r>
              <a:rPr lang="zh-CN" altLang="en-US">
                <a:latin typeface="宋体" panose="02010600030101010101" pitchFamily="2" charset="-122"/>
                <a:ea typeface="宋体" panose="02010600030101010101" pitchFamily="2" charset="-122"/>
                <a:cs typeface="宋体" panose="02010600030101010101" pitchFamily="2" charset="-122"/>
                <a:sym typeface="+mn-ea"/>
              </a:rPr>
              <a:t>每个元素仅访问一次，所以每访问每个主存块中第一个元素产生Cache缺失，剩余8-1=7次Cache命中，</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00000"/>
              </a:lnSpc>
              <a:spcBef>
                <a:spcPts val="400"/>
              </a:spcBef>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所以数组a的Cache命中率为7/8=87.5%。</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 name="对象 5"/>
          <p:cNvGraphicFramePr/>
          <p:nvPr>
            <p:custDataLst>
              <p:tags r:id="rId1"/>
            </p:custDataLst>
          </p:nvPr>
        </p:nvGraphicFramePr>
        <p:xfrm>
          <a:off x="7272020" y="718820"/>
          <a:ext cx="4871085" cy="3827145"/>
        </p:xfrm>
        <a:graphic>
          <a:graphicData uri="http://schemas.openxmlformats.org/presentationml/2006/ole">
            <mc:AlternateContent xmlns:mc="http://schemas.openxmlformats.org/markup-compatibility/2006">
              <mc:Choice xmlns:v="urn:schemas-microsoft-com:vml" Requires="v">
                <p:oleObj spid="_x0000_s7" name="" r:id="rId2" imgW="4867275" imgH="3823970" progId="Paint.Picture">
                  <p:embed/>
                </p:oleObj>
              </mc:Choice>
              <mc:Fallback>
                <p:oleObj name="" r:id="rId2" imgW="4867275" imgH="3823970" progId="Paint.Picture">
                  <p:embed/>
                  <p:pic>
                    <p:nvPicPr>
                      <p:cNvPr id="0" name="图片 6"/>
                      <p:cNvPicPr/>
                      <p:nvPr/>
                    </p:nvPicPr>
                    <p:blipFill>
                      <a:blip r:embed="rId3"/>
                      <a:stretch>
                        <a:fillRect/>
                      </a:stretch>
                    </p:blipFill>
                    <p:spPr>
                      <a:xfrm>
                        <a:off x="7272020" y="718820"/>
                        <a:ext cx="4871085" cy="3827145"/>
                      </a:xfrm>
                      <a:prstGeom prst="rect">
                        <a:avLst/>
                      </a:prstGeom>
                    </p:spPr>
                  </p:pic>
                </p:oleObj>
              </mc:Fallback>
            </mc:AlternateContent>
          </a:graphicData>
        </a:graphic>
      </p:graphicFrame>
      <p:sp>
        <p:nvSpPr>
          <p:cNvPr id="2" name="三十二角星 1"/>
          <p:cNvSpPr/>
          <p:nvPr/>
        </p:nvSpPr>
        <p:spPr>
          <a:xfrm>
            <a:off x="430530" y="4287520"/>
            <a:ext cx="6093460" cy="2131695"/>
          </a:xfrm>
          <a:prstGeom prst="star32">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简单地说，</a:t>
            </a:r>
            <a:r>
              <a:rPr lang="en-US" altLang="zh-CN"/>
              <a:t>a</a:t>
            </a:r>
            <a:r>
              <a:rPr lang="zh-CN" altLang="en-US"/>
              <a:t>的每个块被缓存到</a:t>
            </a:r>
            <a:r>
              <a:rPr lang="en-US" altLang="zh-CN"/>
              <a:t>cache</a:t>
            </a:r>
            <a:r>
              <a:rPr lang="zh-CN" altLang="en-US"/>
              <a:t>，</a:t>
            </a:r>
            <a:r>
              <a:rPr lang="zh-CN" altLang="en-US">
                <a:sym typeface="+mn-ea"/>
              </a:rPr>
              <a:t>在使用完前不会被替换，</a:t>
            </a:r>
            <a:r>
              <a:rPr lang="zh-CN" altLang="en-US"/>
              <a:t>由于每个块含有</a:t>
            </a:r>
            <a:r>
              <a:rPr lang="en-US" altLang="zh-CN"/>
              <a:t>8</a:t>
            </a:r>
            <a:r>
              <a:rPr lang="zh-CN" altLang="en-US"/>
              <a:t>个元素，每个元素都会被访问一次，那么命中率就是</a:t>
            </a:r>
            <a:r>
              <a:rPr lang="en-US" altLang="zh-CN"/>
              <a:t>7/8</a:t>
            </a:r>
            <a:endParaRPr lang="en-US" altLang="zh-CN"/>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
  <p:tag name="KSO_WM_UNIT_PLACING_PICTURE_USER_VIEWPORT" val="{&quot;height&quot;:6802.500787401575,&quot;width&quot;:14400}"/>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ABLE_BEAUTIFY" val="smartTable{6f9ed0a7-8617-440e-9213-d3f916a3d28f}"/>
  <p:tag name="TABLE_ENDDRAG_ORIGIN_RECT" val="872*237"/>
  <p:tag name="TABLE_ENDDRAG_RECT" val="14*214*872*237"/>
</p:tagLst>
</file>

<file path=ppt/tags/tag71.xml><?xml version="1.0" encoding="utf-8"?>
<p:tagLst xmlns:p="http://schemas.openxmlformats.org/presentationml/2006/main">
  <p:tag name="TABLE_ENDDRAG_ORIGIN_RECT" val="372*49"/>
  <p:tag name="TABLE_ENDDRAG_RECT" val="429*133*372*49"/>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COMMONDATA" val="eyJoZGlkIjoiYjcxNTkwMWQ1YmE5YzU1ZjRkNDEwMWIyOTA2YzBhZjkifQ=="/>
  <p:tag name="KSO_WPP_MARK_KEY" val="89c1173e-cb88-4420-952b-b723ee80286a"/>
  <p:tag name="commondata" val="eyJoZGlkIjoiNmNiNDBkYjIzMmZmNmNiNjIyMzYyYzllY2FkYmIzOTU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2051</Words>
  <Application>WPS 演示</Application>
  <PresentationFormat>宽屏</PresentationFormat>
  <Paragraphs>190</Paragraphs>
  <Slides>7</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7</vt:i4>
      </vt:variant>
    </vt:vector>
  </HeadingPairs>
  <TitlesOfParts>
    <vt:vector size="19" baseType="lpstr">
      <vt:lpstr>Arial</vt:lpstr>
      <vt:lpstr>宋体</vt:lpstr>
      <vt:lpstr>Wingdings</vt:lpstr>
      <vt:lpstr>Wingdings</vt:lpstr>
      <vt:lpstr>Times New Roman</vt:lpstr>
      <vt:lpstr>微软雅黑</vt:lpstr>
      <vt:lpstr>Arial Unicode MS</vt:lpstr>
      <vt:lpstr>Calibri</vt:lpstr>
      <vt:lpstr>Office 主题​​</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Fiona</cp:lastModifiedBy>
  <cp:revision>172</cp:revision>
  <dcterms:created xsi:type="dcterms:W3CDTF">2019-06-19T02:08:00Z</dcterms:created>
  <dcterms:modified xsi:type="dcterms:W3CDTF">2024-01-25T03:46:54Z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BB84C1C20B0E495FAF4AF8055836F3EB</vt:lpwstr>
  </property>
</Properties>
</file>