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68" r:id="rId3"/>
    <p:sldId id="596" r:id="rId4"/>
    <p:sldId id="597" r:id="rId5"/>
    <p:sldId id="257" r:id="rId6"/>
    <p:sldId id="599" r:id="rId7"/>
    <p:sldId id="598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1FFF-D920-554F-A82C-01C19CBBA102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D6CA-687E-F649-BDAA-2D4741DDC3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D5A-FCC5-C042-906A-B476FED37F5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42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2BC9-598F-6244-A8F1-0C45325A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18556-97E7-A54B-94EF-58B274E3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2B168-F9EA-E342-B781-610360D8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657D6-5442-C047-A403-9DBC50A4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54141-BB4F-804A-B081-E5B6D01D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9827-1B5C-8A4C-8F65-F7C5B62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5918F-039D-064D-8F3E-34ECAAE1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9FE4E-B22A-304D-8677-669D251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87BD5-2303-674B-838D-A09F00A6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B98E-1546-5F4A-BCF0-A6721E1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2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4D6C94-6B81-7545-80D7-7157263E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D232C-C593-9041-9FD5-C2DF79431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9CD28-120F-C142-8439-B1709743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6E531-3CF4-7042-87EA-AEED6B45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A4A81-95E5-0E49-9206-3378A4C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0A068-7CEB-9045-A505-A23C4EA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63EC8-47EF-0C4E-8846-4E24D01E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5F38C-A11E-894A-8683-A0D99AB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B277-30E2-F04F-9FEE-11619643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5E4D3-8184-B94C-BA60-B374B19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0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E50C5-274A-1C4B-BCCE-400E1EAD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7DE2-016C-3F4E-940D-27BE80C6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A8693-EB8D-244F-8912-993FB063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F311C-B225-5B46-9A3B-91E36D1D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4DF83-6305-124E-B678-D0EC10A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1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4DE8-1324-1545-9535-CA77D925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6D9FB-B186-454C-A818-8FC16115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9E8D-8269-FA46-8689-4C4B9921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EF7FB-8138-BC46-9519-141CF668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2F94-8C7C-0F40-910B-598D1A7F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2CD0B-0B34-8B4A-89F6-5E59C4E2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9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BF18-4DBD-5A4C-B670-2EAEF4A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86DD1-D5A6-ED42-B85E-9FA61AD5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8EAC8-2112-C947-BCF7-089843AB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351EBC-1750-AD48-8557-1EAE5CBE1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98280-16FD-3944-B201-CFA2BF94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3CE475-0ADA-9049-95AA-A01E91BB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C45C4-BCCD-8847-AFBE-2534A1D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198505-82BC-4E45-8865-8892DC3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98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B640-6963-2843-ADA4-E3A3D3BC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83FF40-175B-6240-995A-E3DB8694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64014F-9672-2644-A7F7-368C1D1F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BDF9E-0C3E-CA4A-99C4-154F658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7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07DD3-45C5-1C47-82F0-8C5F055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D8FF7-6892-7345-998C-EAE3B155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C44F4-D8C9-574F-ACED-F2B740A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5990-7619-AE47-BD3A-F39F682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6C227-EB7C-064F-9C09-5980E705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902C4-B3DD-0F4C-A667-536F8C8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9733B-471F-CC40-817F-AFD36230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77361-5FD4-444C-BAB1-0C960DAE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4C1C6-BA82-144C-85B5-9F6D3C0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1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90FDC-C4A6-5248-B11D-03C0569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7E3E4-A259-754A-BAD4-C770D482C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CE9CA-EAB7-0145-AB9D-7704B7B2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6E9CC-ED4E-4444-ACD3-EF63FF41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1D4ED-B9CA-7E4C-9126-FB3E8E4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5BC11-F156-0043-9CB2-960A65A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319BB-BDCB-6741-B044-4F0875C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6EABA-8583-984D-AD23-7722ABD2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4D886-D27E-2C47-B6A5-1B65034EC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D74A-4C35-1A4E-AAEA-D2C1EE465029}" type="datetimeFigureOut">
              <a:rPr kumimoji="1" lang="zh-CN" altLang="en-US" smtClean="0"/>
              <a:t>2022/12/5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78B6-CA3F-1546-AFC8-FDE56747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BCA3-71BB-8D49-B99A-92270A39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731F-A187-4C44-B58F-C7BD07B5A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pauly/ee102a/restricted/lecture7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pauly/ee102a/restricted/lecture7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pauly/ee102a/restricted/lecture7.pdf" TargetMode="External"/><Relationship Id="rId2" Type="http://schemas.openxmlformats.org/officeDocument/2006/relationships/hyperlink" Target="https://web.stanford.edu/~pauly/ee102a/restricted/lecture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60881-DB6E-4061-A47D-495A3D73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675159-CFB7-6542-95CF-25E614D44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95" y="972024"/>
            <a:ext cx="4227034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计算机组成原理与体系结构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ECF13D-5730-7A40-BA0C-A3CFE647811A}"/>
              </a:ext>
            </a:extLst>
          </p:cNvPr>
          <p:cNvSpPr txBox="1"/>
          <p:nvPr/>
        </p:nvSpPr>
        <p:spPr>
          <a:xfrm>
            <a:off x="7853239" y="2720052"/>
            <a:ext cx="3633747" cy="40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课程编号：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08695028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2022-23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冬季学期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段圣宇</a:t>
            </a: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上海大学</a:t>
            </a:r>
            <a:endParaRPr kumimoji="1" lang="en-US" altLang="zh-CN" sz="2400" b="1" dirty="0">
              <a:solidFill>
                <a:schemeClr val="accent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计算机工程与科学学院</a:t>
            </a:r>
            <a:endParaRPr kumimoji="1" lang="en-US" altLang="zh-CN" sz="2400" b="1" dirty="0">
              <a:solidFill>
                <a:schemeClr val="accent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9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D92D61-9008-4FB9-9698-29F8E17A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116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9F34-BFFE-4932-8830-3DBC690F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14956"/>
            <a:ext cx="10515600" cy="1057275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任课教师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35347A-59A4-E446-9938-9F8C4C2F6DB5}"/>
              </a:ext>
            </a:extLst>
          </p:cNvPr>
          <p:cNvGraphicFramePr>
            <a:graphicFrameLocks noGrp="1"/>
          </p:cNvGraphicFramePr>
          <p:nvPr/>
        </p:nvGraphicFramePr>
        <p:xfrm>
          <a:off x="1085847" y="1272231"/>
          <a:ext cx="9897463" cy="5127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463">
                  <a:extLst>
                    <a:ext uri="{9D8B030D-6E8A-4147-A177-3AD203B41FA5}">
                      <a16:colId xmlns:a16="http://schemas.microsoft.com/office/drawing/2014/main" val="239027569"/>
                    </a:ext>
                  </a:extLst>
                </a:gridCol>
              </a:tblGrid>
              <a:tr h="660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段圣宇</a:t>
                      </a:r>
                      <a:r>
                        <a:rPr lang="zh-CN" altLang="en-US" sz="4000" dirty="0">
                          <a:solidFill>
                            <a:srgbClr val="0070C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2400" b="0" kern="1200" dirty="0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哲学博士 </a:t>
                      </a:r>
                      <a:r>
                        <a:rPr lang="en-US" altLang="zh-CN" sz="2400" b="0" kern="1200" dirty="0" err="1">
                          <a:solidFill>
                            <a:schemeClr val="accent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Ph.D</a:t>
                      </a:r>
                      <a:endParaRPr lang="en-US" altLang="zh-CN" sz="2400" b="0" kern="1200" dirty="0">
                        <a:solidFill>
                          <a:schemeClr val="accent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9648"/>
                  </a:ext>
                </a:extLst>
              </a:tr>
              <a:tr h="26096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上海大学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计算机工程与科学学院 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计算机科学与技术系 讲师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毕业于英国南安普顿大学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研究领域：大规模集成电路（</a:t>
                      </a: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VLSI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）开发</a:t>
                      </a:r>
                      <a:endParaRPr lang="en-US" altLang="zh-CN" sz="2400" b="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05325"/>
                  </a:ext>
                </a:extLst>
              </a:tr>
              <a:tr h="1656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Email:  </a:t>
                      </a:r>
                      <a:r>
                        <a:rPr lang="en-US" altLang="zh-CN" sz="2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sduan@shu.edu.cn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zh-CN" altLang="en-US" sz="24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办公室：</a:t>
                      </a:r>
                      <a:r>
                        <a:rPr lang="zh-CN" altLang="en-US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计算机学院</a:t>
                      </a:r>
                      <a:r>
                        <a:rPr lang="en-US" altLang="zh-CN" sz="2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407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7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28A8-4916-4598-84A7-25BCE24A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9616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上课时间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26152-D448-4E13-ABA9-53442C81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165245"/>
            <a:ext cx="10515600" cy="558090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课堂教学</a:t>
            </a:r>
            <a:endParaRPr lang="en-US" altLang="zh-CN" sz="32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周一 第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节（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8:00-9:40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周三 第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节（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8:00-9:40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地点：</a:t>
            </a:r>
            <a:r>
              <a:rPr lang="en-US" altLang="zh-CN" sz="280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FJ104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实验教学</a:t>
            </a:r>
            <a:endParaRPr lang="en-US" altLang="zh-CN" sz="32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周五 第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节（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8:00-9:40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地点：计算机学院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楼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641575" y="1338021"/>
            <a:ext cx="91572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第一部分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lang="en-US" altLang="zh-CN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sz="2000" b="0" i="0" u="none" strike="noStrike" dirty="0">
                <a:effectLst/>
                <a:latin typeface="Georgia" panose="02040502050405020303" pitchFamily="18" charset="0"/>
              </a:rPr>
              <a:t>计算机系统概论</a:t>
            </a:r>
            <a:r>
              <a:rPr lang="en-US" altLang="zh-CN" sz="2000" b="0" i="0" dirty="0">
                <a:effectLst/>
                <a:latin typeface="Georgia" panose="02040502050405020303" pitchFamily="18" charset="0"/>
              </a:rPr>
              <a:t> 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第二部分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计算机核心组成</a:t>
            </a:r>
            <a:br>
              <a:rPr lang="en-US" altLang="zh-CN" sz="2000" dirty="0"/>
            </a:b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2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运算方法和运算器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3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指令系统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4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中央处理器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5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多层次的存储器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第三部分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其它组成部分</a:t>
            </a:r>
            <a:br>
              <a:rPr lang="en-US" altLang="zh-CN" sz="2000" dirty="0"/>
            </a:b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6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总线系统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7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外围设备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8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输入输出系统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第四部分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计算机前沿发展</a:t>
            </a:r>
            <a:endParaRPr lang="en-US" altLang="zh-CN" sz="2000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lang="en-US" altLang="zh-CN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sz="2000" b="0" i="0" u="none" strike="noStrike" dirty="0">
                <a:effectLst/>
                <a:latin typeface="Georgia" panose="02040502050405020303" pitchFamily="18" charset="0"/>
              </a:rPr>
              <a:t>并行组织与结构</a:t>
            </a:r>
            <a:r>
              <a:rPr lang="en-US" altLang="zh-CN" sz="2000" b="0" i="0" dirty="0">
                <a:effectLst/>
                <a:latin typeface="Georgia" panose="02040502050405020303" pitchFamily="18" charset="0"/>
              </a:rPr>
              <a:t> </a:t>
            </a:r>
            <a:endParaRPr lang="en-US" altLang="zh-CN" sz="20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3ADE3C3-81EB-46B6-8398-348FFA3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355875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641575" y="1338021"/>
            <a:ext cx="91572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第一部分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lang="en-US" altLang="zh-CN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sz="2000" b="0" i="0" u="none" strike="noStrike" dirty="0">
                <a:effectLst/>
                <a:latin typeface="Georgia" panose="02040502050405020303" pitchFamily="18" charset="0"/>
              </a:rPr>
              <a:t>计算机系统概论</a:t>
            </a:r>
            <a:r>
              <a:rPr lang="en-US" altLang="zh-CN" sz="2000" b="0" i="0" dirty="0">
                <a:effectLst/>
                <a:latin typeface="Georgia" panose="02040502050405020303" pitchFamily="18" charset="0"/>
              </a:rPr>
              <a:t> 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第二部分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计算机核心组成</a:t>
            </a:r>
            <a:br>
              <a:rPr lang="en-US" altLang="zh-CN" sz="2000" dirty="0"/>
            </a:b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2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运算方法和运算器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3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指令系统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4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中央处理器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5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多层次的存储器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第三部分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其它组成部分</a:t>
            </a:r>
            <a:br>
              <a:rPr lang="en-US" altLang="zh-CN" sz="2000" dirty="0"/>
            </a:b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6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总线系统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7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外围设备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第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8</a:t>
            </a: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章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输入输出系统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第四部分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计算机前沿发展</a:t>
            </a:r>
            <a:endParaRPr lang="en-US" altLang="zh-CN" sz="2000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第</a:t>
            </a:r>
            <a:r>
              <a:rPr lang="en-US" altLang="zh-CN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sz="2000" b="0" i="0" u="none" strike="noStrike" dirty="0">
                <a:effectLst/>
                <a:latin typeface="Georgia" panose="02040502050405020303" pitchFamily="18" charset="0"/>
              </a:rPr>
              <a:t>并行组织与结构</a:t>
            </a:r>
            <a:r>
              <a:rPr lang="en-US" altLang="zh-CN" sz="2000" b="0" i="0" dirty="0">
                <a:effectLst/>
                <a:latin typeface="Georgia" panose="02040502050405020303" pitchFamily="18" charset="0"/>
              </a:rPr>
              <a:t> </a:t>
            </a:r>
            <a:endParaRPr lang="en-US" altLang="zh-CN" sz="20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3ADE3C3-81EB-46B6-8398-348FFA3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课程安排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70202D-77A5-4832-B5AF-14D65EED952F}"/>
              </a:ext>
            </a:extLst>
          </p:cNvPr>
          <p:cNvSpPr txBox="1"/>
          <p:nvPr/>
        </p:nvSpPr>
        <p:spPr>
          <a:xfrm>
            <a:off x="5983458" y="2077135"/>
            <a:ext cx="5903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课程目标：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掌握计算机的内部工作原理</a:t>
            </a:r>
            <a:r>
              <a:rPr lang="zh-CN" altLang="en-US" sz="2800" dirty="0"/>
              <a:t>：设计、制造计算机；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掌握程序在计算机内部的运行机制</a:t>
            </a:r>
            <a:r>
              <a:rPr lang="zh-CN" altLang="en-US" sz="2800" dirty="0"/>
              <a:t>：更好的使用计算机。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1390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AD3B2-723D-4E5D-A357-34B2DD95B733}"/>
              </a:ext>
            </a:extLst>
          </p:cNvPr>
          <p:cNvSpPr txBox="1"/>
          <p:nvPr/>
        </p:nvSpPr>
        <p:spPr>
          <a:xfrm>
            <a:off x="641575" y="1338021"/>
            <a:ext cx="91572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第一部分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PC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机实验</a:t>
            </a:r>
            <a:endParaRPr lang="en-US" altLang="zh-CN" sz="2000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实验</a:t>
            </a:r>
            <a:r>
              <a:rPr lang="en-US" altLang="zh-CN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虚拟机的安装和使用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实验</a:t>
            </a:r>
            <a:r>
              <a:rPr lang="en-US" altLang="zh-CN" sz="2000" dirty="0">
                <a:solidFill>
                  <a:srgbClr val="0563C1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多核环境下</a:t>
            </a:r>
            <a:r>
              <a:rPr lang="en-US" altLang="zh-CN" sz="2000" dirty="0">
                <a:latin typeface="Georgia" panose="02040502050405020303" pitchFamily="18" charset="0"/>
              </a:rPr>
              <a:t>OpenMP</a:t>
            </a:r>
            <a:r>
              <a:rPr lang="zh-CN" altLang="en-US" sz="2000" dirty="0">
                <a:latin typeface="Georgia" panose="02040502050405020303" pitchFamily="18" charset="0"/>
              </a:rPr>
              <a:t>并行编程</a:t>
            </a:r>
            <a:r>
              <a:rPr lang="en-US" altLang="zh-CN" sz="2000" b="0" i="0" dirty="0">
                <a:effectLst/>
                <a:latin typeface="Georgia" panose="02040502050405020303" pitchFamily="18" charset="0"/>
              </a:rPr>
              <a:t> 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第二部分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计算机核心组成*</a:t>
            </a:r>
            <a:br>
              <a:rPr lang="en-US" altLang="zh-CN" sz="2000" dirty="0"/>
            </a:b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实验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3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数据传送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实验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4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运算器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实验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5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微指令系统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实验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zh-CN" altLang="en-US" sz="2000" dirty="0">
                <a:latin typeface="Georgia" panose="02040502050405020303" pitchFamily="18" charset="0"/>
              </a:rPr>
              <a:t>指令系统</a:t>
            </a:r>
            <a:endParaRPr lang="en-US" altLang="zh-CN" sz="2000" dirty="0">
              <a:latin typeface="Georgia" panose="02040502050405020303" pitchFamily="18" charset="0"/>
            </a:endParaRPr>
          </a:p>
          <a:p>
            <a:endParaRPr lang="en-US" altLang="zh-CN" sz="2000" dirty="0">
              <a:latin typeface="Georgia" panose="02040502050405020303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第三部分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服务器计算机技术</a:t>
            </a:r>
            <a:br>
              <a:rPr lang="en-US" altLang="zh-CN" sz="2000" dirty="0"/>
            </a:br>
            <a:r>
              <a:rPr lang="zh-CN" altLang="en-US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实验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7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zh-CN" sz="2000" u="sng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000" dirty="0">
                <a:latin typeface="Georgia" panose="02040502050405020303" pitchFamily="18" charset="0"/>
              </a:rPr>
              <a:t>NFS</a:t>
            </a:r>
            <a:r>
              <a:rPr lang="zh-CN" altLang="en-US" sz="2000" dirty="0">
                <a:latin typeface="Georgia" panose="02040502050405020303" pitchFamily="18" charset="0"/>
              </a:rPr>
              <a:t>网络文件系统</a:t>
            </a:r>
            <a:endParaRPr lang="en-US" altLang="zh-CN" sz="2000" dirty="0">
              <a:latin typeface="Georgia" panose="02040502050405020303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3ADE3C3-81EB-46B6-8398-348FFA3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8" y="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实验安排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C0A3DC-F842-4867-8E95-D8554B119156}"/>
              </a:ext>
            </a:extLst>
          </p:cNvPr>
          <p:cNvSpPr txBox="1"/>
          <p:nvPr/>
        </p:nvSpPr>
        <p:spPr>
          <a:xfrm>
            <a:off x="641575" y="5914514"/>
            <a:ext cx="9157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Georgia" panose="02040502050405020303" pitchFamily="18" charset="0"/>
              </a:rPr>
              <a:t>*：利用组成原理实验箱</a:t>
            </a:r>
            <a:endParaRPr lang="en-US" altLang="zh-CN" sz="2000" dirty="0">
              <a:latin typeface="Georgia" panose="020405020504050203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837F3C-D862-3EC9-5F33-C8DCAED2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70" y="2361757"/>
            <a:ext cx="6597425" cy="37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A7F47-4E3D-344E-80DD-55CA1020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1" y="90160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参考教材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F73A418-4F89-9541-8E68-9B86635F5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369139"/>
              </p:ext>
            </p:extLst>
          </p:nvPr>
        </p:nvGraphicFramePr>
        <p:xfrm>
          <a:off x="633351" y="1296968"/>
          <a:ext cx="10604072" cy="54708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378">
                  <a:extLst>
                    <a:ext uri="{9D8B030D-6E8A-4147-A177-3AD203B41FA5}">
                      <a16:colId xmlns:a16="http://schemas.microsoft.com/office/drawing/2014/main" val="2573385376"/>
                    </a:ext>
                  </a:extLst>
                </a:gridCol>
                <a:gridCol w="9094694">
                  <a:extLst>
                    <a:ext uri="{9D8B030D-6E8A-4147-A177-3AD203B41FA5}">
                      <a16:colId xmlns:a16="http://schemas.microsoft.com/office/drawing/2014/main" val="630783105"/>
                    </a:ext>
                  </a:extLst>
                </a:gridCol>
              </a:tblGrid>
              <a:tr h="394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参考书目</a:t>
                      </a:r>
                      <a:endParaRPr lang="zh-CN" altLang="en-US" sz="1800" b="1" i="0" kern="1200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458680"/>
                  </a:ext>
                </a:extLst>
              </a:tr>
              <a:tr h="2474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首选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教材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《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计算机组成与系统结构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》（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第五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版），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白中英等编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科学出版社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534514"/>
                  </a:ext>
                </a:extLst>
              </a:tr>
              <a:tr h="2601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二选教材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《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计算机系统结构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》（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第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版），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徐炜民 严允中 编著</a:t>
                      </a:r>
                      <a:r>
                        <a:rPr lang="zh-C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电子工业出版社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94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D36C287-F73D-4EEF-911E-E77E2FE8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60" y="1927427"/>
            <a:ext cx="2013553" cy="299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048FEF-A241-4215-9DC3-965BB29C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197" y="3596353"/>
            <a:ext cx="2130941" cy="29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4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AFC0B-395A-8A4D-903F-59F185BF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08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考核标准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791BD-0840-A646-824B-35C63312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085"/>
            <a:ext cx="9934576" cy="526965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平时成绩 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30%</a:t>
            </a:r>
            <a:r>
              <a:rPr lang="zh-CN" altLang="en-US" b="1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b="1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考勤*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p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（考核方式：运行演示、提交实验报告）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p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期末成绩 </a:t>
            </a:r>
            <a:r>
              <a:rPr lang="en-US" altLang="zh-CN" b="1" i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70%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81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444</Words>
  <Application>Microsoft Office PowerPoint</Application>
  <PresentationFormat>宽屏</PresentationFormat>
  <Paragraphs>86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Meiryo</vt:lpstr>
      <vt:lpstr>等线</vt:lpstr>
      <vt:lpstr>等线 Light</vt:lpstr>
      <vt:lpstr>微软雅黑</vt:lpstr>
      <vt:lpstr>微软雅黑</vt:lpstr>
      <vt:lpstr>Arial</vt:lpstr>
      <vt:lpstr>Georgia</vt:lpstr>
      <vt:lpstr>Wingdings</vt:lpstr>
      <vt:lpstr>Office 主题​​</vt:lpstr>
      <vt:lpstr>计算机组成原理与体系结构</vt:lpstr>
      <vt:lpstr>PowerPoint 演示文稿</vt:lpstr>
      <vt:lpstr>任课教师</vt:lpstr>
      <vt:lpstr>上课时间</vt:lpstr>
      <vt:lpstr>课程安排</vt:lpstr>
      <vt:lpstr>课程安排</vt:lpstr>
      <vt:lpstr>实验安排</vt:lpstr>
      <vt:lpstr>参考教材</vt:lpstr>
      <vt:lpstr>考核标准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</dc:title>
  <dc:creator>王 昊</dc:creator>
  <cp:lastModifiedBy>圣宇</cp:lastModifiedBy>
  <cp:revision>119</cp:revision>
  <dcterms:created xsi:type="dcterms:W3CDTF">2021-03-25T06:26:26Z</dcterms:created>
  <dcterms:modified xsi:type="dcterms:W3CDTF">2022-12-04T23:57:17Z</dcterms:modified>
</cp:coreProperties>
</file>