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notesMasterIdLst>
    <p:notesMasterId r:id="rId17"/>
  </p:notesMasterIdLst>
  <p:sldIdLst>
    <p:sldId id="418" r:id="rId3"/>
    <p:sldId id="405" r:id="rId4"/>
    <p:sldId id="419" r:id="rId5"/>
    <p:sldId id="420" r:id="rId6"/>
    <p:sldId id="431" r:id="rId7"/>
    <p:sldId id="432" r:id="rId8"/>
    <p:sldId id="433" r:id="rId9"/>
    <p:sldId id="434" r:id="rId10"/>
    <p:sldId id="435" r:id="rId11"/>
    <p:sldId id="437" r:id="rId12"/>
    <p:sldId id="436" r:id="rId13"/>
    <p:sldId id="438" r:id="rId14"/>
    <p:sldId id="439" r:id="rId15"/>
    <p:sldId id="43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319A99-70C0-5B40-8974-7118F4B0FD3E}">
          <p14:sldIdLst>
            <p14:sldId id="418"/>
            <p14:sldId id="405"/>
            <p14:sldId id="419"/>
            <p14:sldId id="420"/>
            <p14:sldId id="431"/>
            <p14:sldId id="432"/>
            <p14:sldId id="433"/>
            <p14:sldId id="434"/>
            <p14:sldId id="435"/>
            <p14:sldId id="437"/>
            <p14:sldId id="436"/>
            <p14:sldId id="438"/>
            <p14:sldId id="439"/>
            <p14:sldId id="4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慧" initials="吴" lastIdx="1" clrIdx="0">
    <p:extLst>
      <p:ext uri="{19B8F6BF-5375-455C-9EA6-DF929625EA0E}">
        <p15:presenceInfo xmlns:p15="http://schemas.microsoft.com/office/powerpoint/2012/main" userId="613e4b2886334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D7BD"/>
    <a:srgbClr val="FFC715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9348" autoAdjust="0"/>
  </p:normalViewPr>
  <p:slideViewPr>
    <p:cSldViewPr snapToGrid="0">
      <p:cViewPr varScale="1">
        <p:scale>
          <a:sx n="88" d="100"/>
          <a:sy n="88" d="100"/>
        </p:scale>
        <p:origin x="11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6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C1DC6-B42F-4EDB-90F2-8B5D9D0AEF8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534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72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888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273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255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43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67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323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54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925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0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890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5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50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2022/9/20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5949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2022/9/20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3796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2022/9/20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1323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2022/9/20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05833"/>
      </p:ext>
    </p:extLst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2022/9/20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35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2022/9/20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82911"/>
      </p:ext>
    </p:extLst>
  </p:cSld>
  <p:clrMapOvr>
    <a:masterClrMapping/>
  </p:clrMapOvr>
  <p:transition spd="med"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2022/9/20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59257"/>
      </p:ext>
    </p:extLst>
  </p:cSld>
  <p:clrMapOvr>
    <a:masterClrMapping/>
  </p:clrMapOvr>
  <p:transition spd="med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2022/9/20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83459"/>
      </p:ext>
    </p:extLst>
  </p:cSld>
  <p:clrMapOvr>
    <a:masterClrMapping/>
  </p:clrMapOvr>
  <p:transition spd="med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2022/9/20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043328"/>
      </p:ext>
    </p:extLst>
  </p:cSld>
  <p:clrMapOvr>
    <a:masterClrMapping/>
  </p:clrMapOvr>
  <p:transition spd="med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2022/9/20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948543"/>
      </p:ext>
    </p:extLst>
  </p:cSld>
  <p:clrMapOvr>
    <a:masterClrMapping/>
  </p:clrMapOvr>
  <p:transition spd="med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2022/9/20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84233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2022/9/20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5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2022/9/20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01821"/>
      </p:ext>
    </p:extLst>
  </p:cSld>
  <p:clrMapOvr>
    <a:masterClrMapping/>
  </p:clrMapOvr>
  <p:transition spd="med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2022/9/20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313791"/>
      </p:ext>
    </p:extLst>
  </p:cSld>
  <p:clrMapOvr>
    <a:masterClrMapping/>
  </p:clrMapOvr>
  <p:transition spd="med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2022/9/20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6027"/>
      </p:ext>
    </p:extLst>
  </p:cSld>
  <p:clrMapOvr>
    <a:masterClrMapping/>
  </p:clrMapOvr>
  <p:transition spd="med"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181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05144" y="1760212"/>
            <a:ext cx="4425753" cy="20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2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114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04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2022/9/20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833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2022/9/20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831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2022/9/20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6561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2022/9/20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295182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2022/9/20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30324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2022/9/20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31021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2022/9/20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33411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2022/9/20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2022/9/20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95" y="4259580"/>
            <a:ext cx="1795780" cy="22510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A9E019-D5ED-4BE6-A7FD-FAAA7154A7B7}"/>
              </a:ext>
            </a:extLst>
          </p:cNvPr>
          <p:cNvSpPr/>
          <p:nvPr/>
        </p:nvSpPr>
        <p:spPr>
          <a:xfrm>
            <a:off x="1905740" y="2254928"/>
            <a:ext cx="83805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实验三 复杂信号表示</a:t>
            </a: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60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9CBF860-9DC8-4F10-AAED-6F0E2A3B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259" y="425958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上海大学</a:t>
            </a:r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计算机工程与科学学院</a:t>
            </a:r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段圣宇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845413"/>
      </p:ext>
    </p:ext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230208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从信号函数的角度理解乐曲信号：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7724AF-11F4-430A-8C93-7B512DEC6EC0}"/>
              </a:ext>
            </a:extLst>
          </p:cNvPr>
          <p:cNvSpPr txBox="1"/>
          <p:nvPr/>
        </p:nvSpPr>
        <p:spPr>
          <a:xfrm>
            <a:off x="3770104" y="36062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97F084-226B-4062-A051-377D2EAD255E}"/>
              </a:ext>
            </a:extLst>
          </p:cNvPr>
          <p:cNvSpPr txBox="1"/>
          <p:nvPr/>
        </p:nvSpPr>
        <p:spPr>
          <a:xfrm>
            <a:off x="7884437" y="35347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=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FCA701A-8DD2-41D0-A500-A863CD9AEB16}"/>
              </a:ext>
            </a:extLst>
          </p:cNvPr>
          <p:cNvSpPr txBox="1"/>
          <p:nvPr/>
        </p:nvSpPr>
        <p:spPr>
          <a:xfrm>
            <a:off x="21232" y="2085489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高音哆</a:t>
            </a:r>
            <a:r>
              <a:rPr lang="en-US" altLang="zh-CN" sz="2400" b="1" dirty="0">
                <a:solidFill>
                  <a:srgbClr val="FF0000"/>
                </a:solidFill>
              </a:rPr>
              <a:t>C2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75D1086-2C57-482F-BE20-DB0E2C51F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5" y="2531570"/>
            <a:ext cx="3693755" cy="29142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42C916-18EB-438F-847C-2EF7465AA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031" y="2517342"/>
            <a:ext cx="3792155" cy="29142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A950A9-D279-4064-AD48-FE6A7D0E3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2815" y="2497186"/>
            <a:ext cx="3693756" cy="293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20348"/>
      </p:ext>
    </p:extLst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230208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从信号函数的角度理解乐曲信号：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3B79D1-181D-406E-9533-422ECCA38241}"/>
              </a:ext>
            </a:extLst>
          </p:cNvPr>
          <p:cNvSpPr txBox="1"/>
          <p:nvPr/>
        </p:nvSpPr>
        <p:spPr>
          <a:xfrm>
            <a:off x="4354155" y="2344631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高音哆</a:t>
            </a:r>
            <a:r>
              <a:rPr lang="en-US" altLang="zh-CN" sz="2400" b="1" dirty="0">
                <a:solidFill>
                  <a:srgbClr val="FF0000"/>
                </a:solidFill>
              </a:rPr>
              <a:t>C2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7724AF-11F4-430A-8C93-7B512DEC6EC0}"/>
              </a:ext>
            </a:extLst>
          </p:cNvPr>
          <p:cNvSpPr txBox="1"/>
          <p:nvPr/>
        </p:nvSpPr>
        <p:spPr>
          <a:xfrm>
            <a:off x="-130410" y="2241194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低音哆</a:t>
            </a:r>
            <a:r>
              <a:rPr lang="en-US" altLang="zh-CN" sz="2400" b="1" dirty="0">
                <a:solidFill>
                  <a:srgbClr val="FF0000"/>
                </a:solidFill>
              </a:rPr>
              <a:t>C0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DAC794E-7ED5-4C6A-890C-97A9C7379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6296"/>
            <a:ext cx="3693755" cy="29137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C1B2595-4897-4B2E-806A-834C1EB0F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565" y="2806296"/>
            <a:ext cx="3693756" cy="293436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17A4667-3EEC-4374-9B37-37F99D92F598}"/>
              </a:ext>
            </a:extLst>
          </p:cNvPr>
          <p:cNvSpPr txBox="1"/>
          <p:nvPr/>
        </p:nvSpPr>
        <p:spPr>
          <a:xfrm>
            <a:off x="3850090" y="391071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+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E8D468-B232-4A64-B8A9-5B7091449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21" y="2806296"/>
            <a:ext cx="3565679" cy="270854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260A3BF-E650-42DC-A966-E98536722655}"/>
              </a:ext>
            </a:extLst>
          </p:cNvPr>
          <p:cNvSpPr txBox="1"/>
          <p:nvPr/>
        </p:nvSpPr>
        <p:spPr>
          <a:xfrm>
            <a:off x="8280825" y="380153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=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20381"/>
      </p:ext>
    </p:extLst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230208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从信号函数的角度理解乐曲信号：一个乐曲信号由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个音调组成。对序列中的第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个音调，起始时间为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</a:t>
            </a:r>
            <a:r>
              <a:rPr lang="en-US" altLang="zh-CN" baseline="-250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，声音持续时间为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DEBDD14-4231-46D4-ADA4-712DA8B91279}"/>
                  </a:ext>
                </a:extLst>
              </p:cNvPr>
              <p:cNvSpPr txBox="1"/>
              <p:nvPr/>
            </p:nvSpPr>
            <p:spPr>
              <a:xfrm>
                <a:off x="1301392" y="2337743"/>
                <a:ext cx="9391469" cy="1268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DEBDD14-4231-46D4-ADA4-712DA8B91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392" y="2337743"/>
                <a:ext cx="9391469" cy="1268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943195"/>
      </p:ext>
    </p:extLst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B659530-FFCC-450E-5CE3-81BAE3348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143" y="4294881"/>
            <a:ext cx="4757057" cy="243204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（三）实验作业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617200" cy="445499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调用你之前完成的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tone.m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函数，再在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MATLAB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中编写一个函数或脚本，使其能播放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mornmood.m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odeto2.m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odetojoy.m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furelise.m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这四个乐曲（采样频率设为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8000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），并能记录并生成信号波形（信号波形用一个列或行向量表示，记录各采样点的声音幅度。）</a:t>
            </a:r>
            <a:endParaRPr lang="en-US" altLang="zh-CN" sz="2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利用所提供的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freq_evaluation.m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函数对得到的信号输出生成频谱图。本阶段频谱图的原理不要求掌握，仅将所生成的频谱图作为实验结果展示。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频谱图样例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：</a:t>
            </a:r>
            <a:endParaRPr lang="en-US" altLang="zh-CN" baseline="-25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baseline="-25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76AEF8-A4E0-479F-9377-4AA25A97DFB3}"/>
              </a:ext>
            </a:extLst>
          </p:cNvPr>
          <p:cNvSpPr txBox="1"/>
          <p:nvPr/>
        </p:nvSpPr>
        <p:spPr>
          <a:xfrm>
            <a:off x="8369556" y="4549785"/>
            <a:ext cx="36757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运行命令：</a:t>
            </a:r>
            <a:endParaRPr lang="en-US" altLang="zh-CN" dirty="0"/>
          </a:p>
          <a:p>
            <a:r>
              <a:rPr lang="en-US" altLang="zh-CN" dirty="0" err="1"/>
              <a:t>freq_evaluation</a:t>
            </a:r>
            <a:r>
              <a:rPr lang="en-US" altLang="zh-CN" dirty="0"/>
              <a:t>(x, </a:t>
            </a:r>
            <a:r>
              <a:rPr lang="en-US" altLang="zh-CN" dirty="0" err="1"/>
              <a:t>F_sample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其中，</a:t>
            </a:r>
            <a:r>
              <a:rPr lang="en-US" altLang="zh-CN" dirty="0"/>
              <a:t>x</a:t>
            </a:r>
            <a:r>
              <a:rPr lang="zh-CN" altLang="en-US" dirty="0"/>
              <a:t>为得到的乐曲信号，</a:t>
            </a:r>
            <a:r>
              <a:rPr lang="en-US" altLang="zh-CN" dirty="0" err="1"/>
              <a:t>F_sample</a:t>
            </a:r>
            <a:r>
              <a:rPr lang="zh-CN" altLang="en-US" dirty="0"/>
              <a:t>为采样频率</a:t>
            </a:r>
          </a:p>
        </p:txBody>
      </p:sp>
    </p:spTree>
    <p:extLst>
      <p:ext uri="{BB962C8B-B14F-4D97-AF65-F5344CB8AC3E}">
        <p14:creationId xmlns:p14="http://schemas.microsoft.com/office/powerpoint/2010/main" val="3359776999"/>
      </p:ext>
    </p:extLst>
  </p:cSld>
  <p:clrMapOvr>
    <a:masterClrMapping/>
  </p:clrMapOvr>
  <p:transition spd="med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CB216C3-9378-C17F-5C20-B9CEC4C0F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18" y="2000250"/>
            <a:ext cx="10134600" cy="28575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（三）实验作业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282237" cy="4982583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81C9906-8682-48A7-9927-F75720B4A3DD}"/>
              </a:ext>
            </a:extLst>
          </p:cNvPr>
          <p:cNvSpPr/>
          <p:nvPr/>
        </p:nvSpPr>
        <p:spPr bwMode="auto">
          <a:xfrm>
            <a:off x="1133475" y="3429000"/>
            <a:ext cx="1767840" cy="36576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124200"/>
      </p:ext>
    </p:ext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（一）实验介绍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479176"/>
            <a:ext cx="10282237" cy="4518398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dirty="0">
                <a:latin typeface="+mn-ea"/>
                <a:cs typeface="Times New Roman" panose="02020603050405020304" pitchFamily="18" charset="0"/>
              </a:rPr>
              <a:t>通过实验二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信号表示的学习，我们已能够对任意音调的声音信号构建函数；通过本实验，你将学习如何利用时移、尺度变换等操作，将复杂信号表示成简单信号的线性组合形式，并在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MATLAB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中进行展示。</a:t>
            </a: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理解简单信号在时域上构建复杂信号的方法；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学会在</a:t>
            </a: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MATLAB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中构建复杂信号的函数；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完成并提交实验作业。</a:t>
            </a:r>
            <a:endParaRPr lang="en-US" altLang="zh-CN" sz="20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387573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789920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在开始本次实验前，确保已完成上次的实验与作业，对任意给定音调的频率，可利用正弦函数构建对应的信号，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MATLAB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中函数定义如下：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600"/>
              </a:spcBef>
              <a:spcAft>
                <a:spcPts val="1200"/>
              </a:spcAft>
              <a:buNone/>
            </a:pPr>
            <a:r>
              <a:rPr lang="en-GB" altLang="zh-CN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function x = tone(A, f, phi, Fs, T)</a:t>
            </a:r>
          </a:p>
          <a:p>
            <a:pPr marL="0" indent="0" algn="ctr">
              <a:spcBef>
                <a:spcPts val="600"/>
              </a:spcBef>
              <a:spcAft>
                <a:spcPts val="1200"/>
              </a:spcAft>
              <a:buNone/>
            </a:pPr>
            <a:endParaRPr lang="en-GB" altLang="zh-CN" b="0" i="0" dirty="0">
              <a:solidFill>
                <a:srgbClr val="20202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其中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为信号幅度，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为信号频率，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phi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为初始相位，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Fs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为采样频率，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为信号持续时间。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注：如上述函数已被你修改为支持和弦表示的版本，即</a:t>
            </a:r>
            <a:r>
              <a:rPr lang="en-GB" altLang="zh-CN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function x = tone(A, f, phi, Fs, T</a:t>
            </a:r>
            <a:r>
              <a:rPr lang="en-US" altLang="zh-CN" dirty="0">
                <a:solidFill>
                  <a:srgbClr val="20202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dirty="0">
                <a:solidFill>
                  <a:srgbClr val="20202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en-GB" altLang="zh-CN" b="0" i="0" dirty="0">
                <a:solidFill>
                  <a:srgbClr val="20202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dirty="0">
                <a:solidFill>
                  <a:srgbClr val="20202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只需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K=1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，即为单音信号。</a:t>
            </a:r>
            <a:endParaRPr lang="en-GB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501691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230208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利用“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pause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”与“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sound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”命令，可在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MATLAB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中连续生成多个指定持续时间的声音信号，例如：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FCE5077-BF5A-41F0-A336-BE1B0C889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106" y="2227897"/>
            <a:ext cx="4992933" cy="21917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2332854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5892800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本次实验提供了所有可能用到的音调及其对应频率（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notes.m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）。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进入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notes.m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所在文件夹，在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MATLAB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命令窗口中直接输入命令“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notes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”，即可在工作区看到所有音调所对应的频率大小。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注意，后续定义变量时，变量名不可与这里定义的音调频率变量重名（例如：</a:t>
            </a:r>
            <a:r>
              <a:rPr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Fs</a:t>
            </a:r>
            <a:r>
              <a:rPr lang="zh-CN" altLang="en-US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等变量名不可再次定义）</a:t>
            </a:r>
            <a:endParaRPr lang="en-US" altLang="zh-CN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AD569A9-FCAA-49C4-BD79-98799CEED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087" y="1100117"/>
            <a:ext cx="4354513" cy="51122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3495889"/>
      </p:ext>
    </p:extLst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230208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本次实验提供了四个用来记录不同乐曲的函数：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mornmood.m</a:t>
            </a:r>
            <a:endParaRPr lang="en-US" altLang="zh-CN" sz="2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odeto2.m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odetojoy.m</a:t>
            </a:r>
            <a:endParaRPr lang="en-US" altLang="zh-CN" sz="2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furelise.m</a:t>
            </a:r>
            <a:endParaRPr lang="en-US" altLang="zh-CN" sz="2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进入上述函数所在文件夹，在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MATLAB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命令窗口中直接输入对应函数名，即可在工作区看到所定义的乐曲相关参数。</a:t>
            </a:r>
            <a:endParaRPr lang="en-US" altLang="zh-CN" sz="6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408790"/>
      </p:ext>
    </p:extLst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230208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乐曲函数相关参数，以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mornmood.m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为例：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nf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表示乐曲的音调序列（在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MATLAB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中以各音调对应频率进行保存）</a:t>
            </a:r>
            <a:endParaRPr lang="en-US" altLang="zh-CN" sz="2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na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表示各音调对应声音幅度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nd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TD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用来表示各音调持续时间。如，对第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个音调，其持续时间计算方法为：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TD/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nd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(k)</a:t>
            </a:r>
            <a:endParaRPr lang="en-US" altLang="zh-CN" sz="24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F0E8F3-3996-4B31-BDB8-A1AFD1146142}"/>
              </a:ext>
            </a:extLst>
          </p:cNvPr>
          <p:cNvSpPr txBox="1"/>
          <p:nvPr/>
        </p:nvSpPr>
        <p:spPr>
          <a:xfrm>
            <a:off x="325120" y="1824056"/>
            <a:ext cx="11734800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%% MUSIC: MORNING MOOD, Edvard Greig</a:t>
            </a:r>
          </a:p>
          <a:p>
            <a:r>
              <a:rPr lang="en-US" altLang="zh-CN" sz="12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%% --------------------------------------------------</a:t>
            </a:r>
          </a:p>
          <a:p>
            <a:r>
              <a:rPr lang="en-GB" altLang="zh-CN" sz="12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GB" altLang="zh-CN" sz="12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nf</a:t>
            </a:r>
            <a:r>
              <a:rPr lang="en-GB" altLang="zh-CN" sz="12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=Notes to play</a:t>
            </a:r>
          </a:p>
          <a:p>
            <a:r>
              <a:rPr lang="en-US" altLang="zh-CN" sz="12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altLang="zh-CN" sz="12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nd</a:t>
            </a:r>
            <a:r>
              <a:rPr lang="en-US" altLang="zh-CN" sz="12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=Duration of each note: 8,4,2,1= 1/8,1/4,1/2,1</a:t>
            </a:r>
          </a:p>
          <a:p>
            <a:r>
              <a:rPr lang="en-US" altLang="zh-CN" sz="12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altLang="zh-CN" sz="12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na</a:t>
            </a:r>
            <a:r>
              <a:rPr lang="en-US" altLang="zh-CN" sz="12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=Relative amplitude of each note</a:t>
            </a:r>
          </a:p>
          <a:p>
            <a:r>
              <a:rPr lang="en-US" altLang="zh-CN" sz="12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TD=the time duration of one whole note in secs.</a:t>
            </a:r>
          </a:p>
          <a:p>
            <a:r>
              <a:rPr lang="en-GB" altLang="zh-CN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nf</a:t>
            </a:r>
            <a:r>
              <a:rPr lang="en-GB" altLang="zh-CN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=[G E D  C D E  G E D  C D E  G E G  A2 E A2  G E D  C   G E D  C D E D E  G E D  C D E D E  G E G  A2 E A2  G E D  C  ];</a:t>
            </a:r>
          </a:p>
          <a:p>
            <a:r>
              <a:rPr lang="en-GB" altLang="zh-CN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nd</a:t>
            </a:r>
            <a:r>
              <a:rPr lang="en-GB" altLang="zh-CN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=[4 4 4  4 4 4  4 4 4  4 4 4  4 4 4  4 4  4   4 4 4  4/3 4 4 4  4 8 8 8 8  4 4 4  4 8 8 8 8  4 4 4  4  4 4   4 4 4  4/3];</a:t>
            </a:r>
          </a:p>
          <a:p>
            <a:r>
              <a:rPr lang="pl-PL" altLang="zh-CN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na=[1 1 1  1 1 1  1 1 1  1 1 1  1 1 1  1 1  1   1 1 1  1   1 1 1  1 1 1 1 1  1 1 1  1 1 1 1 1  1 1 1  1  1 1   1 1 1  1  ];</a:t>
            </a:r>
          </a:p>
          <a:p>
            <a:r>
              <a:rPr lang="en-GB" altLang="zh-CN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TD=1.5;</a:t>
            </a:r>
          </a:p>
          <a:p>
            <a:r>
              <a:rPr lang="en-US" altLang="zh-CN" sz="12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%% 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714060491"/>
      </p:ext>
    </p:extLst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230208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从信号函数的角度理解乐曲信号：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30EEB6-3AB6-4CD1-AB84-5D3A35137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75" y="1938655"/>
            <a:ext cx="11220450" cy="375285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A527C78-1DCB-4967-AEB1-41ECA1A3D9E8}"/>
              </a:ext>
            </a:extLst>
          </p:cNvPr>
          <p:cNvCxnSpPr/>
          <p:nvPr/>
        </p:nvCxnSpPr>
        <p:spPr bwMode="auto">
          <a:xfrm>
            <a:off x="8117840" y="2032000"/>
            <a:ext cx="0" cy="328168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27724AF-11F4-430A-8C93-7B512DEC6EC0}"/>
              </a:ext>
            </a:extLst>
          </p:cNvPr>
          <p:cNvSpPr txBox="1"/>
          <p:nvPr/>
        </p:nvSpPr>
        <p:spPr>
          <a:xfrm>
            <a:off x="4074161" y="1789102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低音哆</a:t>
            </a:r>
            <a:r>
              <a:rPr lang="en-US" altLang="zh-CN" sz="2400" b="1" dirty="0">
                <a:solidFill>
                  <a:srgbClr val="FF0000"/>
                </a:solidFill>
              </a:rPr>
              <a:t>C0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3B79D1-181D-406E-9533-422ECCA38241}"/>
              </a:ext>
            </a:extLst>
          </p:cNvPr>
          <p:cNvSpPr txBox="1"/>
          <p:nvPr/>
        </p:nvSpPr>
        <p:spPr>
          <a:xfrm>
            <a:off x="9325038" y="1789101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高音哆</a:t>
            </a:r>
            <a:r>
              <a:rPr lang="en-US" altLang="zh-CN" sz="2400" b="1" dirty="0">
                <a:solidFill>
                  <a:srgbClr val="FF0000"/>
                </a:solidFill>
              </a:rPr>
              <a:t>C2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3592"/>
      </p:ext>
    </p:extLst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230208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从信号函数的角度理解乐曲信号：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2923A48-BF5D-4B8D-AB21-5377BFE3B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50442"/>
            <a:ext cx="3698240" cy="289862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27724AF-11F4-430A-8C93-7B512DEC6EC0}"/>
              </a:ext>
            </a:extLst>
          </p:cNvPr>
          <p:cNvSpPr txBox="1"/>
          <p:nvPr/>
        </p:nvSpPr>
        <p:spPr>
          <a:xfrm>
            <a:off x="3770104" y="36062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*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89FFF61-951A-4705-B836-353D3EC86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682" y="2547154"/>
            <a:ext cx="3693755" cy="289862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34047C4-2342-4558-9B87-6D6AD355FC14}"/>
              </a:ext>
            </a:extLst>
          </p:cNvPr>
          <p:cNvSpPr txBox="1"/>
          <p:nvPr/>
        </p:nvSpPr>
        <p:spPr>
          <a:xfrm>
            <a:off x="402611" y="2137740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低音哆</a:t>
            </a:r>
            <a:r>
              <a:rPr lang="en-US" altLang="zh-CN" sz="2400" b="1" dirty="0">
                <a:solidFill>
                  <a:srgbClr val="FF0000"/>
                </a:solidFill>
              </a:rPr>
              <a:t>C0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97F084-226B-4062-A051-377D2EAD255E}"/>
              </a:ext>
            </a:extLst>
          </p:cNvPr>
          <p:cNvSpPr txBox="1"/>
          <p:nvPr/>
        </p:nvSpPr>
        <p:spPr>
          <a:xfrm>
            <a:off x="7884437" y="35347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=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28F797C-EABB-4B58-B5A1-AB40092F2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3828" y="2531976"/>
            <a:ext cx="3693755" cy="29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84161"/>
      </p:ext>
    </p:extLst>
  </p:cSld>
  <p:clrMapOvr>
    <a:masterClrMapping/>
  </p:clrMapOvr>
  <p:transition spd="med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9697</TotalTime>
  <Words>1008</Words>
  <Application>Microsoft Office PowerPoint</Application>
  <PresentationFormat>宽屏</PresentationFormat>
  <Paragraphs>107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 MT</vt:lpstr>
      <vt:lpstr>华文中宋</vt:lpstr>
      <vt:lpstr>宋体</vt:lpstr>
      <vt:lpstr>微软雅黑</vt:lpstr>
      <vt:lpstr>Calibri</vt:lpstr>
      <vt:lpstr>Calibri Light</vt:lpstr>
      <vt:lpstr>Cambria Math</vt:lpstr>
      <vt:lpstr>Courier New</vt:lpstr>
      <vt:lpstr>Times New Roman</vt:lpstr>
      <vt:lpstr>Wingdings</vt:lpstr>
      <vt:lpstr>默认设计模板</vt:lpstr>
      <vt:lpstr>1_默认设计模板</vt:lpstr>
      <vt:lpstr>PowerPoint 演示文稿</vt:lpstr>
      <vt:lpstr>（一）实验介绍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（二）实验内容</vt:lpstr>
      <vt:lpstr>（三）实验作业</vt:lpstr>
      <vt:lpstr>（三）实验作业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知识工程与机器学习</dc:title>
  <dc:creator>biubiu</dc:creator>
  <cp:lastModifiedBy>圣宇</cp:lastModifiedBy>
  <cp:revision>535</cp:revision>
  <dcterms:created xsi:type="dcterms:W3CDTF">2018-10-18T11:34:23Z</dcterms:created>
  <dcterms:modified xsi:type="dcterms:W3CDTF">2022-09-20T07:12:07Z</dcterms:modified>
</cp:coreProperties>
</file>