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7" r:id="rId2"/>
  </p:sldMasterIdLst>
  <p:notesMasterIdLst>
    <p:notesMasterId r:id="rId13"/>
  </p:notesMasterIdLst>
  <p:sldIdLst>
    <p:sldId id="418" r:id="rId3"/>
    <p:sldId id="405" r:id="rId4"/>
    <p:sldId id="419" r:id="rId5"/>
    <p:sldId id="462" r:id="rId6"/>
    <p:sldId id="463" r:id="rId7"/>
    <p:sldId id="452" r:id="rId8"/>
    <p:sldId id="454" r:id="rId9"/>
    <p:sldId id="464" r:id="rId10"/>
    <p:sldId id="465" r:id="rId11"/>
    <p:sldId id="45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6319A99-70C0-5B40-8974-7118F4B0FD3E}">
          <p14:sldIdLst>
            <p14:sldId id="418"/>
            <p14:sldId id="405"/>
            <p14:sldId id="419"/>
            <p14:sldId id="462"/>
            <p14:sldId id="463"/>
            <p14:sldId id="452"/>
            <p14:sldId id="454"/>
            <p14:sldId id="464"/>
            <p14:sldId id="465"/>
            <p14:sldId id="45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吴 慧" initials="吴" lastIdx="1" clrIdx="0">
    <p:extLst>
      <p:ext uri="{19B8F6BF-5375-455C-9EA6-DF929625EA0E}">
        <p15:presenceInfo xmlns:p15="http://schemas.microsoft.com/office/powerpoint/2012/main" userId="613e4b28863340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D7BD"/>
    <a:srgbClr val="FFC715"/>
    <a:srgbClr val="FAE5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94561" autoAdjust="0"/>
  </p:normalViewPr>
  <p:slideViewPr>
    <p:cSldViewPr snapToGrid="0">
      <p:cViewPr varScale="1">
        <p:scale>
          <a:sx n="142" d="100"/>
          <a:sy n="142" d="100"/>
        </p:scale>
        <p:origin x="138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F3491-94E4-4075-B5F1-294292DEA749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28BA7-4A45-4FFE-A583-CA964C03D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568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DC1DC6-B42F-4EDB-90F2-8B5D9D0AEF8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4534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014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767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323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98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724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48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414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143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736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9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0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977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43ADC22A-E89E-4CA4-A9DA-F00837335342}" type="datetime1">
              <a:rPr lang="zh-CN" altLang="en-US" smtClean="0"/>
              <a:pPr/>
              <a:t>2022/10/18</a:t>
            </a:fld>
            <a:endParaRPr lang="zh-CN" altLang="en-US" b="1" i="1"/>
          </a:p>
        </p:txBody>
      </p:sp>
      <p:sp>
        <p:nvSpPr>
          <p:cNvPr id="104977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0055C4C-D7A3-431C-BDD5-E6EB3A7AC7E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635949"/>
      </p:ext>
    </p:extLst>
  </p:cSld>
  <p:clrMapOvr>
    <a:masterClrMapping/>
  </p:clrMapOvr>
  <p:transition spd="med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8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D4ACED31-FBD9-4AF6-B0F4-54C40CE7C31F}" type="datetime1">
              <a:rPr lang="zh-CN" altLang="en-US" smtClean="0"/>
              <a:pPr/>
              <a:t>2022/10/18</a:t>
            </a:fld>
            <a:endParaRPr lang="zh-CN" altLang="en-US" b="1" i="1"/>
          </a:p>
        </p:txBody>
      </p:sp>
      <p:sp>
        <p:nvSpPr>
          <p:cNvPr id="104978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EC627E0C-9583-4BB6-9343-D17892D0D83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223796"/>
      </p:ext>
    </p:extLst>
  </p:cSld>
  <p:clrMapOvr>
    <a:masterClrMapping/>
  </p:clrMapOvr>
  <p:transition spd="med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4" name="竖排标题 1"/>
          <p:cNvSpPr>
            <a:spLocks noGrp="1"/>
          </p:cNvSpPr>
          <p:nvPr>
            <p:ph type="title" orient="vert"/>
          </p:nvPr>
        </p:nvSpPr>
        <p:spPr>
          <a:xfrm>
            <a:off x="8845551" y="228602"/>
            <a:ext cx="2733675" cy="5768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6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9764" y="228602"/>
            <a:ext cx="8053387" cy="5768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6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633320E3-A737-4ADD-BC72-DA6C453EA8AD}" type="datetime1">
              <a:rPr lang="zh-CN" altLang="en-US" smtClean="0"/>
              <a:pPr/>
              <a:t>2022/10/18</a:t>
            </a:fld>
            <a:endParaRPr lang="zh-CN" altLang="en-US" b="1" i="1"/>
          </a:p>
        </p:txBody>
      </p:sp>
      <p:sp>
        <p:nvSpPr>
          <p:cNvPr id="1049767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8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548816AE-6FA8-4183-978A-8319EA45629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281323"/>
      </p:ext>
    </p:extLst>
  </p:cSld>
  <p:clrMapOvr>
    <a:masterClrMapping/>
  </p:clrMapOvr>
  <p:transition spd="med"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9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0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977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43ADC22A-E89E-4CA4-A9DA-F00837335342}" type="datetime1">
              <a:rPr lang="zh-CN" altLang="en-US" smtClean="0"/>
              <a:pPr/>
              <a:t>2022/10/18</a:t>
            </a:fld>
            <a:endParaRPr lang="zh-CN" altLang="en-US" b="1" i="1"/>
          </a:p>
        </p:txBody>
      </p:sp>
      <p:sp>
        <p:nvSpPr>
          <p:cNvPr id="104977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0055C4C-D7A3-431C-BDD5-E6EB3A7AC7E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905833"/>
      </p:ext>
    </p:extLst>
  </p:cSld>
  <p:clrMapOvr>
    <a:masterClrMapping/>
  </p:clrMapOvr>
  <p:transition spd="med">
    <p:cut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9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9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07108355-6E83-4B14-AA43-7CEB1E503A45}" type="datetime1">
              <a:rPr lang="zh-CN" altLang="en-US" smtClean="0"/>
              <a:pPr/>
              <a:t>2022/10/18</a:t>
            </a:fld>
            <a:endParaRPr lang="zh-CN" altLang="en-US" b="1" i="1"/>
          </a:p>
        </p:txBody>
      </p:sp>
      <p:sp>
        <p:nvSpPr>
          <p:cNvPr id="104859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4358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0" name="标题 1"/>
          <p:cNvSpPr>
            <a:spLocks noGrp="1"/>
          </p:cNvSpPr>
          <p:nvPr>
            <p:ph type="title"/>
          </p:nvPr>
        </p:nvSpPr>
        <p:spPr>
          <a:xfrm>
            <a:off x="963613" y="4406902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1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82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680BDC2-098E-408A-97A7-2C188B209A9D}" type="datetime1">
              <a:rPr lang="zh-CN" altLang="en-US" smtClean="0"/>
              <a:pPr/>
              <a:t>2022/10/18</a:t>
            </a:fld>
            <a:endParaRPr lang="zh-CN" altLang="en-US" b="1" i="1"/>
          </a:p>
        </p:txBody>
      </p:sp>
      <p:sp>
        <p:nvSpPr>
          <p:cNvPr id="1049783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4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F1226E9-A8D7-433D-8FF6-126998C986E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782911"/>
      </p:ext>
    </p:extLst>
  </p:cSld>
  <p:clrMapOvr>
    <a:masterClrMapping/>
  </p:clrMapOvr>
  <p:transition spd="med">
    <p:cut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1" name="内容占位符 2"/>
          <p:cNvSpPr>
            <a:spLocks noGrp="1"/>
          </p:cNvSpPr>
          <p:nvPr>
            <p:ph sz="half" idx="1"/>
          </p:nvPr>
        </p:nvSpPr>
        <p:spPr>
          <a:xfrm>
            <a:off x="639765" y="1222375"/>
            <a:ext cx="5392737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2" name="内容占位符 3"/>
          <p:cNvSpPr>
            <a:spLocks noGrp="1"/>
          </p:cNvSpPr>
          <p:nvPr>
            <p:ph sz="half" idx="2"/>
          </p:nvPr>
        </p:nvSpPr>
        <p:spPr>
          <a:xfrm>
            <a:off x="6184900" y="1222375"/>
            <a:ext cx="5394325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F2AB2A5-7A8A-4F58-A554-B42D7FCF923B}" type="datetime1">
              <a:rPr lang="zh-CN" altLang="en-US" smtClean="0"/>
              <a:pPr/>
              <a:t>2022/10/18</a:t>
            </a:fld>
            <a:endParaRPr lang="zh-CN" altLang="en-US" b="1" i="1"/>
          </a:p>
        </p:txBody>
      </p:sp>
      <p:sp>
        <p:nvSpPr>
          <p:cNvPr id="104975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5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52D239C-B544-419A-AA47-2182D1DC8F2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759257"/>
      </p:ext>
    </p:extLst>
  </p:cSld>
  <p:clrMapOvr>
    <a:masterClrMapping/>
  </p:clrMapOvr>
  <p:transition spd="med">
    <p:cut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6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7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3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58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3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60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71AF49A0-AE70-4051-914F-31E7490B50B4}" type="datetime1">
              <a:rPr lang="zh-CN" altLang="en-US" smtClean="0"/>
              <a:pPr/>
              <a:t>2022/10/18</a:t>
            </a:fld>
            <a:endParaRPr lang="zh-CN" altLang="en-US" b="1" i="1"/>
          </a:p>
        </p:txBody>
      </p:sp>
      <p:sp>
        <p:nvSpPr>
          <p:cNvPr id="104976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0C864EAE-E214-426E-A852-45DAD4CB139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583459"/>
      </p:ext>
    </p:extLst>
  </p:cSld>
  <p:clrMapOvr>
    <a:masterClrMapping/>
  </p:clrMapOvr>
  <p:transition spd="med">
    <p:cut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0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B6313E23-202A-4DBA-BDFA-113B037C340A}" type="datetime1">
              <a:rPr lang="zh-CN" altLang="en-US" smtClean="0"/>
              <a:pPr/>
              <a:t>2022/10/18</a:t>
            </a:fld>
            <a:endParaRPr lang="zh-CN" altLang="en-US" b="1" i="1"/>
          </a:p>
        </p:txBody>
      </p:sp>
      <p:sp>
        <p:nvSpPr>
          <p:cNvPr id="104860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9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5043328"/>
      </p:ext>
    </p:extLst>
  </p:cSld>
  <p:clrMapOvr>
    <a:masterClrMapping/>
  </p:clrMapOvr>
  <p:transition spd="med">
    <p:cut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1A593734-0361-4874-BEC2-546E7AA82CC1}" type="datetime1">
              <a:rPr lang="zh-CN" altLang="en-US" smtClean="0"/>
              <a:pPr/>
              <a:t>2022/10/18</a:t>
            </a:fld>
            <a:endParaRPr lang="zh-CN" altLang="en-US" b="1" i="1"/>
          </a:p>
        </p:txBody>
      </p:sp>
      <p:sp>
        <p:nvSpPr>
          <p:cNvPr id="104858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948543"/>
      </p:ext>
    </p:extLst>
  </p:cSld>
  <p:clrMapOvr>
    <a:masterClrMapping/>
  </p:clrMapOvr>
  <p:transition spd="med">
    <p:cut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0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91" name="内容占位符 2"/>
          <p:cNvSpPr>
            <a:spLocks noGrp="1"/>
          </p:cNvSpPr>
          <p:nvPr>
            <p:ph idx="1"/>
          </p:nvPr>
        </p:nvSpPr>
        <p:spPr>
          <a:xfrm>
            <a:off x="4767265" y="273052"/>
            <a:ext cx="681513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92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9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99330C1F-F5BC-42E0-AA5F-D5B9A26A9E8D}" type="datetime1">
              <a:rPr lang="zh-CN" altLang="en-US" smtClean="0"/>
              <a:pPr/>
              <a:t>2022/10/18</a:t>
            </a:fld>
            <a:endParaRPr lang="zh-CN" altLang="en-US" b="1" i="1"/>
          </a:p>
        </p:txBody>
      </p:sp>
      <p:sp>
        <p:nvSpPr>
          <p:cNvPr id="104979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9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6F4ACBDE-81A0-4AFC-ADBB-F83DDB0974C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684233"/>
      </p:ext>
    </p:extLst>
  </p:cSld>
  <p:clrMapOvr>
    <a:masterClrMapping/>
  </p:clrMapOvr>
  <p:transition spd="med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9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9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07108355-6E83-4B14-AA43-7CEB1E503A45}" type="datetime1">
              <a:rPr lang="zh-CN" altLang="en-US" smtClean="0"/>
              <a:pPr/>
              <a:t>2022/10/18</a:t>
            </a:fld>
            <a:endParaRPr lang="zh-CN" altLang="en-US" b="1" i="1"/>
          </a:p>
        </p:txBody>
      </p:sp>
      <p:sp>
        <p:nvSpPr>
          <p:cNvPr id="104859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055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74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5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1049776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7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EB279A69-F49C-4E84-B5F0-51A87B0ECECB}" type="datetime1">
              <a:rPr lang="zh-CN" altLang="en-US" smtClean="0"/>
              <a:pPr/>
              <a:t>2022/10/18</a:t>
            </a:fld>
            <a:endParaRPr lang="zh-CN" altLang="en-US" b="1" i="1"/>
          </a:p>
        </p:txBody>
      </p:sp>
      <p:sp>
        <p:nvSpPr>
          <p:cNvPr id="104977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FC5CC31D-1363-49C8-9F24-77AAE0A8B09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801821"/>
      </p:ext>
    </p:extLst>
  </p:cSld>
  <p:clrMapOvr>
    <a:masterClrMapping/>
  </p:clrMapOvr>
  <p:transition spd="med">
    <p:cut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8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D4ACED31-FBD9-4AF6-B0F4-54C40CE7C31F}" type="datetime1">
              <a:rPr lang="zh-CN" altLang="en-US" smtClean="0"/>
              <a:pPr/>
              <a:t>2022/10/18</a:t>
            </a:fld>
            <a:endParaRPr lang="zh-CN" altLang="en-US" b="1" i="1"/>
          </a:p>
        </p:txBody>
      </p:sp>
      <p:sp>
        <p:nvSpPr>
          <p:cNvPr id="104978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EC627E0C-9583-4BB6-9343-D17892D0D83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313791"/>
      </p:ext>
    </p:extLst>
  </p:cSld>
  <p:clrMapOvr>
    <a:masterClrMapping/>
  </p:clrMapOvr>
  <p:transition spd="med">
    <p:cut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4" name="竖排标题 1"/>
          <p:cNvSpPr>
            <a:spLocks noGrp="1"/>
          </p:cNvSpPr>
          <p:nvPr>
            <p:ph type="title" orient="vert"/>
          </p:nvPr>
        </p:nvSpPr>
        <p:spPr>
          <a:xfrm>
            <a:off x="8845551" y="228602"/>
            <a:ext cx="2733675" cy="5768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6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9764" y="228602"/>
            <a:ext cx="8053387" cy="5768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6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633320E3-A737-4ADD-BC72-DA6C453EA8AD}" type="datetime1">
              <a:rPr lang="zh-CN" altLang="en-US" smtClean="0"/>
              <a:pPr/>
              <a:t>2022/10/18</a:t>
            </a:fld>
            <a:endParaRPr lang="zh-CN" altLang="en-US" b="1" i="1"/>
          </a:p>
        </p:txBody>
      </p:sp>
      <p:sp>
        <p:nvSpPr>
          <p:cNvPr id="1049767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8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548816AE-6FA8-4183-978A-8319EA45629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36027"/>
      </p:ext>
    </p:extLst>
  </p:cSld>
  <p:clrMapOvr>
    <a:masterClrMapping/>
  </p:clrMapOvr>
  <p:transition spd="med">
    <p:cut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41" b="0" i="0">
                <a:solidFill>
                  <a:srgbClr val="3333F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89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11527">
              <a:lnSpc>
                <a:spcPts val="1293"/>
              </a:lnSpc>
            </a:pPr>
            <a:r>
              <a:rPr lang="en-GB"/>
              <a:t>Gloria</a:t>
            </a:r>
            <a:r>
              <a:rPr lang="en-GB" spc="-73"/>
              <a:t> </a:t>
            </a:r>
            <a:r>
              <a:rPr lang="en-GB"/>
              <a:t>Menegaz</a:t>
            </a:r>
            <a:endParaRPr lang="en-GB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71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34580">
              <a:lnSpc>
                <a:spcPts val="1493"/>
              </a:lnSpc>
            </a:pPr>
            <a:fld id="{81D60167-4931-47E6-BA6A-407CBD079E47}" type="slidenum">
              <a:rPr lang="en-GB" smtClean="0"/>
              <a:pPr marL="34580">
                <a:lnSpc>
                  <a:spcPts val="1493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11812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41" b="0" i="0">
                <a:solidFill>
                  <a:srgbClr val="3333F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505144" y="1760212"/>
            <a:ext cx="4425753" cy="201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2" b="0" i="0">
                <a:solidFill>
                  <a:srgbClr val="3333F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1" y="1577340"/>
            <a:ext cx="5303520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89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11527">
              <a:lnSpc>
                <a:spcPts val="1293"/>
              </a:lnSpc>
            </a:pPr>
            <a:r>
              <a:rPr lang="en-GB"/>
              <a:t>Gloria</a:t>
            </a:r>
            <a:r>
              <a:rPr lang="en-GB" spc="-73"/>
              <a:t> </a:t>
            </a:r>
            <a:r>
              <a:rPr lang="en-GB"/>
              <a:t>Menegaz</a:t>
            </a:r>
            <a:endParaRPr lang="en-GB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71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34580">
              <a:lnSpc>
                <a:spcPts val="1493"/>
              </a:lnSpc>
            </a:pPr>
            <a:fld id="{81D60167-4931-47E6-BA6A-407CBD079E47}" type="slidenum">
              <a:rPr lang="en-GB" smtClean="0"/>
              <a:pPr marL="34580">
                <a:lnSpc>
                  <a:spcPts val="1493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31147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89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11527">
              <a:lnSpc>
                <a:spcPts val="1293"/>
              </a:lnSpc>
            </a:pPr>
            <a:r>
              <a:rPr lang="en-GB"/>
              <a:t>Gloria</a:t>
            </a:r>
            <a:r>
              <a:rPr lang="en-GB" spc="-73"/>
              <a:t> </a:t>
            </a:r>
            <a:r>
              <a:rPr lang="en-GB"/>
              <a:t>Menegaz</a:t>
            </a:r>
            <a:endParaRPr lang="en-GB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71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34580">
              <a:lnSpc>
                <a:spcPts val="1493"/>
              </a:lnSpc>
            </a:pPr>
            <a:fld id="{81D60167-4931-47E6-BA6A-407CBD079E47}" type="slidenum">
              <a:rPr lang="en-GB" smtClean="0"/>
              <a:pPr marL="34580">
                <a:lnSpc>
                  <a:spcPts val="1493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7043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0" name="标题 1"/>
          <p:cNvSpPr>
            <a:spLocks noGrp="1"/>
          </p:cNvSpPr>
          <p:nvPr>
            <p:ph type="title"/>
          </p:nvPr>
        </p:nvSpPr>
        <p:spPr>
          <a:xfrm>
            <a:off x="963613" y="4406902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1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82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680BDC2-098E-408A-97A7-2C188B209A9D}" type="datetime1">
              <a:rPr lang="zh-CN" altLang="en-US" smtClean="0"/>
              <a:pPr/>
              <a:t>2022/10/18</a:t>
            </a:fld>
            <a:endParaRPr lang="zh-CN" altLang="en-US" b="1" i="1"/>
          </a:p>
        </p:txBody>
      </p:sp>
      <p:sp>
        <p:nvSpPr>
          <p:cNvPr id="1049783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4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F1226E9-A8D7-433D-8FF6-126998C986E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668335"/>
      </p:ext>
    </p:extLst>
  </p:cSld>
  <p:clrMapOvr>
    <a:masterClrMapping/>
  </p:clrMapOvr>
  <p:transition spd="med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1" name="内容占位符 2"/>
          <p:cNvSpPr>
            <a:spLocks noGrp="1"/>
          </p:cNvSpPr>
          <p:nvPr>
            <p:ph sz="half" idx="1"/>
          </p:nvPr>
        </p:nvSpPr>
        <p:spPr>
          <a:xfrm>
            <a:off x="639765" y="1222375"/>
            <a:ext cx="5392737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2" name="内容占位符 3"/>
          <p:cNvSpPr>
            <a:spLocks noGrp="1"/>
          </p:cNvSpPr>
          <p:nvPr>
            <p:ph sz="half" idx="2"/>
          </p:nvPr>
        </p:nvSpPr>
        <p:spPr>
          <a:xfrm>
            <a:off x="6184900" y="1222375"/>
            <a:ext cx="5394325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F2AB2A5-7A8A-4F58-A554-B42D7FCF923B}" type="datetime1">
              <a:rPr lang="zh-CN" altLang="en-US" smtClean="0"/>
              <a:pPr/>
              <a:t>2022/10/18</a:t>
            </a:fld>
            <a:endParaRPr lang="zh-CN" altLang="en-US" b="1" i="1"/>
          </a:p>
        </p:txBody>
      </p:sp>
      <p:sp>
        <p:nvSpPr>
          <p:cNvPr id="104975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5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52D239C-B544-419A-AA47-2182D1DC8F2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578312"/>
      </p:ext>
    </p:extLst>
  </p:cSld>
  <p:clrMapOvr>
    <a:masterClrMapping/>
  </p:clrMapOvr>
  <p:transition spd="med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6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7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3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58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3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60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71AF49A0-AE70-4051-914F-31E7490B50B4}" type="datetime1">
              <a:rPr lang="zh-CN" altLang="en-US" smtClean="0"/>
              <a:pPr/>
              <a:t>2022/10/18</a:t>
            </a:fld>
            <a:endParaRPr lang="zh-CN" altLang="en-US" b="1" i="1"/>
          </a:p>
        </p:txBody>
      </p:sp>
      <p:sp>
        <p:nvSpPr>
          <p:cNvPr id="104976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0C864EAE-E214-426E-A852-45DAD4CB139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165614"/>
      </p:ext>
    </p:extLst>
  </p:cSld>
  <p:clrMapOvr>
    <a:masterClrMapping/>
  </p:clrMapOvr>
  <p:transition spd="med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0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B6313E23-202A-4DBA-BDFA-113B037C340A}" type="datetime1">
              <a:rPr lang="zh-CN" altLang="en-US" smtClean="0"/>
              <a:pPr/>
              <a:t>2022/10/18</a:t>
            </a:fld>
            <a:endParaRPr lang="zh-CN" altLang="en-US" b="1" i="1"/>
          </a:p>
        </p:txBody>
      </p:sp>
      <p:sp>
        <p:nvSpPr>
          <p:cNvPr id="104860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9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3295182"/>
      </p:ext>
    </p:extLst>
  </p:cSld>
  <p:clrMapOvr>
    <a:masterClrMapping/>
  </p:clrMapOvr>
  <p:transition spd="med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1A593734-0361-4874-BEC2-546E7AA82CC1}" type="datetime1">
              <a:rPr lang="zh-CN" altLang="en-US" smtClean="0"/>
              <a:pPr/>
              <a:t>2022/10/18</a:t>
            </a:fld>
            <a:endParaRPr lang="zh-CN" altLang="en-US" b="1" i="1"/>
          </a:p>
        </p:txBody>
      </p:sp>
      <p:sp>
        <p:nvSpPr>
          <p:cNvPr id="104858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6230324"/>
      </p:ext>
    </p:extLst>
  </p:cSld>
  <p:clrMapOvr>
    <a:masterClrMapping/>
  </p:clrMapOvr>
  <p:transition spd="med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0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91" name="内容占位符 2"/>
          <p:cNvSpPr>
            <a:spLocks noGrp="1"/>
          </p:cNvSpPr>
          <p:nvPr>
            <p:ph idx="1"/>
          </p:nvPr>
        </p:nvSpPr>
        <p:spPr>
          <a:xfrm>
            <a:off x="4767265" y="273052"/>
            <a:ext cx="681513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92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9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99330C1F-F5BC-42E0-AA5F-D5B9A26A9E8D}" type="datetime1">
              <a:rPr lang="zh-CN" altLang="en-US" smtClean="0"/>
              <a:pPr/>
              <a:t>2022/10/18</a:t>
            </a:fld>
            <a:endParaRPr lang="zh-CN" altLang="en-US" b="1" i="1"/>
          </a:p>
        </p:txBody>
      </p:sp>
      <p:sp>
        <p:nvSpPr>
          <p:cNvPr id="104979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9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6F4ACBDE-81A0-4AFC-ADBB-F83DDB0974C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131021"/>
      </p:ext>
    </p:extLst>
  </p:cSld>
  <p:clrMapOvr>
    <a:masterClrMapping/>
  </p:clrMapOvr>
  <p:transition spd="med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74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5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1049776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7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EB279A69-F49C-4E84-B5F0-51A87B0ECECB}" type="datetime1">
              <a:rPr lang="zh-CN" altLang="en-US" smtClean="0"/>
              <a:pPr/>
              <a:t>2022/10/18</a:t>
            </a:fld>
            <a:endParaRPr lang="zh-CN" altLang="en-US" b="1" i="1"/>
          </a:p>
        </p:txBody>
      </p:sp>
      <p:sp>
        <p:nvSpPr>
          <p:cNvPr id="104977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FC5CC31D-1363-49C8-9F24-77AAE0A8B09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033411"/>
      </p:ext>
    </p:extLst>
  </p:cSld>
  <p:clrMapOvr>
    <a:masterClrMapping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093"/>
          <p:cNvSpPr>
            <a:spLocks noChangeArrowheads="1"/>
          </p:cNvSpPr>
          <p:nvPr/>
        </p:nvSpPr>
        <p:spPr bwMode="auto">
          <a:xfrm>
            <a:off x="0" y="6346827"/>
            <a:ext cx="12192000" cy="511175"/>
          </a:xfrm>
          <a:prstGeom prst="rect">
            <a:avLst/>
          </a:prstGeom>
          <a:solidFill>
            <a:srgbClr val="00447C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282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74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19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654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1800"/>
          </a:p>
        </p:txBody>
      </p:sp>
      <p:sp>
        <p:nvSpPr>
          <p:cNvPr id="1048577" name="Rectangle 109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60400" y="228602"/>
            <a:ext cx="9380539" cy="784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48578" name="Rectangle 109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1222375"/>
            <a:ext cx="10939463" cy="477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8579" name="Rectangle 109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6964" y="6459540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45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4FE00E-8C06-457B-9BDE-A197369E635E}" type="datetime1">
              <a:rPr lang="zh-CN" altLang="en-US" smtClean="0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2022/10/18</a:t>
            </a:fld>
            <a:endParaRPr lang="zh-CN" altLang="en-US" b="1" i="1">
              <a:sym typeface="Calibri" panose="020F0502020204030204" pitchFamily="34" charset="0"/>
            </a:endParaRPr>
          </a:p>
        </p:txBody>
      </p:sp>
      <p:sp>
        <p:nvSpPr>
          <p:cNvPr id="1048580" name="Rectangle 109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86177" y="6459540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450" b="1" i="1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48581" name="Rectangle 109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44201" y="6415090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800" b="1" i="1" smtClean="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35416B-1EEB-4908-B3FA-75CB8A360816}" type="slidenum">
              <a:rPr lang="zh-CN" altLang="en-US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ym typeface="Calibri" panose="020F0502020204030204" pitchFamily="34" charset="0"/>
            </a:endParaRPr>
          </a:p>
        </p:txBody>
      </p:sp>
      <p:cxnSp>
        <p:nvCxnSpPr>
          <p:cNvPr id="3145728" name="Line 2054"/>
          <p:cNvCxnSpPr>
            <a:cxnSpLocks noChangeShapeType="1"/>
          </p:cNvCxnSpPr>
          <p:nvPr/>
        </p:nvCxnSpPr>
        <p:spPr bwMode="auto">
          <a:xfrm>
            <a:off x="639765" y="1028700"/>
            <a:ext cx="9401175" cy="0"/>
          </a:xfrm>
          <a:prstGeom prst="line">
            <a:avLst/>
          </a:prstGeom>
          <a:noFill/>
          <a:ln w="19050">
            <a:solidFill>
              <a:srgbClr val="0B4DA2"/>
            </a:solidFill>
            <a:round/>
          </a:ln>
        </p:spPr>
      </p:cxnSp>
      <p:sp>
        <p:nvSpPr>
          <p:cNvPr id="1048582" name="Rectangle 233"/>
          <p:cNvSpPr>
            <a:spLocks noChangeArrowheads="1"/>
          </p:cNvSpPr>
          <p:nvPr userDrawn="1"/>
        </p:nvSpPr>
        <p:spPr bwMode="auto">
          <a:xfrm>
            <a:off x="331789" y="428625"/>
            <a:ext cx="153987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32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3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35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anose="020F0502020204030204" pitchFamily="34" charset="0"/>
            </a:endParaRPr>
          </a:p>
        </p:txBody>
      </p:sp>
      <p:cxnSp>
        <p:nvCxnSpPr>
          <p:cNvPr id="3145729" name="Line 404"/>
          <p:cNvCxnSpPr>
            <a:cxnSpLocks noChangeShapeType="1"/>
          </p:cNvCxnSpPr>
          <p:nvPr userDrawn="1"/>
        </p:nvCxnSpPr>
        <p:spPr bwMode="auto">
          <a:xfrm>
            <a:off x="550863" y="428625"/>
            <a:ext cx="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</a:ln>
        </p:spPr>
      </p:cxnSp>
      <p:pic>
        <p:nvPicPr>
          <p:cNvPr id="14" name="图片 13"/>
          <p:cNvPicPr/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1313006" y="130754"/>
            <a:ext cx="742470" cy="86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9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cut/>
  </p:transition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5pPr>
      <a:lvl6pPr marL="3429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6pPr>
      <a:lvl7pPr marL="6858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7pPr>
      <a:lvl8pPr marL="10287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8pPr>
      <a:lvl9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51435" indent="-51435" algn="l" rtl="0" eaLnBrk="0" fontAlgn="base" hangingPunct="0">
        <a:lnSpc>
          <a:spcPct val="90000"/>
        </a:lnSpc>
        <a:spcBef>
          <a:spcPts val="675"/>
        </a:spcBef>
        <a:spcAft>
          <a:spcPts val="115"/>
        </a:spcAft>
        <a:buClr>
          <a:srgbClr val="0B4DA2"/>
        </a:buClr>
        <a:buSzPct val="100000"/>
        <a:buFont typeface="Calibri" panose="020F0502020204030204" pitchFamily="34" charset="0"/>
        <a:buChar char=" "/>
        <a:defRPr sz="2400">
          <a:solidFill>
            <a:srgbClr val="404040"/>
          </a:solidFill>
          <a:latin typeface="+mn-lt"/>
          <a:ea typeface="+mn-ea"/>
          <a:cs typeface="+mn-cs"/>
        </a:defRPr>
      </a:lvl1pPr>
      <a:lvl2pPr marL="21653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975">
          <a:solidFill>
            <a:srgbClr val="404040"/>
          </a:solidFill>
          <a:latin typeface="+mn-lt"/>
          <a:ea typeface="+mn-ea"/>
        </a:defRPr>
      </a:lvl2pPr>
      <a:lvl3pPr marL="318135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3pPr>
      <a:lvl4pPr marL="420370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4pPr>
      <a:lvl5pPr marL="52387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5pPr>
      <a:lvl6pPr marL="8667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6pPr>
      <a:lvl7pPr marL="12096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7pPr>
      <a:lvl8pPr marL="15525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8pPr>
      <a:lvl9pPr marL="18954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093"/>
          <p:cNvSpPr>
            <a:spLocks noChangeArrowheads="1"/>
          </p:cNvSpPr>
          <p:nvPr/>
        </p:nvSpPr>
        <p:spPr bwMode="auto">
          <a:xfrm>
            <a:off x="0" y="6346827"/>
            <a:ext cx="12192000" cy="5111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282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74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19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654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1800"/>
          </a:p>
        </p:txBody>
      </p:sp>
      <p:sp>
        <p:nvSpPr>
          <p:cNvPr id="1048577" name="Rectangle 109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60400" y="228602"/>
            <a:ext cx="9380539" cy="784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48578" name="Rectangle 109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1222375"/>
            <a:ext cx="10939463" cy="477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8579" name="Rectangle 109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6964" y="6459540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45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4FE00E-8C06-457B-9BDE-A197369E635E}" type="datetime1">
              <a:rPr lang="zh-CN" altLang="en-US" smtClean="0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2022/10/18</a:t>
            </a:fld>
            <a:endParaRPr lang="zh-CN" altLang="en-US" b="1" i="1">
              <a:sym typeface="Calibri" panose="020F0502020204030204" pitchFamily="34" charset="0"/>
            </a:endParaRPr>
          </a:p>
        </p:txBody>
      </p:sp>
      <p:sp>
        <p:nvSpPr>
          <p:cNvPr id="1048580" name="Rectangle 109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86177" y="6459540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450" b="1" i="1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48581" name="Rectangle 109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44201" y="6415090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800" b="1" i="1" smtClean="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35416B-1EEB-4908-B3FA-75CB8A360816}" type="slidenum">
              <a:rPr lang="zh-CN" altLang="en-US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ym typeface="Calibri" panose="020F0502020204030204" pitchFamily="34" charset="0"/>
            </a:endParaRPr>
          </a:p>
        </p:txBody>
      </p:sp>
      <p:cxnSp>
        <p:nvCxnSpPr>
          <p:cNvPr id="3145728" name="Line 2054"/>
          <p:cNvCxnSpPr>
            <a:cxnSpLocks noChangeShapeType="1"/>
          </p:cNvCxnSpPr>
          <p:nvPr/>
        </p:nvCxnSpPr>
        <p:spPr bwMode="auto">
          <a:xfrm>
            <a:off x="639765" y="1028700"/>
            <a:ext cx="9401175" cy="0"/>
          </a:xfrm>
          <a:prstGeom prst="line">
            <a:avLst/>
          </a:prstGeom>
          <a:noFill/>
          <a:ln w="19050">
            <a:solidFill>
              <a:srgbClr val="00B050"/>
            </a:solidFill>
            <a:round/>
          </a:ln>
        </p:spPr>
      </p:cxnSp>
      <p:sp>
        <p:nvSpPr>
          <p:cNvPr id="1048582" name="Rectangle 233"/>
          <p:cNvSpPr>
            <a:spLocks noChangeArrowheads="1"/>
          </p:cNvSpPr>
          <p:nvPr userDrawn="1"/>
        </p:nvSpPr>
        <p:spPr bwMode="auto">
          <a:xfrm>
            <a:off x="331789" y="428625"/>
            <a:ext cx="153987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32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3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35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anose="020F0502020204030204" pitchFamily="34" charset="0"/>
            </a:endParaRPr>
          </a:p>
        </p:txBody>
      </p:sp>
      <p:cxnSp>
        <p:nvCxnSpPr>
          <p:cNvPr id="3145729" name="Line 404"/>
          <p:cNvCxnSpPr>
            <a:cxnSpLocks noChangeShapeType="1"/>
          </p:cNvCxnSpPr>
          <p:nvPr userDrawn="1"/>
        </p:nvCxnSpPr>
        <p:spPr bwMode="auto">
          <a:xfrm>
            <a:off x="550863" y="428625"/>
            <a:ext cx="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</a:ln>
        </p:spPr>
      </p:cxnSp>
      <p:pic>
        <p:nvPicPr>
          <p:cNvPr id="14" name="图片 13"/>
          <p:cNvPicPr/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11313006" y="130754"/>
            <a:ext cx="742470" cy="86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</p:sldLayoutIdLst>
  <p:transition spd="med">
    <p:cut/>
  </p:transition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5pPr>
      <a:lvl6pPr marL="3429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6pPr>
      <a:lvl7pPr marL="6858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7pPr>
      <a:lvl8pPr marL="10287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8pPr>
      <a:lvl9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51435" indent="-51435" algn="l" rtl="0" eaLnBrk="0" fontAlgn="base" hangingPunct="0">
        <a:lnSpc>
          <a:spcPct val="90000"/>
        </a:lnSpc>
        <a:spcBef>
          <a:spcPts val="675"/>
        </a:spcBef>
        <a:spcAft>
          <a:spcPts val="115"/>
        </a:spcAft>
        <a:buClr>
          <a:srgbClr val="0B4DA2"/>
        </a:buClr>
        <a:buSzPct val="100000"/>
        <a:buFont typeface="Calibri" panose="020F0502020204030204" pitchFamily="34" charset="0"/>
        <a:buChar char=" "/>
        <a:defRPr sz="2400">
          <a:solidFill>
            <a:srgbClr val="404040"/>
          </a:solidFill>
          <a:latin typeface="+mn-lt"/>
          <a:ea typeface="+mn-ea"/>
          <a:cs typeface="+mn-cs"/>
        </a:defRPr>
      </a:lvl1pPr>
      <a:lvl2pPr marL="21653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975">
          <a:solidFill>
            <a:srgbClr val="404040"/>
          </a:solidFill>
          <a:latin typeface="+mn-lt"/>
          <a:ea typeface="+mn-ea"/>
        </a:defRPr>
      </a:lvl2pPr>
      <a:lvl3pPr marL="318135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3pPr>
      <a:lvl4pPr marL="420370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4pPr>
      <a:lvl5pPr marL="52387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5pPr>
      <a:lvl6pPr marL="8667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6pPr>
      <a:lvl7pPr marL="12096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7pPr>
      <a:lvl8pPr marL="15525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8pPr>
      <a:lvl9pPr marL="18954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0795" y="3924300"/>
            <a:ext cx="12214225" cy="2950210"/>
          </a:xfrm>
          <a:prstGeom prst="rect">
            <a:avLst/>
          </a:prstGeom>
          <a:solidFill>
            <a:srgbClr val="00447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pic>
        <p:nvPicPr>
          <p:cNvPr id="5" name="图片 4" descr="SHU_VI_LOGO.sv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5095" y="4259580"/>
            <a:ext cx="1795780" cy="225107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5A9E019-D5ED-4BE6-A7FD-FAAA7154A7B7}"/>
              </a:ext>
            </a:extLst>
          </p:cNvPr>
          <p:cNvSpPr/>
          <p:nvPr/>
        </p:nvSpPr>
        <p:spPr>
          <a:xfrm>
            <a:off x="1905740" y="2254928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实验六 离散傅里叶变换</a:t>
            </a:r>
            <a:r>
              <a:rPr lang="en-US" altLang="zh-C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6000" dirty="0"/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39CBF860-9DC8-4F10-AAED-6F0E2A3B5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259" y="4259580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上海大学</a:t>
            </a:r>
            <a:endParaRPr lang="en-US" altLang="zh-CN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计算机工程与科学学院</a:t>
            </a:r>
            <a:endParaRPr lang="en-US" altLang="zh-CN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段圣宇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4845413"/>
      </p:ext>
    </p:extLst>
  </p:cSld>
  <p:clrMapOvr>
    <a:masterClrMapping/>
  </p:clrMapOvr>
  <p:transition spd="med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9714DC2-947F-F763-7263-D9BC4AC25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407" y="1100443"/>
            <a:ext cx="8224557" cy="539392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（三）实验作业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BDB7E7F-F765-4B3E-8CEA-4B969D888910}"/>
              </a:ext>
            </a:extLst>
          </p:cNvPr>
          <p:cNvSpPr/>
          <p:nvPr/>
        </p:nvSpPr>
        <p:spPr bwMode="auto">
          <a:xfrm>
            <a:off x="1309407" y="1731064"/>
            <a:ext cx="1615440" cy="33997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401496"/>
      </p:ext>
    </p:extLst>
  </p:cSld>
  <p:clrMapOvr>
    <a:masterClrMapping/>
  </p:clrMapOvr>
  <p:transition spd="med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（一）实验介绍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468" y="1240877"/>
            <a:ext cx="10282237" cy="4979579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zh-CN" altLang="en-US" dirty="0">
                <a:latin typeface="+mn-ea"/>
                <a:cs typeface="Times New Roman" panose="02020603050405020304" pitchFamily="18" charset="0"/>
              </a:rPr>
              <a:t>通过本次实验，你将学习到利用离散傅里叶变换（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Discrete Fourier Transform, DFT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）对信号进行分析与处理的方法。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更进一步理解傅里叶变换的思想，并掌握计算机中傅里叶变换的实现方法（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DFT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）；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学会在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MATLAB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中使用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DFT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，并能够利用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DFT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对信号进行处理与分析。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 完成并提交实验作业。</a:t>
            </a:r>
            <a:endParaRPr lang="en-US" altLang="zh-CN" sz="2000" dirty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sz="2000" dirty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本实验提供文件包括：</a:t>
            </a:r>
            <a:endParaRPr lang="en-US" altLang="zh-CN" sz="2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两个音频文件：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buzzjc.wav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tel.wav</a:t>
            </a:r>
          </a:p>
        </p:txBody>
      </p:sp>
    </p:spTree>
    <p:extLst>
      <p:ext uri="{BB962C8B-B14F-4D97-AF65-F5344CB8AC3E}">
        <p14:creationId xmlns:p14="http://schemas.microsoft.com/office/powerpoint/2010/main" val="3313387573"/>
      </p:ext>
    </p:extLst>
  </p:cSld>
  <p:clrMapOvr>
    <a:masterClrMapping/>
  </p:clrMapOvr>
  <p:transition spd="med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（二）实验内容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347096"/>
            <a:ext cx="10789920" cy="451839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回忆课堂上所学知识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——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傅里叶级数表示或傅里叶变换，表示对任意物理可实现、可采集的信号，都表示成若干复指数函数（或三角函数）线性组合的形式：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  <a:latin typeface="+mn-ea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endParaRPr lang="en-US" altLang="zh-CN" b="0" i="0" dirty="0">
              <a:solidFill>
                <a:schemeClr val="tx1"/>
              </a:solidFill>
              <a:effectLst/>
              <a:latin typeface="+mn-ea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  <a:latin typeface="+mn-ea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chemeClr val="tx1"/>
              </a:solidFill>
              <a:latin typeface="+mn-ea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b="0" i="0" dirty="0">
                <a:solidFill>
                  <a:schemeClr val="tx1"/>
                </a:solidFill>
                <a:effectLst/>
                <a:latin typeface="+mn-ea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然而，上述表达中，时域或频域表示中至少有一个函数是连续函数，无法在计算机中进行存储及处理：计算机仅能存储离散的数。</a:t>
            </a:r>
            <a:endParaRPr lang="en-GB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B385D7F-8883-4DCC-9EB0-67994361EF64}"/>
                  </a:ext>
                </a:extLst>
              </p:cNvPr>
              <p:cNvSpPr txBox="1"/>
              <p:nvPr/>
            </p:nvSpPr>
            <p:spPr>
              <a:xfrm>
                <a:off x="1770484" y="2307626"/>
                <a:ext cx="3165410" cy="14686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i="1" dirty="0">
                    <a:solidFill>
                      <a:srgbClr val="FF0000"/>
                    </a:solidFill>
                    <a:latin typeface="Cambria Math"/>
                    <a:cs typeface="Times New Roman" pitchFamily="18" charset="0"/>
                  </a:rPr>
                  <a:t>傅里叶级数表示：</a:t>
                </a:r>
                <a:endParaRPr lang="en-US" altLang="zh-TW" sz="2400" i="1" dirty="0">
                  <a:solidFill>
                    <a:srgbClr val="FF0000"/>
                  </a:solidFill>
                  <a:latin typeface="Cambria Math"/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B385D7F-8883-4DCC-9EB0-67994361E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484" y="2307626"/>
                <a:ext cx="3165410" cy="1468672"/>
              </a:xfrm>
              <a:prstGeom prst="rect">
                <a:avLst/>
              </a:prstGeom>
              <a:blipFill>
                <a:blip r:embed="rId3"/>
                <a:stretch>
                  <a:fillRect l="-2885" t="-45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04D924E-E2B0-41C1-A5B3-2FC7E1568B59}"/>
                  </a:ext>
                </a:extLst>
              </p:cNvPr>
              <p:cNvSpPr txBox="1"/>
              <p:nvPr/>
            </p:nvSpPr>
            <p:spPr>
              <a:xfrm>
                <a:off x="5714563" y="2307626"/>
                <a:ext cx="3921190" cy="12584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i="1" dirty="0">
                    <a:solidFill>
                      <a:srgbClr val="FF0000"/>
                    </a:solidFill>
                    <a:latin typeface="Cambria Math" panose="02040503050406030204" pitchFamily="18" charset="0"/>
                    <a:cs typeface="Times New Roman" pitchFamily="18" charset="0"/>
                  </a:rPr>
                  <a:t>傅里叶变换：</a:t>
                </a:r>
                <a:endParaRPr lang="en-US" altLang="zh-TW" sz="2400" i="1" dirty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04D924E-E2B0-41C1-A5B3-2FC7E1568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63" y="2307626"/>
                <a:ext cx="3921190" cy="1258486"/>
              </a:xfrm>
              <a:prstGeom prst="rect">
                <a:avLst/>
              </a:prstGeom>
              <a:blipFill>
                <a:blip r:embed="rId4"/>
                <a:stretch>
                  <a:fillRect l="-2329" t="-53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1501691"/>
      </p:ext>
    </p:extLst>
  </p:cSld>
  <p:clrMapOvr>
    <a:masterClrMapping/>
  </p:clrMapOvr>
  <p:transition spd="med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（二）实验内容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0400" y="1347095"/>
                <a:ext cx="10789920" cy="5035043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 离散傅里叶变换</a:t>
                </a: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DFT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将非周期、有限时间的离散时间信号表示成有限个复指数函数（或三角函数）的线性组合。各频率的频谱分量如下（离散傅里叶变换）：</a:t>
                </a: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zh-CN" sz="28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altLang="zh-CN" sz="20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acc>
                      <m:r>
                        <a:rPr lang="en-GB" altLang="zh-CN" sz="20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GB" altLang="zh-CN" sz="20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GB" altLang="zh-CN" sz="20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zh-CN" altLang="zh-CN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altLang="zh-CN" sz="20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GB" altLang="zh-CN" sz="20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altLang="zh-CN" sz="20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  <m:r>
                            <a:rPr lang="en-GB" altLang="zh-CN" sz="20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altLang="zh-CN" sz="20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GB" altLang="zh-CN" sz="20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GB" altLang="zh-CN" sz="20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GB" altLang="zh-CN" sz="20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GB" altLang="zh-CN" sz="20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sSup>
                        <m:sSupPr>
                          <m:ctrlPr>
                            <a:rPr lang="zh-CN" altLang="zh-CN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altLang="zh-CN" sz="20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altLang="zh-CN" sz="20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f>
                            <m:fPr>
                              <m:ctrlPr>
                                <a:rPr lang="zh-CN" altLang="zh-CN" sz="2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altLang="zh-CN" sz="20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GB" altLang="zh-CN" sz="20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GB" altLang="zh-CN" sz="20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GB" altLang="zh-CN" sz="20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GB" altLang="zh-CN" sz="20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GB" altLang="zh-CN" sz="20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GB" altLang="zh-CN" sz="2000" i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   ​</m:t>
                      </m:r>
                      <m:r>
                        <a:rPr lang="en-GB" altLang="zh-CN" sz="20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GB" altLang="zh-CN" sz="20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=0,…,</m:t>
                      </m:r>
                      <m:r>
                        <a:rPr lang="en-GB" altLang="zh-CN" sz="20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en-GB" altLang="zh-CN" sz="2000" i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altLang="zh-CN" sz="20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+mn-ea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endParaRPr lang="en-US" altLang="zh-CN" dirty="0">
                  <a:solidFill>
                    <a:schemeClr val="tx1"/>
                  </a:solidFill>
                  <a:latin typeface="+mn-ea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经过</a:t>
                </a: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DFT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，频域中的不同频率个数与时域上时间点的个数相同；频域表示具有周期性。</a:t>
                </a: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频谱分量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32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GB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GB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的求解过程，实际是将该频率下的复指数函数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GB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f>
                          <m:fPr>
                            <m:ctrlPr>
                              <a:rPr lang="zh-CN" altLang="zh-C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altLang="zh-CN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GB" altLang="zh-CN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𝜋</m:t>
                            </m:r>
                            <m:r>
                              <a:rPr lang="en-GB" altLang="zh-CN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GB" altLang="zh-CN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GB" altLang="zh-CN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与时域表示信号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altLang="zh-CN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GB" altLang="zh-CN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做特征匹配：若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altLang="zh-CN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GB" altLang="zh-CN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中包含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GB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f>
                          <m:fPr>
                            <m:ctrlPr>
                              <a:rPr lang="zh-CN" altLang="zh-C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altLang="zh-CN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GB" altLang="zh-CN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𝜋</m:t>
                            </m:r>
                            <m:r>
                              <a:rPr lang="en-GB" altLang="zh-CN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GB" altLang="zh-CN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GB" altLang="zh-CN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，则两者相乘结果不为</a:t>
                </a: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0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。</a:t>
                </a:r>
                <a:endParaRPr lang="en-GB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0400" y="1347095"/>
                <a:ext cx="10789920" cy="5035043"/>
              </a:xfrm>
              <a:blipFill>
                <a:blip r:embed="rId3"/>
                <a:stretch>
                  <a:fillRect l="-1582" t="-1695" r="-10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9948029"/>
      </p:ext>
    </p:extLst>
  </p:cSld>
  <p:clrMapOvr>
    <a:masterClrMapping/>
  </p:clrMapOvr>
  <p:transition spd="med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（二）实验内容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0400" y="1347095"/>
                <a:ext cx="10789920" cy="5035043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 离散傅里叶变换</a:t>
                </a: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DFT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将非周期、有限时间的离散时间信号表示成有限个复指数函数（或三角函数）的线性组合。各频率的频谱分量如下（离散傅里叶变换）：</a:t>
                </a: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zh-CN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altLang="zh-CN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acc>
                      <m:r>
                        <a:rPr lang="en-GB" altLang="zh-CN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GB" altLang="zh-CN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GB" altLang="zh-CN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altLang="zh-CN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GB" altLang="zh-CN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altLang="zh-CN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  <m:r>
                            <a:rPr lang="en-GB" altLang="zh-CN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altLang="zh-CN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GB" altLang="zh-CN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GB" altLang="zh-CN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GB" altLang="zh-CN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GB" altLang="zh-CN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sSup>
                        <m:sSup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altLang="zh-CN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altLang="zh-CN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f>
                            <m:fPr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altLang="zh-CN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GB" altLang="zh-CN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GB" altLang="zh-CN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GB" altLang="zh-CN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GB" altLang="zh-CN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GB" altLang="zh-CN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GB" altLang="zh-CN" i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   ​</m:t>
                      </m:r>
                      <m:r>
                        <a:rPr lang="en-GB" altLang="zh-CN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GB" altLang="zh-CN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=0,…,</m:t>
                      </m:r>
                      <m:r>
                        <a:rPr lang="en-GB" altLang="zh-CN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en-GB" altLang="zh-CN" i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altLang="zh-CN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+mn-ea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endParaRPr lang="en-US" altLang="zh-CN" dirty="0">
                  <a:solidFill>
                    <a:schemeClr val="tx1"/>
                  </a:solidFill>
                  <a:latin typeface="+mn-ea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离散傅里叶逆变换：</a:t>
                </a: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zh-CN" i="1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GB" altLang="zh-CN" i="1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GB" altLang="zh-CN" i="1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GB" altLang="zh-CN" i="1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altLang="zh-CN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altLang="zh-CN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altLang="zh-CN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GB" altLang="zh-CN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altLang="zh-CN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  <m:r>
                            <a:rPr lang="en-GB" altLang="zh-CN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altLang="zh-CN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acc>
                            <m:accPr>
                              <m:chr m:val="̂"/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altLang="zh-CN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nary>
                      <m:r>
                        <a:rPr lang="en-GB" altLang="zh-CN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GB" altLang="zh-CN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GB" altLang="zh-CN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sSup>
                        <m:sSup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altLang="zh-CN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f>
                            <m:fPr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altLang="zh-CN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GB" altLang="zh-CN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GB" altLang="zh-CN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GB" altLang="zh-CN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GB" altLang="zh-CN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GB" altLang="zh-CN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GB" altLang="zh-CN" i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   ​</m:t>
                      </m:r>
                      <m:r>
                        <a:rPr lang="en-GB" altLang="zh-CN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GB" altLang="zh-CN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=0,…,</m:t>
                      </m:r>
                      <m:r>
                        <a:rPr lang="en-GB" altLang="zh-CN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en-GB" altLang="zh-CN" i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altLang="zh-CN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GB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0400" y="1347095"/>
                <a:ext cx="10789920" cy="5035043"/>
              </a:xfrm>
              <a:blipFill>
                <a:blip r:embed="rId3"/>
                <a:stretch>
                  <a:fillRect l="-1582" t="-1695" r="-10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7947038"/>
      </p:ext>
    </p:extLst>
  </p:cSld>
  <p:clrMapOvr>
    <a:masterClrMapping/>
  </p:clrMapOvr>
  <p:transition spd="med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（二）实验内容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347096"/>
            <a:ext cx="10789920" cy="451839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MATLAB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中，利用命令“</a:t>
            </a:r>
            <a:r>
              <a:rPr lang="en-US" altLang="zh-CN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fft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”及“</a:t>
            </a:r>
            <a:r>
              <a:rPr lang="en-US" altLang="zh-CN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ifft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”实现离散傅里叶变换（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DFT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）及离散傅里叶逆变换（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IDFT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）。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Fast Fourier Transform (FFT)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是一种快速完成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DFT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及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IDFT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的算法，对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点的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DFT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来说，利用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FFT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能将乘法运算次数由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n^2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降低至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nlog2(n)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。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433637"/>
      </p:ext>
    </p:extLst>
  </p:cSld>
  <p:clrMapOvr>
    <a:masterClrMapping/>
  </p:clrMapOvr>
  <p:transition spd="med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（二）实验内容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347096"/>
            <a:ext cx="10789920" cy="451839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利用如下命令，可对一个采样频率为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64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的、由两个余弦信号叠加组成的信号实现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DFT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：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利用命令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stem(k, real(y))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展示频域结果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（仅需展示实部）：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860322C-C0CE-4FE3-ACE7-3FD92E5BC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7631" y="2245994"/>
            <a:ext cx="3789440" cy="10255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D6D2DA1-5BC0-4CC5-8C2B-E3E1EE8A74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080" y="3574855"/>
            <a:ext cx="4377526" cy="328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718472"/>
      </p:ext>
    </p:extLst>
  </p:cSld>
  <p:clrMapOvr>
    <a:masterClrMapping/>
  </p:clrMapOvr>
  <p:transition spd="med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854CE41F-D886-427D-98A0-46EA627AC1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135" y="3573453"/>
            <a:ext cx="4452902" cy="333967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4A0F4CA-2112-4561-BA8C-B4C3B55BC7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15" y="3524366"/>
            <a:ext cx="4377526" cy="328314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（二）实验内容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347096"/>
            <a:ext cx="10789920" cy="451839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由于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DFT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运算得到的频域表示具有周期性，通常我们将频域表示的中间点定义频率为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。从而，根据欧拉公式，频域实部表示的是不同频率的余弦分量，而虚部表示的是不同频率的正弦分量。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MATLAB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中可利用以下命令实现上述功能，并对频域表示结果进行分析、理解。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15E3C66-AE4E-48B6-9AD9-478CD5B26313}"/>
              </a:ext>
            </a:extLst>
          </p:cNvPr>
          <p:cNvCxnSpPr>
            <a:cxnSpLocks/>
            <a:endCxn id="12" idx="1"/>
          </p:cNvCxnSpPr>
          <p:nvPr/>
        </p:nvCxnSpPr>
        <p:spPr bwMode="auto">
          <a:xfrm>
            <a:off x="4466947" y="5231588"/>
            <a:ext cx="3272188" cy="117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DBFCBCA3-8BCD-418D-9191-63BB44591A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1555" y="4317582"/>
            <a:ext cx="3079729" cy="4955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6848918"/>
      </p:ext>
    </p:extLst>
  </p:cSld>
  <p:clrMapOvr>
    <a:masterClrMapping/>
  </p:clrMapOvr>
  <p:transition spd="med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（二）实验内容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347096"/>
            <a:ext cx="10789920" cy="451839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利用如下命令，可对频域表示做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IDFT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，得到时域表示：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注意，做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IDFT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前，也需首先利用</a:t>
            </a:r>
            <a:r>
              <a:rPr lang="en-US" altLang="zh-CN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fftshift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命令将频域变换到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至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N-1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的范围内。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利用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stem(k, x)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stem(k, </a:t>
            </a:r>
            <a:r>
              <a:rPr lang="en-US" altLang="zh-CN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x_new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分别生成原始信号时域波形及逆变换后的时域波形，两者波形应该完全一致。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CD8B2C2-073E-4B6A-9B39-A33E15064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207" y="1927224"/>
            <a:ext cx="2891473" cy="6998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43621328"/>
      </p:ext>
    </p:extLst>
  </p:cSld>
  <p:clrMapOvr>
    <a:masterClrMapping/>
  </p:clrMapOvr>
  <p:transition spd="med"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B4DA2"/>
      </a:dk2>
      <a:lt2>
        <a:srgbClr val="EEECE1"/>
      </a:lt2>
      <a:accent1>
        <a:srgbClr val="0B4DA2"/>
      </a:accent1>
      <a:accent2>
        <a:srgbClr val="AE1831"/>
      </a:accent2>
      <a:accent3>
        <a:srgbClr val="FFFFFF"/>
      </a:accent3>
      <a:accent4>
        <a:srgbClr val="000000"/>
      </a:accent4>
      <a:accent5>
        <a:srgbClr val="AAB2CE"/>
      </a:accent5>
      <a:accent6>
        <a:srgbClr val="9D152B"/>
      </a:accent6>
      <a:hlink>
        <a:srgbClr val="0000FF"/>
      </a:hlink>
      <a:folHlink>
        <a:srgbClr val="800080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B4DA2"/>
        </a:dk2>
        <a:lt2>
          <a:srgbClr val="EEECE1"/>
        </a:lt2>
        <a:accent1>
          <a:srgbClr val="0B4DA2"/>
        </a:accent1>
        <a:accent2>
          <a:srgbClr val="AE1831"/>
        </a:accent2>
        <a:accent3>
          <a:srgbClr val="FFFFFF"/>
        </a:accent3>
        <a:accent4>
          <a:srgbClr val="000000"/>
        </a:accent4>
        <a:accent5>
          <a:srgbClr val="AAB2CE"/>
        </a:accent5>
        <a:accent6>
          <a:srgbClr val="9D152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B4DA2"/>
      </a:dk2>
      <a:lt2>
        <a:srgbClr val="EEECE1"/>
      </a:lt2>
      <a:accent1>
        <a:srgbClr val="0B4DA2"/>
      </a:accent1>
      <a:accent2>
        <a:srgbClr val="AE1831"/>
      </a:accent2>
      <a:accent3>
        <a:srgbClr val="FFFFFF"/>
      </a:accent3>
      <a:accent4>
        <a:srgbClr val="000000"/>
      </a:accent4>
      <a:accent5>
        <a:srgbClr val="AAB2CE"/>
      </a:accent5>
      <a:accent6>
        <a:srgbClr val="9D152B"/>
      </a:accent6>
      <a:hlink>
        <a:srgbClr val="0000FF"/>
      </a:hlink>
      <a:folHlink>
        <a:srgbClr val="800080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B4DA2"/>
        </a:dk2>
        <a:lt2>
          <a:srgbClr val="EEECE1"/>
        </a:lt2>
        <a:accent1>
          <a:srgbClr val="0B4DA2"/>
        </a:accent1>
        <a:accent2>
          <a:srgbClr val="AE1831"/>
        </a:accent2>
        <a:accent3>
          <a:srgbClr val="FFFFFF"/>
        </a:accent3>
        <a:accent4>
          <a:srgbClr val="000000"/>
        </a:accent4>
        <a:accent5>
          <a:srgbClr val="AAB2CE"/>
        </a:accent5>
        <a:accent6>
          <a:srgbClr val="9D152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10298</TotalTime>
  <Words>716</Words>
  <Application>Microsoft Office PowerPoint</Application>
  <PresentationFormat>宽屏</PresentationFormat>
  <Paragraphs>69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 MT</vt:lpstr>
      <vt:lpstr>华文中宋</vt:lpstr>
      <vt:lpstr>宋体</vt:lpstr>
      <vt:lpstr>Calibri</vt:lpstr>
      <vt:lpstr>Calibri Light</vt:lpstr>
      <vt:lpstr>Cambria Math</vt:lpstr>
      <vt:lpstr>Times New Roman</vt:lpstr>
      <vt:lpstr>Wingdings</vt:lpstr>
      <vt:lpstr>默认设计模板</vt:lpstr>
      <vt:lpstr>1_默认设计模板</vt:lpstr>
      <vt:lpstr>PowerPoint 演示文稿</vt:lpstr>
      <vt:lpstr>（一）实验介绍</vt:lpstr>
      <vt:lpstr>（二）实验内容</vt:lpstr>
      <vt:lpstr>（二）实验内容</vt:lpstr>
      <vt:lpstr>（二）实验内容</vt:lpstr>
      <vt:lpstr>（二）实验内容</vt:lpstr>
      <vt:lpstr>（二）实验内容</vt:lpstr>
      <vt:lpstr>（二）实验内容</vt:lpstr>
      <vt:lpstr>（二）实验内容</vt:lpstr>
      <vt:lpstr>（三）实验作业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biubiu</dc:creator>
  <cp:lastModifiedBy>圣宇</cp:lastModifiedBy>
  <cp:revision>705</cp:revision>
  <dcterms:created xsi:type="dcterms:W3CDTF">2018-10-18T11:34:23Z</dcterms:created>
  <dcterms:modified xsi:type="dcterms:W3CDTF">2022-10-18T05:17:19Z</dcterms:modified>
</cp:coreProperties>
</file>