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7" r:id="rId2"/>
  </p:sldMasterIdLst>
  <p:notesMasterIdLst>
    <p:notesMasterId r:id="rId21"/>
  </p:notesMasterIdLst>
  <p:sldIdLst>
    <p:sldId id="418" r:id="rId3"/>
    <p:sldId id="419" r:id="rId4"/>
    <p:sldId id="420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428" r:id="rId13"/>
    <p:sldId id="429" r:id="rId14"/>
    <p:sldId id="430" r:id="rId15"/>
    <p:sldId id="431" r:id="rId16"/>
    <p:sldId id="432" r:id="rId17"/>
    <p:sldId id="433" r:id="rId18"/>
    <p:sldId id="434" r:id="rId19"/>
    <p:sldId id="43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6319A99-70C0-5B40-8974-7118F4B0FD3E}">
          <p14:sldIdLst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吴 慧" initials="吴" lastIdx="1" clrIdx="0">
    <p:extLst>
      <p:ext uri="{19B8F6BF-5375-455C-9EA6-DF929625EA0E}">
        <p15:presenceInfo xmlns:p15="http://schemas.microsoft.com/office/powerpoint/2012/main" userId="613e4b2886334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D7BD"/>
    <a:srgbClr val="FFC715"/>
    <a:srgbClr val="FAE5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9348" autoAdjust="0"/>
  </p:normalViewPr>
  <p:slideViewPr>
    <p:cSldViewPr snapToGrid="0">
      <p:cViewPr varScale="1">
        <p:scale>
          <a:sx n="74" d="100"/>
          <a:sy n="74" d="100"/>
        </p:scale>
        <p:origin x="46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F3491-94E4-4075-B5F1-294292DEA749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28BA7-4A45-4FFE-A583-CA964C03D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568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DC1DC6-B42F-4EDB-90F2-8B5D9D0AEF8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534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319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69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2022/9/26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635949"/>
      </p:ext>
    </p:extLst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  <a:pPr/>
              <a:t>2022/9/26</a:t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23796"/>
      </p:ext>
    </p:extLst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  <a:pPr/>
              <a:t>2022/9/26</a:t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81323"/>
      </p:ext>
    </p:extLst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2022/9/26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905833"/>
      </p:ext>
    </p:extLst>
  </p:cSld>
  <p:clrMapOvr>
    <a:masterClrMapping/>
  </p:clrMapOvr>
  <p:transition spd="med"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2022/9/26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358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  <a:pPr/>
              <a:t>2022/9/26</a:t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782911"/>
      </p:ext>
    </p:extLst>
  </p:cSld>
  <p:clrMapOvr>
    <a:masterClrMapping/>
  </p:clrMapOvr>
  <p:transition spd="med">
    <p:cut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  <a:pPr/>
              <a:t>2022/9/26</a:t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59257"/>
      </p:ext>
    </p:extLst>
  </p:cSld>
  <p:clrMapOvr>
    <a:masterClrMapping/>
  </p:clrMapOvr>
  <p:transition spd="med">
    <p:cu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  <a:pPr/>
              <a:t>2022/9/26</a:t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583459"/>
      </p:ext>
    </p:extLst>
  </p:cSld>
  <p:clrMapOvr>
    <a:masterClrMapping/>
  </p:clrMapOvr>
  <p:transition spd="med">
    <p:cut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2022/9/26</a:t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043328"/>
      </p:ext>
    </p:extLst>
  </p:cSld>
  <p:clrMapOvr>
    <a:masterClrMapping/>
  </p:clrMapOvr>
  <p:transition spd="med">
    <p:cut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2022/9/26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948543"/>
      </p:ext>
    </p:extLst>
  </p:cSld>
  <p:clrMapOvr>
    <a:masterClrMapping/>
  </p:clrMapOvr>
  <p:transition spd="med">
    <p:cut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  <a:pPr/>
              <a:t>2022/9/26</a:t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684233"/>
      </p:ext>
    </p:extLst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2022/9/26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055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  <a:pPr/>
              <a:t>2022/9/26</a:t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801821"/>
      </p:ext>
    </p:extLst>
  </p:cSld>
  <p:clrMapOvr>
    <a:masterClrMapping/>
  </p:clrMapOvr>
  <p:transition spd="med">
    <p:cut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  <a:pPr/>
              <a:t>2022/9/26</a:t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313791"/>
      </p:ext>
    </p:extLst>
  </p:cSld>
  <p:clrMapOvr>
    <a:masterClrMapping/>
  </p:clrMapOvr>
  <p:transition spd="med">
    <p:cut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  <a:pPr/>
              <a:t>2022/9/26</a:t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36027"/>
      </p:ext>
    </p:extLst>
  </p:cSld>
  <p:clrMapOvr>
    <a:masterClrMapping/>
  </p:clrMapOvr>
  <p:transition spd="med">
    <p:cut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41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11812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41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05144" y="1760212"/>
            <a:ext cx="4425753" cy="201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2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31147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04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  <a:pPr/>
              <a:t>2022/9/26</a:t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668335"/>
      </p:ext>
    </p:extLst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  <a:pPr/>
              <a:t>2022/9/26</a:t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578312"/>
      </p:ext>
    </p:extLst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  <a:pPr/>
              <a:t>2022/9/26</a:t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65614"/>
      </p:ext>
    </p:extLst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2022/9/26</a:t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295182"/>
      </p:ext>
    </p:extLst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2022/9/26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230324"/>
      </p:ext>
    </p:extLst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  <a:pPr/>
              <a:t>2022/9/26</a:t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131021"/>
      </p:ext>
    </p:extLst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  <a:pPr/>
              <a:t>2022/9/26</a:t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33411"/>
      </p:ext>
    </p:extLst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2022/9/26</a:t>
            </a:fld>
            <a:endParaRPr lang="zh-CN" altLang="en-US" b="1" i="1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9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2022/9/26</a:t>
            </a:fld>
            <a:endParaRPr lang="zh-CN" altLang="en-US" b="1" i="1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0795" y="3924300"/>
            <a:ext cx="12214225" cy="295021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5" name="图片 4" descr="SHU_VI_LOGO.sv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095" y="4259580"/>
            <a:ext cx="1795780" cy="22510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5A9E019-D5ED-4BE6-A7FD-FAAA7154A7B7}"/>
              </a:ext>
            </a:extLst>
          </p:cNvPr>
          <p:cNvSpPr/>
          <p:nvPr/>
        </p:nvSpPr>
        <p:spPr>
          <a:xfrm>
            <a:off x="1905740" y="2254928"/>
            <a:ext cx="83805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例题</a:t>
            </a:r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信号、系统与卷积</a:t>
            </a:r>
            <a:endParaRPr lang="zh-CN" altLang="en-US" sz="6000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39CBF860-9DC8-4F10-AAED-6F0E2A3B5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259" y="425958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Engineering and Science</a:t>
            </a:r>
          </a:p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Shanghai University</a:t>
            </a:r>
          </a:p>
          <a:p>
            <a:endParaRPr lang="en-US" altLang="zh-C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Instructor:  </a:t>
            </a:r>
            <a:r>
              <a:rPr lang="en-US" altLang="zh-CN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Shengyu</a:t>
            </a: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Duan</a:t>
            </a:r>
            <a:endParaRPr lang="zh-CN" alt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4845413"/>
      </p:ext>
    </p:extLst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3</a:t>
            </a:r>
            <a:r>
              <a:rPr lang="zh-CN" altLang="en-US" sz="3200" dirty="0">
                <a:solidFill>
                  <a:schemeClr val="tx1"/>
                </a:solidFill>
              </a:rPr>
              <a:t>：系统性质判断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]=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[−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判断以上系统是否具有以下性质：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 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无记忆；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时不变；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线性；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4)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因果；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5) 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稳定。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:r>
                  <a:rPr lang="en-US" altLang="zh-CN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）系统有记忆，因为当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&gt;0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]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的值取决于之前时间的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[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];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  2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[−(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)]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[−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，因此系统无时不变性；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  3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𝑎𝑥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𝑏𝑥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因此是线性系统；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  4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）系统无因果性，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因为当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 &lt;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时，当前输出取决于未来的输入；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  5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）系统稳定，找不到任何一个有界的输入通过该系统得到一个无界的输出。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28" r="-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912894"/>
      </p:ext>
    </p:extLst>
  </p:cSld>
  <p:clrMapOvr>
    <a:masterClrMapping/>
  </p:clrMapOvr>
  <p:transition spd="med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4</a:t>
            </a:r>
            <a:r>
              <a:rPr lang="zh-CN" altLang="en-US" sz="3200" dirty="0">
                <a:solidFill>
                  <a:schemeClr val="tx1"/>
                </a:solidFill>
              </a:rPr>
              <a:t>：判断信号的周期性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6268" y="1212850"/>
                <a:ext cx="10939463" cy="4775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判断以下信号是否具有周期性。若有周期性，计算最小周期：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func>
                        <m:func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</m:e>
                      </m:func>
                      <m:sSub>
                        <m:sSub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func>
                        <m:func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</m:e>
                      </m:func>
                      <m:func>
                        <m:func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</m:e>
                      </m:func>
                      <m:sSub>
                        <m:sSub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6268" y="1212850"/>
                <a:ext cx="10939463" cy="4775200"/>
              </a:xfrm>
              <a:blipFill>
                <a:blip r:embed="rId2"/>
                <a:stretch>
                  <a:fillRect l="-1728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8228251"/>
      </p:ext>
    </p:extLst>
  </p:cSld>
  <p:clrMapOvr>
    <a:masterClrMapping/>
  </p:clrMapOvr>
  <p:transition spd="med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4</a:t>
            </a:r>
            <a:r>
              <a:rPr lang="zh-CN" altLang="en-US" sz="3200" dirty="0">
                <a:solidFill>
                  <a:schemeClr val="tx1"/>
                </a:solidFill>
              </a:rPr>
              <a:t>：判断信号的周期性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6268" y="1212850"/>
                <a:ext cx="10939463" cy="4775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判断以下信号是否具有周期性。若有周期性，计算最小周期：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func>
                        <m:func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</m:e>
                      </m:func>
                      <m:sSub>
                        <m:sSub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func>
                        <m:func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</m:e>
                      </m:func>
                      <m:func>
                        <m:func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</m:e>
                      </m:func>
                      <m:sSub>
                        <m:sSub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sz="3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sz="3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:r>
                  <a:rPr lang="en-US" altLang="zh-CN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𝑡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具有周期性，则其周期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需同时对以下两个三角函数成立：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</m:e>
                      </m:func>
                      <m:sSub>
                        <m:sSub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))=</m:t>
                      </m:r>
                      <m:func>
                        <m:func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</m:e>
                      </m:func>
                      <m:sSub>
                        <m:sSub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</m:e>
                      </m:func>
                      <m:sSub>
                        <m:sSub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))=</m:t>
                      </m:r>
                      <m:func>
                        <m:func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</m:e>
                      </m:func>
                      <m:sSub>
                        <m:sSub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因此：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𝑚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均为整数</a:t>
                </a:r>
                <a:endParaRPr lang="en-US" altLang="zh-CN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→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</m:oMath>
                </a14:m>
                <a:r>
                  <a:rPr lang="en-US" altLang="zh-CN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b="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若存在整数</a:t>
                </a:r>
                <a:r>
                  <a:rPr lang="en-US" altLang="zh-CN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m, n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使以上条件满足，则该信号为周期信号；否则该信号为非周期信号。</a:t>
                </a:r>
                <a:endParaRPr lang="en-US" altLang="zh-CN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en-US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6268" y="1212850"/>
                <a:ext cx="10939463" cy="4775200"/>
              </a:xfrm>
              <a:blipFill>
                <a:blip r:embed="rId2"/>
                <a:stretch>
                  <a:fillRect l="-1728" t="-2171" r="-1561" b="-5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990184"/>
      </p:ext>
    </p:extLst>
  </p:cSld>
  <p:clrMapOvr>
    <a:masterClrMapping/>
  </p:clrMapOvr>
  <p:transition spd="med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5</a:t>
            </a:r>
            <a:r>
              <a:rPr lang="zh-CN" altLang="en-US" sz="3200" dirty="0">
                <a:solidFill>
                  <a:schemeClr val="tx1"/>
                </a:solidFill>
              </a:rPr>
              <a:t>：卷积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6268" y="1212850"/>
                <a:ext cx="10939463" cy="4775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计算并画出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 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+2]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6268" y="1212850"/>
                <a:ext cx="10939463" cy="4775200"/>
              </a:xfrm>
              <a:blipFill>
                <a:blip r:embed="rId2"/>
                <a:stretch>
                  <a:fillRect l="-1728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0565637"/>
      </p:ext>
    </p:extLst>
  </p:cSld>
  <p:clrMapOvr>
    <a:masterClrMapping/>
  </p:clrMapOvr>
  <p:transition spd="med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5</a:t>
            </a:r>
            <a:r>
              <a:rPr lang="zh-CN" altLang="en-US" sz="3200" dirty="0">
                <a:solidFill>
                  <a:schemeClr val="tx1"/>
                </a:solidFill>
              </a:rPr>
              <a:t>：卷积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6268" y="1212850"/>
                <a:ext cx="10939463" cy="4775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计算并画出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 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+2]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:r>
                  <a:rPr lang="en-US" altLang="zh-CN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画出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的波形：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6268" y="1212850"/>
                <a:ext cx="10939463" cy="4775200"/>
              </a:xfrm>
              <a:blipFill>
                <a:blip r:embed="rId3"/>
                <a:stretch>
                  <a:fillRect l="-1728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D0469065-BECE-4D59-86CB-5B5E9A272F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83" y="3429000"/>
            <a:ext cx="3396868" cy="225552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5E6D23C9-22BF-4309-903E-72CE3198013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309" y="3429000"/>
            <a:ext cx="3300710" cy="225552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4154481C-9EBB-4453-AE02-B0B033D5B3D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931" y="3429000"/>
            <a:ext cx="3436585" cy="2255520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9CC1AFC-CB16-474E-9012-6E64F2233685}"/>
              </a:ext>
            </a:extLst>
          </p:cNvPr>
          <p:cNvCxnSpPr/>
          <p:nvPr/>
        </p:nvCxnSpPr>
        <p:spPr bwMode="auto">
          <a:xfrm>
            <a:off x="7711440" y="4556760"/>
            <a:ext cx="5994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2612496307"/>
      </p:ext>
    </p:extLst>
  </p:cSld>
  <p:clrMapOvr>
    <a:masterClrMapping/>
  </p:clrMapOvr>
  <p:transition spd="med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5</a:t>
            </a:r>
            <a:r>
              <a:rPr lang="zh-CN" altLang="en-US" sz="3200" dirty="0">
                <a:solidFill>
                  <a:schemeClr val="tx1"/>
                </a:solidFill>
              </a:rPr>
              <a:t>：卷积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6268" y="1212850"/>
                <a:ext cx="10939463" cy="4775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计算并画出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 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+2]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:r>
                  <a:rPr lang="en-US" altLang="zh-CN" b="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b="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</a:t>
                </a:r>
                <a:r>
                  <a:rPr lang="en-US" altLang="zh-CN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b="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&lt;0</a:t>
                </a:r>
                <a:r>
                  <a:rPr lang="zh-CN" altLang="en-US" b="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时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    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</a:t>
                </a:r>
                <a:r>
                  <a:rPr lang="en-US" altLang="zh-CN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i="1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≥</a:t>
                </a:r>
                <a:r>
                  <a:rPr lang="en-US" altLang="zh-CN" b="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zh-CN" altLang="en-US" b="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时，</a:t>
                </a:r>
                <a:r>
                  <a:rPr lang="en-US" altLang="zh-CN" b="0" dirty="0">
                    <a:solidFill>
                      <a:schemeClr val="tx1"/>
                    </a:solidFill>
                  </a:rPr>
                  <a:t> </a:t>
                </a:r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[1−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=2[1−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综上：</a:t>
                </a:r>
                <a:r>
                  <a:rPr lang="en-US" altLang="zh-CN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6268" y="1212850"/>
                <a:ext cx="10939463" cy="4775200"/>
              </a:xfrm>
              <a:blipFill>
                <a:blip r:embed="rId2"/>
                <a:stretch>
                  <a:fillRect l="-1728" t="-2171" b="-8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4893779"/>
      </p:ext>
    </p:extLst>
  </p:cSld>
  <p:clrMapOvr>
    <a:masterClrMapping/>
  </p:clrMapOvr>
  <p:transition spd="med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6</a:t>
            </a:r>
            <a:r>
              <a:rPr lang="zh-CN" altLang="en-US" sz="3200" dirty="0">
                <a:solidFill>
                  <a:schemeClr val="tx1"/>
                </a:solidFill>
              </a:rPr>
              <a:t>：卷积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6268" y="1212850"/>
                <a:ext cx="10939463" cy="4775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计算并画出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 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−5),   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6268" y="1212850"/>
                <a:ext cx="10939463" cy="4775200"/>
              </a:xfrm>
              <a:blipFill>
                <a:blip r:embed="rId2"/>
                <a:stretch>
                  <a:fillRect l="-1728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1348327"/>
      </p:ext>
    </p:extLst>
  </p:cSld>
  <p:clrMapOvr>
    <a:masterClrMapping/>
  </p:clrMapOvr>
  <p:transition spd="med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6</a:t>
            </a:r>
            <a:r>
              <a:rPr lang="zh-CN" altLang="en-US" sz="3200" dirty="0">
                <a:solidFill>
                  <a:schemeClr val="tx1"/>
                </a:solidFill>
              </a:rPr>
              <a:t>：卷积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6268" y="1212850"/>
                <a:ext cx="10939463" cy="4775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计算并画出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 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−5),   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:r>
                  <a:rPr lang="en-US" altLang="zh-CN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画出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的波形：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6268" y="1212850"/>
                <a:ext cx="10939463" cy="4775200"/>
              </a:xfrm>
              <a:blipFill>
                <a:blip r:embed="rId2"/>
                <a:stretch>
                  <a:fillRect l="-1728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CE83C2-F2D1-4563-BE18-134B91325E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8" t="25704" b="22592"/>
          <a:stretch/>
        </p:blipFill>
        <p:spPr>
          <a:xfrm rot="16200000">
            <a:off x="814805" y="2944595"/>
            <a:ext cx="2546150" cy="28549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288A027-21FA-49D4-9F4A-61AEA80EBE4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18000" b="14000"/>
          <a:stretch/>
        </p:blipFill>
        <p:spPr>
          <a:xfrm rot="16200000">
            <a:off x="4634926" y="2599154"/>
            <a:ext cx="2265398" cy="3545841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4B0996E-8471-419E-B1C2-D2CDE61F789A}"/>
              </a:ext>
            </a:extLst>
          </p:cNvPr>
          <p:cNvCxnSpPr/>
          <p:nvPr/>
        </p:nvCxnSpPr>
        <p:spPr bwMode="auto">
          <a:xfrm>
            <a:off x="7741920" y="4404360"/>
            <a:ext cx="5994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A90EFD18-4EA3-4A81-AFAF-F858D01EEC8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08" r="3333" b="12370"/>
          <a:stretch/>
        </p:blipFill>
        <p:spPr>
          <a:xfrm rot="16200000">
            <a:off x="9057884" y="2896240"/>
            <a:ext cx="2280828" cy="29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88696"/>
      </p:ext>
    </p:extLst>
  </p:cSld>
  <p:clrMapOvr>
    <a:masterClrMapping/>
  </p:clrMapOvr>
  <p:transition spd="med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6</a:t>
            </a:r>
            <a:r>
              <a:rPr lang="zh-CN" altLang="en-US" sz="3200" dirty="0">
                <a:solidFill>
                  <a:schemeClr val="tx1"/>
                </a:solidFill>
              </a:rPr>
              <a:t>：卷积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6268" y="1212850"/>
                <a:ext cx="10939463" cy="4775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计算并画出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 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−5),   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:r>
                  <a:rPr lang="en-US" altLang="zh-CN" b="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b="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b="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&lt;</a:t>
                </a:r>
                <a:r>
                  <a:rPr lang="en-US" altLang="zh-CN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  <a:r>
                  <a:rPr lang="zh-CN" altLang="en-US" b="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时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    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</a:t>
                </a:r>
                <a:r>
                  <a:rPr lang="en-US" altLang="zh-CN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≤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&lt;5</a:t>
                </a:r>
                <a:r>
                  <a:rPr lang="zh-CN" altLang="en-US" b="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时，</a:t>
                </a:r>
                <a:r>
                  <a:rPr lang="en-US" altLang="zh-CN" b="0" dirty="0">
                    <a:solidFill>
                      <a:schemeClr val="tx1"/>
                    </a:solidFill>
                  </a:rPr>
                  <a:t> </a:t>
                </a:r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nary>
                        <m:nary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(9−3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    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i="1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≥</a:t>
                </a:r>
                <a:r>
                  <a:rPr lang="en-US" altLang="zh-CN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en-US" b="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时，</a:t>
                </a:r>
                <a:r>
                  <a:rPr lang="en-US" altLang="zh-CN" b="0" dirty="0">
                    <a:solidFill>
                      <a:schemeClr val="tx1"/>
                    </a:solidFill>
                  </a:rPr>
                  <a:t> </a:t>
                </a:r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−3(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nary>
                        <m:nary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(9−3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6268" y="1212850"/>
                <a:ext cx="10939463" cy="4775200"/>
              </a:xfrm>
              <a:blipFill>
                <a:blip r:embed="rId2"/>
                <a:stretch>
                  <a:fillRect l="-1728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690512"/>
      </p:ext>
    </p:extLst>
  </p:cSld>
  <p:clrMapOvr>
    <a:masterClrMapping/>
  </p:clrMapOvr>
  <p:transition spd="med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17DE9-FC5F-40BC-A79A-392C1622F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通过此次例题与习题，掌握以下知识：</a:t>
            </a:r>
            <a:endParaRPr lang="en-US" altLang="zh-CN" b="1" dirty="0"/>
          </a:p>
          <a:p>
            <a:pPr lv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400" dirty="0"/>
              <a:t> </a:t>
            </a:r>
            <a:r>
              <a:rPr lang="zh-CN" altLang="en-US" sz="2400" dirty="0"/>
              <a:t>复数的直角坐标、极坐标表示；复指数函数的直角坐标、极坐标表示；</a:t>
            </a:r>
            <a:endParaRPr lang="en-US" altLang="zh-CN" sz="2400" dirty="0"/>
          </a:p>
          <a:p>
            <a:pPr lv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400" dirty="0"/>
              <a:t> 对系统的如下性质进行判断：记忆性、因果性、稳定性、时不变性、线性；</a:t>
            </a:r>
            <a:endParaRPr lang="en-US" altLang="zh-CN" sz="2400" dirty="0"/>
          </a:p>
          <a:p>
            <a:pPr lv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400" dirty="0"/>
              <a:t> </a:t>
            </a:r>
            <a:r>
              <a:rPr lang="zh-CN" altLang="en-US" sz="2400" dirty="0"/>
              <a:t>对信号的周期性进行判断</a:t>
            </a:r>
            <a:endParaRPr lang="en-US" altLang="zh-CN" sz="2400" dirty="0"/>
          </a:p>
          <a:p>
            <a:pPr lv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400" dirty="0"/>
              <a:t> </a:t>
            </a:r>
            <a:r>
              <a:rPr lang="zh-CN" altLang="en-US" sz="2400" dirty="0"/>
              <a:t>卷积运算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05E697-BD9D-4CFD-881B-37A76389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8987423"/>
      </p:ext>
    </p:extLst>
  </p:cSld>
  <p:clrMapOvr>
    <a:masterClrMapping/>
  </p:clrMapOvr>
  <p:transition spd="med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1</a:t>
            </a:r>
            <a:r>
              <a:rPr lang="zh-CN" altLang="en-US" sz="3200" dirty="0">
                <a:solidFill>
                  <a:schemeClr val="tx1"/>
                </a:solidFill>
              </a:rPr>
              <a:t>：复数的直角坐标与极坐标表示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用直角坐标形式（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x+jy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）表示下列复数：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/4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28" t="-17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8742070"/>
      </p:ext>
    </p:extLst>
  </p:cSld>
  <p:clrMapOvr>
    <a:masterClrMapping/>
  </p:clrMapOvr>
  <p:transition spd="med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1</a:t>
            </a:r>
            <a:r>
              <a:rPr lang="zh-CN" altLang="en-US" sz="3200" dirty="0">
                <a:solidFill>
                  <a:schemeClr val="tx1"/>
                </a:solidFill>
              </a:rPr>
              <a:t>：复数的直角坐标与极坐标表示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用直角坐标形式（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x+jy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）表示下列复数：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/4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解：根据欧拉公式：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𝑟𝑐𝑜𝑠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𝑗𝑟𝑠𝑖𝑛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𝜃𝜋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/4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𝑗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即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12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或直接通过复数表示画出极坐标下的图，再转化为直角坐标表示。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28" t="-17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0223985"/>
      </p:ext>
    </p:extLst>
  </p:cSld>
  <p:clrMapOvr>
    <a:masterClrMapping/>
  </p:clrMapOvr>
  <p:transition spd="med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2</a:t>
            </a:r>
            <a:r>
              <a:rPr lang="zh-CN" altLang="en-US" sz="3200" dirty="0">
                <a:solidFill>
                  <a:schemeClr val="tx1"/>
                </a:solidFill>
              </a:rPr>
              <a:t>：复数的直角坐标与极坐标表示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用极坐标形式（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）表示下列复数：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)/(1−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28" t="-2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8536337"/>
      </p:ext>
    </p:extLst>
  </p:cSld>
  <p:clrMapOvr>
    <a:masterClrMapping/>
  </p:clrMapOvr>
  <p:transition spd="med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2</a:t>
            </a:r>
            <a:r>
              <a:rPr lang="zh-CN" altLang="en-US" sz="3200" dirty="0">
                <a:solidFill>
                  <a:schemeClr val="tx1"/>
                </a:solidFill>
              </a:rPr>
              <a:t>：复数的直角坐标与极坐标表示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用极坐标形式（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）表示下列复数：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)/(1−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)(1+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)(1+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𝑗𝑠𝑖𝑛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即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28" t="-2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5910459"/>
      </p:ext>
    </p:extLst>
  </p:cSld>
  <p:clrMapOvr>
    <a:masterClrMapping/>
  </p:clrMapOvr>
  <p:transition spd="med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3</a:t>
            </a:r>
            <a:r>
              <a:rPr lang="zh-CN" altLang="en-US" sz="3200" dirty="0">
                <a:solidFill>
                  <a:schemeClr val="tx1"/>
                </a:solidFill>
              </a:rPr>
              <a:t>：系统性质判断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有以下函数表示的两个系统：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nary>
                      <m:naryPr>
                        <m:ctrlPr>
                          <a:rPr lang="zh-CN" altLang="zh-C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−∞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𝜏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]=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[−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分别判断以上两个系统是否具有以下性质：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 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无记忆；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时不变；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线性；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4)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因果；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5) 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稳定。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28" t="-2171" r="-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658509"/>
      </p:ext>
    </p:extLst>
  </p:cSld>
  <p:clrMapOvr>
    <a:masterClrMapping/>
  </p:clrMapOvr>
  <p:transition spd="med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3</a:t>
            </a:r>
            <a:r>
              <a:rPr lang="zh-CN" altLang="en-US" sz="3200" dirty="0">
                <a:solidFill>
                  <a:schemeClr val="tx1"/>
                </a:solidFill>
              </a:rPr>
              <a:t>：系统性质判断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FBED9-23FD-4666-BE04-5C480BA85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 无记忆系统：系统的输出完全取决于当前时刻的输入；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）时不变系统：系统特性不随时间改变，即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如果系统对输入信号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的输出是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，则系统对输入信号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t-t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的输出为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t-t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）线性系统：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如果输入信号是两个信号的加权和，那么输出信号也是这两个输入信号对应输出的加权和；</a:t>
            </a:r>
            <a:endParaRPr lang="en-US" altLang="zh-CN" sz="24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）因果系统：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系统的输出只取决于现在的输入及过去的输入；</a:t>
            </a:r>
            <a:endParaRPr lang="en-US" altLang="zh-CN" sz="24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）稳定系统：当系统的输入为在任意时间都有界时，系统的输出也是有界的。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5628883"/>
      </p:ext>
    </p:extLst>
  </p:cSld>
  <p:clrMapOvr>
    <a:masterClrMapping/>
  </p:clrMapOvr>
  <p:transition spd="med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3</a:t>
            </a:r>
            <a:r>
              <a:rPr lang="zh-CN" altLang="en-US" sz="3200" dirty="0">
                <a:solidFill>
                  <a:schemeClr val="tx1"/>
                </a:solidFill>
              </a:rPr>
              <a:t>：系统性质判断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763" y="1222375"/>
                <a:ext cx="11552237" cy="47752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判断以上系统是否具有以下性质：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 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无记忆；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时不变；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线性；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4)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因果；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5) 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稳定。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:r>
                  <a:rPr lang="en-US" altLang="zh-CN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）系统有记忆，因为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的值取决于之前时间的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  2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−∞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</m:nary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nary>
                      <m:naryPr>
                        <m:ctrlPr>
                          <a:rPr lang="zh-CN" altLang="zh-C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−∞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𝜏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</m:nary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，因此系统无时不变性（时变）；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  3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zh-CN" dirty="0">
                    <a:solidFill>
                      <a:schemeClr val="tx1"/>
                    </a:solidFill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zh-C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−∞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𝑎𝑥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]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</m:nary>
                    <m:r>
                      <a:rPr lang="en-US" altLang="zh-CN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nary>
                      <m:nary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−∞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</m:nary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𝑏</m:t>
                    </m:r>
                    <m:nary>
                      <m:nary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−∞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</m:nary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因此是线性系统；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  4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）系统无因果性，当前输出取决于未来的输入；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  5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）系统不稳定，假定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nary>
                      <m:nary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−∞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1.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</m:nary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，当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∞时，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无界。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763" y="1222375"/>
                <a:ext cx="11552237" cy="4775200"/>
              </a:xfrm>
              <a:blipFill>
                <a:blip r:embed="rId2"/>
                <a:stretch>
                  <a:fillRect l="-1636" r="-12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718647"/>
      </p:ext>
    </p:extLst>
  </p:cSld>
  <p:clrMapOvr>
    <a:masterClrMapping/>
  </p:clrMapOvr>
  <p:transition spd="med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10301</TotalTime>
  <Words>1317</Words>
  <Application>Microsoft Office PowerPoint</Application>
  <PresentationFormat>宽屏</PresentationFormat>
  <Paragraphs>141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 MT</vt:lpstr>
      <vt:lpstr>华文中宋</vt:lpstr>
      <vt:lpstr>楷体</vt:lpstr>
      <vt:lpstr>Calibri</vt:lpstr>
      <vt:lpstr>Calibri Light</vt:lpstr>
      <vt:lpstr>Cambria Math</vt:lpstr>
      <vt:lpstr>Times New Roman</vt:lpstr>
      <vt:lpstr>Wingdings</vt:lpstr>
      <vt:lpstr>默认设计模板</vt:lpstr>
      <vt:lpstr>1_默认设计模板</vt:lpstr>
      <vt:lpstr>PowerPoint 演示文稿</vt:lpstr>
      <vt:lpstr>PowerPoint 演示文稿</vt:lpstr>
      <vt:lpstr>例1：复数的直角坐标与极坐标表示</vt:lpstr>
      <vt:lpstr>例1：复数的直角坐标与极坐标表示</vt:lpstr>
      <vt:lpstr>例2：复数的直角坐标与极坐标表示</vt:lpstr>
      <vt:lpstr>例2：复数的直角坐标与极坐标表示</vt:lpstr>
      <vt:lpstr>例3：系统性质判断</vt:lpstr>
      <vt:lpstr>例3：系统性质判断</vt:lpstr>
      <vt:lpstr>例3：系统性质判断</vt:lpstr>
      <vt:lpstr>例3：系统性质判断</vt:lpstr>
      <vt:lpstr>例4：判断信号的周期性</vt:lpstr>
      <vt:lpstr>例4：判断信号的周期性</vt:lpstr>
      <vt:lpstr>例5：卷积</vt:lpstr>
      <vt:lpstr>例5：卷积</vt:lpstr>
      <vt:lpstr>例5：卷积</vt:lpstr>
      <vt:lpstr>例6：卷积</vt:lpstr>
      <vt:lpstr>例6：卷积</vt:lpstr>
      <vt:lpstr>例6：卷积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知识工程与机器学习</dc:title>
  <dc:creator>biubiu</dc:creator>
  <cp:lastModifiedBy>圣宇</cp:lastModifiedBy>
  <cp:revision>538</cp:revision>
  <dcterms:created xsi:type="dcterms:W3CDTF">2018-10-18T11:34:23Z</dcterms:created>
  <dcterms:modified xsi:type="dcterms:W3CDTF">2022-09-26T11:44:22Z</dcterms:modified>
</cp:coreProperties>
</file>