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22"/>
  </p:notesMasterIdLst>
  <p:sldIdLst>
    <p:sldId id="418" r:id="rId3"/>
    <p:sldId id="419" r:id="rId4"/>
    <p:sldId id="420" r:id="rId5"/>
    <p:sldId id="436" r:id="rId6"/>
    <p:sldId id="437" r:id="rId7"/>
    <p:sldId id="438" r:id="rId8"/>
    <p:sldId id="439" r:id="rId9"/>
    <p:sldId id="440" r:id="rId10"/>
    <p:sldId id="422" r:id="rId11"/>
    <p:sldId id="423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19"/>
            <p14:sldId id="420"/>
            <p14:sldId id="436"/>
            <p14:sldId id="437"/>
            <p14:sldId id="438"/>
            <p14:sldId id="439"/>
            <p14:sldId id="440"/>
            <p14:sldId id="422"/>
            <p14:sldId id="423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9348" autoAdjust="0"/>
  </p:normalViewPr>
  <p:slideViewPr>
    <p:cSldViewPr snapToGrid="0">
      <p:cViewPr varScale="1">
        <p:scale>
          <a:sx n="70" d="100"/>
          <a:sy n="70" d="100"/>
        </p:scale>
        <p:origin x="7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1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2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1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9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70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03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9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2022/10/17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2022/10/17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2022/10/17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1817668"/>
            <a:ext cx="83805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连续时间信号傅里叶级数与傅里叶变换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：周期信号的傅里叶级数表示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TW" sz="2400" i="1" dirty="0">
                  <a:solidFill>
                    <a:srgbClr val="00000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1,     |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 0, 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     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&lt;</m:t>
                              </m:r>
                              <m:f>
                                <m:fPr>
                                  <m:type m:val="skw"/>
                                  <m:ctrlP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dirty="0">
                                  <a:solidFill>
                                    <a:srgbClr val="000000"/>
                                  </a:solidFill>
                                  <a:latin typeface="Times New Roman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 b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910459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：周期信号的傅里叶级数表示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TW" sz="240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endParaRPr lang="en-US" altLang="zh-CN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cs typeface="Times New Roman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 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den>
                            </m:f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 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den>
                            </m:f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 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den>
                            </m:f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≠0</m:t>
                            </m:r>
                            <m:r>
                              <m:rPr>
                                <m:nor/>
                              </m:rPr>
                              <a:rPr lang="en-US" altLang="zh-TW" dirty="0">
                                <a:solidFill>
                                  <a:srgbClr val="00000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12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0F1966-D9AD-4952-A5CE-761548A3E6FA}"/>
              </a:ext>
            </a:extLst>
          </p:cNvPr>
          <p:cNvGrpSpPr/>
          <p:nvPr/>
        </p:nvGrpSpPr>
        <p:grpSpPr>
          <a:xfrm>
            <a:off x="5990842" y="4027490"/>
            <a:ext cx="6201158" cy="2387600"/>
            <a:chOff x="2495600" y="3903059"/>
            <a:chExt cx="6840760" cy="242313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5593B76-57C6-440D-9F66-DEBA5F1FF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5600" y="3903059"/>
              <a:ext cx="6840760" cy="24231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7D6F88E-A8F5-44B9-BDCF-76D6231F1040}"/>
                    </a:ext>
                  </a:extLst>
                </p:cNvPr>
                <p:cNvSpPr txBox="1"/>
                <p:nvPr/>
              </p:nvSpPr>
              <p:spPr>
                <a:xfrm>
                  <a:off x="5087888" y="4149080"/>
                  <a:ext cx="5807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7BC211E-E527-4448-A64A-AD8AAA03E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888" y="4149080"/>
                  <a:ext cx="58073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3241173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：非周期信号的傅里叶变换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有如下信号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，计算该信号的频域表示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  <a:blipFill>
                <a:blip r:embed="rId2"/>
                <a:stretch>
                  <a:fillRect l="-166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B1860F75-D7BE-4937-850D-F4D80D66F0AB}"/>
                  </a:ext>
                </a:extLst>
              </p:cNvPr>
              <p:cNvSpPr txBox="1"/>
              <p:nvPr/>
            </p:nvSpPr>
            <p:spPr>
              <a:xfrm>
                <a:off x="949966" y="1841502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B1860F75-D7BE-4937-850D-F4D80D66F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6" y="1841502"/>
                <a:ext cx="45720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4">
            <a:extLst>
              <a:ext uri="{FF2B5EF4-FFF2-40B4-BE49-F238E27FC236}">
                <a16:creationId xmlns:a16="http://schemas.microsoft.com/office/drawing/2014/main" id="{4134C303-A601-4AD7-AAB1-853FDCA0D8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0"/>
          <a:stretch/>
        </p:blipFill>
        <p:spPr>
          <a:xfrm>
            <a:off x="6096000" y="1618428"/>
            <a:ext cx="4259535" cy="181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34129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：非周期信号的傅里叶变换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有如下信号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，计算该信号的频域表示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i="1" dirty="0">
                  <a:solidFill>
                    <a:srgbClr val="00000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  <a:blipFill>
                <a:blip r:embed="rId3"/>
                <a:stretch>
                  <a:fillRect l="-166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B1860F75-D7BE-4937-850D-F4D80D66F0AB}"/>
                  </a:ext>
                </a:extLst>
              </p:cNvPr>
              <p:cNvSpPr txBox="1"/>
              <p:nvPr/>
            </p:nvSpPr>
            <p:spPr>
              <a:xfrm>
                <a:off x="949966" y="1841502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B1860F75-D7BE-4937-850D-F4D80D66F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6" y="1841502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4">
            <a:extLst>
              <a:ext uri="{FF2B5EF4-FFF2-40B4-BE49-F238E27FC236}">
                <a16:creationId xmlns:a16="http://schemas.microsoft.com/office/drawing/2014/main" id="{4134C303-A601-4AD7-AAB1-853FDCA0D8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0"/>
          <a:stretch/>
        </p:blipFill>
        <p:spPr>
          <a:xfrm>
            <a:off x="6096000" y="1618428"/>
            <a:ext cx="4259535" cy="1810572"/>
          </a:xfrm>
          <a:prstGeom prst="rect">
            <a:avLst/>
          </a:prstGeom>
        </p:spPr>
      </p:pic>
      <p:pic>
        <p:nvPicPr>
          <p:cNvPr id="8" name="圖片 4">
            <a:extLst>
              <a:ext uri="{FF2B5EF4-FFF2-40B4-BE49-F238E27FC236}">
                <a16:creationId xmlns:a16="http://schemas.microsoft.com/office/drawing/2014/main" id="{1FE21A18-9A46-4870-8B72-496BA6DD50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9" b="-296"/>
          <a:stretch/>
        </p:blipFill>
        <p:spPr>
          <a:xfrm>
            <a:off x="8940086" y="4032787"/>
            <a:ext cx="3149574" cy="19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31450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zh-CN" altLang="en-US" sz="3200" dirty="0">
                <a:solidFill>
                  <a:schemeClr val="tx1"/>
                </a:solidFill>
              </a:rPr>
              <a:t>：非周期信号的傅里叶变换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有如下信号的频域表示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，计算该信号的时域表示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  <a:blipFill>
                <a:blip r:embed="rId2"/>
                <a:stretch>
                  <a:fillRect l="-166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82E43E4F-D3B5-484A-9A86-B1B4E2E155DA}"/>
                  </a:ext>
                </a:extLst>
              </p:cNvPr>
              <p:cNvSpPr txBox="1"/>
              <p:nvPr/>
            </p:nvSpPr>
            <p:spPr>
              <a:xfrm>
                <a:off x="942975" y="1890499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82E43E4F-D3B5-484A-9A86-B1B4E2E15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1890499"/>
                <a:ext cx="45720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4">
            <a:extLst>
              <a:ext uri="{FF2B5EF4-FFF2-40B4-BE49-F238E27FC236}">
                <a16:creationId xmlns:a16="http://schemas.microsoft.com/office/drawing/2014/main" id="{89395273-A165-4DAA-81C9-BB83F53B52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42"/>
          <a:stretch/>
        </p:blipFill>
        <p:spPr>
          <a:xfrm>
            <a:off x="5960429" y="1947479"/>
            <a:ext cx="4080510" cy="171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3343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zh-CN" altLang="en-US" sz="3200" dirty="0">
                <a:solidFill>
                  <a:schemeClr val="tx1"/>
                </a:solidFill>
              </a:rPr>
              <a:t>：非周期信号的傅里叶变换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有如下信号的频域表示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，计算该信号的时域表示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sz="24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𝑊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𝑗𝑡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𝑊𝑡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𝑠𝑖𝑛𝑊𝑡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  <a:blipFill>
                <a:blip r:embed="rId3"/>
                <a:stretch>
                  <a:fillRect l="-166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82E43E4F-D3B5-484A-9A86-B1B4E2E155DA}"/>
                  </a:ext>
                </a:extLst>
              </p:cNvPr>
              <p:cNvSpPr txBox="1"/>
              <p:nvPr/>
            </p:nvSpPr>
            <p:spPr>
              <a:xfrm>
                <a:off x="942975" y="1890499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82E43E4F-D3B5-484A-9A86-B1B4E2E15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1890499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4">
            <a:extLst>
              <a:ext uri="{FF2B5EF4-FFF2-40B4-BE49-F238E27FC236}">
                <a16:creationId xmlns:a16="http://schemas.microsoft.com/office/drawing/2014/main" id="{89395273-A165-4DAA-81C9-BB83F53B52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42"/>
          <a:stretch/>
        </p:blipFill>
        <p:spPr>
          <a:xfrm>
            <a:off x="7055804" y="1585529"/>
            <a:ext cx="4080510" cy="1718335"/>
          </a:xfrm>
          <a:prstGeom prst="rect">
            <a:avLst/>
          </a:prstGeom>
        </p:spPr>
      </p:pic>
      <p:pic>
        <p:nvPicPr>
          <p:cNvPr id="7" name="圖片 4">
            <a:extLst>
              <a:ext uri="{FF2B5EF4-FFF2-40B4-BE49-F238E27FC236}">
                <a16:creationId xmlns:a16="http://schemas.microsoft.com/office/drawing/2014/main" id="{59B71690-C015-4D7D-8706-3E683FEDA4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4" b="-572"/>
          <a:stretch/>
        </p:blipFill>
        <p:spPr>
          <a:xfrm>
            <a:off x="8723366" y="4477730"/>
            <a:ext cx="3366294" cy="17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13004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：利用傅里叶级数、傅里叶变换计算系统的输出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考虑如下系统，其单位冲激响应为：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4(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求上述系统对以下输入信号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的输出：</a:t>
                </a:r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  <a:blipFill>
                <a:blip r:embed="rId3"/>
                <a:stretch>
                  <a:fillRect l="-166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918761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：利用傅里叶级数、傅里叶变换计算系统的输出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解：首先求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的频域表示：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是周期信号，可以首先利用傅里叶级数展开：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因此，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傅里叶变换后频域表示为：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nary>
                      <m:naryPr>
                        <m:chr m:val="∑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zh-TW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  <a:blipFill>
                <a:blip r:embed="rId3"/>
                <a:stretch>
                  <a:fillRect l="-1668" t="-2299" b="-18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079599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：利用傅里叶级数、傅里叶变换计算系统的输出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nary>
                      <m:naryPr>
                        <m:chr m:val="∑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zh-TW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然后，求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的频域表示：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根据例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的结果：</a:t>
                </a:r>
                <a:r>
                  <a:rPr lang="en-US" altLang="zh-CN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  <m:groupChr>
                      <m:groupChrPr>
                        <m:chr m:val="↔"/>
                        <m:vertJc m:val="bot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  <m:r>
                          <a:rPr lang="zh-TW" altLang="en-US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1,  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0,  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&gt;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则：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4(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−1)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  <m:r>
                          <a:rPr lang="zh-TW" altLang="en-US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0,  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因此，输出信号的频域表示为：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  <a:blipFill>
                <a:blip r:embed="rId3"/>
                <a:stretch>
                  <a:fillRect l="-1668" t="-4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945486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：利用傅里叶级数、傅里叶变换计算系统的输出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因此，输出信号的频域表示为：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输出信号的时域表示为：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  <a:blipFill>
                <a:blip r:embed="rId3"/>
                <a:stretch>
                  <a:fillRect l="-1668" t="-2171" b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620341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17DE9-FC5F-40BC-A79A-392C1622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通过此次例题与习题，掌握以下知识：</a:t>
            </a:r>
            <a:endParaRPr lang="en-US" altLang="zh-CN" b="1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不同傅里叶级数表示形式的相互转换；</a:t>
            </a:r>
            <a:endParaRPr lang="en-US" altLang="zh-CN" sz="2400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 周期信号的傅里叶级数表示；</a:t>
            </a:r>
            <a:endParaRPr lang="en-US" altLang="zh-CN" sz="2400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非周期信号的傅里叶变换与逆变换；</a:t>
            </a:r>
            <a:endParaRPr lang="en-US" altLang="zh-CN" sz="2400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利用傅里叶级数、傅里叶变换计算系统的输出。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5E697-BD9D-4CFD-881B-37A76389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987423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：不同傅里叶级数表示形式的相互转换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有一连续时间周期的实信号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，其基波周期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的非零傅里叶级数系数是：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     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试将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表示成如下形式：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1) 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2)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 r="-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742070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：不同傅里叶级数表示形式的相互转换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07950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解：首先回忆傅里叶级数表示的三种形式：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ClrTx/>
                  <a:buFont typeface="+mj-ea"/>
                  <a:buAutoNum type="circleNumDbPlain"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正余弦形式：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ClrTx/>
                  <a:buFont typeface="+mj-ea"/>
                  <a:buAutoNum type="circleNumDbPlain" startAt="2"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复指数形式：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ClrTx/>
                  <a:buFont typeface="+mj-ea"/>
                  <a:buAutoNum type="circleNumDbPlain" startAt="3"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幅度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相位形式：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r>
                        <m:rPr>
                          <m:nor/>
                        </m:rP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Tx/>
                  <a:buNone/>
                </a:pPr>
                <a:endParaRPr lang="en-US" altLang="zh-TW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079500"/>
                <a:ext cx="10939463" cy="4775200"/>
              </a:xfrm>
              <a:blipFill>
                <a:blip r:embed="rId2"/>
                <a:stretch>
                  <a:fillRect l="-1728" t="-1788" b="-9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295690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：不同傅里叶级数表示形式的相互转换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146175"/>
                <a:ext cx="10691072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）解法一：根据以下公式：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</m:e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=4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dirty="0">
                                      <a:solidFill>
                                        <a:schemeClr val="tx1"/>
                                      </a:solidFill>
                                    </a:rPr>
                                    <m:t> 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dirty="0">
                                      <a:solidFill>
                                        <a:schemeClr val="tx1"/>
                                      </a:solidFill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eqAr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⇒ 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=4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=0</m:t>
                                  </m:r>
                                </m:e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=0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=−8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 ⇒   </m:t>
                          </m:r>
                          <m:f>
                            <m:fPr>
                              <m:type m:val="noBar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zh-CN" alt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ClrTx/>
                  <a:buNone/>
                </a:pPr>
                <a:endParaRPr lang="en-US" altLang="zh-TW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146175"/>
                <a:ext cx="10691072" cy="4775200"/>
              </a:xfrm>
              <a:blipFill>
                <a:blip r:embed="rId2"/>
                <a:stretch>
                  <a:fillRect l="-1710" t="-1788" b="-7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551067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：不同傅里叶级数表示形式的相互转换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146175"/>
                <a:ext cx="10691072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）解法二：根据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     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首先写出复指数形式的傅里叶级数表达式：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=2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+2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+4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−4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再利用欧拉公式：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=4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−8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3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3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zh-CN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ClrTx/>
                  <a:buNone/>
                </a:pPr>
                <a:endParaRPr lang="en-US" altLang="zh-TW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146175"/>
                <a:ext cx="10691072" cy="4775200"/>
              </a:xfrm>
              <a:blipFill>
                <a:blip r:embed="rId2"/>
                <a:stretch>
                  <a:fillRect l="-1710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799738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：不同傅里叶级数表示形式的相互转换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146175"/>
                <a:ext cx="10691072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）解法一：根据以下公式：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⇒ 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=2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=0</m:t>
                                  </m:r>
                                </m:e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=4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eqAr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 ⇒   </m:t>
                          </m:r>
                          <m:f>
                            <m:fPr>
                              <m:type m:val="noBar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2[2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2[2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zh-CN" alt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ClrTx/>
                  <a:buNone/>
                </a:pPr>
                <a:endParaRPr lang="en-US" altLang="zh-TW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146175"/>
                <a:ext cx="10691072" cy="4775200"/>
              </a:xfrm>
              <a:blipFill>
                <a:blip r:embed="rId2"/>
                <a:stretch>
                  <a:fillRect l="-1710" t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371725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：不同傅里叶级数表示形式的相互转换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146175"/>
                <a:ext cx="10691072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）解法二：根据第一小题的结果及正余弦函数关系：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ClrTx/>
                  <a:buNone/>
                </a:pPr>
                <a:endParaRPr lang="en-US" altLang="zh-TW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146175"/>
                <a:ext cx="10691072" cy="4775200"/>
              </a:xfrm>
              <a:blipFill>
                <a:blip r:embed="rId2"/>
                <a:stretch>
                  <a:fillRect l="-1710" t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7967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：周期信号的傅里叶级数表示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将以下周期信号用傅里叶级数表示，其中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1,     |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 0, 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     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&lt;</m:t>
                              </m:r>
                              <m:f>
                                <m:fPr>
                                  <m:type m:val="skw"/>
                                  <m:ctrlP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23ED96-A99E-419C-81C7-8564C373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7951"/>
            <a:ext cx="11987320" cy="26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36337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10586</TotalTime>
  <Words>886</Words>
  <Application>Microsoft Office PowerPoint</Application>
  <PresentationFormat>宽屏</PresentationFormat>
  <Paragraphs>187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 MT</vt:lpstr>
      <vt:lpstr>华文中宋</vt:lpstr>
      <vt:lpstr>楷体</vt:lpstr>
      <vt:lpstr>Calibri</vt:lpstr>
      <vt:lpstr>Calibri Light</vt:lpstr>
      <vt:lpstr>Cambria Math</vt:lpstr>
      <vt:lpstr>Times New Roman</vt:lpstr>
      <vt:lpstr>Wingdings</vt:lpstr>
      <vt:lpstr>默认设计模板</vt:lpstr>
      <vt:lpstr>1_默认设计模板</vt:lpstr>
      <vt:lpstr>PowerPoint 演示文稿</vt:lpstr>
      <vt:lpstr>PowerPoint 演示文稿</vt:lpstr>
      <vt:lpstr>例1：不同傅里叶级数表示形式的相互转换</vt:lpstr>
      <vt:lpstr>例1：不同傅里叶级数表示形式的相互转换</vt:lpstr>
      <vt:lpstr>例1：不同傅里叶级数表示形式的相互转换</vt:lpstr>
      <vt:lpstr>例1：不同傅里叶级数表示形式的相互转换</vt:lpstr>
      <vt:lpstr>例1：不同傅里叶级数表示形式的相互转换</vt:lpstr>
      <vt:lpstr>例1：不同傅里叶级数表示形式的相互转换</vt:lpstr>
      <vt:lpstr>例2：周期信号的傅里叶级数表示</vt:lpstr>
      <vt:lpstr>例2：周期信号的傅里叶级数表示</vt:lpstr>
      <vt:lpstr>例2：周期信号的傅里叶级数表示</vt:lpstr>
      <vt:lpstr>例3：非周期信号的傅里叶变换</vt:lpstr>
      <vt:lpstr>例3：非周期信号的傅里叶变换</vt:lpstr>
      <vt:lpstr>例4：非周期信号的傅里叶变换</vt:lpstr>
      <vt:lpstr>例4：非周期信号的傅里叶变换</vt:lpstr>
      <vt:lpstr>例5：利用傅里叶级数、傅里叶变换计算系统的输出</vt:lpstr>
      <vt:lpstr>例5：利用傅里叶级数、傅里叶变换计算系统的输出</vt:lpstr>
      <vt:lpstr>例5：利用傅里叶级数、傅里叶变换计算系统的输出</vt:lpstr>
      <vt:lpstr>例5：利用傅里叶级数、傅里叶变换计算系统的输出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圣宇</cp:lastModifiedBy>
  <cp:revision>599</cp:revision>
  <dcterms:created xsi:type="dcterms:W3CDTF">2018-10-18T11:34:23Z</dcterms:created>
  <dcterms:modified xsi:type="dcterms:W3CDTF">2022-10-17T05:29:15Z</dcterms:modified>
</cp:coreProperties>
</file>