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8" r:id="rId3"/>
    <p:sldId id="271" r:id="rId4"/>
    <p:sldId id="269" r:id="rId5"/>
    <p:sldId id="256" r:id="rId6"/>
    <p:sldId id="272" r:id="rId7"/>
    <p:sldId id="257" r:id="rId8"/>
    <p:sldId id="270" r:id="rId9"/>
    <p:sldId id="258" r:id="rId10"/>
    <p:sldId id="596" r:id="rId11"/>
    <p:sldId id="263" r:id="rId12"/>
    <p:sldId id="59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326" autoAdjust="0"/>
  </p:normalViewPr>
  <p:slideViewPr>
    <p:cSldViewPr snapToGrid="0">
      <p:cViewPr varScale="1">
        <p:scale>
          <a:sx n="102" d="100"/>
          <a:sy n="102" d="100"/>
        </p:scale>
        <p:origin x="15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A83E-E4FA-4ECB-A74B-FFD0A6F73A20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03099-B19A-499F-9D07-62A0D4016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1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3099-B19A-499F-9D07-62A0D40167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3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两种空间域：时域、频域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四种信号类型：</a:t>
            </a:r>
            <a:endParaRPr lang="en-US" altLang="zh-CN" dirty="0"/>
          </a:p>
          <a:p>
            <a:r>
              <a:rPr lang="zh-CN" altLang="en-US" dirty="0"/>
              <a:t>按周期性划分：周期信号与非周期信号</a:t>
            </a:r>
            <a:endParaRPr lang="en-US" altLang="zh-CN" dirty="0"/>
          </a:p>
          <a:p>
            <a:r>
              <a:rPr lang="zh-CN" altLang="en-US" dirty="0"/>
              <a:t>按连续性划分：连续信号与离散信号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学习目标：对上述四种信号类型，学会时域表示及频域表示的互相转换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3099-B19A-499F-9D07-62A0D40167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33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BC5F8-333F-4925-B138-F1EF6E13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6906F3-0394-4693-A3BE-1545BFFF8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89E71-3607-41C7-ADD3-59659526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3B1EE-E2A7-4F05-B37A-34A71AAD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A051-7CDD-4004-AC51-11F1DB8D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7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CB930-6CF6-4A5F-A04F-7285334A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D26C67-B624-4F2D-9636-7DFA5F3B2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3417C-A73B-4032-AC89-8D0CD0D1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E87A0-6F82-4F9F-9DCE-EA4FFA3E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DEC38-2BD1-4304-8550-74DFC8B5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3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F22289-CC61-4CEF-A00A-E96CD88E1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158EB-0689-43CF-9A7E-9FC95BE6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5DC80-51A9-4B40-8C46-122DC745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6FA52-F1C3-4A5A-AB18-6DE4AC81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C9122-994F-4CDA-AC39-69C74F87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679BF-F8C0-4DEB-9020-018DABA7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270CB-D26F-4776-B08E-6CD0399A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6A620-6EF1-4EA3-B043-57F6A7A3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610AF-A1ED-478C-9DD2-5C79963C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896DE-B349-4667-97E1-011A4EE4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2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398D8-79C4-4F15-92F9-E7BA01C0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2D64B-FBD9-4630-8C32-C2B83ABC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EE08B-5249-4280-BFDF-8FCBBBC9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CE6A6-A618-4169-BA5A-2662AA30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0A3FF-77F3-4D2C-ADFD-316D8D93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8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4F3F1-341D-4B96-B041-E265D35E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22A77-2EFD-4909-B6D1-C75FD30FD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0E901-A92F-49DD-AC51-06829ADF9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4C7AB-6ED6-432A-AB6B-BD9A4119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C8518-CD4E-4A09-87EB-3D8332BC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FD65-F94A-41BD-9DEE-5F381FFA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1C7C-8099-4284-9CAB-F51EA212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EC4A6-11AA-4E12-817C-E673377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792A6-7216-4D38-A7D2-95B80348E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5EFD31-7EDD-4C83-AAA1-053AFD7FB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E0D636-AAFA-4D12-B826-B4D3CD790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8513B-100C-4421-81C0-F8BAC8D6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10A5B9-C0B9-470F-926C-373A834A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B6FB76-C9FB-4088-B4B2-7C0C3637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1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483E7-A04A-46FB-9AAF-A737C66C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8514C6-E1BC-4AF3-9BE7-1EC20341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F9FC3-82A5-4801-84FF-C8A7A04F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643731-ED38-4FE1-840D-7641997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8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9F40A6-2C5D-4841-802F-E38298F6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5E2A4-46A5-4D84-B0A2-8600833C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6D961-AED3-4F62-B7F8-D28D8646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93E65-4D5D-4EEC-877B-6184D526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8D250-6E22-43CB-B481-9E572359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18C70-A668-4313-AD0C-5460E9084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9BCDD-1B39-44F3-AFC0-804B5D5B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41CD7-7305-452C-BC66-E0A9C694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F690D-B0AD-4145-BD30-0DD13D0A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2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9C5B8-C139-40B1-9BF8-5B3F48B7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5B5623-4948-44FE-84A2-61956D5E2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8EABB-D6CA-4A4C-975C-6A6984E6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5E62E-D816-42E9-8107-8E5D6F67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C9BBE-3B4F-4F2F-9FDE-03EEDDD6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EED9B-BFD5-4F14-AACD-81D992F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C4B3AC-2799-41CA-AA8B-EA42E9C2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D3A56-66BB-4537-99F5-79CD8A80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F380A-E223-4A14-9DCE-38DC2036D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F490-C2C6-464D-8800-EDD1762FE431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F90AF-6F4C-4076-A50E-17B9AE31E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5C765-AE71-474D-A69A-269D96A9D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8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stanford.edu/~pauly/ee102a/restricted/lecture14.pdf" TargetMode="External"/><Relationship Id="rId3" Type="http://schemas.openxmlformats.org/officeDocument/2006/relationships/hyperlink" Target="https://web.stanford.edu/~pauly/ee102a/restricted/lecture2.pdf" TargetMode="External"/><Relationship Id="rId7" Type="http://schemas.openxmlformats.org/officeDocument/2006/relationships/hyperlink" Target="https://web.stanford.edu/~pauly/ee102a/restricted/lecture13.pdf" TargetMode="External"/><Relationship Id="rId2" Type="http://schemas.openxmlformats.org/officeDocument/2006/relationships/hyperlink" Target="https://web.stanford.edu/~pauly/ee102a/restricted/lecture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~pauly/ee102a/restricted/lecture8.pdf" TargetMode="External"/><Relationship Id="rId5" Type="http://schemas.openxmlformats.org/officeDocument/2006/relationships/hyperlink" Target="https://web.stanford.edu/~pauly/ee102a/restricted/lecture7.pdf" TargetMode="External"/><Relationship Id="rId10" Type="http://schemas.openxmlformats.org/officeDocument/2006/relationships/hyperlink" Target="https://web.stanford.edu/~pauly/ee102a/restricted/lecture18.pdf" TargetMode="External"/><Relationship Id="rId4" Type="http://schemas.openxmlformats.org/officeDocument/2006/relationships/hyperlink" Target="https://web.stanford.edu/~pauly/ee102a/restricted/lecture3.pdf" TargetMode="External"/><Relationship Id="rId9" Type="http://schemas.openxmlformats.org/officeDocument/2006/relationships/hyperlink" Target="https://web.stanford.edu/~pauly/ee102a/restricted/lecture17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pauly/ee102a/restricted/lecture2.pdf" TargetMode="External"/><Relationship Id="rId2" Type="http://schemas.openxmlformats.org/officeDocument/2006/relationships/hyperlink" Target="https://web.stanford.edu/~pauly/ee102a/restricted/lecture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~pauly/ee102a/restricted/lecture17.pdf" TargetMode="External"/><Relationship Id="rId5" Type="http://schemas.openxmlformats.org/officeDocument/2006/relationships/hyperlink" Target="https://web.stanford.edu/~pauly/ee102a/restricted/lecture7.pdf" TargetMode="External"/><Relationship Id="rId4" Type="http://schemas.openxmlformats.org/officeDocument/2006/relationships/hyperlink" Target="https://web.stanford.edu/~pauly/ee102a/restricted/lecture3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819766-8AF5-4447-9389-C7C39214E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9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8D5B4F-D72B-4106-B604-23502570A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6774"/>
            <a:ext cx="9144000" cy="2621041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C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信号处理</a:t>
            </a:r>
            <a:b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</a:t>
            </a:r>
            <a:b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No.8695001</a:t>
            </a:r>
            <a:b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秋季学期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979520-1367-4E0E-AF7F-12A3B2D4E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4635637"/>
            <a:ext cx="6278880" cy="1655762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（段圣宇）</a:t>
            </a:r>
          </a:p>
        </p:txBody>
      </p:sp>
    </p:spTree>
    <p:extLst>
      <p:ext uri="{BB962C8B-B14F-4D97-AF65-F5344CB8AC3E}">
        <p14:creationId xmlns:p14="http://schemas.microsoft.com/office/powerpoint/2010/main" val="404553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22C609-14D2-4AD3-80C8-C9A6E939FA49}"/>
              </a:ext>
            </a:extLst>
          </p:cNvPr>
          <p:cNvSpPr txBox="1"/>
          <p:nvPr/>
        </p:nvSpPr>
        <p:spPr>
          <a:xfrm>
            <a:off x="884370" y="679985"/>
            <a:ext cx="9912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527BBD"/>
                </a:solidFill>
                <a:latin typeface="Georgia" panose="02040502050405020303" pitchFamily="18" charset="0"/>
              </a:rPr>
              <a:t>Textbook</a:t>
            </a:r>
            <a:endParaRPr lang="en-US" altLang="zh-CN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650421B-831E-4345-921A-72667D08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82" y="679984"/>
            <a:ext cx="3928047" cy="56040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030815-865B-4384-9878-DFB04EDC73D1}"/>
              </a:ext>
            </a:extLst>
          </p:cNvPr>
          <p:cNvSpPr txBox="1"/>
          <p:nvPr/>
        </p:nvSpPr>
        <p:spPr>
          <a:xfrm>
            <a:off x="816276" y="1244981"/>
            <a:ext cx="5613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信号与系统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（第二版），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Alan V. Oppenheim,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Alan S.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Willsky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with S. Hamid,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刘树棠（译），西安交通大学出版社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B2A5A4-FBA3-4712-A7BB-8653387C2CC7}"/>
              </a:ext>
            </a:extLst>
          </p:cNvPr>
          <p:cNvSpPr txBox="1"/>
          <p:nvPr/>
        </p:nvSpPr>
        <p:spPr>
          <a:xfrm>
            <a:off x="816276" y="2933530"/>
            <a:ext cx="609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527BBD"/>
                </a:solidFill>
                <a:latin typeface="Georgia" panose="02040502050405020303" pitchFamily="18" charset="0"/>
              </a:rPr>
              <a:t>Assessment</a:t>
            </a:r>
            <a:endParaRPr lang="en-US" altLang="zh-CN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  <a:p>
            <a:pPr algn="l"/>
            <a:endParaRPr lang="en-US" altLang="zh-CN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Attendance + Homework (10%)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Labs (10%)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Project Report (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10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Final Exam (70%)</a:t>
            </a:r>
          </a:p>
        </p:txBody>
      </p:sp>
    </p:spTree>
    <p:extLst>
      <p:ext uri="{BB962C8B-B14F-4D97-AF65-F5344CB8AC3E}">
        <p14:creationId xmlns:p14="http://schemas.microsoft.com/office/powerpoint/2010/main" val="126609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C5B44-FA64-484B-AF5D-A2B0B482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95" y="298865"/>
            <a:ext cx="10515600" cy="801066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527BBD"/>
                </a:solidFill>
                <a:latin typeface="Georgia" panose="02040502050405020303" pitchFamily="18" charset="0"/>
                <a:ea typeface="+mn-ea"/>
                <a:cs typeface="+mn-cs"/>
              </a:rPr>
              <a:t>Project Report and Demonstration</a:t>
            </a:r>
            <a:endParaRPr lang="zh-CN" altLang="en-US" sz="1800" b="1" dirty="0">
              <a:solidFill>
                <a:srgbClr val="527BBD"/>
              </a:solidFill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87249B-9840-4E82-9B50-2D8EFA698453}"/>
              </a:ext>
            </a:extLst>
          </p:cNvPr>
          <p:cNvSpPr txBox="1">
            <a:spLocks noChangeArrowheads="1"/>
          </p:cNvSpPr>
          <p:nvPr/>
        </p:nvSpPr>
        <p:spPr>
          <a:xfrm>
            <a:off x="544995" y="1099931"/>
            <a:ext cx="10349983" cy="54592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project requires you to develop a practical application related to signal processing;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can choose a specific application (e.g., image processing, acoustic recognition, broadcasting, etc.) that you are interested, as long as it is related to signal processing;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can further develop a application, based on the labs that you finish during this course.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student will submit: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written report (max. 6-pages, with bonus if written in English) –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Nov. 13</a:t>
            </a:r>
            <a:r>
              <a:rPr lang="en-US" altLang="zh-CN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(Week 10)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5-10min demonstration –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Nov. 2</a:t>
            </a:r>
            <a:r>
              <a:rPr lang="en-US" altLang="zh-CN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nd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Nov. 9</a:t>
            </a:r>
            <a:r>
              <a:rPr lang="en-US" altLang="zh-CN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(Week 9-10)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9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A538-0BBB-1344-A4F4-F33DA4B8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145"/>
            <a:ext cx="4535905" cy="2978150"/>
          </a:xfrm>
        </p:spPr>
        <p:txBody>
          <a:bodyPr anchor="b">
            <a:normAutofit/>
          </a:bodyPr>
          <a:lstStyle/>
          <a:p>
            <a:r>
              <a:rPr kumimoji="1" lang="zh-CN" altLang="en-US" sz="4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欢迎来到</a:t>
            </a:r>
            <a:br>
              <a:rPr kumimoji="1" lang="en-US" altLang="zh-CN" sz="4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信号处理</a:t>
            </a:r>
            <a:r>
              <a:rPr kumimoji="1" lang="zh-CN" altLang="en-US" sz="4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的世界！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1A7A6-8D56-F04B-892F-1A4BB775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399" y="939800"/>
            <a:ext cx="5610157" cy="48450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5400" dirty="0"/>
              <a:t>Welcome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to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Signal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Processing</a:t>
            </a:r>
            <a:r>
              <a:rPr kumimoji="1" lang="zh-CN" altLang="en-US" sz="5400" dirty="0"/>
              <a:t>！</a:t>
            </a:r>
          </a:p>
          <a:p>
            <a:endParaRPr kumimoji="1"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0922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401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kumimoji="1" lang="en-US" altLang="zh-CN" sz="7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Syllabus</a:t>
            </a:r>
          </a:p>
          <a:p>
            <a:pPr marL="0" indent="0" algn="ctr">
              <a:buNone/>
            </a:pPr>
            <a:r>
              <a:rPr kumimoji="1" lang="zh-CN" altLang="en-US" sz="7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（课程概要）</a:t>
            </a:r>
          </a:p>
        </p:txBody>
      </p:sp>
    </p:spTree>
    <p:extLst>
      <p:ext uri="{BB962C8B-B14F-4D97-AF65-F5344CB8AC3E}">
        <p14:creationId xmlns:p14="http://schemas.microsoft.com/office/powerpoint/2010/main" val="280801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9F34-BFFE-4932-8830-3DBC690F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83121"/>
            <a:ext cx="10515600" cy="1057275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Lecturers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735347A-59A4-E446-9938-9F8C4C2F6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2434"/>
              </p:ext>
            </p:extLst>
          </p:nvPr>
        </p:nvGraphicFramePr>
        <p:xfrm>
          <a:off x="599464" y="1634090"/>
          <a:ext cx="11106153" cy="549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609">
                  <a:extLst>
                    <a:ext uri="{9D8B030D-6E8A-4147-A177-3AD203B41FA5}">
                      <a16:colId xmlns:a16="http://schemas.microsoft.com/office/drawing/2014/main" val="601119102"/>
                    </a:ext>
                  </a:extLst>
                </a:gridCol>
                <a:gridCol w="5875544">
                  <a:extLst>
                    <a:ext uri="{9D8B030D-6E8A-4147-A177-3AD203B41FA5}">
                      <a16:colId xmlns:a16="http://schemas.microsoft.com/office/drawing/2014/main" val="239027569"/>
                    </a:ext>
                  </a:extLst>
                </a:gridCol>
              </a:tblGrid>
              <a:tr h="660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200" dirty="0" err="1">
                          <a:solidFill>
                            <a:srgbClr val="0070C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Jianjia</a:t>
                      </a:r>
                      <a:r>
                        <a:rPr lang="en-US" altLang="zh-CN" sz="3200" b="1" kern="1200" dirty="0">
                          <a:solidFill>
                            <a:srgbClr val="0070C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WANG</a:t>
                      </a:r>
                      <a:r>
                        <a:rPr lang="zh-CN" altLang="en-US" sz="3200" b="1" kern="1200" dirty="0">
                          <a:solidFill>
                            <a:srgbClr val="0070C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（王健嘉）     </a:t>
                      </a:r>
                      <a:r>
                        <a:rPr lang="en-US" altLang="zh-CN" sz="2400" b="0" kern="1200" dirty="0" err="1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Ph.D</a:t>
                      </a:r>
                      <a:endParaRPr lang="en-US" altLang="zh-CN" sz="2400" b="0" kern="12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err="1">
                          <a:solidFill>
                            <a:srgbClr val="0070C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Shengyu</a:t>
                      </a:r>
                      <a:r>
                        <a:rPr lang="en-US" altLang="zh-CN" sz="3200" dirty="0">
                          <a:solidFill>
                            <a:srgbClr val="0070C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DUAN</a:t>
                      </a:r>
                      <a:r>
                        <a:rPr lang="zh-CN" altLang="en-US" sz="3200" dirty="0">
                          <a:solidFill>
                            <a:srgbClr val="0070C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（段圣宇）</a:t>
                      </a:r>
                      <a:r>
                        <a:rPr lang="zh-CN" altLang="en-US" sz="4000" dirty="0">
                          <a:solidFill>
                            <a:srgbClr val="0070C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400" b="0" kern="1200" dirty="0" err="1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Ph.D</a:t>
                      </a:r>
                      <a:endParaRPr lang="en-US" altLang="zh-CN" sz="2400" b="0" kern="12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739648"/>
                  </a:ext>
                </a:extLst>
              </a:tr>
              <a:tr h="26096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1" kern="1200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Class A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Shanghai University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School of CSE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0" kern="12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Ph.D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degree from University of York, UK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Class B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Shanghai University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School of CSE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0" kern="12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Ph.D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degree from University of Southampton, UK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205325"/>
                  </a:ext>
                </a:extLst>
              </a:tr>
              <a:tr h="1656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Email:  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jianjiawang@shu.edu.cn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Office</a:t>
                      </a:r>
                      <a:r>
                        <a:rPr lang="zh-CN" altLang="en-US" sz="2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CS Room </a:t>
                      </a: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409</a:t>
                      </a:r>
                    </a:p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Email:  </a:t>
                      </a:r>
                      <a:r>
                        <a:rPr lang="en-US" altLang="zh-CN" sz="2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sduan@shu.edu.cn</a:t>
                      </a: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Office</a:t>
                      </a:r>
                      <a:r>
                        <a:rPr lang="zh-CN" altLang="en-US" sz="2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CS Room </a:t>
                      </a: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407</a:t>
                      </a:r>
                    </a:p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7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3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528A8-4916-4598-84A7-25BCE24A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8" y="6713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26152-D448-4E13-ABA9-53442C81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0017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Monday 18:00-20:45,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Sept. 5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Nov. 7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东区材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J201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Section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Wednesday 10:00-11:40,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Sept. 8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Nov. 9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58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5DE703-168E-4B8B-AA38-5FE0F352AAE8}"/>
              </a:ext>
            </a:extLst>
          </p:cNvPr>
          <p:cNvSpPr txBox="1"/>
          <p:nvPr/>
        </p:nvSpPr>
        <p:spPr>
          <a:xfrm>
            <a:off x="728870" y="612844"/>
            <a:ext cx="107342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527BBD"/>
                </a:solidFill>
                <a:effectLst/>
                <a:latin typeface="Georgia" panose="02040502050405020303" pitchFamily="18" charset="0"/>
              </a:rPr>
              <a:t>Agenda</a:t>
            </a:r>
          </a:p>
          <a:p>
            <a:pPr algn="l"/>
            <a:endParaRPr lang="en-US" altLang="zh-CN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1: Signals Processing in the Time Domain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Fundamental concepts in signal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Signals and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Types of Signals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 Complex numbers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Convolution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（卷积）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2: Continuous Time Signals in the Frequency Domain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Fourier Series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（傅里叶级数）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Fourier Transform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（傅里叶变换）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Signal Sampling and Reconstruction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3: Discrete Time Signals in the Frequency Domain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Discrete Time Fourier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Discrete Time Fourier Transform (DTFT)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0989B00-453F-E213-1CF1-5B458492F639}"/>
              </a:ext>
            </a:extLst>
          </p:cNvPr>
          <p:cNvGrpSpPr/>
          <p:nvPr/>
        </p:nvGrpSpPr>
        <p:grpSpPr>
          <a:xfrm>
            <a:off x="7202266" y="351157"/>
            <a:ext cx="4845191" cy="2498218"/>
            <a:chOff x="6947742" y="699949"/>
            <a:chExt cx="4845191" cy="249821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86AC4C3-7542-E038-CFEE-44AB374E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2409" y="973242"/>
              <a:ext cx="4660524" cy="204025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A02E7DA-E95A-0E23-C08A-0BCA39576078}"/>
                </a:ext>
              </a:extLst>
            </p:cNvPr>
            <p:cNvSpPr txBox="1"/>
            <p:nvPr/>
          </p:nvSpPr>
          <p:spPr>
            <a:xfrm>
              <a:off x="9139505" y="28288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时间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2AF1F5-98F5-E3F6-EAED-7260D354A69C}"/>
                </a:ext>
              </a:extLst>
            </p:cNvPr>
            <p:cNvSpPr txBox="1"/>
            <p:nvPr/>
          </p:nvSpPr>
          <p:spPr>
            <a:xfrm rot="16200000">
              <a:off x="6809242" y="18087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幅度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DB1722C-10DA-8BFE-FBB0-5658CA2C2DDC}"/>
                </a:ext>
              </a:extLst>
            </p:cNvPr>
            <p:cNvSpPr txBox="1"/>
            <p:nvPr/>
          </p:nvSpPr>
          <p:spPr>
            <a:xfrm>
              <a:off x="9064904" y="6999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音频信号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EAF153A-EA8F-5E83-B3CA-4179105E4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23" y="3483925"/>
            <a:ext cx="4431005" cy="24037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535760-294C-AD92-515E-60D00BAEA190}"/>
              </a:ext>
            </a:extLst>
          </p:cNvPr>
          <p:cNvSpPr txBox="1"/>
          <p:nvPr/>
        </p:nvSpPr>
        <p:spPr>
          <a:xfrm>
            <a:off x="9140113" y="35766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信号的频域表示</a:t>
            </a:r>
          </a:p>
        </p:txBody>
      </p:sp>
    </p:spTree>
    <p:extLst>
      <p:ext uri="{BB962C8B-B14F-4D97-AF65-F5344CB8AC3E}">
        <p14:creationId xmlns:p14="http://schemas.microsoft.com/office/powerpoint/2010/main" val="12673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5DE703-168E-4B8B-AA38-5FE0F352AAE8}"/>
              </a:ext>
            </a:extLst>
          </p:cNvPr>
          <p:cNvSpPr txBox="1"/>
          <p:nvPr/>
        </p:nvSpPr>
        <p:spPr>
          <a:xfrm>
            <a:off x="728870" y="612844"/>
            <a:ext cx="107342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527BBD"/>
                </a:solidFill>
                <a:effectLst/>
                <a:latin typeface="Georgia" panose="02040502050405020303" pitchFamily="18" charset="0"/>
              </a:rPr>
              <a:t>Agenda</a:t>
            </a:r>
          </a:p>
          <a:p>
            <a:pPr algn="l"/>
            <a:endParaRPr lang="en-US" altLang="zh-CN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1: Signals Processing in the Time Domain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Fundamental concepts in signal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Signals and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Types of Signals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 Complex numbers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Convolution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（卷积）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2: Continuous Time Signals in the Frequency Domain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Fourier Series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（傅里叶级数）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Fourier Transform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（傅里叶变换）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Signal Sampling and Reconstruction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3: Discrete Time Signals in the Frequency Domain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Discrete Time Fourier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Discrete Time Fourier Transform (DTFT)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4BE3DC-AD60-473E-8BD1-E3D3E3E93172}"/>
              </a:ext>
            </a:extLst>
          </p:cNvPr>
          <p:cNvSpPr txBox="1"/>
          <p:nvPr/>
        </p:nvSpPr>
        <p:spPr>
          <a:xfrm>
            <a:off x="8798391" y="2791838"/>
            <a:ext cx="2544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两种空间域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四种信号类型</a:t>
            </a:r>
          </a:p>
        </p:txBody>
      </p:sp>
    </p:spTree>
    <p:extLst>
      <p:ext uri="{BB962C8B-B14F-4D97-AF65-F5344CB8AC3E}">
        <p14:creationId xmlns:p14="http://schemas.microsoft.com/office/powerpoint/2010/main" val="396956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1AD3B2-723D-4E5D-A357-34B2DD95B733}"/>
              </a:ext>
            </a:extLst>
          </p:cNvPr>
          <p:cNvSpPr txBox="1"/>
          <p:nvPr/>
        </p:nvSpPr>
        <p:spPr>
          <a:xfrm>
            <a:off x="927653" y="611547"/>
            <a:ext cx="91572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527BBD"/>
                </a:solidFill>
                <a:effectLst/>
                <a:latin typeface="Georgia" panose="02040502050405020303" pitchFamily="18" charset="0"/>
              </a:rPr>
              <a:t>Lecture</a:t>
            </a:r>
          </a:p>
          <a:p>
            <a:endParaRPr lang="en-US" altLang="zh-CN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2"/>
              </a:rPr>
              <a:t>Lecture 0: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Syllabus</a:t>
            </a:r>
            <a:endParaRPr lang="en-US" altLang="zh-CN" dirty="0">
              <a:solidFill>
                <a:srgbClr val="224B8D"/>
              </a:solidFill>
              <a:latin typeface="Georgia" panose="02040502050405020303" pitchFamily="18" charset="0"/>
            </a:endParaRPr>
          </a:p>
          <a:p>
            <a:endParaRPr lang="en-US" altLang="zh-CN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1: Signals Processing in the Time Domain</a:t>
            </a:r>
            <a:endParaRPr lang="en-US" altLang="zh-CN" b="0" i="0" u="none" strike="noStrike" dirty="0">
              <a:solidFill>
                <a:srgbClr val="224B8D"/>
              </a:solidFill>
              <a:effectLst/>
              <a:latin typeface="Georgia" panose="02040502050405020303" pitchFamily="18" charset="0"/>
              <a:hlinkClick r:id="rId2"/>
            </a:endParaRPr>
          </a:p>
          <a:p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2"/>
              </a:rPr>
              <a:t>Lecture 1: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 Introduction</a:t>
            </a:r>
            <a:br>
              <a:rPr lang="en-US" altLang="zh-CN" dirty="0"/>
            </a:b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Lecture 2: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Complex Number</a:t>
            </a:r>
            <a:br>
              <a:rPr lang="en-US" altLang="zh-CN" dirty="0"/>
            </a:b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4"/>
              </a:rPr>
              <a:t>Lecture 3: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altLang="zh-TW" dirty="0">
                <a:solidFill>
                  <a:srgbClr val="FF0000"/>
                </a:solidFill>
                <a:latin typeface="Georgia" panose="02040502050405020303" pitchFamily="18" charset="0"/>
              </a:rPr>
              <a:t>Linear Time-invariant Systems &amp;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Convolution</a:t>
            </a:r>
          </a:p>
          <a:p>
            <a:br>
              <a:rPr lang="en-US" altLang="zh-CN" dirty="0"/>
            </a:br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2: Continuous Time Signals in the Frequency Domain</a:t>
            </a:r>
            <a:br>
              <a:rPr lang="en-US" altLang="zh-CN" dirty="0"/>
            </a:b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5"/>
              </a:rPr>
              <a:t>Lecture 4: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Fourier Series</a:t>
            </a:r>
            <a:br>
              <a:rPr lang="en-US" altLang="zh-CN" dirty="0"/>
            </a:b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6"/>
              </a:rPr>
              <a:t>Lecture 5: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Fourier Transform</a:t>
            </a:r>
            <a:br>
              <a:rPr lang="en-US" altLang="zh-CN" dirty="0"/>
            </a:b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7"/>
              </a:rPr>
              <a:t>Lecture 6: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Sampling</a:t>
            </a:r>
          </a:p>
          <a:p>
            <a:endParaRPr lang="en-US" altLang="zh-CN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3: Discrete Time Signals in the Frequency Domain</a:t>
            </a:r>
            <a:br>
              <a:rPr lang="en-US" altLang="zh-CN" dirty="0"/>
            </a:b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8"/>
              </a:rPr>
              <a:t>Lecture 7: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Discrete Time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Fourier Series</a:t>
            </a:r>
            <a:br>
              <a:rPr lang="en-US" altLang="zh-CN" dirty="0"/>
            </a:b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9"/>
              </a:rPr>
              <a:t>Lecture </a:t>
            </a:r>
            <a:r>
              <a:rPr lang="en-US" altLang="zh-CN" dirty="0">
                <a:solidFill>
                  <a:srgbClr val="224B8D"/>
                </a:solidFill>
                <a:latin typeface="Georgia" panose="02040502050405020303" pitchFamily="18" charset="0"/>
                <a:hlinkClick r:id="rId9"/>
              </a:rPr>
              <a:t>8</a:t>
            </a: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9"/>
              </a:rPr>
              <a:t>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Discrete Time Fourier Transform</a:t>
            </a:r>
          </a:p>
          <a:p>
            <a:endParaRPr lang="en-US" altLang="zh-CN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4: Overview and Conclusions</a:t>
            </a:r>
            <a:endParaRPr lang="en-US" altLang="zh-CN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10"/>
              </a:rPr>
              <a:t>Lecture 9:</a:t>
            </a:r>
            <a:r>
              <a:rPr lang="en-US" altLang="zh-CN" dirty="0">
                <a:solidFill>
                  <a:srgbClr val="224B8D"/>
                </a:solidFill>
                <a:latin typeface="Georgia" panose="02040502050405020303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  <a:endParaRPr lang="zh-CN" altLang="en-US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1AD3B2-723D-4E5D-A357-34B2DD95B733}"/>
              </a:ext>
            </a:extLst>
          </p:cNvPr>
          <p:cNvSpPr txBox="1"/>
          <p:nvPr/>
        </p:nvSpPr>
        <p:spPr>
          <a:xfrm>
            <a:off x="990635" y="881099"/>
            <a:ext cx="91572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527BBD"/>
                </a:solidFill>
                <a:effectLst/>
                <a:latin typeface="Georgia" panose="02040502050405020303" pitchFamily="18" charset="0"/>
              </a:rPr>
              <a:t>Practical Section/Labs</a:t>
            </a:r>
          </a:p>
          <a:p>
            <a:endParaRPr lang="en-US" altLang="zh-CN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1: Basic in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Matlab</a:t>
            </a:r>
            <a:endParaRPr lang="en-US" altLang="zh-CN" b="0" i="0" u="none" strike="noStrike" dirty="0">
              <a:solidFill>
                <a:srgbClr val="224B8D"/>
              </a:solidFill>
              <a:effectLst/>
              <a:latin typeface="Georgia" panose="02040502050405020303" pitchFamily="18" charset="0"/>
              <a:hlinkClick r:id="rId2"/>
            </a:endParaRPr>
          </a:p>
          <a:p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2"/>
              </a:rPr>
              <a:t>Practice 1: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altLang="zh-CN" sz="1800" b="0" i="0" u="none" strike="noStrike" baseline="0" dirty="0">
                <a:latin typeface="CMSSBX1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Reorientation to </a:t>
            </a:r>
            <a:r>
              <a:rPr lang="en-US" altLang="zh-CN" dirty="0" err="1">
                <a:solidFill>
                  <a:srgbClr val="000000"/>
                </a:solidFill>
                <a:latin typeface="Georgia" panose="02040502050405020303" pitchFamily="18" charset="0"/>
              </a:rPr>
              <a:t>Matlab</a:t>
            </a:r>
            <a:endParaRPr lang="en-US" altLang="zh-CN" dirty="0">
              <a:solidFill>
                <a:srgbClr val="000000"/>
              </a:solidFill>
              <a:latin typeface="Georgia" panose="02040502050405020303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Practice 2: </a:t>
            </a: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Representing Signals in </a:t>
            </a:r>
            <a:r>
              <a:rPr lang="en-US" altLang="zh-CN" dirty="0" err="1">
                <a:solidFill>
                  <a:srgbClr val="000000"/>
                </a:solidFill>
                <a:latin typeface="Georgia" panose="02040502050405020303" pitchFamily="18" charset="0"/>
              </a:rPr>
              <a:t>Matlab</a:t>
            </a:r>
            <a:endParaRPr lang="en-US" altLang="zh-CN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altLang="zh-CN" dirty="0"/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2: Fundamental in Signal Processing</a:t>
            </a:r>
            <a:br>
              <a:rPr lang="en-US" altLang="zh-CN" dirty="0"/>
            </a:b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Practice 3: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 Complex Signals</a:t>
            </a:r>
            <a:br>
              <a:rPr lang="en-US" altLang="zh-CN" dirty="0"/>
            </a:b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Practice</a:t>
            </a: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4"/>
              </a:rPr>
              <a:t> 4: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altLang="zh-CN" sz="1800" b="0" i="0" u="none" strike="noStrike" baseline="0" dirty="0">
                <a:latin typeface="CMSSBX1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Convolution, Correlation, and Finding Signals</a:t>
            </a:r>
          </a:p>
          <a:p>
            <a:br>
              <a:rPr lang="en-US" altLang="zh-CN" dirty="0"/>
            </a:br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3: Applications </a:t>
            </a:r>
            <a:r>
              <a:rPr lang="en-US" altLang="zh-CN" b="1" dirty="0">
                <a:solidFill>
                  <a:srgbClr val="000000"/>
                </a:solidFill>
                <a:latin typeface="Georgia" panose="02040502050405020303" pitchFamily="18" charset="0"/>
              </a:rPr>
              <a:t>using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Frequency Domain</a:t>
            </a:r>
            <a:br>
              <a:rPr lang="en-US" altLang="zh-CN" dirty="0"/>
            </a:b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Practice</a:t>
            </a: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5"/>
              </a:rPr>
              <a:t> 5: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Filters</a:t>
            </a:r>
            <a:br>
              <a:rPr lang="en-US" altLang="zh-CN" dirty="0"/>
            </a:b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Practice</a:t>
            </a: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6"/>
              </a:rPr>
              <a:t> 6: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Discrete Fourier Transform (DFT)</a:t>
            </a:r>
            <a:br>
              <a:rPr lang="en-US" altLang="zh-CN" dirty="0"/>
            </a:b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Practice</a:t>
            </a:r>
            <a:r>
              <a:rPr lang="en-US" altLang="zh-CN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6"/>
              </a:rPr>
              <a:t> 7: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Development for a Shazam-like Music Identification Tool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22C609-14D2-4AD3-80C8-C9A6E939FA49}"/>
              </a:ext>
            </a:extLst>
          </p:cNvPr>
          <p:cNvSpPr txBox="1"/>
          <p:nvPr/>
        </p:nvSpPr>
        <p:spPr>
          <a:xfrm>
            <a:off x="884370" y="679985"/>
            <a:ext cx="9912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527BBD"/>
                </a:solidFill>
                <a:latin typeface="Georgia" panose="02040502050405020303" pitchFamily="18" charset="0"/>
              </a:rPr>
              <a:t>Textbook</a:t>
            </a:r>
            <a:endParaRPr lang="en-US" altLang="zh-CN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650421B-831E-4345-921A-72667D08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82" y="679984"/>
            <a:ext cx="3928047" cy="56040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030815-865B-4384-9878-DFB04EDC73D1}"/>
              </a:ext>
            </a:extLst>
          </p:cNvPr>
          <p:cNvSpPr txBox="1"/>
          <p:nvPr/>
        </p:nvSpPr>
        <p:spPr>
          <a:xfrm>
            <a:off x="816276" y="1244981"/>
            <a:ext cx="5613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信号与系统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（第二版），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Alan V. Oppenheim,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Alan S.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Willsky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with S. Hamid,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刘树棠（译），西安交通大学出版社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9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760</Words>
  <Application>Microsoft Office PowerPoint</Application>
  <PresentationFormat>宽屏</PresentationFormat>
  <Paragraphs>121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CMSSBX10</vt:lpstr>
      <vt:lpstr>等线</vt:lpstr>
      <vt:lpstr>等线 Light</vt:lpstr>
      <vt:lpstr>Microsoft YaHei</vt:lpstr>
      <vt:lpstr>Arial</vt:lpstr>
      <vt:lpstr>Georgia</vt:lpstr>
      <vt:lpstr>Times New Roman</vt:lpstr>
      <vt:lpstr>Wingdings</vt:lpstr>
      <vt:lpstr>Office 主题​​</vt:lpstr>
      <vt:lpstr>信号处理 Signal Processing Course No.8695001 2022-23秋季学期</vt:lpstr>
      <vt:lpstr>PowerPoint 演示文稿</vt:lpstr>
      <vt:lpstr>Lecturers</vt:lpstr>
      <vt:lpstr>Timetable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Report and Demonstration</vt:lpstr>
      <vt:lpstr>欢迎来到 信号处理的世界！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Jianjia</dc:creator>
  <cp:lastModifiedBy>圣宇</cp:lastModifiedBy>
  <cp:revision>137</cp:revision>
  <dcterms:created xsi:type="dcterms:W3CDTF">2020-07-24T11:10:46Z</dcterms:created>
  <dcterms:modified xsi:type="dcterms:W3CDTF">2022-09-04T07:52:37Z</dcterms:modified>
</cp:coreProperties>
</file>