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68.jpg" ContentType="image/jpeg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88"/>
  </p:notesMasterIdLst>
  <p:sldIdLst>
    <p:sldId id="418" r:id="rId3"/>
    <p:sldId id="405" r:id="rId4"/>
    <p:sldId id="540" r:id="rId5"/>
    <p:sldId id="543" r:id="rId6"/>
    <p:sldId id="444" r:id="rId7"/>
    <p:sldId id="446" r:id="rId8"/>
    <p:sldId id="445" r:id="rId9"/>
    <p:sldId id="447" r:id="rId10"/>
    <p:sldId id="535" r:id="rId11"/>
    <p:sldId id="538" r:id="rId12"/>
    <p:sldId id="536" r:id="rId13"/>
    <p:sldId id="537" r:id="rId14"/>
    <p:sldId id="448" r:id="rId15"/>
    <p:sldId id="541" r:id="rId16"/>
    <p:sldId id="542" r:id="rId17"/>
    <p:sldId id="544" r:id="rId18"/>
    <p:sldId id="449" r:id="rId19"/>
    <p:sldId id="450" r:id="rId20"/>
    <p:sldId id="451" r:id="rId21"/>
    <p:sldId id="452" r:id="rId22"/>
    <p:sldId id="545" r:id="rId23"/>
    <p:sldId id="454" r:id="rId24"/>
    <p:sldId id="546" r:id="rId25"/>
    <p:sldId id="456" r:id="rId26"/>
    <p:sldId id="457" r:id="rId27"/>
    <p:sldId id="547" r:id="rId28"/>
    <p:sldId id="548" r:id="rId29"/>
    <p:sldId id="549" r:id="rId30"/>
    <p:sldId id="488" r:id="rId31"/>
    <p:sldId id="489" r:id="rId32"/>
    <p:sldId id="490" r:id="rId33"/>
    <p:sldId id="491" r:id="rId34"/>
    <p:sldId id="508" r:id="rId35"/>
    <p:sldId id="492" r:id="rId36"/>
    <p:sldId id="493" r:id="rId37"/>
    <p:sldId id="551" r:id="rId38"/>
    <p:sldId id="553" r:id="rId39"/>
    <p:sldId id="552" r:id="rId40"/>
    <p:sldId id="554" r:id="rId41"/>
    <p:sldId id="494" r:id="rId42"/>
    <p:sldId id="273" r:id="rId43"/>
    <p:sldId id="274" r:id="rId44"/>
    <p:sldId id="275" r:id="rId45"/>
    <p:sldId id="276" r:id="rId46"/>
    <p:sldId id="277" r:id="rId47"/>
    <p:sldId id="278" r:id="rId48"/>
    <p:sldId id="280" r:id="rId49"/>
    <p:sldId id="282" r:id="rId50"/>
    <p:sldId id="283" r:id="rId51"/>
    <p:sldId id="559" r:id="rId52"/>
    <p:sldId id="284" r:id="rId53"/>
    <p:sldId id="285" r:id="rId54"/>
    <p:sldId id="286" r:id="rId55"/>
    <p:sldId id="555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556" r:id="rId73"/>
    <p:sldId id="304" r:id="rId74"/>
    <p:sldId id="306" r:id="rId75"/>
    <p:sldId id="307" r:id="rId76"/>
    <p:sldId id="308" r:id="rId77"/>
    <p:sldId id="309" r:id="rId78"/>
    <p:sldId id="310" r:id="rId79"/>
    <p:sldId id="521" r:id="rId80"/>
    <p:sldId id="522" r:id="rId81"/>
    <p:sldId id="311" r:id="rId82"/>
    <p:sldId id="312" r:id="rId83"/>
    <p:sldId id="313" r:id="rId84"/>
    <p:sldId id="557" r:id="rId85"/>
    <p:sldId id="558" r:id="rId86"/>
    <p:sldId id="407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540"/>
            <p14:sldId id="543"/>
            <p14:sldId id="444"/>
            <p14:sldId id="446"/>
            <p14:sldId id="445"/>
            <p14:sldId id="447"/>
            <p14:sldId id="535"/>
            <p14:sldId id="538"/>
            <p14:sldId id="536"/>
            <p14:sldId id="537"/>
            <p14:sldId id="448"/>
            <p14:sldId id="541"/>
            <p14:sldId id="542"/>
            <p14:sldId id="544"/>
            <p14:sldId id="449"/>
            <p14:sldId id="450"/>
            <p14:sldId id="451"/>
            <p14:sldId id="452"/>
            <p14:sldId id="545"/>
            <p14:sldId id="454"/>
            <p14:sldId id="546"/>
            <p14:sldId id="456"/>
            <p14:sldId id="457"/>
            <p14:sldId id="547"/>
            <p14:sldId id="548"/>
            <p14:sldId id="549"/>
            <p14:sldId id="488"/>
            <p14:sldId id="489"/>
            <p14:sldId id="490"/>
            <p14:sldId id="491"/>
            <p14:sldId id="508"/>
            <p14:sldId id="492"/>
            <p14:sldId id="493"/>
            <p14:sldId id="551"/>
            <p14:sldId id="553"/>
            <p14:sldId id="552"/>
            <p14:sldId id="554"/>
            <p14:sldId id="494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559"/>
            <p14:sldId id="284"/>
            <p14:sldId id="285"/>
            <p14:sldId id="286"/>
            <p14:sldId id="55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556"/>
            <p14:sldId id="304"/>
            <p14:sldId id="306"/>
            <p14:sldId id="307"/>
            <p14:sldId id="308"/>
            <p14:sldId id="309"/>
            <p14:sldId id="310"/>
            <p14:sldId id="521"/>
            <p14:sldId id="522"/>
            <p14:sldId id="311"/>
            <p14:sldId id="312"/>
            <p14:sldId id="313"/>
            <p14:sldId id="557"/>
            <p14:sldId id="55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99" d="100"/>
          <a:sy n="99" d="100"/>
        </p:scale>
        <p:origin x="84" y="552"/>
      </p:cViewPr>
      <p:guideLst/>
    </p:cSldViewPr>
  </p:slideViewPr>
  <p:outlineViewPr>
    <p:cViewPr>
      <p:scale>
        <a:sx n="33" d="100"/>
        <a:sy n="33" d="100"/>
      </p:scale>
      <p:origin x="0" y="-278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784"/>
    </p:cViewPr>
  </p:sorterViewPr>
  <p:notesViewPr>
    <p:cSldViewPr snapToGrid="0">
      <p:cViewPr varScale="1">
        <p:scale>
          <a:sx n="115" d="100"/>
          <a:sy n="115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Pulse signal: </a:t>
            </a:r>
            <a:r>
              <a:rPr lang="zh-CN" altLang="en-US" dirty="0"/>
              <a:t>冲激信号</a:t>
            </a:r>
            <a:endParaRPr lang="en-US" altLang="zh-CN" dirty="0"/>
          </a:p>
          <a:p>
            <a:r>
              <a:rPr lang="en-US" altLang="zh-CN" dirty="0"/>
              <a:t>Step signal</a:t>
            </a:r>
            <a:r>
              <a:rPr lang="zh-CN" altLang="en-US" dirty="0"/>
              <a:t>：阶跃信号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8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Transfer function</a:t>
            </a:r>
            <a:r>
              <a:rPr lang="zh-CN" altLang="en-US" dirty="0"/>
              <a:t>：传递函数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9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Causal</a:t>
            </a:r>
            <a:r>
              <a:rPr lang="zh-CN" altLang="en-US" dirty="0"/>
              <a:t>：具有因果性的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1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8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3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7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49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8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4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区别系统的因果性与信号的因果性</a:t>
            </a:r>
            <a:endParaRPr lang="en-US" altLang="zh-CN" dirty="0"/>
          </a:p>
          <a:p>
            <a:r>
              <a:rPr lang="zh-CN" altLang="en-US" dirty="0"/>
              <a:t>因果系统：输出取决于当前及以前的输入</a:t>
            </a:r>
            <a:endParaRPr lang="en-US" altLang="zh-CN" dirty="0"/>
          </a:p>
          <a:p>
            <a:r>
              <a:rPr lang="zh-CN" altLang="en-US" dirty="0"/>
              <a:t>因果信号：时间原点之后才产生的信号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</a:t>
            </a:r>
            <a:r>
              <a:rPr lang="zh-CN" altLang="en-US" dirty="0"/>
              <a:t>：范数，空间中的长度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84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RMSE</a:t>
            </a:r>
            <a:r>
              <a:rPr lang="zh-CN" altLang="en-US" dirty="0"/>
              <a:t>：均方根误差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93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有限能量的信号，其功率一定为</a:t>
            </a:r>
            <a:r>
              <a:rPr lang="en-US" altLang="zh-CN" dirty="0"/>
              <a:t>0</a:t>
            </a:r>
            <a:r>
              <a:rPr lang="zh-CN" altLang="en-US" dirty="0"/>
              <a:t>。因此，在无穷大的区间计算功率，意义不大。实际更多的是，在有限的时间区间内（如一个周期内），计算功率。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5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57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4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Ramp signal</a:t>
            </a:r>
            <a:r>
              <a:rPr lang="zh-CN" altLang="en-US" dirty="0"/>
              <a:t>：斜坡函数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32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单位冲激函数面积为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3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1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  <a:r>
              <a:rPr lang="en-US" altLang="zh-CN" dirty="0"/>
              <a:t>=</a:t>
            </a:r>
            <a:r>
              <a:rPr lang="zh-CN" altLang="en-US" dirty="0"/>
              <a:t>模式（信息）</a:t>
            </a:r>
            <a:r>
              <a:rPr lang="en-US" altLang="zh-CN" dirty="0"/>
              <a:t>+</a:t>
            </a:r>
            <a:r>
              <a:rPr lang="zh-CN" altLang="en-US" dirty="0"/>
              <a:t>变量（物理）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2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9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3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4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74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2022/9/4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2022/9/4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2022/9/4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 Introduction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0F66-A57A-401E-AD4F-A19BA6D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Natural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382B-E240-40AC-BE7C-F05AF9D7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E2233CC-1C1F-47ED-A5D7-04DFA159F4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93" y="1755174"/>
            <a:ext cx="5660739" cy="4080255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A8DBCA1A-447A-4C8E-9D82-E939FA27AC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3559" y="1956182"/>
            <a:ext cx="3738562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0013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40A-12A8-471E-97C2-2ED0936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as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47659-8BAC-436C-96BC-2A153585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43850A6-69B0-4A30-877A-DDDA1E575C6E}"/>
              </a:ext>
            </a:extLst>
          </p:cNvPr>
          <p:cNvSpPr txBox="1"/>
          <p:nvPr/>
        </p:nvSpPr>
        <p:spPr>
          <a:xfrm>
            <a:off x="660401" y="1352149"/>
            <a:ext cx="5435600" cy="44307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real independent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variables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3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f=f(x)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f=f(x,y)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x,y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dirty="0">
                <a:latin typeface="Arial MT"/>
                <a:cs typeface="Arial MT"/>
              </a:rPr>
              <a:t>Real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world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(audio,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images)</a:t>
            </a:r>
          </a:p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3333FF"/>
              </a:buClr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Real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valued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variables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9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f=f[k]</a:t>
            </a:r>
            <a:endParaRPr sz="16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3333FF"/>
              </a:buClr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variables</a:t>
            </a:r>
            <a:endParaRPr sz="1800" dirty="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79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[k]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quantized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77F54B2-7056-49FD-B145-72A2C04B6257}"/>
              </a:ext>
            </a:extLst>
          </p:cNvPr>
          <p:cNvSpPr txBox="1"/>
          <p:nvPr/>
        </p:nvSpPr>
        <p:spPr>
          <a:xfrm>
            <a:off x="6586405" y="1352149"/>
            <a:ext cx="4847617" cy="40998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Gray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scale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 images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2D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ts val="1914"/>
              </a:lnSpc>
              <a:spcBef>
                <a:spcPts val="83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Domain of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functions:</a:t>
            </a:r>
            <a:r>
              <a:rPr sz="1600" dirty="0">
                <a:latin typeface="Arial MT"/>
                <a:cs typeface="Arial MT"/>
              </a:rPr>
              <a:t> set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(x,y)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values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dirty="0">
                <a:latin typeface="Arial MT"/>
                <a:cs typeface="Arial MT"/>
              </a:rPr>
              <a:t> 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f(x,y)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defined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lattice</a:t>
            </a:r>
            <a:endParaRPr sz="1600" dirty="0">
              <a:latin typeface="Arial MT"/>
              <a:cs typeface="Arial MT"/>
            </a:endParaRPr>
          </a:p>
          <a:p>
            <a:pPr marL="748665">
              <a:lnSpc>
                <a:spcPts val="1914"/>
              </a:lnSpc>
            </a:pPr>
            <a:r>
              <a:rPr sz="1600" i="1" spc="-5" dirty="0">
                <a:latin typeface="Times New Roman"/>
                <a:cs typeface="Times New Roman"/>
              </a:rPr>
              <a:t>[i,j]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pixel </a:t>
            </a:r>
            <a:r>
              <a:rPr sz="1600" spc="-5" dirty="0">
                <a:latin typeface="Arial MT"/>
                <a:cs typeface="Arial MT"/>
              </a:rPr>
              <a:t>locations</a:t>
            </a:r>
            <a:endParaRPr sz="16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" dirty="0">
                <a:latin typeface="Arial MT"/>
                <a:cs typeface="Arial MT"/>
              </a:rPr>
              <a:t> the function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levels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7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3333FF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Digital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images can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be seen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defined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over a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domain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{i,j: </a:t>
            </a:r>
            <a:r>
              <a:rPr sz="1800" i="1" spc="-434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0&lt;i&lt;I, 0&lt;j&lt;J}</a:t>
            </a:r>
            <a:endParaRPr sz="1800" dirty="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82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I,J: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rows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(columns)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corresponding</a:t>
            </a:r>
            <a:r>
              <a:rPr sz="1600" spc="-5" dirty="0">
                <a:latin typeface="Arial MT"/>
                <a:cs typeface="Arial MT"/>
              </a:rPr>
              <a:t> 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image</a:t>
            </a:r>
          </a:p>
          <a:p>
            <a:pPr marL="755650" indent="-28575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f=f[i,j]: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" dirty="0">
                <a:latin typeface="Arial MT"/>
                <a:cs typeface="Arial MT"/>
              </a:rPr>
              <a:t> position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51178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18DD-BC64-4D46-A652-8E1BD04F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EEC2-7A2E-406C-B8CB-F5CB4F88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65452B-EEE6-4950-95E7-F52BD74D287F}"/>
              </a:ext>
            </a:extLst>
          </p:cNvPr>
          <p:cNvSpPr txBox="1"/>
          <p:nvPr/>
        </p:nvSpPr>
        <p:spPr>
          <a:xfrm>
            <a:off x="1425908" y="2355542"/>
            <a:ext cx="159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FC9360E-0B03-4F01-AF38-2388E5587C37}"/>
              </a:ext>
            </a:extLst>
          </p:cNvPr>
          <p:cNvSpPr txBox="1"/>
          <p:nvPr/>
        </p:nvSpPr>
        <p:spPr>
          <a:xfrm>
            <a:off x="1400508" y="2133252"/>
            <a:ext cx="341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</a:t>
            </a:r>
            <a:r>
              <a:rPr sz="3150" spc="-7" baseline="-33068" dirty="0">
                <a:latin typeface="Times New Roman"/>
                <a:cs typeface="Times New Roman"/>
              </a:rPr>
              <a:t>0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FABF846-1167-4890-8EF6-313A5FEF8CAD}"/>
              </a:ext>
            </a:extLst>
          </p:cNvPr>
          <p:cNvSpPr txBox="1"/>
          <p:nvPr/>
        </p:nvSpPr>
        <p:spPr>
          <a:xfrm>
            <a:off x="1930238" y="1812331"/>
            <a:ext cx="1309370" cy="8248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725"/>
              </a:spcBef>
            </a:pP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3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100" i="1" spc="20" dirty="0">
                <a:latin typeface="Times New Roman"/>
                <a:cs typeface="Times New Roman"/>
              </a:rPr>
              <a:t>i</a:t>
            </a:r>
            <a:r>
              <a:rPr sz="2100" spc="20" dirty="0">
                <a:latin typeface="Times New Roman"/>
                <a:cs typeface="Times New Roman"/>
              </a:rPr>
              <a:t>,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0;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9A05F4E-8680-4830-8341-EBE1E07E75DB}"/>
              </a:ext>
            </a:extLst>
          </p:cNvPr>
          <p:cNvSpPr txBox="1"/>
          <p:nvPr/>
        </p:nvSpPr>
        <p:spPr>
          <a:xfrm>
            <a:off x="519447" y="1989919"/>
            <a:ext cx="122047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-35" dirty="0">
                <a:latin typeface="Symbol"/>
                <a:cs typeface="Symbol"/>
              </a:rPr>
              <a:t>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850" spc="-434" dirty="0">
                <a:latin typeface="Symbol"/>
                <a:cs typeface="Symbol"/>
              </a:rPr>
              <a:t>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,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spc="120" dirty="0">
                <a:latin typeface="Times New Roman"/>
                <a:cs typeface="Times New Roman"/>
              </a:rPr>
              <a:t>j</a:t>
            </a:r>
            <a:r>
              <a:rPr sz="2850" spc="-15" dirty="0">
                <a:latin typeface="Symbol"/>
                <a:cs typeface="Symbol"/>
              </a:rPr>
              <a:t>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3150" spc="-60" baseline="37037" dirty="0">
                <a:latin typeface="Symbol"/>
                <a:cs typeface="Symbol"/>
              </a:rPr>
              <a:t></a:t>
            </a:r>
            <a:r>
              <a:rPr sz="3150" spc="22" baseline="41005" dirty="0">
                <a:latin typeface="Times New Roman"/>
                <a:cs typeface="Times New Roman"/>
              </a:rPr>
              <a:t>1</a:t>
            </a:r>
            <a:endParaRPr sz="3150" baseline="41005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889E448-9458-42B5-A997-3EBD555F8030}"/>
              </a:ext>
            </a:extLst>
          </p:cNvPr>
          <p:cNvSpPr txBox="1"/>
          <p:nvPr/>
        </p:nvSpPr>
        <p:spPr>
          <a:xfrm>
            <a:off x="1696751" y="4663010"/>
            <a:ext cx="1492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latin typeface="Symbol"/>
                <a:cs typeface="Symbol"/>
              </a:rPr>
              <a:t>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00F4767-C2E9-4494-B5F1-41CDDC4DD541}"/>
              </a:ext>
            </a:extLst>
          </p:cNvPr>
          <p:cNvSpPr txBox="1"/>
          <p:nvPr/>
        </p:nvSpPr>
        <p:spPr>
          <a:xfrm>
            <a:off x="1671351" y="4456921"/>
            <a:ext cx="32194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spc="-5" dirty="0">
                <a:latin typeface="Symbol"/>
                <a:cs typeface="Symbol"/>
              </a:rPr>
              <a:t></a:t>
            </a:r>
            <a:r>
              <a:rPr sz="2925" spc="-7" baseline="-32763" dirty="0">
                <a:latin typeface="Times New Roman"/>
                <a:cs typeface="Times New Roman"/>
              </a:rPr>
              <a:t>0</a:t>
            </a:r>
            <a:endParaRPr sz="2925" baseline="-32763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0CA2DF5-0A1D-4466-997F-B6A50A14524A}"/>
              </a:ext>
            </a:extLst>
          </p:cNvPr>
          <p:cNvSpPr txBox="1"/>
          <p:nvPr/>
        </p:nvSpPr>
        <p:spPr>
          <a:xfrm>
            <a:off x="2165695" y="4159386"/>
            <a:ext cx="105854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24700"/>
              </a:lnSpc>
              <a:spcBef>
                <a:spcPts val="100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spc="-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0;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 </a:t>
            </a:r>
            <a:r>
              <a:rPr sz="1950" i="1" spc="-470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otherwise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30165FB-DC9D-4EEF-8B74-0AE95B6D8FC0}"/>
              </a:ext>
            </a:extLst>
          </p:cNvPr>
          <p:cNvSpPr txBox="1"/>
          <p:nvPr/>
        </p:nvSpPr>
        <p:spPr>
          <a:xfrm>
            <a:off x="480159" y="4324033"/>
            <a:ext cx="15113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latin typeface="Symbol"/>
                <a:cs typeface="Symbol"/>
              </a:rPr>
              <a:t></a:t>
            </a:r>
            <a:r>
              <a:rPr sz="2050" spc="-26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Symbol"/>
                <a:cs typeface="Symbol"/>
              </a:rPr>
              <a:t></a:t>
            </a:r>
            <a:r>
              <a:rPr sz="1950" i="1" spc="35" dirty="0">
                <a:latin typeface="Times New Roman"/>
                <a:cs typeface="Times New Roman"/>
              </a:rPr>
              <a:t>i</a:t>
            </a:r>
            <a:r>
              <a:rPr sz="1950" spc="5" dirty="0">
                <a:latin typeface="Times New Roman"/>
                <a:cs typeface="Times New Roman"/>
              </a:rPr>
              <a:t>,</a:t>
            </a:r>
            <a:r>
              <a:rPr sz="1950" spc="114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Symbol"/>
                <a:cs typeface="Symbol"/>
              </a:rPr>
              <a:t>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2925" spc="-60" baseline="37037" dirty="0">
                <a:latin typeface="Symbol"/>
                <a:cs typeface="Symbol"/>
              </a:rPr>
              <a:t></a:t>
            </a:r>
            <a:r>
              <a:rPr sz="2925" spc="15" baseline="41310" dirty="0">
                <a:latin typeface="Times New Roman"/>
                <a:cs typeface="Times New Roman"/>
              </a:rPr>
              <a:t>1</a:t>
            </a:r>
            <a:endParaRPr sz="2925" baseline="41310">
              <a:latin typeface="Times New Roman"/>
              <a:cs typeface="Times New Roman"/>
            </a:endParaRPr>
          </a:p>
        </p:txBody>
      </p:sp>
      <p:pic>
        <p:nvPicPr>
          <p:cNvPr id="13" name="object 11">
            <a:extLst>
              <a:ext uri="{FF2B5EF4-FFF2-40B4-BE49-F238E27FC236}">
                <a16:creationId xmlns:a16="http://schemas.microsoft.com/office/drawing/2014/main" id="{4CA29B09-CEA4-4D29-8F74-DBAF7071B7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671" y="1493186"/>
            <a:ext cx="2474625" cy="1897886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36EFE265-D87F-4F53-A756-E21A540A9E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652" y="4117549"/>
            <a:ext cx="2563144" cy="1968329"/>
          </a:xfrm>
          <a:prstGeom prst="rect">
            <a:avLst/>
          </a:prstGeom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C7E66D15-A9CD-496F-BB01-48BD69437A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7985" y="1493186"/>
            <a:ext cx="1927859" cy="1914693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0749FE2C-7837-41FA-BE52-87DC4939C0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9362" y="4110850"/>
            <a:ext cx="2745103" cy="1977813"/>
          </a:xfrm>
          <a:prstGeom prst="rect">
            <a:avLst/>
          </a:prstGeom>
        </p:spPr>
      </p:pic>
      <p:grpSp>
        <p:nvGrpSpPr>
          <p:cNvPr id="17" name="object 5">
            <a:extLst>
              <a:ext uri="{FF2B5EF4-FFF2-40B4-BE49-F238E27FC236}">
                <a16:creationId xmlns:a16="http://schemas.microsoft.com/office/drawing/2014/main" id="{2ED858EA-FF1F-4D14-A2ED-1DA0ED90307B}"/>
              </a:ext>
            </a:extLst>
          </p:cNvPr>
          <p:cNvGrpSpPr/>
          <p:nvPr/>
        </p:nvGrpSpPr>
        <p:grpSpPr>
          <a:xfrm>
            <a:off x="8288577" y="2516056"/>
            <a:ext cx="772160" cy="344170"/>
            <a:chOff x="3205299" y="2835761"/>
            <a:chExt cx="772160" cy="34417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E08BE035-68EE-4D56-BFBA-5A0BDB059C18}"/>
                </a:ext>
              </a:extLst>
            </p:cNvPr>
            <p:cNvSpPr/>
            <p:nvPr/>
          </p:nvSpPr>
          <p:spPr>
            <a:xfrm>
              <a:off x="3434002" y="3066404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018"/>
                  </a:moveTo>
                  <a:lnTo>
                    <a:pt x="36476" y="0"/>
                  </a:lnTo>
                </a:path>
              </a:pathLst>
            </a:custGeom>
            <a:ln w="11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1A233BDC-D368-4C5F-B63D-DC723032EC37}"/>
                </a:ext>
              </a:extLst>
            </p:cNvPr>
            <p:cNvSpPr/>
            <p:nvPr/>
          </p:nvSpPr>
          <p:spPr>
            <a:xfrm>
              <a:off x="3470479" y="3072653"/>
              <a:ext cx="52705" cy="95885"/>
            </a:xfrm>
            <a:custGeom>
              <a:avLst/>
              <a:gdLst/>
              <a:ahLst/>
              <a:cxnLst/>
              <a:rect l="l" t="t" r="r" b="b"/>
              <a:pathLst>
                <a:path w="52704" h="95885">
                  <a:moveTo>
                    <a:pt x="0" y="0"/>
                  </a:moveTo>
                  <a:lnTo>
                    <a:pt x="52102" y="95436"/>
                  </a:lnTo>
                </a:path>
              </a:pathLst>
            </a:custGeom>
            <a:ln w="2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61A07CF3-8EC8-4814-AB45-190B02B2ADA6}"/>
                </a:ext>
              </a:extLst>
            </p:cNvPr>
            <p:cNvSpPr/>
            <p:nvPr/>
          </p:nvSpPr>
          <p:spPr>
            <a:xfrm>
              <a:off x="3205299" y="2841442"/>
              <a:ext cx="772160" cy="327025"/>
            </a:xfrm>
            <a:custGeom>
              <a:avLst/>
              <a:gdLst/>
              <a:ahLst/>
              <a:cxnLst/>
              <a:rect l="l" t="t" r="r" b="b"/>
              <a:pathLst>
                <a:path w="772160" h="327025">
                  <a:moveTo>
                    <a:pt x="323066" y="326647"/>
                  </a:moveTo>
                  <a:lnTo>
                    <a:pt x="392544" y="41464"/>
                  </a:lnTo>
                </a:path>
                <a:path w="772160" h="327025">
                  <a:moveTo>
                    <a:pt x="392544" y="41464"/>
                  </a:moveTo>
                  <a:lnTo>
                    <a:pt x="748053" y="41464"/>
                  </a:lnTo>
                </a:path>
                <a:path w="772160" h="327025">
                  <a:moveTo>
                    <a:pt x="0" y="0"/>
                  </a:moveTo>
                  <a:lnTo>
                    <a:pt x="771772" y="0"/>
                  </a:lnTo>
                </a:path>
              </a:pathLst>
            </a:custGeom>
            <a:ln w="11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961B69B3-3E2C-4CD9-AAA3-23599C442D2A}"/>
              </a:ext>
            </a:extLst>
          </p:cNvPr>
          <p:cNvSpPr/>
          <p:nvPr/>
        </p:nvSpPr>
        <p:spPr>
          <a:xfrm>
            <a:off x="9246208" y="2316677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471" y="0"/>
                </a:lnTo>
              </a:path>
            </a:pathLst>
          </a:custGeom>
          <a:ln w="5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A76408B9-13B2-4E6E-8619-4C7F02B51C7A}"/>
              </a:ext>
            </a:extLst>
          </p:cNvPr>
          <p:cNvSpPr txBox="1"/>
          <p:nvPr/>
        </p:nvSpPr>
        <p:spPr>
          <a:xfrm>
            <a:off x="8590851" y="2119901"/>
            <a:ext cx="1695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3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12146E56-1627-4BBE-A0E4-08F346D217CC}"/>
              </a:ext>
            </a:extLst>
          </p:cNvPr>
          <p:cNvSpPr txBox="1"/>
          <p:nvPr/>
        </p:nvSpPr>
        <p:spPr>
          <a:xfrm>
            <a:off x="9303638" y="2315736"/>
            <a:ext cx="3530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Times New Roman"/>
                <a:cs typeface="Times New Roman"/>
              </a:rPr>
              <a:t>2</a:t>
            </a:r>
            <a:r>
              <a:rPr sz="1350" spc="-20" dirty="0">
                <a:latin typeface="Symbol"/>
                <a:cs typeface="Symbol"/>
              </a:rPr>
              <a:t>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07572FD7-073A-41DE-8875-B776B24C4282}"/>
              </a:ext>
            </a:extLst>
          </p:cNvPr>
          <p:cNvSpPr txBox="1"/>
          <p:nvPr/>
        </p:nvSpPr>
        <p:spPr>
          <a:xfrm>
            <a:off x="8272985" y="2521028"/>
            <a:ext cx="7251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350" spc="-55" dirty="0">
                <a:latin typeface="Symbol"/>
                <a:cs typeface="Symbol"/>
              </a:rPr>
              <a:t></a:t>
            </a:r>
            <a:r>
              <a:rPr sz="2350" spc="-55" dirty="0">
                <a:latin typeface="Times New Roman"/>
                <a:cs typeface="Times New Roman"/>
              </a:rPr>
              <a:t>	</a:t>
            </a:r>
            <a:r>
              <a:rPr sz="2200" spc="-100" dirty="0">
                <a:latin typeface="Times New Roman"/>
                <a:cs typeface="Times New Roman"/>
              </a:rPr>
              <a:t>2</a:t>
            </a:r>
            <a:r>
              <a:rPr sz="2350" spc="-50" dirty="0">
                <a:latin typeface="Symbol"/>
                <a:cs typeface="Symbol"/>
              </a:rPr>
              <a:t>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CB2EC8C-E89E-4F9C-8202-604F91B2F01C}"/>
              </a:ext>
            </a:extLst>
          </p:cNvPr>
          <p:cNvSpPr txBox="1"/>
          <p:nvPr/>
        </p:nvSpPr>
        <p:spPr>
          <a:xfrm>
            <a:off x="9091660" y="2297707"/>
            <a:ext cx="15367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C277C1C0-E538-4A18-A28F-5D1117C74964}"/>
              </a:ext>
            </a:extLst>
          </p:cNvPr>
          <p:cNvSpPr txBox="1"/>
          <p:nvPr/>
        </p:nvSpPr>
        <p:spPr>
          <a:xfrm>
            <a:off x="9226627" y="2077884"/>
            <a:ext cx="514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85" dirty="0">
                <a:latin typeface="Times New Roman"/>
                <a:cs typeface="Times New Roman"/>
              </a:rPr>
              <a:t>x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r>
              <a:rPr sz="1350" spc="-30" baseline="37037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i="1" spc="110" dirty="0">
                <a:latin typeface="Times New Roman"/>
                <a:cs typeface="Times New Roman"/>
              </a:rPr>
              <a:t>y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4771253C-7106-49DB-B2B5-5B204DE84B88}"/>
              </a:ext>
            </a:extLst>
          </p:cNvPr>
          <p:cNvSpPr txBox="1"/>
          <p:nvPr/>
        </p:nvSpPr>
        <p:spPr>
          <a:xfrm>
            <a:off x="7231996" y="2297707"/>
            <a:ext cx="10020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15" dirty="0">
                <a:latin typeface="Times New Roman"/>
                <a:cs typeface="Times New Roman"/>
              </a:rPr>
              <a:t>f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0351FCA5-436F-4FEE-B349-D74BD212F8D7}"/>
              </a:ext>
            </a:extLst>
          </p:cNvPr>
          <p:cNvGrpSpPr/>
          <p:nvPr/>
        </p:nvGrpSpPr>
        <p:grpSpPr>
          <a:xfrm>
            <a:off x="8162963" y="5383728"/>
            <a:ext cx="822325" cy="367030"/>
            <a:chOff x="3157192" y="5148938"/>
            <a:chExt cx="822325" cy="36703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BB4786F-A98B-4118-9ECF-A62D79305361}"/>
                </a:ext>
              </a:extLst>
            </p:cNvPr>
            <p:cNvSpPr/>
            <p:nvPr/>
          </p:nvSpPr>
          <p:spPr>
            <a:xfrm>
              <a:off x="3400937" y="5394678"/>
              <a:ext cx="38735" cy="22860"/>
            </a:xfrm>
            <a:custGeom>
              <a:avLst/>
              <a:gdLst/>
              <a:ahLst/>
              <a:cxnLst/>
              <a:rect l="l" t="t" r="r" b="b"/>
              <a:pathLst>
                <a:path w="38735" h="22860">
                  <a:moveTo>
                    <a:pt x="0" y="22394"/>
                  </a:moveTo>
                  <a:lnTo>
                    <a:pt x="38352" y="0"/>
                  </a:lnTo>
                </a:path>
              </a:pathLst>
            </a:custGeom>
            <a:ln w="12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07A7A7D0-4AD3-4601-A4C3-1C2B975907F5}"/>
                </a:ext>
              </a:extLst>
            </p:cNvPr>
            <p:cNvSpPr/>
            <p:nvPr/>
          </p:nvSpPr>
          <p:spPr>
            <a:xfrm>
              <a:off x="3439289" y="5401336"/>
              <a:ext cx="55880" cy="102235"/>
            </a:xfrm>
            <a:custGeom>
              <a:avLst/>
              <a:gdLst/>
              <a:ahLst/>
              <a:cxnLst/>
              <a:rect l="l" t="t" r="r" b="b"/>
              <a:pathLst>
                <a:path w="55879" h="102235">
                  <a:moveTo>
                    <a:pt x="0" y="0"/>
                  </a:moveTo>
                  <a:lnTo>
                    <a:pt x="55672" y="101682"/>
                  </a:lnTo>
                </a:path>
              </a:pathLst>
            </a:custGeom>
            <a:ln w="2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3F7F4B65-5E9F-444B-83C7-0BE57B03D7B1}"/>
                </a:ext>
              </a:extLst>
            </p:cNvPr>
            <p:cNvSpPr/>
            <p:nvPr/>
          </p:nvSpPr>
          <p:spPr>
            <a:xfrm>
              <a:off x="3157192" y="5154991"/>
              <a:ext cx="822325" cy="348615"/>
            </a:xfrm>
            <a:custGeom>
              <a:avLst/>
              <a:gdLst/>
              <a:ahLst/>
              <a:cxnLst/>
              <a:rect l="l" t="t" r="r" b="b"/>
              <a:pathLst>
                <a:path w="822325" h="348614">
                  <a:moveTo>
                    <a:pt x="344573" y="348028"/>
                  </a:moveTo>
                  <a:lnTo>
                    <a:pt x="418212" y="44179"/>
                  </a:lnTo>
                </a:path>
                <a:path w="822325" h="348614">
                  <a:moveTo>
                    <a:pt x="418212" y="44179"/>
                  </a:moveTo>
                  <a:lnTo>
                    <a:pt x="796802" y="44179"/>
                  </a:lnTo>
                </a:path>
                <a:path w="822325" h="348614">
                  <a:moveTo>
                    <a:pt x="0" y="0"/>
                  </a:moveTo>
                  <a:lnTo>
                    <a:pt x="82217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0">
            <a:extLst>
              <a:ext uri="{FF2B5EF4-FFF2-40B4-BE49-F238E27FC236}">
                <a16:creationId xmlns:a16="http://schemas.microsoft.com/office/drawing/2014/main" id="{A408F22B-0525-47FC-865E-4E3AD12E0DB5}"/>
              </a:ext>
            </a:extLst>
          </p:cNvPr>
          <p:cNvSpPr/>
          <p:nvPr/>
        </p:nvSpPr>
        <p:spPr>
          <a:xfrm>
            <a:off x="9183101" y="5171299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253" y="0"/>
                </a:lnTo>
              </a:path>
            </a:pathLst>
          </a:custGeom>
          <a:ln w="6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52BB9A3-EE00-4C5F-8422-54CF744D0FB7}"/>
              </a:ext>
            </a:extLst>
          </p:cNvPr>
          <p:cNvSpPr txBox="1"/>
          <p:nvPr/>
        </p:nvSpPr>
        <p:spPr>
          <a:xfrm>
            <a:off x="8486189" y="4962474"/>
            <a:ext cx="17970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98A1A41-4132-4EE3-85AD-90F395B22668}"/>
              </a:ext>
            </a:extLst>
          </p:cNvPr>
          <p:cNvSpPr txBox="1"/>
          <p:nvPr/>
        </p:nvSpPr>
        <p:spPr>
          <a:xfrm>
            <a:off x="8147173" y="5389762"/>
            <a:ext cx="7708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2500" spc="-50" dirty="0">
                <a:latin typeface="Symbol"/>
                <a:cs typeface="Symbol"/>
              </a:rPr>
              <a:t></a:t>
            </a:r>
            <a:r>
              <a:rPr sz="2500" spc="-50" dirty="0">
                <a:latin typeface="Times New Roman"/>
                <a:cs typeface="Times New Roman"/>
              </a:rPr>
              <a:t>	</a:t>
            </a:r>
            <a:r>
              <a:rPr sz="2350" spc="-100" dirty="0">
                <a:latin typeface="Times New Roman"/>
                <a:cs typeface="Times New Roman"/>
              </a:rPr>
              <a:t>2</a:t>
            </a:r>
            <a:r>
              <a:rPr sz="2500" spc="-4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A66E380E-CE14-4228-9F20-3B4049E40C57}"/>
              </a:ext>
            </a:extLst>
          </p:cNvPr>
          <p:cNvSpPr txBox="1"/>
          <p:nvPr/>
        </p:nvSpPr>
        <p:spPr>
          <a:xfrm>
            <a:off x="8994058" y="5055684"/>
            <a:ext cx="5975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25" i="1" spc="44" baseline="-17730" dirty="0">
                <a:latin typeface="Times New Roman"/>
                <a:cs typeface="Times New Roman"/>
              </a:rPr>
              <a:t>e</a:t>
            </a:r>
            <a:r>
              <a:rPr sz="3525" i="1" spc="187" baseline="-1773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450" spc="-25" dirty="0">
                <a:latin typeface="Symbol"/>
                <a:cs typeface="Symbol"/>
              </a:rPr>
              <a:t>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295C61BE-9EF4-49E2-A644-132CAF0F6339}"/>
              </a:ext>
            </a:extLst>
          </p:cNvPr>
          <p:cNvSpPr txBox="1"/>
          <p:nvPr/>
        </p:nvSpPr>
        <p:spPr>
          <a:xfrm>
            <a:off x="9151181" y="4917707"/>
            <a:ext cx="504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i="1" spc="120" dirty="0">
                <a:latin typeface="Times New Roman"/>
                <a:cs typeface="Times New Roman"/>
              </a:rPr>
              <a:t>i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r>
              <a:rPr sz="1425" spc="-37" baseline="35087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Symbol"/>
                <a:cs typeface="Symbol"/>
              </a:rPr>
              <a:t>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i="1" spc="15" dirty="0">
                <a:latin typeface="Times New Roman"/>
                <a:cs typeface="Times New Roman"/>
              </a:rPr>
              <a:t>j</a:t>
            </a:r>
            <a:r>
              <a:rPr sz="1350" i="1" spc="-204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CC1FC69-95C2-4FD0-B284-621642F2F593}"/>
              </a:ext>
            </a:extLst>
          </p:cNvPr>
          <p:cNvSpPr txBox="1"/>
          <p:nvPr/>
        </p:nvSpPr>
        <p:spPr>
          <a:xfrm>
            <a:off x="7160452" y="5151918"/>
            <a:ext cx="944244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i="1" spc="15" dirty="0">
                <a:latin typeface="Times New Roman"/>
                <a:cs typeface="Times New Roman"/>
              </a:rPr>
              <a:t>f</a:t>
            </a:r>
            <a:r>
              <a:rPr sz="2350" i="1" spc="-18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[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,</a:t>
            </a:r>
            <a:r>
              <a:rPr sz="2350" spc="140" dirty="0">
                <a:latin typeface="Times New Roman"/>
                <a:cs typeface="Times New Roman"/>
              </a:rPr>
              <a:t> </a:t>
            </a:r>
            <a:r>
              <a:rPr sz="2350" i="1" spc="120" dirty="0">
                <a:latin typeface="Times New Roman"/>
                <a:cs typeface="Times New Roman"/>
              </a:rPr>
              <a:t>j</a:t>
            </a:r>
            <a:r>
              <a:rPr sz="2350" spc="20" dirty="0">
                <a:latin typeface="Times New Roman"/>
                <a:cs typeface="Times New Roman"/>
              </a:rPr>
              <a:t>]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1E4A9D2E-491F-4BB4-8444-C2BB921C1E54}"/>
              </a:ext>
            </a:extLst>
          </p:cNvPr>
          <p:cNvSpPr txBox="1"/>
          <p:nvPr/>
        </p:nvSpPr>
        <p:spPr>
          <a:xfrm>
            <a:off x="6488450" y="1738849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Continuous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function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47FF0949-25F7-4125-8F8A-A66C10054E8A}"/>
              </a:ext>
            </a:extLst>
          </p:cNvPr>
          <p:cNvSpPr txBox="1"/>
          <p:nvPr/>
        </p:nvSpPr>
        <p:spPr>
          <a:xfrm>
            <a:off x="6560858" y="4045944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Discrete</a:t>
            </a:r>
            <a:r>
              <a:rPr sz="1800" spc="-5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42491268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553B3F-5570-4982-BD20-3CECCECE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06475"/>
            <a:ext cx="6352959" cy="53324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 lnSpcReduction="10000"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Continuous-Time Signals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Most signals in the real world are continuous time, as the scale is infinitesimally fine.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voltage, velocity, 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the time interval may be bounded (finite) or infinite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Signals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real world and many digital signals are discrete time, as they are sampled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E.g. pixels, daily stock price (anything that a digital computer processes)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x[n], where n is an integer value that varies discretely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Sampled continuous signal </a:t>
            </a:r>
          </a:p>
          <a:p>
            <a:pPr marL="0" indent="0">
              <a:buClrTx/>
              <a:buNone/>
            </a:pPr>
            <a:r>
              <a:rPr lang="en-GB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 time</a:t>
            </a:r>
          </a:p>
        </p:txBody>
      </p:sp>
      <p:grpSp>
        <p:nvGrpSpPr>
          <p:cNvPr id="8" name="Group 51">
            <a:extLst>
              <a:ext uri="{FF2B5EF4-FFF2-40B4-BE49-F238E27FC236}">
                <a16:creationId xmlns:a16="http://schemas.microsoft.com/office/drawing/2014/main" id="{CB3C9517-2E8F-4E4F-8481-C1D4DEBB2DD4}"/>
              </a:ext>
            </a:extLst>
          </p:cNvPr>
          <p:cNvGrpSpPr>
            <a:grpSpLocks/>
          </p:cNvGrpSpPr>
          <p:nvPr/>
        </p:nvGrpSpPr>
        <p:grpSpPr bwMode="auto">
          <a:xfrm>
            <a:off x="7306677" y="1589844"/>
            <a:ext cx="3783012" cy="1527175"/>
            <a:chOff x="3089" y="912"/>
            <a:chExt cx="2383" cy="962"/>
          </a:xfrm>
        </p:grpSpPr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B6AB3CDC-9D6A-42F5-8FE4-09F12D98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0A0A5626-5E90-464A-9957-E44382A59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C5A0ACD-F24B-4C98-9900-C93F8D1D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038F3AB-D815-48CD-A46B-7B0785A9B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4ADE21C0-B447-410A-890F-B5F3A964C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6D0EB093-9FAF-4016-9436-1D1838F71EC9}"/>
              </a:ext>
            </a:extLst>
          </p:cNvPr>
          <p:cNvGrpSpPr>
            <a:grpSpLocks/>
          </p:cNvGrpSpPr>
          <p:nvPr/>
        </p:nvGrpSpPr>
        <p:grpSpPr bwMode="auto">
          <a:xfrm>
            <a:off x="7355890" y="4363207"/>
            <a:ext cx="3859213" cy="1646237"/>
            <a:chOff x="3120" y="2544"/>
            <a:chExt cx="2431" cy="1037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E5DDE53-1E80-4802-BB1A-4CBB88D08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39AF3B5-77E2-4331-AF43-4A23828D2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CBB56AE6-5EB3-411A-A85D-96DA3E1C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AFD4CDD2-7088-478E-93E6-48AA091A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6079F74-506C-43AF-8070-0F10DD1E2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094023DA-6955-444B-8229-E265490E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C3324D51-AD9C-43E7-9F47-ED6BD2B4F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E995563-84A8-468E-B349-F6534649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9265-1795-43B6-B5F2-4A9E21C32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CCE41F55-5A5F-48C8-B7C4-C3479287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6FE4DE03-25CD-45E8-ABB9-67DB6CB78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9DA8F205-107D-48D5-BB55-EA97F7A2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5DA37DD-949E-4525-A801-32777E3F3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B9C67451-31DE-429A-B62A-8B9F8828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296107DA-0544-455A-BFF5-B7BB502B2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BAD4391D-A481-4E7D-AC00-609D8F6E0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AF4CD20B-F903-4032-ABCC-8BC9213BF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4B2EB67B-E3B7-4517-9517-149EAED9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C09C27E3-DBC0-428F-847A-B102B1B11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43">
              <a:extLst>
                <a:ext uri="{FF2B5EF4-FFF2-40B4-BE49-F238E27FC236}">
                  <a16:creationId xmlns:a16="http://schemas.microsoft.com/office/drawing/2014/main" id="{01FEAD9E-5D67-41C5-97D6-CBA59D3E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C7B478BC-73D1-4C36-86E4-34C2DB59F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D14546DA-5A92-460C-8177-59B7DA72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0C54F935-AA47-4CC1-94C4-7269D79A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62A4A19F-9062-4CCA-8FE7-22378391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8098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67608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然而，连续与离散信号真的可以明确划分吗？</a:t>
            </a:r>
            <a:endParaRPr lang="en-US" altLang="zh-CN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76830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22375"/>
            <a:ext cx="429799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，不断拉近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08A9CAF-AD13-47AB-942A-9F97337D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18" y="2029425"/>
            <a:ext cx="3604955" cy="24828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595CCFD-1214-4A8D-A559-A0856743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12816"/>
            <a:ext cx="3604955" cy="2599492"/>
          </a:xfrm>
          <a:prstGeom prst="rect">
            <a:avLst/>
          </a:prstGeom>
        </p:spPr>
      </p:pic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7FBFFEB6-6B76-43F5-B550-5A566A73D750}"/>
              </a:ext>
            </a:extLst>
          </p:cNvPr>
          <p:cNvSpPr txBox="1">
            <a:spLocks/>
          </p:cNvSpPr>
          <p:nvPr/>
        </p:nvSpPr>
        <p:spPr bwMode="auto">
          <a:xfrm>
            <a:off x="6480388" y="1222375"/>
            <a:ext cx="42979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之间的间隔不断缩小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86ADBCD-123F-4C90-B4C9-EDECA870A067}"/>
              </a:ext>
            </a:extLst>
          </p:cNvPr>
          <p:cNvSpPr/>
          <p:nvPr/>
        </p:nvSpPr>
        <p:spPr bwMode="auto">
          <a:xfrm>
            <a:off x="5187523" y="267208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A14B55F-7983-455D-BA19-7179318E8D34}"/>
              </a:ext>
            </a:extLst>
          </p:cNvPr>
          <p:cNvSpPr/>
          <p:nvPr/>
        </p:nvSpPr>
        <p:spPr bwMode="auto">
          <a:xfrm rot="10800000">
            <a:off x="5187522" y="314452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A9D25B10-B0C5-4F4A-900D-CFDD36196EFD}"/>
              </a:ext>
            </a:extLst>
          </p:cNvPr>
          <p:cNvSpPr txBox="1">
            <a:spLocks/>
          </p:cNvSpPr>
          <p:nvPr/>
        </p:nvSpPr>
        <p:spPr bwMode="auto">
          <a:xfrm>
            <a:off x="660400" y="4808855"/>
            <a:ext cx="10617200" cy="1104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“连续”与“离散”存在主观性：连续信号是间隔无限接近于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的离散信号。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上述概念帮助理解不同信号类型的傅里叶变化及采样（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离散时间信号无法明确划分，但有必要去划分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38226061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31B3633-09A8-4C84-95E0-2CE3EA06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E0B215-4523-460D-94F3-2B686D1DB9B5}"/>
              </a:ext>
            </a:extLst>
          </p:cNvPr>
          <p:cNvSpPr txBox="1"/>
          <p:nvPr/>
        </p:nvSpPr>
        <p:spPr>
          <a:xfrm>
            <a:off x="660400" y="117628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signals: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1E3D1-B86C-47CC-8271-BD66F248BB0B}"/>
              </a:ext>
            </a:extLst>
          </p:cNvPr>
          <p:cNvSpPr txBox="1"/>
          <p:nvPr/>
        </p:nvSpPr>
        <p:spPr>
          <a:xfrm>
            <a:off x="738444" y="1784280"/>
            <a:ext cx="5109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signals (analog signals): for example, audio signals (</a:t>
            </a:r>
            <a:r>
              <a:rPr lang="en-US" altLang="zh-CN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FMsignals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AC voltages and currents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E667DC-D417-44EE-8464-40285FBB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0" y="3137143"/>
            <a:ext cx="3604955" cy="24828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C65B54-4CEE-462C-8DE8-ECB382DE760E}"/>
              </a:ext>
            </a:extLst>
          </p:cNvPr>
          <p:cNvSpPr txBox="1"/>
          <p:nvPr/>
        </p:nvSpPr>
        <p:spPr>
          <a:xfrm>
            <a:off x="6096000" y="1668730"/>
            <a:ext cx="4770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signals (digital signals): for example, daily temperature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EF9CD-E28A-4557-ADCE-2264CD9C7508}"/>
              </a:ext>
            </a:extLst>
          </p:cNvPr>
          <p:cNvSpPr txBox="1"/>
          <p:nvPr/>
        </p:nvSpPr>
        <p:spPr>
          <a:xfrm>
            <a:off x="660400" y="5681713"/>
            <a:ext cx="11234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continuous time signals and discrete time signals can be converted to each other.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9A4E86-9307-421A-95E5-488F1477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13" y="3020534"/>
            <a:ext cx="3604955" cy="2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479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0CCE2E-FFF9-438B-9B2F-D3FF162D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50" y="1826501"/>
            <a:ext cx="3453029" cy="25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29E4A0-10AD-4DE5-96BD-7E812156CE85}"/>
              </a:ext>
            </a:extLst>
          </p:cNvPr>
          <p:cNvSpPr txBox="1"/>
          <p:nvPr/>
        </p:nvSpPr>
        <p:spPr>
          <a:xfrm>
            <a:off x="3001081" y="12144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signal (e.g., voice, music): 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altLang="zh-CN" sz="240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x[n]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0084A-68FE-43C7-B3FF-556CFC3744FA}"/>
              </a:ext>
            </a:extLst>
          </p:cNvPr>
          <p:cNvSpPr txBox="1"/>
          <p:nvPr/>
        </p:nvSpPr>
        <p:spPr>
          <a:xfrm>
            <a:off x="2656524" y="4388681"/>
            <a:ext cx="644055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165"/>
              </a:spcAft>
            </a:pP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signal (e.g., images):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signal (e.g., videos: 2D spatial + time):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,t)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55366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 Properties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ectangle 3075">
            <a:extLst>
              <a:ext uri="{FF2B5EF4-FFF2-40B4-BE49-F238E27FC236}">
                <a16:creationId xmlns:a16="http://schemas.microsoft.com/office/drawing/2014/main" id="{FB091FB3-BEA4-46CB-8CAA-00688C69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1" y="1066800"/>
            <a:ext cx="10577719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3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  <a:endParaRPr lang="en-GB" altLang="zh-CN" sz="23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Periodic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periodic if it repeats itself after a fixed period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 is periodic.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Even and odd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even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(i.e. it can be reflected in the axis at zero).  A signal is odd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Examples are cos(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signals, respectively.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Exponential and sinusoidal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(real) exponential if it can be represented as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altLang="zh-CN" sz="2300" i="1" kern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signal is (complex) exponential if it can be represented in the same form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complex numbers.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Step and pulse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pulse signal is one which is nearly completely zero, apart from a short spike,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A step signal is zero up to a certain time, and then a constant value after that time,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signals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933763058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53330"/>
            <a:ext cx="9864725" cy="50357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process input signals to produce output signals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Examples: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involving a capacitor can be viewed as a system that transforms the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voltage (signal) to the voltage (signal) across the capacitor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player takes the signal on the CD and transforms it into a signal sent to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loud speaker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FE17EA-2684-4B45-9C53-302D3E38489B}"/>
              </a:ext>
            </a:extLst>
          </p:cNvPr>
          <p:cNvGrpSpPr/>
          <p:nvPr/>
        </p:nvGrpSpPr>
        <p:grpSpPr>
          <a:xfrm>
            <a:off x="2572992" y="1757049"/>
            <a:ext cx="4478336" cy="1671951"/>
            <a:chOff x="1678912" y="4481402"/>
            <a:chExt cx="4478336" cy="1671951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76F25B8-A3E4-4248-9552-04A028F91405}"/>
                </a:ext>
              </a:extLst>
            </p:cNvPr>
            <p:cNvSpPr/>
            <p:nvPr/>
          </p:nvSpPr>
          <p:spPr>
            <a:xfrm>
              <a:off x="3040033" y="4856048"/>
              <a:ext cx="1800225" cy="1297305"/>
            </a:xfrm>
            <a:custGeom>
              <a:avLst/>
              <a:gdLst/>
              <a:ahLst/>
              <a:cxnLst/>
              <a:rect l="l" t="t" r="r" b="b"/>
              <a:pathLst>
                <a:path w="1800225" h="1297304">
                  <a:moveTo>
                    <a:pt x="0" y="324246"/>
                  </a:moveTo>
                  <a:lnTo>
                    <a:pt x="324246" y="0"/>
                  </a:lnTo>
                  <a:lnTo>
                    <a:pt x="1800224" y="0"/>
                  </a:lnTo>
                  <a:lnTo>
                    <a:pt x="1800224" y="972739"/>
                  </a:lnTo>
                  <a:lnTo>
                    <a:pt x="1475977" y="1296986"/>
                  </a:lnTo>
                  <a:lnTo>
                    <a:pt x="0" y="1296986"/>
                  </a:lnTo>
                  <a:lnTo>
                    <a:pt x="0" y="324246"/>
                  </a:lnTo>
                  <a:close/>
                </a:path>
                <a:path w="1800225" h="1297304">
                  <a:moveTo>
                    <a:pt x="0" y="324246"/>
                  </a:moveTo>
                  <a:lnTo>
                    <a:pt x="1475977" y="324246"/>
                  </a:lnTo>
                  <a:lnTo>
                    <a:pt x="1800224" y="0"/>
                  </a:lnTo>
                </a:path>
                <a:path w="1800225" h="1297304">
                  <a:moveTo>
                    <a:pt x="1475977" y="324246"/>
                  </a:moveTo>
                  <a:lnTo>
                    <a:pt x="1475977" y="1296986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ECD513B-9C1B-4984-8358-E0127247B6AF}"/>
                </a:ext>
              </a:extLst>
            </p:cNvPr>
            <p:cNvSpPr txBox="1"/>
            <p:nvPr/>
          </p:nvSpPr>
          <p:spPr>
            <a:xfrm>
              <a:off x="3423573" y="5532043"/>
              <a:ext cx="7029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 MT"/>
                  <a:cs typeface="Arial MT"/>
                </a:rPr>
                <a:t>Sys</a:t>
              </a:r>
              <a:r>
                <a:rPr sz="1600" spc="-5" dirty="0">
                  <a:latin typeface="Arial MT"/>
                  <a:cs typeface="Arial MT"/>
                </a:rPr>
                <a:t>t</a:t>
              </a:r>
              <a:r>
                <a:rPr sz="1600" dirty="0">
                  <a:latin typeface="Arial MT"/>
                  <a:cs typeface="Arial MT"/>
                </a:rPr>
                <a:t>em</a:t>
              </a:r>
              <a:endParaRPr sz="1600">
                <a:latin typeface="Arial MT"/>
                <a:cs typeface="Arial MT"/>
              </a:endParaRPr>
            </a:p>
          </p:txBody>
        </p:sp>
        <p:grpSp>
          <p:nvGrpSpPr>
            <p:cNvPr id="8" name="object 5">
              <a:extLst>
                <a:ext uri="{FF2B5EF4-FFF2-40B4-BE49-F238E27FC236}">
                  <a16:creationId xmlns:a16="http://schemas.microsoft.com/office/drawing/2014/main" id="{BF17E067-3D37-4E13-9E8D-AA9C397CC1C2}"/>
                </a:ext>
              </a:extLst>
            </p:cNvPr>
            <p:cNvGrpSpPr/>
            <p:nvPr/>
          </p:nvGrpSpPr>
          <p:grpSpPr>
            <a:xfrm>
              <a:off x="2316133" y="4481402"/>
              <a:ext cx="3103880" cy="1244600"/>
              <a:chOff x="2316133" y="4481402"/>
              <a:chExt cx="3103880" cy="1244600"/>
            </a:xfrm>
          </p:grpSpPr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5B62B573-E91B-425D-9A39-55B8DB28BEED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3F394317-C89A-4720-90E8-AF743404303B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EF07C31E-4B25-4348-A8C7-BBF885996481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85E4033D-F321-4D9E-B518-3DEB13809CD6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F2C64A94-8BB4-4B1C-B98C-301A44DDD959}"/>
                  </a:ext>
                </a:extLst>
              </p:cNvPr>
              <p:cNvSpPr/>
              <p:nvPr/>
            </p:nvSpPr>
            <p:spPr>
              <a:xfrm>
                <a:off x="3921095" y="4497277"/>
                <a:ext cx="1135380" cy="935355"/>
              </a:xfrm>
              <a:custGeom>
                <a:avLst/>
                <a:gdLst/>
                <a:ahLst/>
                <a:cxnLst/>
                <a:rect l="l" t="t" r="r" b="b"/>
                <a:pathLst>
                  <a:path w="1135379" h="935354">
                    <a:moveTo>
                      <a:pt x="1135061" y="935031"/>
                    </a:moveTo>
                    <a:lnTo>
                      <a:pt x="1135061" y="0"/>
                    </a:lnTo>
                    <a:lnTo>
                      <a:pt x="0" y="0"/>
                    </a:lnTo>
                    <a:lnTo>
                      <a:pt x="0" y="469894"/>
                    </a:lnTo>
                  </a:path>
                </a:pathLst>
              </a:custGeom>
              <a:ln w="317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87F3A10B-AB75-478D-BF9C-AF39B360DF3B}"/>
                  </a:ext>
                </a:extLst>
              </p:cNvPr>
              <p:cNvSpPr/>
              <p:nvPr/>
            </p:nvSpPr>
            <p:spPr>
              <a:xfrm>
                <a:off x="3873470" y="4903671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0"/>
                    </a:lnTo>
                    <a:lnTo>
                      <a:pt x="47625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C8F2456-4E57-4BF2-82BA-615243FF763B}"/>
                </a:ext>
              </a:extLst>
            </p:cNvPr>
            <p:cNvSpPr txBox="1"/>
            <p:nvPr/>
          </p:nvSpPr>
          <p:spPr>
            <a:xfrm>
              <a:off x="1678912" y="5322454"/>
              <a:ext cx="4660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input</a:t>
              </a:r>
              <a:endParaRPr sz="1600">
                <a:latin typeface="Arial MT"/>
                <a:cs typeface="Arial M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0F894C7-AC5A-465A-ACEA-F5E8197F7579}"/>
                </a:ext>
              </a:extLst>
            </p:cNvPr>
            <p:cNvSpPr txBox="1"/>
            <p:nvPr/>
          </p:nvSpPr>
          <p:spPr>
            <a:xfrm>
              <a:off x="5566698" y="5322454"/>
              <a:ext cx="5905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output</a:t>
              </a:r>
              <a:endParaRPr sz="1600">
                <a:latin typeface="Arial MT"/>
                <a:cs typeface="Arial MT"/>
              </a:endParaRPr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5F6A4DA-BA65-4AC3-9012-01F28D9B3832}"/>
              </a:ext>
            </a:extLst>
          </p:cNvPr>
          <p:cNvSpPr txBox="1"/>
          <p:nvPr/>
        </p:nvSpPr>
        <p:spPr>
          <a:xfrm>
            <a:off x="7606317" y="1980881"/>
            <a:ext cx="2860675" cy="1234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The function </a:t>
            </a:r>
            <a:r>
              <a:rPr sz="1600" dirty="0">
                <a:latin typeface="Arial MT"/>
                <a:cs typeface="Arial MT"/>
              </a:rPr>
              <a:t>linking </a:t>
            </a:r>
            <a:r>
              <a:rPr sz="1600" spc="-5" dirty="0">
                <a:latin typeface="Arial MT"/>
                <a:cs typeface="Arial MT"/>
              </a:rPr>
              <a:t>the output </a:t>
            </a:r>
            <a:r>
              <a:rPr sz="1600" dirty="0">
                <a:latin typeface="Arial MT"/>
                <a:cs typeface="Arial MT"/>
              </a:rPr>
              <a:t> of </a:t>
            </a:r>
            <a:r>
              <a:rPr sz="1600" spc="-5" dirty="0">
                <a:latin typeface="Arial MT"/>
                <a:cs typeface="Arial MT"/>
              </a:rPr>
              <a:t>the system with the </a:t>
            </a:r>
            <a:r>
              <a:rPr sz="1600" dirty="0">
                <a:latin typeface="Arial MT"/>
                <a:cs typeface="Arial MT"/>
              </a:rPr>
              <a:t>input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transfer</a:t>
            </a:r>
            <a:r>
              <a:rPr sz="1600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function </a:t>
            </a:r>
            <a:r>
              <a:rPr sz="1600" spc="-4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it is </a:t>
            </a:r>
            <a:r>
              <a:rPr sz="1600" spc="-5" dirty="0">
                <a:latin typeface="Arial MT"/>
                <a:cs typeface="Arial MT"/>
              </a:rPr>
              <a:t>typically indicated with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symbol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3333CC"/>
                </a:solidFill>
                <a:latin typeface="Arial"/>
                <a:cs typeface="Arial"/>
              </a:rPr>
              <a:t>h(•)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E1AD23-1D50-441A-92E5-93E50D846649}"/>
              </a:ext>
            </a:extLst>
          </p:cNvPr>
          <p:cNvSpPr txBox="1"/>
          <p:nvPr/>
        </p:nvSpPr>
        <p:spPr>
          <a:xfrm>
            <a:off x="8353225" y="3804848"/>
            <a:ext cx="1632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Circuit: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CCAFDBC-CC7B-4B4E-B236-321C35AF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39" y="4264791"/>
            <a:ext cx="2495441" cy="19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86580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" y="1640999"/>
            <a:ext cx="9864725" cy="12238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system is generally composed of three sub-systems, the transmitter, the channel and the receiver.  The channel typically attenuates and adds noise to the transmitted signal which must be processed by the receiver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D2861A-26EC-4B01-9831-FB6E3F04280F}"/>
              </a:ext>
            </a:extLst>
          </p:cNvPr>
          <p:cNvSpPr txBox="1"/>
          <p:nvPr/>
        </p:nvSpPr>
        <p:spPr>
          <a:xfrm>
            <a:off x="621030" y="1090397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Communication Systems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A692C69-B074-4C0C-A7F9-3E6A0D16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132455"/>
            <a:ext cx="16557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4BDB3934-612F-486F-BF43-FEA2E17E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3143568"/>
            <a:ext cx="13128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855E9A9-B7C0-42F5-BB8C-2B6281D5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4" y="3143568"/>
            <a:ext cx="1220787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9EA4A59-CBEF-4BC1-A5C1-34E3ACF7D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4" y="3448368"/>
            <a:ext cx="1044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8F2F0975-7B6B-4570-8B37-4081D780B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950" y="3448368"/>
            <a:ext cx="1227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6D359B83-4BD5-4AB9-8060-C9825A26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3848418"/>
            <a:ext cx="16065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EA7354A9-6C72-44FB-852A-DD921321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810319"/>
            <a:ext cx="381000" cy="1336675"/>
          </a:xfrm>
          <a:prstGeom prst="upArrow">
            <a:avLst>
              <a:gd name="adj1" fmla="val 50000"/>
              <a:gd name="adj2" fmla="val 4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EC56B28C-A69F-447F-B32A-35CD7782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1" y="5178744"/>
            <a:ext cx="1554163" cy="9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noise, loss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distortion,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4D39B3E6-D6CB-429F-989C-5F1F82F7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1" y="3834131"/>
            <a:ext cx="141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Received signal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F9DE5EC5-42E8-453D-9359-6B4E06F3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3830955"/>
            <a:ext cx="1727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Estimate of message signal (information)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E6B1EBA4-5776-4373-AE5E-F609D7E78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10318"/>
            <a:ext cx="1657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Message signal (information) data, text, audio, video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2B275EC8-3D3E-4812-8EA0-D5A3710E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E433023A-125B-4A73-BA08-852C0245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s(t)</a:t>
            </a: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AF89ADCE-9C52-483A-AD1B-A58C1158F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9" y="3438843"/>
            <a:ext cx="1133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群組 2">
            <a:extLst>
              <a:ext uri="{FF2B5EF4-FFF2-40B4-BE49-F238E27FC236}">
                <a16:creationId xmlns:a16="http://schemas.microsoft.com/office/drawing/2014/main" id="{635BD597-47A1-44F1-9470-AAFFF1ACEBD1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3462655"/>
            <a:ext cx="1096962" cy="0"/>
            <a:chOff x="5241486" y="3209538"/>
            <a:chExt cx="1108660" cy="0"/>
          </a:xfrm>
        </p:grpSpPr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49366A49-E2A0-4539-B979-E0F8CC8EE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486" y="3209538"/>
              <a:ext cx="784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E0EAA7BC-5087-4F17-A1F3-7A8297BC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9716" y="3209538"/>
              <a:ext cx="5904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416626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Represented?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39BE7E34-B71F-462F-977E-5011320B5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03325"/>
            <a:ext cx="10706100" cy="3444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system takes a signal as an input and transforms it into another signal</a:t>
            </a: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a very broad sense, a system can be represented as the ratio of the output signal over the input signal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C84D97FB-9659-4897-ABCB-DE4F4EA2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34" y="214153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8" name="AutoShape 2054">
            <a:extLst>
              <a:ext uri="{FF2B5EF4-FFF2-40B4-BE49-F238E27FC236}">
                <a16:creationId xmlns:a16="http://schemas.microsoft.com/office/drawing/2014/main" id="{3777E5C2-0C42-4AA1-BF9B-C864C34D8733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3021497" y="271303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055">
            <a:extLst>
              <a:ext uri="{FF2B5EF4-FFF2-40B4-BE49-F238E27FC236}">
                <a16:creationId xmlns:a16="http://schemas.microsoft.com/office/drawing/2014/main" id="{0E80D7BC-B456-4026-B277-40B861D1CF40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7026760" y="270510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056">
            <a:extLst>
              <a:ext uri="{FF2B5EF4-FFF2-40B4-BE49-F238E27FC236}">
                <a16:creationId xmlns:a16="http://schemas.microsoft.com/office/drawing/2014/main" id="{FBB9D425-FB2B-487D-9F8B-AC0289A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6377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11" name="Text Box 2057">
            <a:extLst>
              <a:ext uri="{FF2B5EF4-FFF2-40B4-BE49-F238E27FC236}">
                <a16:creationId xmlns:a16="http://schemas.microsoft.com/office/drawing/2014/main" id="{35ED6CCD-64AA-4CE6-B6F9-CD409F44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6377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C1AD8-2DC1-4CB9-A6CB-23E959584396}"/>
              </a:ext>
            </a:extLst>
          </p:cNvPr>
          <p:cNvSpPr txBox="1"/>
          <p:nvPr/>
        </p:nvSpPr>
        <p:spPr>
          <a:xfrm>
            <a:off x="430697" y="4579984"/>
            <a:ext cx="9852989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way, when we “multiply” the system by the input signal, we get the output signal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will be firmed up in the coming weeks</a:t>
            </a:r>
          </a:p>
        </p:txBody>
      </p:sp>
    </p:spTree>
    <p:extLst>
      <p:ext uri="{BB962C8B-B14F-4D97-AF65-F5344CB8AC3E}">
        <p14:creationId xmlns:p14="http://schemas.microsoft.com/office/powerpoint/2010/main" val="1785646252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2849-CEBE-40C7-9400-ED9A26B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C7F02-52DC-42C5-A04B-1E8BD173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2848927"/>
            <a:ext cx="10939463" cy="314864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系统往往是以一定比例（做乘法）放大、缩小输入信号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例如：幅度调制（</a:t>
            </a:r>
            <a:r>
              <a:rPr lang="en-US" altLang="zh-CN" dirty="0"/>
              <a:t>Amplitude Modulation</a:t>
            </a:r>
            <a:r>
              <a:rPr lang="zh-CN" altLang="en-US" dirty="0"/>
              <a:t>，</a:t>
            </a:r>
            <a:r>
              <a:rPr lang="en-US" altLang="zh-CN" dirty="0"/>
              <a:t>AM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FF904-DEB5-49F9-8FC0-FE405033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14079D78-7BFE-4BD9-95D4-94B17CED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4" y="129825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6" name="AutoShape 2054">
            <a:extLst>
              <a:ext uri="{FF2B5EF4-FFF2-40B4-BE49-F238E27FC236}">
                <a16:creationId xmlns:a16="http://schemas.microsoft.com/office/drawing/2014/main" id="{6CC332D9-D3DC-4413-9BC1-D65057A908DE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>
            <a:off x="3051977" y="186975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055">
            <a:extLst>
              <a:ext uri="{FF2B5EF4-FFF2-40B4-BE49-F238E27FC236}">
                <a16:creationId xmlns:a16="http://schemas.microsoft.com/office/drawing/2014/main" id="{10E34F47-0CB9-4F1A-81B4-818635C0DC09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 flipV="1">
            <a:off x="7057240" y="186182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2056">
            <a:extLst>
              <a:ext uri="{FF2B5EF4-FFF2-40B4-BE49-F238E27FC236}">
                <a16:creationId xmlns:a16="http://schemas.microsoft.com/office/drawing/2014/main" id="{BBF054D7-8533-4963-A52A-6A39B4BD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80" y="142049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9" name="Text Box 2057">
            <a:extLst>
              <a:ext uri="{FF2B5EF4-FFF2-40B4-BE49-F238E27FC236}">
                <a16:creationId xmlns:a16="http://schemas.microsoft.com/office/drawing/2014/main" id="{FB4F9C12-029A-43A7-A1B3-6F2BE3CA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818" y="142049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6FE4D-ED17-457B-8CDD-AF463753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79" y="3788793"/>
            <a:ext cx="3925821" cy="29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40629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731500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Mathematical Models of  Systems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D63F84-9987-45C4-9758-432E001F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46" y="1235591"/>
            <a:ext cx="5173454" cy="502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continuous time systems represent how continuous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circuit, car velocity</a:t>
            </a:r>
          </a:p>
          <a:p>
            <a:pPr marL="0" indent="0">
              <a:buClrTx/>
              <a:buNone/>
            </a:pPr>
            <a:endParaRPr lang="en-GB" altLang="zh-CN" sz="1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discrete time systems represent how discrete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bank account, discrete car velocity system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F0F87B4-5ECF-46BC-B168-35F4BE869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54844"/>
              </p:ext>
            </p:extLst>
          </p:nvPr>
        </p:nvGraphicFramePr>
        <p:xfrm>
          <a:off x="6664803" y="1228727"/>
          <a:ext cx="3125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680" imgH="393480" progId="Equation.3">
                  <p:embed/>
                </p:oleObj>
              </mc:Choice>
              <mc:Fallback>
                <p:oleObj name="Equation" r:id="rId3" imgW="1777680" imgH="393480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1760C7BE-EEEF-4AEB-99AE-445BFADD7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803" y="1228727"/>
                        <a:ext cx="3125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3B76CD8-82BA-4DAA-90CD-8C4C41450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55843"/>
              </p:ext>
            </p:extLst>
          </p:nvPr>
        </p:nvGraphicFramePr>
        <p:xfrm>
          <a:off x="6915151" y="2101851"/>
          <a:ext cx="2409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93189" name="Object 5">
                        <a:extLst>
                          <a:ext uri="{FF2B5EF4-FFF2-40B4-BE49-F238E27FC236}">
                            <a16:creationId xmlns:a16="http://schemas.microsoft.com/office/drawing/2014/main" id="{3CA7D570-9ABE-4F77-9077-6303AE79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1" y="2101851"/>
                        <a:ext cx="2409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B3804BBA-6DA2-425D-BC0B-0D485F1B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483" y="2835461"/>
            <a:ext cx="40041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differential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8955EBD0-160B-42F9-9F5F-F24E1078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63351"/>
              </p:ext>
            </p:extLst>
          </p:nvPr>
        </p:nvGraphicFramePr>
        <p:xfrm>
          <a:off x="6780213" y="3750191"/>
          <a:ext cx="2679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203040" progId="Equation.3">
                  <p:embed/>
                </p:oleObj>
              </mc:Choice>
              <mc:Fallback>
                <p:oleObj name="Equation" r:id="rId7" imgW="1523880" imgH="203040" progId="Equation.3">
                  <p:embed/>
                  <p:pic>
                    <p:nvPicPr>
                      <p:cNvPr id="93191" name="Object 7">
                        <a:extLst>
                          <a:ext uri="{FF2B5EF4-FFF2-40B4-BE49-F238E27FC236}">
                            <a16:creationId xmlns:a16="http://schemas.microsoft.com/office/drawing/2014/main" id="{3DE72A77-EDA4-492D-BB08-E4DFD4FB8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3750191"/>
                        <a:ext cx="2679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9A6212A-EF75-496F-810B-D299785D7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06810"/>
              </p:ext>
            </p:extLst>
          </p:nvPr>
        </p:nvGraphicFramePr>
        <p:xfrm>
          <a:off x="6321326" y="4199966"/>
          <a:ext cx="3908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22280" imgH="419040" progId="Equation.3">
                  <p:embed/>
                </p:oleObj>
              </mc:Choice>
              <mc:Fallback>
                <p:oleObj name="Equation" r:id="rId9" imgW="2222280" imgH="419040" progId="Equation.3">
                  <p:embed/>
                  <p:pic>
                    <p:nvPicPr>
                      <p:cNvPr id="93192" name="Object 8">
                        <a:extLst>
                          <a:ext uri="{FF2B5EF4-FFF2-40B4-BE49-F238E27FC236}">
                            <a16:creationId xmlns:a16="http://schemas.microsoft.com/office/drawing/2014/main" id="{159C3F18-3256-41F0-AF43-9AF6B661A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326" y="4199966"/>
                        <a:ext cx="39084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>
            <a:extLst>
              <a:ext uri="{FF2B5EF4-FFF2-40B4-BE49-F238E27FC236}">
                <a16:creationId xmlns:a16="http://schemas.microsoft.com/office/drawing/2014/main" id="{83E92170-F1B2-453D-A0EE-7B6BA859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915" y="5856986"/>
            <a:ext cx="38902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difference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3F37D61-F326-49B1-B1F9-B11F36410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73115"/>
              </p:ext>
            </p:extLst>
          </p:nvPr>
        </p:nvGraphicFramePr>
        <p:xfrm>
          <a:off x="6510628" y="5162270"/>
          <a:ext cx="3170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240" imgH="393480" progId="Equation.3">
                  <p:embed/>
                </p:oleObj>
              </mc:Choice>
              <mc:Fallback>
                <p:oleObj name="Equation" r:id="rId11" imgW="1803240" imgH="393480" progId="Equation.3">
                  <p:embed/>
                  <p:pic>
                    <p:nvPicPr>
                      <p:cNvPr id="93194" name="Object 10">
                        <a:extLst>
                          <a:ext uri="{FF2B5EF4-FFF2-40B4-BE49-F238E27FC236}">
                            <a16:creationId xmlns:a16="http://schemas.microsoft.com/office/drawing/2014/main" id="{3D8093D7-6D49-455C-915F-E0C70B143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28" y="5162270"/>
                        <a:ext cx="31702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015946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System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B1268E-4BF1-4DDA-A3F2-1C6F9852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25" y="1152939"/>
            <a:ext cx="10243930" cy="49716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Linear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Time-invariant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GB" altLang="zh-CN" sz="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systems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450574260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系统的因果性（</a:t>
            </a:r>
            <a:r>
              <a:rPr lang="en-US" altLang="zh-CN" sz="3200" dirty="0">
                <a:solidFill>
                  <a:schemeClr val="tx1"/>
                </a:solidFill>
              </a:rPr>
              <a:t>Causality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（系统的输出只取决于现在的输入及过去的输入）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具有因果性的系统才是物理可实现的系统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因果性的意义：判断所设计的系统是否是可以被实现的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例：理想低通滤波器不具有因果性，是不可能被实现的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565C1D-4259-49E4-9E86-C79940A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83" y="2849087"/>
            <a:ext cx="44862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77375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线性（</a:t>
            </a:r>
            <a:r>
              <a:rPr lang="en-US" altLang="zh-CN" sz="3200" dirty="0">
                <a:solidFill>
                  <a:schemeClr val="tx1"/>
                </a:solidFill>
              </a:rPr>
              <a:t>Linear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时不变（</a:t>
            </a:r>
            <a:r>
              <a:rPr lang="en-US" altLang="zh-CN" sz="3200" dirty="0">
                <a:solidFill>
                  <a:schemeClr val="tx1"/>
                </a:solidFill>
              </a:rPr>
              <a:t>Time-invariant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2BF4282-0286-4084-B4C9-17394D44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980A8-6F76-4721-90CF-721D8475022E}"/>
              </a:ext>
            </a:extLst>
          </p:cNvPr>
          <p:cNvSpPr/>
          <p:nvPr/>
        </p:nvSpPr>
        <p:spPr>
          <a:xfrm>
            <a:off x="428625" y="1096054"/>
            <a:ext cx="10496550" cy="322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Computers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Signal Processing Systems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software systems processing the signal by computation/ memory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audio enhancement systems, picture processing systems, video compression systems, voice recognition/ synthesis systems, array signal processors, equalizers, etc.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1445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728233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C0AB61-EAB6-4466-AAD1-2B6D2AFE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9BC63A-F8EA-4FBB-9889-24B7B1390407}"/>
              </a:ext>
            </a:extLst>
          </p:cNvPr>
          <p:cNvSpPr/>
          <p:nvPr/>
        </p:nvSpPr>
        <p:spPr>
          <a:xfrm>
            <a:off x="416944" y="1256863"/>
            <a:ext cx="2526654" cy="701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Networks </a:t>
            </a:r>
          </a:p>
        </p:txBody>
      </p:sp>
      <p:grpSp>
        <p:nvGrpSpPr>
          <p:cNvPr id="8" name="群組 2">
            <a:extLst>
              <a:ext uri="{FF2B5EF4-FFF2-40B4-BE49-F238E27FC236}">
                <a16:creationId xmlns:a16="http://schemas.microsoft.com/office/drawing/2014/main" id="{837F5305-B977-4BF7-B0A7-A4C3B8BE56F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3014663"/>
            <a:ext cx="1825625" cy="1116012"/>
            <a:chOff x="2613025" y="3563938"/>
            <a:chExt cx="1825625" cy="1116012"/>
          </a:xfrm>
        </p:grpSpPr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08E4CA0F-F5CE-4368-A22C-2A9D21099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563938"/>
              <a:ext cx="1116013" cy="404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63">
              <a:extLst>
                <a:ext uri="{FF2B5EF4-FFF2-40B4-BE49-F238E27FC236}">
                  <a16:creationId xmlns:a16="http://schemas.microsoft.com/office/drawing/2014/main" id="{D8CB306E-ACC0-406A-AE55-E65483C53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767138"/>
              <a:ext cx="1825625" cy="2016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5FB90D6D-BF04-4C4A-ACDF-9976081AA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038" y="3563938"/>
              <a:ext cx="709612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6C4600FF-F2FC-4E10-8425-7EFF790CA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025" y="3968750"/>
              <a:ext cx="711200" cy="71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66">
              <a:extLst>
                <a:ext uri="{FF2B5EF4-FFF2-40B4-BE49-F238E27FC236}">
                  <a16:creationId xmlns:a16="http://schemas.microsoft.com/office/drawing/2014/main" id="{DE0608F2-088F-4B1D-8124-FB877038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225" y="3563938"/>
              <a:ext cx="404813" cy="1116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Oval 68">
            <a:extLst>
              <a:ext uri="{FF2B5EF4-FFF2-40B4-BE49-F238E27FC236}">
                <a16:creationId xmlns:a16="http://schemas.microsoft.com/office/drawing/2014/main" id="{FC439EF0-C373-4F8E-B0F7-FD970FF2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671764"/>
            <a:ext cx="4824412" cy="18367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0EC17D8F-C9DD-4E4E-9676-CC2A4ED7F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4176" y="37353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70">
            <a:extLst>
              <a:ext uri="{FF2B5EF4-FFF2-40B4-BE49-F238E27FC236}">
                <a16:creationId xmlns:a16="http://schemas.microsoft.com/office/drawing/2014/main" id="{00F472E7-791F-4882-88E7-4CDF45230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9576" y="35194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71">
            <a:extLst>
              <a:ext uri="{FF2B5EF4-FFF2-40B4-BE49-F238E27FC236}">
                <a16:creationId xmlns:a16="http://schemas.microsoft.com/office/drawing/2014/main" id="{A77A3AF6-07B6-463B-813B-3D32E0B3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3584576"/>
            <a:ext cx="1044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A</a:t>
            </a:r>
          </a:p>
        </p:txBody>
      </p:sp>
      <p:sp>
        <p:nvSpPr>
          <p:cNvPr id="18" name="Text Box 72">
            <a:extLst>
              <a:ext uri="{FF2B5EF4-FFF2-40B4-BE49-F238E27FC236}">
                <a16:creationId xmlns:a16="http://schemas.microsoft.com/office/drawing/2014/main" id="{4473AB86-5BCD-4E47-9D10-38A569A2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3179764"/>
            <a:ext cx="1044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403047104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E5D670-20CF-4916-992B-F1661F37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5AC68-9940-4119-87CF-75D7C198BEE1}"/>
              </a:ext>
            </a:extLst>
          </p:cNvPr>
          <p:cNvSpPr/>
          <p:nvPr/>
        </p:nvSpPr>
        <p:spPr>
          <a:xfrm>
            <a:off x="257176" y="1300505"/>
            <a:ext cx="843915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Information Retrieval Systems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Internet </a:t>
            </a:r>
          </a:p>
          <a:p>
            <a:pPr marL="742950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Other Information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remote sensing systems, biomedical signal </a:t>
            </a:r>
          </a:p>
          <a:p>
            <a:pPr marL="756000" lvl="2">
              <a:spcBef>
                <a:spcPts val="600"/>
              </a:spcBef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                  processing systems, etc.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4" name="Oval 76">
            <a:extLst>
              <a:ext uri="{FF2B5EF4-FFF2-40B4-BE49-F238E27FC236}">
                <a16:creationId xmlns:a16="http://schemas.microsoft.com/office/drawing/2014/main" id="{F0BBFAB5-8298-4C3E-B5EA-FF2E8B16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424113"/>
            <a:ext cx="5072063" cy="172561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77">
            <a:extLst>
              <a:ext uri="{FF2B5EF4-FFF2-40B4-BE49-F238E27FC236}">
                <a16:creationId xmlns:a16="http://schemas.microsoft.com/office/drawing/2014/main" id="{6CC17DF1-E4A8-455E-8209-7AC2092F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932113"/>
            <a:ext cx="1401763" cy="8572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Engine</a:t>
            </a:r>
          </a:p>
        </p:txBody>
      </p:sp>
      <p:sp>
        <p:nvSpPr>
          <p:cNvPr id="16" name="Text Box 78">
            <a:extLst>
              <a:ext uri="{FF2B5EF4-FFF2-40B4-BE49-F238E27FC236}">
                <a16:creationId xmlns:a16="http://schemas.microsoft.com/office/drawing/2014/main" id="{362082E5-EBB0-48A1-A210-D10DE308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3052764"/>
            <a:ext cx="143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17" name="Line 79">
            <a:extLst>
              <a:ext uri="{FF2B5EF4-FFF2-40B4-BE49-F238E27FC236}">
                <a16:creationId xmlns:a16="http://schemas.microsoft.com/office/drawing/2014/main" id="{EA2CBB2A-0325-422F-963C-A3E0CF24A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23691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80">
            <a:extLst>
              <a:ext uri="{FF2B5EF4-FFF2-40B4-BE49-F238E27FC236}">
                <a16:creationId xmlns:a16="http://schemas.microsoft.com/office/drawing/2014/main" id="{67AE1579-2088-4F87-AEEB-333AE0DD1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8325" y="3540125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81">
            <a:extLst>
              <a:ext uri="{FF2B5EF4-FFF2-40B4-BE49-F238E27FC236}">
                <a16:creationId xmlns:a16="http://schemas.microsoft.com/office/drawing/2014/main" id="{CD379740-60D2-406B-B218-008AF2C9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4" y="3081339"/>
            <a:ext cx="101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842159242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81206C-3DDC-49E3-840E-513FC4CA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1" y="1701800"/>
            <a:ext cx="4467225" cy="11445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Internet</a:t>
            </a:r>
            <a:endParaRPr lang="en-US" altLang="zh-TW" sz="2800" kern="0" dirty="0">
              <a:solidFill>
                <a:sysClr val="windowText" lastClr="000000"/>
              </a:solidFill>
              <a:latin typeface="Times New Roman" pitchFamily="18" charset="0"/>
              <a:ea typeface="華康楷書體W3" pitchFamily="49" charset="-120"/>
              <a:cs typeface="Times New Roman" pitchFamily="18" charset="0"/>
            </a:endParaRPr>
          </a:p>
        </p:txBody>
      </p:sp>
      <p:grpSp>
        <p:nvGrpSpPr>
          <p:cNvPr id="6" name="群組 11269">
            <a:extLst>
              <a:ext uri="{FF2B5EF4-FFF2-40B4-BE49-F238E27FC236}">
                <a16:creationId xmlns:a16="http://schemas.microsoft.com/office/drawing/2014/main" id="{89C2299C-7345-45C7-BF19-D0A08A463BC3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2692401"/>
            <a:ext cx="1227138" cy="2354263"/>
            <a:chOff x="89878" y="3306707"/>
            <a:chExt cx="1115644" cy="2354541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D2CEFF9-1A3A-48DB-B9C0-6EE9B6CC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78" y="3306707"/>
              <a:ext cx="1115644" cy="2354541"/>
            </a:xfrm>
            <a:prstGeom prst="can">
              <a:avLst>
                <a:gd name="adj" fmla="val 2345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Digital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Libraries,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Virtual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Museums, 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3DA20751-FEB5-47D0-AA69-74683065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65" y="4870580"/>
              <a:ext cx="226182" cy="660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F471E0C4-A8BD-4431-9C55-EF9D6AA5108B}"/>
              </a:ext>
            </a:extLst>
          </p:cNvPr>
          <p:cNvCxnSpPr>
            <a:cxnSpLocks noChangeShapeType="1"/>
            <a:stCxn id="5" idx="2"/>
            <a:endCxn id="7" idx="1"/>
          </p:cNvCxnSpPr>
          <p:nvPr/>
        </p:nvCxnSpPr>
        <p:spPr bwMode="auto">
          <a:xfrm flipH="1">
            <a:off x="2244726" y="2274888"/>
            <a:ext cx="1400175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92CD1983-99E6-4142-915F-892D889FC9AD}"/>
              </a:ext>
            </a:extLst>
          </p:cNvPr>
          <p:cNvCxnSpPr>
            <a:cxnSpLocks noChangeShapeType="1"/>
            <a:stCxn id="5" idx="5"/>
            <a:endCxn id="19" idx="1"/>
          </p:cNvCxnSpPr>
          <p:nvPr/>
        </p:nvCxnSpPr>
        <p:spPr bwMode="auto">
          <a:xfrm>
            <a:off x="7458075" y="2678113"/>
            <a:ext cx="725488" cy="685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B6B7573C-11D0-4E9B-908C-7CA15E2ADD07}"/>
              </a:ext>
            </a:extLst>
          </p:cNvPr>
          <p:cNvCxnSpPr>
            <a:cxnSpLocks noChangeShapeType="1"/>
            <a:stCxn id="5" idx="6"/>
            <a:endCxn id="21" idx="1"/>
          </p:cNvCxnSpPr>
          <p:nvPr/>
        </p:nvCxnSpPr>
        <p:spPr bwMode="auto">
          <a:xfrm>
            <a:off x="8112126" y="2274889"/>
            <a:ext cx="1679575" cy="561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群組 11271">
            <a:extLst>
              <a:ext uri="{FF2B5EF4-FFF2-40B4-BE49-F238E27FC236}">
                <a16:creationId xmlns:a16="http://schemas.microsoft.com/office/drawing/2014/main" id="{C86F1536-845E-4024-B4C8-9812F066B894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3649664"/>
            <a:ext cx="1358900" cy="2300287"/>
            <a:chOff x="2790056" y="4192085"/>
            <a:chExt cx="1493912" cy="2300257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7C166DC1-9FF5-4C7D-AB49-4C280B18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56" y="4192085"/>
              <a:ext cx="1493912" cy="2300257"/>
            </a:xfrm>
            <a:prstGeom prst="can">
              <a:avLst>
                <a:gd name="adj" fmla="val 2144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Commerce,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Network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Banking,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774DA629-AB25-4715-A714-6D5824948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081" y="5806551"/>
              <a:ext cx="183249" cy="66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5" name="群組 11272">
            <a:extLst>
              <a:ext uri="{FF2B5EF4-FFF2-40B4-BE49-F238E27FC236}">
                <a16:creationId xmlns:a16="http://schemas.microsoft.com/office/drawing/2014/main" id="{DE0654C4-7146-41B5-B4CF-8EAE0967A0C9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3841750"/>
            <a:ext cx="1439862" cy="1874838"/>
            <a:chOff x="4355976" y="4380571"/>
            <a:chExt cx="1440160" cy="1874996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1D53558F-5347-4A30-9DF9-2664D0A2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380571"/>
              <a:ext cx="1440160" cy="1874996"/>
            </a:xfrm>
            <a:prstGeom prst="can">
              <a:avLst>
                <a:gd name="adj" fmla="val 1909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Government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Services,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E341A5A8-1361-4EEF-B76D-2486C941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236" y="5590348"/>
              <a:ext cx="248837" cy="66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8" name="群組 11274">
            <a:extLst>
              <a:ext uri="{FF2B5EF4-FFF2-40B4-BE49-F238E27FC236}">
                <a16:creationId xmlns:a16="http://schemas.microsoft.com/office/drawing/2014/main" id="{F2B732FF-7130-4B94-B05C-18BC36D16C0E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3363914"/>
            <a:ext cx="1296987" cy="2281237"/>
            <a:chOff x="5868144" y="4058491"/>
            <a:chExt cx="1296144" cy="228080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4973759D-D75C-45C9-ABD1-FF89742A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058491"/>
              <a:ext cx="1296144" cy="2280805"/>
            </a:xfrm>
            <a:prstGeom prst="can">
              <a:avLst>
                <a:gd name="adj" fmla="val 235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Intelligent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Offices,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Distant 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Learning,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F5BA164-61D3-4B9C-AA20-6EEEAB69A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6437" y="5663149"/>
              <a:ext cx="248624" cy="66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6386E83E-EE65-4C47-92D3-E1186348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4" y="2836864"/>
            <a:ext cx="1538287" cy="2262187"/>
          </a:xfrm>
          <a:prstGeom prst="can">
            <a:avLst>
              <a:gd name="adj" fmla="val 2232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44000" rIns="90000"/>
          <a:lstStyle/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Electronic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Home, 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Network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Entertainment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017370E7-CB4A-45B5-94DA-E27E7CB5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4457701"/>
            <a:ext cx="248786" cy="66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3" name="群組 11270">
            <a:extLst>
              <a:ext uri="{FF2B5EF4-FFF2-40B4-BE49-F238E27FC236}">
                <a16:creationId xmlns:a16="http://schemas.microsoft.com/office/drawing/2014/main" id="{36EDB48E-926B-4B6C-BAAC-C3371B8FBC2F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3340100"/>
            <a:ext cx="1230313" cy="2391136"/>
            <a:chOff x="1416968" y="4103712"/>
            <a:chExt cx="1354832" cy="2390672"/>
          </a:xfrm>
        </p:grpSpPr>
        <p:sp>
          <p:nvSpPr>
            <p:cNvPr id="24" name="AutoShape 7">
              <a:extLst>
                <a:ext uri="{FF2B5EF4-FFF2-40B4-BE49-F238E27FC236}">
                  <a16:creationId xmlns:a16="http://schemas.microsoft.com/office/drawing/2014/main" id="{740104F4-FFD1-42C6-A880-6B2C7232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968" y="4103712"/>
              <a:ext cx="1354832" cy="2228418"/>
            </a:xfrm>
            <a:prstGeom prst="can">
              <a:avLst>
                <a:gd name="adj" fmla="val 2156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Google,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Facebook,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YouTube,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Amazon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BAE21A91-3DCA-46D1-A0B4-D80752072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382" y="5649637"/>
              <a:ext cx="248240" cy="844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endPara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6" name="直線接點 11276">
            <a:extLst>
              <a:ext uri="{FF2B5EF4-FFF2-40B4-BE49-F238E27FC236}">
                <a16:creationId xmlns:a16="http://schemas.microsoft.com/office/drawing/2014/main" id="{784ABD0C-43B8-47B4-8858-BD673B9333C2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H="1">
            <a:off x="3616326" y="2678114"/>
            <a:ext cx="682625" cy="66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11278">
            <a:extLst>
              <a:ext uri="{FF2B5EF4-FFF2-40B4-BE49-F238E27FC236}">
                <a16:creationId xmlns:a16="http://schemas.microsoft.com/office/drawing/2014/main" id="{5A080240-1D64-41DB-9801-CC62E681C7E7}"/>
              </a:ext>
            </a:extLst>
          </p:cNvPr>
          <p:cNvCxnSpPr/>
          <p:nvPr/>
        </p:nvCxnSpPr>
        <p:spPr>
          <a:xfrm flipH="1">
            <a:off x="5129214" y="2835276"/>
            <a:ext cx="60325" cy="796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11280">
            <a:extLst>
              <a:ext uri="{FF2B5EF4-FFF2-40B4-BE49-F238E27FC236}">
                <a16:creationId xmlns:a16="http://schemas.microsoft.com/office/drawing/2014/main" id="{3A1F26EB-1A44-4C71-A993-84ABDEBC4E3F}"/>
              </a:ext>
            </a:extLst>
          </p:cNvPr>
          <p:cNvCxnSpPr>
            <a:endCxn id="16" idx="1"/>
          </p:cNvCxnSpPr>
          <p:nvPr/>
        </p:nvCxnSpPr>
        <p:spPr>
          <a:xfrm>
            <a:off x="6543675" y="2835276"/>
            <a:ext cx="128588" cy="100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12896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72530B-BB2B-444E-92A6-2CF7FE53C272}"/>
              </a:ext>
            </a:extLst>
          </p:cNvPr>
          <p:cNvSpPr/>
          <p:nvPr/>
        </p:nvSpPr>
        <p:spPr>
          <a:xfrm>
            <a:off x="495301" y="1333500"/>
            <a:ext cx="109442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Network Technology Connects Everywhere Globally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Huge Volume of Information Disseminated across the Globe in Microseconds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Multi-media, Multi-lingual, Multi-functionality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Cross-cultures, Cross-domains, Cross-regions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Integrating All Knowledge Systems and Information related Activities Globally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1087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EE6B6-9A52-4BB6-B883-39D19B7EDAF8}"/>
              </a:ext>
            </a:extLst>
          </p:cNvPr>
          <p:cNvSpPr/>
          <p:nvPr/>
        </p:nvSpPr>
        <p:spPr>
          <a:xfrm>
            <a:off x="200025" y="104228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Control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close-loop/feedback control systems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79B50-EB37-46D5-978B-5896709039E1}"/>
              </a:ext>
            </a:extLst>
          </p:cNvPr>
          <p:cNvSpPr/>
          <p:nvPr/>
        </p:nvSpPr>
        <p:spPr>
          <a:xfrm>
            <a:off x="1028700" y="5224465"/>
            <a:ext cx="914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example: aircraft landing systems, satellite stabilization systems, robot arm control systems, etc.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2FDFE826-3770-435A-806C-7C52D95B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3329174"/>
            <a:ext cx="773113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267AC01F-B566-4843-837A-41B0347E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3336318"/>
            <a:ext cx="1308100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7BD235A-A050-4EAF-9005-9A5B8EE2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2597152"/>
            <a:ext cx="9207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error signal e(t)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6560EA26-B6AB-4AEF-B93F-6BE1AA02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9" y="4375151"/>
            <a:ext cx="1392237" cy="560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99AFCEF6-5D45-47B3-A6DC-DFA02A19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2593977"/>
            <a:ext cx="1120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 signal v(t)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DE16DF4A-8A86-4D87-85E5-1392EBBA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763" y="3298827"/>
            <a:ext cx="1079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signal y(t)</a:t>
            </a: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203F92E7-3145-4B89-B19C-A7EC5BD9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9" y="3340102"/>
            <a:ext cx="1069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signal x(t)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D6FDB54C-1307-4D5E-8950-9CAB0D5D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2333627"/>
            <a:ext cx="1520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disturbance z(t)</a:t>
            </a:r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AF7F0A60-33D4-4DE8-9A4A-7CA66F11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040189"/>
            <a:ext cx="1320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feedback signal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3AAAB91-56ED-4CED-873B-BD27310AD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590926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AEB0D57D-F824-4813-A388-4DC101E9A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6" y="3603626"/>
            <a:ext cx="506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群組 69">
            <a:extLst>
              <a:ext uri="{FF2B5EF4-FFF2-40B4-BE49-F238E27FC236}">
                <a16:creationId xmlns:a16="http://schemas.microsoft.com/office/drawing/2014/main" id="{8175A693-118A-4F37-9868-CB9CFE237BFB}"/>
              </a:ext>
            </a:extLst>
          </p:cNvPr>
          <p:cNvGrpSpPr>
            <a:grpSpLocks/>
          </p:cNvGrpSpPr>
          <p:nvPr/>
        </p:nvGrpSpPr>
        <p:grpSpPr bwMode="auto">
          <a:xfrm>
            <a:off x="2674939" y="3379790"/>
            <a:ext cx="446087" cy="446087"/>
            <a:chOff x="1751856" y="3717925"/>
            <a:chExt cx="304800" cy="304800"/>
          </a:xfrm>
        </p:grpSpPr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8E34FD90-C879-425E-875A-5E588EA1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856" y="37179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6DC61D29-E83F-46A7-94B1-1A1D9133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785" y="38708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738852DD-DBD9-44EC-9456-677AAFF7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798" y="37938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Line 33">
            <a:extLst>
              <a:ext uri="{FF2B5EF4-FFF2-40B4-BE49-F238E27FC236}">
                <a16:creationId xmlns:a16="http://schemas.microsoft.com/office/drawing/2014/main" id="{0C63B744-5C39-48B8-A119-E06D7C8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9" y="4673601"/>
            <a:ext cx="2232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56812CCE-3F06-44BB-9080-6144E3EF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188" y="3862389"/>
            <a:ext cx="0" cy="811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群組 68">
            <a:extLst>
              <a:ext uri="{FF2B5EF4-FFF2-40B4-BE49-F238E27FC236}">
                <a16:creationId xmlns:a16="http://schemas.microsoft.com/office/drawing/2014/main" id="{EA462838-ED8A-4233-9BE8-700426C09A8E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3233740"/>
            <a:ext cx="184150" cy="223837"/>
            <a:chOff x="1599456" y="3565525"/>
            <a:chExt cx="152400" cy="152400"/>
          </a:xfrm>
        </p:grpSpPr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26B3C374-A33A-40DE-84FA-52F7D097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456" y="3642265"/>
              <a:ext cx="152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2DA5965-1097-4317-B600-026B1785B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5656" y="3565525"/>
              <a:ext cx="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Line 44">
            <a:extLst>
              <a:ext uri="{FF2B5EF4-FFF2-40B4-BE49-F238E27FC236}">
                <a16:creationId xmlns:a16="http://schemas.microsoft.com/office/drawing/2014/main" id="{10C90556-B6F4-478C-BF06-E9AB4C166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3810001"/>
            <a:ext cx="21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群組 71">
            <a:extLst>
              <a:ext uri="{FF2B5EF4-FFF2-40B4-BE49-F238E27FC236}">
                <a16:creationId xmlns:a16="http://schemas.microsoft.com/office/drawing/2014/main" id="{C7EBCF8D-8F15-4C9A-B3D7-F41B66BE01D0}"/>
              </a:ext>
            </a:extLst>
          </p:cNvPr>
          <p:cNvGrpSpPr>
            <a:grpSpLocks/>
          </p:cNvGrpSpPr>
          <p:nvPr/>
        </p:nvGrpSpPr>
        <p:grpSpPr bwMode="auto">
          <a:xfrm>
            <a:off x="7732714" y="3411540"/>
            <a:ext cx="446087" cy="446087"/>
            <a:chOff x="6499448" y="3641725"/>
            <a:chExt cx="304800" cy="304800"/>
          </a:xfrm>
        </p:grpSpPr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1E4565CF-3C82-4281-935B-DA18BA7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448" y="36417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F520BAFE-BD72-4417-B57A-FC0B961F7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5377" y="37946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1BC5E5E9-6E61-4667-96ED-D50142569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2390" y="37176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Line 35">
            <a:extLst>
              <a:ext uri="{FF2B5EF4-FFF2-40B4-BE49-F238E27FC236}">
                <a16:creationId xmlns:a16="http://schemas.microsoft.com/office/drawing/2014/main" id="{78742762-AEF2-4626-8C40-2D1B7AF88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9714" y="4673601"/>
            <a:ext cx="192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群組 77">
            <a:extLst>
              <a:ext uri="{FF2B5EF4-FFF2-40B4-BE49-F238E27FC236}">
                <a16:creationId xmlns:a16="http://schemas.microsoft.com/office/drawing/2014/main" id="{BC2AFD35-598A-4803-877E-867628618303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3598864"/>
            <a:ext cx="908050" cy="0"/>
            <a:chOff x="7191357" y="4117467"/>
            <a:chExt cx="909035" cy="0"/>
          </a:xfrm>
        </p:grpSpPr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92D67D86-95B7-44E5-A9D1-0F68F2054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1357" y="4117467"/>
              <a:ext cx="610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44C78394-6733-42AA-B65B-50CB499A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5141" y="4117467"/>
              <a:ext cx="405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Line 38">
            <a:extLst>
              <a:ext uri="{FF2B5EF4-FFF2-40B4-BE49-F238E27FC236}">
                <a16:creationId xmlns:a16="http://schemas.microsoft.com/office/drawing/2014/main" id="{FB84CD61-2A23-4D9A-B437-5149794CC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6938" y="3619501"/>
            <a:ext cx="0" cy="1062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群組 76">
            <a:extLst>
              <a:ext uri="{FF2B5EF4-FFF2-40B4-BE49-F238E27FC236}">
                <a16:creationId xmlns:a16="http://schemas.microsoft.com/office/drawing/2014/main" id="{F6B6F587-E870-4638-A30D-186563C733DB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3598864"/>
            <a:ext cx="768350" cy="0"/>
            <a:chOff x="5963732" y="4117467"/>
            <a:chExt cx="768508" cy="0"/>
          </a:xfrm>
        </p:grpSpPr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3F50E1FD-EE58-4EFB-A479-FF5F4CD5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732" y="4117467"/>
              <a:ext cx="5573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AF33385F-FD65-4612-ADD9-24CB8085B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1363" y="4117467"/>
              <a:ext cx="2508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Line 47">
            <a:extLst>
              <a:ext uri="{FF2B5EF4-FFF2-40B4-BE49-F238E27FC236}">
                <a16:creationId xmlns:a16="http://schemas.microsoft.com/office/drawing/2014/main" id="{1963E3F9-B52B-4917-94BD-2C2F288F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2957514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群組 78">
            <a:extLst>
              <a:ext uri="{FF2B5EF4-FFF2-40B4-BE49-F238E27FC236}">
                <a16:creationId xmlns:a16="http://schemas.microsoft.com/office/drawing/2014/main" id="{80C6BCF8-41E9-40F5-ABD9-0230D0CD7D2E}"/>
              </a:ext>
            </a:extLst>
          </p:cNvPr>
          <p:cNvGrpSpPr>
            <a:grpSpLocks/>
          </p:cNvGrpSpPr>
          <p:nvPr/>
        </p:nvGrpSpPr>
        <p:grpSpPr bwMode="auto">
          <a:xfrm>
            <a:off x="5238751" y="3594101"/>
            <a:ext cx="912813" cy="0"/>
            <a:chOff x="4246443" y="4077072"/>
            <a:chExt cx="912254" cy="0"/>
          </a:xfrm>
        </p:grpSpPr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51C73E0E-2DE4-4C27-8E55-3648926C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443" y="4077072"/>
              <a:ext cx="67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73F00434-2C46-4D70-AE79-6B5C3FF8E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4084" y="4077072"/>
              <a:ext cx="304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608440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89CB15D-50B2-4C69-92ED-F6923AA7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8DF6DA-E751-4937-A9FD-663003DD7426}"/>
              </a:ext>
            </a:extLst>
          </p:cNvPr>
          <p:cNvSpPr/>
          <p:nvPr/>
        </p:nvSpPr>
        <p:spPr>
          <a:xfrm>
            <a:off x="304800" y="1283494"/>
            <a:ext cx="1120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Other Systems</a:t>
            </a:r>
          </a:p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manufacturing systems, computer-aided-design systems, mechanical systems, chemical process systems, etc.</a:t>
            </a:r>
            <a:endParaRPr lang="zh-TW" altLang="en-US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9457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45036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68202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以传统信号处理技术构建系统：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提取信号中频率特征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he Fast Fourier Transform (FFT): Most Ingenious Algorithm Ever? - YouTube">
            <a:extLst>
              <a:ext uri="{FF2B5EF4-FFF2-40B4-BE49-F238E27FC236}">
                <a16:creationId xmlns:a16="http://schemas.microsoft.com/office/drawing/2014/main" id="{F2913744-D411-41D3-8329-355A0B03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45" y="4196080"/>
            <a:ext cx="4732302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66859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广义上来说，人工智能是抽象层面下的信号处理，以通过提取目前人类无法解释的特征来处理信号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信号处理可以是一种可解释的人工智能架构</a:t>
            </a:r>
            <a:endParaRPr lang="en-US" altLang="zh-CN" dirty="0"/>
          </a:p>
          <a:p>
            <a:pPr marL="0" indent="0">
              <a:buClrTx/>
              <a:buNone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信号处理与人工智能在未来的某一天是否会完全融合？</a:t>
            </a:r>
            <a:endParaRPr lang="en-US" altLang="zh-CN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49EA98-904D-41C5-A983-D65A47ACA2C3}"/>
              </a:ext>
            </a:extLst>
          </p:cNvPr>
          <p:cNvSpPr/>
          <p:nvPr/>
        </p:nvSpPr>
        <p:spPr bwMode="auto">
          <a:xfrm>
            <a:off x="4167347" y="4306094"/>
            <a:ext cx="1942147" cy="12934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7476D6-BA39-40D6-B9A8-D10452C26C74}"/>
              </a:ext>
            </a:extLst>
          </p:cNvPr>
          <p:cNvSpPr/>
          <p:nvPr/>
        </p:nvSpPr>
        <p:spPr bwMode="auto">
          <a:xfrm>
            <a:off x="5738813" y="4280852"/>
            <a:ext cx="1942147" cy="12934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人工智能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59345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信号是什么？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B0D18-4EB8-4075-9052-1AA545ECA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6" t="22178" r="29970"/>
          <a:stretch/>
        </p:blipFill>
        <p:spPr bwMode="auto">
          <a:xfrm>
            <a:off x="660400" y="1341120"/>
            <a:ext cx="2002698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69EBB5-A772-4839-8D74-786B3B9094C8}"/>
              </a:ext>
            </a:extLst>
          </p:cNvPr>
          <p:cNvSpPr txBox="1"/>
          <p:nvPr/>
        </p:nvSpPr>
        <p:spPr>
          <a:xfrm>
            <a:off x="1026160" y="5147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烽火狼烟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817209-1AD1-4F7D-B46B-F0D6C1EB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64" y="1109030"/>
            <a:ext cx="3276232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A711B3-3984-4425-921A-63D7EA156C86}"/>
              </a:ext>
            </a:extLst>
          </p:cNvPr>
          <p:cNvSpPr txBox="1"/>
          <p:nvPr/>
        </p:nvSpPr>
        <p:spPr>
          <a:xfrm>
            <a:off x="4219151" y="3513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4B9510-9505-4F0C-B974-065E4B0A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67" y="1109030"/>
            <a:ext cx="4162425" cy="23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4C86B2-C2D0-4EBF-80E4-367D532F78BC}"/>
              </a:ext>
            </a:extLst>
          </p:cNvPr>
          <p:cNvSpPr txBox="1"/>
          <p:nvPr/>
        </p:nvSpPr>
        <p:spPr>
          <a:xfrm>
            <a:off x="8874243" y="3519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无线电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83DE99-459D-4673-9C6C-0604E13B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58" y="3698558"/>
            <a:ext cx="3865685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FFF415-3249-4E8E-9405-15C38ECF3595}"/>
              </a:ext>
            </a:extLst>
          </p:cNvPr>
          <p:cNvSpPr txBox="1"/>
          <p:nvPr/>
        </p:nvSpPr>
        <p:spPr>
          <a:xfrm>
            <a:off x="6415523" y="6211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55083640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9E08CB-6E52-4569-B919-C34CF08143E8}"/>
              </a:ext>
            </a:extLst>
          </p:cNvPr>
          <p:cNvSpPr/>
          <p:nvPr/>
        </p:nvSpPr>
        <p:spPr>
          <a:xfrm>
            <a:off x="593725" y="1259235"/>
            <a:ext cx="8483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solidFill>
                  <a:srgbClr val="FF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1270690127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85" y="392067"/>
            <a:ext cx="4269789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388" y="1251418"/>
            <a:ext cx="9047995" cy="3584433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r>
              <a:rPr sz="2000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Digital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(numerical)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2000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2000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1035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Random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(probabilistic)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Note</a:t>
            </a:r>
            <a:endParaRPr sz="2000"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803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Such classes are not </a:t>
            </a:r>
            <a:r>
              <a:rPr spc="-5" dirty="0">
                <a:latin typeface="Arial MT"/>
                <a:cs typeface="Arial MT"/>
              </a:rPr>
              <a:t>disjoint, </a:t>
            </a:r>
            <a:r>
              <a:rPr dirty="0">
                <a:latin typeface="Arial MT"/>
                <a:cs typeface="Arial MT"/>
              </a:rPr>
              <a:t>so </a:t>
            </a:r>
            <a:r>
              <a:rPr spc="-5" dirty="0">
                <a:latin typeface="Arial MT"/>
                <a:cs typeface="Arial MT"/>
              </a:rPr>
              <a:t>there </a:t>
            </a:r>
            <a:r>
              <a:rPr dirty="0">
                <a:latin typeface="Arial MT"/>
                <a:cs typeface="Arial MT"/>
              </a:rPr>
              <a:t>are </a:t>
            </a:r>
            <a:r>
              <a:rPr spc="-5" dirty="0">
                <a:latin typeface="Arial MT"/>
                <a:cs typeface="Arial MT"/>
              </a:rPr>
              <a:t>digital </a:t>
            </a:r>
            <a:r>
              <a:rPr dirty="0">
                <a:latin typeface="Arial MT"/>
                <a:cs typeface="Arial MT"/>
              </a:rPr>
              <a:t>signals </a:t>
            </a:r>
            <a:r>
              <a:rPr spc="-5" dirty="0">
                <a:latin typeface="Arial MT"/>
                <a:cs typeface="Arial MT"/>
              </a:rPr>
              <a:t>that </a:t>
            </a:r>
            <a:r>
              <a:rPr dirty="0">
                <a:latin typeface="Arial MT"/>
                <a:cs typeface="Arial MT"/>
              </a:rPr>
              <a:t>are periodic of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type</a:t>
            </a:r>
            <a:r>
              <a:rPr dirty="0">
                <a:latin typeface="Arial MT"/>
                <a:cs typeface="Arial MT"/>
              </a:rPr>
              <a:t> and </a:t>
            </a:r>
            <a:r>
              <a:rPr spc="-5" dirty="0">
                <a:latin typeface="Arial MT"/>
                <a:cs typeface="Arial MT"/>
              </a:rPr>
              <a:t>others that </a:t>
            </a:r>
            <a:r>
              <a:rPr dirty="0">
                <a:latin typeface="Arial MT"/>
                <a:cs typeface="Arial MT"/>
              </a:rPr>
              <a:t>are aperiodic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5" dirty="0">
                <a:latin typeface="Arial MT"/>
                <a:cs typeface="Arial MT"/>
              </a:rPr>
              <a:t> type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etc.</a:t>
            </a:r>
            <a:endParaRPr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Any</a:t>
            </a:r>
            <a:r>
              <a:rPr spc="-5" dirty="0">
                <a:latin typeface="Arial MT"/>
                <a:cs typeface="Arial MT"/>
              </a:rPr>
              <a:t> combination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single </a:t>
            </a:r>
            <a:r>
              <a:rPr spc="-5" dirty="0">
                <a:latin typeface="Arial MT"/>
                <a:cs typeface="Arial MT"/>
              </a:rPr>
              <a:t>features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different </a:t>
            </a:r>
            <a:r>
              <a:rPr dirty="0">
                <a:latin typeface="Arial MT"/>
                <a:cs typeface="Arial MT"/>
              </a:rPr>
              <a:t>classes is possible</a:t>
            </a:r>
          </a:p>
        </p:txBody>
      </p:sp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37" y="342356"/>
            <a:ext cx="550435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37" y="1382643"/>
            <a:ext cx="7279853" cy="133718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13313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specified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every real value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independent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variable is</a:t>
            </a:r>
            <a:r>
              <a:rPr sz="1452" spc="-5" dirty="0">
                <a:latin typeface="Arial MT"/>
                <a:cs typeface="Arial MT"/>
              </a:rPr>
              <a:t> continuous, that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takes </a:t>
            </a:r>
            <a:r>
              <a:rPr sz="1452" dirty="0">
                <a:latin typeface="Arial MT"/>
                <a:cs typeface="Arial MT"/>
              </a:rPr>
              <a:t>any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value on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real axis</a:t>
            </a:r>
          </a:p>
          <a:p>
            <a:pPr marL="679488" marR="383832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lang="en-US" sz="1452" spc="-5" dirty="0">
                <a:latin typeface="Arial MT"/>
                <a:cs typeface="Arial MT"/>
              </a:rPr>
              <a:t>E.g.</a:t>
            </a:r>
            <a:r>
              <a:rPr lang="zh-CN" altLang="en-US" sz="1452" spc="-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domain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representing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 real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4508" y="2791001"/>
            <a:ext cx="4268970" cy="787099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19004" indent="-207477">
              <a:spcBef>
                <a:spcPts val="563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f=f(t)</a:t>
            </a:r>
            <a:endParaRPr sz="1271" dirty="0">
              <a:latin typeface="Arial MT"/>
              <a:cs typeface="Arial MT"/>
            </a:endParaRP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(t),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position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(x)</a:t>
            </a: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spc="-5" dirty="0">
                <a:latin typeface="Arial MT"/>
                <a:cs typeface="Arial MT"/>
              </a:rPr>
              <a:t>For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 </a:t>
            </a:r>
            <a:r>
              <a:rPr sz="1271" dirty="0">
                <a:latin typeface="Arial MT"/>
                <a:cs typeface="Arial MT"/>
              </a:rPr>
              <a:t>signals: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0506" y="3104145"/>
            <a:ext cx="531927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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-109" dirty="0">
                <a:latin typeface="Lucida Sans Unicode"/>
                <a:cs typeface="Lucida Sans Unicode"/>
              </a:rPr>
              <a:t>ℝ</a:t>
            </a:r>
            <a:endParaRPr sz="1815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061" y="4107894"/>
            <a:ext cx="2380920" cy="18166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37915" y="5810177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1642" y="4112966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79" y="393219"/>
            <a:ext cx="57269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129" y="1250011"/>
            <a:ext cx="7276395" cy="1549739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 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specified</a:t>
            </a:r>
            <a:r>
              <a:rPr sz="1634" spc="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only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discrete</a:t>
            </a:r>
            <a:r>
              <a:rPr sz="1634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values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lnSpc>
                <a:spcPts val="1737"/>
              </a:lnSpc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usually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generated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sampling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dirty="0">
                <a:latin typeface="Arial MT"/>
                <a:cs typeface="Arial MT"/>
              </a:rPr>
              <a:t>so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will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have values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equally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i="1" dirty="0">
                <a:latin typeface="Arial"/>
                <a:cs typeface="Arial"/>
              </a:rPr>
              <a:t>spaced</a:t>
            </a:r>
            <a:endParaRPr sz="1452" dirty="0">
              <a:latin typeface="Arial"/>
              <a:cs typeface="Arial"/>
            </a:endParaRPr>
          </a:p>
          <a:p>
            <a:pPr marL="679488">
              <a:lnSpc>
                <a:spcPts val="1737"/>
              </a:lnSpc>
            </a:pPr>
            <a:r>
              <a:rPr sz="1452" spc="-5" dirty="0">
                <a:latin typeface="Arial MT"/>
                <a:cs typeface="Arial MT"/>
              </a:rPr>
              <a:t>intervals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along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 </a:t>
            </a:r>
            <a:r>
              <a:rPr sz="1452" dirty="0">
                <a:latin typeface="Arial MT"/>
                <a:cs typeface="Arial MT"/>
              </a:rPr>
              <a:t>axis</a:t>
            </a:r>
          </a:p>
          <a:p>
            <a:pPr marL="679488" marR="123910" lvl="1" indent="-253583">
              <a:spcBef>
                <a:spcPts val="517"/>
              </a:spcBef>
              <a:buChar char="–"/>
              <a:tabLst>
                <a:tab pos="685252" algn="l"/>
                <a:tab pos="685828" algn="l"/>
              </a:tabLst>
            </a:pPr>
            <a:r>
              <a:rPr lang="en-US" sz="1452" spc="-5" dirty="0">
                <a:latin typeface="Arial MT"/>
                <a:cs typeface="Arial MT"/>
              </a:rPr>
              <a:t>E.g.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domain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representing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integer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6713" y="2860108"/>
            <a:ext cx="3109728" cy="1001902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42057" indent="-207477">
              <a:spcBef>
                <a:spcPts val="563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5" dirty="0">
                <a:latin typeface="Arial MT"/>
                <a:cs typeface="Arial MT"/>
              </a:rPr>
              <a:t> f=f[n],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also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called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MS PGothic"/>
                <a:cs typeface="MS PGothic"/>
              </a:rPr>
              <a:t>“</a:t>
            </a:r>
            <a:r>
              <a:rPr sz="1271" spc="-5" dirty="0">
                <a:latin typeface="Arial MT"/>
                <a:cs typeface="Arial MT"/>
              </a:rPr>
              <a:t>sequence</a:t>
            </a:r>
            <a:r>
              <a:rPr sz="1271" spc="-5" dirty="0">
                <a:latin typeface="MS PGothic"/>
                <a:cs typeface="MS PGothic"/>
              </a:rPr>
              <a:t>”</a:t>
            </a:r>
            <a:endParaRPr sz="1271" dirty="0">
              <a:latin typeface="MS PGothic"/>
              <a:cs typeface="MS PGothic"/>
            </a:endParaRPr>
          </a:p>
          <a:p>
            <a:pPr marL="242057" indent="-207477">
              <a:lnSpc>
                <a:spcPts val="1465"/>
              </a:lnSpc>
              <a:spcBef>
                <a:spcPts val="472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n</a:t>
            </a:r>
          </a:p>
          <a:p>
            <a:pPr marL="242057" indent="-207477">
              <a:lnSpc>
                <a:spcPts val="2174"/>
              </a:lnSpc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spc="-5" dirty="0">
                <a:latin typeface="Arial MT"/>
                <a:cs typeface="Arial MT"/>
              </a:rPr>
              <a:t>For discrete-time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functions:</a:t>
            </a:r>
            <a:r>
              <a:rPr sz="1271" spc="-222" dirty="0">
                <a:latin typeface="Arial MT"/>
                <a:cs typeface="Arial MT"/>
              </a:rPr>
              <a:t> </a:t>
            </a:r>
            <a:r>
              <a:rPr sz="2791" i="1" spc="-14" baseline="-9485" dirty="0">
                <a:latin typeface="Times New Roman"/>
                <a:cs typeface="Times New Roman"/>
              </a:rPr>
              <a:t>t</a:t>
            </a:r>
            <a:r>
              <a:rPr sz="2791" i="1" spc="-218" baseline="-9485" dirty="0">
                <a:latin typeface="Times New Roman"/>
                <a:cs typeface="Times New Roman"/>
              </a:rPr>
              <a:t> </a:t>
            </a:r>
            <a:r>
              <a:rPr sz="2791" spc="-20" baseline="-9485" dirty="0">
                <a:latin typeface="Symbol"/>
                <a:cs typeface="Symbol"/>
              </a:rPr>
              <a:t></a:t>
            </a:r>
            <a:r>
              <a:rPr sz="2791" spc="-388" baseline="-9485" dirty="0">
                <a:latin typeface="Times New Roman"/>
                <a:cs typeface="Times New Roman"/>
              </a:rPr>
              <a:t> </a:t>
            </a:r>
            <a:r>
              <a:rPr sz="2791" b="1" spc="-20" baseline="-9485" dirty="0">
                <a:latin typeface="Cambria"/>
                <a:cs typeface="Cambria"/>
              </a:rPr>
              <a:t>Z</a:t>
            </a:r>
            <a:endParaRPr sz="2791" baseline="-9485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389" y="3829323"/>
            <a:ext cx="2314109" cy="18441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83583" y="5746783"/>
            <a:ext cx="1045413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7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(discrete)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3666" y="3654805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311" y="4121579"/>
            <a:ext cx="3273228" cy="154672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024" y="384837"/>
            <a:ext cx="345270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676" y="1382863"/>
            <a:ext cx="8955228" cy="133814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791872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Analog </a:t>
            </a:r>
            <a:r>
              <a:rPr sz="1634" b="1" dirty="0">
                <a:solidFill>
                  <a:srgbClr val="3333FF"/>
                </a:solidFill>
                <a:latin typeface="Arial"/>
                <a:cs typeface="Arial"/>
              </a:rPr>
              <a:t>signal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 signal whose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any value in a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range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f(t)</a:t>
            </a:r>
            <a:r>
              <a:rPr sz="1452" dirty="0">
                <a:latin typeface="Arial MT"/>
                <a:cs typeface="Arial MT"/>
              </a:rPr>
              <a:t> (or </a:t>
            </a:r>
            <a:r>
              <a:rPr sz="1452" spc="-5" dirty="0">
                <a:latin typeface="Arial MT"/>
                <a:cs typeface="Arial MT"/>
              </a:rPr>
              <a:t>f(x))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 real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  <a:p>
            <a:pPr marL="1048913" marR="4611" lvl="2" indent="-207477">
              <a:lnSpc>
                <a:spcPct val="99600"/>
              </a:lnSpc>
              <a:spcBef>
                <a:spcPts val="499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spc="-5" dirty="0">
                <a:latin typeface="Arial MT"/>
                <a:cs typeface="Arial MT"/>
              </a:rPr>
              <a:t>The </a:t>
            </a:r>
            <a:r>
              <a:rPr sz="1271" dirty="0">
                <a:latin typeface="Arial MT"/>
                <a:cs typeface="Arial MT"/>
              </a:rPr>
              <a:t>difference between analog and digital is similar to the difference between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</a:t>
            </a:r>
            <a:r>
              <a:rPr sz="1271" dirty="0">
                <a:latin typeface="Arial MT"/>
                <a:cs typeface="Arial MT"/>
              </a:rPr>
              <a:t> and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discrete-time. </a:t>
            </a:r>
            <a:r>
              <a:rPr sz="1271" dirty="0">
                <a:latin typeface="Arial MT"/>
                <a:cs typeface="Arial MT"/>
              </a:rPr>
              <a:t>In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case,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however, the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difference 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with respect </a:t>
            </a:r>
            <a:r>
              <a:rPr sz="1271" spc="-336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value of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</a:t>
            </a:r>
            <a:r>
              <a:rPr sz="1271" spc="-5" dirty="0">
                <a:latin typeface="Arial MT"/>
                <a:cs typeface="Arial MT"/>
              </a:rPr>
              <a:t>function</a:t>
            </a:r>
            <a:r>
              <a:rPr sz="1271" dirty="0">
                <a:latin typeface="Arial MT"/>
                <a:cs typeface="Arial MT"/>
              </a:rPr>
              <a:t> (y-axis)</a:t>
            </a:r>
          </a:p>
          <a:p>
            <a:pPr marL="679488" marR="572868" lvl="1" indent="-253583">
              <a:spcBef>
                <a:spcPts val="55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Analog 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continuous </a:t>
            </a:r>
            <a:r>
              <a:rPr sz="1452" dirty="0">
                <a:latin typeface="Arial MT"/>
                <a:cs typeface="Arial MT"/>
              </a:rPr>
              <a:t>y-axis, while </a:t>
            </a:r>
            <a:r>
              <a:rPr sz="1452" spc="-5" dirty="0">
                <a:latin typeface="Arial MT"/>
                <a:cs typeface="Arial MT"/>
              </a:rPr>
              <a:t>digital </a:t>
            </a:r>
            <a:r>
              <a:rPr sz="1452" dirty="0">
                <a:latin typeface="Arial MT"/>
                <a:cs typeface="Arial MT"/>
              </a:rPr>
              <a:t>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discrete </a:t>
            </a:r>
            <a:r>
              <a:rPr sz="1452" dirty="0">
                <a:latin typeface="Arial MT"/>
                <a:cs typeface="Arial MT"/>
              </a:rPr>
              <a:t>y-axis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284" y="5099609"/>
            <a:ext cx="6308784" cy="751055"/>
          </a:xfrm>
          <a:prstGeom prst="rect">
            <a:avLst/>
          </a:prstGeom>
        </p:spPr>
        <p:txBody>
          <a:bodyPr vert="horz" wrap="square" lIns="0" tIns="131397" rIns="0" bIns="0" rtlCol="0">
            <a:spAutoFit/>
          </a:bodyPr>
          <a:lstStyle/>
          <a:p>
            <a:pPr marL="322743" indent="-311216">
              <a:spcBef>
                <a:spcPts val="1035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Here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call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digital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what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have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called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quantized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in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the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EI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class</a:t>
            </a:r>
            <a:endParaRPr sz="1634" dirty="0">
              <a:latin typeface="Arial"/>
              <a:cs typeface="Arial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analog signal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157" y="3130871"/>
            <a:ext cx="3000140" cy="1512497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280" y="320154"/>
            <a:ext cx="337743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279" y="1310472"/>
            <a:ext cx="7671137" cy="1373408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353288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Digital 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signal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one whose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on only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number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(thus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quantized)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f() </a:t>
            </a:r>
            <a:r>
              <a:rPr sz="1452" dirty="0">
                <a:latin typeface="Arial MT"/>
                <a:cs typeface="Arial MT"/>
              </a:rPr>
              <a:t>can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dirty="0">
                <a:latin typeface="Arial MT"/>
                <a:cs typeface="Arial MT"/>
              </a:rPr>
              <a:t> only a </a:t>
            </a:r>
            <a:r>
              <a:rPr sz="1452" spc="-5" dirty="0">
                <a:latin typeface="Arial MT"/>
                <a:cs typeface="Arial MT"/>
              </a:rPr>
              <a:t>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values</a:t>
            </a:r>
          </a:p>
          <a:p>
            <a:pPr marL="679488" marR="4611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dirty="0">
                <a:latin typeface="Arial MT"/>
                <a:cs typeface="Arial MT"/>
              </a:rPr>
              <a:t> 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whose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can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</a:t>
            </a:r>
            <a:r>
              <a:rPr sz="1452" spc="-5" dirty="0">
                <a:latin typeface="Arial MT"/>
                <a:cs typeface="Arial MT"/>
              </a:rPr>
              <a:t> different</a:t>
            </a:r>
            <a:r>
              <a:rPr sz="1452" dirty="0">
                <a:latin typeface="Arial MT"/>
                <a:cs typeface="Arial MT"/>
              </a:rPr>
              <a:t> values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said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be Mary</a:t>
            </a:r>
          </a:p>
          <a:p>
            <a:pPr marL="1048913" lvl="2" indent="-207477">
              <a:spcBef>
                <a:spcPts val="476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signals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are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special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for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M=2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49916" y="3624838"/>
            <a:ext cx="5885201" cy="2096012"/>
            <a:chOff x="2100552" y="3994034"/>
            <a:chExt cx="6484620" cy="2309495"/>
          </a:xfrm>
        </p:grpSpPr>
        <p:sp>
          <p:nvSpPr>
            <p:cNvPr id="5" name="object 5"/>
            <p:cNvSpPr/>
            <p:nvPr/>
          </p:nvSpPr>
          <p:spPr>
            <a:xfrm>
              <a:off x="2104997" y="6226059"/>
              <a:ext cx="6454775" cy="0"/>
            </a:xfrm>
            <a:custGeom>
              <a:avLst/>
              <a:gdLst/>
              <a:ahLst/>
              <a:cxnLst/>
              <a:rect l="l" t="t" r="r" b="b"/>
              <a:pathLst>
                <a:path w="6454775">
                  <a:moveTo>
                    <a:pt x="0" y="0"/>
                  </a:moveTo>
                  <a:lnTo>
                    <a:pt x="64547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508970" y="61879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536795" y="4019435"/>
              <a:ext cx="0" cy="2279650"/>
            </a:xfrm>
            <a:custGeom>
              <a:avLst/>
              <a:gdLst/>
              <a:ahLst/>
              <a:cxnLst/>
              <a:rect l="l" t="t" r="r" b="b"/>
              <a:pathLst>
                <a:path h="2279650">
                  <a:moveTo>
                    <a:pt x="0" y="227964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498695" y="39940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9525" y="570212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8324" y="3693065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8119" y="3686791"/>
            <a:ext cx="4776395" cy="2293684"/>
            <a:chOff x="2462183" y="4062298"/>
            <a:chExt cx="5262880" cy="2527300"/>
          </a:xfrm>
        </p:grpSpPr>
        <p:sp>
          <p:nvSpPr>
            <p:cNvPr id="12" name="object 12"/>
            <p:cNvSpPr/>
            <p:nvPr/>
          </p:nvSpPr>
          <p:spPr>
            <a:xfrm>
              <a:off x="2536795" y="4129289"/>
              <a:ext cx="5184775" cy="2426335"/>
            </a:xfrm>
            <a:custGeom>
              <a:avLst/>
              <a:gdLst/>
              <a:ahLst/>
              <a:cxnLst/>
              <a:rect l="l" t="t" r="r" b="b"/>
              <a:pathLst>
                <a:path w="5184775" h="2426334">
                  <a:moveTo>
                    <a:pt x="0" y="1646789"/>
                  </a:moveTo>
                  <a:lnTo>
                    <a:pt x="37253" y="1601937"/>
                  </a:lnTo>
                  <a:lnTo>
                    <a:pt x="74508" y="1557190"/>
                  </a:lnTo>
                  <a:lnTo>
                    <a:pt x="111754" y="1512650"/>
                  </a:lnTo>
                  <a:lnTo>
                    <a:pt x="148979" y="1468422"/>
                  </a:lnTo>
                  <a:lnTo>
                    <a:pt x="186173" y="1424610"/>
                  </a:lnTo>
                  <a:lnTo>
                    <a:pt x="223325" y="1381317"/>
                  </a:lnTo>
                  <a:lnTo>
                    <a:pt x="260424" y="1338648"/>
                  </a:lnTo>
                  <a:lnTo>
                    <a:pt x="297459" y="1296705"/>
                  </a:lnTo>
                  <a:lnTo>
                    <a:pt x="334419" y="1255594"/>
                  </a:lnTo>
                  <a:lnTo>
                    <a:pt x="371295" y="1215418"/>
                  </a:lnTo>
                  <a:lnTo>
                    <a:pt x="408073" y="1176281"/>
                  </a:lnTo>
                  <a:lnTo>
                    <a:pt x="444745" y="1138287"/>
                  </a:lnTo>
                  <a:lnTo>
                    <a:pt x="481298" y="1101539"/>
                  </a:lnTo>
                  <a:lnTo>
                    <a:pt x="517723" y="1066143"/>
                  </a:lnTo>
                  <a:lnTo>
                    <a:pt x="554008" y="1032200"/>
                  </a:lnTo>
                  <a:lnTo>
                    <a:pt x="590142" y="999816"/>
                  </a:lnTo>
                  <a:lnTo>
                    <a:pt x="626115" y="969095"/>
                  </a:lnTo>
                  <a:lnTo>
                    <a:pt x="661916" y="940139"/>
                  </a:lnTo>
                  <a:lnTo>
                    <a:pt x="697533" y="913054"/>
                  </a:lnTo>
                  <a:lnTo>
                    <a:pt x="732957" y="887943"/>
                  </a:lnTo>
                  <a:lnTo>
                    <a:pt x="768176" y="864910"/>
                  </a:lnTo>
                  <a:lnTo>
                    <a:pt x="803179" y="844058"/>
                  </a:lnTo>
                  <a:lnTo>
                    <a:pt x="837956" y="825492"/>
                  </a:lnTo>
                  <a:lnTo>
                    <a:pt x="872495" y="809316"/>
                  </a:lnTo>
                  <a:lnTo>
                    <a:pt x="940818" y="784548"/>
                  </a:lnTo>
                  <a:lnTo>
                    <a:pt x="1008062" y="770585"/>
                  </a:lnTo>
                  <a:lnTo>
                    <a:pt x="1046895" y="768773"/>
                  </a:lnTo>
                  <a:lnTo>
                    <a:pt x="1085597" y="772704"/>
                  </a:lnTo>
                  <a:lnTo>
                    <a:pt x="1124151" y="781935"/>
                  </a:lnTo>
                  <a:lnTo>
                    <a:pt x="1162542" y="796021"/>
                  </a:lnTo>
                  <a:lnTo>
                    <a:pt x="1200753" y="814519"/>
                  </a:lnTo>
                  <a:lnTo>
                    <a:pt x="1238770" y="836985"/>
                  </a:lnTo>
                  <a:lnTo>
                    <a:pt x="1276576" y="862973"/>
                  </a:lnTo>
                  <a:lnTo>
                    <a:pt x="1314155" y="892041"/>
                  </a:lnTo>
                  <a:lnTo>
                    <a:pt x="1351492" y="923744"/>
                  </a:lnTo>
                  <a:lnTo>
                    <a:pt x="1388570" y="957639"/>
                  </a:lnTo>
                  <a:lnTo>
                    <a:pt x="1425374" y="993280"/>
                  </a:lnTo>
                  <a:lnTo>
                    <a:pt x="1461888" y="1030225"/>
                  </a:lnTo>
                  <a:lnTo>
                    <a:pt x="1498096" y="1068028"/>
                  </a:lnTo>
                  <a:lnTo>
                    <a:pt x="1533982" y="1106247"/>
                  </a:lnTo>
                  <a:lnTo>
                    <a:pt x="1569531" y="1144436"/>
                  </a:lnTo>
                  <a:lnTo>
                    <a:pt x="1604726" y="1182153"/>
                  </a:lnTo>
                  <a:lnTo>
                    <a:pt x="1639552" y="1218952"/>
                  </a:lnTo>
                  <a:lnTo>
                    <a:pt x="1673993" y="1254390"/>
                  </a:lnTo>
                  <a:lnTo>
                    <a:pt x="1708032" y="1288022"/>
                  </a:lnTo>
                  <a:lnTo>
                    <a:pt x="1741655" y="1319406"/>
                  </a:lnTo>
                  <a:lnTo>
                    <a:pt x="1774845" y="1348095"/>
                  </a:lnTo>
                  <a:lnTo>
                    <a:pt x="1807587" y="1373648"/>
                  </a:lnTo>
                  <a:lnTo>
                    <a:pt x="1839864" y="1395619"/>
                  </a:lnTo>
                  <a:lnTo>
                    <a:pt x="1915717" y="1436751"/>
                  </a:lnTo>
                  <a:lnTo>
                    <a:pt x="1958827" y="1461294"/>
                  </a:lnTo>
                  <a:lnTo>
                    <a:pt x="2001034" y="1486513"/>
                  </a:lnTo>
                  <a:lnTo>
                    <a:pt x="2042380" y="1511731"/>
                  </a:lnTo>
                  <a:lnTo>
                    <a:pt x="2082907" y="1536268"/>
                  </a:lnTo>
                  <a:lnTo>
                    <a:pt x="2122659" y="1559448"/>
                  </a:lnTo>
                  <a:lnTo>
                    <a:pt x="2161679" y="1580592"/>
                  </a:lnTo>
                  <a:lnTo>
                    <a:pt x="2200008" y="1599021"/>
                  </a:lnTo>
                  <a:lnTo>
                    <a:pt x="2237689" y="1614057"/>
                  </a:lnTo>
                  <a:lnTo>
                    <a:pt x="2274766" y="1625022"/>
                  </a:lnTo>
                  <a:lnTo>
                    <a:pt x="2347275" y="1632027"/>
                  </a:lnTo>
                  <a:lnTo>
                    <a:pt x="2382793" y="1626710"/>
                  </a:lnTo>
                  <a:lnTo>
                    <a:pt x="2452569" y="1595046"/>
                  </a:lnTo>
                  <a:lnTo>
                    <a:pt x="2486912" y="1567343"/>
                  </a:lnTo>
                  <a:lnTo>
                    <a:pt x="2520949" y="1530821"/>
                  </a:lnTo>
                  <a:lnTo>
                    <a:pt x="2548893" y="1487187"/>
                  </a:lnTo>
                  <a:lnTo>
                    <a:pt x="2575245" y="1427643"/>
                  </a:lnTo>
                  <a:lnTo>
                    <a:pt x="2600220" y="1354271"/>
                  </a:lnTo>
                  <a:lnTo>
                    <a:pt x="2612259" y="1313051"/>
                  </a:lnTo>
                  <a:lnTo>
                    <a:pt x="2624035" y="1269155"/>
                  </a:lnTo>
                  <a:lnTo>
                    <a:pt x="2635575" y="1222845"/>
                  </a:lnTo>
                  <a:lnTo>
                    <a:pt x="2646907" y="1174380"/>
                  </a:lnTo>
                  <a:lnTo>
                    <a:pt x="2658058" y="1124020"/>
                  </a:lnTo>
                  <a:lnTo>
                    <a:pt x="2669053" y="1072027"/>
                  </a:lnTo>
                  <a:lnTo>
                    <a:pt x="2679922" y="1018661"/>
                  </a:lnTo>
                  <a:lnTo>
                    <a:pt x="2690690" y="964182"/>
                  </a:lnTo>
                  <a:lnTo>
                    <a:pt x="2701385" y="908851"/>
                  </a:lnTo>
                  <a:lnTo>
                    <a:pt x="2712033" y="852927"/>
                  </a:lnTo>
                  <a:lnTo>
                    <a:pt x="2722663" y="796673"/>
                  </a:lnTo>
                  <a:lnTo>
                    <a:pt x="2733301" y="740347"/>
                  </a:lnTo>
                  <a:lnTo>
                    <a:pt x="2743973" y="684210"/>
                  </a:lnTo>
                  <a:lnTo>
                    <a:pt x="2754708" y="628524"/>
                  </a:lnTo>
                  <a:lnTo>
                    <a:pt x="2765533" y="573548"/>
                  </a:lnTo>
                  <a:lnTo>
                    <a:pt x="2776473" y="519542"/>
                  </a:lnTo>
                  <a:lnTo>
                    <a:pt x="2787558" y="466768"/>
                  </a:lnTo>
                  <a:lnTo>
                    <a:pt x="2798812" y="415485"/>
                  </a:lnTo>
                  <a:lnTo>
                    <a:pt x="2810265" y="365955"/>
                  </a:lnTo>
                  <a:lnTo>
                    <a:pt x="2821942" y="318436"/>
                  </a:lnTo>
                  <a:lnTo>
                    <a:pt x="2833871" y="273191"/>
                  </a:lnTo>
                  <a:lnTo>
                    <a:pt x="2846079" y="230480"/>
                  </a:lnTo>
                  <a:lnTo>
                    <a:pt x="2858592" y="190562"/>
                  </a:lnTo>
                  <a:lnTo>
                    <a:pt x="2871439" y="153699"/>
                  </a:lnTo>
                  <a:lnTo>
                    <a:pt x="2898241" y="90176"/>
                  </a:lnTo>
                  <a:lnTo>
                    <a:pt x="2926699" y="41997"/>
                  </a:lnTo>
                  <a:lnTo>
                    <a:pt x="2957032" y="11243"/>
                  </a:lnTo>
                  <a:lnTo>
                    <a:pt x="2989456" y="0"/>
                  </a:lnTo>
                  <a:lnTo>
                    <a:pt x="3006519" y="2345"/>
                  </a:lnTo>
                  <a:lnTo>
                    <a:pt x="3052275" y="34793"/>
                  </a:lnTo>
                  <a:lnTo>
                    <a:pt x="3082166" y="74347"/>
                  </a:lnTo>
                  <a:lnTo>
                    <a:pt x="3113708" y="127796"/>
                  </a:lnTo>
                  <a:lnTo>
                    <a:pt x="3146750" y="193921"/>
                  </a:lnTo>
                  <a:lnTo>
                    <a:pt x="3163787" y="231358"/>
                  </a:lnTo>
                  <a:lnTo>
                    <a:pt x="3181141" y="271508"/>
                  </a:lnTo>
                  <a:lnTo>
                    <a:pt x="3198796" y="314219"/>
                  </a:lnTo>
                  <a:lnTo>
                    <a:pt x="3216731" y="359339"/>
                  </a:lnTo>
                  <a:lnTo>
                    <a:pt x="3234928" y="406716"/>
                  </a:lnTo>
                  <a:lnTo>
                    <a:pt x="3253368" y="456198"/>
                  </a:lnTo>
                  <a:lnTo>
                    <a:pt x="3272032" y="507633"/>
                  </a:lnTo>
                  <a:lnTo>
                    <a:pt x="3290901" y="560869"/>
                  </a:lnTo>
                  <a:lnTo>
                    <a:pt x="3309956" y="615754"/>
                  </a:lnTo>
                  <a:lnTo>
                    <a:pt x="3329179" y="672136"/>
                  </a:lnTo>
                  <a:lnTo>
                    <a:pt x="3348550" y="729862"/>
                  </a:lnTo>
                  <a:lnTo>
                    <a:pt x="3368051" y="788781"/>
                  </a:lnTo>
                  <a:lnTo>
                    <a:pt x="3387663" y="848741"/>
                  </a:lnTo>
                  <a:lnTo>
                    <a:pt x="3407367" y="909589"/>
                  </a:lnTo>
                  <a:lnTo>
                    <a:pt x="3427144" y="971174"/>
                  </a:lnTo>
                  <a:lnTo>
                    <a:pt x="3446975" y="1033343"/>
                  </a:lnTo>
                  <a:lnTo>
                    <a:pt x="3466841" y="1095944"/>
                  </a:lnTo>
                  <a:lnTo>
                    <a:pt x="3486724" y="1158826"/>
                  </a:lnTo>
                  <a:lnTo>
                    <a:pt x="3506604" y="1221837"/>
                  </a:lnTo>
                  <a:lnTo>
                    <a:pt x="3526463" y="1284823"/>
                  </a:lnTo>
                  <a:lnTo>
                    <a:pt x="3546282" y="1347634"/>
                  </a:lnTo>
                  <a:lnTo>
                    <a:pt x="3566042" y="1410117"/>
                  </a:lnTo>
                  <a:lnTo>
                    <a:pt x="3585724" y="1472120"/>
                  </a:lnTo>
                  <a:lnTo>
                    <a:pt x="3605309" y="1533491"/>
                  </a:lnTo>
                  <a:lnTo>
                    <a:pt x="3624779" y="1594079"/>
                  </a:lnTo>
                  <a:lnTo>
                    <a:pt x="3644114" y="1653730"/>
                  </a:lnTo>
                  <a:lnTo>
                    <a:pt x="3663295" y="1712293"/>
                  </a:lnTo>
                  <a:lnTo>
                    <a:pt x="3682304" y="1769616"/>
                  </a:lnTo>
                  <a:lnTo>
                    <a:pt x="3701122" y="1825546"/>
                  </a:lnTo>
                  <a:lnTo>
                    <a:pt x="3719730" y="1879933"/>
                  </a:lnTo>
                  <a:lnTo>
                    <a:pt x="3738109" y="1932623"/>
                  </a:lnTo>
                  <a:lnTo>
                    <a:pt x="3756240" y="1983465"/>
                  </a:lnTo>
                  <a:lnTo>
                    <a:pt x="3774105" y="2032306"/>
                  </a:lnTo>
                  <a:lnTo>
                    <a:pt x="3791684" y="2078995"/>
                  </a:lnTo>
                  <a:lnTo>
                    <a:pt x="3808959" y="2123379"/>
                  </a:lnTo>
                  <a:lnTo>
                    <a:pt x="3825910" y="2165307"/>
                  </a:lnTo>
                  <a:lnTo>
                    <a:pt x="3842519" y="2204627"/>
                  </a:lnTo>
                  <a:lnTo>
                    <a:pt x="3858768" y="2241185"/>
                  </a:lnTo>
                  <a:lnTo>
                    <a:pt x="3890105" y="2305412"/>
                  </a:lnTo>
                  <a:lnTo>
                    <a:pt x="3919772" y="2356772"/>
                  </a:lnTo>
                  <a:lnTo>
                    <a:pt x="3947618" y="2394048"/>
                  </a:lnTo>
                  <a:lnTo>
                    <a:pt x="3979337" y="2419824"/>
                  </a:lnTo>
                  <a:lnTo>
                    <a:pt x="3996854" y="2426026"/>
                  </a:lnTo>
                  <a:lnTo>
                    <a:pt x="4013418" y="2425975"/>
                  </a:lnTo>
                  <a:lnTo>
                    <a:pt x="4057949" y="2391765"/>
                  </a:lnTo>
                  <a:lnTo>
                    <a:pt x="4083899" y="2344033"/>
                  </a:lnTo>
                  <a:lnTo>
                    <a:pt x="4107383" y="2279587"/>
                  </a:lnTo>
                  <a:lnTo>
                    <a:pt x="4118341" y="2241961"/>
                  </a:lnTo>
                  <a:lnTo>
                    <a:pt x="4128850" y="2201193"/>
                  </a:lnTo>
                  <a:lnTo>
                    <a:pt x="4138968" y="2157629"/>
                  </a:lnTo>
                  <a:lnTo>
                    <a:pt x="4148749" y="2111615"/>
                  </a:lnTo>
                  <a:lnTo>
                    <a:pt x="4158251" y="2063497"/>
                  </a:lnTo>
                  <a:lnTo>
                    <a:pt x="4167530" y="2013620"/>
                  </a:lnTo>
                  <a:lnTo>
                    <a:pt x="4176641" y="1962330"/>
                  </a:lnTo>
                  <a:lnTo>
                    <a:pt x="4185640" y="1909972"/>
                  </a:lnTo>
                  <a:lnTo>
                    <a:pt x="4194585" y="1856892"/>
                  </a:lnTo>
                  <a:lnTo>
                    <a:pt x="4203530" y="1803437"/>
                  </a:lnTo>
                  <a:lnTo>
                    <a:pt x="4212533" y="1749950"/>
                  </a:lnTo>
                  <a:lnTo>
                    <a:pt x="4221649" y="1696779"/>
                  </a:lnTo>
                  <a:lnTo>
                    <a:pt x="4230935" y="1644269"/>
                  </a:lnTo>
                  <a:lnTo>
                    <a:pt x="4240446" y="1592765"/>
                  </a:lnTo>
                  <a:lnTo>
                    <a:pt x="4250239" y="1542614"/>
                  </a:lnTo>
                  <a:lnTo>
                    <a:pt x="4260369" y="1494160"/>
                  </a:lnTo>
                  <a:lnTo>
                    <a:pt x="4270894" y="1447750"/>
                  </a:lnTo>
                  <a:lnTo>
                    <a:pt x="4281869" y="1403729"/>
                  </a:lnTo>
                  <a:lnTo>
                    <a:pt x="4293350" y="1362443"/>
                  </a:lnTo>
                  <a:lnTo>
                    <a:pt x="4305394" y="1324237"/>
                  </a:lnTo>
                  <a:lnTo>
                    <a:pt x="4331393" y="1258450"/>
                  </a:lnTo>
                  <a:lnTo>
                    <a:pt x="4360315" y="1209132"/>
                  </a:lnTo>
                  <a:lnTo>
                    <a:pt x="4392610" y="1179050"/>
                  </a:lnTo>
                  <a:lnTo>
                    <a:pt x="4454249" y="1162921"/>
                  </a:lnTo>
                  <a:lnTo>
                    <a:pt x="4488922" y="1165777"/>
                  </a:lnTo>
                  <a:lnTo>
                    <a:pt x="4564360" y="1190113"/>
                  </a:lnTo>
                  <a:lnTo>
                    <a:pt x="4604476" y="1210303"/>
                  </a:lnTo>
                  <a:lnTo>
                    <a:pt x="4645758" y="1234984"/>
                  </a:lnTo>
                  <a:lnTo>
                    <a:pt x="4687883" y="1263511"/>
                  </a:lnTo>
                  <a:lnTo>
                    <a:pt x="4730527" y="1295240"/>
                  </a:lnTo>
                  <a:lnTo>
                    <a:pt x="4773366" y="1329526"/>
                  </a:lnTo>
                  <a:lnTo>
                    <a:pt x="4816076" y="1365727"/>
                  </a:lnTo>
                  <a:lnTo>
                    <a:pt x="4858334" y="1403198"/>
                  </a:lnTo>
                  <a:lnTo>
                    <a:pt x="4899815" y="1441294"/>
                  </a:lnTo>
                  <a:lnTo>
                    <a:pt x="4940195" y="1479372"/>
                  </a:lnTo>
                  <a:lnTo>
                    <a:pt x="4979152" y="1516788"/>
                  </a:lnTo>
                  <a:lnTo>
                    <a:pt x="5016361" y="1552898"/>
                  </a:lnTo>
                  <a:lnTo>
                    <a:pt x="5051498" y="1587058"/>
                  </a:lnTo>
                  <a:lnTo>
                    <a:pt x="5084239" y="1618623"/>
                  </a:lnTo>
                  <a:lnTo>
                    <a:pt x="5114261" y="1646950"/>
                  </a:lnTo>
                  <a:lnTo>
                    <a:pt x="5141240" y="1671395"/>
                  </a:lnTo>
                  <a:lnTo>
                    <a:pt x="5164852" y="1691314"/>
                  </a:lnTo>
                  <a:lnTo>
                    <a:pt x="5184773" y="1706062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795" y="4138498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4">
                  <a:moveTo>
                    <a:pt x="0" y="0"/>
                  </a:moveTo>
                  <a:lnTo>
                    <a:pt x="3024186" y="1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5358" y="6586422"/>
              <a:ext cx="4104004" cy="0"/>
            </a:xfrm>
            <a:custGeom>
              <a:avLst/>
              <a:gdLst/>
              <a:ahLst/>
              <a:cxnLst/>
              <a:rect l="l" t="t" r="r" b="b"/>
              <a:pathLst>
                <a:path w="4104004">
                  <a:moveTo>
                    <a:pt x="0" y="0"/>
                  </a:moveTo>
                  <a:lnTo>
                    <a:pt x="41036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6795" y="4425834"/>
              <a:ext cx="2808605" cy="0"/>
            </a:xfrm>
            <a:custGeom>
              <a:avLst/>
              <a:gdLst/>
              <a:ahLst/>
              <a:cxnLst/>
              <a:rect l="l" t="t" r="r" b="b"/>
              <a:pathLst>
                <a:path w="2808604">
                  <a:moveTo>
                    <a:pt x="0" y="0"/>
                  </a:moveTo>
                  <a:lnTo>
                    <a:pt x="28082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6795" y="4714759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>
                  <a:moveTo>
                    <a:pt x="0" y="0"/>
                  </a:moveTo>
                  <a:lnTo>
                    <a:pt x="2736849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795" y="5002098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6795" y="5291023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5578359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3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062298"/>
              <a:ext cx="79375" cy="777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351223"/>
              <a:ext cx="79375" cy="777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638559"/>
              <a:ext cx="79375" cy="777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927484"/>
              <a:ext cx="79375" cy="777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5214823"/>
              <a:ext cx="79375" cy="77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45083" y="4138498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287337" y="1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3645" y="442583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437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9183" y="47147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462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3645" y="4425834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924"/>
                  </a:moveTo>
                  <a:lnTo>
                    <a:pt x="1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5083" y="4138498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1" y="287336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79" y="325807"/>
            <a:ext cx="280947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916" y="1333178"/>
            <a:ext cx="222049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analog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5390" y="1826204"/>
            <a:ext cx="3659521" cy="1465537"/>
            <a:chOff x="2825720" y="2482734"/>
            <a:chExt cx="4032250" cy="1614805"/>
          </a:xfrm>
        </p:grpSpPr>
        <p:sp>
          <p:nvSpPr>
            <p:cNvPr id="5" name="object 5"/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825720" y="3706698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8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20" y="2508134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003520" y="24827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174" y="3059263"/>
            <a:ext cx="5462794" cy="108840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1207403" algn="r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</a:p>
          <a:p>
            <a:pPr>
              <a:lnSpc>
                <a:spcPct val="100000"/>
              </a:lnSpc>
            </a:pPr>
            <a:endParaRPr sz="1316" dirty="0">
              <a:latin typeface="Arial MT"/>
              <a:cs typeface="Arial MT"/>
            </a:endParaRPr>
          </a:p>
          <a:p>
            <a:pPr marL="270873" indent="-259347">
              <a:buChar char="–"/>
              <a:tabLst>
                <a:tab pos="270297" algn="l"/>
                <a:tab pos="270873" algn="l"/>
              </a:tabLst>
            </a:pP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(or </a:t>
            </a:r>
            <a:r>
              <a:rPr sz="1452" spc="-5" dirty="0">
                <a:latin typeface="Arial MT"/>
                <a:cs typeface="Arial MT"/>
              </a:rPr>
              <a:t>quantized)</a:t>
            </a:r>
            <a:endParaRPr sz="1452" dirty="0">
              <a:latin typeface="Arial MT"/>
              <a:cs typeface="Arial MT"/>
            </a:endParaRPr>
          </a:p>
          <a:p>
            <a:pPr marL="633959" lvl="1" indent="-207477">
              <a:spcBef>
                <a:spcPts val="495"/>
              </a:spcBef>
              <a:buFont typeface="Wingdings"/>
              <a:buChar char=""/>
              <a:tabLst>
                <a:tab pos="633382" algn="l"/>
                <a:tab pos="633959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8814" y="1788092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1333" y="4340358"/>
            <a:ext cx="3663555" cy="1311088"/>
            <a:chOff x="2676813" y="4930660"/>
            <a:chExt cx="4036695" cy="1444625"/>
          </a:xfrm>
        </p:grpSpPr>
        <p:sp>
          <p:nvSpPr>
            <p:cNvPr id="13" name="object 13"/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14130" y="5154096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9511" y="4366359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41309" y="4791316"/>
            <a:ext cx="2747810" cy="665629"/>
            <a:chOff x="2897158" y="5427548"/>
            <a:chExt cx="3027680" cy="733425"/>
          </a:xfrm>
        </p:grpSpPr>
        <p:sp>
          <p:nvSpPr>
            <p:cNvPr id="20" name="object 20"/>
            <p:cNvSpPr/>
            <p:nvPr/>
          </p:nvSpPr>
          <p:spPr>
            <a:xfrm>
              <a:off x="2897158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8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1983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039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52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220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0045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8458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283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3283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8108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65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134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">
            <a:extLst>
              <a:ext uri="{FF2B5EF4-FFF2-40B4-BE49-F238E27FC236}">
                <a16:creationId xmlns:a16="http://schemas.microsoft.com/office/drawing/2014/main" id="{BEAB666B-C0AE-413C-A7A9-7A372D3F4701}"/>
              </a:ext>
            </a:extLst>
          </p:cNvPr>
          <p:cNvSpPr txBox="1"/>
          <p:nvPr/>
        </p:nvSpPr>
        <p:spPr>
          <a:xfrm>
            <a:off x="6280257" y="1402333"/>
            <a:ext cx="222568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A4F37C2B-8C5A-4686-B63A-2A8A12395B38}"/>
              </a:ext>
            </a:extLst>
          </p:cNvPr>
          <p:cNvSpPr txBox="1"/>
          <p:nvPr/>
        </p:nvSpPr>
        <p:spPr>
          <a:xfrm>
            <a:off x="6280258" y="3136378"/>
            <a:ext cx="5599731" cy="884285"/>
          </a:xfrm>
          <a:prstGeom prst="rect">
            <a:avLst/>
          </a:prstGeom>
        </p:spPr>
        <p:txBody>
          <a:bodyPr vert="horz" wrap="square" lIns="0" tIns="137736" rIns="0" bIns="0" rtlCol="0">
            <a:spAutoFit/>
          </a:bodyPr>
          <a:lstStyle/>
          <a:p>
            <a:pPr marL="322743" indent="-311216">
              <a:spcBef>
                <a:spcPts val="108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digital</a:t>
            </a:r>
            <a:endParaRPr sz="1634" dirty="0">
              <a:latin typeface="Arial MT"/>
              <a:cs typeface="Arial MT"/>
            </a:endParaRPr>
          </a:p>
          <a:p>
            <a:pPr marL="1048913" lvl="1" indent="-207477">
              <a:spcBef>
                <a:spcPts val="771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grpSp>
        <p:nvGrpSpPr>
          <p:cNvPr id="36" name="object 5">
            <a:extLst>
              <a:ext uri="{FF2B5EF4-FFF2-40B4-BE49-F238E27FC236}">
                <a16:creationId xmlns:a16="http://schemas.microsoft.com/office/drawing/2014/main" id="{74925BAB-86C8-4749-AE51-B6EC07A76EBD}"/>
              </a:ext>
            </a:extLst>
          </p:cNvPr>
          <p:cNvGrpSpPr/>
          <p:nvPr/>
        </p:nvGrpSpPr>
        <p:grpSpPr>
          <a:xfrm>
            <a:off x="7641194" y="1895360"/>
            <a:ext cx="3665284" cy="1465537"/>
            <a:chOff x="2819688" y="2482735"/>
            <a:chExt cx="4038600" cy="1614805"/>
          </a:xfrm>
        </p:grpSpPr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6EB68C80-51A8-4BA4-B5D7-D00237AB047E}"/>
                </a:ext>
              </a:extLst>
            </p:cNvPr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7">
              <a:extLst>
                <a:ext uri="{FF2B5EF4-FFF2-40B4-BE49-F238E27FC236}">
                  <a16:creationId xmlns:a16="http://schemas.microsoft.com/office/drawing/2014/main" id="{F59D3819-283E-424F-9E18-EADDFA620869}"/>
                </a:ext>
              </a:extLst>
            </p:cNvPr>
            <p:cNvSpPr/>
            <p:nvPr/>
          </p:nvSpPr>
          <p:spPr>
            <a:xfrm>
              <a:off x="2824133" y="3706698"/>
              <a:ext cx="4008754" cy="0"/>
            </a:xfrm>
            <a:custGeom>
              <a:avLst/>
              <a:gdLst/>
              <a:ahLst/>
              <a:cxnLst/>
              <a:rect l="l" t="t" r="r" b="b"/>
              <a:pathLst>
                <a:path w="4008754">
                  <a:moveTo>
                    <a:pt x="0" y="0"/>
                  </a:moveTo>
                  <a:lnTo>
                    <a:pt x="400843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267C23CA-E44F-444A-BAEA-8C7800016561}"/>
                </a:ext>
              </a:extLst>
            </p:cNvPr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8007468D-65B8-4936-93E3-3C5FF4A887F4}"/>
                </a:ext>
              </a:extLst>
            </p:cNvPr>
            <p:cNvSpPr/>
            <p:nvPr/>
          </p:nvSpPr>
          <p:spPr>
            <a:xfrm>
              <a:off x="3041620" y="2508135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3DF16EDA-8812-4D11-BA9F-6DF9538715B5}"/>
                </a:ext>
              </a:extLst>
            </p:cNvPr>
            <p:cNvSpPr/>
            <p:nvPr/>
          </p:nvSpPr>
          <p:spPr>
            <a:xfrm>
              <a:off x="3003520" y="24827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2" name="object 11">
            <a:extLst>
              <a:ext uri="{FF2B5EF4-FFF2-40B4-BE49-F238E27FC236}">
                <a16:creationId xmlns:a16="http://schemas.microsoft.com/office/drawing/2014/main" id="{72F90960-64D0-4D83-8B72-12556A814EEA}"/>
              </a:ext>
            </a:extLst>
          </p:cNvPr>
          <p:cNvSpPr txBox="1"/>
          <p:nvPr/>
        </p:nvSpPr>
        <p:spPr>
          <a:xfrm>
            <a:off x="11138486" y="3020301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396A9925-0147-4CA6-B621-B315F40ACCDD}"/>
              </a:ext>
            </a:extLst>
          </p:cNvPr>
          <p:cNvSpPr txBox="1"/>
          <p:nvPr/>
        </p:nvSpPr>
        <p:spPr>
          <a:xfrm>
            <a:off x="7560813" y="1856528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44" name="object 13">
            <a:extLst>
              <a:ext uri="{FF2B5EF4-FFF2-40B4-BE49-F238E27FC236}">
                <a16:creationId xmlns:a16="http://schemas.microsoft.com/office/drawing/2014/main" id="{F5CBA091-CADF-4AAA-8FF9-34D20CDE03CC}"/>
              </a:ext>
            </a:extLst>
          </p:cNvPr>
          <p:cNvGrpSpPr/>
          <p:nvPr/>
        </p:nvGrpSpPr>
        <p:grpSpPr>
          <a:xfrm>
            <a:off x="7511527" y="4117006"/>
            <a:ext cx="3663555" cy="1311088"/>
            <a:chOff x="2676813" y="4930660"/>
            <a:chExt cx="4036695" cy="1444625"/>
          </a:xfrm>
        </p:grpSpPr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58488362-5A6E-4690-B98C-4F97D83884B3}"/>
                </a:ext>
              </a:extLst>
            </p:cNvPr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77A9BCE1-2D40-4971-974A-C04CBCD34DA9}"/>
                </a:ext>
              </a:extLst>
            </p:cNvPr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0ED3E2AD-4A95-441E-BC99-8BD03EBBE1DC}"/>
                </a:ext>
              </a:extLst>
            </p:cNvPr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80D6F1A7-058D-4D2D-BC72-F2976D771ED9}"/>
                </a:ext>
              </a:extLst>
            </p:cNvPr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9" name="object 18">
            <a:extLst>
              <a:ext uri="{FF2B5EF4-FFF2-40B4-BE49-F238E27FC236}">
                <a16:creationId xmlns:a16="http://schemas.microsoft.com/office/drawing/2014/main" id="{D1095028-0F0B-4A4A-A74D-D1FC25F76ED2}"/>
              </a:ext>
            </a:extLst>
          </p:cNvPr>
          <p:cNvSpPr txBox="1"/>
          <p:nvPr/>
        </p:nvSpPr>
        <p:spPr>
          <a:xfrm>
            <a:off x="10984324" y="4930744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24C5F98F-61CC-44E7-A551-0B80C6DB6DA2}"/>
              </a:ext>
            </a:extLst>
          </p:cNvPr>
          <p:cNvSpPr txBox="1"/>
          <p:nvPr/>
        </p:nvSpPr>
        <p:spPr>
          <a:xfrm>
            <a:off x="7429705" y="4143007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51" name="object 20">
            <a:extLst>
              <a:ext uri="{FF2B5EF4-FFF2-40B4-BE49-F238E27FC236}">
                <a16:creationId xmlns:a16="http://schemas.microsoft.com/office/drawing/2014/main" id="{B2C4B3F3-2F94-4CC9-A815-94625178A41E}"/>
              </a:ext>
            </a:extLst>
          </p:cNvPr>
          <p:cNvGrpSpPr/>
          <p:nvPr/>
        </p:nvGrpSpPr>
        <p:grpSpPr>
          <a:xfrm>
            <a:off x="8002536" y="1990450"/>
            <a:ext cx="2619295" cy="1443638"/>
            <a:chOff x="3217833" y="2587510"/>
            <a:chExt cx="2886075" cy="1590675"/>
          </a:xfrm>
        </p:grpSpPr>
        <p:sp>
          <p:nvSpPr>
            <p:cNvPr id="52" name="object 21">
              <a:extLst>
                <a:ext uri="{FF2B5EF4-FFF2-40B4-BE49-F238E27FC236}">
                  <a16:creationId xmlns:a16="http://schemas.microsoft.com/office/drawing/2014/main" id="{B357407A-36FF-4CA6-B24F-8FEB59E053BE}"/>
                </a:ext>
              </a:extLst>
            </p:cNvPr>
            <p:cNvSpPr/>
            <p:nvPr/>
          </p:nvSpPr>
          <p:spPr>
            <a:xfrm>
              <a:off x="3255933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3" name="object 22">
              <a:extLst>
                <a:ext uri="{FF2B5EF4-FFF2-40B4-BE49-F238E27FC236}">
                  <a16:creationId xmlns:a16="http://schemas.microsoft.com/office/drawing/2014/main" id="{EAD06C2D-89F3-41BE-B409-2BD0D4F32B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7833" y="3235210"/>
              <a:ext cx="76200" cy="76200"/>
            </a:xfrm>
            <a:prstGeom prst="rect">
              <a:avLst/>
            </a:prstGeom>
          </p:spPr>
        </p:pic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E24BCA7F-E735-482E-98F3-D5C0EDC81B60}"/>
                </a:ext>
              </a:extLst>
            </p:cNvPr>
            <p:cNvSpPr/>
            <p:nvPr/>
          </p:nvSpPr>
          <p:spPr>
            <a:xfrm>
              <a:off x="3471833" y="3130435"/>
              <a:ext cx="1905" cy="576580"/>
            </a:xfrm>
            <a:custGeom>
              <a:avLst/>
              <a:gdLst/>
              <a:ahLst/>
              <a:cxnLst/>
              <a:rect l="l" t="t" r="r" b="b"/>
              <a:pathLst>
                <a:path w="1904" h="576579">
                  <a:moveTo>
                    <a:pt x="0" y="5762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5" name="object 24">
              <a:extLst>
                <a:ext uri="{FF2B5EF4-FFF2-40B4-BE49-F238E27FC236}">
                  <a16:creationId xmlns:a16="http://schemas.microsoft.com/office/drawing/2014/main" id="{C4F29EC0-4F7B-45D9-8529-499F6148A7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320" y="3092335"/>
              <a:ext cx="76200" cy="76200"/>
            </a:xfrm>
            <a:prstGeom prst="rect">
              <a:avLst/>
            </a:prstGeom>
          </p:spPr>
        </p:pic>
        <p:sp>
          <p:nvSpPr>
            <p:cNvPr id="56" name="object 25">
              <a:extLst>
                <a:ext uri="{FF2B5EF4-FFF2-40B4-BE49-F238E27FC236}">
                  <a16:creationId xmlns:a16="http://schemas.microsoft.com/office/drawing/2014/main" id="{CA522340-D9C9-4738-B1E6-84339D008D4F}"/>
                </a:ext>
              </a:extLst>
            </p:cNvPr>
            <p:cNvSpPr/>
            <p:nvPr/>
          </p:nvSpPr>
          <p:spPr>
            <a:xfrm>
              <a:off x="3689320" y="2985973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7207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7" name="object 26">
              <a:extLst>
                <a:ext uri="{FF2B5EF4-FFF2-40B4-BE49-F238E27FC236}">
                  <a16:creationId xmlns:a16="http://schemas.microsoft.com/office/drawing/2014/main" id="{C7C18F5E-1A8D-42C4-823E-A3A46C9B06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2947873"/>
              <a:ext cx="76200" cy="76200"/>
            </a:xfrm>
            <a:prstGeom prst="rect">
              <a:avLst/>
            </a:prstGeom>
          </p:spPr>
        </p:pic>
        <p:sp>
          <p:nvSpPr>
            <p:cNvPr id="58" name="object 27">
              <a:extLst>
                <a:ext uri="{FF2B5EF4-FFF2-40B4-BE49-F238E27FC236}">
                  <a16:creationId xmlns:a16="http://schemas.microsoft.com/office/drawing/2014/main" id="{9BE33787-FC8C-40CB-935A-441BB79D0055}"/>
                </a:ext>
              </a:extLst>
            </p:cNvPr>
            <p:cNvSpPr/>
            <p:nvPr/>
          </p:nvSpPr>
          <p:spPr>
            <a:xfrm>
              <a:off x="3905220" y="3201873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5048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9" name="object 28">
              <a:extLst>
                <a:ext uri="{FF2B5EF4-FFF2-40B4-BE49-F238E27FC236}">
                  <a16:creationId xmlns:a16="http://schemas.microsoft.com/office/drawing/2014/main" id="{3401DF1B-819B-4C52-8BA9-9C0281C680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3163773"/>
              <a:ext cx="76200" cy="76200"/>
            </a:xfrm>
            <a:prstGeom prst="rect">
              <a:avLst/>
            </a:prstGeom>
          </p:spPr>
        </p:pic>
        <p:sp>
          <p:nvSpPr>
            <p:cNvPr id="60" name="object 29">
              <a:extLst>
                <a:ext uri="{FF2B5EF4-FFF2-40B4-BE49-F238E27FC236}">
                  <a16:creationId xmlns:a16="http://schemas.microsoft.com/office/drawing/2014/main" id="{40E85B58-AF52-4CEC-81DA-78D3DE2BAA63}"/>
                </a:ext>
              </a:extLst>
            </p:cNvPr>
            <p:cNvSpPr/>
            <p:nvPr/>
          </p:nvSpPr>
          <p:spPr>
            <a:xfrm>
              <a:off x="4119533" y="3417773"/>
              <a:ext cx="1905" cy="288925"/>
            </a:xfrm>
            <a:custGeom>
              <a:avLst/>
              <a:gdLst/>
              <a:ahLst/>
              <a:cxnLst/>
              <a:rect l="l" t="t" r="r" b="b"/>
              <a:pathLst>
                <a:path w="1904" h="288925">
                  <a:moveTo>
                    <a:pt x="0" y="288924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1" name="object 30">
              <a:extLst>
                <a:ext uri="{FF2B5EF4-FFF2-40B4-BE49-F238E27FC236}">
                  <a16:creationId xmlns:a16="http://schemas.microsoft.com/office/drawing/2014/main" id="{2A9E5E3C-F397-4208-AD8B-FD79331F21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3020" y="3379673"/>
              <a:ext cx="76200" cy="76198"/>
            </a:xfrm>
            <a:prstGeom prst="rect">
              <a:avLst/>
            </a:prstGeom>
          </p:spPr>
        </p:pic>
        <p:sp>
          <p:nvSpPr>
            <p:cNvPr id="62" name="object 31">
              <a:extLst>
                <a:ext uri="{FF2B5EF4-FFF2-40B4-BE49-F238E27FC236}">
                  <a16:creationId xmlns:a16="http://schemas.microsoft.com/office/drawing/2014/main" id="{8CD479F7-06A3-4295-974D-B8BE1DBAE5E0}"/>
                </a:ext>
              </a:extLst>
            </p:cNvPr>
            <p:cNvSpPr/>
            <p:nvPr/>
          </p:nvSpPr>
          <p:spPr>
            <a:xfrm>
              <a:off x="43370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3" name="object 32">
              <a:extLst>
                <a:ext uri="{FF2B5EF4-FFF2-40B4-BE49-F238E27FC236}">
                  <a16:creationId xmlns:a16="http://schemas.microsoft.com/office/drawing/2014/main" id="{3F3B188D-A285-4381-99F9-14E3E4DF88D4}"/>
                </a:ext>
              </a:extLst>
            </p:cNvPr>
            <p:cNvSpPr/>
            <p:nvPr/>
          </p:nvSpPr>
          <p:spPr>
            <a:xfrm>
              <a:off x="42989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4" name="object 33">
              <a:extLst>
                <a:ext uri="{FF2B5EF4-FFF2-40B4-BE49-F238E27FC236}">
                  <a16:creationId xmlns:a16="http://schemas.microsoft.com/office/drawing/2014/main" id="{A197E62B-AE75-406D-B2F5-ECBA7E23F57D}"/>
                </a:ext>
              </a:extLst>
            </p:cNvPr>
            <p:cNvSpPr/>
            <p:nvPr/>
          </p:nvSpPr>
          <p:spPr>
            <a:xfrm>
              <a:off x="4552920" y="34907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89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5" name="object 34">
              <a:extLst>
                <a:ext uri="{FF2B5EF4-FFF2-40B4-BE49-F238E27FC236}">
                  <a16:creationId xmlns:a16="http://schemas.microsoft.com/office/drawing/2014/main" id="{ADCAED4B-4AF5-4BA3-BEAB-D57129D05723}"/>
                </a:ext>
              </a:extLst>
            </p:cNvPr>
            <p:cNvSpPr/>
            <p:nvPr/>
          </p:nvSpPr>
          <p:spPr>
            <a:xfrm>
              <a:off x="451482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6" name="object 35">
              <a:extLst>
                <a:ext uri="{FF2B5EF4-FFF2-40B4-BE49-F238E27FC236}">
                  <a16:creationId xmlns:a16="http://schemas.microsoft.com/office/drawing/2014/main" id="{9CF2BCB0-E89F-44FB-A482-7B8AC405878B}"/>
                </a:ext>
              </a:extLst>
            </p:cNvPr>
            <p:cNvSpPr/>
            <p:nvPr/>
          </p:nvSpPr>
          <p:spPr>
            <a:xfrm>
              <a:off x="4768820" y="2625610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0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7" name="object 36">
              <a:extLst>
                <a:ext uri="{FF2B5EF4-FFF2-40B4-BE49-F238E27FC236}">
                  <a16:creationId xmlns:a16="http://schemas.microsoft.com/office/drawing/2014/main" id="{1D3A6320-D20F-4FC7-93EB-9CC67326B83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720" y="2587510"/>
              <a:ext cx="76200" cy="76200"/>
            </a:xfrm>
            <a:prstGeom prst="rect">
              <a:avLst/>
            </a:prstGeom>
          </p:spPr>
        </p:pic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1E9F04B0-0CD5-46EA-8A8A-37518A2621F3}"/>
                </a:ext>
              </a:extLst>
            </p:cNvPr>
            <p:cNvSpPr/>
            <p:nvPr/>
          </p:nvSpPr>
          <p:spPr>
            <a:xfrm>
              <a:off x="4984720" y="2770073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9366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9" name="object 38">
              <a:extLst>
                <a:ext uri="{FF2B5EF4-FFF2-40B4-BE49-F238E27FC236}">
                  <a16:creationId xmlns:a16="http://schemas.microsoft.com/office/drawing/2014/main" id="{9CA225B4-56D4-42A2-AED5-843ADD88E4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620" y="2731973"/>
              <a:ext cx="76200" cy="76200"/>
            </a:xfrm>
            <a:prstGeom prst="rect">
              <a:avLst/>
            </a:prstGeom>
          </p:spPr>
        </p:pic>
        <p:sp>
          <p:nvSpPr>
            <p:cNvPr id="70" name="object 39">
              <a:extLst>
                <a:ext uri="{FF2B5EF4-FFF2-40B4-BE49-F238E27FC236}">
                  <a16:creationId xmlns:a16="http://schemas.microsoft.com/office/drawing/2014/main" id="{711710B3-A2DD-4895-B863-68323B5F0E9E}"/>
                </a:ext>
              </a:extLst>
            </p:cNvPr>
            <p:cNvSpPr/>
            <p:nvPr/>
          </p:nvSpPr>
          <p:spPr>
            <a:xfrm>
              <a:off x="52006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1" name="object 40">
              <a:extLst>
                <a:ext uri="{FF2B5EF4-FFF2-40B4-BE49-F238E27FC236}">
                  <a16:creationId xmlns:a16="http://schemas.microsoft.com/office/drawing/2014/main" id="{8DDF1A02-D2AE-485B-9237-8F6FC9F790B4}"/>
                </a:ext>
              </a:extLst>
            </p:cNvPr>
            <p:cNvSpPr/>
            <p:nvPr/>
          </p:nvSpPr>
          <p:spPr>
            <a:xfrm>
              <a:off x="51625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2" name="object 41">
              <a:extLst>
                <a:ext uri="{FF2B5EF4-FFF2-40B4-BE49-F238E27FC236}">
                  <a16:creationId xmlns:a16="http://schemas.microsoft.com/office/drawing/2014/main" id="{2B09F23A-4A22-4147-AFAB-8DB5A1AB472E}"/>
                </a:ext>
              </a:extLst>
            </p:cNvPr>
            <p:cNvSpPr/>
            <p:nvPr/>
          </p:nvSpPr>
          <p:spPr>
            <a:xfrm>
              <a:off x="5416520" y="3706698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3" name="object 42">
              <a:extLst>
                <a:ext uri="{FF2B5EF4-FFF2-40B4-BE49-F238E27FC236}">
                  <a16:creationId xmlns:a16="http://schemas.microsoft.com/office/drawing/2014/main" id="{75F6E9D5-C9A3-494D-A04D-1ED31E29A2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420" y="4101985"/>
              <a:ext cx="76200" cy="76200"/>
            </a:xfrm>
            <a:prstGeom prst="rect">
              <a:avLst/>
            </a:prstGeom>
          </p:spPr>
        </p:pic>
        <p:sp>
          <p:nvSpPr>
            <p:cNvPr id="74" name="object 43">
              <a:extLst>
                <a:ext uri="{FF2B5EF4-FFF2-40B4-BE49-F238E27FC236}">
                  <a16:creationId xmlns:a16="http://schemas.microsoft.com/office/drawing/2014/main" id="{92E5CA65-9AFC-4E54-8FDD-3E40155C1D38}"/>
                </a:ext>
              </a:extLst>
            </p:cNvPr>
            <p:cNvSpPr/>
            <p:nvPr/>
          </p:nvSpPr>
          <p:spPr>
            <a:xfrm>
              <a:off x="5632420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5" name="object 44">
              <a:extLst>
                <a:ext uri="{FF2B5EF4-FFF2-40B4-BE49-F238E27FC236}">
                  <a16:creationId xmlns:a16="http://schemas.microsoft.com/office/drawing/2014/main" id="{ACDCD980-36A0-4AF5-85D0-A4EEDB78C1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320" y="3235210"/>
              <a:ext cx="76200" cy="76200"/>
            </a:xfrm>
            <a:prstGeom prst="rect">
              <a:avLst/>
            </a:prstGeom>
          </p:spPr>
        </p:pic>
        <p:sp>
          <p:nvSpPr>
            <p:cNvPr id="76" name="object 45">
              <a:extLst>
                <a:ext uri="{FF2B5EF4-FFF2-40B4-BE49-F238E27FC236}">
                  <a16:creationId xmlns:a16="http://schemas.microsoft.com/office/drawing/2014/main" id="{BD548078-BB21-4164-9D09-F09F0B4057D3}"/>
                </a:ext>
              </a:extLst>
            </p:cNvPr>
            <p:cNvSpPr/>
            <p:nvPr/>
          </p:nvSpPr>
          <p:spPr>
            <a:xfrm>
              <a:off x="5848320" y="3346335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4" h="360679">
                  <a:moveTo>
                    <a:pt x="0" y="3603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7" name="object 46">
              <a:extLst>
                <a:ext uri="{FF2B5EF4-FFF2-40B4-BE49-F238E27FC236}">
                  <a16:creationId xmlns:a16="http://schemas.microsoft.com/office/drawing/2014/main" id="{13D7B09E-729B-41E8-AB2F-3831E42F99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1808" y="3308235"/>
              <a:ext cx="76200" cy="76198"/>
            </a:xfrm>
            <a:prstGeom prst="rect">
              <a:avLst/>
            </a:prstGeom>
          </p:spPr>
        </p:pic>
        <p:sp>
          <p:nvSpPr>
            <p:cNvPr id="78" name="object 47">
              <a:extLst>
                <a:ext uri="{FF2B5EF4-FFF2-40B4-BE49-F238E27FC236}">
                  <a16:creationId xmlns:a16="http://schemas.microsoft.com/office/drawing/2014/main" id="{F173D5B8-1392-42D0-97CB-C5B2D70D0FA8}"/>
                </a:ext>
              </a:extLst>
            </p:cNvPr>
            <p:cNvSpPr/>
            <p:nvPr/>
          </p:nvSpPr>
          <p:spPr>
            <a:xfrm>
              <a:off x="6064220" y="3562235"/>
              <a:ext cx="1905" cy="144780"/>
            </a:xfrm>
            <a:custGeom>
              <a:avLst/>
              <a:gdLst/>
              <a:ahLst/>
              <a:cxnLst/>
              <a:rect l="l" t="t" r="r" b="b"/>
              <a:pathLst>
                <a:path w="1904" h="144779">
                  <a:moveTo>
                    <a:pt x="0" y="1444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9" name="object 48">
              <a:extLst>
                <a:ext uri="{FF2B5EF4-FFF2-40B4-BE49-F238E27FC236}">
                  <a16:creationId xmlns:a16="http://schemas.microsoft.com/office/drawing/2014/main" id="{EDBD65DB-DA68-43FD-A54F-791A9589D0B8}"/>
                </a:ext>
              </a:extLst>
            </p:cNvPr>
            <p:cNvSpPr/>
            <p:nvPr/>
          </p:nvSpPr>
          <p:spPr>
            <a:xfrm>
              <a:off x="6027710" y="35241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516" y="0"/>
                  </a:moveTo>
                  <a:lnTo>
                    <a:pt x="23654" y="2830"/>
                  </a:lnTo>
                  <a:lnTo>
                    <a:pt x="11454" y="10862"/>
                  </a:lnTo>
                  <a:lnTo>
                    <a:pt x="3156" y="22882"/>
                  </a:lnTo>
                  <a:lnTo>
                    <a:pt x="0" y="37679"/>
                  </a:lnTo>
                  <a:lnTo>
                    <a:pt x="2830" y="52541"/>
                  </a:lnTo>
                  <a:lnTo>
                    <a:pt x="10862" y="64741"/>
                  </a:lnTo>
                  <a:lnTo>
                    <a:pt x="22882" y="73039"/>
                  </a:lnTo>
                  <a:lnTo>
                    <a:pt x="37679" y="76196"/>
                  </a:lnTo>
                  <a:lnTo>
                    <a:pt x="52541" y="73365"/>
                  </a:lnTo>
                  <a:lnTo>
                    <a:pt x="64740" y="65333"/>
                  </a:lnTo>
                  <a:lnTo>
                    <a:pt x="73038" y="53313"/>
                  </a:lnTo>
                  <a:lnTo>
                    <a:pt x="76194" y="38516"/>
                  </a:lnTo>
                  <a:lnTo>
                    <a:pt x="73363" y="23654"/>
                  </a:lnTo>
                  <a:lnTo>
                    <a:pt x="65332" y="11455"/>
                  </a:lnTo>
                  <a:lnTo>
                    <a:pt x="53312" y="3157"/>
                  </a:lnTo>
                  <a:lnTo>
                    <a:pt x="3851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0" name="object 49">
            <a:extLst>
              <a:ext uri="{FF2B5EF4-FFF2-40B4-BE49-F238E27FC236}">
                <a16:creationId xmlns:a16="http://schemas.microsoft.com/office/drawing/2014/main" id="{187B278D-B5F9-463B-B84D-A673CCAEF2EC}"/>
              </a:ext>
            </a:extLst>
          </p:cNvPr>
          <p:cNvGrpSpPr/>
          <p:nvPr/>
        </p:nvGrpSpPr>
        <p:grpSpPr>
          <a:xfrm>
            <a:off x="7776339" y="4474314"/>
            <a:ext cx="2747810" cy="854657"/>
            <a:chOff x="2968597" y="5324360"/>
            <a:chExt cx="3027680" cy="941705"/>
          </a:xfrm>
        </p:grpSpPr>
        <p:sp>
          <p:nvSpPr>
            <p:cNvPr id="81" name="object 50">
              <a:extLst>
                <a:ext uri="{FF2B5EF4-FFF2-40B4-BE49-F238E27FC236}">
                  <a16:creationId xmlns:a16="http://schemas.microsoft.com/office/drawing/2014/main" id="{4527EADA-ED4D-4F3C-BF4F-AFCCAE53CBA9}"/>
                </a:ext>
              </a:extLst>
            </p:cNvPr>
            <p:cNvSpPr/>
            <p:nvPr/>
          </p:nvSpPr>
          <p:spPr>
            <a:xfrm>
              <a:off x="2968597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2" name="object 51">
              <a:extLst>
                <a:ext uri="{FF2B5EF4-FFF2-40B4-BE49-F238E27FC236}">
                  <a16:creationId xmlns:a16="http://schemas.microsoft.com/office/drawing/2014/main" id="{A036256E-705D-43D2-850E-FC791E034735}"/>
                </a:ext>
              </a:extLst>
            </p:cNvPr>
            <p:cNvSpPr/>
            <p:nvPr/>
          </p:nvSpPr>
          <p:spPr>
            <a:xfrm>
              <a:off x="3473420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3" name="object 52">
              <a:extLst>
                <a:ext uri="{FF2B5EF4-FFF2-40B4-BE49-F238E27FC236}">
                  <a16:creationId xmlns:a16="http://schemas.microsoft.com/office/drawing/2014/main" id="{CDCE0444-A1DF-4EE3-ABA9-A97D3D7B9924}"/>
                </a:ext>
              </a:extLst>
            </p:cNvPr>
            <p:cNvSpPr/>
            <p:nvPr/>
          </p:nvSpPr>
          <p:spPr>
            <a:xfrm>
              <a:off x="347183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4" name="object 53">
              <a:extLst>
                <a:ext uri="{FF2B5EF4-FFF2-40B4-BE49-F238E27FC236}">
                  <a16:creationId xmlns:a16="http://schemas.microsoft.com/office/drawing/2014/main" id="{D0BDE8D3-164A-450C-ABBF-687E6D22724B}"/>
                </a:ext>
              </a:extLst>
            </p:cNvPr>
            <p:cNvSpPr/>
            <p:nvPr/>
          </p:nvSpPr>
          <p:spPr>
            <a:xfrm>
              <a:off x="39766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5" name="object 54">
              <a:extLst>
                <a:ext uri="{FF2B5EF4-FFF2-40B4-BE49-F238E27FC236}">
                  <a16:creationId xmlns:a16="http://schemas.microsoft.com/office/drawing/2014/main" id="{F0B873A0-61D1-4437-93D7-D834ED82F53F}"/>
                </a:ext>
              </a:extLst>
            </p:cNvPr>
            <p:cNvSpPr/>
            <p:nvPr/>
          </p:nvSpPr>
          <p:spPr>
            <a:xfrm>
              <a:off x="30416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6" name="object 55">
              <a:extLst>
                <a:ext uri="{FF2B5EF4-FFF2-40B4-BE49-F238E27FC236}">
                  <a16:creationId xmlns:a16="http://schemas.microsoft.com/office/drawing/2014/main" id="{6EE032F8-AC04-4428-8A51-C1D4D8EC56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3520" y="5324360"/>
              <a:ext cx="76200" cy="76200"/>
            </a:xfrm>
            <a:prstGeom prst="rect">
              <a:avLst/>
            </a:prstGeom>
          </p:spPr>
        </p:pic>
        <p:sp>
          <p:nvSpPr>
            <p:cNvPr id="87" name="object 56">
              <a:extLst>
                <a:ext uri="{FF2B5EF4-FFF2-40B4-BE49-F238E27FC236}">
                  <a16:creationId xmlns:a16="http://schemas.microsoft.com/office/drawing/2014/main" id="{12FB8922-34AD-4CDE-BF61-200804F201B2}"/>
                </a:ext>
              </a:extLst>
            </p:cNvPr>
            <p:cNvSpPr/>
            <p:nvPr/>
          </p:nvSpPr>
          <p:spPr>
            <a:xfrm>
              <a:off x="32575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8" name="object 57">
              <a:extLst>
                <a:ext uri="{FF2B5EF4-FFF2-40B4-BE49-F238E27FC236}">
                  <a16:creationId xmlns:a16="http://schemas.microsoft.com/office/drawing/2014/main" id="{0FD29617-0D76-42CD-8341-53D1CB6DDC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9420" y="5324360"/>
              <a:ext cx="76200" cy="76200"/>
            </a:xfrm>
            <a:prstGeom prst="rect">
              <a:avLst/>
            </a:prstGeom>
          </p:spPr>
        </p:pic>
        <p:sp>
          <p:nvSpPr>
            <p:cNvPr id="89" name="object 58">
              <a:extLst>
                <a:ext uri="{FF2B5EF4-FFF2-40B4-BE49-F238E27FC236}">
                  <a16:creationId xmlns:a16="http://schemas.microsoft.com/office/drawing/2014/main" id="{43BDBBEF-21F7-4C0F-9DE1-9EDEE306C0E5}"/>
                </a:ext>
              </a:extLst>
            </p:cNvPr>
            <p:cNvSpPr/>
            <p:nvPr/>
          </p:nvSpPr>
          <p:spPr>
            <a:xfrm>
              <a:off x="34734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0" name="object 59">
              <a:extLst>
                <a:ext uri="{FF2B5EF4-FFF2-40B4-BE49-F238E27FC236}">
                  <a16:creationId xmlns:a16="http://schemas.microsoft.com/office/drawing/2014/main" id="{3EACE131-3999-4EE0-A55D-6523ECE41E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320" y="5324360"/>
              <a:ext cx="76200" cy="76200"/>
            </a:xfrm>
            <a:prstGeom prst="rect">
              <a:avLst/>
            </a:prstGeom>
          </p:spPr>
        </p:pic>
        <p:sp>
          <p:nvSpPr>
            <p:cNvPr id="91" name="object 60">
              <a:extLst>
                <a:ext uri="{FF2B5EF4-FFF2-40B4-BE49-F238E27FC236}">
                  <a16:creationId xmlns:a16="http://schemas.microsoft.com/office/drawing/2014/main" id="{DFE259C7-9853-42CF-B3ED-05DB69B72B8D}"/>
                </a:ext>
              </a:extLst>
            </p:cNvPr>
            <p:cNvSpPr/>
            <p:nvPr/>
          </p:nvSpPr>
          <p:spPr>
            <a:xfrm>
              <a:off x="36893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2" name="object 61">
              <a:extLst>
                <a:ext uri="{FF2B5EF4-FFF2-40B4-BE49-F238E27FC236}">
                  <a16:creationId xmlns:a16="http://schemas.microsoft.com/office/drawing/2014/main" id="{0FA0B8B6-F76A-407F-8C0C-366D19899C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6187960"/>
              <a:ext cx="76200" cy="76200"/>
            </a:xfrm>
            <a:prstGeom prst="rect">
              <a:avLst/>
            </a:prstGeom>
          </p:spPr>
        </p:pic>
        <p:sp>
          <p:nvSpPr>
            <p:cNvPr id="93" name="object 62">
              <a:extLst>
                <a:ext uri="{FF2B5EF4-FFF2-40B4-BE49-F238E27FC236}">
                  <a16:creationId xmlns:a16="http://schemas.microsoft.com/office/drawing/2014/main" id="{2F9CF03E-C18D-4B1E-B133-F3496B2B375E}"/>
                </a:ext>
              </a:extLst>
            </p:cNvPr>
            <p:cNvSpPr/>
            <p:nvPr/>
          </p:nvSpPr>
          <p:spPr>
            <a:xfrm>
              <a:off x="39052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4" name="object 63">
              <a:extLst>
                <a:ext uri="{FF2B5EF4-FFF2-40B4-BE49-F238E27FC236}">
                  <a16:creationId xmlns:a16="http://schemas.microsoft.com/office/drawing/2014/main" id="{5E9126C8-01B1-43EB-9BD9-9CA4685CD3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6187960"/>
              <a:ext cx="76200" cy="76200"/>
            </a:xfrm>
            <a:prstGeom prst="rect">
              <a:avLst/>
            </a:prstGeom>
          </p:spPr>
        </p:pic>
        <p:sp>
          <p:nvSpPr>
            <p:cNvPr id="95" name="object 64">
              <a:extLst>
                <a:ext uri="{FF2B5EF4-FFF2-40B4-BE49-F238E27FC236}">
                  <a16:creationId xmlns:a16="http://schemas.microsoft.com/office/drawing/2014/main" id="{BDC3606C-0B76-4814-9A3C-E861E664758A}"/>
                </a:ext>
              </a:extLst>
            </p:cNvPr>
            <p:cNvSpPr/>
            <p:nvPr/>
          </p:nvSpPr>
          <p:spPr>
            <a:xfrm>
              <a:off x="41211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6" name="object 65">
              <a:extLst>
                <a:ext uri="{FF2B5EF4-FFF2-40B4-BE49-F238E27FC236}">
                  <a16:creationId xmlns:a16="http://schemas.microsoft.com/office/drawing/2014/main" id="{3E2C9669-49FD-486E-8B40-239EF5F78A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3020" y="5324360"/>
              <a:ext cx="76200" cy="76200"/>
            </a:xfrm>
            <a:prstGeom prst="rect">
              <a:avLst/>
            </a:prstGeom>
          </p:spPr>
        </p:pic>
        <p:sp>
          <p:nvSpPr>
            <p:cNvPr id="97" name="object 66">
              <a:extLst>
                <a:ext uri="{FF2B5EF4-FFF2-40B4-BE49-F238E27FC236}">
                  <a16:creationId xmlns:a16="http://schemas.microsoft.com/office/drawing/2014/main" id="{F91690D6-C96E-4723-9DBE-D32C38671994}"/>
                </a:ext>
              </a:extLst>
            </p:cNvPr>
            <p:cNvSpPr/>
            <p:nvPr/>
          </p:nvSpPr>
          <p:spPr>
            <a:xfrm>
              <a:off x="43370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8" name="object 67">
              <a:extLst>
                <a:ext uri="{FF2B5EF4-FFF2-40B4-BE49-F238E27FC236}">
                  <a16:creationId xmlns:a16="http://schemas.microsoft.com/office/drawing/2014/main" id="{FBF8604F-D949-45CA-84B6-56279F3805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920" y="5324360"/>
              <a:ext cx="76200" cy="76200"/>
            </a:xfrm>
            <a:prstGeom prst="rect">
              <a:avLst/>
            </a:prstGeom>
          </p:spPr>
        </p:pic>
        <p:sp>
          <p:nvSpPr>
            <p:cNvPr id="99" name="object 68">
              <a:extLst>
                <a:ext uri="{FF2B5EF4-FFF2-40B4-BE49-F238E27FC236}">
                  <a16:creationId xmlns:a16="http://schemas.microsoft.com/office/drawing/2014/main" id="{D9854A5F-ED15-4F19-A474-8D1C151AA05B}"/>
                </a:ext>
              </a:extLst>
            </p:cNvPr>
            <p:cNvSpPr/>
            <p:nvPr/>
          </p:nvSpPr>
          <p:spPr>
            <a:xfrm>
              <a:off x="45545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0" name="object 69">
              <a:extLst>
                <a:ext uri="{FF2B5EF4-FFF2-40B4-BE49-F238E27FC236}">
                  <a16:creationId xmlns:a16="http://schemas.microsoft.com/office/drawing/2014/main" id="{2DAEBB4D-0BB7-46FF-8EB9-698508E2C0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408" y="6187960"/>
              <a:ext cx="76200" cy="76200"/>
            </a:xfrm>
            <a:prstGeom prst="rect">
              <a:avLst/>
            </a:prstGeom>
          </p:spPr>
        </p:pic>
        <p:sp>
          <p:nvSpPr>
            <p:cNvPr id="101" name="object 70">
              <a:extLst>
                <a:ext uri="{FF2B5EF4-FFF2-40B4-BE49-F238E27FC236}">
                  <a16:creationId xmlns:a16="http://schemas.microsoft.com/office/drawing/2014/main" id="{06CE1B89-A4C7-4DA1-8078-1289FEC6A344}"/>
                </a:ext>
              </a:extLst>
            </p:cNvPr>
            <p:cNvSpPr/>
            <p:nvPr/>
          </p:nvSpPr>
          <p:spPr>
            <a:xfrm>
              <a:off x="47704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2" name="object 71">
              <a:extLst>
                <a:ext uri="{FF2B5EF4-FFF2-40B4-BE49-F238E27FC236}">
                  <a16:creationId xmlns:a16="http://schemas.microsoft.com/office/drawing/2014/main" id="{C18F5BFA-C814-46CD-ADC3-DE427DD9F7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308" y="6187960"/>
              <a:ext cx="76200" cy="76200"/>
            </a:xfrm>
            <a:prstGeom prst="rect">
              <a:avLst/>
            </a:prstGeom>
          </p:spPr>
        </p:pic>
        <p:sp>
          <p:nvSpPr>
            <p:cNvPr id="103" name="object 72">
              <a:extLst>
                <a:ext uri="{FF2B5EF4-FFF2-40B4-BE49-F238E27FC236}">
                  <a16:creationId xmlns:a16="http://schemas.microsoft.com/office/drawing/2014/main" id="{EBC5D4C8-E65A-464E-BE22-D16197D0515F}"/>
                </a:ext>
              </a:extLst>
            </p:cNvPr>
            <p:cNvSpPr/>
            <p:nvPr/>
          </p:nvSpPr>
          <p:spPr>
            <a:xfrm>
              <a:off x="49863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4" name="object 73">
              <a:extLst>
                <a:ext uri="{FF2B5EF4-FFF2-40B4-BE49-F238E27FC236}">
                  <a16:creationId xmlns:a16="http://schemas.microsoft.com/office/drawing/2014/main" id="{1FB6B477-B7B7-4C38-A100-90C34FC86D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8208" y="5324360"/>
              <a:ext cx="76200" cy="76200"/>
            </a:xfrm>
            <a:prstGeom prst="rect">
              <a:avLst/>
            </a:prstGeom>
          </p:spPr>
        </p:pic>
        <p:sp>
          <p:nvSpPr>
            <p:cNvPr id="105" name="object 74">
              <a:extLst>
                <a:ext uri="{FF2B5EF4-FFF2-40B4-BE49-F238E27FC236}">
                  <a16:creationId xmlns:a16="http://schemas.microsoft.com/office/drawing/2014/main" id="{3DF1DCA1-F99D-4CB8-B3C4-2778D4A5466F}"/>
                </a:ext>
              </a:extLst>
            </p:cNvPr>
            <p:cNvSpPr/>
            <p:nvPr/>
          </p:nvSpPr>
          <p:spPr>
            <a:xfrm>
              <a:off x="52022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6" name="object 75">
              <a:extLst>
                <a:ext uri="{FF2B5EF4-FFF2-40B4-BE49-F238E27FC236}">
                  <a16:creationId xmlns:a16="http://schemas.microsoft.com/office/drawing/2014/main" id="{5CE6901B-6EA8-4FA9-9FBB-F6C6EEBBEB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4108" y="5324360"/>
              <a:ext cx="76200" cy="76200"/>
            </a:xfrm>
            <a:prstGeom prst="rect">
              <a:avLst/>
            </a:prstGeom>
          </p:spPr>
        </p:pic>
        <p:sp>
          <p:nvSpPr>
            <p:cNvPr id="107" name="object 76">
              <a:extLst>
                <a:ext uri="{FF2B5EF4-FFF2-40B4-BE49-F238E27FC236}">
                  <a16:creationId xmlns:a16="http://schemas.microsoft.com/office/drawing/2014/main" id="{A9B48ABE-73CE-4506-9F56-452184798380}"/>
                </a:ext>
              </a:extLst>
            </p:cNvPr>
            <p:cNvSpPr/>
            <p:nvPr/>
          </p:nvSpPr>
          <p:spPr>
            <a:xfrm>
              <a:off x="54181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8" name="object 77">
              <a:extLst>
                <a:ext uri="{FF2B5EF4-FFF2-40B4-BE49-F238E27FC236}">
                  <a16:creationId xmlns:a16="http://schemas.microsoft.com/office/drawing/2014/main" id="{6B57B62F-D8FE-468E-B17A-D9B60CB8B2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0008" y="5324360"/>
              <a:ext cx="76200" cy="76200"/>
            </a:xfrm>
            <a:prstGeom prst="rect">
              <a:avLst/>
            </a:prstGeom>
          </p:spPr>
        </p:pic>
        <p:sp>
          <p:nvSpPr>
            <p:cNvPr id="109" name="object 78">
              <a:extLst>
                <a:ext uri="{FF2B5EF4-FFF2-40B4-BE49-F238E27FC236}">
                  <a16:creationId xmlns:a16="http://schemas.microsoft.com/office/drawing/2014/main" id="{2F2ACC90-13E1-48F4-A930-BAA4FA8EBFDA}"/>
                </a:ext>
              </a:extLst>
            </p:cNvPr>
            <p:cNvSpPr/>
            <p:nvPr/>
          </p:nvSpPr>
          <p:spPr>
            <a:xfrm>
              <a:off x="56340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0" name="object 79">
              <a:extLst>
                <a:ext uri="{FF2B5EF4-FFF2-40B4-BE49-F238E27FC236}">
                  <a16:creationId xmlns:a16="http://schemas.microsoft.com/office/drawing/2014/main" id="{616FF7FA-0BE3-4CD0-B6FE-E844C570952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5908" y="6189546"/>
              <a:ext cx="76200" cy="76200"/>
            </a:xfrm>
            <a:prstGeom prst="rect">
              <a:avLst/>
            </a:prstGeom>
          </p:spPr>
        </p:pic>
        <p:sp>
          <p:nvSpPr>
            <p:cNvPr id="111" name="object 80">
              <a:extLst>
                <a:ext uri="{FF2B5EF4-FFF2-40B4-BE49-F238E27FC236}">
                  <a16:creationId xmlns:a16="http://schemas.microsoft.com/office/drawing/2014/main" id="{15C18B20-74BA-4571-A3BB-8CF623B1A0F1}"/>
                </a:ext>
              </a:extLst>
            </p:cNvPr>
            <p:cNvSpPr/>
            <p:nvPr/>
          </p:nvSpPr>
          <p:spPr>
            <a:xfrm>
              <a:off x="58499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2" name="object 81">
              <a:extLst>
                <a:ext uri="{FF2B5EF4-FFF2-40B4-BE49-F238E27FC236}">
                  <a16:creationId xmlns:a16="http://schemas.microsoft.com/office/drawing/2014/main" id="{6972DCD9-9DEC-4873-9869-BBF46DE677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808" y="6189546"/>
              <a:ext cx="76200" cy="76200"/>
            </a:xfrm>
            <a:prstGeom prst="rect">
              <a:avLst/>
            </a:prstGeom>
          </p:spPr>
        </p:pic>
        <p:sp>
          <p:nvSpPr>
            <p:cNvPr id="113" name="object 82">
              <a:extLst>
                <a:ext uri="{FF2B5EF4-FFF2-40B4-BE49-F238E27FC236}">
                  <a16:creationId xmlns:a16="http://schemas.microsoft.com/office/drawing/2014/main" id="{5CEB8890-BA5D-4030-8269-7713632371EB}"/>
                </a:ext>
              </a:extLst>
            </p:cNvPr>
            <p:cNvSpPr/>
            <p:nvPr/>
          </p:nvSpPr>
          <p:spPr>
            <a:xfrm>
              <a:off x="3976658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4" name="object 83">
              <a:extLst>
                <a:ext uri="{FF2B5EF4-FFF2-40B4-BE49-F238E27FC236}">
                  <a16:creationId xmlns:a16="http://schemas.microsoft.com/office/drawing/2014/main" id="{B35AD1E8-9038-4257-B5F3-E8CE04C30066}"/>
                </a:ext>
              </a:extLst>
            </p:cNvPr>
            <p:cNvSpPr/>
            <p:nvPr/>
          </p:nvSpPr>
          <p:spPr>
            <a:xfrm>
              <a:off x="4481483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5" name="object 84">
              <a:extLst>
                <a:ext uri="{FF2B5EF4-FFF2-40B4-BE49-F238E27FC236}">
                  <a16:creationId xmlns:a16="http://schemas.microsoft.com/office/drawing/2014/main" id="{90072F20-3ADD-4024-BEDF-4FDC1E5E950F}"/>
                </a:ext>
              </a:extLst>
            </p:cNvPr>
            <p:cNvSpPr/>
            <p:nvPr/>
          </p:nvSpPr>
          <p:spPr>
            <a:xfrm>
              <a:off x="4479895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6" name="object 85">
              <a:extLst>
                <a:ext uri="{FF2B5EF4-FFF2-40B4-BE49-F238E27FC236}">
                  <a16:creationId xmlns:a16="http://schemas.microsoft.com/office/drawing/2014/main" id="{B6AC41E7-5758-4BFA-AC3A-A31CCA2C2BFE}"/>
                </a:ext>
              </a:extLst>
            </p:cNvPr>
            <p:cNvSpPr/>
            <p:nvPr/>
          </p:nvSpPr>
          <p:spPr>
            <a:xfrm>
              <a:off x="4984720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7" name="object 86">
              <a:extLst>
                <a:ext uri="{FF2B5EF4-FFF2-40B4-BE49-F238E27FC236}">
                  <a16:creationId xmlns:a16="http://schemas.microsoft.com/office/drawing/2014/main" id="{27B7024B-E3E9-4E01-89C6-FFF0C870398D}"/>
                </a:ext>
              </a:extLst>
            </p:cNvPr>
            <p:cNvSpPr/>
            <p:nvPr/>
          </p:nvSpPr>
          <p:spPr>
            <a:xfrm>
              <a:off x="4984720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8" name="object 87">
              <a:extLst>
                <a:ext uri="{FF2B5EF4-FFF2-40B4-BE49-F238E27FC236}">
                  <a16:creationId xmlns:a16="http://schemas.microsoft.com/office/drawing/2014/main" id="{6CEEDFF7-B42D-46B0-B7FC-C98C14E32D63}"/>
                </a:ext>
              </a:extLst>
            </p:cNvPr>
            <p:cNvSpPr/>
            <p:nvPr/>
          </p:nvSpPr>
          <p:spPr>
            <a:xfrm>
              <a:off x="5489545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9" name="object 88">
              <a:extLst>
                <a:ext uri="{FF2B5EF4-FFF2-40B4-BE49-F238E27FC236}">
                  <a16:creationId xmlns:a16="http://schemas.microsoft.com/office/drawing/2014/main" id="{796ECE8B-256F-41CF-8A49-E46F23C6EC6A}"/>
                </a:ext>
              </a:extLst>
            </p:cNvPr>
            <p:cNvSpPr/>
            <p:nvPr/>
          </p:nvSpPr>
          <p:spPr>
            <a:xfrm>
              <a:off x="54879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0" name="object 89">
              <a:extLst>
                <a:ext uri="{FF2B5EF4-FFF2-40B4-BE49-F238E27FC236}">
                  <a16:creationId xmlns:a16="http://schemas.microsoft.com/office/drawing/2014/main" id="{64F3F1F7-74A3-4C3C-B439-EEDE05D29575}"/>
                </a:ext>
              </a:extLst>
            </p:cNvPr>
            <p:cNvSpPr/>
            <p:nvPr/>
          </p:nvSpPr>
          <p:spPr>
            <a:xfrm>
              <a:off x="599278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62" y="325806"/>
            <a:ext cx="227465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69540"/>
              </p:ext>
            </p:extLst>
          </p:nvPr>
        </p:nvGraphicFramePr>
        <p:xfrm>
          <a:off x="2426174" y="1351723"/>
          <a:ext cx="6456222" cy="4392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79095" marR="225425" indent="-13970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Signal</a:t>
                      </a:r>
                      <a:r>
                        <a:rPr sz="1500" spc="-5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amplitude/ </a:t>
                      </a:r>
                      <a:r>
                        <a:rPr sz="1500" spc="-43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space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5590" marR="267970" indent="422909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4480" marR="259715" indent="428625">
                        <a:lnSpc>
                          <a:spcPct val="15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5450" marR="401955" indent="28194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Discre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e-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27990" marR="410209" indent="30988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spc="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Discrete</a:t>
                      </a:r>
                      <a:r>
                        <a:rPr sz="1500" spc="-5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22" y="375416"/>
            <a:ext cx="473846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spc="-50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Aperiodic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75" y="1273988"/>
            <a:ext cx="11093449" cy="3859449"/>
          </a:xfrm>
          <a:prstGeom prst="rect">
            <a:avLst/>
          </a:prstGeom>
        </p:spPr>
        <p:txBody>
          <a:bodyPr vert="horz" wrap="square" lIns="0" tIns="136584" rIns="0" bIns="0" rtlCol="0">
            <a:spAutoFit/>
          </a:bodyPr>
          <a:lstStyle/>
          <a:p>
            <a:pPr marL="380375" indent="-311216">
              <a:spcBef>
                <a:spcPts val="1076"/>
              </a:spcBef>
              <a:buChar char="•"/>
              <a:tabLst>
                <a:tab pos="379799" algn="l"/>
                <a:tab pos="380375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 signal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is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periodic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there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exists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constant T</a:t>
            </a:r>
            <a:r>
              <a:rPr sz="2000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r>
              <a:rPr sz="2000" spc="231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endParaRPr sz="2000" dirty="0">
              <a:latin typeface="Arial MT"/>
              <a:cs typeface="Arial MT"/>
            </a:endParaRPr>
          </a:p>
          <a:p>
            <a:pPr marR="593039" algn="ctr">
              <a:spcBef>
                <a:spcPts val="1125"/>
              </a:spcBef>
              <a:tabLst>
                <a:tab pos="1850583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(</a:t>
            </a:r>
            <a:r>
              <a:rPr sz="2000" i="1" spc="-14" dirty="0">
                <a:latin typeface="Times New Roman"/>
                <a:cs typeface="Times New Roman"/>
              </a:rPr>
              <a:t>t</a:t>
            </a:r>
            <a:r>
              <a:rPr sz="2000" i="1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spc="-64" dirty="0">
                <a:latin typeface="Times New Roman"/>
                <a:cs typeface="Times New Roman"/>
              </a:rPr>
              <a:t>T</a:t>
            </a:r>
            <a:r>
              <a:rPr sz="2000" spc="-94" baseline="-2657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277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27" dirty="0">
                <a:latin typeface="Times New Roman"/>
                <a:cs typeface="Times New Roman"/>
              </a:rPr>
              <a:t>(</a:t>
            </a:r>
            <a:r>
              <a:rPr sz="2000" i="1" spc="27" dirty="0">
                <a:latin typeface="Times New Roman"/>
                <a:cs typeface="Times New Roman"/>
              </a:rPr>
              <a:t>t</a:t>
            </a:r>
            <a:r>
              <a:rPr sz="2000" spc="27" dirty="0">
                <a:latin typeface="Times New Roman"/>
                <a:cs typeface="Times New Roman"/>
              </a:rPr>
              <a:t>)	</a:t>
            </a:r>
            <a:r>
              <a:rPr sz="2000" spc="-32" dirty="0">
                <a:latin typeface="Symbol"/>
                <a:cs typeface="Symbol"/>
              </a:rPr>
              <a:t></a:t>
            </a:r>
            <a:r>
              <a:rPr sz="2000" i="1" spc="-32" dirty="0"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37121" marR="459332" lvl="1" indent="-253583"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smallest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baseline="-21164" dirty="0">
                <a:latin typeface="Arial MT"/>
                <a:cs typeface="Arial MT"/>
              </a:rPr>
              <a:t>0</a:t>
            </a:r>
            <a:r>
              <a:rPr sz="2000" spc="204" baseline="-2116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satisfies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5" dirty="0">
                <a:latin typeface="Arial MT"/>
                <a:cs typeface="Arial MT"/>
              </a:rPr>
              <a:t>relation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said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i="1" dirty="0">
                <a:latin typeface="Arial"/>
                <a:cs typeface="Arial"/>
              </a:rPr>
              <a:t>period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 f(t)</a:t>
            </a:r>
            <a:endParaRPr sz="2000" dirty="0">
              <a:latin typeface="Arial MT"/>
              <a:cs typeface="Arial MT"/>
            </a:endParaRPr>
          </a:p>
          <a:p>
            <a:pPr marL="737121" marR="96823" lvl="1" indent="-253583">
              <a:lnSpc>
                <a:spcPct val="104800"/>
              </a:lnSpc>
              <a:spcBef>
                <a:spcPts val="42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A periodic signal remains unchanged when </a:t>
            </a:r>
            <a:r>
              <a:rPr sz="2000" i="1" spc="-5" dirty="0">
                <a:latin typeface="Arial"/>
                <a:cs typeface="Arial"/>
              </a:rPr>
              <a:t>time-shifted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integer multiples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period</a:t>
            </a:r>
          </a:p>
          <a:p>
            <a:pPr marL="743461" lvl="1" indent="-259347">
              <a:spcBef>
                <a:spcPts val="51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spc="-5" dirty="0">
                <a:latin typeface="Arial MT"/>
                <a:cs typeface="Arial MT"/>
              </a:rPr>
              <a:t>Therefore,</a:t>
            </a:r>
            <a:r>
              <a:rPr sz="2000" dirty="0">
                <a:latin typeface="Arial MT"/>
                <a:cs typeface="Arial MT"/>
              </a:rPr>
              <a:t> by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definition,</a:t>
            </a:r>
            <a:r>
              <a:rPr sz="2000" dirty="0">
                <a:latin typeface="Arial MT"/>
                <a:cs typeface="Arial MT"/>
              </a:rPr>
              <a:t> 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</a:t>
            </a:r>
            <a:r>
              <a:rPr sz="2000" dirty="0">
                <a:latin typeface="Arial MT"/>
                <a:cs typeface="Arial MT"/>
              </a:rPr>
              <a:t> at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minus </a:t>
            </a:r>
            <a:r>
              <a:rPr sz="2000" spc="-5" dirty="0">
                <a:latin typeface="Arial MT"/>
                <a:cs typeface="Arial MT"/>
              </a:rPr>
              <a:t>infinity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lasts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forever</a:t>
            </a:r>
            <a:endParaRPr sz="2000" dirty="0">
              <a:latin typeface="Arial MT"/>
              <a:cs typeface="Arial MT"/>
            </a:endParaRPr>
          </a:p>
          <a:p>
            <a:pPr marL="2549666">
              <a:spcBef>
                <a:spcPts val="381"/>
              </a:spcBef>
              <a:tabLst>
                <a:tab pos="4009500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2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18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mbria"/>
                <a:cs typeface="Cambria"/>
              </a:rPr>
              <a:t>°</a:t>
            </a:r>
            <a:endParaRPr sz="2000" dirty="0">
              <a:latin typeface="Cambria"/>
              <a:cs typeface="Cambria"/>
            </a:endParaRPr>
          </a:p>
          <a:p>
            <a:pPr marL="2549666">
              <a:spcBef>
                <a:spcPts val="581"/>
              </a:spcBef>
              <a:tabLst>
                <a:tab pos="4063098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68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241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b="1" spc="9" dirty="0">
                <a:latin typeface="Cambria"/>
                <a:cs typeface="Cambria"/>
              </a:rPr>
              <a:t>Z</a:t>
            </a:r>
            <a:endParaRPr sz="2000" dirty="0">
              <a:latin typeface="Cambria"/>
              <a:cs typeface="Cambria"/>
            </a:endParaRPr>
          </a:p>
          <a:p>
            <a:pPr marL="743461" lvl="1" indent="-259347">
              <a:spcBef>
                <a:spcPts val="1924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Periodic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generated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periodical</a:t>
            </a:r>
            <a:r>
              <a:rPr sz="2000" i="1" spc="-5" dirty="0">
                <a:latin typeface="Arial"/>
                <a:cs typeface="Arial"/>
              </a:rPr>
              <a:t> extension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088" y="378816"/>
            <a:ext cx="208415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endParaRPr sz="1634" baseline="-208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1" y="3761817"/>
            <a:ext cx="179921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820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1820" y="4441960"/>
            <a:ext cx="5226532" cy="126354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Signal?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signal is a pattern of variation of some form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Signals are variables that carry information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Any kind of physical variable subject to variations represents a signal</a:t>
            </a: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 of signal include: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Electrical signals 	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Voltages and currents in a circuit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Acoustic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pressure (sound)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Mechanical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of a car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Video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level of a pixel (camera, video) over time</a:t>
            </a:r>
          </a:p>
          <a:p>
            <a:pPr marL="111760" lvl="1" indent="0">
              <a:buNone/>
            </a:pP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22226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endParaRPr sz="1634" baseline="-208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0" y="37618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an a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periodic</a:t>
            </a:r>
            <a:r>
              <a:rPr sz="1634" spc="-8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820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468" y="4441960"/>
            <a:ext cx="5226532" cy="1263542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D3FB447B-01C1-1259-DC1E-7A9A67A76820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766354" y="4443177"/>
            <a:ext cx="5114237" cy="126354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05596-9C0B-C479-584D-E62BE3801F3A}"/>
              </a:ext>
            </a:extLst>
          </p:cNvPr>
          <p:cNvCxnSpPr/>
          <p:nvPr/>
        </p:nvCxnSpPr>
        <p:spPr bwMode="auto">
          <a:xfrm>
            <a:off x="5766354" y="4581625"/>
            <a:ext cx="0" cy="1123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object 4">
            <a:extLst>
              <a:ext uri="{FF2B5EF4-FFF2-40B4-BE49-F238E27FC236}">
                <a16:creationId xmlns:a16="http://schemas.microsoft.com/office/drawing/2014/main" id="{17B47096-CF1D-628D-C8B8-80F1A03931B0}"/>
              </a:ext>
            </a:extLst>
          </p:cNvPr>
          <p:cNvSpPr txBox="1"/>
          <p:nvPr/>
        </p:nvSpPr>
        <p:spPr>
          <a:xfrm>
            <a:off x="947140" y="59887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en-US" sz="1634" dirty="0">
                <a:solidFill>
                  <a:srgbClr val="FF0000"/>
                </a:solidFill>
                <a:latin typeface="Arial MT"/>
                <a:cs typeface="Arial MT"/>
              </a:rPr>
              <a:t>周期与非周期性同样具有主观性！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13466829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004" y="389154"/>
            <a:ext cx="532084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spc="-32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918" y="1587934"/>
            <a:ext cx="4633687" cy="678887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4611" indent="-311216" algn="just">
              <a:lnSpc>
                <a:spcPts val="1724"/>
              </a:lnSpc>
              <a:spcBef>
                <a:spcPts val="163"/>
              </a:spcBef>
              <a:buFont typeface="Arial MT"/>
              <a:buChar char="•"/>
              <a:tabLst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zero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all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negative time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 </a:t>
            </a:r>
            <a:r>
              <a:rPr sz="2000"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, while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918" y="3026386"/>
            <a:ext cx="4820551" cy="6271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Anticausal</a:t>
            </a:r>
            <a:r>
              <a:rPr sz="2000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zero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for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positive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time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19" y="4570875"/>
            <a:ext cx="4820550" cy="93613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22743" marR="4611" indent="-311216">
              <a:lnSpc>
                <a:spcPct val="99500"/>
              </a:lnSpc>
              <a:spcBef>
                <a:spcPts val="100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Noncausal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have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nonzero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negative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4684" y="1271552"/>
            <a:ext cx="2389133" cy="11490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4684" y="2874565"/>
            <a:ext cx="2573282" cy="12207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8228" y="4437367"/>
            <a:ext cx="2509738" cy="11792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23" y="378816"/>
            <a:ext cx="555931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37" y="1419420"/>
            <a:ext cx="3558092" cy="2679817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322743" indent="-311216">
              <a:spcBef>
                <a:spcPts val="1062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 marL="2017141">
              <a:spcBef>
                <a:spcPts val="1144"/>
              </a:spcBef>
              <a:tabLst>
                <a:tab pos="3056833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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Anticausals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>
              <a:spcBef>
                <a:spcPts val="27"/>
              </a:spcBef>
              <a:buClr>
                <a:srgbClr val="3333FF"/>
              </a:buClr>
              <a:buFont typeface="Arial MT"/>
              <a:buChar char="•"/>
            </a:pPr>
            <a:endParaRPr sz="2314" dirty="0">
              <a:latin typeface="Arial MT"/>
              <a:cs typeface="Arial MT"/>
            </a:endParaRPr>
          </a:p>
          <a:p>
            <a:pPr marL="2082266">
              <a:tabLst>
                <a:tab pos="3121382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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724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Non-causal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083" y="4728526"/>
            <a:ext cx="802212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spc="-36" dirty="0">
                <a:latin typeface="Symbol"/>
                <a:cs typeface="Symbol"/>
              </a:rPr>
              <a:t></a:t>
            </a:r>
            <a:r>
              <a:rPr sz="1861" i="1" spc="-36" dirty="0">
                <a:latin typeface="Times New Roman"/>
                <a:cs typeface="Times New Roman"/>
              </a:rPr>
              <a:t>t</a:t>
            </a:r>
            <a:r>
              <a:rPr sz="1566" spc="-54" baseline="-26570" dirty="0">
                <a:latin typeface="Times New Roman"/>
                <a:cs typeface="Times New Roman"/>
              </a:rPr>
              <a:t>1</a:t>
            </a:r>
            <a:r>
              <a:rPr sz="1566" spc="-40" baseline="-2657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</a:t>
            </a:r>
            <a:r>
              <a:rPr sz="1861" spc="-109" dirty="0">
                <a:latin typeface="Times New Roman"/>
                <a:cs typeface="Times New Roman"/>
              </a:rPr>
              <a:t> </a:t>
            </a:r>
            <a:r>
              <a:rPr sz="1861" spc="113" dirty="0">
                <a:latin typeface="Times New Roman"/>
                <a:cs typeface="Times New Roman"/>
              </a:rPr>
              <a:t>0:</a:t>
            </a:r>
            <a:r>
              <a:rPr sz="1861" spc="-227" dirty="0">
                <a:latin typeface="Times New Roman"/>
                <a:cs typeface="Times New Roman"/>
              </a:rPr>
              <a:t> </a:t>
            </a:r>
            <a:endParaRPr sz="186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522" y="4728526"/>
            <a:ext cx="827570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i="1" spc="-5" dirty="0">
                <a:latin typeface="Times New Roman"/>
                <a:cs typeface="Times New Roman"/>
              </a:rPr>
              <a:t>f</a:t>
            </a:r>
            <a:r>
              <a:rPr sz="1861" i="1" spc="-41" dirty="0">
                <a:latin typeface="Times New Roman"/>
                <a:cs typeface="Times New Roman"/>
              </a:rPr>
              <a:t> </a:t>
            </a:r>
            <a:r>
              <a:rPr sz="1861" spc="-18" dirty="0">
                <a:latin typeface="Times New Roman"/>
                <a:cs typeface="Times New Roman"/>
              </a:rPr>
              <a:t>(</a:t>
            </a:r>
            <a:r>
              <a:rPr sz="1861" i="1" spc="-91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spc="-224" baseline="-26570" dirty="0">
                <a:latin typeface="Times New Roman"/>
                <a:cs typeface="Times New Roman"/>
              </a:rPr>
              <a:t> </a:t>
            </a:r>
            <a:r>
              <a:rPr sz="1861" spc="-5" dirty="0">
                <a:latin typeface="Times New Roman"/>
                <a:cs typeface="Times New Roman"/>
              </a:rPr>
              <a:t>)</a:t>
            </a:r>
            <a:r>
              <a:rPr sz="1861" spc="-5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</a:t>
            </a:r>
            <a:r>
              <a:rPr sz="1861" spc="-91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621" y="339059"/>
            <a:ext cx="480294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517" y="1279596"/>
            <a:ext cx="6867797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(-t).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easily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spotted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they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symmetric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around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axis.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880" y="4031833"/>
            <a:ext cx="65790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 signal,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other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hand,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(t)=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-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(f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(-t))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395" y="2228969"/>
            <a:ext cx="3058058" cy="10146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6527" y="4552935"/>
            <a:ext cx="3107859" cy="137057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605" y="366842"/>
            <a:ext cx="752866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in even and odd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222" y="1325075"/>
            <a:ext cx="7093708" cy="69740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can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written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combination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even and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odd signals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Even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odd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components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292" y="3247583"/>
            <a:ext cx="283541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45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29" y="3247583"/>
            <a:ext cx="1067312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61046" algn="l"/>
                <a:tab pos="975720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3220" y="3229532"/>
            <a:ext cx="1435570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3992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350" y="3860751"/>
            <a:ext cx="106385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57588" algn="l"/>
                <a:tab pos="972262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512" y="3821509"/>
            <a:ext cx="1432112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0534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401" y="2842450"/>
            <a:ext cx="191908" cy="1526479"/>
          </a:xfrm>
          <a:prstGeom prst="rect">
            <a:avLst/>
          </a:prstGeom>
        </p:spPr>
        <p:txBody>
          <a:bodyPr vert="horz" wrap="square" lIns="0" tIns="27086" rIns="0" bIns="0" rtlCol="0">
            <a:spAutoFit/>
          </a:bodyPr>
          <a:lstStyle/>
          <a:p>
            <a:pPr marL="11527">
              <a:spcBef>
                <a:spcPts val="213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52446">
              <a:spcBef>
                <a:spcPts val="127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56480">
              <a:spcBef>
                <a:spcPts val="345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61091">
              <a:spcBef>
                <a:spcPts val="123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64549">
              <a:spcBef>
                <a:spcPts val="34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370" y="3450149"/>
            <a:ext cx="8298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e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3371" y="3860751"/>
            <a:ext cx="40456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spc="204" baseline="-19323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72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1592" y="3293176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9897" y="3906031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141" y="2596559"/>
            <a:ext cx="4053712" cy="39222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45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1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48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6" baseline="-2222" dirty="0">
                <a:latin typeface="Symbol"/>
                <a:cs typeface="Symbol"/>
              </a:rPr>
              <a:t>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r>
              <a:rPr sz="3676" spc="-531" baseline="-3086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8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7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56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0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63" dirty="0">
                <a:latin typeface="Times New Roman"/>
                <a:cs typeface="Times New Roman"/>
              </a:rPr>
              <a:t> </a:t>
            </a:r>
            <a:r>
              <a:rPr sz="3403" spc="-14" baseline="-2222" dirty="0">
                <a:latin typeface="Symbol"/>
                <a:cs typeface="Symbol"/>
              </a:rPr>
              <a:t></a:t>
            </a:r>
            <a:r>
              <a:rPr sz="1815" spc="-9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2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endParaRPr sz="3676" baseline="-3086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0194" y="3293176"/>
            <a:ext cx="64776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85858" algn="l"/>
                <a:tab pos="508896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1131" y="2699441"/>
            <a:ext cx="2778354" cy="896996"/>
          </a:xfrm>
          <a:prstGeom prst="rect">
            <a:avLst/>
          </a:prstGeom>
        </p:spPr>
        <p:txBody>
          <a:bodyPr vert="horz" wrap="square" lIns="0" tIns="170009" rIns="0" bIns="0" rtlCol="0">
            <a:spAutoFit/>
          </a:bodyPr>
          <a:lstStyle/>
          <a:p>
            <a:pPr marR="201138" algn="ctr">
              <a:spcBef>
                <a:spcPts val="133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11527">
              <a:spcBef>
                <a:spcPts val="1252"/>
              </a:spcBef>
              <a:tabLst>
                <a:tab pos="217275" algn="l"/>
                <a:tab pos="668538" algn="l"/>
                <a:tab pos="1257543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2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spc="-14" dirty="0">
                <a:latin typeface="Times New Roman"/>
                <a:cs typeface="Times New Roman"/>
              </a:rPr>
              <a:t>even</a:t>
            </a:r>
            <a:r>
              <a:rPr sz="1815" spc="-5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0194" y="3906031"/>
            <a:ext cx="65583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4503" algn="l"/>
                <a:tab pos="516964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9434" y="3906031"/>
            <a:ext cx="269133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17275" algn="l"/>
                <a:tab pos="665080" algn="l"/>
                <a:tab pos="1254085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4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Times New Roman"/>
                <a:cs typeface="Times New Roman"/>
              </a:rPr>
              <a:t>odd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7142" y="4342697"/>
            <a:ext cx="1900069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0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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333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baseline="-19323" dirty="0">
                <a:latin typeface="Times New Roman"/>
                <a:cs typeface="Times New Roman"/>
              </a:rPr>
              <a:t> </a:t>
            </a:r>
            <a:r>
              <a:rPr sz="1566" i="1" spc="-142" baseline="-19323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ACB0C54D-0355-4E62-BAAF-62E582C48C38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588797191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84" y="413992"/>
            <a:ext cx="1278815" cy="40264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8875" y="1140975"/>
            <a:ext cx="2679805" cy="1089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861" y="2426897"/>
            <a:ext cx="5451760" cy="16087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6745" y="4249289"/>
            <a:ext cx="5599787" cy="164583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85" y="392067"/>
            <a:ext cx="228176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83045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Proof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952" y="2514441"/>
            <a:ext cx="5835700" cy="20922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55087" y="6797390"/>
            <a:ext cx="110172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80"/>
              <a:t> </a:t>
            </a:r>
            <a:r>
              <a:rPr lang="en-GB"/>
              <a:t>Menegaz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72578" y="679979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GB" smtClean="0"/>
              <a:pPr marL="38100">
                <a:lnSpc>
                  <a:spcPts val="1645"/>
                </a:lnSpc>
              </a:pPr>
              <a:t>56</a:t>
            </a:fld>
            <a:endParaRPr dirty="0"/>
          </a:p>
        </p:txBody>
      </p:sp>
    </p:spTree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997" y="431824"/>
            <a:ext cx="74607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even and odd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21" y="1371221"/>
            <a:ext cx="6730937" cy="1502324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odd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3085" y="3283566"/>
            <a:ext cx="1322614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243712" algn="l"/>
              </a:tabLst>
            </a:pPr>
            <a:r>
              <a:rPr sz="1044" i="1" spc="5" dirty="0">
                <a:latin typeface="Times New Roman"/>
                <a:cs typeface="Times New Roman"/>
              </a:rPr>
              <a:t>a	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391" y="3738796"/>
            <a:ext cx="1366990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1527">
              <a:spcBef>
                <a:spcPts val="567"/>
              </a:spcBef>
              <a:tabLst>
                <a:tab pos="1287512" algn="l"/>
              </a:tabLst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r>
              <a:rPr sz="1044" i="1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Times New Roman"/>
                <a:cs typeface="Times New Roman"/>
              </a:rPr>
              <a:t>0</a:t>
            </a:r>
            <a:endParaRPr sz="1044">
              <a:latin typeface="Times New Roman"/>
              <a:cs typeface="Times New Roman"/>
            </a:endParaRPr>
          </a:p>
          <a:p>
            <a:pPr marL="54175">
              <a:spcBef>
                <a:spcPts val="481"/>
              </a:spcBef>
            </a:pP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392" y="4532333"/>
            <a:ext cx="17577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425" y="3335266"/>
            <a:ext cx="2127133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251" baseline="-12962" dirty="0">
                <a:latin typeface="Times New Roman"/>
                <a:cs typeface="Times New Roman"/>
              </a:rPr>
              <a:t> </a:t>
            </a:r>
            <a:r>
              <a:rPr sz="1815" i="1" spc="68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6" baseline="-2415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r>
              <a:rPr sz="1815" i="1" spc="1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54" dirty="0">
                <a:latin typeface="Times New Roman"/>
                <a:cs typeface="Times New Roman"/>
              </a:rPr>
              <a:t>2</a:t>
            </a: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-81" baseline="-12962" dirty="0">
                <a:latin typeface="Times New Roman"/>
                <a:cs typeface="Times New Roman"/>
              </a:rPr>
              <a:t> </a:t>
            </a:r>
            <a:r>
              <a:rPr sz="1815" i="1" spc="73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0" baseline="-24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81" baseline="-2222" dirty="0">
                <a:latin typeface="Symbol"/>
                <a:cs typeface="Symbol"/>
              </a:rPr>
              <a:t>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7425" y="4081283"/>
            <a:ext cx="1290918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251" baseline="-11111" dirty="0">
                <a:latin typeface="Times New Roman"/>
                <a:cs typeface="Times New Roman"/>
              </a:rPr>
              <a:t> </a:t>
            </a:r>
            <a:r>
              <a:rPr sz="2723" i="1" spc="102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4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Times New Roman"/>
                <a:cs typeface="Times New Roman"/>
              </a:rPr>
              <a:t>0</a:t>
            </a:r>
            <a:endParaRPr sz="2723" baseline="2777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193" y="373754"/>
            <a:ext cx="562292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- Probabilistic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238105" y="5891606"/>
            <a:ext cx="1190065" cy="19236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spAutoFit/>
          </a:bodyPr>
          <a:lstStyle/>
          <a:p>
            <a:pPr marL="34580">
              <a:lnSpc>
                <a:spcPts val="1493"/>
              </a:lnSpc>
            </a:pPr>
            <a:fld id="{81D60167-4931-47E6-BA6A-407CBD079E47}" type="slidenum">
              <a:rPr dirty="0"/>
              <a:pPr marL="34580">
                <a:lnSpc>
                  <a:spcPts val="1493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66193" y="1280617"/>
            <a:ext cx="4016650" cy="4803349"/>
          </a:xfrm>
          <a:prstGeom prst="rect">
            <a:avLst/>
          </a:prstGeom>
        </p:spPr>
        <p:txBody>
          <a:bodyPr vert="horz" wrap="square" lIns="0" tIns="20747" rIns="0" bIns="0" numCol="1" rtlCol="0" anchor="t" anchorCtr="0" compatLnSpc="1">
            <a:spAutoFit/>
          </a:bodyPr>
          <a:lstStyle/>
          <a:p>
            <a:pPr marL="322743" marR="271450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spc="-5" dirty="0"/>
              <a:t>Deterministic</a:t>
            </a:r>
            <a:r>
              <a:rPr sz="1800" spc="-18" dirty="0"/>
              <a:t> </a:t>
            </a:r>
            <a:r>
              <a:rPr sz="1800" dirty="0"/>
              <a:t>signal:</a:t>
            </a:r>
            <a:r>
              <a:rPr sz="1800" spc="-14" dirty="0"/>
              <a:t> </a:t>
            </a:r>
            <a:r>
              <a:rPr sz="1800" dirty="0"/>
              <a:t>a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whose </a:t>
            </a:r>
            <a:r>
              <a:rPr sz="1800" spc="-390" dirty="0"/>
              <a:t> </a:t>
            </a:r>
            <a:r>
              <a:rPr sz="1800" i="1" dirty="0">
                <a:latin typeface="Arial"/>
                <a:cs typeface="Arial"/>
              </a:rPr>
              <a:t>physical </a:t>
            </a:r>
            <a:r>
              <a:rPr sz="1800" i="1" spc="-5" dirty="0">
                <a:latin typeface="Arial"/>
                <a:cs typeface="Arial"/>
              </a:rPr>
              <a:t>description </a:t>
            </a:r>
            <a:r>
              <a:rPr sz="1800" dirty="0"/>
              <a:t>in known </a:t>
            </a:r>
            <a:r>
              <a:rPr sz="1800" spc="5" dirty="0"/>
              <a:t> </a:t>
            </a:r>
            <a:r>
              <a:rPr sz="1800" spc="-5" dirty="0"/>
              <a:t>completely</a:t>
            </a:r>
          </a:p>
          <a:p>
            <a:pPr marL="322743" marR="107197" indent="-311216">
              <a:lnSpc>
                <a:spcPct val="99200"/>
              </a:lnSpc>
              <a:spcBef>
                <a:spcPts val="830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A </a:t>
            </a:r>
            <a:r>
              <a:rPr sz="1800" spc="-5" dirty="0"/>
              <a:t>deterministic </a:t>
            </a:r>
            <a:r>
              <a:rPr sz="1800" dirty="0"/>
              <a:t>signal is a signal in </a:t>
            </a:r>
            <a:r>
              <a:rPr sz="1800" spc="5" dirty="0"/>
              <a:t> </a:t>
            </a:r>
            <a:r>
              <a:rPr sz="1800" dirty="0"/>
              <a:t>which</a:t>
            </a:r>
            <a:r>
              <a:rPr sz="1800" spc="-9" dirty="0"/>
              <a:t> </a:t>
            </a:r>
            <a:r>
              <a:rPr sz="1800" dirty="0"/>
              <a:t>each</a:t>
            </a:r>
            <a:r>
              <a:rPr sz="1800" spc="-9" dirty="0"/>
              <a:t> </a:t>
            </a:r>
            <a:r>
              <a:rPr sz="1800" dirty="0"/>
              <a:t>value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14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is</a:t>
            </a:r>
            <a:r>
              <a:rPr sz="1800" spc="-14" dirty="0"/>
              <a:t> </a:t>
            </a:r>
            <a:r>
              <a:rPr sz="1800" spc="-5" dirty="0"/>
              <a:t>fixed </a:t>
            </a:r>
            <a:r>
              <a:rPr sz="1800" spc="-390" dirty="0"/>
              <a:t> </a:t>
            </a:r>
            <a:r>
              <a:rPr sz="1800" dirty="0"/>
              <a:t>and can be </a:t>
            </a:r>
            <a:r>
              <a:rPr sz="1800" spc="-5" dirty="0"/>
              <a:t>determined </a:t>
            </a:r>
            <a:r>
              <a:rPr sz="1800" dirty="0"/>
              <a:t>by a </a:t>
            </a:r>
            <a:r>
              <a:rPr sz="1800" spc="5" dirty="0"/>
              <a:t> </a:t>
            </a:r>
            <a:r>
              <a:rPr sz="1800" spc="-5" dirty="0"/>
              <a:t>mathematical </a:t>
            </a:r>
            <a:r>
              <a:rPr sz="1800" dirty="0"/>
              <a:t>expression, rule, or </a:t>
            </a:r>
            <a:r>
              <a:rPr sz="1800" spc="5" dirty="0"/>
              <a:t> </a:t>
            </a:r>
            <a:r>
              <a:rPr sz="1800" dirty="0"/>
              <a:t>table.</a:t>
            </a:r>
          </a:p>
          <a:p>
            <a:pPr marL="322743" marR="4611" indent="-311216">
              <a:lnSpc>
                <a:spcPct val="102099"/>
              </a:lnSpc>
              <a:spcBef>
                <a:spcPts val="834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Because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this</a:t>
            </a:r>
            <a:r>
              <a:rPr sz="1800" spc="-9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spc="-5" dirty="0"/>
              <a:t>future </a:t>
            </a:r>
            <a:r>
              <a:rPr sz="1800" dirty="0"/>
              <a:t>values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the </a:t>
            </a:r>
            <a:r>
              <a:rPr sz="1800" spc="-390" dirty="0"/>
              <a:t> </a:t>
            </a:r>
            <a:r>
              <a:rPr sz="1800" dirty="0"/>
              <a:t>signal can be </a:t>
            </a:r>
            <a:r>
              <a:rPr sz="1800" spc="-5" dirty="0"/>
              <a:t>calculated from </a:t>
            </a:r>
            <a:r>
              <a:rPr sz="1800" dirty="0"/>
              <a:t>past </a:t>
            </a:r>
            <a:r>
              <a:rPr sz="1800" spc="5" dirty="0"/>
              <a:t> </a:t>
            </a:r>
            <a:r>
              <a:rPr sz="1800" dirty="0"/>
              <a:t>values</a:t>
            </a:r>
            <a:r>
              <a:rPr sz="1800" spc="-5" dirty="0"/>
              <a:t> with</a:t>
            </a:r>
            <a:r>
              <a:rPr sz="1800" dirty="0"/>
              <a:t> </a:t>
            </a:r>
            <a:r>
              <a:rPr sz="1800" spc="-5" dirty="0"/>
              <a:t>complete</a:t>
            </a:r>
            <a:r>
              <a:rPr sz="1800" dirty="0"/>
              <a:t> </a:t>
            </a:r>
            <a:r>
              <a:rPr sz="1800" spc="-5" dirty="0"/>
              <a:t>confidence.</a:t>
            </a:r>
          </a:p>
          <a:p>
            <a:pPr marL="679488" marR="533678" lvl="1" indent="-253583">
              <a:lnSpc>
                <a:spcPts val="1498"/>
              </a:lnSpc>
              <a:spcBef>
                <a:spcPts val="735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no</a:t>
            </a:r>
            <a:r>
              <a:rPr sz="1800" i="1" spc="-5" dirty="0">
                <a:latin typeface="Arial"/>
                <a:cs typeface="Arial"/>
              </a:rPr>
              <a:t> uncertainty</a:t>
            </a:r>
            <a:r>
              <a:rPr sz="1800" i="1" spc="-9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amplitude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</a:p>
          <a:p>
            <a:pPr marL="679488" marR="228225" lvl="1" indent="-253583">
              <a:lnSpc>
                <a:spcPct val="104000"/>
              </a:lnSpc>
              <a:spcBef>
                <a:spcPts val="322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dirty="0">
                <a:latin typeface="Arial MT"/>
                <a:cs typeface="Arial MT"/>
              </a:rPr>
              <a:t>Examples:</a:t>
            </a:r>
            <a:r>
              <a:rPr sz="1800" spc="-2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signals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mathematical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38000" y="1280617"/>
            <a:ext cx="3517173" cy="496942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131979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Probabilistic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(or random) signals: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cannot</a:t>
            </a:r>
            <a:r>
              <a:rPr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i="1" spc="-5" dirty="0">
                <a:solidFill>
                  <a:srgbClr val="3333FF"/>
                </a:solidFill>
                <a:latin typeface="Arial"/>
                <a:cs typeface="Arial"/>
              </a:rPr>
              <a:t> predicted </a:t>
            </a:r>
            <a:r>
              <a:rPr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precisely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but are known only in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terms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probabilistic descriptors</a:t>
            </a:r>
            <a:endParaRPr dirty="0">
              <a:latin typeface="Arial MT"/>
              <a:cs typeface="Arial MT"/>
            </a:endParaRPr>
          </a:p>
          <a:p>
            <a:pPr marL="322743" marR="59938" indent="-311216">
              <a:lnSpc>
                <a:spcPct val="101000"/>
              </a:lnSpc>
              <a:spcBef>
                <a:spcPts val="799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future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 of a random signal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cannot be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accurately predicted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usually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be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guessed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based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averages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sets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dirty="0">
              <a:latin typeface="Arial MT"/>
              <a:cs typeface="Arial MT"/>
            </a:endParaRPr>
          </a:p>
          <a:p>
            <a:pPr marL="680065" marR="300266" lvl="1" indent="-253583" algn="just">
              <a:lnSpc>
                <a:spcPct val="99600"/>
              </a:lnSpc>
              <a:spcBef>
                <a:spcPts val="672"/>
              </a:spcBef>
              <a:buChar char="–"/>
              <a:tabLst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They </a:t>
            </a:r>
            <a:r>
              <a:rPr dirty="0">
                <a:latin typeface="Arial MT"/>
                <a:cs typeface="Arial MT"/>
              </a:rPr>
              <a:t>are realization of a </a:t>
            </a:r>
            <a:r>
              <a:rPr spc="-5" dirty="0">
                <a:latin typeface="Arial MT"/>
                <a:cs typeface="Arial MT"/>
              </a:rPr>
              <a:t>stochastic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model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could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 </a:t>
            </a:r>
            <a:r>
              <a:rPr spc="-3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available</a:t>
            </a:r>
          </a:p>
          <a:p>
            <a:pPr marL="680065" marR="4611" lvl="1" indent="-253583">
              <a:lnSpc>
                <a:spcPct val="99600"/>
              </a:lnSpc>
              <a:spcBef>
                <a:spcPts val="431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Examples: </a:t>
            </a:r>
            <a:r>
              <a:rPr spc="-5" dirty="0">
                <a:latin typeface="Arial MT"/>
                <a:cs typeface="Arial MT"/>
              </a:rPr>
              <a:t>EEG, </a:t>
            </a:r>
            <a:r>
              <a:rPr dirty="0">
                <a:latin typeface="Arial MT"/>
                <a:cs typeface="Arial MT"/>
              </a:rPr>
              <a:t>evocated potentials,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noise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CCD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capture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devices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digital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cameras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989" y="432960"/>
            <a:ext cx="221550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21334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0" y="3620517"/>
            <a:ext cx="17185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Random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33" y="2186963"/>
            <a:ext cx="6368690" cy="12270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847" y="4278941"/>
            <a:ext cx="7221069" cy="140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19013" y="3368096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728" y="222925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505" y="4103680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0635" y="522379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807C6E-8F92-434C-B443-473A4756F430}"/>
              </a:ext>
            </a:extLst>
          </p:cNvPr>
          <p:cNvSpPr txBox="1"/>
          <p:nvPr/>
        </p:nvSpPr>
        <p:spPr>
          <a:xfrm>
            <a:off x="660400" y="1296140"/>
            <a:ext cx="98808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signals are represented as a function of one or more </a:t>
            </a:r>
            <a:r>
              <a:rPr lang="en-GB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a black &amp; white video signal intensity is dependent on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 and time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this course, we shall be exclusively concerned with signals that are a function of a single variable: time</a:t>
            </a: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034">
            <a:extLst>
              <a:ext uri="{FF2B5EF4-FFF2-40B4-BE49-F238E27FC236}">
                <a16:creationId xmlns:a16="http://schemas.microsoft.com/office/drawing/2014/main" id="{6EEA71CE-C427-4037-901D-FDDD33928FD4}"/>
              </a:ext>
            </a:extLst>
          </p:cNvPr>
          <p:cNvGrpSpPr>
            <a:grpSpLocks/>
          </p:cNvGrpSpPr>
          <p:nvPr/>
        </p:nvGrpSpPr>
        <p:grpSpPr bwMode="auto">
          <a:xfrm>
            <a:off x="3517037" y="3879543"/>
            <a:ext cx="5157926" cy="2423604"/>
            <a:chOff x="1062" y="2352"/>
            <a:chExt cx="3498" cy="1680"/>
          </a:xfrm>
        </p:grpSpPr>
        <p:grpSp>
          <p:nvGrpSpPr>
            <p:cNvPr id="7" name="Group 1032">
              <a:extLst>
                <a:ext uri="{FF2B5EF4-FFF2-40B4-BE49-F238E27FC236}">
                  <a16:creationId xmlns:a16="http://schemas.microsoft.com/office/drawing/2014/main" id="{5796CA75-6755-4D20-BE62-4C1ADBFD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2352"/>
              <a:ext cx="3498" cy="1680"/>
              <a:chOff x="966" y="2304"/>
              <a:chExt cx="3498" cy="1680"/>
            </a:xfrm>
          </p:grpSpPr>
          <p:sp>
            <p:nvSpPr>
              <p:cNvPr id="9" name="Line 1028">
                <a:extLst>
                  <a:ext uri="{FF2B5EF4-FFF2-40B4-BE49-F238E27FC236}">
                    <a16:creationId xmlns:a16="http://schemas.microsoft.com/office/drawing/2014/main" id="{E49F828C-47B1-4379-B6A5-3C02B94F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29">
                <a:extLst>
                  <a:ext uri="{FF2B5EF4-FFF2-40B4-BE49-F238E27FC236}">
                    <a16:creationId xmlns:a16="http://schemas.microsoft.com/office/drawing/2014/main" id="{E9813EEE-148E-40DA-9379-13CC32A7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1030">
                <a:extLst>
                  <a:ext uri="{FF2B5EF4-FFF2-40B4-BE49-F238E27FC236}">
                    <a16:creationId xmlns:a16="http://schemas.microsoft.com/office/drawing/2014/main" id="{BFEB4821-FE10-4063-8951-4A9A3C04C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415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t</a:t>
                </a:r>
              </a:p>
            </p:txBody>
          </p:sp>
          <p:sp>
            <p:nvSpPr>
              <p:cNvPr id="12" name="Text Box 1031">
                <a:extLst>
                  <a:ext uri="{FF2B5EF4-FFF2-40B4-BE49-F238E27FC236}">
                    <a16:creationId xmlns:a16="http://schemas.microsoft.com/office/drawing/2014/main" id="{3BD9D81E-8755-4B23-8A5C-DB571038A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30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f(t)</a:t>
                </a:r>
              </a:p>
            </p:txBody>
          </p:sp>
        </p:grpSp>
        <p:sp>
          <p:nvSpPr>
            <p:cNvPr id="8" name="Freeform 1033">
              <a:extLst>
                <a:ext uri="{FF2B5EF4-FFF2-40B4-BE49-F238E27FC236}">
                  <a16:creationId xmlns:a16="http://schemas.microsoft.com/office/drawing/2014/main" id="{D0B6C989-5437-4A4C-85A5-1ED5E4D3A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576"/>
              <a:ext cx="3168" cy="1240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0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49" y="460435"/>
            <a:ext cx="562211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length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3874090"/>
            <a:ext cx="6747350" cy="8278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 zero over 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>
              <a:latin typeface="Arial MT"/>
              <a:cs typeface="Arial MT"/>
            </a:endParaRPr>
          </a:p>
          <a:p>
            <a:pPr marL="426481">
              <a:spcBef>
                <a:spcPts val="749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instance,</a:t>
            </a:r>
            <a:r>
              <a:rPr sz="1452" dirty="0">
                <a:latin typeface="Arial MT"/>
                <a:cs typeface="Arial MT"/>
              </a:rPr>
              <a:t> a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sinusoid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32" dirty="0">
                <a:latin typeface="Arial MT"/>
                <a:cs typeface="Arial MT"/>
              </a:rPr>
              <a:t>f(t)=sin(ωt)</a:t>
            </a:r>
            <a:r>
              <a:rPr sz="1452" dirty="0">
                <a:latin typeface="Arial MT"/>
                <a:cs typeface="Arial MT"/>
              </a:rPr>
              <a:t> is 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length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0" y="1557912"/>
            <a:ext cx="6228101" cy="1413163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34269" marR="16137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33693" algn="l"/>
                <a:tab pos="334269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non-zero over 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>
              <a:latin typeface="Arial MT"/>
              <a:cs typeface="Arial MT"/>
            </a:endParaRPr>
          </a:p>
          <a:p>
            <a:pPr marL="2173902" marR="1901876" indent="50139">
              <a:lnSpc>
                <a:spcPct val="124100"/>
              </a:lnSpc>
              <a:spcBef>
                <a:spcPts val="1239"/>
              </a:spcBef>
            </a:pPr>
            <a:r>
              <a:rPr sz="1815" i="1" spc="9" dirty="0">
                <a:latin typeface="Times New Roman"/>
                <a:cs typeface="Times New Roman"/>
              </a:rPr>
              <a:t>f 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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13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f</a:t>
            </a:r>
            <a:r>
              <a:rPr sz="1815" i="1" spc="14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50" dirty="0">
                <a:latin typeface="Times New Roman"/>
                <a:cs typeface="Times New Roman"/>
              </a:rPr>
              <a:t> </a:t>
            </a:r>
            <a:r>
              <a:rPr sz="3403" spc="14" baseline="-2222" dirty="0">
                <a:latin typeface="Symbol"/>
                <a:cs typeface="Symbol"/>
              </a:rPr>
              <a:t>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spc="-23" dirty="0">
                <a:latin typeface="Symbol"/>
                <a:cs typeface="Symbol"/>
              </a:rPr>
              <a:t>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: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i="1" spc="-77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34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59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41" dirty="0">
                <a:latin typeface="Times New Roman"/>
                <a:cs typeface="Times New Roman"/>
              </a:rPr>
              <a:t>t</a:t>
            </a:r>
            <a:r>
              <a:rPr sz="1566" spc="14" baseline="-26570" dirty="0">
                <a:latin typeface="Times New Roman"/>
                <a:cs typeface="Times New Roman"/>
              </a:rPr>
              <a:t>2  </a:t>
            </a:r>
            <a:r>
              <a:rPr sz="1815" i="1" spc="-86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81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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spc="14" dirty="0">
                <a:latin typeface="Symbol"/>
                <a:cs typeface="Symbol"/>
              </a:rPr>
              <a:t>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2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156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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27" dirty="0">
                <a:latin typeface="Symbol"/>
                <a:cs typeface="Symbol"/>
              </a:rPr>
              <a:t></a:t>
            </a:r>
            <a:endParaRPr sz="1815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67" y="430250"/>
            <a:ext cx="441299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signal: 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5751" y="1299405"/>
            <a:ext cx="7230868" cy="1651211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"Size"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indicates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largeness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strength.</a:t>
            </a:r>
            <a:endParaRPr sz="1634" dirty="0">
              <a:latin typeface="Arial MT"/>
              <a:cs typeface="Arial MT"/>
            </a:endParaRPr>
          </a:p>
          <a:p>
            <a:pPr marL="322743" marR="4611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will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mathematical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concept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to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quantify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this notion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signals.</a:t>
            </a:r>
            <a:endParaRPr sz="1634" dirty="0">
              <a:latin typeface="Arial MT"/>
              <a:cs typeface="Arial MT"/>
            </a:endParaRPr>
          </a:p>
          <a:p>
            <a:pPr marL="322743" marR="429938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represented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 under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curve (of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squared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signal)</a:t>
            </a:r>
            <a:endParaRPr sz="1634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6943" y="3624839"/>
            <a:ext cx="4378747" cy="1961157"/>
            <a:chOff x="2681258" y="3994035"/>
            <a:chExt cx="4824730" cy="2160905"/>
          </a:xfrm>
        </p:grpSpPr>
        <p:sp>
          <p:nvSpPr>
            <p:cNvPr id="5" name="object 5"/>
            <p:cNvSpPr/>
            <p:nvPr/>
          </p:nvSpPr>
          <p:spPr>
            <a:xfrm>
              <a:off x="2681258" y="57228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42947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20" y="4019435"/>
              <a:ext cx="0" cy="2135505"/>
            </a:xfrm>
            <a:custGeom>
              <a:avLst/>
              <a:gdLst/>
              <a:ahLst/>
              <a:cxnLst/>
              <a:rect l="l" t="t" r="r" b="b"/>
              <a:pathLst>
                <a:path h="2135504">
                  <a:moveTo>
                    <a:pt x="0" y="21351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19420" y="39940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57520" y="4570298"/>
              <a:ext cx="2016125" cy="1152525"/>
            </a:xfrm>
            <a:custGeom>
              <a:avLst/>
              <a:gdLst/>
              <a:ahLst/>
              <a:cxnLst/>
              <a:rect l="l" t="t" r="r" b="b"/>
              <a:pathLst>
                <a:path w="2016125" h="1152525">
                  <a:moveTo>
                    <a:pt x="0" y="1152524"/>
                  </a:moveTo>
                  <a:lnTo>
                    <a:pt x="2016124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3645" y="4570298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0"/>
                  </a:moveTo>
                  <a:lnTo>
                    <a:pt x="1" y="11525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04134" y="5197857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5992" y="360229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9183" y="5288623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1321" y="526269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505" y="370555"/>
            <a:ext cx="1979704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160327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7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58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82513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4820841" y="2368213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841" y="310074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798" y="2210974"/>
            <a:ext cx="71173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566" spc="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9417" y="2943503"/>
            <a:ext cx="768211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23" dirty="0">
                <a:latin typeface="Times New Roman"/>
                <a:cs typeface="Times New Roman"/>
              </a:rPr>
              <a:t>t</a:t>
            </a:r>
            <a:r>
              <a:rPr sz="1815" dirty="0">
                <a:latin typeface="Times New Roman"/>
                <a:cs typeface="Times New Roman"/>
              </a:rPr>
              <a:t>)</a:t>
            </a:r>
            <a:r>
              <a:rPr sz="1815" spc="-136" dirty="0">
                <a:latin typeface="Times New Roman"/>
                <a:cs typeface="Times New Roman"/>
              </a:rPr>
              <a:t> </a:t>
            </a:r>
            <a:r>
              <a:rPr sz="1566" spc="6" baseline="55555" dirty="0">
                <a:latin typeface="Times New Roman"/>
                <a:cs typeface="Times New Roman"/>
              </a:rPr>
              <a:t>2</a:t>
            </a:r>
            <a:r>
              <a:rPr sz="1566" baseline="55555" dirty="0">
                <a:latin typeface="Times New Roman"/>
                <a:cs typeface="Times New Roman"/>
              </a:rPr>
              <a:t> </a:t>
            </a:r>
            <a:r>
              <a:rPr sz="1566" spc="-88" baseline="5555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062" y="3290401"/>
            <a:ext cx="3775934" cy="9186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832791" algn="r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089">
              <a:latin typeface="Symbol"/>
              <a:cs typeface="Symbol"/>
            </a:endParaRPr>
          </a:p>
          <a:p>
            <a:pPr marL="357322" indent="-311216"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Generalized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p</a:t>
            </a:r>
            <a:r>
              <a:rPr sz="1634" spc="218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</a:t>
            </a:r>
            <a:endParaRPr sz="1634">
              <a:latin typeface="Arial MT"/>
              <a:cs typeface="Arial MT"/>
            </a:endParaRPr>
          </a:p>
          <a:p>
            <a:pPr marL="461061">
              <a:spcBef>
                <a:spcPts val="808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p=2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get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energy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(L</a:t>
            </a:r>
            <a:r>
              <a:rPr sz="1429" baseline="-21164" dirty="0">
                <a:latin typeface="Arial MT"/>
                <a:cs typeface="Arial MT"/>
              </a:rPr>
              <a:t>2</a:t>
            </a:r>
            <a:r>
              <a:rPr sz="1429" spc="197" baseline="-2116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norm)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4759" y="2210974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4759" y="2943503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2440" y="2043715"/>
            <a:ext cx="191908" cy="132085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lnSpc>
                <a:spcPts val="1153"/>
              </a:lnSpc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031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  <a:p>
            <a:pPr marL="11527">
              <a:lnSpc>
                <a:spcPts val="1116"/>
              </a:lnSpc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lnSpc>
                <a:spcPts val="1153"/>
              </a:lnSpc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168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2548" y="4536010"/>
            <a:ext cx="284693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36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7820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2106" y="0"/>
                </a:moveTo>
                <a:lnTo>
                  <a:pt x="32106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126599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1800" y="0"/>
                </a:moveTo>
                <a:lnTo>
                  <a:pt x="31800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5926930" y="4536010"/>
            <a:ext cx="285270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41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8521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211304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20"/>
          <p:cNvSpPr txBox="1"/>
          <p:nvPr/>
        </p:nvSpPr>
        <p:spPr>
          <a:xfrm>
            <a:off x="5615003" y="4495557"/>
            <a:ext cx="717497" cy="42768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624737" algn="l"/>
              </a:tabLst>
            </a:pPr>
            <a:r>
              <a:rPr sz="2677" spc="-259" dirty="0">
                <a:latin typeface="Symbol"/>
                <a:cs typeface="Symbol"/>
              </a:rPr>
              <a:t></a:t>
            </a:r>
            <a:r>
              <a:rPr sz="2677" spc="-259" dirty="0">
                <a:latin typeface="Times New Roman"/>
                <a:cs typeface="Times New Roman"/>
              </a:rPr>
              <a:t>	</a:t>
            </a:r>
            <a:r>
              <a:rPr sz="2677" spc="-259" dirty="0">
                <a:latin typeface="Symbol"/>
                <a:cs typeface="Symbol"/>
              </a:rPr>
              <a:t></a:t>
            </a:r>
            <a:endParaRPr sz="267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104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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538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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2240" y="4463346"/>
            <a:ext cx="245505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spc="41" dirty="0">
                <a:latin typeface="Times New Roman"/>
                <a:cs typeface="Times New Roman"/>
              </a:rPr>
              <a:t>1/</a:t>
            </a:r>
            <a:r>
              <a:rPr sz="1044" spc="-9" dirty="0">
                <a:latin typeface="Times New Roman"/>
                <a:cs typeface="Times New Roman"/>
              </a:rPr>
              <a:t> </a:t>
            </a: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6938" y="4523762"/>
            <a:ext cx="91056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1142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5528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6696" y="4581904"/>
            <a:ext cx="204587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2773" y="4581904"/>
            <a:ext cx="152144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4585" y="5034710"/>
            <a:ext cx="1039650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Times New Roman"/>
                <a:cs typeface="Times New Roman"/>
              </a:rPr>
              <a:t>1</a:t>
            </a:r>
            <a:r>
              <a:rPr sz="1815" spc="-204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</a:t>
            </a:r>
            <a:r>
              <a:rPr sz="1815" spc="218" dirty="0">
                <a:latin typeface="Times New Roman"/>
                <a:cs typeface="Times New Roman"/>
              </a:rPr>
              <a:t> </a:t>
            </a:r>
            <a:r>
              <a:rPr sz="1815" i="1" spc="14" dirty="0">
                <a:latin typeface="Times New Roman"/>
                <a:cs typeface="Times New Roman"/>
              </a:rPr>
              <a:t>p</a:t>
            </a:r>
            <a:r>
              <a:rPr sz="1815" i="1" spc="-5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</a:t>
            </a:r>
            <a:r>
              <a:rPr sz="1815" spc="-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18" dirty="0">
                <a:latin typeface="Symbol"/>
                <a:cs typeface="Symbol"/>
              </a:rPr>
              <a:t>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0167" y="4549130"/>
            <a:ext cx="119871" cy="43642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768" spc="-5" dirty="0">
                <a:latin typeface="Symbol"/>
                <a:cs typeface="Symbol"/>
              </a:rPr>
              <a:t></a:t>
            </a:r>
            <a:endParaRPr sz="2768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985" y="402782"/>
            <a:ext cx="135396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414" y="1403867"/>
            <a:ext cx="10823786" cy="97017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2000" dirty="0">
              <a:latin typeface="Arial MT"/>
              <a:cs typeface="Arial MT"/>
            </a:endParaRPr>
          </a:p>
          <a:p>
            <a:pPr marL="426481">
              <a:lnSpc>
                <a:spcPts val="1737"/>
              </a:lnSpc>
              <a:spcBef>
                <a:spcPts val="753"/>
              </a:spcBef>
              <a:tabLst>
                <a:tab pos="685252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power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 (mean)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squared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 </a:t>
            </a:r>
            <a:r>
              <a:rPr sz="2000" spc="-5" dirty="0">
                <a:latin typeface="Arial MT"/>
                <a:cs typeface="Arial MT"/>
              </a:rPr>
              <a:t>amplitude, that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endParaRPr sz="2000" dirty="0">
              <a:latin typeface="Arial MT"/>
              <a:cs typeface="Arial MT"/>
            </a:endParaRPr>
          </a:p>
          <a:p>
            <a:pPr marL="679488">
              <a:lnSpc>
                <a:spcPts val="1737"/>
              </a:lnSpc>
            </a:pPr>
            <a:r>
              <a:rPr sz="2000" i="1" dirty="0">
                <a:latin typeface="Arial"/>
                <a:cs typeface="Arial"/>
              </a:rPr>
              <a:t>mean-squared</a:t>
            </a:r>
            <a:r>
              <a:rPr sz="2000" i="1" spc="-27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3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f(t)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6572" y="330896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716572" y="404321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6272136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6712042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6722736" y="3823385"/>
            <a:ext cx="89903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dirty="0">
                <a:latin typeface="Times New Roman"/>
                <a:cs typeface="Times New Roman"/>
              </a:rPr>
              <a:t>2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914" y="298094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914" y="371519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7696" y="328108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4276" y="3123844"/>
            <a:ext cx="71115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9" dirty="0">
                <a:latin typeface="Times New Roman"/>
                <a:cs typeface="Times New Roman"/>
              </a:rPr>
              <a:t> </a:t>
            </a:r>
            <a:r>
              <a:rPr sz="156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9349" y="3858383"/>
            <a:ext cx="72210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530796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18" dirty="0">
                <a:latin typeface="Times New Roman"/>
                <a:cs typeface="Times New Roman"/>
              </a:rPr>
              <a:t>t</a:t>
            </a:r>
            <a:r>
              <a:rPr sz="1815" spc="-5" dirty="0">
                <a:latin typeface="Times New Roman"/>
                <a:cs typeface="Times New Roman"/>
              </a:rPr>
              <a:t>)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i="1" spc="-5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0257" y="2956515"/>
            <a:ext cx="36825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8171" y="3258128"/>
            <a:ext cx="564776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</a:t>
            </a:r>
            <a:r>
              <a:rPr sz="1044" spc="5" dirty="0">
                <a:latin typeface="Symbol"/>
                <a:cs typeface="Symbol"/>
              </a:rPr>
              <a:t></a:t>
            </a:r>
            <a:r>
              <a:rPr sz="1044" spc="5" dirty="0">
                <a:latin typeface="Times New Roman"/>
                <a:cs typeface="Times New Roman"/>
              </a:rPr>
              <a:t> </a:t>
            </a:r>
            <a:r>
              <a:rPr sz="2723" i="1" spc="-6" baseline="-11111" dirty="0">
                <a:latin typeface="Times New Roman"/>
                <a:cs typeface="Times New Roman"/>
              </a:rPr>
              <a:t>T</a:t>
            </a:r>
            <a:endParaRPr sz="2723" baseline="-11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0257" y="3411743"/>
            <a:ext cx="368257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2103">
              <a:spcBef>
                <a:spcPts val="567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  <a:p>
            <a:pPr marL="11527">
              <a:spcBef>
                <a:spcPts val="481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1223" y="4089653"/>
            <a:ext cx="36364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1109" y="4205282"/>
            <a:ext cx="36652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7940" y="3123844"/>
            <a:ext cx="80855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5655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P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lim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4887" y="3858383"/>
            <a:ext cx="1028124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318708" algn="l"/>
              </a:tabLst>
            </a:pPr>
            <a:r>
              <a:rPr sz="1815" i="1" spc="-95" dirty="0">
                <a:latin typeface="Times New Roman"/>
                <a:cs typeface="Times New Roman"/>
              </a:rPr>
              <a:t>P</a:t>
            </a:r>
            <a:r>
              <a:rPr sz="1566" i="1" baseline="-24154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86" dirty="0">
                <a:latin typeface="Times New Roman"/>
                <a:cs typeface="Times New Roman"/>
              </a:rPr>
              <a:t> </a:t>
            </a:r>
            <a:r>
              <a:rPr sz="1815" spc="-27" dirty="0">
                <a:latin typeface="Times New Roman"/>
                <a:cs typeface="Times New Roman"/>
              </a:rPr>
              <a:t>l</a:t>
            </a:r>
            <a:r>
              <a:rPr sz="1815" dirty="0">
                <a:latin typeface="Times New Roman"/>
                <a:cs typeface="Times New Roman"/>
              </a:rPr>
              <a:t>i</a:t>
            </a:r>
            <a:r>
              <a:rPr sz="1815" spc="-5" dirty="0">
                <a:latin typeface="Times New Roman"/>
                <a:cs typeface="Times New Roman"/>
              </a:rPr>
              <a:t>m</a:t>
            </a:r>
            <a:r>
              <a:rPr sz="1815" spc="-100" dirty="0">
                <a:latin typeface="Times New Roman"/>
                <a:cs typeface="Times New Roman"/>
              </a:rPr>
              <a:t> </a:t>
            </a:r>
            <a:r>
              <a:rPr sz="2723" i="1" spc="-6" baseline="-43055" dirty="0">
                <a:latin typeface="Times New Roman"/>
                <a:cs typeface="Times New Roman"/>
              </a:rPr>
              <a:t>T</a:t>
            </a:r>
            <a:endParaRPr sz="2723" baseline="-4305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2047" y="309142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2047" y="382567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068" y="402735"/>
            <a:ext cx="2964802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- 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652848"/>
            <a:ext cx="6601545" cy="120844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power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mean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rms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</a:t>
            </a:r>
            <a:endParaRPr sz="1634">
              <a:latin typeface="Arial MT"/>
              <a:cs typeface="Arial MT"/>
            </a:endParaRPr>
          </a:p>
          <a:p>
            <a:pPr marL="679488" marR="4611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This </a:t>
            </a:r>
            <a:r>
              <a:rPr sz="1452" dirty="0">
                <a:latin typeface="Arial MT"/>
                <a:cs typeface="Arial MT"/>
              </a:rPr>
              <a:t>is a very </a:t>
            </a:r>
            <a:r>
              <a:rPr sz="1452" spc="-5" dirty="0">
                <a:latin typeface="Arial MT"/>
                <a:cs typeface="Arial MT"/>
              </a:rPr>
              <a:t>important quantity </a:t>
            </a:r>
            <a:r>
              <a:rPr sz="1452" dirty="0">
                <a:latin typeface="Arial MT"/>
                <a:cs typeface="Arial MT"/>
              </a:rPr>
              <a:t>as it is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most widespread measure of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similarity/dissimilarity </a:t>
            </a:r>
            <a:r>
              <a:rPr sz="1452" dirty="0">
                <a:latin typeface="Arial MT"/>
                <a:cs typeface="Arial MT"/>
              </a:rPr>
              <a:t>among signals</a:t>
            </a:r>
            <a:endParaRPr sz="1452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basis</a:t>
            </a:r>
            <a:r>
              <a:rPr sz="1452" spc="-5" dirty="0">
                <a:latin typeface="Arial MT"/>
                <a:cs typeface="Arial MT"/>
              </a:rPr>
              <a:t> for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definition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Noise </a:t>
            </a:r>
            <a:r>
              <a:rPr sz="1452" spc="-5" dirty="0">
                <a:latin typeface="Arial MT"/>
                <a:cs typeface="Arial MT"/>
              </a:rPr>
              <a:t>Ratio</a:t>
            </a:r>
            <a:r>
              <a:rPr sz="1452" dirty="0">
                <a:latin typeface="Arial MT"/>
                <a:cs typeface="Arial MT"/>
              </a:rPr>
              <a:t> (SNR)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579" y="3476210"/>
            <a:ext cx="674619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 such </a:t>
            </a:r>
            <a:r>
              <a:rPr sz="1452" spc="-5" dirty="0">
                <a:latin typeface="Arial MT"/>
                <a:cs typeface="Arial MT"/>
              </a:rPr>
              <a:t>that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constant </a:t>
            </a:r>
            <a:r>
              <a:rPr sz="1452" dirty="0">
                <a:latin typeface="Arial MT"/>
                <a:cs typeface="Arial MT"/>
              </a:rPr>
              <a:t>signal whose </a:t>
            </a:r>
            <a:r>
              <a:rPr sz="1452" spc="-5" dirty="0">
                <a:latin typeface="Arial MT"/>
                <a:cs typeface="Arial MT"/>
              </a:rPr>
              <a:t>amplitude </a:t>
            </a:r>
            <a:r>
              <a:rPr sz="1452" dirty="0">
                <a:latin typeface="Arial MT"/>
                <a:cs typeface="Arial MT"/>
              </a:rPr>
              <a:t>is =rms holds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same power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content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itself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641" y="4012403"/>
            <a:ext cx="69657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There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exist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which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neither 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energy nor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endParaRPr sz="1634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7665" y="4668162"/>
            <a:ext cx="3322384" cy="1322614"/>
            <a:chOff x="3177886" y="5143622"/>
            <a:chExt cx="3660775" cy="1457325"/>
          </a:xfrm>
        </p:grpSpPr>
        <p:sp>
          <p:nvSpPr>
            <p:cNvPr id="7" name="object 7"/>
            <p:cNvSpPr/>
            <p:nvPr/>
          </p:nvSpPr>
          <p:spPr>
            <a:xfrm>
              <a:off x="3177886" y="6450199"/>
              <a:ext cx="3635375" cy="0"/>
            </a:xfrm>
            <a:custGeom>
              <a:avLst/>
              <a:gdLst/>
              <a:ahLst/>
              <a:cxnLst/>
              <a:rect l="l" t="t" r="r" b="b"/>
              <a:pathLst>
                <a:path w="3635375">
                  <a:moveTo>
                    <a:pt x="0" y="0"/>
                  </a:moveTo>
                  <a:lnTo>
                    <a:pt x="3635375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6762462" y="6412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399281" y="5169022"/>
              <a:ext cx="0" cy="1431925"/>
            </a:xfrm>
            <a:custGeom>
              <a:avLst/>
              <a:gdLst/>
              <a:ahLst/>
              <a:cxnLst/>
              <a:rect l="l" t="t" r="r" b="b"/>
              <a:pathLst>
                <a:path h="1431925">
                  <a:moveTo>
                    <a:pt x="0" y="14319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1181" y="51436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9281" y="5495844"/>
              <a:ext cx="2275205" cy="954405"/>
            </a:xfrm>
            <a:custGeom>
              <a:avLst/>
              <a:gdLst/>
              <a:ahLst/>
              <a:cxnLst/>
              <a:rect l="l" t="t" r="r" b="b"/>
              <a:pathLst>
                <a:path w="2275204" h="954404">
                  <a:moveTo>
                    <a:pt x="0" y="954354"/>
                  </a:moveTo>
                  <a:lnTo>
                    <a:pt x="2275115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175" y="5294112"/>
              <a:ext cx="500380" cy="201930"/>
            </a:xfrm>
            <a:custGeom>
              <a:avLst/>
              <a:gdLst/>
              <a:ahLst/>
              <a:cxnLst/>
              <a:rect l="l" t="t" r="r" b="b"/>
              <a:pathLst>
                <a:path w="500379" h="201929">
                  <a:moveTo>
                    <a:pt x="0" y="201733"/>
                  </a:moveTo>
                  <a:lnTo>
                    <a:pt x="50028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12994" y="59120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0291" y="463452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f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9915" y="4771331"/>
            <a:ext cx="44375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ramp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823" y="5866829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0369" y="2905320"/>
            <a:ext cx="594744" cy="598778"/>
            <a:chOff x="5208273" y="3201231"/>
            <a:chExt cx="655320" cy="659765"/>
          </a:xfrm>
        </p:grpSpPr>
        <p:sp>
          <p:nvSpPr>
            <p:cNvPr id="18" name="object 18"/>
            <p:cNvSpPr/>
            <p:nvPr/>
          </p:nvSpPr>
          <p:spPr>
            <a:xfrm>
              <a:off x="5365383" y="354780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84" y="0"/>
                  </a:lnTo>
                </a:path>
              </a:pathLst>
            </a:custGeom>
            <a:ln w="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1382" y="3207223"/>
              <a:ext cx="651510" cy="653415"/>
            </a:xfrm>
            <a:custGeom>
              <a:avLst/>
              <a:gdLst/>
              <a:ahLst/>
              <a:cxnLst/>
              <a:rect l="l" t="t" r="r" b="b"/>
              <a:pathLst>
                <a:path w="651510" h="653414">
                  <a:moveTo>
                    <a:pt x="0" y="437772"/>
                  </a:moveTo>
                  <a:lnTo>
                    <a:pt x="22559" y="404994"/>
                  </a:lnTo>
                  <a:lnTo>
                    <a:pt x="78842" y="652955"/>
                  </a:lnTo>
                  <a:lnTo>
                    <a:pt x="140880" y="0"/>
                  </a:lnTo>
                  <a:lnTo>
                    <a:pt x="6512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8273" y="3201231"/>
              <a:ext cx="654685" cy="659130"/>
            </a:xfrm>
            <a:custGeom>
              <a:avLst/>
              <a:gdLst/>
              <a:ahLst/>
              <a:cxnLst/>
              <a:rect l="l" t="t" r="r" b="b"/>
              <a:pathLst>
                <a:path w="654685" h="659129">
                  <a:moveTo>
                    <a:pt x="654334" y="0"/>
                  </a:moveTo>
                  <a:lnTo>
                    <a:pt x="138808" y="0"/>
                  </a:lnTo>
                  <a:lnTo>
                    <a:pt x="81719" y="601663"/>
                  </a:lnTo>
                  <a:lnTo>
                    <a:pt x="32227" y="395602"/>
                  </a:lnTo>
                  <a:lnTo>
                    <a:pt x="0" y="441766"/>
                  </a:lnTo>
                  <a:lnTo>
                    <a:pt x="6560" y="446049"/>
                  </a:lnTo>
                  <a:lnTo>
                    <a:pt x="19105" y="426657"/>
                  </a:lnTo>
                  <a:lnTo>
                    <a:pt x="76310" y="658947"/>
                  </a:lnTo>
                  <a:lnTo>
                    <a:pt x="87704" y="658947"/>
                  </a:lnTo>
                  <a:lnTo>
                    <a:pt x="148822" y="11686"/>
                  </a:lnTo>
                  <a:lnTo>
                    <a:pt x="654334" y="11686"/>
                  </a:lnTo>
                  <a:lnTo>
                    <a:pt x="65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35451" y="3356802"/>
            <a:ext cx="280659" cy="160027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953" i="1" spc="-5" dirty="0">
                <a:latin typeface="Times New Roman"/>
                <a:cs typeface="Times New Roman"/>
              </a:rPr>
              <a:t>no</a:t>
            </a:r>
            <a:r>
              <a:rPr sz="953" i="1" spc="5" dirty="0">
                <a:latin typeface="Times New Roman"/>
                <a:cs typeface="Times New Roman"/>
              </a:rPr>
              <a:t>i</a:t>
            </a:r>
            <a:r>
              <a:rPr sz="953" i="1" spc="-5" dirty="0">
                <a:latin typeface="Times New Roman"/>
                <a:cs typeface="Times New Roman"/>
              </a:rPr>
              <a:t>s</a:t>
            </a:r>
            <a:r>
              <a:rPr sz="953" i="1" spc="5" dirty="0">
                <a:latin typeface="Times New Roman"/>
                <a:cs typeface="Times New Roman"/>
              </a:rPr>
              <a:t>e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9767" y="3212471"/>
            <a:ext cx="153296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5" dirty="0">
                <a:latin typeface="Times New Roman"/>
                <a:cs typeface="Times New Roman"/>
              </a:rPr>
              <a:t>P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6027" y="2866639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327" dirty="0">
                <a:latin typeface="Symbol"/>
                <a:cs typeface="Symbol"/>
              </a:rPr>
              <a:t>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2166" y="2945527"/>
            <a:ext cx="618949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2519" i="1" spc="-61" baseline="15015" dirty="0">
                <a:latin typeface="Times New Roman"/>
                <a:cs typeface="Times New Roman"/>
              </a:rPr>
              <a:t>P</a:t>
            </a:r>
            <a:r>
              <a:rPr sz="953" i="1" spc="-41" dirty="0">
                <a:latin typeface="Times New Roman"/>
                <a:cs typeface="Times New Roman"/>
              </a:rPr>
              <a:t>signal</a:t>
            </a:r>
            <a:r>
              <a:rPr sz="953" i="1" spc="100" dirty="0">
                <a:latin typeface="Times New Roman"/>
                <a:cs typeface="Times New Roman"/>
              </a:rPr>
              <a:t> </a:t>
            </a:r>
            <a:r>
              <a:rPr sz="2519" spc="-6" baseline="21021" dirty="0">
                <a:latin typeface="Symbol"/>
                <a:cs typeface="Symbol"/>
              </a:rPr>
              <a:t></a:t>
            </a:r>
            <a:endParaRPr sz="2519" baseline="2102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1304" y="3049256"/>
            <a:ext cx="1108230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14" dirty="0">
                <a:latin typeface="Times New Roman"/>
                <a:cs typeface="Times New Roman"/>
              </a:rPr>
              <a:t>SNR</a:t>
            </a:r>
            <a:r>
              <a:rPr sz="1679" i="1" spc="-54" dirty="0">
                <a:latin typeface="Times New Roman"/>
                <a:cs typeface="Times New Roman"/>
              </a:rPr>
              <a:t> </a:t>
            </a:r>
            <a:r>
              <a:rPr sz="1679" spc="-5" dirty="0">
                <a:latin typeface="Symbol"/>
                <a:cs typeface="Symbol"/>
              </a:rPr>
              <a:t></a:t>
            </a:r>
            <a:r>
              <a:rPr sz="1679" spc="-77" dirty="0">
                <a:latin typeface="Times New Roman"/>
                <a:cs typeface="Times New Roman"/>
              </a:rPr>
              <a:t> </a:t>
            </a:r>
            <a:r>
              <a:rPr sz="1679" spc="9" dirty="0">
                <a:latin typeface="Times New Roman"/>
                <a:cs typeface="Times New Roman"/>
              </a:rPr>
              <a:t>20log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1900" y="3104345"/>
            <a:ext cx="312356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953" dirty="0">
                <a:latin typeface="Times New Roman"/>
                <a:cs typeface="Times New Roman"/>
              </a:rPr>
              <a:t>10</a:t>
            </a:r>
            <a:r>
              <a:rPr sz="953" spc="18" dirty="0">
                <a:latin typeface="Times New Roman"/>
                <a:cs typeface="Times New Roman"/>
              </a:rPr>
              <a:t> </a:t>
            </a:r>
            <a:r>
              <a:rPr sz="2519" spc="-769" baseline="-18018" dirty="0">
                <a:latin typeface="Symbol"/>
                <a:cs typeface="Symbol"/>
              </a:rPr>
              <a:t></a:t>
            </a:r>
            <a:endParaRPr sz="2519" baseline="-18018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3284" y="3171344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513" dirty="0">
                <a:latin typeface="Symbol"/>
                <a:cs typeface="Symbol"/>
              </a:rPr>
              <a:t>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6028" y="3305073"/>
            <a:ext cx="841978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tabLst>
                <a:tab pos="748647" algn="l"/>
              </a:tabLst>
            </a:pPr>
            <a:r>
              <a:rPr sz="1679" spc="-5" dirty="0">
                <a:latin typeface="Symbol"/>
                <a:cs typeface="Symbol"/>
              </a:rPr>
              <a:t></a:t>
            </a:r>
            <a:r>
              <a:rPr sz="1679" spc="-5" dirty="0">
                <a:latin typeface="Times New Roman"/>
                <a:cs typeface="Times New Roman"/>
              </a:rPr>
              <a:t>	</a:t>
            </a:r>
            <a:r>
              <a:rPr sz="1679" spc="-5" dirty="0">
                <a:latin typeface="Symbol"/>
                <a:cs typeface="Symbol"/>
              </a:rPr>
              <a:t></a:t>
            </a:r>
            <a:endParaRPr sz="1679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63" y="467305"/>
            <a:ext cx="452255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650" y="1374552"/>
            <a:ext cx="10147924" cy="378241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with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Necessary</a:t>
            </a:r>
            <a:r>
              <a:rPr spc="-5" dirty="0">
                <a:latin typeface="Arial MT"/>
                <a:cs typeface="Arial MT"/>
              </a:rPr>
              <a:t> condition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dirty="0">
                <a:latin typeface="Arial MT"/>
                <a:cs typeface="Arial MT"/>
              </a:rPr>
              <a:t> a signal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dirty="0">
                <a:latin typeface="Arial MT"/>
                <a:cs typeface="Arial MT"/>
              </a:rPr>
              <a:t> be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 </a:t>
            </a:r>
            <a:r>
              <a:rPr spc="-5" dirty="0">
                <a:latin typeface="Arial MT"/>
                <a:cs typeface="Arial MT"/>
              </a:rPr>
              <a:t>type</a:t>
            </a:r>
            <a:r>
              <a:rPr dirty="0">
                <a:latin typeface="Arial MT"/>
                <a:cs typeface="Arial MT"/>
              </a:rPr>
              <a:t> is </a:t>
            </a:r>
            <a:r>
              <a:rPr spc="-5" dirty="0">
                <a:latin typeface="Arial MT"/>
                <a:cs typeface="Arial MT"/>
              </a:rPr>
              <a:t>that 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amplitude</a:t>
            </a:r>
            <a:r>
              <a:rPr dirty="0">
                <a:latin typeface="Arial MT"/>
                <a:cs typeface="Arial MT"/>
              </a:rPr>
              <a:t> goes </a:t>
            </a:r>
            <a:r>
              <a:rPr spc="-386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 </a:t>
            </a:r>
            <a:r>
              <a:rPr dirty="0">
                <a:latin typeface="Arial MT"/>
                <a:cs typeface="Arial MT"/>
              </a:rPr>
              <a:t>zero as</a:t>
            </a:r>
            <a:r>
              <a:rPr spc="-5" dirty="0">
                <a:latin typeface="Arial MT"/>
                <a:cs typeface="Arial MT"/>
              </a:rPr>
              <a:t> the</a:t>
            </a:r>
            <a:r>
              <a:rPr dirty="0">
                <a:latin typeface="Arial MT"/>
                <a:cs typeface="Arial MT"/>
              </a:rPr>
              <a:t> independent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 </a:t>
            </a:r>
            <a:r>
              <a:rPr spc="-5" dirty="0">
                <a:latin typeface="Arial MT"/>
                <a:cs typeface="Arial MT"/>
              </a:rPr>
              <a:t>tends to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infinity</a:t>
            </a:r>
            <a:endParaRPr dirty="0">
              <a:latin typeface="Arial MT"/>
              <a:cs typeface="Arial MT"/>
            </a:endParaRPr>
          </a:p>
          <a:p>
            <a:pPr marL="322743" indent="-311216">
              <a:spcBef>
                <a:spcPts val="7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different from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zero power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 power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717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</a:t>
            </a:r>
            <a:r>
              <a:rPr dirty="0">
                <a:latin typeface="Arial MT"/>
                <a:cs typeface="Arial MT"/>
              </a:rPr>
              <a:t> averaged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over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interval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exists</a:t>
            </a:r>
            <a:r>
              <a:rPr dirty="0">
                <a:latin typeface="Arial MT"/>
                <a:cs typeface="Arial MT"/>
              </a:rPr>
              <a:t> if </a:t>
            </a:r>
            <a:r>
              <a:rPr spc="-5" dirty="0">
                <a:latin typeface="Arial MT"/>
                <a:cs typeface="Arial MT"/>
              </a:rPr>
              <a:t>either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periodic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some </a:t>
            </a:r>
            <a:r>
              <a:rPr spc="-5" dirty="0">
                <a:latin typeface="Arial MT"/>
                <a:cs typeface="Arial MT"/>
              </a:rPr>
              <a:t>statistical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regularity</a:t>
            </a:r>
            <a:endParaRPr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A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zero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</a:p>
          <a:p>
            <a:pPr marL="685828" lvl="1" indent="-259347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There </a:t>
            </a:r>
            <a:r>
              <a:rPr dirty="0">
                <a:latin typeface="Arial MT"/>
                <a:cs typeface="Arial MT"/>
              </a:rPr>
              <a:t>exist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 </a:t>
            </a:r>
            <a:r>
              <a:rPr dirty="0">
                <a:latin typeface="Arial MT"/>
                <a:cs typeface="Arial MT"/>
              </a:rPr>
              <a:t>are </a:t>
            </a:r>
            <a:r>
              <a:rPr spc="-5" dirty="0">
                <a:latin typeface="Arial MT"/>
                <a:cs typeface="Arial MT"/>
              </a:rPr>
              <a:t>neither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such 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ramp</a:t>
            </a:r>
          </a:p>
          <a:p>
            <a:pPr marL="322743" indent="-311216">
              <a:spcBef>
                <a:spcPts val="753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practical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signals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have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thus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808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It </a:t>
            </a:r>
            <a:r>
              <a:rPr dirty="0">
                <a:latin typeface="Arial MT"/>
                <a:cs typeface="Arial MT"/>
              </a:rPr>
              <a:t>is impossible </a:t>
            </a:r>
            <a:r>
              <a:rPr spc="-5" dirty="0">
                <a:latin typeface="Arial MT"/>
                <a:cs typeface="Arial MT"/>
              </a:rPr>
              <a:t>to generate </a:t>
            </a:r>
            <a:r>
              <a:rPr dirty="0">
                <a:latin typeface="Arial MT"/>
                <a:cs typeface="Arial MT"/>
              </a:rPr>
              <a:t>a real power signal because </a:t>
            </a:r>
            <a:r>
              <a:rPr spc="-5" dirty="0">
                <a:latin typeface="Arial MT"/>
                <a:cs typeface="Arial MT"/>
              </a:rPr>
              <a:t>this </a:t>
            </a:r>
            <a:r>
              <a:rPr dirty="0">
                <a:latin typeface="Arial MT"/>
                <a:cs typeface="Arial MT"/>
              </a:rPr>
              <a:t>would have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duration </a:t>
            </a:r>
            <a:r>
              <a:rPr dirty="0">
                <a:latin typeface="Arial MT"/>
                <a:cs typeface="Arial MT"/>
              </a:rPr>
              <a:t>and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dirty="0">
                <a:latin typeface="Arial MT"/>
                <a:cs typeface="Arial MT"/>
              </a:rPr>
              <a:t> 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 is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doable.</a:t>
            </a:r>
          </a:p>
        </p:txBody>
      </p:sp>
    </p:spTree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9" y="377623"/>
            <a:ext cx="8812697" cy="50607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9906" y="1349759"/>
            <a:ext cx="731155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Shifting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consider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same 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delayed/anticipated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261" y="1657702"/>
            <a:ext cx="7964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seconds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7441" y="1777573"/>
            <a:ext cx="4382781" cy="1245966"/>
            <a:chOff x="2245013" y="2338273"/>
            <a:chExt cx="4829175" cy="1372870"/>
          </a:xfrm>
        </p:grpSpPr>
        <p:sp>
          <p:nvSpPr>
            <p:cNvPr id="6" name="object 6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4491" y="1676431"/>
            <a:ext cx="24838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730" y="28275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6333" y="3149172"/>
            <a:ext cx="4513601" cy="1245966"/>
            <a:chOff x="2100552" y="3849572"/>
            <a:chExt cx="4973320" cy="1372870"/>
          </a:xfrm>
        </p:grpSpPr>
        <p:sp>
          <p:nvSpPr>
            <p:cNvPr id="15" name="object 15"/>
            <p:cNvSpPr/>
            <p:nvPr/>
          </p:nvSpPr>
          <p:spPr>
            <a:xfrm>
              <a:off x="2104997" y="5002098"/>
              <a:ext cx="4943475" cy="0"/>
            </a:xfrm>
            <a:custGeom>
              <a:avLst/>
              <a:gdLst/>
              <a:ahLst/>
              <a:cxnLst/>
              <a:rect l="l" t="t" r="r" b="b"/>
              <a:pathLst>
                <a:path w="4943475">
                  <a:moveTo>
                    <a:pt x="0" y="0"/>
                  </a:moveTo>
                  <a:lnTo>
                    <a:pt x="49434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670" y="49639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1333" y="38749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3233" y="38495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40654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6659" y="40654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8879" y="2983198"/>
            <a:ext cx="46911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+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8343" y="4181908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46333" y="4503484"/>
            <a:ext cx="4535501" cy="1245966"/>
            <a:chOff x="2100552" y="5341823"/>
            <a:chExt cx="4997450" cy="1372870"/>
          </a:xfrm>
        </p:grpSpPr>
        <p:sp>
          <p:nvSpPr>
            <p:cNvPr id="24" name="object 24"/>
            <p:cNvSpPr/>
            <p:nvPr/>
          </p:nvSpPr>
          <p:spPr>
            <a:xfrm>
              <a:off x="2104997" y="6441959"/>
              <a:ext cx="4967605" cy="0"/>
            </a:xfrm>
            <a:custGeom>
              <a:avLst/>
              <a:gdLst/>
              <a:ahLst/>
              <a:cxnLst/>
              <a:rect l="l" t="t" r="r" b="b"/>
              <a:pathLst>
                <a:path w="4967605">
                  <a:moveTo>
                    <a:pt x="0" y="0"/>
                  </a:moveTo>
                  <a:lnTo>
                    <a:pt x="4967286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1483" y="64038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81333" y="53672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3233" y="5341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624358" y="5506922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4220" y="550692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08343" y="555350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39369" y="2823562"/>
            <a:ext cx="1900646" cy="2874597"/>
            <a:chOff x="2533620" y="3490798"/>
            <a:chExt cx="2094230" cy="3167380"/>
          </a:xfrm>
        </p:grpSpPr>
        <p:sp>
          <p:nvSpPr>
            <p:cNvPr id="32" name="object 32"/>
            <p:cNvSpPr/>
            <p:nvPr/>
          </p:nvSpPr>
          <p:spPr>
            <a:xfrm>
              <a:off x="2536795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4858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4858" y="4930659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4358" y="3490798"/>
              <a:ext cx="0" cy="3167380"/>
            </a:xfrm>
            <a:custGeom>
              <a:avLst/>
              <a:gdLst/>
              <a:ahLst/>
              <a:cxnLst/>
              <a:rect l="l" t="t" r="r" b="b"/>
              <a:pathLst>
                <a:path h="3167379">
                  <a:moveTo>
                    <a:pt x="0" y="3167061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2195" y="5146559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787" y="5108460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0258" y="6586422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3544849" y="6548323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71931" y="4233196"/>
            <a:ext cx="429921" cy="689194"/>
          </a:xfrm>
          <a:prstGeom prst="rect">
            <a:avLst/>
          </a:prstGeom>
        </p:spPr>
        <p:txBody>
          <a:bodyPr vert="horz" wrap="square" lIns="0" tIns="125634" rIns="0" bIns="0" rtlCol="0">
            <a:spAutoFit/>
          </a:bodyPr>
          <a:lstStyle/>
          <a:p>
            <a:pPr marR="4611" algn="r">
              <a:spcBef>
                <a:spcPts val="989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902"/>
              </a:spcBef>
            </a:pPr>
            <a:r>
              <a:rPr sz="1452" spc="-5" dirty="0">
                <a:latin typeface="Arial MT"/>
                <a:cs typeface="Arial MT"/>
              </a:rPr>
              <a:t>f(t-T)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0725" y="518035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5166" y="1872374"/>
            <a:ext cx="34635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&gt;0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6515" y="3375084"/>
            <a:ext cx="9151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anticipated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6694" y="4552181"/>
            <a:ext cx="66966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delayed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681" y="414797"/>
            <a:ext cx="863312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1024" y="2122130"/>
            <a:ext cx="4382781" cy="1245966"/>
            <a:chOff x="2245013" y="2338273"/>
            <a:chExt cx="4829175" cy="1372870"/>
          </a:xfrm>
        </p:grpSpPr>
        <p:sp>
          <p:nvSpPr>
            <p:cNvPr id="4" name="object 4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1641" y="1746922"/>
            <a:ext cx="5881167" cy="512785"/>
          </a:xfrm>
          <a:prstGeom prst="rect">
            <a:avLst/>
          </a:prstGeom>
        </p:spPr>
        <p:txBody>
          <a:bodyPr vert="horz" wrap="square" lIns="0" tIns="24781" rIns="0" bIns="0" rtlCol="0">
            <a:spAutoFit/>
          </a:bodyPr>
          <a:lstStyle/>
          <a:p>
            <a:pPr marL="322743" indent="-311216">
              <a:spcBef>
                <a:spcPts val="19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compression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expansion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time</a:t>
            </a:r>
            <a:endParaRPr sz="1634">
              <a:latin typeface="Arial MT"/>
              <a:cs typeface="Arial MT"/>
            </a:endParaRPr>
          </a:p>
          <a:p>
            <a:pPr marL="1447731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313" y="317215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1024" y="3364061"/>
            <a:ext cx="4382781" cy="1245966"/>
            <a:chOff x="2245013" y="3706697"/>
            <a:chExt cx="4829175" cy="1372870"/>
          </a:xfrm>
        </p:grpSpPr>
        <p:sp>
          <p:nvSpPr>
            <p:cNvPr id="13" name="object 13"/>
            <p:cNvSpPr/>
            <p:nvPr/>
          </p:nvSpPr>
          <p:spPr>
            <a:xfrm>
              <a:off x="2249458" y="48592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7670" y="48211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7520" y="3732097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5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9420" y="37066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7020" y="3922598"/>
              <a:ext cx="633730" cy="936625"/>
            </a:xfrm>
            <a:custGeom>
              <a:avLst/>
              <a:gdLst/>
              <a:ahLst/>
              <a:cxnLst/>
              <a:rect l="l" t="t" r="r" b="b"/>
              <a:pathLst>
                <a:path w="633729" h="936625">
                  <a:moveTo>
                    <a:pt x="0" y="936624"/>
                  </a:moveTo>
                  <a:lnTo>
                    <a:pt x="633589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610" y="3922598"/>
              <a:ext cx="158750" cy="936625"/>
            </a:xfrm>
            <a:custGeom>
              <a:avLst/>
              <a:gdLst/>
              <a:ahLst/>
              <a:cxnLst/>
              <a:rect l="l" t="t" r="r" b="b"/>
              <a:pathLst>
                <a:path w="158750" h="936625">
                  <a:moveTo>
                    <a:pt x="0" y="0"/>
                  </a:moveTo>
                  <a:lnTo>
                    <a:pt x="15857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27647" y="3262920"/>
            <a:ext cx="3509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(2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0313" y="441408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1024" y="4605993"/>
            <a:ext cx="4382781" cy="1245966"/>
            <a:chOff x="2245013" y="5075122"/>
            <a:chExt cx="4829175" cy="1372870"/>
          </a:xfrm>
        </p:grpSpPr>
        <p:sp>
          <p:nvSpPr>
            <p:cNvPr id="22" name="object 22"/>
            <p:cNvSpPr/>
            <p:nvPr/>
          </p:nvSpPr>
          <p:spPr>
            <a:xfrm>
              <a:off x="2249458" y="622764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7670" y="61895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7520" y="51005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9420" y="50751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3771" y="5291023"/>
              <a:ext cx="2534920" cy="936625"/>
            </a:xfrm>
            <a:custGeom>
              <a:avLst/>
              <a:gdLst/>
              <a:ahLst/>
              <a:cxnLst/>
              <a:rect l="l" t="t" r="r" b="b"/>
              <a:pathLst>
                <a:path w="2534920" h="936625">
                  <a:moveTo>
                    <a:pt x="0" y="936624"/>
                  </a:moveTo>
                  <a:lnTo>
                    <a:pt x="253436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131" y="5291023"/>
              <a:ext cx="634365" cy="936625"/>
            </a:xfrm>
            <a:custGeom>
              <a:avLst/>
              <a:gdLst/>
              <a:ahLst/>
              <a:cxnLst/>
              <a:rect l="l" t="t" r="r" b="b"/>
              <a:pathLst>
                <a:path w="634364" h="936625">
                  <a:moveTo>
                    <a:pt x="0" y="0"/>
                  </a:moveTo>
                  <a:lnTo>
                    <a:pt x="634288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48405" y="4504852"/>
            <a:ext cx="402259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t/</a:t>
            </a:r>
            <a:r>
              <a:rPr sz="1452" dirty="0">
                <a:latin typeface="Arial MT"/>
                <a:cs typeface="Arial MT"/>
              </a:rPr>
              <a:t>2)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67480" y="2186963"/>
            <a:ext cx="0" cy="3659521"/>
          </a:xfrm>
          <a:custGeom>
            <a:avLst/>
            <a:gdLst/>
            <a:ahLst/>
            <a:cxnLst/>
            <a:rect l="l" t="t" r="r" b="b"/>
            <a:pathLst>
              <a:path h="4032250">
                <a:moveTo>
                  <a:pt x="0" y="0"/>
                </a:moveTo>
                <a:lnTo>
                  <a:pt x="1" y="4032248"/>
                </a:lnTo>
              </a:path>
            </a:pathLst>
          </a:custGeom>
          <a:ln w="63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" name="object 30"/>
          <p:cNvSpPr txBox="1"/>
          <p:nvPr/>
        </p:nvSpPr>
        <p:spPr>
          <a:xfrm>
            <a:off x="6740856" y="3564039"/>
            <a:ext cx="106904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compression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79035" y="3411715"/>
            <a:ext cx="1269018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951" spc="-45" dirty="0">
                <a:latin typeface="Symbol"/>
                <a:cs typeface="Symbol"/>
              </a:rPr>
              <a:t></a:t>
            </a:r>
            <a:r>
              <a:rPr sz="1951" spc="-200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8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6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27" baseline="-2178" dirty="0">
                <a:latin typeface="Symbol"/>
                <a:cs typeface="Symbol"/>
              </a:rPr>
              <a:t></a:t>
            </a:r>
            <a:r>
              <a:rPr sz="1861" spc="-50" dirty="0">
                <a:latin typeface="Times New Roman"/>
                <a:cs typeface="Times New Roman"/>
              </a:rPr>
              <a:t>2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932" y="4861574"/>
            <a:ext cx="2437183" cy="102603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1041997" algn="l"/>
              </a:tabLst>
            </a:pPr>
            <a:r>
              <a:rPr sz="2178" baseline="3472" dirty="0">
                <a:latin typeface="Arial MT"/>
                <a:cs typeface="Arial MT"/>
              </a:rPr>
              <a:t>expansion	</a:t>
            </a:r>
            <a:r>
              <a:rPr sz="2927" spc="-74" baseline="2583" dirty="0">
                <a:latin typeface="Symbol"/>
                <a:cs typeface="Symbol"/>
              </a:rPr>
              <a:t></a:t>
            </a:r>
            <a:r>
              <a:rPr sz="2927" spc="-279" baseline="2583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388" baseline="2710" dirty="0">
                <a:latin typeface="Times New Roman"/>
                <a:cs typeface="Times New Roman"/>
              </a:rPr>
              <a:t> </a:t>
            </a:r>
            <a:r>
              <a:rPr sz="2314" spc="-127" dirty="0">
                <a:latin typeface="Symbol"/>
                <a:cs typeface="Symbol"/>
              </a:rPr>
              <a:t></a:t>
            </a:r>
            <a:r>
              <a:rPr sz="2314" spc="-185" dirty="0">
                <a:latin typeface="Times New Roman"/>
                <a:cs typeface="Times New Roman"/>
              </a:rPr>
              <a:t> </a:t>
            </a:r>
            <a:r>
              <a:rPr sz="2791" spc="6" baseline="2710" dirty="0">
                <a:latin typeface="Symbol"/>
                <a:cs typeface="Symbol"/>
              </a:rPr>
              <a:t></a:t>
            </a:r>
            <a:r>
              <a:rPr sz="2791" baseline="2710" dirty="0">
                <a:latin typeface="Times New Roman"/>
                <a:cs typeface="Times New Roman"/>
              </a:rPr>
              <a:t> </a:t>
            </a:r>
            <a:r>
              <a:rPr sz="2791" spc="-231" baseline="2710" dirty="0">
                <a:latin typeface="Times New Roman"/>
                <a:cs typeface="Times New Roman"/>
              </a:rPr>
              <a:t> </a:t>
            </a:r>
            <a:r>
              <a:rPr sz="2791" i="1" baseline="2710" dirty="0">
                <a:latin typeface="Times New Roman"/>
                <a:cs typeface="Times New Roman"/>
              </a:rPr>
              <a:t>f</a:t>
            </a:r>
            <a:r>
              <a:rPr sz="2791" i="1" spc="190" baseline="2710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142" baseline="2710" dirty="0">
                <a:latin typeface="Times New Roman"/>
                <a:cs typeface="Times New Roman"/>
              </a:rPr>
              <a:t> </a:t>
            </a:r>
            <a:r>
              <a:rPr sz="2791" baseline="2710" dirty="0">
                <a:latin typeface="Times New Roman"/>
                <a:cs typeface="Times New Roman"/>
              </a:rPr>
              <a:t>/</a:t>
            </a:r>
            <a:r>
              <a:rPr sz="2791" spc="-238" baseline="2710" dirty="0">
                <a:latin typeface="Times New Roman"/>
                <a:cs typeface="Times New Roman"/>
              </a:rPr>
              <a:t> </a:t>
            </a:r>
            <a:r>
              <a:rPr sz="2791" spc="115" baseline="2710" dirty="0">
                <a:latin typeface="Times New Roman"/>
                <a:cs typeface="Times New Roman"/>
              </a:rPr>
              <a:t>2</a:t>
            </a:r>
            <a:r>
              <a:rPr sz="2314" spc="-127" dirty="0">
                <a:latin typeface="Symbol"/>
                <a:cs typeface="Symbol"/>
              </a:rPr>
              <a:t></a:t>
            </a:r>
            <a:endParaRPr sz="2314">
              <a:latin typeface="Symbol"/>
              <a:cs typeface="Symbol"/>
            </a:endParaRPr>
          </a:p>
          <a:p>
            <a:pPr>
              <a:spcBef>
                <a:spcPts val="14"/>
              </a:spcBef>
            </a:pPr>
            <a:endParaRPr sz="2814">
              <a:latin typeface="Symbol"/>
              <a:cs typeface="Symbol"/>
            </a:endParaRPr>
          </a:p>
          <a:p>
            <a:pPr marR="744612" algn="ctr">
              <a:spcBef>
                <a:spcPts val="5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641" y="1760212"/>
            <a:ext cx="242219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generalization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25" y="389010"/>
            <a:ext cx="92536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2791" y="2174966"/>
            <a:ext cx="1266137" cy="707712"/>
          </a:xfrm>
          <a:prstGeom prst="rect">
            <a:avLst/>
          </a:prstGeom>
        </p:spPr>
        <p:txBody>
          <a:bodyPr vert="horz" wrap="square" lIns="0" tIns="40341" rIns="0" bIns="0" rtlCol="0">
            <a:spAutoFit/>
          </a:bodyPr>
          <a:lstStyle/>
          <a:p>
            <a:pPr marL="29392">
              <a:spcBef>
                <a:spcPts val="318"/>
              </a:spcBef>
            </a:pP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3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</a:t>
            </a:r>
            <a:r>
              <a:rPr sz="1815" spc="-19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11527">
              <a:spcBef>
                <a:spcPts val="281"/>
              </a:spcBef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at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4722" y="2562061"/>
            <a:ext cx="2180729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54440" algn="l"/>
              </a:tabLst>
            </a:pPr>
            <a:r>
              <a:rPr sz="1815" dirty="0">
                <a:latin typeface="Symbol"/>
                <a:cs typeface="Symbol"/>
              </a:rPr>
              <a:t>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9" dirty="0">
                <a:latin typeface="Times New Roman"/>
                <a:cs typeface="Times New Roman"/>
              </a:rPr>
              <a:t>compressed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version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739" y="3037039"/>
            <a:ext cx="4397765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1669040" algn="l"/>
              </a:tabLst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i="1" spc="-47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516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18" baseline="2777" dirty="0">
                <a:latin typeface="Times New Roman"/>
                <a:cs typeface="Times New Roman"/>
              </a:rPr>
              <a:t> </a:t>
            </a:r>
            <a:r>
              <a:rPr sz="2723" spc="-524" baseline="31944" dirty="0">
                <a:latin typeface="Symbol"/>
                <a:cs typeface="Symbol"/>
              </a:rPr>
              <a:t></a:t>
            </a:r>
            <a:r>
              <a:rPr sz="2723" spc="47" baseline="31944" dirty="0">
                <a:latin typeface="Times New Roman"/>
                <a:cs typeface="Times New Roman"/>
              </a:rPr>
              <a:t> </a:t>
            </a:r>
            <a:r>
              <a:rPr sz="2723" i="1" u="sng" baseline="37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723" i="1" spc="204" baseline="37500" dirty="0">
                <a:latin typeface="Times New Roman"/>
                <a:cs typeface="Times New Roman"/>
              </a:rPr>
              <a:t> </a:t>
            </a:r>
            <a:r>
              <a:rPr sz="2723" baseline="31944" dirty="0">
                <a:latin typeface="Symbol"/>
                <a:cs typeface="Symbol"/>
              </a:rPr>
              <a:t></a:t>
            </a:r>
            <a:r>
              <a:rPr sz="2723" spc="-54" baseline="3194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</a:t>
            </a:r>
            <a:r>
              <a:rPr sz="2723" baseline="2777" dirty="0">
                <a:latin typeface="Times New Roman"/>
                <a:cs typeface="Times New Roman"/>
              </a:rPr>
              <a:t>	</a:t>
            </a:r>
            <a:r>
              <a:rPr sz="2723" spc="-14" baseline="2777" dirty="0">
                <a:latin typeface="Times New Roman"/>
                <a:cs typeface="Times New Roman"/>
              </a:rPr>
              <a:t>dilated </a:t>
            </a:r>
            <a:r>
              <a:rPr sz="2723" spc="-6" baseline="2777" dirty="0">
                <a:latin typeface="Times New Roman"/>
                <a:cs typeface="Times New Roman"/>
              </a:rPr>
              <a:t>(or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expanded)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14" baseline="2777" dirty="0">
                <a:latin typeface="Times New Roman"/>
                <a:cs typeface="Times New Roman"/>
              </a:rPr>
              <a:t>version</a:t>
            </a:r>
            <a:endParaRPr sz="2723" baseline="277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237" y="3134845"/>
            <a:ext cx="447210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spc="-549" dirty="0">
                <a:latin typeface="Symbol"/>
                <a:cs typeface="Symbol"/>
              </a:rPr>
              <a:t></a:t>
            </a:r>
            <a:r>
              <a:rPr sz="1815" spc="-113" dirty="0">
                <a:latin typeface="Times New Roman"/>
                <a:cs typeface="Times New Roman"/>
              </a:rPr>
              <a:t> </a:t>
            </a:r>
            <a:r>
              <a:rPr sz="2723" i="1" baseline="-30555" dirty="0">
                <a:latin typeface="Times New Roman"/>
                <a:cs typeface="Times New Roman"/>
              </a:rPr>
              <a:t>a</a:t>
            </a:r>
            <a:r>
              <a:rPr sz="2723" i="1" spc="-190" baseline="-30555" dirty="0">
                <a:latin typeface="Times New Roman"/>
                <a:cs typeface="Times New Roman"/>
              </a:rPr>
              <a:t> </a:t>
            </a:r>
            <a:r>
              <a:rPr sz="1815" spc="-549" dirty="0">
                <a:latin typeface="Symbol"/>
                <a:cs typeface="Symbol"/>
              </a:rPr>
              <a:t>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819" y="3247342"/>
            <a:ext cx="1766944" cy="642478"/>
          </a:xfrm>
          <a:prstGeom prst="rect">
            <a:avLst/>
          </a:prstGeom>
        </p:spPr>
        <p:txBody>
          <a:bodyPr vert="horz" wrap="square" lIns="0" tIns="44952" rIns="0" bIns="0" rtlCol="0">
            <a:spAutoFit/>
          </a:bodyPr>
          <a:lstStyle/>
          <a:p>
            <a:pPr marL="853539">
              <a:spcBef>
                <a:spcPts val="354"/>
              </a:spcBef>
              <a:tabLst>
                <a:tab pos="1142854" algn="l"/>
              </a:tabLst>
            </a:pPr>
            <a:r>
              <a:rPr sz="1815" dirty="0">
                <a:latin typeface="Symbol"/>
                <a:cs typeface="Symbol"/>
              </a:rPr>
              <a:t>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dirty="0">
                <a:latin typeface="Symbol"/>
                <a:cs typeface="Symbol"/>
              </a:rPr>
              <a:t></a:t>
            </a:r>
            <a:endParaRPr sz="1815">
              <a:latin typeface="Symbol"/>
              <a:cs typeface="Symbol"/>
            </a:endParaRPr>
          </a:p>
          <a:p>
            <a:pPr marL="11527">
              <a:spcBef>
                <a:spcPts val="268"/>
              </a:spcBef>
            </a:pPr>
            <a:r>
              <a:rPr sz="1815" spc="-5" dirty="0">
                <a:latin typeface="Times New Roman"/>
                <a:cs typeface="Times New Roman"/>
              </a:rPr>
              <a:t>Vi</a:t>
            </a:r>
            <a:r>
              <a:rPr sz="1815" spc="-14" dirty="0">
                <a:latin typeface="Times New Roman"/>
                <a:cs typeface="Times New Roman"/>
              </a:rPr>
              <a:t>ce</a:t>
            </a:r>
            <a:r>
              <a:rPr sz="1815" spc="-27" dirty="0">
                <a:latin typeface="Times New Roman"/>
                <a:cs typeface="Times New Roman"/>
              </a:rPr>
              <a:t>v</a:t>
            </a:r>
            <a:r>
              <a:rPr sz="1815" spc="-14" dirty="0">
                <a:latin typeface="Times New Roman"/>
                <a:cs typeface="Times New Roman"/>
              </a:rPr>
              <a:t>e</a:t>
            </a:r>
            <a:r>
              <a:rPr sz="1815" spc="-9" dirty="0">
                <a:latin typeface="Times New Roman"/>
                <a:cs typeface="Times New Roman"/>
              </a:rPr>
              <a:t>r</a:t>
            </a:r>
            <a:r>
              <a:rPr sz="1815" spc="-5" dirty="0">
                <a:latin typeface="Times New Roman"/>
                <a:cs typeface="Times New Roman"/>
              </a:rPr>
              <a:t>s</a:t>
            </a:r>
            <a:r>
              <a:rPr sz="1815" dirty="0">
                <a:latin typeface="Times New Roman"/>
                <a:cs typeface="Times New Roman"/>
              </a:rPr>
              <a:t>a</a:t>
            </a:r>
            <a:r>
              <a:rPr sz="1815" spc="-9" dirty="0">
                <a:latin typeface="Times New Roman"/>
                <a:cs typeface="Times New Roman"/>
              </a:rPr>
              <a:t> f</a:t>
            </a:r>
            <a:r>
              <a:rPr sz="1815" dirty="0">
                <a:latin typeface="Times New Roman"/>
                <a:cs typeface="Times New Roman"/>
              </a:rPr>
              <a:t>or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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33" y="4082999"/>
            <a:ext cx="6444575" cy="180382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832" y="387199"/>
            <a:ext cx="86440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0955" y="2709958"/>
            <a:ext cx="3071692" cy="1241932"/>
            <a:chOff x="1528733" y="2985972"/>
            <a:chExt cx="3384550" cy="1368425"/>
          </a:xfrm>
        </p:grpSpPr>
        <p:sp>
          <p:nvSpPr>
            <p:cNvPr id="4" name="object 4"/>
            <p:cNvSpPr/>
            <p:nvPr/>
          </p:nvSpPr>
          <p:spPr>
            <a:xfrm>
              <a:off x="1528733" y="4138498"/>
              <a:ext cx="3359150" cy="0"/>
            </a:xfrm>
            <a:custGeom>
              <a:avLst/>
              <a:gdLst/>
              <a:ahLst/>
              <a:cxnLst/>
              <a:rect l="l" t="t" r="r" b="b"/>
              <a:pathLst>
                <a:path w="3359150">
                  <a:moveTo>
                    <a:pt x="0" y="0"/>
                  </a:moveTo>
                  <a:lnTo>
                    <a:pt x="33591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4837083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536795" y="30113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498695" y="29859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824133" y="32018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263995" y="32018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1640" y="1693063"/>
            <a:ext cx="5707700" cy="1166748"/>
          </a:xfrm>
          <a:prstGeom prst="rect">
            <a:avLst/>
          </a:prstGeom>
        </p:spPr>
        <p:txBody>
          <a:bodyPr vert="horz" wrap="square" lIns="0" tIns="78377" rIns="0" bIns="0" rtlCol="0">
            <a:spAutoFit/>
          </a:bodyPr>
          <a:lstStyle/>
          <a:p>
            <a:pPr marL="322743" indent="-311216">
              <a:spcBef>
                <a:spcPts val="617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inversion: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mirror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image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about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</a:t>
            </a:r>
            <a:endParaRPr sz="1634">
              <a:latin typeface="Arial MT"/>
              <a:cs typeface="Arial MT"/>
            </a:endParaRPr>
          </a:p>
          <a:p>
            <a:pPr marL="2739277">
              <a:spcBef>
                <a:spcPts val="771"/>
              </a:spcBef>
            </a:pPr>
            <a:r>
              <a:rPr sz="1951" spc="-50" dirty="0">
                <a:latin typeface="Symbol"/>
                <a:cs typeface="Symbol"/>
              </a:rPr>
              <a:t></a:t>
            </a:r>
            <a:r>
              <a:rPr sz="1951" spc="-185" dirty="0">
                <a:latin typeface="Times New Roman"/>
                <a:cs typeface="Times New Roman"/>
              </a:rPr>
              <a:t> </a:t>
            </a:r>
            <a:r>
              <a:rPr sz="3472" spc="-109" baseline="-2178" dirty="0">
                <a:latin typeface="Symbol"/>
                <a:cs typeface="Symbol"/>
              </a:rPr>
              <a:t>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79" baseline="-2178" dirty="0">
                <a:latin typeface="Times New Roman"/>
                <a:cs typeface="Times New Roman"/>
              </a:rPr>
              <a:t> </a:t>
            </a:r>
            <a:r>
              <a:rPr sz="1861" spc="5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54" dirty="0">
                <a:latin typeface="Times New Roman"/>
                <a:cs typeface="Times New Roman"/>
              </a:rPr>
              <a:t> </a:t>
            </a:r>
            <a:r>
              <a:rPr sz="1861" i="1" dirty="0">
                <a:latin typeface="Times New Roman"/>
                <a:cs typeface="Times New Roman"/>
              </a:rPr>
              <a:t>f</a:t>
            </a:r>
            <a:r>
              <a:rPr sz="1861" i="1" spc="132" dirty="0">
                <a:latin typeface="Times New Roman"/>
                <a:cs typeface="Times New Roman"/>
              </a:rPr>
              <a:t> </a:t>
            </a:r>
            <a:r>
              <a:rPr sz="3472" spc="-20" baseline="-2178" dirty="0">
                <a:latin typeface="Symbol"/>
                <a:cs typeface="Symbol"/>
              </a:rPr>
              <a:t></a:t>
            </a:r>
            <a:r>
              <a:rPr sz="1861" spc="-23" dirty="0">
                <a:latin typeface="Symbol"/>
                <a:cs typeface="Symbol"/>
              </a:rPr>
              <a:t>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>
              <a:latin typeface="Symbol"/>
              <a:cs typeface="Symbol"/>
            </a:endParaRPr>
          </a:p>
          <a:p>
            <a:pPr marL="793600">
              <a:spcBef>
                <a:spcPts val="1175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6122" y="4147834"/>
            <a:ext cx="3397303" cy="1241932"/>
            <a:chOff x="1457297" y="4570298"/>
            <a:chExt cx="3743325" cy="1368425"/>
          </a:xfrm>
        </p:grpSpPr>
        <p:sp>
          <p:nvSpPr>
            <p:cNvPr id="12" name="object 12"/>
            <p:cNvSpPr/>
            <p:nvPr/>
          </p:nvSpPr>
          <p:spPr>
            <a:xfrm>
              <a:off x="1457297" y="5722823"/>
              <a:ext cx="3717925" cy="0"/>
            </a:xfrm>
            <a:custGeom>
              <a:avLst/>
              <a:gdLst/>
              <a:ahLst/>
              <a:cxnLst/>
              <a:rect l="l" t="t" r="r" b="b"/>
              <a:pathLst>
                <a:path w="3717925">
                  <a:moveTo>
                    <a:pt x="0" y="0"/>
                  </a:moveTo>
                  <a:lnTo>
                    <a:pt x="371792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442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8820" y="4595698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0720" y="45702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8596" y="4786198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1439862" y="936624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8234" y="4786196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80" h="936625">
                  <a:moveTo>
                    <a:pt x="360362" y="0"/>
                  </a:moveTo>
                  <a:lnTo>
                    <a:pt x="0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90601" y="4177802"/>
            <a:ext cx="31005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(-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309" y="3382682"/>
            <a:ext cx="3202800" cy="10519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56519" y="3785916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4969" y="5223791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015E624-95F1-4226-9296-DBAE593F95D4}"/>
              </a:ext>
            </a:extLst>
          </p:cNvPr>
          <p:cNvSpPr txBox="1"/>
          <p:nvPr/>
        </p:nvSpPr>
        <p:spPr>
          <a:xfrm>
            <a:off x="639763" y="1109659"/>
            <a:ext cx="10138622" cy="28646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set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information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data</a:t>
            </a:r>
            <a:endParaRPr sz="2800" dirty="0">
              <a:latin typeface="Arial MT"/>
              <a:cs typeface="Arial MT"/>
            </a:endParaRPr>
          </a:p>
          <a:p>
            <a:pPr marL="761365" marR="17780" lvl="1" indent="-279400">
              <a:lnSpc>
                <a:spcPct val="104800"/>
              </a:lnSpc>
              <a:spcBef>
                <a:spcPts val="385"/>
              </a:spcBef>
              <a:buChar char="–"/>
              <a:tabLst>
                <a:tab pos="767715" algn="l"/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Both the </a:t>
            </a:r>
            <a:r>
              <a:rPr sz="2400" dirty="0">
                <a:latin typeface="Arial MT"/>
                <a:cs typeface="Arial MT"/>
              </a:rPr>
              <a:t>independent variable and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physical variable can be </a:t>
            </a:r>
            <a:r>
              <a:rPr sz="2400" spc="-5" dirty="0">
                <a:latin typeface="Arial MT"/>
                <a:cs typeface="Arial MT"/>
              </a:rPr>
              <a:t>either </a:t>
            </a:r>
            <a:r>
              <a:rPr sz="2400" dirty="0">
                <a:latin typeface="Arial MT"/>
                <a:cs typeface="Arial MT"/>
              </a:rPr>
              <a:t>scalars or </a:t>
            </a:r>
            <a:r>
              <a:rPr sz="2400" spc="-4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vectors</a:t>
            </a:r>
            <a:endParaRPr sz="2400" dirty="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Independent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 </a:t>
            </a:r>
            <a:r>
              <a:rPr sz="2000" spc="-5" dirty="0">
                <a:latin typeface="Arial MT"/>
                <a:cs typeface="Arial MT"/>
              </a:rPr>
              <a:t>(t), </a:t>
            </a:r>
            <a:r>
              <a:rPr sz="2000" dirty="0">
                <a:latin typeface="Arial MT"/>
                <a:cs typeface="Arial MT"/>
              </a:rPr>
              <a:t>space (x,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],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])</a:t>
            </a:r>
          </a:p>
          <a:p>
            <a:pPr marL="1168400" lvl="2" indent="-22860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Signal: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spc="-5" dirty="0">
                <a:latin typeface="Arial MT"/>
                <a:cs typeface="Arial MT"/>
              </a:rPr>
              <a:t>Electrochardiography</a:t>
            </a:r>
            <a:r>
              <a:rPr sz="2000" dirty="0">
                <a:latin typeface="Arial MT"/>
                <a:cs typeface="Arial MT"/>
              </a:rPr>
              <a:t> signal </a:t>
            </a:r>
            <a:r>
              <a:rPr sz="2000" spc="-5" dirty="0">
                <a:latin typeface="Arial MT"/>
                <a:cs typeface="Arial MT"/>
              </a:rPr>
              <a:t>(EEG)</a:t>
            </a:r>
            <a:r>
              <a:rPr sz="2000" dirty="0">
                <a:latin typeface="Arial MT"/>
                <a:cs typeface="Arial MT"/>
              </a:rPr>
              <a:t> 1D,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voice 1D, music 1D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Images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(2D),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video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sequences</a:t>
            </a:r>
            <a:r>
              <a:rPr sz="2000" spc="-5" dirty="0">
                <a:latin typeface="Arial MT"/>
                <a:cs typeface="Arial MT"/>
              </a:rPr>
              <a:t> (2D+time),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volumetric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(3D)</a:t>
            </a:r>
          </a:p>
        </p:txBody>
      </p:sp>
    </p:spTree>
    <p:extLst>
      <p:ext uri="{BB962C8B-B14F-4D97-AF65-F5344CB8AC3E}">
        <p14:creationId xmlns:p14="http://schemas.microsoft.com/office/powerpoint/2010/main" val="1780886805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685" y="1317679"/>
            <a:ext cx="7213579" cy="2303313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Combined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operations: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f(t)</a:t>
            </a:r>
            <a:r>
              <a:rPr sz="1634" i="1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634" i="1" dirty="0">
                <a:solidFill>
                  <a:srgbClr val="4353FF"/>
                </a:solidFill>
                <a:latin typeface="Times New Roman"/>
                <a:cs typeface="Times New Roman"/>
              </a:rPr>
              <a:t>→</a:t>
            </a:r>
            <a:r>
              <a:rPr sz="1634" i="1" spc="-5" dirty="0">
                <a:solidFill>
                  <a:srgbClr val="4353FF"/>
                </a:solidFill>
                <a:latin typeface="Times New Roman"/>
                <a:cs typeface="Times New Roman"/>
              </a:rPr>
              <a:t> f(at-b)</a:t>
            </a:r>
            <a:endParaRPr sz="1634" dirty="0">
              <a:latin typeface="Times New Roman"/>
              <a:cs typeface="Times New Roman"/>
            </a:endParaRPr>
          </a:p>
          <a:p>
            <a:pPr marL="322743" indent="-311216">
              <a:spcBef>
                <a:spcPts val="980"/>
              </a:spcBef>
              <a:buClr>
                <a:srgbClr val="3333FF"/>
              </a:buClr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Two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possible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sequences</a:t>
            </a:r>
            <a:r>
              <a:rPr sz="1634" spc="-14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operations</a:t>
            </a:r>
            <a:endParaRPr sz="1634" dirty="0">
              <a:latin typeface="Arial MT"/>
              <a:cs typeface="Arial MT"/>
            </a:endParaRPr>
          </a:p>
          <a:p>
            <a:pPr marL="252431" marR="368272" indent="-252431">
              <a:spcBef>
                <a:spcPts val="944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the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shifted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signal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 </a:t>
            </a:r>
            <a:r>
              <a:rPr sz="1634" i="1" spc="-394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 f(at-b).</a:t>
            </a:r>
            <a:endParaRPr sz="1634" dirty="0">
              <a:latin typeface="Times New Roman"/>
              <a:cs typeface="Times New Roman"/>
            </a:endParaRPr>
          </a:p>
          <a:p>
            <a:pPr marL="251854" indent="-240904">
              <a:spcBef>
                <a:spcPts val="980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b/a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f(at-b).</a:t>
            </a:r>
            <a:endParaRPr sz="1634" dirty="0">
              <a:latin typeface="Times New Roman"/>
              <a:cs typeface="Times New Roman"/>
            </a:endParaRPr>
          </a:p>
          <a:p>
            <a:pPr marL="703118" marR="4611" lvl="1" indent="-276636">
              <a:spcBef>
                <a:spcPts val="712"/>
              </a:spcBef>
              <a:buFont typeface="Times New Roman"/>
              <a:buChar char="•"/>
              <a:tabLst>
                <a:tab pos="702541" algn="l"/>
                <a:tab pos="703118" algn="l"/>
              </a:tabLst>
            </a:pPr>
            <a:r>
              <a:rPr sz="1452" i="1" spc="-5" dirty="0">
                <a:latin typeface="Times New Roman"/>
                <a:cs typeface="Times New Roman"/>
              </a:rPr>
              <a:t>Note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that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you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have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replace</a:t>
            </a:r>
            <a:r>
              <a:rPr sz="1452" i="1" dirty="0">
                <a:latin typeface="Times New Roman"/>
                <a:cs typeface="Times New Roman"/>
              </a:rPr>
              <a:t> t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by </a:t>
            </a:r>
            <a:r>
              <a:rPr sz="1452" i="1" spc="-5" dirty="0">
                <a:latin typeface="Times New Roman"/>
                <a:cs typeface="Times New Roman"/>
              </a:rPr>
              <a:t>(t-b/a)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obtain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f(at-b)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from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when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replacing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t by </a:t>
            </a:r>
            <a:r>
              <a:rPr sz="1452" i="1" spc="-34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the translated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argument (namely t-b/a))</a:t>
            </a:r>
            <a:endParaRPr sz="1452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388" y="352311"/>
            <a:ext cx="8736832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</p:spTree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9E08CB-6E52-4569-B919-C34CF08143E8}"/>
              </a:ext>
            </a:extLst>
          </p:cNvPr>
          <p:cNvSpPr/>
          <p:nvPr/>
        </p:nvSpPr>
        <p:spPr>
          <a:xfrm>
            <a:off x="593725" y="1259235"/>
            <a:ext cx="8483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2584927109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97" y="41582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28" y="1321543"/>
            <a:ext cx="3773053" cy="69740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（单位阶跃函数）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Useful for representing </a:t>
            </a:r>
            <a:r>
              <a:rPr sz="1452" dirty="0">
                <a:latin typeface="Arial MT"/>
                <a:cs typeface="Arial MT"/>
              </a:rPr>
              <a:t>causal 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3097" y="2330471"/>
            <a:ext cx="948594" cy="364200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spc="14" dirty="0">
                <a:latin typeface="Times New Roman"/>
                <a:cs typeface="Times New Roman"/>
              </a:rPr>
              <a:t>u</a:t>
            </a:r>
            <a:r>
              <a:rPr sz="1815" i="1" spc="-213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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2723" spc="6" baseline="34722" dirty="0">
                <a:latin typeface="Symbol"/>
                <a:cs typeface="Symbol"/>
              </a:rPr>
              <a:t></a:t>
            </a:r>
            <a:r>
              <a:rPr sz="2723" spc="20" baseline="41666" dirty="0">
                <a:latin typeface="Times New Roman"/>
                <a:cs typeface="Times New Roman"/>
              </a:rPr>
              <a:t>1</a:t>
            </a:r>
            <a:endParaRPr sz="2723" baseline="41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079" y="2428347"/>
            <a:ext cx="304288" cy="29450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spc="18" dirty="0">
                <a:latin typeface="Symbol"/>
                <a:cs typeface="Symbol"/>
              </a:rPr>
              <a:t></a:t>
            </a:r>
            <a:r>
              <a:rPr sz="2723" spc="27" baseline="-33333" dirty="0">
                <a:latin typeface="Times New Roman"/>
                <a:cs typeface="Times New Roman"/>
              </a:rPr>
              <a:t>0</a:t>
            </a:r>
            <a:endParaRPr sz="2723" baseline="-333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5061" y="2145902"/>
            <a:ext cx="473143" cy="721685"/>
          </a:xfrm>
          <a:prstGeom prst="rect">
            <a:avLst/>
          </a:prstGeom>
        </p:spPr>
        <p:txBody>
          <a:bodyPr vert="horz" wrap="square" lIns="0" tIns="85293" rIns="0" bIns="0" rtlCol="0">
            <a:spAutoFit/>
          </a:bodyPr>
          <a:lstStyle/>
          <a:p>
            <a:pPr marL="11527">
              <a:spcBef>
                <a:spcPts val="672"/>
              </a:spcBef>
            </a:pP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14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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  <a:p>
            <a:pPr marL="31122">
              <a:spcBef>
                <a:spcPts val="585"/>
              </a:spcBef>
            </a:pPr>
            <a:r>
              <a:rPr sz="1815" i="1" spc="9" dirty="0">
                <a:latin typeface="Times New Roman"/>
                <a:cs typeface="Times New Roman"/>
              </a:rPr>
              <a:t>t </a:t>
            </a:r>
            <a:r>
              <a:rPr sz="1815" spc="18" dirty="0">
                <a:latin typeface="Symbol"/>
                <a:cs typeface="Symbol"/>
              </a:rPr>
              <a:t>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131" y="2615816"/>
            <a:ext cx="139465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815" spc="14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218" y="3285757"/>
            <a:ext cx="5459505" cy="19286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3455" y="5503018"/>
            <a:ext cx="2307515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spc="-10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6" dirty="0">
                <a:latin typeface="Times New Roman"/>
                <a:cs typeface="Times New Roman"/>
              </a:rPr>
              <a:t> </a:t>
            </a:r>
            <a:r>
              <a:rPr sz="3472" spc="-123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7" dirty="0">
                <a:latin typeface="Times New Roman"/>
                <a:cs typeface="Times New Roman"/>
              </a:rPr>
              <a:t> </a:t>
            </a:r>
            <a:r>
              <a:rPr sz="1861" spc="68" dirty="0">
                <a:latin typeface="Times New Roman"/>
                <a:cs typeface="Times New Roman"/>
              </a:rPr>
              <a:t>2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504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241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1" dirty="0">
                <a:latin typeface="Times New Roman"/>
                <a:cs typeface="Times New Roman"/>
              </a:rPr>
              <a:t> </a:t>
            </a:r>
            <a:r>
              <a:rPr sz="3472" spc="-129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2" dirty="0">
                <a:latin typeface="Times New Roman"/>
                <a:cs typeface="Times New Roman"/>
              </a:rPr>
              <a:t> </a:t>
            </a:r>
            <a:r>
              <a:rPr sz="1861" spc="73" dirty="0">
                <a:latin typeface="Times New Roman"/>
                <a:cs typeface="Times New Roman"/>
              </a:rPr>
              <a:t>4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 dirty="0">
              <a:latin typeface="Symbol"/>
              <a:cs typeface="Symbo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5B22978-0341-4708-950D-636AD35B8F6F}"/>
              </a:ext>
            </a:extLst>
          </p:cNvPr>
          <p:cNvSpPr txBox="1"/>
          <p:nvPr/>
        </p:nvSpPr>
        <p:spPr>
          <a:xfrm>
            <a:off x="5966723" y="1402406"/>
            <a:ext cx="475161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63295C40-DF9A-461B-ABB9-A28361CABB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6399" y="2515421"/>
            <a:ext cx="4937400" cy="1166383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822027FC-89DE-468E-86F1-A63255C127EF}"/>
              </a:ext>
            </a:extLst>
          </p:cNvPr>
          <p:cNvSpPr txBox="1"/>
          <p:nvPr/>
        </p:nvSpPr>
        <p:spPr>
          <a:xfrm>
            <a:off x="7380103" y="2095409"/>
            <a:ext cx="29967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FD06419-8C9C-4813-9179-80BBF4C5CB24}"/>
              </a:ext>
            </a:extLst>
          </p:cNvPr>
          <p:cNvSpPr txBox="1"/>
          <p:nvPr/>
        </p:nvSpPr>
        <p:spPr>
          <a:xfrm>
            <a:off x="10242885" y="2029134"/>
            <a:ext cx="32042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</a:t>
            </a:r>
            <a:r>
              <a:rPr sz="1452" spc="-5" dirty="0">
                <a:latin typeface="Arial MT"/>
                <a:cs typeface="Arial MT"/>
              </a:rPr>
              <a:t>[</a:t>
            </a:r>
            <a:r>
              <a:rPr sz="1452" dirty="0">
                <a:latin typeface="Arial MT"/>
                <a:cs typeface="Arial MT"/>
              </a:rPr>
              <a:t>k]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308" y="362116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08" y="1508420"/>
            <a:ext cx="33212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Ramp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(continuous time)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4697" y="2131040"/>
            <a:ext cx="2143844" cy="9669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6325" y="3446179"/>
            <a:ext cx="2263711" cy="132451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8959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0214" y="1308905"/>
            <a:ext cx="2260258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（单位冲激函数）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197" y="2041727"/>
            <a:ext cx="808552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54" dirty="0">
                <a:latin typeface="Symbol"/>
                <a:cs typeface="Symbol"/>
              </a:rPr>
              <a:t></a:t>
            </a:r>
            <a:r>
              <a:rPr sz="2723" i="1" spc="-6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54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Symbol"/>
                <a:cs typeface="Symbol"/>
              </a:rPr>
              <a:t>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0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0527" y="2087367"/>
            <a:ext cx="459889" cy="292110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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0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7419" y="2476602"/>
            <a:ext cx="1248848" cy="687029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lnSpc>
                <a:spcPts val="830"/>
              </a:lnSpc>
              <a:spcBef>
                <a:spcPts val="103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 dirty="0">
              <a:latin typeface="Symbol"/>
              <a:cs typeface="Symbol"/>
            </a:endParaRPr>
          </a:p>
          <a:p>
            <a:pPr marL="72041">
              <a:lnSpc>
                <a:spcPts val="2845"/>
              </a:lnSpc>
            </a:pPr>
            <a:r>
              <a:rPr sz="4084" spc="-6" baseline="-12962" dirty="0">
                <a:latin typeface="Symbol"/>
                <a:cs typeface="Symbol"/>
              </a:rPr>
              <a:t></a:t>
            </a:r>
            <a:r>
              <a:rPr sz="4084" spc="-326" baseline="-12962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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45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10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-18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 dirty="0">
              <a:latin typeface="Times New Roman"/>
              <a:cs typeface="Times New Roman"/>
            </a:endParaRPr>
          </a:p>
          <a:p>
            <a:pPr marL="34580">
              <a:spcBef>
                <a:spcPts val="381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5959" y="5224077"/>
            <a:ext cx="69156" cy="6915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8" name="object 8"/>
          <p:cNvGrpSpPr/>
          <p:nvPr/>
        </p:nvGrpSpPr>
        <p:grpSpPr>
          <a:xfrm>
            <a:off x="2762065" y="4016725"/>
            <a:ext cx="2940872" cy="1373329"/>
            <a:chOff x="1673197" y="4425835"/>
            <a:chExt cx="3240405" cy="1513205"/>
          </a:xfrm>
        </p:grpSpPr>
        <p:sp>
          <p:nvSpPr>
            <p:cNvPr id="9" name="object 9"/>
            <p:cNvSpPr/>
            <p:nvPr/>
          </p:nvSpPr>
          <p:spPr>
            <a:xfrm>
              <a:off x="1673197" y="5794259"/>
              <a:ext cx="3215005" cy="0"/>
            </a:xfrm>
            <a:custGeom>
              <a:avLst/>
              <a:gdLst/>
              <a:ahLst/>
              <a:cxnLst/>
              <a:rect l="l" t="t" r="r" b="b"/>
              <a:pathLst>
                <a:path w="3215004">
                  <a:moveTo>
                    <a:pt x="0" y="0"/>
                  </a:moveTo>
                  <a:lnTo>
                    <a:pt x="32146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083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3058" y="4425835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1512887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058" y="4883034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91122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958" y="48576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37559" y="526269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91" y="5262690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32245" y="532896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0811"/>
              </p:ext>
            </p:extLst>
          </p:nvPr>
        </p:nvGraphicFramePr>
        <p:xfrm>
          <a:off x="6090760" y="3820780"/>
          <a:ext cx="2804433" cy="144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433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8840">
                        <a:lnSpc>
                          <a:spcPts val="1240"/>
                        </a:lnSpc>
                        <a:spcBef>
                          <a:spcPts val="935"/>
                        </a:spcBef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ε→0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7769" marB="0">
                    <a:lnL w="9525">
                      <a:solidFill>
                        <a:srgbClr val="0433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57">
                <a:tc>
                  <a:txBody>
                    <a:bodyPr/>
                    <a:lstStyle/>
                    <a:p>
                      <a:pPr marL="772160">
                        <a:lnSpc>
                          <a:spcPts val="1145"/>
                        </a:lnSpc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1/</a:t>
                      </a:r>
                      <a:r>
                        <a:rPr lang="en-US" sz="1500" spc="-300" dirty="0">
                          <a:latin typeface="Arial MT"/>
                          <a:cs typeface="Arial MT"/>
                        </a:rPr>
                        <a:t>   </a:t>
                      </a:r>
                      <a:r>
                        <a:rPr sz="1500" spc="-300" dirty="0">
                          <a:latin typeface="Arial MT"/>
                          <a:cs typeface="Arial MT"/>
                        </a:rPr>
                        <a:t>ε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R w="9525">
                      <a:solidFill>
                        <a:srgbClr val="0433FF"/>
                      </a:solidFill>
                      <a:prstDash val="solid"/>
                    </a:lnR>
                    <a:lnT w="6350">
                      <a:solidFill>
                        <a:srgbClr val="0433FF"/>
                      </a:solidFill>
                      <a:prstDash val="solid"/>
                    </a:lnT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433FF"/>
                      </a:solidFill>
                      <a:prstDash val="solid"/>
                    </a:lnL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4">
            <a:extLst>
              <a:ext uri="{FF2B5EF4-FFF2-40B4-BE49-F238E27FC236}">
                <a16:creationId xmlns:a16="http://schemas.microsoft.com/office/drawing/2014/main" id="{D406ED32-3C9E-4BA9-AAD2-88D89F449386}"/>
              </a:ext>
            </a:extLst>
          </p:cNvPr>
          <p:cNvSpPr txBox="1"/>
          <p:nvPr/>
        </p:nvSpPr>
        <p:spPr>
          <a:xfrm>
            <a:off x="3550343" y="3886074"/>
            <a:ext cx="518487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54" dirty="0">
                <a:latin typeface="Symbol"/>
                <a:cs typeface="Symbol"/>
              </a:rPr>
              <a:t></a:t>
            </a:r>
            <a:r>
              <a:rPr sz="2723" i="1" spc="-6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54" dirty="0">
                <a:latin typeface="Times New Roman"/>
                <a:cs typeface="Times New Roman"/>
              </a:rPr>
              <a:t> 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E44F94-AA6C-48FA-B5BF-B592BA46801A}"/>
              </a:ext>
            </a:extLst>
          </p:cNvPr>
          <p:cNvSpPr txBox="1"/>
          <p:nvPr/>
        </p:nvSpPr>
        <p:spPr>
          <a:xfrm>
            <a:off x="3749772" y="4272665"/>
            <a:ext cx="28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5" dirty="0">
                <a:latin typeface="Times New Roman"/>
                <a:cs typeface="Times New Roman"/>
              </a:rPr>
              <a:t>1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DF1633-5D68-40B2-A1F7-5C84939787B5}"/>
              </a:ext>
            </a:extLst>
          </p:cNvPr>
          <p:cNvCxnSpPr>
            <a:cxnSpLocks/>
          </p:cNvCxnSpPr>
          <p:nvPr/>
        </p:nvCxnSpPr>
        <p:spPr bwMode="auto">
          <a:xfrm>
            <a:off x="7117583" y="4088212"/>
            <a:ext cx="368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object 4">
            <a:extLst>
              <a:ext uri="{FF2B5EF4-FFF2-40B4-BE49-F238E27FC236}">
                <a16:creationId xmlns:a16="http://schemas.microsoft.com/office/drawing/2014/main" id="{9654E154-6EE6-40E5-BE0E-255FBBC9EF47}"/>
              </a:ext>
            </a:extLst>
          </p:cNvPr>
          <p:cNvSpPr txBox="1"/>
          <p:nvPr/>
        </p:nvSpPr>
        <p:spPr>
          <a:xfrm>
            <a:off x="7016434" y="5277993"/>
            <a:ext cx="495405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lang="en-US" sz="2859" spc="-68" baseline="2645" dirty="0">
                <a:latin typeface="Symbol"/>
                <a:cs typeface="Times New Roman"/>
              </a:rPr>
              <a:t>0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CF64E05-F6E0-4BBA-935B-B9738E0A92B2}"/>
              </a:ext>
            </a:extLst>
          </p:cNvPr>
          <p:cNvSpPr txBox="1"/>
          <p:nvPr/>
        </p:nvSpPr>
        <p:spPr>
          <a:xfrm>
            <a:off x="7486334" y="5277993"/>
            <a:ext cx="495405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lang="en-US" sz="2859" spc="-68" baseline="2645" dirty="0">
                <a:latin typeface="Symbol"/>
                <a:cs typeface="Times New Roman"/>
              </a:rPr>
              <a:t>e</a:t>
            </a:r>
            <a:endParaRPr sz="2723" baseline="2777" dirty="0">
              <a:latin typeface="Times New Roman"/>
              <a:cs typeface="Times New Roman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8690F36-BDEF-4FD3-9FAE-F3823792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21" y="2222436"/>
            <a:ext cx="2257425" cy="7143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291" y="360305"/>
            <a:ext cx="676571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pc="-9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578" y="5458690"/>
            <a:ext cx="657791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area under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curve </a:t>
            </a:r>
            <a:r>
              <a:rPr sz="1452" spc="-5" dirty="0">
                <a:latin typeface="Arial MT"/>
                <a:cs typeface="Arial MT"/>
              </a:rPr>
              <a:t>obtained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product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unit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impulse </a:t>
            </a:r>
            <a:r>
              <a:rPr sz="1452" spc="-5" dirty="0">
                <a:latin typeface="Arial MT"/>
                <a:cs typeface="Arial MT"/>
              </a:rPr>
              <a:t>function </a:t>
            </a:r>
            <a:r>
              <a:rPr sz="1452" spc="-386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shifted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value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for t=T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1" y="1693656"/>
            <a:ext cx="4560282" cy="1819871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322743" indent="-311216">
              <a:spcBef>
                <a:spcPts val="613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Multiplication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endParaRPr sz="1634" dirty="0">
              <a:latin typeface="Arial MT"/>
              <a:cs typeface="Arial MT"/>
            </a:endParaRPr>
          </a:p>
          <a:p>
            <a:pPr marL="1824072">
              <a:spcBef>
                <a:spcPts val="749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5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45" dirty="0">
                <a:latin typeface="Times New Roman"/>
                <a:cs typeface="Times New Roman"/>
              </a:rPr>
              <a:t> </a:t>
            </a:r>
            <a:r>
              <a:rPr sz="3403" spc="-54" baseline="-2222" dirty="0">
                <a:latin typeface="Symbol"/>
                <a:cs typeface="Symbol"/>
              </a:rPr>
              <a:t></a:t>
            </a:r>
            <a:r>
              <a:rPr sz="1815" spc="91" dirty="0">
                <a:latin typeface="Times New Roman"/>
                <a:cs typeface="Times New Roman"/>
              </a:rPr>
              <a:t>0</a:t>
            </a:r>
            <a:r>
              <a:rPr sz="3403" spc="-81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 marL="1824072">
              <a:spcBef>
                <a:spcPts val="268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1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109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3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>
              <a:spcBef>
                <a:spcPts val="41"/>
              </a:spcBef>
            </a:pPr>
            <a:endParaRPr sz="2677" dirty="0">
              <a:latin typeface="Symbol"/>
              <a:cs typeface="Symbol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Sampling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property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90" y="3743808"/>
            <a:ext cx="170643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525535" algn="l"/>
              </a:tabLst>
            </a:pPr>
            <a:r>
              <a:rPr sz="1044" spc="5" dirty="0">
                <a:latin typeface="Symbol"/>
                <a:cs typeface="Symbol"/>
              </a:rPr>
              <a:t>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994" y="3743808"/>
            <a:ext cx="19190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6590" y="4200401"/>
            <a:ext cx="3730405" cy="456486"/>
          </a:xfrm>
          <a:prstGeom prst="rect">
            <a:avLst/>
          </a:prstGeom>
        </p:spPr>
        <p:txBody>
          <a:bodyPr vert="horz" wrap="square" lIns="0" tIns="70309" rIns="0" bIns="0" rtlCol="0">
            <a:spAutoFit/>
          </a:bodyPr>
          <a:lstStyle/>
          <a:p>
            <a:pPr marL="11527">
              <a:spcBef>
                <a:spcPts val="554"/>
              </a:spcBef>
              <a:tabLst>
                <a:tab pos="1525535" algn="l"/>
                <a:tab pos="3549592" algn="l"/>
              </a:tabLst>
            </a:pP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05" y="3806916"/>
            <a:ext cx="5097396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50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14" baseline="2645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59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6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8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64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40" baseline="-11111" dirty="0">
                <a:latin typeface="Times New Roman"/>
                <a:cs typeface="Times New Roman"/>
              </a:rPr>
              <a:t> 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7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0" baseline="2777" dirty="0">
                <a:latin typeface="Times New Roman"/>
                <a:cs typeface="Times New Roman"/>
              </a:rPr>
              <a:t> </a:t>
            </a:r>
            <a:r>
              <a:rPr sz="2269" spc="54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62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24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04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538" y="4449423"/>
            <a:ext cx="2407792" cy="721702"/>
          </a:xfrm>
          <a:prstGeom prst="rect">
            <a:avLst/>
          </a:prstGeom>
        </p:spPr>
        <p:txBody>
          <a:bodyPr vert="horz" wrap="square" lIns="0" tIns="102582" rIns="0" bIns="0" rtlCol="0">
            <a:spAutoFit/>
          </a:bodyPr>
          <a:lstStyle/>
          <a:p>
            <a:pPr marL="72041">
              <a:spcBef>
                <a:spcPts val="808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54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</a:t>
            </a:r>
            <a:r>
              <a:rPr sz="2723" spc="-38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  <a:p>
            <a:pPr marL="34580">
              <a:spcBef>
                <a:spcPts val="286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76" y="421432"/>
            <a:ext cx="7741558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613589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unit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integral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 impulse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578" y="3971831"/>
            <a:ext cx="69271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hus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1766" y="2481766"/>
            <a:ext cx="251268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03" y="0"/>
                </a:lnTo>
              </a:path>
            </a:pathLst>
          </a:custGeom>
          <a:ln w="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5067980" y="2151804"/>
            <a:ext cx="254149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15" i="1" spc="-5" dirty="0">
                <a:latin typeface="Times New Roman"/>
                <a:cs typeface="Times New Roman"/>
              </a:rPr>
              <a:t>du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8437" y="2238265"/>
            <a:ext cx="960120" cy="36245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723" i="1" spc="-6" baseline="-43055" dirty="0">
                <a:latin typeface="Times New Roman"/>
                <a:cs typeface="Times New Roman"/>
              </a:rPr>
              <a:t>d</a:t>
            </a:r>
            <a:r>
              <a:rPr sz="2723" i="1" spc="6" baseline="-43055" dirty="0">
                <a:latin typeface="Times New Roman"/>
                <a:cs typeface="Times New Roman"/>
              </a:rPr>
              <a:t>t</a:t>
            </a:r>
            <a:r>
              <a:rPr sz="2723" i="1" baseline="-43055" dirty="0">
                <a:latin typeface="Times New Roman"/>
                <a:cs typeface="Times New Roman"/>
              </a:rPr>
              <a:t> </a:t>
            </a:r>
            <a:r>
              <a:rPr sz="2723" i="1" spc="-123" baseline="-4305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123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181" y="2795528"/>
            <a:ext cx="1557169" cy="7004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95094">
              <a:lnSpc>
                <a:spcPts val="834"/>
              </a:lnSpc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  <a:p>
            <a:pPr marL="72041">
              <a:lnSpc>
                <a:spcPts val="2850"/>
              </a:lnSpc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23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102" baseline="-2222" dirty="0">
                <a:latin typeface="Symbol"/>
                <a:cs typeface="Symbol"/>
              </a:rPr>
              <a:t></a:t>
            </a:r>
            <a:r>
              <a:rPr sz="1815" i="1" spc="-5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  <a:p>
            <a:pPr marL="34580">
              <a:spcBef>
                <a:spcPts val="390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9867" y="4361930"/>
            <a:ext cx="6108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263" y="4880410"/>
            <a:ext cx="19190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757" y="4289851"/>
            <a:ext cx="952628" cy="720003"/>
          </a:xfrm>
          <a:prstGeom prst="rect">
            <a:avLst/>
          </a:prstGeom>
        </p:spPr>
        <p:txBody>
          <a:bodyPr vert="horz" wrap="square" lIns="0" tIns="83564" rIns="0" bIns="0" rtlCol="0">
            <a:spAutoFit/>
          </a:bodyPr>
          <a:lstStyle/>
          <a:p>
            <a:pPr marR="27664" algn="r">
              <a:spcBef>
                <a:spcPts val="658"/>
              </a:spcBef>
              <a:tabLst>
                <a:tab pos="442042" algn="l"/>
              </a:tabLst>
            </a:pPr>
            <a:r>
              <a:rPr sz="2723" spc="27" baseline="-5555" dirty="0">
                <a:latin typeface="Symbol"/>
                <a:cs typeface="Symbol"/>
              </a:rPr>
              <a:t></a:t>
            </a:r>
            <a:r>
              <a:rPr sz="1815" spc="18" dirty="0">
                <a:latin typeface="Times New Roman"/>
                <a:cs typeface="Times New Roman"/>
              </a:rPr>
              <a:t>0	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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  <a:p>
            <a:pPr marR="47835" algn="r">
              <a:spcBef>
                <a:spcPts val="576"/>
              </a:spcBef>
            </a:pP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</a:t>
            </a:r>
            <a:r>
              <a:rPr sz="1815" spc="-77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3335" y="4757417"/>
            <a:ext cx="138889" cy="29327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815" spc="9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3659" y="4414151"/>
            <a:ext cx="1988244" cy="43467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1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2723" spc="6" baseline="-9722" dirty="0">
                <a:latin typeface="Symbol"/>
                <a:cs typeface="Symbol"/>
              </a:rPr>
              <a:t></a:t>
            </a:r>
            <a:r>
              <a:rPr sz="2723" spc="14" baseline="-43055" dirty="0">
                <a:latin typeface="Times New Roman"/>
                <a:cs typeface="Times New Roman"/>
              </a:rPr>
              <a:t>1</a:t>
            </a:r>
            <a:endParaRPr sz="2723" baseline="-430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542" y="433288"/>
            <a:ext cx="709702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310223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010" y="2371365"/>
            <a:ext cx="2008658" cy="773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5566" y="3576439"/>
            <a:ext cx="1882192" cy="131477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Functions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3393BD-4828-40E1-9D55-928E91417A8A}"/>
              </a:ext>
            </a:extLst>
          </p:cNvPr>
          <p:cNvSpPr/>
          <p:nvPr/>
        </p:nvSpPr>
        <p:spPr>
          <a:xfrm>
            <a:off x="327815" y="1323201"/>
            <a:ext cx="3021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1B7A08-C39A-4AE4-B868-2F7FD122A092}"/>
              </a:ext>
            </a:extLst>
          </p:cNvPr>
          <p:cNvSpPr/>
          <p:nvPr/>
        </p:nvSpPr>
        <p:spPr>
          <a:xfrm>
            <a:off x="733425" y="1914526"/>
            <a:ext cx="6096000" cy="37087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628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difference</a:t>
            </a:r>
          </a:p>
          <a:p>
            <a:pPr marL="1251450" lvl="3">
              <a:spcBef>
                <a:spcPts val="600"/>
              </a:spcBef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Sum</a:t>
            </a:r>
          </a:p>
          <a:p>
            <a:pPr marL="877050" lvl="3">
              <a:spcBef>
                <a:spcPts val="600"/>
              </a:spcBef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</a:p>
        </p:txBody>
      </p:sp>
      <p:graphicFrame>
        <p:nvGraphicFramePr>
          <p:cNvPr id="6" name="物件 1">
            <a:extLst>
              <a:ext uri="{FF2B5EF4-FFF2-40B4-BE49-F238E27FC236}">
                <a16:creationId xmlns:a16="http://schemas.microsoft.com/office/drawing/2014/main" id="{220AEE5E-9B28-43D8-8145-27F050A79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170" y="1186639"/>
          <a:ext cx="5326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6" name="物件 1">
                        <a:extLst>
                          <a:ext uri="{FF2B5EF4-FFF2-40B4-BE49-F238E27FC236}">
                            <a16:creationId xmlns:a16="http://schemas.microsoft.com/office/drawing/2014/main" id="{220AEE5E-9B28-43D8-8145-27F050A79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170" y="1186639"/>
                        <a:ext cx="53260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2">
                <a:extLst>
                  <a:ext uri="{FF2B5EF4-FFF2-40B4-BE49-F238E27FC236}">
                    <a16:creationId xmlns:a16="http://schemas.microsoft.com/office/drawing/2014/main" id="{F1324B76-D016-426F-BB6B-5C153DDF2140}"/>
                  </a:ext>
                </a:extLst>
              </p:cNvPr>
              <p:cNvSpPr txBox="1"/>
              <p:nvPr/>
            </p:nvSpPr>
            <p:spPr bwMode="auto">
              <a:xfrm>
                <a:off x="3087688" y="2392363"/>
                <a:ext cx="6924675" cy="846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物件 2">
                <a:extLst>
                  <a:ext uri="{FF2B5EF4-FFF2-40B4-BE49-F238E27FC236}">
                    <a16:creationId xmlns:a16="http://schemas.microsoft.com/office/drawing/2014/main" id="{F1324B76-D016-426F-BB6B-5C153DDF2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688" y="2392363"/>
                <a:ext cx="6924675" cy="846137"/>
              </a:xfrm>
              <a:prstGeom prst="rect">
                <a:avLst/>
              </a:prstGeom>
              <a:blipFill>
                <a:blip r:embed="rId5"/>
                <a:stretch>
                  <a:fillRect t="-7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物件 3">
                <a:extLst>
                  <a:ext uri="{FF2B5EF4-FFF2-40B4-BE49-F238E27FC236}">
                    <a16:creationId xmlns:a16="http://schemas.microsoft.com/office/drawing/2014/main" id="{4E2DB71B-3270-4DCE-9002-AF01AAB08812}"/>
                  </a:ext>
                </a:extLst>
              </p:cNvPr>
              <p:cNvSpPr txBox="1"/>
              <p:nvPr/>
            </p:nvSpPr>
            <p:spPr bwMode="auto">
              <a:xfrm>
                <a:off x="3948114" y="3270251"/>
                <a:ext cx="3322637" cy="184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物件 3">
                <a:extLst>
                  <a:ext uri="{FF2B5EF4-FFF2-40B4-BE49-F238E27FC236}">
                    <a16:creationId xmlns:a16="http://schemas.microsoft.com/office/drawing/2014/main" id="{4E2DB71B-3270-4DCE-9002-AF01AAB0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8114" y="3270251"/>
                <a:ext cx="3322637" cy="1847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物件 5">
            <a:extLst>
              <a:ext uri="{FF2B5EF4-FFF2-40B4-BE49-F238E27FC236}">
                <a16:creationId xmlns:a16="http://schemas.microsoft.com/office/drawing/2014/main" id="{E5D0DCD9-A0AE-4C9E-BF07-77D97CAE2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4" y="5814527"/>
          <a:ext cx="347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43100" imgH="228600" progId="Equation.3">
                  <p:embed/>
                </p:oleObj>
              </mc:Choice>
              <mc:Fallback>
                <p:oleObj name="方程式" r:id="rId7" imgW="1943100" imgH="228600" progId="Equation.3">
                  <p:embed/>
                  <p:pic>
                    <p:nvPicPr>
                      <p:cNvPr id="9" name="物件 5">
                        <a:extLst>
                          <a:ext uri="{FF2B5EF4-FFF2-40B4-BE49-F238E27FC236}">
                            <a16:creationId xmlns:a16="http://schemas.microsoft.com/office/drawing/2014/main" id="{E5D0DCD9-A0AE-4C9E-BF07-77D97CAE2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4" y="5814527"/>
                        <a:ext cx="3475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129814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 Impulse &amp; Unit Step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8A8008-2472-4C03-BE21-91110A40ECF1}"/>
              </a:ext>
            </a:extLst>
          </p:cNvPr>
          <p:cNvSpPr/>
          <p:nvPr/>
        </p:nvSpPr>
        <p:spPr>
          <a:xfrm>
            <a:off x="94277" y="1249310"/>
            <a:ext cx="32213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7DA3C17E-7ED0-4C1A-9B45-7FD7ED9628B3}"/>
              </a:ext>
            </a:extLst>
          </p:cNvPr>
          <p:cNvSpPr txBox="1"/>
          <p:nvPr/>
        </p:nvSpPr>
        <p:spPr>
          <a:xfrm>
            <a:off x="5214655" y="553742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[n] = u[n] – u[n – 1]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3">
            <a:extLst>
              <a:ext uri="{FF2B5EF4-FFF2-40B4-BE49-F238E27FC236}">
                <a16:creationId xmlns:a16="http://schemas.microsoft.com/office/drawing/2014/main" id="{44580B7C-DE31-4B7F-99FB-824E0C98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33" y="1747801"/>
            <a:ext cx="4248472" cy="3769404"/>
          </a:xfrm>
          <a:prstGeom prst="rect">
            <a:avLst/>
          </a:prstGeom>
        </p:spPr>
      </p:pic>
      <p:sp>
        <p:nvSpPr>
          <p:cNvPr id="13" name="文字方塊 10">
            <a:extLst>
              <a:ext uri="{FF2B5EF4-FFF2-40B4-BE49-F238E27FC236}">
                <a16:creationId xmlns:a16="http://schemas.microsoft.com/office/drawing/2014/main" id="{64D2FB9A-7971-4AF4-BFE7-3F3F34D02437}"/>
              </a:ext>
            </a:extLst>
          </p:cNvPr>
          <p:cNvSpPr txBox="1"/>
          <p:nvPr/>
        </p:nvSpPr>
        <p:spPr>
          <a:xfrm>
            <a:off x="6867411" y="3630348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12E0BF1E-F075-4AD2-A08A-5674A27627EB}"/>
              </a:ext>
            </a:extLst>
          </p:cNvPr>
          <p:cNvSpPr txBox="1"/>
          <p:nvPr/>
        </p:nvSpPr>
        <p:spPr>
          <a:xfrm>
            <a:off x="6843881" y="2512877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F33A0459-3A31-4690-AC0E-5DA97580B5D7}"/>
              </a:ext>
            </a:extLst>
          </p:cNvPr>
          <p:cNvSpPr txBox="1"/>
          <p:nvPr/>
        </p:nvSpPr>
        <p:spPr>
          <a:xfrm>
            <a:off x="6843881" y="4777150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7">
            <a:extLst>
              <a:ext uri="{FF2B5EF4-FFF2-40B4-BE49-F238E27FC236}">
                <a16:creationId xmlns:a16="http://schemas.microsoft.com/office/drawing/2014/main" id="{FD6FE9FF-1A1A-47BF-BE9C-BBCB89163525}"/>
              </a:ext>
            </a:extLst>
          </p:cNvPr>
          <p:cNvSpPr txBox="1"/>
          <p:nvPr/>
        </p:nvSpPr>
        <p:spPr>
          <a:xfrm>
            <a:off x="7338891" y="1984338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9">
            <a:extLst>
              <a:ext uri="{FF2B5EF4-FFF2-40B4-BE49-F238E27FC236}">
                <a16:creationId xmlns:a16="http://schemas.microsoft.com/office/drawing/2014/main" id="{CBDDF011-7C2A-41D4-A20D-2FAC92214B0E}"/>
              </a:ext>
            </a:extLst>
          </p:cNvPr>
          <p:cNvSpPr txBox="1"/>
          <p:nvPr/>
        </p:nvSpPr>
        <p:spPr>
          <a:xfrm>
            <a:off x="7363934" y="3147787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4FD7C6D6-2E2D-42FC-94F0-4EAF75C3F387}"/>
              </a:ext>
            </a:extLst>
          </p:cNvPr>
          <p:cNvSpPr txBox="1"/>
          <p:nvPr/>
        </p:nvSpPr>
        <p:spPr>
          <a:xfrm>
            <a:off x="7363934" y="4421056"/>
            <a:ext cx="1366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[n – 1]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74617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63221-8D04-4E27-A64D-7C6004B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1D biological signals: ECG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B69FEA5-A54F-4F7B-8B38-A2A7349DF423}"/>
              </a:ext>
            </a:extLst>
          </p:cNvPr>
          <p:cNvSpPr/>
          <p:nvPr/>
        </p:nvSpPr>
        <p:spPr>
          <a:xfrm>
            <a:off x="525021" y="1825232"/>
            <a:ext cx="3874701" cy="295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38D71296-D915-48AA-A5A7-A488D4FD2756}"/>
              </a:ext>
            </a:extLst>
          </p:cNvPr>
          <p:cNvSpPr/>
          <p:nvPr/>
        </p:nvSpPr>
        <p:spPr>
          <a:xfrm>
            <a:off x="5312992" y="1306813"/>
            <a:ext cx="579120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8AE4D906-AB8B-421A-AEF1-69CA1385780D}"/>
              </a:ext>
            </a:extLst>
          </p:cNvPr>
          <p:cNvSpPr txBox="1"/>
          <p:nvPr/>
        </p:nvSpPr>
        <p:spPr>
          <a:xfrm>
            <a:off x="5077923" y="1380400"/>
            <a:ext cx="252729" cy="906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amplitude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073BFC4D-226C-4C6A-B218-6863AC09A8C6}"/>
              </a:ext>
            </a:extLst>
          </p:cNvPr>
          <p:cNvSpPr txBox="1"/>
          <p:nvPr/>
        </p:nvSpPr>
        <p:spPr>
          <a:xfrm>
            <a:off x="10144707" y="2487595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296846A-88DF-419C-B583-08393472E47D}"/>
              </a:ext>
            </a:extLst>
          </p:cNvPr>
          <p:cNvSpPr/>
          <p:nvPr/>
        </p:nvSpPr>
        <p:spPr>
          <a:xfrm>
            <a:off x="4593855" y="2957813"/>
            <a:ext cx="7289800" cy="2962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60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74250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5016727"/>
            <a:ext cx="3494121" cy="679347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322743" indent="-311216">
              <a:spcBef>
                <a:spcPts val="89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sz="1634">
              <a:latin typeface="Arial MT"/>
              <a:cs typeface="Arial MT"/>
            </a:endParaRPr>
          </a:p>
          <a:p>
            <a:pPr marL="426481">
              <a:spcBef>
                <a:spcPts val="717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k=nT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825" y="3232952"/>
            <a:ext cx="2863586" cy="19219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8588" y="1651682"/>
            <a:ext cx="3828954" cy="1504113"/>
          </a:xfrm>
          <a:prstGeom prst="rect">
            <a:avLst/>
          </a:prstGeom>
        </p:spPr>
        <p:txBody>
          <a:bodyPr vert="horz" wrap="square" lIns="0" tIns="119871" rIns="0" bIns="0" rtlCol="0">
            <a:spAutoFit/>
          </a:bodyPr>
          <a:lstStyle/>
          <a:p>
            <a:pPr marL="345796" indent="-311216">
              <a:spcBef>
                <a:spcPts val="944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sz="1634">
              <a:latin typeface="Arial MT"/>
              <a:cs typeface="Arial MT"/>
            </a:endParaRPr>
          </a:p>
          <a:p>
            <a:pPr marR="66277" algn="r">
              <a:spcBef>
                <a:spcPts val="1239"/>
              </a:spcBef>
            </a:pPr>
            <a:r>
              <a:rPr sz="1815" i="1" spc="5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1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e</a:t>
            </a:r>
            <a:r>
              <a:rPr sz="1815" i="1" spc="-195" dirty="0">
                <a:latin typeface="Times New Roman"/>
                <a:cs typeface="Times New Roman"/>
              </a:rPr>
              <a:t> </a:t>
            </a:r>
            <a:r>
              <a:rPr sz="1566" i="1" spc="-14" baseline="43478" dirty="0">
                <a:latin typeface="Times New Roman"/>
                <a:cs typeface="Times New Roman"/>
              </a:rPr>
              <a:t>j</a:t>
            </a:r>
            <a:r>
              <a:rPr sz="1702" spc="-27" baseline="40000" dirty="0">
                <a:latin typeface="Symbol"/>
                <a:cs typeface="Symbol"/>
              </a:rPr>
              <a:t></a:t>
            </a:r>
            <a:r>
              <a:rPr sz="1566" i="1" spc="6" baseline="43478" dirty="0">
                <a:latin typeface="Times New Roman"/>
                <a:cs typeface="Times New Roman"/>
              </a:rPr>
              <a:t>t</a:t>
            </a:r>
            <a:endParaRPr sz="1566" baseline="43478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451">
              <a:latin typeface="Times New Roman"/>
              <a:cs typeface="Times New Roman"/>
            </a:endParaRPr>
          </a:p>
          <a:p>
            <a:pPr marL="345796" indent="-311216"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Euler</a:t>
            </a:r>
            <a:r>
              <a:rPr sz="1634" spc="-5" dirty="0">
                <a:solidFill>
                  <a:srgbClr val="4353FF"/>
                </a:solidFill>
                <a:latin typeface="MS PGothic"/>
                <a:cs typeface="MS PGothic"/>
              </a:rPr>
              <a:t>’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relations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5548" y="2841066"/>
            <a:ext cx="3071691" cy="4725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8564" y="5364418"/>
            <a:ext cx="1554040" cy="501751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444582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366" y="1414309"/>
            <a:ext cx="3863532" cy="1171447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57322" indent="-311216">
              <a:spcBef>
                <a:spcPts val="935"/>
              </a:spcBef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Exponential function e</a:t>
            </a:r>
            <a:r>
              <a:rPr sz="1634" spc="-6" baseline="25462" dirty="0">
                <a:solidFill>
                  <a:srgbClr val="4353FF"/>
                </a:solidFill>
                <a:latin typeface="Arial MT"/>
                <a:cs typeface="Arial MT"/>
              </a:rPr>
              <a:t>st</a:t>
            </a:r>
            <a:endParaRPr sz="1634" baseline="25462" dirty="0">
              <a:latin typeface="Arial MT"/>
              <a:cs typeface="Arial MT"/>
            </a:endParaRPr>
          </a:p>
          <a:p>
            <a:pPr marL="461061">
              <a:spcBef>
                <a:spcPts val="753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Generalization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0" dirty="0">
                <a:latin typeface="Arial MT"/>
                <a:cs typeface="Arial MT"/>
              </a:rPr>
              <a:t>e</a:t>
            </a:r>
            <a:r>
              <a:rPr sz="1429" spc="-74" baseline="26455" dirty="0">
                <a:latin typeface="Arial MT"/>
                <a:cs typeface="Arial MT"/>
              </a:rPr>
              <a:t>jωt</a:t>
            </a:r>
            <a:endParaRPr sz="1429" baseline="26455" dirty="0">
              <a:latin typeface="Arial MT"/>
              <a:cs typeface="Arial MT"/>
            </a:endParaRPr>
          </a:p>
          <a:p>
            <a:pPr marR="16137" algn="r">
              <a:spcBef>
                <a:spcPts val="1330"/>
              </a:spcBef>
            </a:pPr>
            <a:r>
              <a:rPr sz="1906" i="1" spc="9" dirty="0">
                <a:latin typeface="Times New Roman"/>
                <a:cs typeface="Times New Roman"/>
              </a:rPr>
              <a:t>s</a:t>
            </a:r>
            <a:r>
              <a:rPr sz="1906" i="1" spc="-27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</a:t>
            </a:r>
            <a:r>
              <a:rPr sz="1906" spc="-218" dirty="0">
                <a:latin typeface="Times New Roman"/>
                <a:cs typeface="Times New Roman"/>
              </a:rPr>
              <a:t> </a:t>
            </a:r>
            <a:r>
              <a:rPr sz="1997" spc="-41" dirty="0">
                <a:latin typeface="Symbol"/>
                <a:cs typeface="Symbol"/>
              </a:rPr>
              <a:t></a:t>
            </a:r>
            <a:r>
              <a:rPr sz="1997" spc="23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</a:t>
            </a:r>
            <a:r>
              <a:rPr sz="1906" spc="154" dirty="0">
                <a:latin typeface="Times New Roman"/>
                <a:cs typeface="Times New Roman"/>
              </a:rPr>
              <a:t> </a:t>
            </a:r>
            <a:r>
              <a:rPr sz="1906" i="1" spc="-59" dirty="0">
                <a:latin typeface="Times New Roman"/>
                <a:cs typeface="Times New Roman"/>
              </a:rPr>
              <a:t>j</a:t>
            </a:r>
            <a:r>
              <a:rPr sz="1997" spc="-45" dirty="0">
                <a:latin typeface="Symbol"/>
                <a:cs typeface="Symbol"/>
              </a:rPr>
              <a:t></a:t>
            </a:r>
            <a:endParaRPr sz="1997" dirty="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71" y="2948712"/>
            <a:ext cx="6922521" cy="193002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52" y="312077"/>
            <a:ext cx="533383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250" y="1871392"/>
            <a:ext cx="6611428" cy="3856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1172" y="1863947"/>
            <a:ext cx="33713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</a:t>
            </a: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316" y="1889881"/>
            <a:ext cx="408022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s=j</a:t>
            </a:r>
            <a:r>
              <a:rPr sz="1452" spc="-322" dirty="0">
                <a:latin typeface="Arial MT"/>
                <a:cs typeface="Arial MT"/>
              </a:rPr>
              <a:t>ω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D27D6-229B-4D91-AFBF-CFFF8D8D8391}"/>
              </a:ext>
            </a:extLst>
          </p:cNvPr>
          <p:cNvSpPr txBox="1"/>
          <p:nvPr/>
        </p:nvSpPr>
        <p:spPr>
          <a:xfrm>
            <a:off x="4299980" y="4046691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18FB2-5DDD-42FB-B5ED-5FD80C8AF077}"/>
              </a:ext>
            </a:extLst>
          </p:cNvPr>
          <p:cNvSpPr txBox="1"/>
          <p:nvPr/>
        </p:nvSpPr>
        <p:spPr>
          <a:xfrm>
            <a:off x="8570578" y="3866822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9F1FFC3-9D74-43A9-A3DF-30D6FA4221FB}"/>
              </a:ext>
            </a:extLst>
          </p:cNvPr>
          <p:cNvPicPr/>
          <p:nvPr/>
        </p:nvPicPr>
        <p:blipFill rotWithShape="1">
          <a:blip r:embed="rId3" cstate="print"/>
          <a:srcRect l="19199" r="20448" b="76600"/>
          <a:stretch/>
        </p:blipFill>
        <p:spPr>
          <a:xfrm>
            <a:off x="512956" y="1246506"/>
            <a:ext cx="4177991" cy="451623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1">
            <a:extLst>
              <a:ext uri="{FF2B5EF4-FFF2-40B4-BE49-F238E27FC236}">
                <a16:creationId xmlns:a16="http://schemas.microsoft.com/office/drawing/2014/main" id="{1AB17B52-2CD6-423F-9A94-EA17F097E40A}"/>
              </a:ext>
            </a:extLst>
          </p:cNvPr>
          <p:cNvSpPr/>
          <p:nvPr/>
        </p:nvSpPr>
        <p:spPr>
          <a:xfrm>
            <a:off x="9267780" y="1847793"/>
            <a:ext cx="1916866" cy="3724642"/>
          </a:xfrm>
          <a:custGeom>
            <a:avLst/>
            <a:gdLst/>
            <a:ahLst/>
            <a:cxnLst/>
            <a:rect l="l" t="t" r="r" b="b"/>
            <a:pathLst>
              <a:path w="2520950" h="4104004">
                <a:moveTo>
                  <a:pt x="2520950" y="0"/>
                </a:moveTo>
                <a:lnTo>
                  <a:pt x="0" y="0"/>
                </a:lnTo>
                <a:lnTo>
                  <a:pt x="0" y="4103686"/>
                </a:lnTo>
                <a:lnTo>
                  <a:pt x="2520950" y="4103686"/>
                </a:lnTo>
                <a:lnTo>
                  <a:pt x="2520950" y="0"/>
                </a:lnTo>
                <a:close/>
              </a:path>
            </a:pathLst>
          </a:custGeom>
          <a:solidFill>
            <a:srgbClr val="FFFB00">
              <a:alpha val="38038"/>
            </a:srgbClr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52" y="312077"/>
            <a:ext cx="533383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0" y="1871392"/>
            <a:ext cx="6611428" cy="3856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2262" y="1863947"/>
            <a:ext cx="33713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</a:t>
            </a: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406" y="1889881"/>
            <a:ext cx="408022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s=j</a:t>
            </a:r>
            <a:r>
              <a:rPr sz="1452" spc="-322" dirty="0">
                <a:latin typeface="Arial MT"/>
                <a:cs typeface="Arial MT"/>
              </a:rPr>
              <a:t>ω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D27D6-229B-4D91-AFBF-CFFF8D8D8391}"/>
              </a:ext>
            </a:extLst>
          </p:cNvPr>
          <p:cNvSpPr txBox="1"/>
          <p:nvPr/>
        </p:nvSpPr>
        <p:spPr>
          <a:xfrm>
            <a:off x="1591070" y="4046691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18FB2-5DDD-42FB-B5ED-5FD80C8AF077}"/>
              </a:ext>
            </a:extLst>
          </p:cNvPr>
          <p:cNvSpPr txBox="1"/>
          <p:nvPr/>
        </p:nvSpPr>
        <p:spPr>
          <a:xfrm>
            <a:off x="5861668" y="3866822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98BA7FC-4F3F-49E8-ABC6-65729CF67323}"/>
              </a:ext>
            </a:extLst>
          </p:cNvPr>
          <p:cNvGrpSpPr/>
          <p:nvPr/>
        </p:nvGrpSpPr>
        <p:grpSpPr>
          <a:xfrm>
            <a:off x="7145012" y="1863946"/>
            <a:ext cx="4186838" cy="3532734"/>
            <a:chOff x="2748250" y="2338272"/>
            <a:chExt cx="4613275" cy="3892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37D1C9AB-8094-4BDF-A748-5299E546F199}"/>
                </a:ext>
              </a:extLst>
            </p:cNvPr>
            <p:cNvSpPr/>
            <p:nvPr/>
          </p:nvSpPr>
          <p:spPr>
            <a:xfrm>
              <a:off x="2752695" y="4138498"/>
              <a:ext cx="4583430" cy="0"/>
            </a:xfrm>
            <a:custGeom>
              <a:avLst/>
              <a:gdLst/>
              <a:ahLst/>
              <a:cxnLst/>
              <a:rect l="l" t="t" r="r" b="b"/>
              <a:pathLst>
                <a:path w="4583430">
                  <a:moveTo>
                    <a:pt x="0" y="0"/>
                  </a:moveTo>
                  <a:lnTo>
                    <a:pt x="45831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461EEA71-5042-4A1B-9714-FD2FCD3A6DA0}"/>
                </a:ext>
              </a:extLst>
            </p:cNvPr>
            <p:cNvSpPr/>
            <p:nvPr/>
          </p:nvSpPr>
          <p:spPr>
            <a:xfrm>
              <a:off x="7285008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1FC3CCD2-C974-4E16-8B09-0C2E6BB6B32B}"/>
                </a:ext>
              </a:extLst>
            </p:cNvPr>
            <p:cNvSpPr/>
            <p:nvPr/>
          </p:nvSpPr>
          <p:spPr>
            <a:xfrm>
              <a:off x="5057745" y="2363672"/>
              <a:ext cx="0" cy="3862704"/>
            </a:xfrm>
            <a:custGeom>
              <a:avLst/>
              <a:gdLst/>
              <a:ahLst/>
              <a:cxnLst/>
              <a:rect l="l" t="t" r="r" b="b"/>
              <a:pathLst>
                <a:path h="3862704">
                  <a:moveTo>
                    <a:pt x="0" y="3862386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460DD0F5-4945-4045-908D-43A2D12FA8D3}"/>
                </a:ext>
              </a:extLst>
            </p:cNvPr>
            <p:cNvSpPr/>
            <p:nvPr/>
          </p:nvSpPr>
          <p:spPr>
            <a:xfrm>
              <a:off x="5019645" y="23382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8">
            <a:extLst>
              <a:ext uri="{FF2B5EF4-FFF2-40B4-BE49-F238E27FC236}">
                <a16:creationId xmlns:a16="http://schemas.microsoft.com/office/drawing/2014/main" id="{9756EA71-6BDF-44B9-B07F-6FBCEF7FF37A}"/>
              </a:ext>
            </a:extLst>
          </p:cNvPr>
          <p:cNvSpPr txBox="1"/>
          <p:nvPr/>
        </p:nvSpPr>
        <p:spPr>
          <a:xfrm>
            <a:off x="11142246" y="3592565"/>
            <a:ext cx="13716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9C73095E-E42E-465B-8166-781EBDB29876}"/>
              </a:ext>
            </a:extLst>
          </p:cNvPr>
          <p:cNvSpPr txBox="1"/>
          <p:nvPr/>
        </p:nvSpPr>
        <p:spPr>
          <a:xfrm>
            <a:off x="7235257" y="1863948"/>
            <a:ext cx="2005767" cy="3731021"/>
          </a:xfrm>
          <a:prstGeom prst="rect">
            <a:avLst/>
          </a:prstGeom>
          <a:solidFill>
            <a:srgbClr val="D6D7FF">
              <a:alpha val="3803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34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1361" dirty="0">
              <a:latin typeface="Times New Roman"/>
              <a:cs typeface="Times New Roman"/>
            </a:endParaRPr>
          </a:p>
          <a:p>
            <a:pPr marL="393631" marR="359051" indent="-576" algn="ctr">
              <a:lnSpc>
                <a:spcPts val="1724"/>
              </a:lnSpc>
            </a:pPr>
            <a:r>
              <a:rPr sz="1452" spc="-5" dirty="0">
                <a:latin typeface="Arial MT"/>
                <a:cs typeface="Arial MT"/>
              </a:rPr>
              <a:t>left half </a:t>
            </a:r>
            <a:r>
              <a:rPr sz="1452" dirty="0">
                <a:latin typeface="Arial MT"/>
                <a:cs typeface="Arial MT"/>
              </a:rPr>
              <a:t>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decreasing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sz="1452" dirty="0">
              <a:latin typeface="Arial MT"/>
              <a:cs typeface="Arial MT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2F5E313-291A-4B40-AA69-67FF13139354}"/>
              </a:ext>
            </a:extLst>
          </p:cNvPr>
          <p:cNvSpPr txBox="1"/>
          <p:nvPr/>
        </p:nvSpPr>
        <p:spPr>
          <a:xfrm>
            <a:off x="9386381" y="2326526"/>
            <a:ext cx="1489165" cy="674975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0950" marR="4611" indent="-576" algn="ctr">
              <a:lnSpc>
                <a:spcPts val="1724"/>
              </a:lnSpc>
              <a:spcBef>
                <a:spcPts val="163"/>
              </a:spcBef>
            </a:pPr>
            <a:r>
              <a:rPr sz="1452" dirty="0">
                <a:latin typeface="Arial MT"/>
                <a:cs typeface="Arial MT"/>
              </a:rPr>
              <a:t>right half 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increasing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5E32E3E-A67B-40AF-898F-FDF1842047CC}"/>
              </a:ext>
            </a:extLst>
          </p:cNvPr>
          <p:cNvSpPr txBox="1"/>
          <p:nvPr/>
        </p:nvSpPr>
        <p:spPr>
          <a:xfrm>
            <a:off x="8789492" y="1276132"/>
            <a:ext cx="3054403" cy="536600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663928">
              <a:spcBef>
                <a:spcPts val="399"/>
              </a:spcBef>
            </a:pPr>
            <a:r>
              <a:rPr sz="1452" dirty="0">
                <a:latin typeface="Arial MT"/>
                <a:cs typeface="Arial MT"/>
              </a:rPr>
              <a:t>signals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constant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313"/>
              </a:spcBef>
            </a:pPr>
            <a:r>
              <a:rPr sz="1452" spc="-163" dirty="0">
                <a:latin typeface="Arial MT"/>
                <a:cs typeface="Arial MT"/>
              </a:rPr>
              <a:t>jω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704C7644-2A8F-4AC7-B004-D0224FF7B6C6}"/>
              </a:ext>
            </a:extLst>
          </p:cNvPr>
          <p:cNvGrpSpPr/>
          <p:nvPr/>
        </p:nvGrpSpPr>
        <p:grpSpPr>
          <a:xfrm>
            <a:off x="9305855" y="1668004"/>
            <a:ext cx="1660407" cy="2719255"/>
            <a:chOff x="5129183" y="2122373"/>
            <a:chExt cx="1829524" cy="2996217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BB7226E8-304E-4F82-B6A8-FA354D1B0C60}"/>
                </a:ext>
              </a:extLst>
            </p:cNvPr>
            <p:cNvSpPr/>
            <p:nvPr/>
          </p:nvSpPr>
          <p:spPr>
            <a:xfrm>
              <a:off x="5129183" y="2122373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5">
                  <a:moveTo>
                    <a:pt x="359465" y="0"/>
                  </a:moveTo>
                  <a:lnTo>
                    <a:pt x="215670" y="143771"/>
                  </a:lnTo>
                  <a:lnTo>
                    <a:pt x="287567" y="143771"/>
                  </a:lnTo>
                  <a:lnTo>
                    <a:pt x="287567" y="287567"/>
                  </a:lnTo>
                  <a:lnTo>
                    <a:pt x="143772" y="287567"/>
                  </a:lnTo>
                  <a:lnTo>
                    <a:pt x="143772" y="215669"/>
                  </a:lnTo>
                  <a:lnTo>
                    <a:pt x="0" y="359464"/>
                  </a:lnTo>
                  <a:lnTo>
                    <a:pt x="143772" y="503236"/>
                  </a:lnTo>
                  <a:lnTo>
                    <a:pt x="143772" y="431339"/>
                  </a:lnTo>
                  <a:lnTo>
                    <a:pt x="431339" y="431339"/>
                  </a:lnTo>
                  <a:lnTo>
                    <a:pt x="431339" y="143771"/>
                  </a:lnTo>
                  <a:lnTo>
                    <a:pt x="503237" y="143771"/>
                  </a:lnTo>
                  <a:lnTo>
                    <a:pt x="359465" y="0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4BA4D1E7-6D79-4C49-A17D-6DA51D0A5267}"/>
                </a:ext>
              </a:extLst>
            </p:cNvPr>
            <p:cNvSpPr/>
            <p:nvPr/>
          </p:nvSpPr>
          <p:spPr>
            <a:xfrm rot="16369688">
              <a:off x="6261905" y="4421787"/>
              <a:ext cx="833294" cy="560311"/>
            </a:xfrm>
            <a:custGeom>
              <a:avLst/>
              <a:gdLst/>
              <a:ahLst/>
              <a:cxnLst/>
              <a:rect l="l" t="t" r="r" b="b"/>
              <a:pathLst>
                <a:path w="423545" h="370204">
                  <a:moveTo>
                    <a:pt x="128602" y="369588"/>
                  </a:moveTo>
                  <a:lnTo>
                    <a:pt x="246405" y="260294"/>
                  </a:lnTo>
                  <a:lnTo>
                    <a:pt x="184798" y="263535"/>
                  </a:lnTo>
                  <a:lnTo>
                    <a:pt x="179388" y="160707"/>
                  </a:lnTo>
                  <a:lnTo>
                    <a:pt x="302600" y="154225"/>
                  </a:lnTo>
                  <a:lnTo>
                    <a:pt x="305306" y="205638"/>
                  </a:lnTo>
                  <a:lnTo>
                    <a:pt x="423088" y="96329"/>
                  </a:lnTo>
                  <a:lnTo>
                    <a:pt x="294485" y="0"/>
                  </a:lnTo>
                  <a:lnTo>
                    <a:pt x="297191" y="51413"/>
                  </a:lnTo>
                  <a:lnTo>
                    <a:pt x="50786" y="64378"/>
                  </a:lnTo>
                  <a:lnTo>
                    <a:pt x="61606" y="270017"/>
                  </a:lnTo>
                  <a:lnTo>
                    <a:pt x="0" y="273258"/>
                  </a:lnTo>
                  <a:lnTo>
                    <a:pt x="128602" y="369588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D573F454-9C10-4BC9-878B-301A6AAD3F06}"/>
              </a:ext>
            </a:extLst>
          </p:cNvPr>
          <p:cNvSpPr txBox="1"/>
          <p:nvPr/>
        </p:nvSpPr>
        <p:spPr>
          <a:xfrm>
            <a:off x="10673084" y="4324391"/>
            <a:ext cx="1223159" cy="892983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>
              <a:lnSpc>
                <a:spcPts val="1724"/>
              </a:lnSpc>
              <a:spcBef>
                <a:spcPts val="163"/>
              </a:spcBef>
            </a:pPr>
            <a:r>
              <a:rPr sz="1452" spc="-5" dirty="0">
                <a:latin typeface="Arial MT"/>
                <a:cs typeface="Arial MT"/>
              </a:rPr>
              <a:t>monotonically 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increasing/decreasing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exponentials</a:t>
            </a:r>
            <a:endParaRPr sz="1452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5447294"/>
      </p:ext>
    </p:extLst>
  </p:cSld>
  <p:clrMapOvr>
    <a:masterClrMapping/>
  </p:clrMapOvr>
  <p:transition spd="med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1439-03A8-4934-816F-8148BC44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本章部分关键词汇中英文对照表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2839F0-CFC3-4545-9336-A2AF069DA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45166"/>
              </p:ext>
            </p:extLst>
          </p:nvPr>
        </p:nvGraphicFramePr>
        <p:xfrm>
          <a:off x="639762" y="1222375"/>
          <a:ext cx="517175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879">
                  <a:extLst>
                    <a:ext uri="{9D8B030D-6E8A-4147-A177-3AD203B41FA5}">
                      <a16:colId xmlns:a16="http://schemas.microsoft.com/office/drawing/2014/main" val="4021193674"/>
                    </a:ext>
                  </a:extLst>
                </a:gridCol>
                <a:gridCol w="2585879">
                  <a:extLst>
                    <a:ext uri="{9D8B030D-6E8A-4147-A177-3AD203B41FA5}">
                      <a16:colId xmlns:a16="http://schemas.microsoft.com/office/drawing/2014/main" val="379940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离散时间信号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Discrete-time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连续时间信号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Continuous-time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指数信号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Exponential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1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正弦信号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Sinusoidal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余弦信号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Cosinusoidal</a:t>
                      </a:r>
                      <a:r>
                        <a:rPr lang="en-US" altLang="zh-CN" sz="1600" dirty="0"/>
                        <a:t>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阶跃函数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Step function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6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冲激函数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Impulse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斜坡函数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Ramp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因果系统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Casual system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1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模拟信号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Analog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0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数字信号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Digital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0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2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Real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6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Imaginary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7026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AC4D2-80AE-4CCF-9F52-DF58F2C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679073"/>
      </p:ext>
    </p:extLst>
  </p:cSld>
  <p:clrMapOvr>
    <a:masterClrMapping/>
  </p:clrMapOvr>
  <p:transition spd="med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A1-1B62-4B6E-A8C0-449A23E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2D biological signals: 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9730-DA2A-46CA-915F-75C15AC0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7A99763-13A4-4F13-8720-EC374C90A8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085" y="1368745"/>
            <a:ext cx="2160586" cy="2160586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51D92881-A652-4F13-B315-854529B43C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9337" y="3739835"/>
            <a:ext cx="2447923" cy="2447925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id="{54A12789-2C71-49E3-98B1-9293B93EC011}"/>
              </a:ext>
            </a:extLst>
          </p:cNvPr>
          <p:cNvGrpSpPr/>
          <p:nvPr/>
        </p:nvGrpSpPr>
        <p:grpSpPr>
          <a:xfrm>
            <a:off x="4040620" y="1368744"/>
            <a:ext cx="6132830" cy="4930775"/>
            <a:chOff x="3400395" y="1690573"/>
            <a:chExt cx="6132830" cy="493077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AE73A7D-D7FC-46A4-8403-EFAECA2509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395" y="1690573"/>
              <a:ext cx="2149475" cy="2149473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70A7C73F-A66E-468A-9F21-0A811517F5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0983" y="2049348"/>
              <a:ext cx="3971923" cy="4571999"/>
            </a:xfrm>
            <a:prstGeom prst="rect">
              <a:avLst/>
            </a:prstGeom>
          </p:spPr>
        </p:pic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F9A10487-7104-4726-866A-3F8DC4FE0EA4}"/>
              </a:ext>
            </a:extLst>
          </p:cNvPr>
          <p:cNvSpPr txBox="1"/>
          <p:nvPr/>
        </p:nvSpPr>
        <p:spPr>
          <a:xfrm>
            <a:off x="1692912" y="1012827"/>
            <a:ext cx="398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MRI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8BEF228-F3F0-4442-9815-A09EE46BF309}"/>
              </a:ext>
            </a:extLst>
          </p:cNvPr>
          <p:cNvSpPr txBox="1"/>
          <p:nvPr/>
        </p:nvSpPr>
        <p:spPr>
          <a:xfrm>
            <a:off x="2608901" y="3605215"/>
            <a:ext cx="296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CT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8DD2099-611B-4601-B634-7E813D035974}"/>
              </a:ext>
            </a:extLst>
          </p:cNvPr>
          <p:cNvSpPr txBox="1"/>
          <p:nvPr/>
        </p:nvSpPr>
        <p:spPr>
          <a:xfrm>
            <a:off x="6276024" y="1373190"/>
            <a:ext cx="30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194936A-26D8-4985-B197-2A0B1EC4B91D}"/>
              </a:ext>
            </a:extLst>
          </p:cNvPr>
          <p:cNvSpPr/>
          <p:nvPr/>
        </p:nvSpPr>
        <p:spPr>
          <a:xfrm>
            <a:off x="1195914" y="3950339"/>
            <a:ext cx="2149475" cy="2339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708300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9665</TotalTime>
  <Words>5502</Words>
  <Application>Microsoft Office PowerPoint</Application>
  <PresentationFormat>宽屏</PresentationFormat>
  <Paragraphs>1018</Paragraphs>
  <Slides>85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2" baseType="lpstr">
      <vt:lpstr>Arial MT</vt:lpstr>
      <vt:lpstr>MS PGothic</vt:lpstr>
      <vt:lpstr>华文中宋</vt:lpstr>
      <vt:lpstr>微软雅黑</vt:lpstr>
      <vt:lpstr>Arial</vt:lpstr>
      <vt:lpstr>Calibri</vt:lpstr>
      <vt:lpstr>Calibri Light</vt:lpstr>
      <vt:lpstr>Cambria</vt:lpstr>
      <vt:lpstr>Cambria Math</vt:lpstr>
      <vt:lpstr>Lucida Sans Unicode</vt:lpstr>
      <vt:lpstr>Symbol</vt:lpstr>
      <vt:lpstr>Times New Roman</vt:lpstr>
      <vt:lpstr>Wingdings</vt:lpstr>
      <vt:lpstr>默认设计模板</vt:lpstr>
      <vt:lpstr>1_默认设计模板</vt:lpstr>
      <vt:lpstr>Equation</vt:lpstr>
      <vt:lpstr>方程式</vt:lpstr>
      <vt:lpstr>PowerPoint 演示文稿</vt:lpstr>
      <vt:lpstr>Outline: Lecture 1: Introduction</vt:lpstr>
      <vt:lpstr>Outline: Lecture 1: Introduction</vt:lpstr>
      <vt:lpstr>信号是什么？</vt:lpstr>
      <vt:lpstr>What is a Signal?</vt:lpstr>
      <vt:lpstr>How is a Signal Represented?</vt:lpstr>
      <vt:lpstr>How is a Signal Represented?</vt:lpstr>
      <vt:lpstr>Example: 1D biological signals: ECG</vt:lpstr>
      <vt:lpstr>Example: 2D biological signals: MI</vt:lpstr>
      <vt:lpstr>Example : Natural image</vt:lpstr>
      <vt:lpstr>Signals as functions</vt:lpstr>
      <vt:lpstr>Example : function</vt:lpstr>
      <vt:lpstr>Continuous &amp; Discrete-Time Signals</vt:lpstr>
      <vt:lpstr>连续时间与离散时间信号</vt:lpstr>
      <vt:lpstr>连续时间与离散时间信号</vt:lpstr>
      <vt:lpstr>连续时间与离散时间信号</vt:lpstr>
      <vt:lpstr>Continuous &amp; Discrete-Time Signals</vt:lpstr>
      <vt:lpstr>Continuous &amp; Discrete-Time Signals</vt:lpstr>
      <vt:lpstr>Signal Properties </vt:lpstr>
      <vt:lpstr>What is a System?</vt:lpstr>
      <vt:lpstr>What is a System?</vt:lpstr>
      <vt:lpstr>How is a system Represented?</vt:lpstr>
      <vt:lpstr>系统</vt:lpstr>
      <vt:lpstr>Continuous &amp; Discrete-Time Mathematical Models of  Systems</vt:lpstr>
      <vt:lpstr>Properties of a System</vt:lpstr>
      <vt:lpstr>系统的因果性（Causality）</vt:lpstr>
      <vt:lpstr>线性（Linear）系统</vt:lpstr>
      <vt:lpstr>时不变（Time-invariant）系统</vt:lpstr>
      <vt:lpstr>Typical Examples of Signals/Systems Concerned</vt:lpstr>
      <vt:lpstr>Typical Examples of Signals/Systems Concerned</vt:lpstr>
      <vt:lpstr>Typical Examples of Signals/Systems Concerned</vt:lpstr>
      <vt:lpstr>Internet</vt:lpstr>
      <vt:lpstr>Internet</vt:lpstr>
      <vt:lpstr>Typical Examples of Signals/Systems Concerned</vt:lpstr>
      <vt:lpstr>Typical Examples of Signals/Systems Concerned</vt:lpstr>
      <vt:lpstr>信号处理与人工智能</vt:lpstr>
      <vt:lpstr>信号处理与人工智能</vt:lpstr>
      <vt:lpstr>信号处理与人工智能</vt:lpstr>
      <vt:lpstr>信号处理与人工智能</vt:lpstr>
      <vt:lpstr>Outline: Lecture 1: Introduction</vt:lpstr>
      <vt:lpstr>Classification of signals</vt:lpstr>
      <vt:lpstr>Continuous time – discrete time</vt:lpstr>
      <vt:lpstr>Continuous time – discrete time</vt:lpstr>
      <vt:lpstr>Analog - Digital</vt:lpstr>
      <vt:lpstr>Analog - Digital</vt:lpstr>
      <vt:lpstr>Example</vt:lpstr>
      <vt:lpstr>Summary</vt:lpstr>
      <vt:lpstr>Periodic - Aperiodic</vt:lpstr>
      <vt:lpstr>Examples</vt:lpstr>
      <vt:lpstr>Examples</vt:lpstr>
      <vt:lpstr>Causal and non-Causal signals</vt:lpstr>
      <vt:lpstr>Causal and non-causal signals</vt:lpstr>
      <vt:lpstr>Even and Odd signals</vt:lpstr>
      <vt:lpstr>Decomposition in even and odd components</vt:lpstr>
      <vt:lpstr>Example</vt:lpstr>
      <vt:lpstr>Example</vt:lpstr>
      <vt:lpstr>Some properties of even and odd functions</vt:lpstr>
      <vt:lpstr>Deterministic - Probabilistic</vt:lpstr>
      <vt:lpstr>Example</vt:lpstr>
      <vt:lpstr>Finite and Infinite length signals</vt:lpstr>
      <vt:lpstr>Size of a signal: Norms</vt:lpstr>
      <vt:lpstr>PowerPoint 演示文稿</vt:lpstr>
      <vt:lpstr>Power</vt:lpstr>
      <vt:lpstr>Power - Energy</vt:lpstr>
      <vt:lpstr>Energy and Power signals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</vt:lpstr>
      <vt:lpstr>Outline: Lecture 1: Introduction</vt:lpstr>
      <vt:lpstr>Useful functions</vt:lpstr>
      <vt:lpstr>Useful functions</vt:lpstr>
      <vt:lpstr>Useful functions</vt:lpstr>
      <vt:lpstr>Properties of the unit impulse function</vt:lpstr>
      <vt:lpstr>PowerPoint 演示文稿</vt:lpstr>
      <vt:lpstr>Properties of the unit impulse function</vt:lpstr>
      <vt:lpstr>Unit Impulse and Unit Step Functions</vt:lpstr>
      <vt:lpstr>Unit Impulse &amp; Unit Step</vt:lpstr>
      <vt:lpstr>Useful functions</vt:lpstr>
      <vt:lpstr>Useful functions</vt:lpstr>
      <vt:lpstr>The exponential function</vt:lpstr>
      <vt:lpstr>The exponential function</vt:lpstr>
      <vt:lpstr>本章部分关键词汇中英文对照表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455</cp:revision>
  <dcterms:created xsi:type="dcterms:W3CDTF">2018-10-18T11:34:23Z</dcterms:created>
  <dcterms:modified xsi:type="dcterms:W3CDTF">2022-09-04T13:03:15Z</dcterms:modified>
</cp:coreProperties>
</file>