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  <p:sldMasterId id="2147484011" r:id="rId2"/>
    <p:sldMasterId id="2147484035" r:id="rId3"/>
    <p:sldMasterId id="2147484059" r:id="rId4"/>
    <p:sldMasterId id="2147484203" r:id="rId5"/>
    <p:sldMasterId id="2147484227" r:id="rId6"/>
    <p:sldMasterId id="2147484240" r:id="rId7"/>
  </p:sldMasterIdLst>
  <p:notesMasterIdLst>
    <p:notesMasterId r:id="rId52"/>
  </p:notesMasterIdLst>
  <p:handoutMasterIdLst>
    <p:handoutMasterId r:id="rId53"/>
  </p:handoutMasterIdLst>
  <p:sldIdLst>
    <p:sldId id="418" r:id="rId8"/>
    <p:sldId id="403" r:id="rId9"/>
    <p:sldId id="423" r:id="rId10"/>
    <p:sldId id="553" r:id="rId11"/>
    <p:sldId id="261" r:id="rId12"/>
    <p:sldId id="422" r:id="rId13"/>
    <p:sldId id="424" r:id="rId14"/>
    <p:sldId id="262" r:id="rId15"/>
    <p:sldId id="263" r:id="rId16"/>
    <p:sldId id="289" r:id="rId17"/>
    <p:sldId id="264" r:id="rId18"/>
    <p:sldId id="265" r:id="rId19"/>
    <p:sldId id="295" r:id="rId20"/>
    <p:sldId id="314" r:id="rId21"/>
    <p:sldId id="315" r:id="rId22"/>
    <p:sldId id="317" r:id="rId23"/>
    <p:sldId id="421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427" r:id="rId32"/>
    <p:sldId id="428" r:id="rId33"/>
    <p:sldId id="429" r:id="rId34"/>
    <p:sldId id="430" r:id="rId35"/>
    <p:sldId id="431" r:id="rId36"/>
    <p:sldId id="318" r:id="rId37"/>
    <p:sldId id="310" r:id="rId38"/>
    <p:sldId id="434" r:id="rId39"/>
    <p:sldId id="435" r:id="rId40"/>
    <p:sldId id="548" r:id="rId41"/>
    <p:sldId id="549" r:id="rId42"/>
    <p:sldId id="550" r:id="rId43"/>
    <p:sldId id="433" r:id="rId44"/>
    <p:sldId id="319" r:id="rId45"/>
    <p:sldId id="320" r:id="rId46"/>
    <p:sldId id="322" r:id="rId47"/>
    <p:sldId id="325" r:id="rId48"/>
    <p:sldId id="329" r:id="rId49"/>
    <p:sldId id="552" r:id="rId50"/>
    <p:sldId id="551" r:id="rId51"/>
  </p:sldIdLst>
  <p:sldSz cx="9144000" cy="6858000" type="screen4x3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7C"/>
    <a:srgbClr val="0B4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50" autoAdjust="0"/>
    <p:restoredTop sz="89724" autoAdjust="0"/>
  </p:normalViewPr>
  <p:slideViewPr>
    <p:cSldViewPr>
      <p:cViewPr varScale="1">
        <p:scale>
          <a:sx n="126" d="100"/>
          <a:sy n="126" d="100"/>
        </p:scale>
        <p:origin x="162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2" d="100"/>
        <a:sy n="112" d="100"/>
      </p:scale>
      <p:origin x="0" y="-21518"/>
    </p:cViewPr>
  </p:sorterViewPr>
  <p:notesViewPr>
    <p:cSldViewPr>
      <p:cViewPr varScale="1">
        <p:scale>
          <a:sx n="56" d="100"/>
          <a:sy n="56" d="100"/>
        </p:scale>
        <p:origin x="-3336" y="-101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theme" Target="theme/theme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tableStyles" Target="tableStyles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30885" y="1"/>
            <a:ext cx="2945862" cy="495872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788FF6F-A6C7-47DD-B9A8-18301357D8E5}" type="datetimeFigureOut">
              <a:rPr lang="zh-TW" altLang="en-US">
                <a:solidFill>
                  <a:schemeClr val="bg1">
                    <a:lumMod val="65000"/>
                  </a:schemeClr>
                </a:solidFill>
              </a:rPr>
              <a:pPr>
                <a:defRPr/>
              </a:pPr>
              <a:t>2022/9/25</a:t>
            </a:fld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30885" y="9430813"/>
            <a:ext cx="2945862" cy="495872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35C306D-A832-4D14-ACA8-7FFD545F325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Course2.0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643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543EB-F4A9-43C5-A6AE-BB58425705FD}" type="datetimeFigureOut">
              <a:rPr lang="zh-TW" altLang="en-US" smtClean="0"/>
              <a:t>2022/9/25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705"/>
            <a:ext cx="5438775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C51D2-03C4-438B-A75D-89E57C44BD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633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DC1DC6-B42F-4EDB-90F2-8B5D9D0AEF8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534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交换律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C51D2-03C4-438B-A75D-89E57C44BD88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5767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分配定律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C51D2-03C4-438B-A75D-89E57C44BD88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681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结合律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C51D2-03C4-438B-A75D-89E57C44BD88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645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257175" indent="0" algn="ctr">
              <a:buNone/>
            </a:lvl2pPr>
            <a:lvl3pPr marL="514350" indent="0" algn="ctr">
              <a:buNone/>
            </a:lvl3pPr>
            <a:lvl4pPr marL="771525" indent="0" algn="ctr">
              <a:buNone/>
            </a:lvl4pPr>
            <a:lvl5pPr marL="1028700" indent="0" algn="ctr">
              <a:buNone/>
            </a:lvl5pPr>
            <a:lvl6pPr marL="1285875" indent="0" algn="ctr">
              <a:buNone/>
            </a:lvl6pPr>
            <a:lvl7pPr marL="1543050" indent="0" algn="ctr">
              <a:buNone/>
            </a:lvl7pPr>
            <a:lvl8pPr marL="1800225" indent="0" algn="ctr">
              <a:buNone/>
            </a:lvl8pPr>
            <a:lvl9pPr marL="20574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7252CC-37D4-4001-B60A-74FC51653885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EABED4-EDC1-4950-ABCD-CA14AD9ADB7E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368686"/>
      </p:ext>
    </p:extLst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7252CC-37D4-4001-B60A-74FC51653885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EABED4-EDC1-4950-ABCD-CA14AD9ADB7E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642048"/>
      </p:ext>
    </p:extLst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6634164" y="228603"/>
            <a:ext cx="2050256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9824" y="228603"/>
            <a:ext cx="6040040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7252CC-37D4-4001-B60A-74FC51653885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EABED4-EDC1-4950-ABCD-CA14AD9ADB7E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577628"/>
      </p:ext>
    </p:extLst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257175" indent="0" algn="ctr">
              <a:buNone/>
            </a:lvl2pPr>
            <a:lvl3pPr marL="514350" indent="0" algn="ctr">
              <a:buNone/>
            </a:lvl3pPr>
            <a:lvl4pPr marL="771525" indent="0" algn="ctr">
              <a:buNone/>
            </a:lvl4pPr>
            <a:lvl5pPr marL="1028700" indent="0" algn="ctr">
              <a:buNone/>
            </a:lvl5pPr>
            <a:lvl6pPr marL="1285875" indent="0" algn="ctr">
              <a:buNone/>
            </a:lvl6pPr>
            <a:lvl7pPr marL="1543050" indent="0" algn="ctr">
              <a:buNone/>
            </a:lvl7pPr>
            <a:lvl8pPr marL="1800225" indent="0" algn="ctr">
              <a:buNone/>
            </a:lvl8pPr>
            <a:lvl9pPr marL="20574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9E785E-4B2E-4091-8752-56FC1159CA13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039A0-0341-4292-9759-CB91D347029A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851405"/>
      </p:ext>
    </p:extLst>
  </p:cSld>
  <p:clrMapOvr>
    <a:masterClrMapping/>
  </p:clrMapOvr>
  <p:transition spd="med"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9E785E-4B2E-4091-8752-56FC1159CA13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CF7039A0-0341-4292-9759-CB91D347029A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352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722710" y="4406903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722710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9E785E-4B2E-4091-8752-56FC1159CA13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039A0-0341-4292-9759-CB91D347029A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1119446"/>
      </p:ext>
    </p:extLst>
  </p:cSld>
  <p:clrMapOvr>
    <a:masterClrMapping/>
  </p:clrMapOvr>
  <p:transition spd="med">
    <p:cut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479824" y="1222375"/>
            <a:ext cx="4044553" cy="47752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4638675" y="1222375"/>
            <a:ext cx="4045744" cy="47752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9E785E-4B2E-4091-8752-56FC1159CA13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039A0-0341-4292-9759-CB91D347029A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840234"/>
      </p:ext>
    </p:extLst>
  </p:cSld>
  <p:clrMapOvr>
    <a:masterClrMapping/>
  </p:clrMapOvr>
  <p:transition spd="med">
    <p:cu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39791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39791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628" y="1535113"/>
            <a:ext cx="4042172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4644628" y="2174875"/>
            <a:ext cx="4042172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9E785E-4B2E-4091-8752-56FC1159CA13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039A0-0341-4292-9759-CB91D347029A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419748"/>
      </p:ext>
    </p:extLst>
  </p:cSld>
  <p:clrMapOvr>
    <a:masterClrMapping/>
  </p:clrMapOvr>
  <p:transition spd="med">
    <p:cut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9E785E-4B2E-4091-8752-56FC1159CA13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CF7039A0-0341-4292-9759-CB91D347029A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211082"/>
      </p:ext>
    </p:extLst>
  </p:cSld>
  <p:clrMapOvr>
    <a:masterClrMapping/>
  </p:clrMapOvr>
  <p:transition spd="med">
    <p:cut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06AEAE-68E2-4AB9-B139-01418E23EED4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0069A7D5-1DE8-483C-B2F6-665770EBDC4C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611881"/>
      </p:ext>
    </p:extLst>
  </p:cSld>
  <p:clrMapOvr>
    <a:masterClrMapping/>
  </p:clrMapOvr>
  <p:transition spd="med">
    <p:cut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710" cy="1162050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3575449" y="273053"/>
            <a:ext cx="5111353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710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9E785E-4B2E-4091-8752-56FC1159CA13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039A0-0341-4292-9759-CB91D347029A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230637"/>
      </p:ext>
    </p:extLst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7252CC-37D4-4001-B60A-74FC51653885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D4EABED4-EDC1-4950-ABCD-CA14AD9ADB7E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561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1791891" y="4800600"/>
            <a:ext cx="5486400" cy="566738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1791891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891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9E785E-4B2E-4091-8752-56FC1159CA13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039A0-0341-4292-9759-CB91D347029A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527462"/>
      </p:ext>
    </p:extLst>
  </p:cSld>
  <p:clrMapOvr>
    <a:masterClrMapping/>
  </p:clrMapOvr>
  <p:transition spd="med">
    <p:cut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9E785E-4B2E-4091-8752-56FC1159CA13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039A0-0341-4292-9759-CB91D347029A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238788"/>
      </p:ext>
    </p:extLst>
  </p:cSld>
  <p:clrMapOvr>
    <a:masterClrMapping/>
  </p:clrMapOvr>
  <p:transition spd="med">
    <p:cut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6634164" y="228603"/>
            <a:ext cx="2050256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9824" y="228603"/>
            <a:ext cx="6040040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9E785E-4B2E-4091-8752-56FC1159CA13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039A0-0341-4292-9759-CB91D347029A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228247"/>
      </p:ext>
    </p:extLst>
  </p:cSld>
  <p:clrMapOvr>
    <a:masterClrMapping/>
  </p:clrMapOvr>
  <p:transition spd="med">
    <p:cut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257175" indent="0" algn="ctr">
              <a:buNone/>
            </a:lvl2pPr>
            <a:lvl3pPr marL="514350" indent="0" algn="ctr">
              <a:buNone/>
            </a:lvl3pPr>
            <a:lvl4pPr marL="771525" indent="0" algn="ctr">
              <a:buNone/>
            </a:lvl4pPr>
            <a:lvl5pPr marL="1028700" indent="0" algn="ctr">
              <a:buNone/>
            </a:lvl5pPr>
            <a:lvl6pPr marL="1285875" indent="0" algn="ctr">
              <a:buNone/>
            </a:lvl6pPr>
            <a:lvl7pPr marL="1543050" indent="0" algn="ctr">
              <a:buNone/>
            </a:lvl7pPr>
            <a:lvl8pPr marL="1800225" indent="0" algn="ctr">
              <a:buNone/>
            </a:lvl8pPr>
            <a:lvl9pPr marL="20574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28C795-BCE0-49B7-B157-EBBD04F01B9E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AB961-F9D1-43FC-96CE-A596C0D6C2CD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899341"/>
      </p:ext>
    </p:extLst>
  </p:cSld>
  <p:clrMapOvr>
    <a:masterClrMapping/>
  </p:clrMapOvr>
  <p:transition spd="med">
    <p:cut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28C795-BCE0-49B7-B157-EBBD04F01B9E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3A0AB961-F9D1-43FC-96CE-A596C0D6C2CD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830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722710" y="4406903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722710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28C795-BCE0-49B7-B157-EBBD04F01B9E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AB961-F9D1-43FC-96CE-A596C0D6C2CD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439591"/>
      </p:ext>
    </p:extLst>
  </p:cSld>
  <p:clrMapOvr>
    <a:masterClrMapping/>
  </p:clrMapOvr>
  <p:transition spd="med">
    <p:cut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479824" y="1222375"/>
            <a:ext cx="4044553" cy="47752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4638675" y="1222375"/>
            <a:ext cx="4045744" cy="47752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28C795-BCE0-49B7-B157-EBBD04F01B9E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AB961-F9D1-43FC-96CE-A596C0D6C2CD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095114"/>
      </p:ext>
    </p:extLst>
  </p:cSld>
  <p:clrMapOvr>
    <a:masterClrMapping/>
  </p:clrMapOvr>
  <p:transition spd="med">
    <p:cut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39791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39791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628" y="1535113"/>
            <a:ext cx="4042172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4644628" y="2174875"/>
            <a:ext cx="4042172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28C795-BCE0-49B7-B157-EBBD04F01B9E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AB961-F9D1-43FC-96CE-A596C0D6C2CD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569316"/>
      </p:ext>
    </p:extLst>
  </p:cSld>
  <p:clrMapOvr>
    <a:masterClrMapping/>
  </p:clrMapOvr>
  <p:transition spd="med">
    <p:cut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28C795-BCE0-49B7-B157-EBBD04F01B9E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3A0AB961-F9D1-43FC-96CE-A596C0D6C2CD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593788"/>
      </p:ext>
    </p:extLst>
  </p:cSld>
  <p:clrMapOvr>
    <a:masterClrMapping/>
  </p:clrMapOvr>
  <p:transition spd="med">
    <p:cut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8FDE3F-6021-4018-9EF3-BDFC41E5BEA4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A98B4A03-4B96-4EAF-9659-4D71C18386FB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917482"/>
      </p:ext>
    </p:extLst>
  </p:cSld>
  <p:clrMapOvr>
    <a:masterClrMapping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722710" y="4406903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722710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7252CC-37D4-4001-B60A-74FC51653885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EABED4-EDC1-4950-ABCD-CA14AD9ADB7E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409730"/>
      </p:ext>
    </p:extLst>
  </p:cSld>
  <p:clrMapOvr>
    <a:masterClrMapping/>
  </p:clrMapOvr>
  <p:transition spd="med">
    <p:cut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710" cy="1162050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3575449" y="273053"/>
            <a:ext cx="5111353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710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28C795-BCE0-49B7-B157-EBBD04F01B9E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AB961-F9D1-43FC-96CE-A596C0D6C2CD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645690"/>
      </p:ext>
    </p:extLst>
  </p:cSld>
  <p:clrMapOvr>
    <a:masterClrMapping/>
  </p:clrMapOvr>
  <p:transition spd="med">
    <p:cut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1791891" y="4800600"/>
            <a:ext cx="5486400" cy="566738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1791891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891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28C795-BCE0-49B7-B157-EBBD04F01B9E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AB961-F9D1-43FC-96CE-A596C0D6C2CD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764263"/>
      </p:ext>
    </p:extLst>
  </p:cSld>
  <p:clrMapOvr>
    <a:masterClrMapping/>
  </p:clrMapOvr>
  <p:transition spd="med">
    <p:cut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28C795-BCE0-49B7-B157-EBBD04F01B9E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AB961-F9D1-43FC-96CE-A596C0D6C2CD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00230"/>
      </p:ext>
    </p:extLst>
  </p:cSld>
  <p:clrMapOvr>
    <a:masterClrMapping/>
  </p:clrMapOvr>
  <p:transition spd="med">
    <p:cut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6634164" y="228603"/>
            <a:ext cx="2050256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9824" y="228603"/>
            <a:ext cx="6040040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28C795-BCE0-49B7-B157-EBBD04F01B9E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AB961-F9D1-43FC-96CE-A596C0D6C2CD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09075"/>
      </p:ext>
    </p:extLst>
  </p:cSld>
  <p:clrMapOvr>
    <a:masterClrMapping/>
  </p:clrMapOvr>
  <p:transition spd="med">
    <p:cut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257175" indent="0" algn="ctr">
              <a:buNone/>
            </a:lvl2pPr>
            <a:lvl3pPr marL="514350" indent="0" algn="ctr">
              <a:buNone/>
            </a:lvl3pPr>
            <a:lvl4pPr marL="771525" indent="0" algn="ctr">
              <a:buNone/>
            </a:lvl4pPr>
            <a:lvl5pPr marL="1028700" indent="0" algn="ctr">
              <a:buNone/>
            </a:lvl5pPr>
            <a:lvl6pPr marL="1285875" indent="0" algn="ctr">
              <a:buNone/>
            </a:lvl6pPr>
            <a:lvl7pPr marL="1543050" indent="0" algn="ctr">
              <a:buNone/>
            </a:lvl7pPr>
            <a:lvl8pPr marL="1800225" indent="0" algn="ctr">
              <a:buNone/>
            </a:lvl8pPr>
            <a:lvl9pPr marL="20574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73BA32-D900-4828-9FE2-88258B244E14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6D606-2AF4-484D-B38F-4B8B48AE9CFB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390098"/>
      </p:ext>
    </p:extLst>
  </p:cSld>
  <p:clrMapOvr>
    <a:masterClrMapping/>
  </p:clrMapOvr>
  <p:transition spd="med">
    <p:cut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73BA32-D900-4828-9FE2-88258B244E14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DBF6D606-2AF4-484D-B38F-4B8B48AE9CFB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1108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722710" y="4406903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722710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73BA32-D900-4828-9FE2-88258B244E14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6D606-2AF4-484D-B38F-4B8B48AE9CFB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281798"/>
      </p:ext>
    </p:extLst>
  </p:cSld>
  <p:clrMapOvr>
    <a:masterClrMapping/>
  </p:clrMapOvr>
  <p:transition spd="med">
    <p:cut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479824" y="1222375"/>
            <a:ext cx="4044553" cy="47752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4638675" y="1222375"/>
            <a:ext cx="4045744" cy="47752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73BA32-D900-4828-9FE2-88258B244E14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6D606-2AF4-484D-B38F-4B8B48AE9CFB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728096"/>
      </p:ext>
    </p:extLst>
  </p:cSld>
  <p:clrMapOvr>
    <a:masterClrMapping/>
  </p:clrMapOvr>
  <p:transition spd="med">
    <p:cut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39791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39791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628" y="1535113"/>
            <a:ext cx="4042172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4644628" y="2174875"/>
            <a:ext cx="4042172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73BA32-D900-4828-9FE2-88258B244E14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6D606-2AF4-484D-B38F-4B8B48AE9CFB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939811"/>
      </p:ext>
    </p:extLst>
  </p:cSld>
  <p:clrMapOvr>
    <a:masterClrMapping/>
  </p:clrMapOvr>
  <p:transition spd="med">
    <p:cut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73BA32-D900-4828-9FE2-88258B244E14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DBF6D606-2AF4-484D-B38F-4B8B48AE9CFB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430401"/>
      </p:ext>
    </p:extLst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479824" y="1222375"/>
            <a:ext cx="4044553" cy="47752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4638675" y="1222375"/>
            <a:ext cx="4045744" cy="47752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7252CC-37D4-4001-B60A-74FC51653885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EABED4-EDC1-4950-ABCD-CA14AD9ADB7E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135335"/>
      </p:ext>
    </p:extLst>
  </p:cSld>
  <p:clrMapOvr>
    <a:masterClrMapping/>
  </p:clrMapOvr>
  <p:transition spd="med">
    <p:cut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D64017-7F65-45C4-A816-23F871550292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A02ADF2D-1806-4D17-95F6-0A705461BA0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044601"/>
      </p:ext>
    </p:extLst>
  </p:cSld>
  <p:clrMapOvr>
    <a:masterClrMapping/>
  </p:clrMapOvr>
  <p:transition spd="med">
    <p:cut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710" cy="1162050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3575449" y="273053"/>
            <a:ext cx="5111353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710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73BA32-D900-4828-9FE2-88258B244E14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6D606-2AF4-484D-B38F-4B8B48AE9CFB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66576"/>
      </p:ext>
    </p:extLst>
  </p:cSld>
  <p:clrMapOvr>
    <a:masterClrMapping/>
  </p:clrMapOvr>
  <p:transition spd="med">
    <p:cut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1791891" y="4800600"/>
            <a:ext cx="5486400" cy="566738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1791891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891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73BA32-D900-4828-9FE2-88258B244E14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6D606-2AF4-484D-B38F-4B8B48AE9CFB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058210"/>
      </p:ext>
    </p:extLst>
  </p:cSld>
  <p:clrMapOvr>
    <a:masterClrMapping/>
  </p:clrMapOvr>
  <p:transition spd="med">
    <p:cut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73BA32-D900-4828-9FE2-88258B244E14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6D606-2AF4-484D-B38F-4B8B48AE9CFB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752680"/>
      </p:ext>
    </p:extLst>
  </p:cSld>
  <p:clrMapOvr>
    <a:masterClrMapping/>
  </p:clrMapOvr>
  <p:transition spd="med">
    <p:cut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6634164" y="228603"/>
            <a:ext cx="2050256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9824" y="228603"/>
            <a:ext cx="6040040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73BA32-D900-4828-9FE2-88258B244E14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6D606-2AF4-484D-B38F-4B8B48AE9CFB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956054"/>
      </p:ext>
    </p:extLst>
  </p:cSld>
  <p:clrMapOvr>
    <a:masterClrMapping/>
  </p:clrMapOvr>
  <p:transition spd="med">
    <p:cut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257175" indent="0" algn="ctr">
              <a:buNone/>
            </a:lvl2pPr>
            <a:lvl3pPr marL="514350" indent="0" algn="ctr">
              <a:buNone/>
            </a:lvl3pPr>
            <a:lvl4pPr marL="771525" indent="0" algn="ctr">
              <a:buNone/>
            </a:lvl4pPr>
            <a:lvl5pPr marL="1028700" indent="0" algn="ctr">
              <a:buNone/>
            </a:lvl5pPr>
            <a:lvl6pPr marL="1285875" indent="0" algn="ctr">
              <a:buNone/>
            </a:lvl6pPr>
            <a:lvl7pPr marL="1543050" indent="0" algn="ctr">
              <a:buNone/>
            </a:lvl7pPr>
            <a:lvl8pPr marL="1800225" indent="0" algn="ctr">
              <a:buNone/>
            </a:lvl8pPr>
            <a:lvl9pPr marL="20574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511CC-EF2C-4E15-9F4D-CF2B41F1CFB7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B87FE-8036-4092-94AF-1907A234BE27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794755"/>
      </p:ext>
    </p:extLst>
  </p:cSld>
  <p:clrMapOvr>
    <a:masterClrMapping/>
  </p:clrMapOvr>
  <p:transition spd="med">
    <p:cut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511CC-EF2C-4E15-9F4D-CF2B41F1CFB7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B1FB87FE-8036-4092-94AF-1907A234BE27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17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722710" y="4406903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722710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511CC-EF2C-4E15-9F4D-CF2B41F1CFB7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B87FE-8036-4092-94AF-1907A234BE27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719136"/>
      </p:ext>
    </p:extLst>
  </p:cSld>
  <p:clrMapOvr>
    <a:masterClrMapping/>
  </p:clrMapOvr>
  <p:transition spd="med">
    <p:cut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479824" y="1222375"/>
            <a:ext cx="4044553" cy="47752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4638675" y="1222375"/>
            <a:ext cx="4045744" cy="47752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511CC-EF2C-4E15-9F4D-CF2B41F1CFB7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B87FE-8036-4092-94AF-1907A234BE27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301599"/>
      </p:ext>
    </p:extLst>
  </p:cSld>
  <p:clrMapOvr>
    <a:masterClrMapping/>
  </p:clrMapOvr>
  <p:transition spd="med">
    <p:cut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39791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39791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628" y="1535113"/>
            <a:ext cx="4042172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4644628" y="2174875"/>
            <a:ext cx="4042172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511CC-EF2C-4E15-9F4D-CF2B41F1CFB7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B87FE-8036-4092-94AF-1907A234BE27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729144"/>
      </p:ext>
    </p:extLst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39791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39791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628" y="1535113"/>
            <a:ext cx="4042172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4644628" y="2174875"/>
            <a:ext cx="4042172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7252CC-37D4-4001-B60A-74FC51653885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EABED4-EDC1-4950-ABCD-CA14AD9ADB7E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686935"/>
      </p:ext>
    </p:extLst>
  </p:cSld>
  <p:clrMapOvr>
    <a:masterClrMapping/>
  </p:clrMapOvr>
  <p:transition spd="med">
    <p:cut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511CC-EF2C-4E15-9F4D-CF2B41F1CFB7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B1FB87FE-8036-4092-94AF-1907A234BE27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710933"/>
      </p:ext>
    </p:extLst>
  </p:cSld>
  <p:clrMapOvr>
    <a:masterClrMapping/>
  </p:clrMapOvr>
  <p:transition spd="med">
    <p:cut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06D959-85DE-488A-9F7C-C282CFE33CB0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BA5FF298-EE19-44E7-BFAF-4B9D1F94A903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534562"/>
      </p:ext>
    </p:extLst>
  </p:cSld>
  <p:clrMapOvr>
    <a:masterClrMapping/>
  </p:clrMapOvr>
  <p:transition spd="med">
    <p:cut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710" cy="1162050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3575449" y="273053"/>
            <a:ext cx="5111353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710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511CC-EF2C-4E15-9F4D-CF2B41F1CFB7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B87FE-8036-4092-94AF-1907A234BE27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222352"/>
      </p:ext>
    </p:extLst>
  </p:cSld>
  <p:clrMapOvr>
    <a:masterClrMapping/>
  </p:clrMapOvr>
  <p:transition spd="med">
    <p:cut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1791891" y="4800600"/>
            <a:ext cx="5486400" cy="566738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1791891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891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511CC-EF2C-4E15-9F4D-CF2B41F1CFB7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B87FE-8036-4092-94AF-1907A234BE27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747306"/>
      </p:ext>
    </p:extLst>
  </p:cSld>
  <p:clrMapOvr>
    <a:masterClrMapping/>
  </p:clrMapOvr>
  <p:transition spd="med">
    <p:cut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511CC-EF2C-4E15-9F4D-CF2B41F1CFB7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B87FE-8036-4092-94AF-1907A234BE27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094161"/>
      </p:ext>
    </p:extLst>
  </p:cSld>
  <p:clrMapOvr>
    <a:masterClrMapping/>
  </p:clrMapOvr>
  <p:transition spd="med">
    <p:cut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6634164" y="228603"/>
            <a:ext cx="2050256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9824" y="228603"/>
            <a:ext cx="6040040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511CC-EF2C-4E15-9F4D-CF2B41F1CFB7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B87FE-8036-4092-94AF-1907A234BE27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984471"/>
      </p:ext>
    </p:extLst>
  </p:cSld>
  <p:clrMapOvr>
    <a:masterClrMapping/>
  </p:clrMapOvr>
  <p:transition spd="med">
    <p:cut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257175" indent="0" algn="ctr">
              <a:buNone/>
            </a:lvl2pPr>
            <a:lvl3pPr marL="514350" indent="0" algn="ctr">
              <a:buNone/>
            </a:lvl3pPr>
            <a:lvl4pPr marL="771525" indent="0" algn="ctr">
              <a:buNone/>
            </a:lvl4pPr>
            <a:lvl5pPr marL="1028700" indent="0" algn="ctr">
              <a:buNone/>
            </a:lvl5pPr>
            <a:lvl6pPr marL="1285875" indent="0" algn="ctr">
              <a:buNone/>
            </a:lvl6pPr>
            <a:lvl7pPr marL="1543050" indent="0" algn="ctr">
              <a:buNone/>
            </a:lvl7pPr>
            <a:lvl8pPr marL="1800225" indent="0" algn="ctr">
              <a:buNone/>
            </a:lvl8pPr>
            <a:lvl9pPr marL="20574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846211"/>
      </p:ext>
    </p:extLst>
  </p:cSld>
  <p:clrMapOvr>
    <a:masterClrMapping/>
  </p:clrMapOvr>
  <p:transition spd="med">
    <p:cut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650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722710" y="4406903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722710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130531"/>
      </p:ext>
    </p:extLst>
  </p:cSld>
  <p:clrMapOvr>
    <a:masterClrMapping/>
  </p:clrMapOvr>
  <p:transition spd="med">
    <p:cut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479824" y="1222375"/>
            <a:ext cx="4044553" cy="47752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4638675" y="1222375"/>
            <a:ext cx="4045744" cy="47752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100254"/>
      </p:ext>
    </p:extLst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7252CC-37D4-4001-B60A-74FC51653885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D4EABED4-EDC1-4950-ABCD-CA14AD9ADB7E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9594114"/>
      </p:ext>
    </p:extLst>
  </p:cSld>
  <p:clrMapOvr>
    <a:masterClrMapping/>
  </p:clrMapOvr>
  <p:transition spd="med">
    <p:cut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39791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39791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628" y="1535113"/>
            <a:ext cx="4042172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4644628" y="2174875"/>
            <a:ext cx="4042172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987418"/>
      </p:ext>
    </p:extLst>
  </p:cSld>
  <p:clrMapOvr>
    <a:masterClrMapping/>
  </p:clrMapOvr>
  <p:transition spd="med">
    <p:cut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340124"/>
      </p:ext>
    </p:extLst>
  </p:cSld>
  <p:clrMapOvr>
    <a:masterClrMapping/>
  </p:clrMapOvr>
  <p:transition spd="med">
    <p:cut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64263E-4B11-481F-A744-0AC7B1E74A21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91B3DF31-8E06-4290-B920-8A7D3B8015BD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8574788"/>
      </p:ext>
    </p:extLst>
  </p:cSld>
  <p:clrMapOvr>
    <a:masterClrMapping/>
  </p:clrMapOvr>
  <p:transition spd="med">
    <p:cut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710" cy="1162050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3575449" y="273053"/>
            <a:ext cx="5111353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710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1049193"/>
      </p:ext>
    </p:extLst>
  </p:cSld>
  <p:clrMapOvr>
    <a:masterClrMapping/>
  </p:clrMapOvr>
  <p:transition spd="med">
    <p:cut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1791891" y="4800600"/>
            <a:ext cx="5486400" cy="566738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1791891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891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370286"/>
      </p:ext>
    </p:extLst>
  </p:cSld>
  <p:clrMapOvr>
    <a:masterClrMapping/>
  </p:clrMapOvr>
  <p:transition spd="med">
    <p:cut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457885"/>
      </p:ext>
    </p:extLst>
  </p:cSld>
  <p:clrMapOvr>
    <a:masterClrMapping/>
  </p:clrMapOvr>
  <p:transition spd="med">
    <p:cut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6634164" y="228603"/>
            <a:ext cx="2050256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9824" y="228603"/>
            <a:ext cx="6040040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484735"/>
      </p:ext>
    </p:extLst>
  </p:cSld>
  <p:clrMapOvr>
    <a:masterClrMapping/>
  </p:clrMapOvr>
  <p:transition spd="med">
    <p:cut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26" b="0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10860">
              <a:lnSpc>
                <a:spcPts val="1219"/>
              </a:lnSpc>
            </a:pPr>
            <a:r>
              <a:rPr lang="en-GB"/>
              <a:t>Gloria</a:t>
            </a:r>
            <a:r>
              <a:rPr lang="en-GB" spc="-68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97" b="0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32579">
              <a:lnSpc>
                <a:spcPts val="1407"/>
              </a:lnSpc>
            </a:pPr>
            <a:fld id="{81D60167-4931-47E6-BA6A-407CBD079E47}" type="slidenum">
              <a:rPr lang="en-GB" smtClean="0"/>
              <a:pPr marL="32579">
                <a:lnSpc>
                  <a:spcPts val="1407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488809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257175" indent="0" algn="ctr">
              <a:buNone/>
            </a:lvl2pPr>
            <a:lvl3pPr marL="514350" indent="0" algn="ctr">
              <a:buNone/>
            </a:lvl3pPr>
            <a:lvl4pPr marL="771525" indent="0" algn="ctr">
              <a:buNone/>
            </a:lvl4pPr>
            <a:lvl5pPr marL="1028700" indent="0" algn="ctr">
              <a:buNone/>
            </a:lvl5pPr>
            <a:lvl6pPr marL="1285875" indent="0" algn="ctr">
              <a:buNone/>
            </a:lvl6pPr>
            <a:lvl7pPr marL="1543050" indent="0" algn="ctr">
              <a:buNone/>
            </a:lvl7pPr>
            <a:lvl8pPr marL="1800225" indent="0" algn="ctr">
              <a:buNone/>
            </a:lvl8pPr>
            <a:lvl9pPr marL="20574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890594"/>
      </p:ext>
    </p:extLst>
  </p:cSld>
  <p:clrMapOvr>
    <a:masterClrMapping/>
  </p:clrMapOvr>
  <p:transition spd="med">
    <p:cut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302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B19182-8ED6-4C6C-A7DF-43B04C22BFB5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B2C5FE86-26CA-48D8-B6F7-1821F2B916DC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964389"/>
      </p:ext>
    </p:extLst>
  </p:cSld>
  <p:clrMapOvr>
    <a:masterClrMapping/>
  </p:clrMapOvr>
  <p:transition spd="med">
    <p:cut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722710" y="4406903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722710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616584"/>
      </p:ext>
    </p:extLst>
  </p:cSld>
  <p:clrMapOvr>
    <a:masterClrMapping/>
  </p:clrMapOvr>
  <p:transition spd="med">
    <p:cut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479824" y="1222375"/>
            <a:ext cx="4044553" cy="47752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4638675" y="1222375"/>
            <a:ext cx="4045744" cy="47752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248997"/>
      </p:ext>
    </p:extLst>
  </p:cSld>
  <p:clrMapOvr>
    <a:masterClrMapping/>
  </p:clrMapOvr>
  <p:transition spd="med">
    <p:cut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39791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39791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628" y="1535113"/>
            <a:ext cx="4042172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4644628" y="2174875"/>
            <a:ext cx="4042172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86364"/>
      </p:ext>
    </p:extLst>
  </p:cSld>
  <p:clrMapOvr>
    <a:masterClrMapping/>
  </p:clrMapOvr>
  <p:transition spd="med">
    <p:cut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024744"/>
      </p:ext>
    </p:extLst>
  </p:cSld>
  <p:clrMapOvr>
    <a:masterClrMapping/>
  </p:clrMapOvr>
  <p:transition spd="med">
    <p:cut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64263E-4B11-481F-A744-0AC7B1E74A21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91B3DF31-8E06-4290-B920-8A7D3B8015BD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009752"/>
      </p:ext>
    </p:extLst>
  </p:cSld>
  <p:clrMapOvr>
    <a:masterClrMapping/>
  </p:clrMapOvr>
  <p:transition spd="med">
    <p:cut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710" cy="1162050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3575449" y="273053"/>
            <a:ext cx="5111353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710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602834"/>
      </p:ext>
    </p:extLst>
  </p:cSld>
  <p:clrMapOvr>
    <a:masterClrMapping/>
  </p:clrMapOvr>
  <p:transition spd="med">
    <p:cut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1791891" y="4800600"/>
            <a:ext cx="5486400" cy="566738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1791891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891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176213"/>
      </p:ext>
    </p:extLst>
  </p:cSld>
  <p:clrMapOvr>
    <a:masterClrMapping/>
  </p:clrMapOvr>
  <p:transition spd="med">
    <p:cut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355516"/>
      </p:ext>
    </p:extLst>
  </p:cSld>
  <p:clrMapOvr>
    <a:masterClrMapping/>
  </p:clrMapOvr>
  <p:transition spd="med">
    <p:cut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6634164" y="228603"/>
            <a:ext cx="2050256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9824" y="228603"/>
            <a:ext cx="6040040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672714"/>
      </p:ext>
    </p:extLst>
  </p:cSld>
  <p:clrMapOvr>
    <a:masterClrMapping/>
  </p:clrMapOvr>
  <p:transition spd="med">
    <p:cut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26" b="0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10860">
              <a:lnSpc>
                <a:spcPts val="1219"/>
              </a:lnSpc>
            </a:pPr>
            <a:r>
              <a:rPr lang="en-GB"/>
              <a:t>Gloria</a:t>
            </a:r>
            <a:r>
              <a:rPr lang="en-GB" spc="-68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97" b="0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32579">
              <a:lnSpc>
                <a:spcPts val="1407"/>
              </a:lnSpc>
            </a:pPr>
            <a:fld id="{81D60167-4931-47E6-BA6A-407CBD079E47}" type="slidenum">
              <a:rPr lang="en-GB" smtClean="0"/>
              <a:pPr marL="32579">
                <a:lnSpc>
                  <a:spcPts val="1407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67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710" cy="1162050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3575449" y="273053"/>
            <a:ext cx="5111353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710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7252CC-37D4-4001-B60A-74FC51653885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EABED4-EDC1-4950-ABCD-CA14AD9ADB7E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918006"/>
      </p:ext>
    </p:extLst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1791891" y="4800600"/>
            <a:ext cx="5486400" cy="566738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1791891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891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7252CC-37D4-4001-B60A-74FC51653885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EABED4-EDC1-4950-ABCD-CA14AD9ADB7E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794643"/>
      </p:ext>
    </p:extLst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8"/>
            <a:ext cx="9144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35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28603"/>
            <a:ext cx="7035404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823" y="1222375"/>
            <a:ext cx="8204597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723" y="6459541"/>
            <a:ext cx="1854994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338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577252CC-37D4-4001-B60A-74FC51653885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64633" y="6459541"/>
            <a:ext cx="3617119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338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58151" y="6415091"/>
            <a:ext cx="983456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35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D4EABED4-EDC1-4950-ABCD-CA14AD9ADB7E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479824" y="1028700"/>
            <a:ext cx="7050881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/>
        </p:nvSpPr>
        <p:spPr bwMode="auto">
          <a:xfrm>
            <a:off x="248842" y="428625"/>
            <a:ext cx="115490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013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/>
        </p:nvCxnSpPr>
        <p:spPr bwMode="auto">
          <a:xfrm>
            <a:off x="413147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484754" y="130754"/>
            <a:ext cx="556853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1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ransition spd="med">
    <p:cut/>
  </p:transition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25717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51435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77152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0287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38576" indent="-38576" algn="l" rtl="0" eaLnBrk="1" fontAlgn="base" hangingPunct="1">
        <a:lnSpc>
          <a:spcPct val="90000"/>
        </a:lnSpc>
        <a:spcBef>
          <a:spcPts val="506"/>
        </a:spcBef>
        <a:spcAft>
          <a:spcPts val="86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1800">
          <a:solidFill>
            <a:srgbClr val="404040"/>
          </a:solidFill>
          <a:latin typeface="+mn-lt"/>
          <a:ea typeface="+mn-ea"/>
          <a:cs typeface="+mn-cs"/>
        </a:defRPr>
      </a:lvl1pPr>
      <a:lvl2pPr marL="16240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31">
          <a:solidFill>
            <a:srgbClr val="404040"/>
          </a:solidFill>
          <a:latin typeface="+mn-lt"/>
          <a:ea typeface="+mn-ea"/>
        </a:defRPr>
      </a:lvl2pPr>
      <a:lvl3pPr marL="238601" indent="-76676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3pPr>
      <a:lvl4pPr marL="315278" indent="-76676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4pPr>
      <a:lvl5pPr marL="39290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5pPr>
      <a:lvl6pPr marL="65008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6pPr>
      <a:lvl7pPr marL="90725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7pPr>
      <a:lvl8pPr marL="116443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8pPr>
      <a:lvl9pPr marL="142160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8"/>
            <a:ext cx="9144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35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28603"/>
            <a:ext cx="7035404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823" y="1222375"/>
            <a:ext cx="8204597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723" y="6459541"/>
            <a:ext cx="1854994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338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A29E785E-4B2E-4091-8752-56FC1159CA13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64633" y="6459541"/>
            <a:ext cx="3617119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338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58151" y="6415091"/>
            <a:ext cx="983456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35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F7039A0-0341-4292-9759-CB91D347029A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479824" y="1028700"/>
            <a:ext cx="7050881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/>
        </p:nvSpPr>
        <p:spPr bwMode="auto">
          <a:xfrm>
            <a:off x="248842" y="428625"/>
            <a:ext cx="115490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013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/>
        </p:nvCxnSpPr>
        <p:spPr bwMode="auto">
          <a:xfrm>
            <a:off x="413147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484754" y="130754"/>
            <a:ext cx="556853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3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</p:sldLayoutIdLst>
  <p:transition spd="med">
    <p:cut/>
  </p:transition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25717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51435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77152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0287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38576" indent="-38576" algn="l" rtl="0" eaLnBrk="1" fontAlgn="base" hangingPunct="1">
        <a:lnSpc>
          <a:spcPct val="90000"/>
        </a:lnSpc>
        <a:spcBef>
          <a:spcPts val="506"/>
        </a:spcBef>
        <a:spcAft>
          <a:spcPts val="86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1800">
          <a:solidFill>
            <a:srgbClr val="404040"/>
          </a:solidFill>
          <a:latin typeface="+mn-lt"/>
          <a:ea typeface="+mn-ea"/>
          <a:cs typeface="+mn-cs"/>
        </a:defRPr>
      </a:lvl1pPr>
      <a:lvl2pPr marL="16240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31">
          <a:solidFill>
            <a:srgbClr val="404040"/>
          </a:solidFill>
          <a:latin typeface="+mn-lt"/>
          <a:ea typeface="+mn-ea"/>
        </a:defRPr>
      </a:lvl2pPr>
      <a:lvl3pPr marL="238601" indent="-76676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3pPr>
      <a:lvl4pPr marL="315278" indent="-76676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4pPr>
      <a:lvl5pPr marL="39290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5pPr>
      <a:lvl6pPr marL="65008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6pPr>
      <a:lvl7pPr marL="90725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7pPr>
      <a:lvl8pPr marL="116443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8pPr>
      <a:lvl9pPr marL="142160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8"/>
            <a:ext cx="9144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35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28603"/>
            <a:ext cx="7035404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823" y="1222375"/>
            <a:ext cx="8204597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723" y="6459541"/>
            <a:ext cx="1854994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338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428C795-BCE0-49B7-B157-EBBD04F01B9E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64633" y="6459541"/>
            <a:ext cx="3617119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338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58151" y="6415091"/>
            <a:ext cx="983456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35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3A0AB961-F9D1-43FC-96CE-A596C0D6C2CD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479824" y="1028700"/>
            <a:ext cx="7050881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/>
        </p:nvSpPr>
        <p:spPr bwMode="auto">
          <a:xfrm>
            <a:off x="248842" y="428625"/>
            <a:ext cx="115490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013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/>
        </p:nvCxnSpPr>
        <p:spPr bwMode="auto">
          <a:xfrm>
            <a:off x="413147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484754" y="130754"/>
            <a:ext cx="556853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7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</p:sldLayoutIdLst>
  <p:transition spd="med">
    <p:cut/>
  </p:transition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25717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51435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77152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0287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38576" indent="-38576" algn="l" rtl="0" eaLnBrk="1" fontAlgn="base" hangingPunct="1">
        <a:lnSpc>
          <a:spcPct val="90000"/>
        </a:lnSpc>
        <a:spcBef>
          <a:spcPts val="506"/>
        </a:spcBef>
        <a:spcAft>
          <a:spcPts val="86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1800">
          <a:solidFill>
            <a:srgbClr val="404040"/>
          </a:solidFill>
          <a:latin typeface="+mn-lt"/>
          <a:ea typeface="+mn-ea"/>
          <a:cs typeface="+mn-cs"/>
        </a:defRPr>
      </a:lvl1pPr>
      <a:lvl2pPr marL="16240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31">
          <a:solidFill>
            <a:srgbClr val="404040"/>
          </a:solidFill>
          <a:latin typeface="+mn-lt"/>
          <a:ea typeface="+mn-ea"/>
        </a:defRPr>
      </a:lvl2pPr>
      <a:lvl3pPr marL="238601" indent="-76676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3pPr>
      <a:lvl4pPr marL="315278" indent="-76676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4pPr>
      <a:lvl5pPr marL="39290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5pPr>
      <a:lvl6pPr marL="65008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6pPr>
      <a:lvl7pPr marL="90725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7pPr>
      <a:lvl8pPr marL="116443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8pPr>
      <a:lvl9pPr marL="142160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8"/>
            <a:ext cx="9144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35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28603"/>
            <a:ext cx="7035404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823" y="1222375"/>
            <a:ext cx="8204597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723" y="6459541"/>
            <a:ext cx="1854994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338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073BA32-D900-4828-9FE2-88258B244E14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64633" y="6459541"/>
            <a:ext cx="3617119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338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58151" y="6415091"/>
            <a:ext cx="983456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35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DBF6D606-2AF4-484D-B38F-4B8B48AE9CFB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479824" y="1028700"/>
            <a:ext cx="7050881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/>
        </p:nvSpPr>
        <p:spPr bwMode="auto">
          <a:xfrm>
            <a:off x="248842" y="428625"/>
            <a:ext cx="115490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013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/>
        </p:nvCxnSpPr>
        <p:spPr bwMode="auto">
          <a:xfrm>
            <a:off x="413147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484754" y="130754"/>
            <a:ext cx="556853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6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p:transition spd="med">
    <p:cut/>
  </p:transition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25717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51435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77152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0287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38576" indent="-38576" algn="l" rtl="0" eaLnBrk="1" fontAlgn="base" hangingPunct="1">
        <a:lnSpc>
          <a:spcPct val="90000"/>
        </a:lnSpc>
        <a:spcBef>
          <a:spcPts val="506"/>
        </a:spcBef>
        <a:spcAft>
          <a:spcPts val="86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1800">
          <a:solidFill>
            <a:srgbClr val="404040"/>
          </a:solidFill>
          <a:latin typeface="+mn-lt"/>
          <a:ea typeface="+mn-ea"/>
          <a:cs typeface="+mn-cs"/>
        </a:defRPr>
      </a:lvl1pPr>
      <a:lvl2pPr marL="16240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31">
          <a:solidFill>
            <a:srgbClr val="404040"/>
          </a:solidFill>
          <a:latin typeface="+mn-lt"/>
          <a:ea typeface="+mn-ea"/>
        </a:defRPr>
      </a:lvl2pPr>
      <a:lvl3pPr marL="238601" indent="-76676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3pPr>
      <a:lvl4pPr marL="315278" indent="-76676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4pPr>
      <a:lvl5pPr marL="39290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5pPr>
      <a:lvl6pPr marL="65008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6pPr>
      <a:lvl7pPr marL="90725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7pPr>
      <a:lvl8pPr marL="116443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8pPr>
      <a:lvl9pPr marL="142160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8"/>
            <a:ext cx="9144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35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28603"/>
            <a:ext cx="7035404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823" y="1222375"/>
            <a:ext cx="8204597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723" y="6459541"/>
            <a:ext cx="1854994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338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9D24A84-979A-47E8-B38F-F9B2C55034FC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64633" y="6459541"/>
            <a:ext cx="3617119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338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58151" y="6415091"/>
            <a:ext cx="983456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35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FF08DC34-590E-40DB-A1C3-69829D0C0C1D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479824" y="1028700"/>
            <a:ext cx="7050881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/>
        </p:nvSpPr>
        <p:spPr bwMode="auto">
          <a:xfrm>
            <a:off x="248842" y="428625"/>
            <a:ext cx="115490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013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/>
        </p:nvCxnSpPr>
        <p:spPr bwMode="auto">
          <a:xfrm>
            <a:off x="413147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484754" y="130754"/>
            <a:ext cx="556853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95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1" r:id="rId8"/>
    <p:sldLayoutId id="2147484212" r:id="rId9"/>
    <p:sldLayoutId id="2147484213" r:id="rId10"/>
    <p:sldLayoutId id="2147484214" r:id="rId11"/>
  </p:sldLayoutIdLst>
  <p:transition spd="med">
    <p:cut/>
  </p:transition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25717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51435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77152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0287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38576" indent="-38576" algn="l" rtl="0" eaLnBrk="1" fontAlgn="base" hangingPunct="1">
        <a:lnSpc>
          <a:spcPct val="90000"/>
        </a:lnSpc>
        <a:spcBef>
          <a:spcPts val="506"/>
        </a:spcBef>
        <a:spcAft>
          <a:spcPts val="86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1800">
          <a:solidFill>
            <a:srgbClr val="404040"/>
          </a:solidFill>
          <a:latin typeface="+mn-lt"/>
          <a:ea typeface="+mn-ea"/>
          <a:cs typeface="+mn-cs"/>
        </a:defRPr>
      </a:lvl1pPr>
      <a:lvl2pPr marL="16240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31">
          <a:solidFill>
            <a:srgbClr val="404040"/>
          </a:solidFill>
          <a:latin typeface="+mn-lt"/>
          <a:ea typeface="+mn-ea"/>
        </a:defRPr>
      </a:lvl2pPr>
      <a:lvl3pPr marL="238601" indent="-76676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3pPr>
      <a:lvl4pPr marL="315278" indent="-76676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4pPr>
      <a:lvl5pPr marL="39290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5pPr>
      <a:lvl6pPr marL="65008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6pPr>
      <a:lvl7pPr marL="90725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7pPr>
      <a:lvl8pPr marL="116443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8pPr>
      <a:lvl9pPr marL="142160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8"/>
            <a:ext cx="9144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35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28603"/>
            <a:ext cx="7035404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823" y="1222375"/>
            <a:ext cx="8204597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723" y="6459541"/>
            <a:ext cx="1854994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338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33BB99F9-A75C-4009-859F-67162EB7206F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64633" y="6459541"/>
            <a:ext cx="3617119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338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58151" y="6415091"/>
            <a:ext cx="983456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35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3CF27564-F3C3-4DD0-B0A3-DA7628161077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479824" y="1028700"/>
            <a:ext cx="7050881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/>
        </p:nvSpPr>
        <p:spPr bwMode="auto">
          <a:xfrm>
            <a:off x="248842" y="428625"/>
            <a:ext cx="115490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013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/>
        </p:nvCxnSpPr>
        <p:spPr bwMode="auto">
          <a:xfrm>
            <a:off x="413147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484754" y="130754"/>
            <a:ext cx="556853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8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8" r:id="rId1"/>
    <p:sldLayoutId id="2147484229" r:id="rId2"/>
    <p:sldLayoutId id="2147484230" r:id="rId3"/>
    <p:sldLayoutId id="2147484231" r:id="rId4"/>
    <p:sldLayoutId id="2147484232" r:id="rId5"/>
    <p:sldLayoutId id="2147484233" r:id="rId6"/>
    <p:sldLayoutId id="2147484234" r:id="rId7"/>
    <p:sldLayoutId id="2147484235" r:id="rId8"/>
    <p:sldLayoutId id="2147484236" r:id="rId9"/>
    <p:sldLayoutId id="2147484237" r:id="rId10"/>
    <p:sldLayoutId id="2147484238" r:id="rId11"/>
    <p:sldLayoutId id="2147484239" r:id="rId12"/>
  </p:sldLayoutIdLst>
  <p:transition spd="med">
    <p:cut/>
  </p:transition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25717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51435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77152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0287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38576" indent="-38576" algn="l" rtl="0" eaLnBrk="1" fontAlgn="base" hangingPunct="1">
        <a:lnSpc>
          <a:spcPct val="90000"/>
        </a:lnSpc>
        <a:spcBef>
          <a:spcPts val="506"/>
        </a:spcBef>
        <a:spcAft>
          <a:spcPts val="86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1800">
          <a:solidFill>
            <a:srgbClr val="404040"/>
          </a:solidFill>
          <a:latin typeface="+mn-lt"/>
          <a:ea typeface="+mn-ea"/>
          <a:cs typeface="+mn-cs"/>
        </a:defRPr>
      </a:lvl1pPr>
      <a:lvl2pPr marL="16240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31">
          <a:solidFill>
            <a:srgbClr val="404040"/>
          </a:solidFill>
          <a:latin typeface="+mn-lt"/>
          <a:ea typeface="+mn-ea"/>
        </a:defRPr>
      </a:lvl2pPr>
      <a:lvl3pPr marL="238601" indent="-76676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3pPr>
      <a:lvl4pPr marL="315278" indent="-76676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4pPr>
      <a:lvl5pPr marL="39290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5pPr>
      <a:lvl6pPr marL="65008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6pPr>
      <a:lvl7pPr marL="90725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7pPr>
      <a:lvl8pPr marL="116443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8pPr>
      <a:lvl9pPr marL="142160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8"/>
            <a:ext cx="9144000" cy="5111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35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28603"/>
            <a:ext cx="7035404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823" y="1222375"/>
            <a:ext cx="8204597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723" y="6459541"/>
            <a:ext cx="1854994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338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33BB99F9-A75C-4009-859F-67162EB7206F}" type="datetimeFigureOut">
              <a:rPr lang="zh-TW" altLang="en-US" smtClean="0"/>
              <a:pPr>
                <a:defRPr/>
              </a:pPr>
              <a:t>2022/9/25</a:t>
            </a:fld>
            <a:endParaRPr lang="zh-TW" altLang="en-US"/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64633" y="6459541"/>
            <a:ext cx="3617119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338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58151" y="6415091"/>
            <a:ext cx="983456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35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3CF27564-F3C3-4DD0-B0A3-DA7628161077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479824" y="1028700"/>
            <a:ext cx="7050881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/>
        </p:nvSpPr>
        <p:spPr bwMode="auto">
          <a:xfrm>
            <a:off x="248842" y="428625"/>
            <a:ext cx="115490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013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/>
        </p:nvCxnSpPr>
        <p:spPr bwMode="auto">
          <a:xfrm>
            <a:off x="413147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484754" y="130754"/>
            <a:ext cx="556853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8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1" r:id="rId1"/>
    <p:sldLayoutId id="2147484242" r:id="rId2"/>
    <p:sldLayoutId id="2147484243" r:id="rId3"/>
    <p:sldLayoutId id="2147484244" r:id="rId4"/>
    <p:sldLayoutId id="2147484245" r:id="rId5"/>
    <p:sldLayoutId id="2147484246" r:id="rId6"/>
    <p:sldLayoutId id="2147484247" r:id="rId7"/>
    <p:sldLayoutId id="2147484248" r:id="rId8"/>
    <p:sldLayoutId id="2147484249" r:id="rId9"/>
    <p:sldLayoutId id="2147484250" r:id="rId10"/>
    <p:sldLayoutId id="2147484251" r:id="rId11"/>
    <p:sldLayoutId id="2147484252" r:id="rId12"/>
  </p:sldLayoutIdLst>
  <p:transition spd="med">
    <p:cut/>
  </p:transition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25717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51435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77152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0287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38576" indent="-38576" algn="l" rtl="0" eaLnBrk="1" fontAlgn="base" hangingPunct="1">
        <a:lnSpc>
          <a:spcPct val="90000"/>
        </a:lnSpc>
        <a:spcBef>
          <a:spcPts val="506"/>
        </a:spcBef>
        <a:spcAft>
          <a:spcPts val="86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1800">
          <a:solidFill>
            <a:srgbClr val="404040"/>
          </a:solidFill>
          <a:latin typeface="+mn-lt"/>
          <a:ea typeface="+mn-ea"/>
          <a:cs typeface="+mn-cs"/>
        </a:defRPr>
      </a:lvl1pPr>
      <a:lvl2pPr marL="16240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31">
          <a:solidFill>
            <a:srgbClr val="404040"/>
          </a:solidFill>
          <a:latin typeface="+mn-lt"/>
          <a:ea typeface="+mn-ea"/>
        </a:defRPr>
      </a:lvl2pPr>
      <a:lvl3pPr marL="238601" indent="-76676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3pPr>
      <a:lvl4pPr marL="315278" indent="-76676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4pPr>
      <a:lvl5pPr marL="39290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5pPr>
      <a:lvl6pPr marL="65008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6pPr>
      <a:lvl7pPr marL="90725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7pPr>
      <a:lvl8pPr marL="116443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8pPr>
      <a:lvl9pPr marL="142160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6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1.png"/><Relationship Id="rId9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5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183.png"/><Relationship Id="rId4" Type="http://schemas.openxmlformats.org/officeDocument/2006/relationships/image" Target="../media/image18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6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9.xml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9.xml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9.xml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6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5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32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37.wmf"/><Relationship Id="rId17" Type="http://schemas.openxmlformats.org/officeDocument/2006/relationships/image" Target="../media/image39.wmf"/><Relationship Id="rId2" Type="http://schemas.openxmlformats.org/officeDocument/2006/relationships/notesSlide" Target="../notesSlides/notesSlide3.xml"/><Relationship Id="rId16" Type="http://schemas.openxmlformats.org/officeDocument/2006/relationships/oleObject" Target="../embeddings/oleObject15.bin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38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42.wmf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wmf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37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4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62.x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24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62.x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26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62.x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28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8335" y="3789040"/>
            <a:ext cx="9160669" cy="2736304"/>
          </a:xfrm>
          <a:prstGeom prst="rect">
            <a:avLst/>
          </a:prstGeom>
          <a:solidFill>
            <a:srgbClr val="0044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68580" tIns="34290" rIns="68580" bIns="34290" numCol="1" anchor="t" anchorCtr="0" compatLnSpc="1"/>
          <a:lstStyle/>
          <a:p>
            <a:pPr defTabSz="685800">
              <a:defRPr/>
            </a:pPr>
            <a:endParaRPr kumimoji="0" lang="zh-CN" altLang="en-US" sz="1350">
              <a:solidFill>
                <a:srgbClr val="000000"/>
              </a:solidFill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5" name="图片 4" descr="SHU_VI_LOGO.sv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342" y="4221088"/>
            <a:ext cx="1346835" cy="168830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5A9E019-D5ED-4BE6-A7FD-FAAA7154A7B7}"/>
              </a:ext>
            </a:extLst>
          </p:cNvPr>
          <p:cNvSpPr/>
          <p:nvPr/>
        </p:nvSpPr>
        <p:spPr>
          <a:xfrm>
            <a:off x="-180528" y="1037325"/>
            <a:ext cx="9116600" cy="2751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3 </a:t>
            </a:r>
          </a:p>
          <a:p>
            <a:pPr indent="457200"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000" dirty="0">
                <a:latin typeface="Times New Roman" pitchFamily="18" charset="0"/>
                <a:cs typeface="Times New Roman" pitchFamily="18" charset="0"/>
              </a:rPr>
              <a:t>Convolution and Linear Time-invariant Systems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39CBF860-9DC8-4F10-AAED-6F0E2A3B5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38" y="4365104"/>
            <a:ext cx="6858000" cy="1241822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Engineering and Science</a:t>
            </a:r>
          </a:p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Shanghai University</a:t>
            </a:r>
          </a:p>
          <a:p>
            <a:endParaRPr lang="en-US" altLang="zh-C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Instructor:  Jianjia Wang, </a:t>
            </a:r>
            <a:r>
              <a:rPr lang="en-US" altLang="zh-CN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Shengyu</a:t>
            </a: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Duan</a:t>
            </a:r>
            <a:endParaRPr lang="zh-CN" alt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4845413"/>
      </p:ext>
    </p:extLst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矩形 1"/>
          <p:cNvSpPr>
            <a:spLocks noChangeArrowheads="1"/>
          </p:cNvSpPr>
          <p:nvPr/>
        </p:nvSpPr>
        <p:spPr bwMode="auto">
          <a:xfrm>
            <a:off x="6287067" y="1407544"/>
            <a:ext cx="2447256" cy="172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58775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600"/>
              </a:spcAft>
            </a:pPr>
            <a:r>
              <a:rPr kumimoji="0" lang="en-US" altLang="zh-TW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Fig. 2.6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24744"/>
            <a:ext cx="3909060" cy="523494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078254" y="1077048"/>
                <a:ext cx="86409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6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6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altLang="zh-TW" sz="26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6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sz="26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254" y="1077048"/>
                <a:ext cx="864096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190400" y="1523365"/>
                <a:ext cx="30822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6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6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400" y="1523365"/>
                <a:ext cx="308223" cy="4924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644008" y="2276872"/>
                <a:ext cx="86409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sz="26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2276872"/>
                <a:ext cx="864096" cy="49244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190400" y="2674065"/>
                <a:ext cx="30822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6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400" y="2674065"/>
                <a:ext cx="308223" cy="49244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191769" y="3645024"/>
                <a:ext cx="30822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6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769" y="3645024"/>
                <a:ext cx="308223" cy="49244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190400" y="4633704"/>
                <a:ext cx="30822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6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400" y="4633704"/>
                <a:ext cx="308223" cy="49244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190400" y="5661248"/>
                <a:ext cx="30822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6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400" y="5661248"/>
                <a:ext cx="308223" cy="49244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644000" y="3398802"/>
                <a:ext cx="216024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6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6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6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0" y="3398802"/>
                <a:ext cx="2160248" cy="49244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644000" y="5373216"/>
                <a:ext cx="309635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6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6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6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=2&gt;0</m:t>
                      </m:r>
                    </m:oMath>
                  </m:oMathPara>
                </a14:m>
                <a:endParaRPr lang="zh-TW" altLang="en-US" sz="26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0" y="5373216"/>
                <a:ext cx="3096352" cy="49244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4644000" y="4351209"/>
                <a:ext cx="309635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6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6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6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&lt;0</m:t>
                      </m:r>
                    </m:oMath>
                  </m:oMathPara>
                </a14:m>
                <a:endParaRPr lang="zh-TW" altLang="en-US" sz="26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0" y="4351209"/>
                <a:ext cx="3096352" cy="492443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88913"/>
            <a:ext cx="5815013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43" y="1196752"/>
            <a:ext cx="7377113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15836"/>
            <a:ext cx="9144000" cy="1015663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742950" lvl="1" indent="-285750">
              <a:spcBef>
                <a:spcPts val="6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Representing an arbitrary signal as an integral of impulses</a:t>
            </a:r>
            <a:endParaRPr kumimoji="0" lang="en-US" altLang="zh-TW" sz="20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13668" name="物件 2"/>
          <p:cNvGraphicFramePr>
            <a:graphicFrameLocks noChangeAspect="1"/>
          </p:cNvGraphicFramePr>
          <p:nvPr/>
        </p:nvGraphicFramePr>
        <p:xfrm>
          <a:off x="971550" y="2114550"/>
          <a:ext cx="572452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917700" imgH="431800" progId="Equation.3">
                  <p:embed/>
                </p:oleObj>
              </mc:Choice>
              <mc:Fallback>
                <p:oleObj name="方程式" r:id="rId2" imgW="1917700" imgH="4318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114550"/>
                        <a:ext cx="5724525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物件 3"/>
          <p:cNvGraphicFramePr>
            <a:graphicFrameLocks noChangeAspect="1"/>
          </p:cNvGraphicFramePr>
          <p:nvPr/>
        </p:nvGraphicFramePr>
        <p:xfrm>
          <a:off x="1387475" y="3860800"/>
          <a:ext cx="47974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524000" imgH="330200" progId="Equation.3">
                  <p:embed/>
                </p:oleObj>
              </mc:Choice>
              <mc:Fallback>
                <p:oleObj name="方程式" r:id="rId4" imgW="1524000" imgH="3302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3860800"/>
                        <a:ext cx="479742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9163" y="3286125"/>
            <a:ext cx="33655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200" i="1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See Fig 2.12 , p.91 of text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443038" y="5153025"/>
            <a:ext cx="63690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an impulse located at </a:t>
            </a: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 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</a:t>
            </a:r>
            <a:r>
              <a:rPr kumimoji="0" lang="en-US" altLang="zh-TW" sz="24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kumimoji="0" lang="en-US" altLang="zh-TW" sz="24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τ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whose value is </a:t>
            </a: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TW" sz="24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τ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</a:p>
        </p:txBody>
      </p:sp>
      <p:cxnSp>
        <p:nvCxnSpPr>
          <p:cNvPr id="113672" name="AutoShape 5"/>
          <p:cNvCxnSpPr>
            <a:cxnSpLocks noChangeShapeType="1"/>
          </p:cNvCxnSpPr>
          <p:nvPr/>
        </p:nvCxnSpPr>
        <p:spPr bwMode="auto">
          <a:xfrm flipV="1">
            <a:off x="3779838" y="4594225"/>
            <a:ext cx="1587" cy="609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13673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516487"/>
              </p:ext>
            </p:extLst>
          </p:nvPr>
        </p:nvGraphicFramePr>
        <p:xfrm>
          <a:off x="1443038" y="5591372"/>
          <a:ext cx="367506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256755" imgH="355446" progId="Equation.3">
                  <p:embed/>
                </p:oleObj>
              </mc:Choice>
              <mc:Fallback>
                <p:oleObj name="方程式" r:id="rId6" imgW="1256755" imgH="355446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5591372"/>
                        <a:ext cx="367506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5400907" y="5850731"/>
            <a:ext cx="17526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 special case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7486228" y="5134332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/>
              <a:t>(</a:t>
            </a:r>
            <a:r>
              <a:rPr lang="zh-TW" altLang="en-US" sz="2600" dirty="0"/>
              <a:t>合成</a:t>
            </a:r>
            <a:r>
              <a:rPr lang="en-US" altLang="zh-TW" sz="2600" dirty="0"/>
              <a:t>)</a:t>
            </a:r>
            <a:endParaRPr lang="zh-TW" altLang="en-US" sz="2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0836A6-1C80-43F5-956E-8A1362163346}"/>
              </a:ext>
            </a:extLst>
          </p:cNvPr>
          <p:cNvSpPr/>
          <p:nvPr/>
        </p:nvSpPr>
        <p:spPr>
          <a:xfrm>
            <a:off x="35496" y="36117"/>
            <a:ext cx="82073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altLang="zh-TW" sz="3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2.2 Continuous-time System : the Convolution Integral</a:t>
            </a:r>
          </a:p>
        </p:txBody>
      </p:sp>
    </p:spTree>
  </p:cSld>
  <p:clrMapOvr>
    <a:masterClrMapping/>
  </p:clrMapOvr>
  <p:transition spd="med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矩形 1"/>
          <p:cNvSpPr>
            <a:spLocks noChangeArrowheads="1"/>
          </p:cNvSpPr>
          <p:nvPr/>
        </p:nvSpPr>
        <p:spPr bwMode="auto">
          <a:xfrm>
            <a:off x="-78581" y="1315224"/>
            <a:ext cx="9144000" cy="693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07950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1" eaLnBrk="1" hangingPunct="1">
              <a:lnSpc>
                <a:spcPts val="2000"/>
              </a:lnSpc>
              <a:buSzPct val="70000"/>
              <a:buFont typeface="Wingdings" pitchFamily="2" charset="2"/>
              <a:buChar char="l"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Different Way to visualize the convolution integral</a:t>
            </a:r>
          </a:p>
          <a:p>
            <a:pPr lvl="2" eaLnBrk="1" hangingPunct="1">
              <a:lnSpc>
                <a:spcPts val="2000"/>
              </a:lnSpc>
              <a:spcBef>
                <a:spcPts val="600"/>
              </a:spcBef>
              <a:buFont typeface="Arial" charset="0"/>
              <a:buChar char="–"/>
            </a:pPr>
            <a:r>
              <a:rPr kumimoji="0" lang="en-US" altLang="zh-TW" sz="25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Look on the index </a:t>
            </a:r>
            <a:r>
              <a:rPr kumimoji="0" lang="el-GR" altLang="zh-TW" sz="25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τ</a:t>
            </a:r>
            <a:endParaRPr kumimoji="0" lang="en-US" altLang="zh-TW" sz="25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130051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635007"/>
              </p:ext>
            </p:extLst>
          </p:nvPr>
        </p:nvGraphicFramePr>
        <p:xfrm>
          <a:off x="2799333" y="1724944"/>
          <a:ext cx="3594398" cy="780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511300" imgH="330200" progId="Equation.3">
                  <p:embed/>
                </p:oleObj>
              </mc:Choice>
              <mc:Fallback>
                <p:oleObj name="方程式" r:id="rId2" imgW="1511300" imgH="330200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9333" y="1724944"/>
                        <a:ext cx="3594398" cy="7804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10433" y="3014342"/>
            <a:ext cx="28638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output signal at time </a:t>
            </a: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774283" y="2745457"/>
            <a:ext cx="16271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input signal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656087" y="3383947"/>
            <a:ext cx="54752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reflected-over version of </a:t>
            </a: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)located at </a:t>
            </a: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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=</a:t>
            </a: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4525095" y="2413983"/>
            <a:ext cx="0" cy="4619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400" ker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3258270" y="2413983"/>
            <a:ext cx="0" cy="62960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400" ker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46905" y="3789040"/>
            <a:ext cx="9144000" cy="2373663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1079500" lvl="2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kumimoji="0" lang="en-US" altLang="zh-TW" sz="25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On the dummy index </a:t>
            </a:r>
            <a:r>
              <a:rPr kumimoji="0" lang="en-US" altLang="zh-TW" sz="25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τ</a:t>
            </a:r>
            <a:r>
              <a:rPr kumimoji="0" lang="en-US" altLang="zh-TW" sz="25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</a:t>
            </a:r>
            <a:r>
              <a:rPr kumimoji="0" lang="en-US" altLang="zh-TW" sz="25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h</a:t>
            </a:r>
            <a:r>
              <a:rPr kumimoji="0" lang="en-US" altLang="zh-TW" sz="25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kumimoji="0" lang="en-US" altLang="zh-TW" sz="25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</a:t>
            </a:r>
            <a:r>
              <a:rPr kumimoji="0" lang="en-US" altLang="zh-TW" sz="25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 is reflected over and shifted to </a:t>
            </a:r>
            <a:r>
              <a:rPr kumimoji="0" lang="en-US" altLang="zh-TW" sz="25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τ </a:t>
            </a:r>
            <a:r>
              <a:rPr kumimoji="0" lang="en-US" altLang="zh-TW" sz="25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 </a:t>
            </a:r>
            <a:r>
              <a:rPr kumimoji="0" lang="en-US" altLang="zh-TW" sz="25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</a:t>
            </a:r>
            <a:r>
              <a:rPr kumimoji="0" lang="en-US" altLang="zh-TW" sz="25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weighted by </a:t>
            </a:r>
            <a:r>
              <a:rPr kumimoji="0" lang="en-US" altLang="zh-TW" sz="25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kumimoji="0" lang="en-US" altLang="zh-TW" sz="25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kumimoji="0" lang="en-US" altLang="zh-TW" sz="25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</a:t>
            </a:r>
            <a:r>
              <a:rPr kumimoji="0" lang="en-US" altLang="zh-TW" sz="25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 and integrated to produce the output value at time </a:t>
            </a:r>
            <a:r>
              <a:rPr kumimoji="0" lang="en-US" altLang="zh-TW" sz="25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</a:t>
            </a:r>
            <a:r>
              <a:rPr kumimoji="0" lang="en-US" altLang="zh-TW" sz="25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</a:t>
            </a:r>
            <a:r>
              <a:rPr kumimoji="0" lang="en-US" altLang="zh-TW" sz="25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y</a:t>
            </a:r>
            <a:r>
              <a:rPr kumimoji="0" lang="en-US" altLang="zh-TW" sz="25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kumimoji="0" lang="en-US" altLang="zh-TW" sz="25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</a:t>
            </a:r>
            <a:r>
              <a:rPr kumimoji="0" lang="en-US" altLang="zh-TW" sz="25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 </a:t>
            </a:r>
          </a:p>
          <a:p>
            <a:pPr>
              <a:spcBef>
                <a:spcPts val="600"/>
              </a:spcBef>
              <a:defRPr/>
            </a:pPr>
            <a:r>
              <a:rPr kumimoji="0" lang="en-US" altLang="zh-TW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   </a:t>
            </a:r>
            <a:r>
              <a:rPr kumimoji="0" lang="en-US" altLang="zh-TW" sz="24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see Figs.2.19,2.20,2.21,pp.100-101 of text</a:t>
            </a:r>
          </a:p>
          <a:p>
            <a:pPr marL="742950" lvl="1" indent="-285750">
              <a:lnSpc>
                <a:spcPts val="2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 linear time-invariant system is completely </a:t>
            </a:r>
          </a:p>
          <a:p>
            <a:pPr marL="756000" lvl="1">
              <a:lnSpc>
                <a:spcPts val="2000"/>
              </a:lnSpc>
              <a:spcBef>
                <a:spcPts val="0"/>
              </a:spcBef>
              <a:buSzPct val="70000"/>
              <a:defRPr/>
            </a:pP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characterized by its unit impulse response</a:t>
            </a:r>
            <a:endParaRPr kumimoji="0" lang="zh-TW" altLang="en-US" sz="26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6036395" y="2396521"/>
            <a:ext cx="0" cy="10842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400" ker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4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80" y="188913"/>
            <a:ext cx="4696782" cy="5976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075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898524"/>
            <a:ext cx="1810512" cy="1453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群組 1"/>
          <p:cNvGrpSpPr/>
          <p:nvPr/>
        </p:nvGrpSpPr>
        <p:grpSpPr>
          <a:xfrm>
            <a:off x="323528" y="2780928"/>
            <a:ext cx="1649752" cy="936104"/>
            <a:chOff x="484478" y="3217333"/>
            <a:chExt cx="1649752" cy="936104"/>
          </a:xfrm>
        </p:grpSpPr>
        <p:pic>
          <p:nvPicPr>
            <p:cNvPr id="4" name="圖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06" r="20934" b="22331"/>
            <a:stretch/>
          </p:blipFill>
          <p:spPr bwMode="auto">
            <a:xfrm flipH="1">
              <a:off x="702730" y="3217333"/>
              <a:ext cx="1431500" cy="653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1538120" y="3753327"/>
              <a:ext cx="314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000" dirty="0"/>
                <a:t>0</a:t>
              </a:r>
              <a:endParaRPr lang="zh-TW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484478" y="3753327"/>
                  <a:ext cx="73533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−2</m:t>
                        </m:r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478" y="3753327"/>
                  <a:ext cx="735330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97412" y="3717032"/>
                <a:ext cx="111383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600" b="0" i="1" smtClean="0"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altLang="zh-TW" sz="2600" b="0" i="1" smtClean="0">
                          <a:latin typeface="Cambria Math"/>
                          <a:ea typeface="Cambria Math"/>
                        </a:rPr>
                        <m:t>(−</m:t>
                      </m:r>
                      <m:r>
                        <a:rPr lang="en-US" altLang="zh-TW" sz="2600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altLang="zh-TW" sz="26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TW" altLang="en-US" sz="26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12" y="3717032"/>
                <a:ext cx="1113830" cy="49244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DA707D4-F3DE-4735-9C48-EBE820886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44574"/>
            <a:ext cx="4457700" cy="14001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53E4713-589A-43BC-9E24-75AF7C822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857625"/>
            <a:ext cx="4457700" cy="12858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A720DD-8356-4F34-9E04-8A353434C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47" y="1865362"/>
            <a:ext cx="5619750" cy="1714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15F9B3B-6C96-45AC-B242-A4E60722AD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72" y="5249813"/>
            <a:ext cx="5648325" cy="1085850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028" y="356152"/>
            <a:ext cx="3588371" cy="472631"/>
          </a:xfrm>
          <a:prstGeom prst="rect">
            <a:avLst/>
          </a:prstGeom>
        </p:spPr>
        <p:txBody>
          <a:bodyPr vert="horz" wrap="square" lIns="0" tIns="10860" rIns="0" bIns="0" numCol="1" rtlCol="0" anchor="b" anchorCtr="0" compatLnSpc="1">
            <a:spAutoFit/>
          </a:bodyPr>
          <a:lstStyle/>
          <a:p>
            <a:pPr marL="10860">
              <a:lnSpc>
                <a:spcPct val="100000"/>
              </a:lnSpc>
              <a:spcBef>
                <a:spcPts val="86"/>
              </a:spcBef>
            </a:pPr>
            <a:r>
              <a:rPr sz="3000" kern="12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Matrix</a:t>
            </a:r>
            <a:r>
              <a:rPr spc="-26" dirty="0"/>
              <a:t> </a:t>
            </a:r>
            <a:r>
              <a:rPr sz="3000" kern="12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perspective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776957" y="3948818"/>
          <a:ext cx="1838030" cy="1471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051">
                <a:tc>
                  <a:txBody>
                    <a:bodyPr/>
                    <a:lstStyle/>
                    <a:p>
                      <a:pPr marR="286385" algn="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a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03" marB="0">
                    <a:lnL w="3810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3810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7020" algn="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b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03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3810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2735" algn="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c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03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38100">
                      <a:solidFill>
                        <a:srgbClr val="000099"/>
                      </a:solidFill>
                      <a:prstDash val="solid"/>
                    </a:lnR>
                    <a:lnT w="3810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406">
                <a:tc>
                  <a:txBody>
                    <a:bodyPr/>
                    <a:lstStyle/>
                    <a:p>
                      <a:pPr marR="286385" algn="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8146" marB="0">
                    <a:lnL w="3810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7020" algn="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8146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4485" algn="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8146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3810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053">
                <a:tc>
                  <a:txBody>
                    <a:bodyPr/>
                    <a:lstStyle/>
                    <a:p>
                      <a:pPr marR="286385" algn="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g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03" marB="0">
                    <a:lnL w="3810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3810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7020" algn="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h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03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3810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4485" algn="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i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03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3810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38100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36205" y="3973252"/>
          <a:ext cx="1836402" cy="1471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1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0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c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03" marB="0">
                    <a:lnL w="3810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3810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b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03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3810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6385" algn="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a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03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38100">
                      <a:solidFill>
                        <a:srgbClr val="000099"/>
                      </a:solidFill>
                      <a:prstDash val="solid"/>
                    </a:lnR>
                    <a:lnT w="3810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406"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8146" marB="0">
                    <a:lnL w="3810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8146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6385" algn="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8146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3810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0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i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03" marB="0">
                    <a:lnL w="3810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3810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h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03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3810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6385" algn="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g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03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3810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38100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281906" y="2032053"/>
          <a:ext cx="1836402" cy="1471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1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051">
                <a:tc>
                  <a:txBody>
                    <a:bodyPr/>
                    <a:lstStyle/>
                    <a:p>
                      <a:pPr marL="332105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i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03" marB="0">
                    <a:lnL w="3810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3810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h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03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3810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g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03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38100">
                      <a:solidFill>
                        <a:srgbClr val="000099"/>
                      </a:solidFill>
                      <a:prstDash val="solid"/>
                    </a:lnR>
                    <a:lnT w="3810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406"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8146" marB="0">
                    <a:lnL w="3810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8146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8146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3810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053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c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03" marB="0">
                    <a:lnL w="3810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3810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b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03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3810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a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03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3810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38100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4424012" y="3375960"/>
            <a:ext cx="327425" cy="2341385"/>
            <a:chOff x="5173636" y="3716223"/>
            <a:chExt cx="382905" cy="2738120"/>
          </a:xfrm>
        </p:grpSpPr>
        <p:sp>
          <p:nvSpPr>
            <p:cNvPr id="7" name="object 7"/>
            <p:cNvSpPr/>
            <p:nvPr/>
          </p:nvSpPr>
          <p:spPr>
            <a:xfrm>
              <a:off x="5289648" y="3881328"/>
              <a:ext cx="12700" cy="2568575"/>
            </a:xfrm>
            <a:custGeom>
              <a:avLst/>
              <a:gdLst/>
              <a:ahLst/>
              <a:cxnLst/>
              <a:rect l="l" t="t" r="r" b="b"/>
              <a:pathLst>
                <a:path w="12700" h="2568575">
                  <a:moveTo>
                    <a:pt x="12575" y="2568568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51792" y="3855923"/>
              <a:ext cx="76200" cy="76835"/>
            </a:xfrm>
            <a:custGeom>
              <a:avLst/>
              <a:gdLst/>
              <a:ahLst/>
              <a:cxnLst/>
              <a:rect l="l" t="t" r="r" b="b"/>
              <a:pathLst>
                <a:path w="76200" h="76835">
                  <a:moveTo>
                    <a:pt x="37731" y="0"/>
                  </a:moveTo>
                  <a:lnTo>
                    <a:pt x="0" y="76390"/>
                  </a:lnTo>
                  <a:lnTo>
                    <a:pt x="76200" y="76009"/>
                  </a:lnTo>
                  <a:lnTo>
                    <a:pt x="37731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76812" y="4028719"/>
              <a:ext cx="376555" cy="364490"/>
            </a:xfrm>
            <a:custGeom>
              <a:avLst/>
              <a:gdLst/>
              <a:ahLst/>
              <a:cxnLst/>
              <a:rect l="l" t="t" r="r" b="b"/>
              <a:pathLst>
                <a:path w="376554" h="364489">
                  <a:moveTo>
                    <a:pt x="360552" y="0"/>
                  </a:moveTo>
                  <a:lnTo>
                    <a:pt x="339076" y="35520"/>
                  </a:lnTo>
                  <a:lnTo>
                    <a:pt x="309513" y="68045"/>
                  </a:lnTo>
                  <a:lnTo>
                    <a:pt x="272615" y="97070"/>
                  </a:lnTo>
                  <a:lnTo>
                    <a:pt x="229131" y="122090"/>
                  </a:lnTo>
                  <a:lnTo>
                    <a:pt x="179813" y="142598"/>
                  </a:lnTo>
                  <a:lnTo>
                    <a:pt x="125412" y="158089"/>
                  </a:lnTo>
                  <a:lnTo>
                    <a:pt x="125412" y="89344"/>
                  </a:lnTo>
                  <a:lnTo>
                    <a:pt x="0" y="240588"/>
                  </a:lnTo>
                  <a:lnTo>
                    <a:pt x="125412" y="364312"/>
                  </a:lnTo>
                  <a:lnTo>
                    <a:pt x="125412" y="295567"/>
                  </a:lnTo>
                  <a:lnTo>
                    <a:pt x="179470" y="280226"/>
                  </a:lnTo>
                  <a:lnTo>
                    <a:pt x="227942" y="260215"/>
                  </a:lnTo>
                  <a:lnTo>
                    <a:pt x="270377" y="236101"/>
                  </a:lnTo>
                  <a:lnTo>
                    <a:pt x="306326" y="208451"/>
                  </a:lnTo>
                  <a:lnTo>
                    <a:pt x="335337" y="177830"/>
                  </a:lnTo>
                  <a:lnTo>
                    <a:pt x="356959" y="144805"/>
                  </a:lnTo>
                  <a:lnTo>
                    <a:pt x="376236" y="73810"/>
                  </a:lnTo>
                  <a:lnTo>
                    <a:pt x="372990" y="36974"/>
                  </a:lnTo>
                  <a:lnTo>
                    <a:pt x="360552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76812" y="3719398"/>
              <a:ext cx="376555" cy="378460"/>
            </a:xfrm>
            <a:custGeom>
              <a:avLst/>
              <a:gdLst/>
              <a:ahLst/>
              <a:cxnLst/>
              <a:rect l="l" t="t" r="r" b="b"/>
              <a:pathLst>
                <a:path w="376554" h="378460">
                  <a:moveTo>
                    <a:pt x="0" y="0"/>
                  </a:moveTo>
                  <a:lnTo>
                    <a:pt x="0" y="137477"/>
                  </a:lnTo>
                  <a:lnTo>
                    <a:pt x="55596" y="140085"/>
                  </a:lnTo>
                  <a:lnTo>
                    <a:pt x="108660" y="147663"/>
                  </a:lnTo>
                  <a:lnTo>
                    <a:pt x="158609" y="159837"/>
                  </a:lnTo>
                  <a:lnTo>
                    <a:pt x="204862" y="176236"/>
                  </a:lnTo>
                  <a:lnTo>
                    <a:pt x="246837" y="196487"/>
                  </a:lnTo>
                  <a:lnTo>
                    <a:pt x="283950" y="220219"/>
                  </a:lnTo>
                  <a:lnTo>
                    <a:pt x="315621" y="247060"/>
                  </a:lnTo>
                  <a:lnTo>
                    <a:pt x="341268" y="276637"/>
                  </a:lnTo>
                  <a:lnTo>
                    <a:pt x="372157" y="342512"/>
                  </a:lnTo>
                  <a:lnTo>
                    <a:pt x="376237" y="378066"/>
                  </a:lnTo>
                  <a:lnTo>
                    <a:pt x="376237" y="240588"/>
                  </a:lnTo>
                  <a:lnTo>
                    <a:pt x="360307" y="171101"/>
                  </a:lnTo>
                  <a:lnTo>
                    <a:pt x="315621" y="109582"/>
                  </a:lnTo>
                  <a:lnTo>
                    <a:pt x="283950" y="82742"/>
                  </a:lnTo>
                  <a:lnTo>
                    <a:pt x="246837" y="59010"/>
                  </a:lnTo>
                  <a:lnTo>
                    <a:pt x="204862" y="38758"/>
                  </a:lnTo>
                  <a:lnTo>
                    <a:pt x="158609" y="22359"/>
                  </a:lnTo>
                  <a:lnTo>
                    <a:pt x="108660" y="10185"/>
                  </a:lnTo>
                  <a:lnTo>
                    <a:pt x="55596" y="26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76811" y="3719398"/>
              <a:ext cx="376555" cy="673735"/>
            </a:xfrm>
            <a:custGeom>
              <a:avLst/>
              <a:gdLst/>
              <a:ahLst/>
              <a:cxnLst/>
              <a:rect l="l" t="t" r="r" b="b"/>
              <a:pathLst>
                <a:path w="376554" h="673735">
                  <a:moveTo>
                    <a:pt x="376237" y="378062"/>
                  </a:moveTo>
                  <a:lnTo>
                    <a:pt x="360308" y="308578"/>
                  </a:lnTo>
                  <a:lnTo>
                    <a:pt x="315623" y="247062"/>
                  </a:lnTo>
                  <a:lnTo>
                    <a:pt x="283952" y="220221"/>
                  </a:lnTo>
                  <a:lnTo>
                    <a:pt x="246839" y="196489"/>
                  </a:lnTo>
                  <a:lnTo>
                    <a:pt x="204865" y="176237"/>
                  </a:lnTo>
                  <a:lnTo>
                    <a:pt x="158612" y="159838"/>
                  </a:lnTo>
                  <a:lnTo>
                    <a:pt x="108662" y="147664"/>
                  </a:lnTo>
                  <a:lnTo>
                    <a:pt x="55597" y="140086"/>
                  </a:lnTo>
                  <a:lnTo>
                    <a:pt x="0" y="137477"/>
                  </a:lnTo>
                  <a:lnTo>
                    <a:pt x="0" y="0"/>
                  </a:lnTo>
                  <a:lnTo>
                    <a:pt x="55597" y="2608"/>
                  </a:lnTo>
                  <a:lnTo>
                    <a:pt x="108662" y="10186"/>
                  </a:lnTo>
                  <a:lnTo>
                    <a:pt x="158612" y="22360"/>
                  </a:lnTo>
                  <a:lnTo>
                    <a:pt x="204865" y="38759"/>
                  </a:lnTo>
                  <a:lnTo>
                    <a:pt x="246839" y="59011"/>
                  </a:lnTo>
                  <a:lnTo>
                    <a:pt x="283952" y="82743"/>
                  </a:lnTo>
                  <a:lnTo>
                    <a:pt x="315623" y="109583"/>
                  </a:lnTo>
                  <a:lnTo>
                    <a:pt x="341269" y="139160"/>
                  </a:lnTo>
                  <a:lnTo>
                    <a:pt x="372158" y="205032"/>
                  </a:lnTo>
                  <a:lnTo>
                    <a:pt x="376237" y="240584"/>
                  </a:lnTo>
                  <a:lnTo>
                    <a:pt x="376237" y="378062"/>
                  </a:lnTo>
                  <a:lnTo>
                    <a:pt x="358185" y="451737"/>
                  </a:lnTo>
                  <a:lnTo>
                    <a:pt x="336511" y="485675"/>
                  </a:lnTo>
                  <a:lnTo>
                    <a:pt x="307196" y="516964"/>
                  </a:lnTo>
                  <a:lnTo>
                    <a:pt x="270834" y="545067"/>
                  </a:lnTo>
                  <a:lnTo>
                    <a:pt x="228021" y="569447"/>
                  </a:lnTo>
                  <a:lnTo>
                    <a:pt x="179348" y="589566"/>
                  </a:lnTo>
                  <a:lnTo>
                    <a:pt x="125411" y="604888"/>
                  </a:lnTo>
                  <a:lnTo>
                    <a:pt x="125411" y="673627"/>
                  </a:lnTo>
                  <a:lnTo>
                    <a:pt x="0" y="549909"/>
                  </a:lnTo>
                  <a:lnTo>
                    <a:pt x="125411" y="398672"/>
                  </a:lnTo>
                  <a:lnTo>
                    <a:pt x="125411" y="467411"/>
                  </a:lnTo>
                  <a:lnTo>
                    <a:pt x="179813" y="451918"/>
                  </a:lnTo>
                  <a:lnTo>
                    <a:pt x="229133" y="431410"/>
                  </a:lnTo>
                  <a:lnTo>
                    <a:pt x="272617" y="406392"/>
                  </a:lnTo>
                  <a:lnTo>
                    <a:pt x="309516" y="377368"/>
                  </a:lnTo>
                  <a:lnTo>
                    <a:pt x="339078" y="344844"/>
                  </a:lnTo>
                  <a:lnTo>
                    <a:pt x="360553" y="309323"/>
                  </a:lnTo>
                </a:path>
              </a:pathLst>
            </a:custGeom>
            <a:ln w="6349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791854" y="3536143"/>
            <a:ext cx="2507541" cy="358375"/>
            <a:chOff x="2095474" y="3903548"/>
            <a:chExt cx="2932430" cy="419100"/>
          </a:xfrm>
        </p:grpSpPr>
        <p:sp>
          <p:nvSpPr>
            <p:cNvPr id="13" name="object 13"/>
            <p:cNvSpPr/>
            <p:nvPr/>
          </p:nvSpPr>
          <p:spPr>
            <a:xfrm>
              <a:off x="2120879" y="4181360"/>
              <a:ext cx="2907030" cy="0"/>
            </a:xfrm>
            <a:custGeom>
              <a:avLst/>
              <a:gdLst/>
              <a:ahLst/>
              <a:cxnLst/>
              <a:rect l="l" t="t" r="r" b="b"/>
              <a:pathLst>
                <a:path w="2907029">
                  <a:moveTo>
                    <a:pt x="2906707" y="0"/>
                  </a:moveTo>
                  <a:lnTo>
                    <a:pt x="0" y="1"/>
                  </a:lnTo>
                </a:path>
              </a:pathLst>
            </a:custGeom>
            <a:ln w="8312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95474" y="414326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48077" y="3906723"/>
              <a:ext cx="385445" cy="413384"/>
            </a:xfrm>
            <a:custGeom>
              <a:avLst/>
              <a:gdLst/>
              <a:ahLst/>
              <a:cxnLst/>
              <a:rect l="l" t="t" r="r" b="b"/>
              <a:pathLst>
                <a:path w="385444" h="413385">
                  <a:moveTo>
                    <a:pt x="254482" y="0"/>
                  </a:moveTo>
                  <a:lnTo>
                    <a:pt x="94513" y="137579"/>
                  </a:lnTo>
                  <a:lnTo>
                    <a:pt x="167220" y="137579"/>
                  </a:lnTo>
                  <a:lnTo>
                    <a:pt x="150832" y="197263"/>
                  </a:lnTo>
                  <a:lnTo>
                    <a:pt x="129139" y="251369"/>
                  </a:lnTo>
                  <a:lnTo>
                    <a:pt x="102674" y="299073"/>
                  </a:lnTo>
                  <a:lnTo>
                    <a:pt x="71973" y="339553"/>
                  </a:lnTo>
                  <a:lnTo>
                    <a:pt x="37570" y="371983"/>
                  </a:lnTo>
                  <a:lnTo>
                    <a:pt x="0" y="395541"/>
                  </a:lnTo>
                  <a:lnTo>
                    <a:pt x="35551" y="408370"/>
                  </a:lnTo>
                  <a:lnTo>
                    <a:pt x="71027" y="412829"/>
                  </a:lnTo>
                  <a:lnTo>
                    <a:pt x="105977" y="409289"/>
                  </a:lnTo>
                  <a:lnTo>
                    <a:pt x="139951" y="398122"/>
                  </a:lnTo>
                  <a:lnTo>
                    <a:pt x="203171" y="354391"/>
                  </a:lnTo>
                  <a:lnTo>
                    <a:pt x="231516" y="322569"/>
                  </a:lnTo>
                  <a:lnTo>
                    <a:pt x="257086" y="284606"/>
                  </a:lnTo>
                  <a:lnTo>
                    <a:pt x="279428" y="240872"/>
                  </a:lnTo>
                  <a:lnTo>
                    <a:pt x="298095" y="191739"/>
                  </a:lnTo>
                  <a:lnTo>
                    <a:pt x="312635" y="137579"/>
                  </a:lnTo>
                  <a:lnTo>
                    <a:pt x="385343" y="137579"/>
                  </a:lnTo>
                  <a:lnTo>
                    <a:pt x="254482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20899" y="3906723"/>
              <a:ext cx="400050" cy="412750"/>
            </a:xfrm>
            <a:custGeom>
              <a:avLst/>
              <a:gdLst/>
              <a:ahLst/>
              <a:cxnLst/>
              <a:rect l="l" t="t" r="r" b="b"/>
              <a:pathLst>
                <a:path w="400050" h="412750">
                  <a:moveTo>
                    <a:pt x="145415" y="0"/>
                  </a:moveTo>
                  <a:lnTo>
                    <a:pt x="0" y="0"/>
                  </a:lnTo>
                  <a:lnTo>
                    <a:pt x="2323" y="56007"/>
                  </a:lnTo>
                  <a:lnTo>
                    <a:pt x="9090" y="109724"/>
                  </a:lnTo>
                  <a:lnTo>
                    <a:pt x="19997" y="160659"/>
                  </a:lnTo>
                  <a:lnTo>
                    <a:pt x="34742" y="208321"/>
                  </a:lnTo>
                  <a:lnTo>
                    <a:pt x="53022" y="252217"/>
                  </a:lnTo>
                  <a:lnTo>
                    <a:pt x="74533" y="291857"/>
                  </a:lnTo>
                  <a:lnTo>
                    <a:pt x="98971" y="326747"/>
                  </a:lnTo>
                  <a:lnTo>
                    <a:pt x="126034" y="356396"/>
                  </a:lnTo>
                  <a:lnTo>
                    <a:pt x="186822" y="398005"/>
                  </a:lnTo>
                  <a:lnTo>
                    <a:pt x="254469" y="412750"/>
                  </a:lnTo>
                  <a:lnTo>
                    <a:pt x="399884" y="412750"/>
                  </a:lnTo>
                  <a:lnTo>
                    <a:pt x="365355" y="408982"/>
                  </a:lnTo>
                  <a:lnTo>
                    <a:pt x="332237" y="398005"/>
                  </a:lnTo>
                  <a:lnTo>
                    <a:pt x="271449" y="356396"/>
                  </a:lnTo>
                  <a:lnTo>
                    <a:pt x="244386" y="326747"/>
                  </a:lnTo>
                  <a:lnTo>
                    <a:pt x="219948" y="291857"/>
                  </a:lnTo>
                  <a:lnTo>
                    <a:pt x="198437" y="252217"/>
                  </a:lnTo>
                  <a:lnTo>
                    <a:pt x="180157" y="208321"/>
                  </a:lnTo>
                  <a:lnTo>
                    <a:pt x="165412" y="160659"/>
                  </a:lnTo>
                  <a:lnTo>
                    <a:pt x="154505" y="109724"/>
                  </a:lnTo>
                  <a:lnTo>
                    <a:pt x="147738" y="56007"/>
                  </a:lnTo>
                  <a:lnTo>
                    <a:pt x="145415" y="0"/>
                  </a:lnTo>
                  <a:close/>
                </a:path>
              </a:pathLst>
            </a:custGeom>
            <a:solidFill>
              <a:srgbClr val="00B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20899" y="3906723"/>
              <a:ext cx="713105" cy="412750"/>
            </a:xfrm>
            <a:custGeom>
              <a:avLst/>
              <a:gdLst/>
              <a:ahLst/>
              <a:cxnLst/>
              <a:rect l="l" t="t" r="r" b="b"/>
              <a:pathLst>
                <a:path w="713105" h="412750">
                  <a:moveTo>
                    <a:pt x="327183" y="395543"/>
                  </a:moveTo>
                  <a:lnTo>
                    <a:pt x="364754" y="371984"/>
                  </a:lnTo>
                  <a:lnTo>
                    <a:pt x="399156" y="339553"/>
                  </a:lnTo>
                  <a:lnTo>
                    <a:pt x="429855" y="299073"/>
                  </a:lnTo>
                  <a:lnTo>
                    <a:pt x="456318" y="251369"/>
                  </a:lnTo>
                  <a:lnTo>
                    <a:pt x="478010" y="197264"/>
                  </a:lnTo>
                  <a:lnTo>
                    <a:pt x="494397" y="137581"/>
                  </a:lnTo>
                  <a:lnTo>
                    <a:pt x="421689" y="137581"/>
                  </a:lnTo>
                  <a:lnTo>
                    <a:pt x="581658" y="0"/>
                  </a:lnTo>
                  <a:lnTo>
                    <a:pt x="712521" y="137581"/>
                  </a:lnTo>
                  <a:lnTo>
                    <a:pt x="639813" y="137581"/>
                  </a:lnTo>
                  <a:lnTo>
                    <a:pt x="623607" y="196753"/>
                  </a:lnTo>
                  <a:lnTo>
                    <a:pt x="602326" y="250149"/>
                  </a:lnTo>
                  <a:lnTo>
                    <a:pt x="576538" y="297118"/>
                  </a:lnTo>
                  <a:lnTo>
                    <a:pt x="546813" y="337008"/>
                  </a:lnTo>
                  <a:lnTo>
                    <a:pt x="513717" y="369167"/>
                  </a:lnTo>
                  <a:lnTo>
                    <a:pt x="477819" y="392945"/>
                  </a:lnTo>
                  <a:lnTo>
                    <a:pt x="439688" y="407690"/>
                  </a:lnTo>
                  <a:lnTo>
                    <a:pt x="399890" y="412749"/>
                  </a:lnTo>
                  <a:lnTo>
                    <a:pt x="254475" y="412749"/>
                  </a:lnTo>
                  <a:lnTo>
                    <a:pt x="186826" y="398005"/>
                  </a:lnTo>
                  <a:lnTo>
                    <a:pt x="126037" y="356397"/>
                  </a:lnTo>
                  <a:lnTo>
                    <a:pt x="98973" y="326748"/>
                  </a:lnTo>
                  <a:lnTo>
                    <a:pt x="74534" y="291858"/>
                  </a:lnTo>
                  <a:lnTo>
                    <a:pt x="53023" y="252219"/>
                  </a:lnTo>
                  <a:lnTo>
                    <a:pt x="34743" y="208322"/>
                  </a:lnTo>
                  <a:lnTo>
                    <a:pt x="19998" y="160661"/>
                  </a:lnTo>
                  <a:lnTo>
                    <a:pt x="9090" y="109725"/>
                  </a:lnTo>
                  <a:lnTo>
                    <a:pt x="2323" y="56007"/>
                  </a:lnTo>
                  <a:lnTo>
                    <a:pt x="0" y="0"/>
                  </a:lnTo>
                  <a:lnTo>
                    <a:pt x="145416" y="0"/>
                  </a:lnTo>
                  <a:lnTo>
                    <a:pt x="147739" y="56007"/>
                  </a:lnTo>
                  <a:lnTo>
                    <a:pt x="154506" y="109725"/>
                  </a:lnTo>
                  <a:lnTo>
                    <a:pt x="165414" y="160661"/>
                  </a:lnTo>
                  <a:lnTo>
                    <a:pt x="180159" y="208322"/>
                  </a:lnTo>
                  <a:lnTo>
                    <a:pt x="198439" y="252219"/>
                  </a:lnTo>
                  <a:lnTo>
                    <a:pt x="219950" y="291858"/>
                  </a:lnTo>
                  <a:lnTo>
                    <a:pt x="244389" y="326748"/>
                  </a:lnTo>
                  <a:lnTo>
                    <a:pt x="271453" y="356397"/>
                  </a:lnTo>
                  <a:lnTo>
                    <a:pt x="332242" y="398005"/>
                  </a:lnTo>
                  <a:lnTo>
                    <a:pt x="365361" y="408981"/>
                  </a:lnTo>
                  <a:lnTo>
                    <a:pt x="399891" y="412749"/>
                  </a:lnTo>
                </a:path>
              </a:pathLst>
            </a:custGeom>
            <a:ln w="6349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301296" y="5671190"/>
            <a:ext cx="495210" cy="221473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368" spc="-4" dirty="0">
                <a:latin typeface="Arial"/>
                <a:cs typeface="Arial"/>
              </a:rPr>
              <a:t>step</a:t>
            </a:r>
            <a:r>
              <a:rPr sz="1368" spc="-60" dirty="0">
                <a:latin typeface="Arial"/>
                <a:cs typeface="Arial"/>
              </a:rPr>
              <a:t> </a:t>
            </a:r>
            <a:r>
              <a:rPr sz="1368" dirty="0">
                <a:latin typeface="Arial"/>
                <a:cs typeface="Arial"/>
              </a:rPr>
              <a:t>1</a:t>
            </a:r>
            <a:endParaRPr sz="1368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06237" y="3614606"/>
            <a:ext cx="495210" cy="221473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368" spc="-4" dirty="0">
                <a:latin typeface="Arial"/>
                <a:cs typeface="Arial"/>
              </a:rPr>
              <a:t>step</a:t>
            </a:r>
            <a:r>
              <a:rPr sz="1368" spc="-60" dirty="0">
                <a:latin typeface="Arial"/>
                <a:cs typeface="Arial"/>
              </a:rPr>
              <a:t> </a:t>
            </a:r>
            <a:r>
              <a:rPr sz="1368" dirty="0">
                <a:latin typeface="Arial"/>
                <a:cs typeface="Arial"/>
              </a:rPr>
              <a:t>2</a:t>
            </a:r>
            <a:endParaRPr sz="1368">
              <a:latin typeface="Arial"/>
              <a:cs typeface="Arial"/>
            </a:endParaRPr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E41F1C70-A85F-4B8B-8798-2B591D0C1DFB}"/>
              </a:ext>
            </a:extLst>
          </p:cNvPr>
          <p:cNvSpPr/>
          <p:nvPr/>
        </p:nvSpPr>
        <p:spPr>
          <a:xfrm>
            <a:off x="4572000" y="1478415"/>
            <a:ext cx="4412179" cy="448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med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855" y="335397"/>
            <a:ext cx="3828987" cy="472631"/>
          </a:xfrm>
          <a:prstGeom prst="rect">
            <a:avLst/>
          </a:prstGeom>
        </p:spPr>
        <p:txBody>
          <a:bodyPr vert="horz" wrap="square" lIns="0" tIns="10860" rIns="0" bIns="0" numCol="1" rtlCol="0" anchor="b" anchorCtr="0" compatLnSpc="1">
            <a:spAutoFit/>
          </a:bodyPr>
          <a:lstStyle/>
          <a:p>
            <a:pPr marL="10860">
              <a:lnSpc>
                <a:spcPct val="100000"/>
              </a:lnSpc>
              <a:spcBef>
                <a:spcPts val="86"/>
              </a:spcBef>
            </a:pPr>
            <a:r>
              <a:rPr sz="3000" kern="12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Convolution</a:t>
            </a:r>
            <a:r>
              <a:rPr spc="-38" dirty="0"/>
              <a:t> </a:t>
            </a:r>
            <a:r>
              <a:rPr sz="3000" kern="12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Example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56560" y="1842005"/>
          <a:ext cx="1563819" cy="1542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486"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3810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3810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38100">
                      <a:solidFill>
                        <a:srgbClr val="000099"/>
                      </a:solidFill>
                      <a:prstDash val="solid"/>
                    </a:lnR>
                    <a:lnT w="3810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30"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3810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484"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3810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3810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3810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38100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014517" y="2558756"/>
          <a:ext cx="2085092" cy="20552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486"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3810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3810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3810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38100">
                      <a:solidFill>
                        <a:srgbClr val="000099"/>
                      </a:solidFill>
                      <a:prstDash val="solid"/>
                    </a:lnR>
                    <a:lnT w="3810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30"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3810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124"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3810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492"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38100">
                      <a:solidFill>
                        <a:srgbClr val="000099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38100">
                      <a:solidFill>
                        <a:srgbClr val="000099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38100">
                      <a:solidFill>
                        <a:srgbClr val="000099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3810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38100">
                      <a:solidFill>
                        <a:srgbClr val="000099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2518108" y="3483202"/>
            <a:ext cx="65159" cy="431679"/>
            <a:chOff x="2944787" y="3841635"/>
            <a:chExt cx="76200" cy="504825"/>
          </a:xfrm>
        </p:grpSpPr>
        <p:sp>
          <p:nvSpPr>
            <p:cNvPr id="7" name="object 7"/>
            <p:cNvSpPr/>
            <p:nvPr/>
          </p:nvSpPr>
          <p:spPr>
            <a:xfrm>
              <a:off x="2982887" y="3841635"/>
              <a:ext cx="0" cy="462915"/>
            </a:xfrm>
            <a:custGeom>
              <a:avLst/>
              <a:gdLst/>
              <a:ahLst/>
              <a:cxnLst/>
              <a:rect l="l" t="t" r="r" b="b"/>
              <a:pathLst>
                <a:path h="462914">
                  <a:moveTo>
                    <a:pt x="0" y="0"/>
                  </a:moveTo>
                  <a:lnTo>
                    <a:pt x="0" y="462491"/>
                  </a:lnTo>
                </a:path>
              </a:pathLst>
            </a:custGeom>
            <a:ln w="2539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44787" y="4219460"/>
              <a:ext cx="76200" cy="127000"/>
            </a:xfrm>
            <a:custGeom>
              <a:avLst/>
              <a:gdLst/>
              <a:ahLst/>
              <a:cxnLst/>
              <a:rect l="l" t="t" r="r" b="b"/>
              <a:pathLst>
                <a:path w="76200" h="127000">
                  <a:moveTo>
                    <a:pt x="76200" y="0"/>
                  </a:moveTo>
                  <a:lnTo>
                    <a:pt x="0" y="0"/>
                  </a:lnTo>
                  <a:lnTo>
                    <a:pt x="38100" y="127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03529" y="3575238"/>
            <a:ext cx="582088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spc="-34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1539" dirty="0">
                <a:solidFill>
                  <a:srgbClr val="FF0000"/>
                </a:solidFill>
                <a:latin typeface="Tahoma"/>
                <a:cs typeface="Tahoma"/>
              </a:rPr>
              <a:t>otate</a:t>
            </a:r>
            <a:endParaRPr sz="1539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517214" y="3531321"/>
            <a:ext cx="1183724" cy="1331419"/>
            <a:chOff x="4113186" y="3897909"/>
            <a:chExt cx="1384300" cy="1557020"/>
          </a:xfrm>
        </p:grpSpPr>
        <p:sp>
          <p:nvSpPr>
            <p:cNvPr id="11" name="object 11"/>
            <p:cNvSpPr/>
            <p:nvPr/>
          </p:nvSpPr>
          <p:spPr>
            <a:xfrm>
              <a:off x="4125886" y="3923768"/>
              <a:ext cx="1329690" cy="1518285"/>
            </a:xfrm>
            <a:custGeom>
              <a:avLst/>
              <a:gdLst/>
              <a:ahLst/>
              <a:cxnLst/>
              <a:rect l="l" t="t" r="r" b="b"/>
              <a:pathLst>
                <a:path w="1329689" h="1518285">
                  <a:moveTo>
                    <a:pt x="0" y="1518065"/>
                  </a:moveTo>
                  <a:lnTo>
                    <a:pt x="110331" y="1517275"/>
                  </a:lnTo>
                  <a:lnTo>
                    <a:pt x="218281" y="1514895"/>
                  </a:lnTo>
                  <a:lnTo>
                    <a:pt x="323055" y="1506955"/>
                  </a:lnTo>
                  <a:lnTo>
                    <a:pt x="421480" y="1491875"/>
                  </a:lnTo>
                  <a:lnTo>
                    <a:pt x="512761" y="1467265"/>
                  </a:lnTo>
                  <a:lnTo>
                    <a:pt x="594518" y="1429955"/>
                  </a:lnTo>
                  <a:lnTo>
                    <a:pt x="664368" y="1378365"/>
                  </a:lnTo>
                  <a:lnTo>
                    <a:pt x="695324" y="1346615"/>
                  </a:lnTo>
                  <a:lnTo>
                    <a:pt x="721518" y="1310105"/>
                  </a:lnTo>
                  <a:lnTo>
                    <a:pt x="742949" y="1266445"/>
                  </a:lnTo>
                  <a:lnTo>
                    <a:pt x="758030" y="1214855"/>
                  </a:lnTo>
                  <a:lnTo>
                    <a:pt x="768349" y="1156115"/>
                  </a:lnTo>
                  <a:lnTo>
                    <a:pt x="773905" y="1091025"/>
                  </a:lnTo>
                  <a:lnTo>
                    <a:pt x="775493" y="1021175"/>
                  </a:lnTo>
                  <a:lnTo>
                    <a:pt x="773905" y="947360"/>
                  </a:lnTo>
                  <a:lnTo>
                    <a:pt x="766761" y="794960"/>
                  </a:lnTo>
                  <a:lnTo>
                    <a:pt x="758030" y="640972"/>
                  </a:lnTo>
                  <a:lnTo>
                    <a:pt x="755649" y="496510"/>
                  </a:lnTo>
                  <a:lnTo>
                    <a:pt x="758030" y="430628"/>
                  </a:lnTo>
                  <a:lnTo>
                    <a:pt x="765174" y="370303"/>
                  </a:lnTo>
                  <a:lnTo>
                    <a:pt x="776286" y="316328"/>
                  </a:lnTo>
                  <a:lnTo>
                    <a:pt x="793749" y="271085"/>
                  </a:lnTo>
                  <a:lnTo>
                    <a:pt x="839786" y="197266"/>
                  </a:lnTo>
                  <a:lnTo>
                    <a:pt x="896936" y="139322"/>
                  </a:lnTo>
                  <a:lnTo>
                    <a:pt x="962818" y="94872"/>
                  </a:lnTo>
                  <a:lnTo>
                    <a:pt x="1035049" y="61535"/>
                  </a:lnTo>
                  <a:lnTo>
                    <a:pt x="1114429" y="36135"/>
                  </a:lnTo>
                  <a:lnTo>
                    <a:pt x="1197769" y="18672"/>
                  </a:lnTo>
                  <a:lnTo>
                    <a:pt x="1329679" y="0"/>
                  </a:lnTo>
                </a:path>
              </a:pathLst>
            </a:custGeom>
            <a:ln w="2539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66397" y="3897909"/>
              <a:ext cx="131445" cy="75565"/>
            </a:xfrm>
            <a:custGeom>
              <a:avLst/>
              <a:gdLst/>
              <a:ahLst/>
              <a:cxnLst/>
              <a:rect l="l" t="t" r="r" b="b"/>
              <a:pathLst>
                <a:path w="131445" h="75564">
                  <a:moveTo>
                    <a:pt x="0" y="0"/>
                  </a:moveTo>
                  <a:lnTo>
                    <a:pt x="10680" y="75450"/>
                  </a:lnTo>
                  <a:lnTo>
                    <a:pt x="131089" y="19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756560" y="4013977"/>
          <a:ext cx="1563819" cy="1542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485"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3655636" y="1764255"/>
            <a:ext cx="4412179" cy="448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77280" y="1739923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h</a:t>
            </a:r>
            <a:endParaRPr sz="1539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65556" y="2293775"/>
            <a:ext cx="76562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f</a:t>
            </a:r>
            <a:endParaRPr sz="1539">
              <a:latin typeface="Arial"/>
              <a:cs typeface="Arial"/>
            </a:endParaRPr>
          </a:p>
        </p:txBody>
      </p:sp>
    </p:spTree>
  </p:cSld>
  <p:clrMapOvr>
    <a:masterClrMapping/>
  </p:clrMapOvr>
  <p:transition spd="med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0437" y="1884970"/>
            <a:ext cx="328511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23"/>
              </a:lnSpc>
            </a:pPr>
            <a:r>
              <a:rPr sz="2736" i="1" dirty="0">
                <a:solidFill>
                  <a:srgbClr val="3333FF"/>
                </a:solidFill>
                <a:latin typeface="Arial"/>
                <a:cs typeface="Arial"/>
              </a:rPr>
              <a:t>St</a:t>
            </a:r>
            <a:endParaRPr sz="2736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98714" y="1884970"/>
            <a:ext cx="676569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23"/>
              </a:lnSpc>
            </a:pPr>
            <a:r>
              <a:rPr sz="2736" i="1" dirty="0">
                <a:solidFill>
                  <a:srgbClr val="3333FF"/>
                </a:solidFill>
                <a:latin typeface="Arial"/>
                <a:cs typeface="Arial"/>
              </a:rPr>
              <a:t>ep</a:t>
            </a:r>
            <a:r>
              <a:rPr sz="2736" i="1" spc="-86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736" i="1" dirty="0">
                <a:solidFill>
                  <a:srgbClr val="3333FF"/>
                </a:solidFill>
                <a:latin typeface="Arial"/>
                <a:cs typeface="Arial"/>
              </a:rPr>
              <a:t>1</a:t>
            </a:r>
            <a:endParaRPr sz="2736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22597" y="4394399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1</a:t>
            </a:r>
            <a:endParaRPr sz="153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1737" y="3880585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0464" y="4394399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0464" y="3880585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305912" y="4760592"/>
            <a:ext cx="529418" cy="399100"/>
            <a:chOff x="5035524" y="5335473"/>
            <a:chExt cx="619125" cy="466725"/>
          </a:xfrm>
        </p:grpSpPr>
        <p:sp>
          <p:nvSpPr>
            <p:cNvPr id="9" name="object 9"/>
            <p:cNvSpPr/>
            <p:nvPr/>
          </p:nvSpPr>
          <p:spPr>
            <a:xfrm>
              <a:off x="5040287" y="5340235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457200" y="0"/>
                  </a:moveTo>
                  <a:lnTo>
                    <a:pt x="457200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457200" y="342900"/>
                  </a:lnTo>
                  <a:lnTo>
                    <a:pt x="457200" y="457200"/>
                  </a:lnTo>
                  <a:lnTo>
                    <a:pt x="609600" y="2286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40286" y="5340235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0" y="114299"/>
                  </a:moveTo>
                  <a:lnTo>
                    <a:pt x="457201" y="114299"/>
                  </a:lnTo>
                  <a:lnTo>
                    <a:pt x="457201" y="0"/>
                  </a:lnTo>
                  <a:lnTo>
                    <a:pt x="609599" y="228599"/>
                  </a:lnTo>
                  <a:lnTo>
                    <a:pt x="457201" y="457199"/>
                  </a:lnTo>
                  <a:lnTo>
                    <a:pt x="457201" y="342899"/>
                  </a:lnTo>
                  <a:lnTo>
                    <a:pt x="0" y="342899"/>
                  </a:lnTo>
                  <a:lnTo>
                    <a:pt x="0" y="114299"/>
                  </a:lnTo>
                  <a:close/>
                </a:path>
              </a:pathLst>
            </a:custGeom>
            <a:ln w="9524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341170" y="3198131"/>
          <a:ext cx="2607447" cy="25781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3127"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FF2600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B w="12700">
                      <a:solidFill>
                        <a:srgbClr val="021EA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485"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0635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0635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38100">
                      <a:solidFill>
                        <a:srgbClr val="FF26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0635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8463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2700">
                      <a:solidFill>
                        <a:srgbClr val="021EAA"/>
                      </a:solidFill>
                      <a:prstDash val="solid"/>
                    </a:lnT>
                    <a:lnB w="63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8463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2700">
                      <a:solidFill>
                        <a:srgbClr val="021EAA"/>
                      </a:solidFill>
                      <a:prstDash val="solid"/>
                    </a:lnT>
                    <a:lnB w="63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485"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792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6350">
                      <a:solidFill>
                        <a:srgbClr val="021EAA"/>
                      </a:solidFill>
                      <a:prstDash val="solid"/>
                    </a:lnT>
                    <a:lnB w="127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792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6350">
                      <a:solidFill>
                        <a:srgbClr val="021EAA"/>
                      </a:solidFill>
                      <a:prstDash val="solid"/>
                    </a:lnT>
                    <a:lnB w="127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1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03505" algn="ct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2250" algn="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27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27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61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2250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123753"/>
              </p:ext>
            </p:extLst>
          </p:nvPr>
        </p:nvGraphicFramePr>
        <p:xfrm>
          <a:off x="959715" y="884980"/>
          <a:ext cx="7323343" cy="50824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16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0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3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8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8470">
                <a:tc gridSpan="7">
                  <a:txBody>
                    <a:bodyPr/>
                    <a:lstStyle/>
                    <a:p>
                      <a:pPr marL="424815">
                        <a:lnSpc>
                          <a:spcPct val="100000"/>
                        </a:lnSpc>
                        <a:spcBef>
                          <a:spcPts val="2220"/>
                        </a:spcBef>
                      </a:pPr>
                      <a:r>
                        <a:rPr sz="2400" spc="-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Convolution </a:t>
                      </a:r>
                      <a:r>
                        <a:rPr sz="24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Example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241089" marB="0">
                    <a:lnL w="6350">
                      <a:solidFill>
                        <a:srgbClr val="4353FF"/>
                      </a:solidFill>
                      <a:prstDash val="solid"/>
                    </a:lnL>
                    <a:lnR w="6350">
                      <a:solidFill>
                        <a:srgbClr val="4353FF"/>
                      </a:solidFill>
                      <a:prstDash val="solid"/>
                    </a:lnR>
                    <a:lnT w="6350">
                      <a:solidFill>
                        <a:srgbClr val="4353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353FF"/>
                      </a:solidFill>
                      <a:prstDash val="solid"/>
                    </a:lnL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485">
                <a:tc rowSpan="4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74040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h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4353FF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6350">
                      <a:solidFill>
                        <a:srgbClr val="4353FF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353FF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128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4353FF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6350">
                      <a:solidFill>
                        <a:srgbClr val="4353FF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353FF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128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4353FF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6350">
                      <a:solidFill>
                        <a:srgbClr val="4353FF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353FF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847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4353FF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6350">
                      <a:solidFill>
                        <a:srgbClr val="4353FF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353FF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847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353FF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60183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38100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340995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f*h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6350">
                      <a:solidFill>
                        <a:srgbClr val="4353FF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353FF"/>
                      </a:solidFill>
                      <a:prstDash val="solid"/>
                    </a:lnL>
                    <a:lnT w="38100">
                      <a:solidFill>
                        <a:srgbClr val="021EA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12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4353FF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6350">
                      <a:solidFill>
                        <a:srgbClr val="4353FF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4353FF"/>
                      </a:solidFill>
                      <a:prstDash val="solid"/>
                    </a:lnL>
                    <a:lnT w="38100">
                      <a:solidFill>
                        <a:srgbClr val="021EA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31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4353FF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6350">
                      <a:solidFill>
                        <a:srgbClr val="4353FF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4353FF"/>
                      </a:solidFill>
                      <a:prstDash val="solid"/>
                    </a:lnL>
                    <a:lnT w="38100">
                      <a:solidFill>
                        <a:srgbClr val="021EA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44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4353FF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6350">
                      <a:solidFill>
                        <a:srgbClr val="4353FF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4353FF"/>
                      </a:solidFill>
                      <a:prstDash val="solid"/>
                    </a:lnL>
                    <a:lnT w="38100">
                      <a:solidFill>
                        <a:srgbClr val="021EA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759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353FF"/>
                      </a:solidFill>
                      <a:prstDash val="solid"/>
                    </a:lnL>
                    <a:lnR w="6350">
                      <a:solidFill>
                        <a:srgbClr val="4353FF"/>
                      </a:solidFill>
                      <a:prstDash val="solid"/>
                    </a:lnR>
                    <a:lnB w="6350">
                      <a:solidFill>
                        <a:srgbClr val="4353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4353FF"/>
                      </a:solidFill>
                      <a:prstDash val="solid"/>
                    </a:lnL>
                    <a:lnT w="38100">
                      <a:solidFill>
                        <a:srgbClr val="021EA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004550" y="1613949"/>
          <a:ext cx="1563819" cy="1542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485"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A1AAAB8-8967-4D6B-8B45-64D6AF55AAF9}"/>
              </a:ext>
            </a:extLst>
          </p:cNvPr>
          <p:cNvSpPr txBox="1"/>
          <p:nvPr/>
        </p:nvSpPr>
        <p:spPr>
          <a:xfrm>
            <a:off x="169456" y="3240415"/>
            <a:ext cx="25922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zh-CN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1F7CBA8-4C54-43D8-96D7-F3A6AD3EDC4A}"/>
              </a:ext>
            </a:extLst>
          </p:cNvPr>
          <p:cNvSpPr/>
          <p:nvPr/>
        </p:nvSpPr>
        <p:spPr>
          <a:xfrm>
            <a:off x="1853546" y="2614057"/>
            <a:ext cx="7308304" cy="1421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2900" lvl="1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kumimoji="0" lang="en-US" altLang="zh-TW" sz="2000" b="1" i="1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2.1 Discrete-time Systems: the Convolution Sum</a:t>
            </a:r>
          </a:p>
          <a:p>
            <a:pPr marL="522900" lvl="1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kumimoji="0" lang="en-US" altLang="zh-TW" sz="2000" b="1" i="1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2.2 Continuous-time System : the Convolution Integral</a:t>
            </a:r>
          </a:p>
          <a:p>
            <a:pPr marL="522900" lvl="1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TW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2.3 Linear Time-invariant Systems</a:t>
            </a:r>
          </a:p>
        </p:txBody>
      </p:sp>
    </p:spTree>
    <p:extLst>
      <p:ext uri="{BB962C8B-B14F-4D97-AF65-F5344CB8AC3E}">
        <p14:creationId xmlns:p14="http://schemas.microsoft.com/office/powerpoint/2010/main" val="3880625352"/>
      </p:ext>
    </p:extLst>
  </p:cSld>
  <p:clrMapOvr>
    <a:masterClrMapping/>
  </p:clrMapOvr>
  <p:transition spd="med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8985" y="353299"/>
            <a:ext cx="3689212" cy="472631"/>
          </a:xfrm>
          <a:prstGeom prst="rect">
            <a:avLst/>
          </a:prstGeom>
        </p:spPr>
        <p:txBody>
          <a:bodyPr vert="horz" wrap="square" lIns="0" tIns="10860" rIns="0" bIns="0" numCol="1" rtlCol="0" anchor="b" anchorCtr="0" compatLnSpc="1">
            <a:spAutoFit/>
          </a:bodyPr>
          <a:lstStyle/>
          <a:p>
            <a:pPr marL="10860">
              <a:lnSpc>
                <a:spcPct val="100000"/>
              </a:lnSpc>
              <a:spcBef>
                <a:spcPts val="86"/>
              </a:spcBef>
            </a:pPr>
            <a:r>
              <a:rPr sz="3000" kern="12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Convolution</a:t>
            </a:r>
            <a:r>
              <a:rPr spc="-38" dirty="0"/>
              <a:t> </a:t>
            </a:r>
            <a:r>
              <a:rPr sz="3000" kern="12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305912" y="4793172"/>
            <a:ext cx="529418" cy="399100"/>
            <a:chOff x="5035524" y="5373573"/>
            <a:chExt cx="619125" cy="466725"/>
          </a:xfrm>
        </p:grpSpPr>
        <p:sp>
          <p:nvSpPr>
            <p:cNvPr id="4" name="object 4"/>
            <p:cNvSpPr/>
            <p:nvPr/>
          </p:nvSpPr>
          <p:spPr>
            <a:xfrm>
              <a:off x="5040287" y="5378335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457200" y="0"/>
                  </a:moveTo>
                  <a:lnTo>
                    <a:pt x="457200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457200" y="342900"/>
                  </a:lnTo>
                  <a:lnTo>
                    <a:pt x="457200" y="457200"/>
                  </a:lnTo>
                  <a:lnTo>
                    <a:pt x="609600" y="2286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40286" y="5378335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0" y="114299"/>
                  </a:moveTo>
                  <a:lnTo>
                    <a:pt x="457201" y="114299"/>
                  </a:lnTo>
                  <a:lnTo>
                    <a:pt x="457201" y="0"/>
                  </a:lnTo>
                  <a:lnTo>
                    <a:pt x="609599" y="228599"/>
                  </a:lnTo>
                  <a:lnTo>
                    <a:pt x="457201" y="457199"/>
                  </a:lnTo>
                  <a:lnTo>
                    <a:pt x="457201" y="342899"/>
                  </a:lnTo>
                  <a:lnTo>
                    <a:pt x="0" y="342899"/>
                  </a:lnTo>
                  <a:lnTo>
                    <a:pt x="0" y="114299"/>
                  </a:lnTo>
                  <a:close/>
                </a:path>
              </a:pathLst>
            </a:custGeom>
            <a:ln w="9524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720872" y="3188628"/>
            <a:ext cx="521273" cy="514757"/>
          </a:xfrm>
          <a:custGeom>
            <a:avLst/>
            <a:gdLst/>
            <a:ahLst/>
            <a:cxnLst/>
            <a:rect l="l" t="t" r="r" b="b"/>
            <a:pathLst>
              <a:path w="609600" h="601979">
                <a:moveTo>
                  <a:pt x="609600" y="0"/>
                </a:moveTo>
                <a:lnTo>
                  <a:pt x="0" y="0"/>
                </a:lnTo>
                <a:lnTo>
                  <a:pt x="0" y="601662"/>
                </a:lnTo>
                <a:lnTo>
                  <a:pt x="609600" y="601662"/>
                </a:lnTo>
                <a:lnTo>
                  <a:pt x="609600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20872" y="2675500"/>
            <a:ext cx="521273" cy="513128"/>
          </a:xfrm>
          <a:custGeom>
            <a:avLst/>
            <a:gdLst/>
            <a:ahLst/>
            <a:cxnLst/>
            <a:rect l="l" t="t" r="r" b="b"/>
            <a:pathLst>
              <a:path w="609600" h="600075">
                <a:moveTo>
                  <a:pt x="609600" y="0"/>
                </a:moveTo>
                <a:lnTo>
                  <a:pt x="0" y="0"/>
                </a:lnTo>
                <a:lnTo>
                  <a:pt x="0" y="600075"/>
                </a:lnTo>
                <a:lnTo>
                  <a:pt x="609600" y="600075"/>
                </a:lnTo>
                <a:lnTo>
                  <a:pt x="609600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20872" y="2162372"/>
            <a:ext cx="521273" cy="513128"/>
          </a:xfrm>
          <a:custGeom>
            <a:avLst/>
            <a:gdLst/>
            <a:ahLst/>
            <a:cxnLst/>
            <a:rect l="l" t="t" r="r" b="b"/>
            <a:pathLst>
              <a:path w="609600" h="600075">
                <a:moveTo>
                  <a:pt x="609600" y="0"/>
                </a:moveTo>
                <a:lnTo>
                  <a:pt x="0" y="0"/>
                </a:lnTo>
                <a:lnTo>
                  <a:pt x="0" y="600075"/>
                </a:lnTo>
                <a:lnTo>
                  <a:pt x="609600" y="600075"/>
                </a:lnTo>
                <a:lnTo>
                  <a:pt x="60960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20872" y="1647885"/>
            <a:ext cx="521273" cy="514757"/>
          </a:xfrm>
          <a:custGeom>
            <a:avLst/>
            <a:gdLst/>
            <a:ahLst/>
            <a:cxnLst/>
            <a:rect l="l" t="t" r="r" b="b"/>
            <a:pathLst>
              <a:path w="609600" h="601980">
                <a:moveTo>
                  <a:pt x="609600" y="0"/>
                </a:moveTo>
                <a:lnTo>
                  <a:pt x="0" y="0"/>
                </a:lnTo>
                <a:lnTo>
                  <a:pt x="0" y="601662"/>
                </a:lnTo>
                <a:lnTo>
                  <a:pt x="609600" y="601662"/>
                </a:lnTo>
                <a:lnTo>
                  <a:pt x="60960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42145" y="3188628"/>
            <a:ext cx="521273" cy="514757"/>
          </a:xfrm>
          <a:custGeom>
            <a:avLst/>
            <a:gdLst/>
            <a:ahLst/>
            <a:cxnLst/>
            <a:rect l="l" t="t" r="r" b="b"/>
            <a:pathLst>
              <a:path w="609600" h="601979">
                <a:moveTo>
                  <a:pt x="609600" y="0"/>
                </a:moveTo>
                <a:lnTo>
                  <a:pt x="0" y="0"/>
                </a:lnTo>
                <a:lnTo>
                  <a:pt x="0" y="601662"/>
                </a:lnTo>
                <a:lnTo>
                  <a:pt x="609600" y="601662"/>
                </a:lnTo>
                <a:lnTo>
                  <a:pt x="609600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42145" y="2675500"/>
            <a:ext cx="521273" cy="513128"/>
          </a:xfrm>
          <a:custGeom>
            <a:avLst/>
            <a:gdLst/>
            <a:ahLst/>
            <a:cxnLst/>
            <a:rect l="l" t="t" r="r" b="b"/>
            <a:pathLst>
              <a:path w="609600" h="600075">
                <a:moveTo>
                  <a:pt x="609600" y="0"/>
                </a:moveTo>
                <a:lnTo>
                  <a:pt x="0" y="0"/>
                </a:lnTo>
                <a:lnTo>
                  <a:pt x="0" y="600075"/>
                </a:lnTo>
                <a:lnTo>
                  <a:pt x="609600" y="600075"/>
                </a:lnTo>
                <a:lnTo>
                  <a:pt x="609600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42145" y="2162372"/>
            <a:ext cx="521273" cy="513128"/>
          </a:xfrm>
          <a:custGeom>
            <a:avLst/>
            <a:gdLst/>
            <a:ahLst/>
            <a:cxnLst/>
            <a:rect l="l" t="t" r="r" b="b"/>
            <a:pathLst>
              <a:path w="609600" h="600075">
                <a:moveTo>
                  <a:pt x="609600" y="0"/>
                </a:moveTo>
                <a:lnTo>
                  <a:pt x="0" y="0"/>
                </a:lnTo>
                <a:lnTo>
                  <a:pt x="0" y="600075"/>
                </a:lnTo>
                <a:lnTo>
                  <a:pt x="609600" y="600075"/>
                </a:lnTo>
                <a:lnTo>
                  <a:pt x="60960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42145" y="1647885"/>
            <a:ext cx="521273" cy="514757"/>
          </a:xfrm>
          <a:custGeom>
            <a:avLst/>
            <a:gdLst/>
            <a:ahLst/>
            <a:cxnLst/>
            <a:rect l="l" t="t" r="r" b="b"/>
            <a:pathLst>
              <a:path w="609600" h="601980">
                <a:moveTo>
                  <a:pt x="609600" y="0"/>
                </a:moveTo>
                <a:lnTo>
                  <a:pt x="0" y="0"/>
                </a:lnTo>
                <a:lnTo>
                  <a:pt x="0" y="601662"/>
                </a:lnTo>
                <a:lnTo>
                  <a:pt x="609600" y="601662"/>
                </a:lnTo>
                <a:lnTo>
                  <a:pt x="60960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63418" y="2162372"/>
            <a:ext cx="521273" cy="513128"/>
          </a:xfrm>
          <a:custGeom>
            <a:avLst/>
            <a:gdLst/>
            <a:ahLst/>
            <a:cxnLst/>
            <a:rect l="l" t="t" r="r" b="b"/>
            <a:pathLst>
              <a:path w="609600" h="600075">
                <a:moveTo>
                  <a:pt x="609600" y="0"/>
                </a:moveTo>
                <a:lnTo>
                  <a:pt x="0" y="0"/>
                </a:lnTo>
                <a:lnTo>
                  <a:pt x="0" y="600075"/>
                </a:lnTo>
                <a:lnTo>
                  <a:pt x="609600" y="600075"/>
                </a:lnTo>
                <a:lnTo>
                  <a:pt x="609600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99599" y="2162372"/>
            <a:ext cx="521273" cy="513128"/>
          </a:xfrm>
          <a:custGeom>
            <a:avLst/>
            <a:gdLst/>
            <a:ahLst/>
            <a:cxnLst/>
            <a:rect l="l" t="t" r="r" b="b"/>
            <a:pathLst>
              <a:path w="609600" h="600075">
                <a:moveTo>
                  <a:pt x="609600" y="0"/>
                </a:moveTo>
                <a:lnTo>
                  <a:pt x="0" y="0"/>
                </a:lnTo>
                <a:lnTo>
                  <a:pt x="0" y="600075"/>
                </a:lnTo>
                <a:lnTo>
                  <a:pt x="609600" y="600075"/>
                </a:lnTo>
                <a:lnTo>
                  <a:pt x="60960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63418" y="3188628"/>
            <a:ext cx="521273" cy="514757"/>
          </a:xfrm>
          <a:custGeom>
            <a:avLst/>
            <a:gdLst/>
            <a:ahLst/>
            <a:cxnLst/>
            <a:rect l="l" t="t" r="r" b="b"/>
            <a:pathLst>
              <a:path w="609600" h="601979">
                <a:moveTo>
                  <a:pt x="609600" y="0"/>
                </a:moveTo>
                <a:lnTo>
                  <a:pt x="0" y="0"/>
                </a:lnTo>
                <a:lnTo>
                  <a:pt x="0" y="601662"/>
                </a:lnTo>
                <a:lnTo>
                  <a:pt x="609600" y="601662"/>
                </a:lnTo>
                <a:lnTo>
                  <a:pt x="609600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99599" y="3188628"/>
            <a:ext cx="521273" cy="514757"/>
          </a:xfrm>
          <a:custGeom>
            <a:avLst/>
            <a:gdLst/>
            <a:ahLst/>
            <a:cxnLst/>
            <a:rect l="l" t="t" r="r" b="b"/>
            <a:pathLst>
              <a:path w="609600" h="601979">
                <a:moveTo>
                  <a:pt x="609600" y="0"/>
                </a:moveTo>
                <a:lnTo>
                  <a:pt x="0" y="0"/>
                </a:lnTo>
                <a:lnTo>
                  <a:pt x="0" y="601662"/>
                </a:lnTo>
                <a:lnTo>
                  <a:pt x="609600" y="601662"/>
                </a:lnTo>
                <a:lnTo>
                  <a:pt x="609600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63418" y="2675500"/>
            <a:ext cx="521273" cy="513128"/>
          </a:xfrm>
          <a:custGeom>
            <a:avLst/>
            <a:gdLst/>
            <a:ahLst/>
            <a:cxnLst/>
            <a:rect l="l" t="t" r="r" b="b"/>
            <a:pathLst>
              <a:path w="609600" h="600075">
                <a:moveTo>
                  <a:pt x="609600" y="0"/>
                </a:moveTo>
                <a:lnTo>
                  <a:pt x="0" y="0"/>
                </a:lnTo>
                <a:lnTo>
                  <a:pt x="0" y="600075"/>
                </a:lnTo>
                <a:lnTo>
                  <a:pt x="609600" y="600075"/>
                </a:lnTo>
                <a:lnTo>
                  <a:pt x="609600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99599" y="2675500"/>
            <a:ext cx="521273" cy="513128"/>
          </a:xfrm>
          <a:custGeom>
            <a:avLst/>
            <a:gdLst/>
            <a:ahLst/>
            <a:cxnLst/>
            <a:rect l="l" t="t" r="r" b="b"/>
            <a:pathLst>
              <a:path w="609600" h="600075">
                <a:moveTo>
                  <a:pt x="609600" y="0"/>
                </a:moveTo>
                <a:lnTo>
                  <a:pt x="0" y="0"/>
                </a:lnTo>
                <a:lnTo>
                  <a:pt x="0" y="600075"/>
                </a:lnTo>
                <a:lnTo>
                  <a:pt x="609600" y="600075"/>
                </a:lnTo>
                <a:lnTo>
                  <a:pt x="609600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63418" y="1647885"/>
            <a:ext cx="521273" cy="514757"/>
          </a:xfrm>
          <a:custGeom>
            <a:avLst/>
            <a:gdLst/>
            <a:ahLst/>
            <a:cxnLst/>
            <a:rect l="l" t="t" r="r" b="b"/>
            <a:pathLst>
              <a:path w="609600" h="601980">
                <a:moveTo>
                  <a:pt x="609600" y="0"/>
                </a:moveTo>
                <a:lnTo>
                  <a:pt x="0" y="0"/>
                </a:lnTo>
                <a:lnTo>
                  <a:pt x="0" y="601662"/>
                </a:lnTo>
                <a:lnTo>
                  <a:pt x="609600" y="601662"/>
                </a:lnTo>
                <a:lnTo>
                  <a:pt x="609600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99599" y="1647885"/>
            <a:ext cx="521273" cy="514757"/>
          </a:xfrm>
          <a:custGeom>
            <a:avLst/>
            <a:gdLst/>
            <a:ahLst/>
            <a:cxnLst/>
            <a:rect l="l" t="t" r="r" b="b"/>
            <a:pathLst>
              <a:path w="609600" h="601980">
                <a:moveTo>
                  <a:pt x="609600" y="0"/>
                </a:moveTo>
                <a:lnTo>
                  <a:pt x="0" y="0"/>
                </a:lnTo>
                <a:lnTo>
                  <a:pt x="0" y="601662"/>
                </a:lnTo>
                <a:lnTo>
                  <a:pt x="609600" y="601662"/>
                </a:lnTo>
                <a:lnTo>
                  <a:pt x="60960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6187382" y="1635668"/>
            <a:ext cx="2109527" cy="2079663"/>
            <a:chOff x="7235799" y="1681048"/>
            <a:chExt cx="2466975" cy="2432050"/>
          </a:xfrm>
        </p:grpSpPr>
        <p:sp>
          <p:nvSpPr>
            <p:cNvPr id="23" name="object 23"/>
            <p:cNvSpPr/>
            <p:nvPr/>
          </p:nvSpPr>
          <p:spPr>
            <a:xfrm>
              <a:off x="7250086" y="1695335"/>
              <a:ext cx="2438400" cy="0"/>
            </a:xfrm>
            <a:custGeom>
              <a:avLst/>
              <a:gdLst/>
              <a:ahLst/>
              <a:cxnLst/>
              <a:rect l="l" t="t" r="r" b="b"/>
              <a:pathLst>
                <a:path w="2438400">
                  <a:moveTo>
                    <a:pt x="0" y="0"/>
                  </a:moveTo>
                  <a:lnTo>
                    <a:pt x="2438398" y="1"/>
                  </a:lnTo>
                </a:path>
              </a:pathLst>
            </a:custGeom>
            <a:ln w="28574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250086" y="2296998"/>
              <a:ext cx="2438400" cy="0"/>
            </a:xfrm>
            <a:custGeom>
              <a:avLst/>
              <a:gdLst/>
              <a:ahLst/>
              <a:cxnLst/>
              <a:rect l="l" t="t" r="r" b="b"/>
              <a:pathLst>
                <a:path w="2438400">
                  <a:moveTo>
                    <a:pt x="0" y="0"/>
                  </a:moveTo>
                  <a:lnTo>
                    <a:pt x="2438398" y="1"/>
                  </a:lnTo>
                </a:path>
              </a:pathLst>
            </a:custGeom>
            <a:ln w="12699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50086" y="3497148"/>
              <a:ext cx="2438400" cy="0"/>
            </a:xfrm>
            <a:custGeom>
              <a:avLst/>
              <a:gdLst/>
              <a:ahLst/>
              <a:cxnLst/>
              <a:rect l="l" t="t" r="r" b="b"/>
              <a:pathLst>
                <a:path w="2438400">
                  <a:moveTo>
                    <a:pt x="0" y="0"/>
                  </a:moveTo>
                  <a:lnTo>
                    <a:pt x="2438398" y="1"/>
                  </a:lnTo>
                </a:path>
              </a:pathLst>
            </a:custGeom>
            <a:ln w="12699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50086" y="4098810"/>
              <a:ext cx="2438400" cy="0"/>
            </a:xfrm>
            <a:custGeom>
              <a:avLst/>
              <a:gdLst/>
              <a:ahLst/>
              <a:cxnLst/>
              <a:rect l="l" t="t" r="r" b="b"/>
              <a:pathLst>
                <a:path w="2438400">
                  <a:moveTo>
                    <a:pt x="0" y="0"/>
                  </a:moveTo>
                  <a:lnTo>
                    <a:pt x="2438398" y="1"/>
                  </a:lnTo>
                </a:path>
              </a:pathLst>
            </a:custGeom>
            <a:ln w="28574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50086" y="1695335"/>
              <a:ext cx="0" cy="2403475"/>
            </a:xfrm>
            <a:custGeom>
              <a:avLst/>
              <a:gdLst/>
              <a:ahLst/>
              <a:cxnLst/>
              <a:rect l="l" t="t" r="r" b="b"/>
              <a:pathLst>
                <a:path h="2403475">
                  <a:moveTo>
                    <a:pt x="0" y="0"/>
                  </a:moveTo>
                  <a:lnTo>
                    <a:pt x="0" y="2403468"/>
                  </a:lnTo>
                </a:path>
              </a:pathLst>
            </a:custGeom>
            <a:ln w="28574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59687" y="1695335"/>
              <a:ext cx="0" cy="2403475"/>
            </a:xfrm>
            <a:custGeom>
              <a:avLst/>
              <a:gdLst/>
              <a:ahLst/>
              <a:cxnLst/>
              <a:rect l="l" t="t" r="r" b="b"/>
              <a:pathLst>
                <a:path h="2403475">
                  <a:moveTo>
                    <a:pt x="0" y="0"/>
                  </a:moveTo>
                  <a:lnTo>
                    <a:pt x="0" y="2403468"/>
                  </a:lnTo>
                </a:path>
              </a:pathLst>
            </a:custGeom>
            <a:ln w="12699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688486" y="1695335"/>
              <a:ext cx="0" cy="2403475"/>
            </a:xfrm>
            <a:custGeom>
              <a:avLst/>
              <a:gdLst/>
              <a:ahLst/>
              <a:cxnLst/>
              <a:rect l="l" t="t" r="r" b="b"/>
              <a:pathLst>
                <a:path h="2403475">
                  <a:moveTo>
                    <a:pt x="0" y="0"/>
                  </a:moveTo>
                  <a:lnTo>
                    <a:pt x="0" y="2403468"/>
                  </a:lnTo>
                </a:path>
              </a:pathLst>
            </a:custGeom>
            <a:ln w="28574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250086" y="2897073"/>
              <a:ext cx="2438400" cy="0"/>
            </a:xfrm>
            <a:custGeom>
              <a:avLst/>
              <a:gdLst/>
              <a:ahLst/>
              <a:cxnLst/>
              <a:rect l="l" t="t" r="r" b="b"/>
              <a:pathLst>
                <a:path w="2438400">
                  <a:moveTo>
                    <a:pt x="0" y="0"/>
                  </a:moveTo>
                  <a:lnTo>
                    <a:pt x="2438398" y="1"/>
                  </a:lnTo>
                </a:path>
              </a:pathLst>
            </a:custGeom>
            <a:ln w="12699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078886" y="1695335"/>
              <a:ext cx="0" cy="2403475"/>
            </a:xfrm>
            <a:custGeom>
              <a:avLst/>
              <a:gdLst/>
              <a:ahLst/>
              <a:cxnLst/>
              <a:rect l="l" t="t" r="r" b="b"/>
              <a:pathLst>
                <a:path h="2403475">
                  <a:moveTo>
                    <a:pt x="0" y="0"/>
                  </a:moveTo>
                  <a:lnTo>
                    <a:pt x="0" y="2403468"/>
                  </a:lnTo>
                </a:path>
              </a:pathLst>
            </a:custGeom>
            <a:ln w="12699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69286" y="1695335"/>
              <a:ext cx="0" cy="2403475"/>
            </a:xfrm>
            <a:custGeom>
              <a:avLst/>
              <a:gdLst/>
              <a:ahLst/>
              <a:cxnLst/>
              <a:rect l="l" t="t" r="r" b="b"/>
              <a:pathLst>
                <a:path h="2403475">
                  <a:moveTo>
                    <a:pt x="0" y="0"/>
                  </a:moveTo>
                  <a:lnTo>
                    <a:pt x="0" y="2403468"/>
                  </a:lnTo>
                </a:path>
              </a:pathLst>
            </a:custGeom>
            <a:ln w="12699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6187381" y="1635668"/>
          <a:ext cx="2085092" cy="2055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5166555" y="3745873"/>
          <a:ext cx="2085092" cy="2044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625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868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FF2600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8689" marB="0">
                    <a:lnL w="19050">
                      <a:solidFill>
                        <a:srgbClr val="FF2600"/>
                      </a:solidFill>
                      <a:prstDash val="solid"/>
                    </a:lnL>
                    <a:lnR w="19050">
                      <a:solidFill>
                        <a:srgbClr val="FF26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38100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2600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4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" name="object 35"/>
          <p:cNvSpPr txBox="1"/>
          <p:nvPr/>
        </p:nvSpPr>
        <p:spPr>
          <a:xfrm>
            <a:off x="6923101" y="3317718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3</a:t>
            </a:r>
            <a:endParaRPr sz="1539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923101" y="2803917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933961" y="2290788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1</a:t>
            </a:r>
            <a:endParaRPr sz="1539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923101" y="1776987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444374" y="3317718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455234" y="2803917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1</a:t>
            </a:r>
            <a:endParaRPr sz="1539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444374" y="2290788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3</a:t>
            </a:r>
            <a:endParaRPr sz="1539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444374" y="1776987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965647" y="2290788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3</a:t>
            </a:r>
            <a:endParaRPr sz="1539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401828" y="2290788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965647" y="3317718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412687" y="3317718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1</a:t>
            </a:r>
            <a:endParaRPr sz="1539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965647" y="2803917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401828" y="2803917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965647" y="1776987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3</a:t>
            </a:r>
            <a:endParaRPr sz="1539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401828" y="1776987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818967" y="4344171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1</a:t>
            </a:r>
            <a:endParaRPr sz="1539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808107" y="3830370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329381" y="4344171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3</a:t>
            </a:r>
            <a:endParaRPr sz="1539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329381" y="3830370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286839" y="4344171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286839" y="3830370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1058811" y="3147903"/>
          <a:ext cx="2086177" cy="2566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 marR="21399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FF2600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B w="1270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7">
                <a:tc>
                  <a:txBody>
                    <a:bodyPr/>
                    <a:lstStyle/>
                    <a:p>
                      <a:pPr marR="1873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38100">
                      <a:solidFill>
                        <a:srgbClr val="FF26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834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2700">
                      <a:solidFill>
                        <a:srgbClr val="021EAA"/>
                      </a:solidFill>
                      <a:prstDash val="solid"/>
                    </a:lnT>
                    <a:lnB w="63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485">
                <a:tc>
                  <a:txBody>
                    <a:bodyPr/>
                    <a:lstStyle/>
                    <a:p>
                      <a:pPr marR="1873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792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6350">
                      <a:solidFill>
                        <a:srgbClr val="021EAA"/>
                      </a:solidFill>
                      <a:prstDash val="solid"/>
                    </a:lnT>
                    <a:lnB w="9525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12">
                <a:tc>
                  <a:txBody>
                    <a:bodyPr/>
                    <a:lstStyle/>
                    <a:p>
                      <a:pPr marR="223520" algn="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9525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484">
                <a:tc>
                  <a:txBody>
                    <a:bodyPr/>
                    <a:lstStyle/>
                    <a:p>
                      <a:pPr marR="210820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500" spc="-23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300" baseline="-7716" dirty="0">
                          <a:latin typeface="Arial"/>
                          <a:cs typeface="Arial"/>
                        </a:rPr>
                        <a:t>2</a:t>
                      </a:r>
                      <a:endParaRPr sz="2300" baseline="-7716">
                        <a:latin typeface="Arial"/>
                        <a:cs typeface="Arial"/>
                      </a:endParaRPr>
                    </a:p>
                  </a:txBody>
                  <a:tcPr marL="0" marR="0" marT="11077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" name="object 58"/>
          <p:cNvSpPr txBox="1"/>
          <p:nvPr/>
        </p:nvSpPr>
        <p:spPr>
          <a:xfrm>
            <a:off x="7632558" y="5183854"/>
            <a:ext cx="261180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f*h</a:t>
            </a:r>
            <a:endParaRPr sz="1539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442439" y="2261196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h</a:t>
            </a:r>
            <a:endParaRPr sz="1539">
              <a:latin typeface="Arial"/>
              <a:cs typeface="Arial"/>
            </a:endParaRPr>
          </a:p>
        </p:txBody>
      </p:sp>
      <p:graphicFrame>
        <p:nvGraphicFramePr>
          <p:cNvPr id="60" name="object 60"/>
          <p:cNvGraphicFramePr>
            <a:graphicFrameLocks noGrp="1"/>
          </p:cNvGraphicFramePr>
          <p:nvPr/>
        </p:nvGraphicFramePr>
        <p:xfrm>
          <a:off x="4004550" y="1635669"/>
          <a:ext cx="1563819" cy="1542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485"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7131" y="357522"/>
            <a:ext cx="3689212" cy="472631"/>
          </a:xfrm>
          <a:prstGeom prst="rect">
            <a:avLst/>
          </a:prstGeom>
        </p:spPr>
        <p:txBody>
          <a:bodyPr vert="horz" wrap="square" lIns="0" tIns="10860" rIns="0" bIns="0" numCol="1" rtlCol="0" anchor="b" anchorCtr="0" compatLnSpc="1">
            <a:spAutoFit/>
          </a:bodyPr>
          <a:lstStyle/>
          <a:p>
            <a:pPr marL="10860">
              <a:lnSpc>
                <a:spcPct val="100000"/>
              </a:lnSpc>
              <a:spcBef>
                <a:spcPts val="86"/>
              </a:spcBef>
            </a:pPr>
            <a:r>
              <a:rPr sz="3000" kern="12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Convolution</a:t>
            </a:r>
            <a:r>
              <a:rPr spc="-38" dirty="0"/>
              <a:t> </a:t>
            </a:r>
            <a:r>
              <a:rPr sz="3000" kern="12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22597" y="4481278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1</a:t>
            </a:r>
            <a:endParaRPr sz="1539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1737" y="3967464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33010" y="4481278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3</a:t>
            </a:r>
            <a:endParaRPr sz="153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33010" y="3967464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54283" y="4481278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3</a:t>
            </a:r>
            <a:endParaRPr sz="153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4283" y="3967464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3</a:t>
            </a:r>
            <a:endParaRPr sz="1539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305912" y="4847471"/>
            <a:ext cx="529418" cy="399100"/>
            <a:chOff x="5035524" y="5437073"/>
            <a:chExt cx="619125" cy="466725"/>
          </a:xfrm>
        </p:grpSpPr>
        <p:sp>
          <p:nvSpPr>
            <p:cNvPr id="10" name="object 10"/>
            <p:cNvSpPr/>
            <p:nvPr/>
          </p:nvSpPr>
          <p:spPr>
            <a:xfrm>
              <a:off x="5040287" y="5441835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457200" y="0"/>
                  </a:moveTo>
                  <a:lnTo>
                    <a:pt x="457200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457200" y="342900"/>
                  </a:lnTo>
                  <a:lnTo>
                    <a:pt x="457200" y="457200"/>
                  </a:lnTo>
                  <a:lnTo>
                    <a:pt x="609600" y="2286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40286" y="5441835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0" y="114299"/>
                  </a:moveTo>
                  <a:lnTo>
                    <a:pt x="457201" y="114299"/>
                  </a:lnTo>
                  <a:lnTo>
                    <a:pt x="457201" y="0"/>
                  </a:lnTo>
                  <a:lnTo>
                    <a:pt x="609599" y="228599"/>
                  </a:lnTo>
                  <a:lnTo>
                    <a:pt x="457201" y="457199"/>
                  </a:lnTo>
                  <a:lnTo>
                    <a:pt x="457201" y="342899"/>
                  </a:lnTo>
                  <a:lnTo>
                    <a:pt x="0" y="342899"/>
                  </a:lnTo>
                  <a:lnTo>
                    <a:pt x="0" y="114299"/>
                  </a:lnTo>
                  <a:close/>
                </a:path>
              </a:pathLst>
            </a:custGeom>
            <a:ln w="9524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166555" y="3792708"/>
          <a:ext cx="2085092" cy="205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38100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4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6090458" y="5993783"/>
            <a:ext cx="26118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1787"/>
              </a:lnSpc>
            </a:pPr>
            <a:r>
              <a:rPr sz="1539" dirty="0">
                <a:latin typeface="Arial"/>
                <a:cs typeface="Arial"/>
              </a:rPr>
              <a:t>f*h</a:t>
            </a:r>
            <a:endParaRPr sz="1539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10781" y="6004643"/>
            <a:ext cx="76562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1787"/>
              </a:lnSpc>
            </a:pPr>
            <a:r>
              <a:rPr sz="1539" dirty="0">
                <a:latin typeface="Arial"/>
                <a:cs typeface="Arial"/>
              </a:rPr>
              <a:t>f</a:t>
            </a:r>
            <a:endParaRPr sz="1539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937605" y="1592229"/>
          <a:ext cx="2085092" cy="2055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485"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8298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8298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8298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865158" y="3285010"/>
          <a:ext cx="2084006" cy="2566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h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72129" marB="0">
                    <a:lnR w="38100">
                      <a:solidFill>
                        <a:srgbClr val="021EAA"/>
                      </a:solidFill>
                      <a:prstDash val="solid"/>
                    </a:lnR>
                    <a:lnB w="127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FF2600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R="21399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7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834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2700">
                      <a:solidFill>
                        <a:srgbClr val="021EAA"/>
                      </a:solidFill>
                      <a:prstDash val="solid"/>
                    </a:lnT>
                    <a:lnB w="63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38100">
                      <a:solidFill>
                        <a:srgbClr val="FF26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669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485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792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6350">
                      <a:solidFill>
                        <a:srgbClr val="021EAA"/>
                      </a:solidFill>
                      <a:prstDash val="solid"/>
                    </a:lnT>
                    <a:lnB w="127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669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13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27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3520" algn="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484"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3520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004550" y="1559649"/>
          <a:ext cx="1563819" cy="1531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7"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625"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912" y="423802"/>
            <a:ext cx="3689212" cy="472631"/>
          </a:xfrm>
          <a:prstGeom prst="rect">
            <a:avLst/>
          </a:prstGeom>
        </p:spPr>
        <p:txBody>
          <a:bodyPr vert="horz" wrap="square" lIns="0" tIns="10860" rIns="0" bIns="0" numCol="1" rtlCol="0" anchor="b" anchorCtr="0" compatLnSpc="1">
            <a:spAutoFit/>
          </a:bodyPr>
          <a:lstStyle/>
          <a:p>
            <a:pPr marL="10860">
              <a:lnSpc>
                <a:spcPct val="100000"/>
              </a:lnSpc>
              <a:spcBef>
                <a:spcPts val="86"/>
              </a:spcBef>
            </a:pPr>
            <a:r>
              <a:rPr sz="3000" kern="12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Convolution</a:t>
            </a:r>
            <a:r>
              <a:rPr spc="-38" dirty="0"/>
              <a:t> </a:t>
            </a:r>
            <a:r>
              <a:rPr sz="3000" kern="12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22150" y="4513857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3</a:t>
            </a:r>
            <a:endParaRPr sz="1539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2150" y="4000044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3423" y="4513857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3</a:t>
            </a:r>
            <a:endParaRPr sz="153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43423" y="4000044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3</a:t>
            </a:r>
            <a:endParaRPr sz="1539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95052" y="4880051"/>
            <a:ext cx="529418" cy="399100"/>
            <a:chOff x="5022824" y="5475173"/>
            <a:chExt cx="619125" cy="466725"/>
          </a:xfrm>
        </p:grpSpPr>
        <p:sp>
          <p:nvSpPr>
            <p:cNvPr id="8" name="object 8"/>
            <p:cNvSpPr/>
            <p:nvPr/>
          </p:nvSpPr>
          <p:spPr>
            <a:xfrm>
              <a:off x="5027587" y="5479935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457200" y="0"/>
                  </a:moveTo>
                  <a:lnTo>
                    <a:pt x="457200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457200" y="342900"/>
                  </a:lnTo>
                  <a:lnTo>
                    <a:pt x="457200" y="457200"/>
                  </a:lnTo>
                  <a:lnTo>
                    <a:pt x="609600" y="2286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27586" y="5479935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0" y="114299"/>
                  </a:moveTo>
                  <a:lnTo>
                    <a:pt x="457201" y="114299"/>
                  </a:lnTo>
                  <a:lnTo>
                    <a:pt x="457201" y="0"/>
                  </a:lnTo>
                  <a:lnTo>
                    <a:pt x="609599" y="228599"/>
                  </a:lnTo>
                  <a:lnTo>
                    <a:pt x="457201" y="457199"/>
                  </a:lnTo>
                  <a:lnTo>
                    <a:pt x="457201" y="342899"/>
                  </a:lnTo>
                  <a:lnTo>
                    <a:pt x="0" y="342899"/>
                  </a:lnTo>
                  <a:lnTo>
                    <a:pt x="0" y="114299"/>
                  </a:lnTo>
                  <a:close/>
                </a:path>
              </a:pathLst>
            </a:custGeom>
            <a:ln w="9524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155695" y="3825288"/>
          <a:ext cx="2085092" cy="205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FF2600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38100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FF2600"/>
                      </a:solidFill>
                      <a:prstDash val="solid"/>
                    </a:lnL>
                    <a:lnR w="53975">
                      <a:solidFill>
                        <a:srgbClr val="FF2600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38100">
                      <a:solidFill>
                        <a:srgbClr val="FF26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1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4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6090458" y="5993783"/>
            <a:ext cx="26118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1787"/>
              </a:lnSpc>
            </a:pPr>
            <a:r>
              <a:rPr sz="1539" dirty="0">
                <a:latin typeface="Arial"/>
                <a:cs typeface="Arial"/>
              </a:rPr>
              <a:t>f*h</a:t>
            </a:r>
            <a:endParaRPr sz="1539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10781" y="6004643"/>
            <a:ext cx="76562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1787"/>
              </a:lnSpc>
            </a:pPr>
            <a:r>
              <a:rPr sz="1539" dirty="0">
                <a:latin typeface="Arial"/>
                <a:cs typeface="Arial"/>
              </a:rPr>
              <a:t>f</a:t>
            </a:r>
            <a:endParaRPr sz="1539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991904" y="1603089"/>
          <a:ext cx="2085092" cy="2055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485"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854298" y="3317589"/>
          <a:ext cx="2611795" cy="2566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7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312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21EAA"/>
                      </a:solidFill>
                      <a:prstDash val="solid"/>
                    </a:lnR>
                    <a:lnB w="12700">
                      <a:solidFill>
                        <a:srgbClr val="021EA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FF2600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485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8463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2700">
                      <a:solidFill>
                        <a:srgbClr val="021EAA"/>
                      </a:solidFill>
                      <a:prstDash val="solid"/>
                    </a:lnT>
                    <a:lnB w="63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8463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2700">
                      <a:solidFill>
                        <a:srgbClr val="021EAA"/>
                      </a:solidFill>
                      <a:prstDash val="solid"/>
                    </a:lnT>
                    <a:lnB w="63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0635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53975">
                      <a:solidFill>
                        <a:srgbClr val="FF2600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0635" marB="0">
                    <a:lnL w="53975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38100">
                      <a:solidFill>
                        <a:srgbClr val="FF26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0635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485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792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6350">
                      <a:solidFill>
                        <a:srgbClr val="021EAA"/>
                      </a:solidFill>
                      <a:prstDash val="solid"/>
                    </a:lnT>
                    <a:lnB w="9525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792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6350">
                      <a:solidFill>
                        <a:srgbClr val="021EAA"/>
                      </a:solidFill>
                      <a:prstDash val="solid"/>
                    </a:lnT>
                    <a:lnB w="9525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12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9525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9525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T w="38100">
                      <a:solidFill>
                        <a:srgbClr val="021EA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484"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T w="38100">
                      <a:solidFill>
                        <a:srgbClr val="021EA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809073" y="1603089"/>
          <a:ext cx="1563819" cy="1542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485"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568" y="366193"/>
            <a:ext cx="3516421" cy="472631"/>
          </a:xfrm>
          <a:prstGeom prst="rect">
            <a:avLst/>
          </a:prstGeom>
        </p:spPr>
        <p:txBody>
          <a:bodyPr vert="horz" wrap="square" lIns="0" tIns="10860" rIns="0" bIns="0" numCol="1" rtlCol="0" anchor="b" anchorCtr="0" compatLnSpc="1">
            <a:spAutoFit/>
          </a:bodyPr>
          <a:lstStyle/>
          <a:p>
            <a:pPr marL="10860">
              <a:lnSpc>
                <a:spcPct val="100000"/>
              </a:lnSpc>
              <a:spcBef>
                <a:spcPts val="86"/>
              </a:spcBef>
            </a:pPr>
            <a:r>
              <a:rPr sz="3000" kern="12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Convolution</a:t>
            </a:r>
            <a:r>
              <a:rPr spc="-38" dirty="0"/>
              <a:t> </a:t>
            </a:r>
            <a:r>
              <a:rPr sz="3000" kern="12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1737" y="4961826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22597" y="4448698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1</a:t>
            </a:r>
            <a:endParaRPr sz="153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1737" y="3934885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0464" y="4448698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0464" y="4961826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0464" y="3934885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305912" y="4814892"/>
            <a:ext cx="529418" cy="399100"/>
            <a:chOff x="5035524" y="5398973"/>
            <a:chExt cx="619125" cy="466725"/>
          </a:xfrm>
        </p:grpSpPr>
        <p:sp>
          <p:nvSpPr>
            <p:cNvPr id="10" name="object 10"/>
            <p:cNvSpPr/>
            <p:nvPr/>
          </p:nvSpPr>
          <p:spPr>
            <a:xfrm>
              <a:off x="5040287" y="5403735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457200" y="0"/>
                  </a:moveTo>
                  <a:lnTo>
                    <a:pt x="457200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457200" y="342900"/>
                  </a:lnTo>
                  <a:lnTo>
                    <a:pt x="457200" y="457200"/>
                  </a:lnTo>
                  <a:lnTo>
                    <a:pt x="609600" y="2286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40286" y="5403735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0" y="114299"/>
                  </a:moveTo>
                  <a:lnTo>
                    <a:pt x="457201" y="114299"/>
                  </a:lnTo>
                  <a:lnTo>
                    <a:pt x="457201" y="0"/>
                  </a:lnTo>
                  <a:lnTo>
                    <a:pt x="609599" y="228599"/>
                  </a:lnTo>
                  <a:lnTo>
                    <a:pt x="457201" y="457199"/>
                  </a:lnTo>
                  <a:lnTo>
                    <a:pt x="457201" y="342899"/>
                  </a:lnTo>
                  <a:lnTo>
                    <a:pt x="0" y="342899"/>
                  </a:lnTo>
                  <a:lnTo>
                    <a:pt x="0" y="114299"/>
                  </a:lnTo>
                  <a:close/>
                </a:path>
              </a:pathLst>
            </a:custGeom>
            <a:ln w="9524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162482" y="3764200"/>
          <a:ext cx="2085092" cy="205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9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53975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19050">
                      <a:solidFill>
                        <a:srgbClr val="FF26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1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4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6090458" y="5993783"/>
            <a:ext cx="26118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1787"/>
              </a:lnSpc>
            </a:pPr>
            <a:r>
              <a:rPr sz="1539" dirty="0">
                <a:latin typeface="Arial"/>
                <a:cs typeface="Arial"/>
              </a:rPr>
              <a:t>f*h</a:t>
            </a:r>
            <a:endParaRPr sz="1539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10781" y="6004643"/>
            <a:ext cx="76562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1787"/>
              </a:lnSpc>
            </a:pPr>
            <a:r>
              <a:rPr sz="1539" dirty="0">
                <a:latin typeface="Arial"/>
                <a:cs typeface="Arial"/>
              </a:rPr>
              <a:t>f</a:t>
            </a:r>
            <a:endParaRPr sz="1539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763847" y="1527070"/>
          <a:ext cx="2085092" cy="20620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7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272"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341170" y="3757413"/>
          <a:ext cx="2607447" cy="20586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FF26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335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28575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335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28575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5748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5748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38100">
                      <a:solidFill>
                        <a:srgbClr val="FF26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5748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2264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2264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091"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2264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2264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9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497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2250" algn="r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497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497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497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1098996" y="3801938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h</a:t>
            </a:r>
            <a:endParaRPr sz="1539">
              <a:latin typeface="Arial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581016" y="1527070"/>
          <a:ext cx="1563819" cy="154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7"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485"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1560" y="334124"/>
            <a:ext cx="3516421" cy="472631"/>
          </a:xfrm>
          <a:prstGeom prst="rect">
            <a:avLst/>
          </a:prstGeom>
        </p:spPr>
        <p:txBody>
          <a:bodyPr vert="horz" wrap="square" lIns="0" tIns="10860" rIns="0" bIns="0" numCol="1" rtlCol="0" anchor="b" anchorCtr="0" compatLnSpc="1">
            <a:spAutoFit/>
          </a:bodyPr>
          <a:lstStyle/>
          <a:p>
            <a:pPr marL="10860">
              <a:lnSpc>
                <a:spcPct val="100000"/>
              </a:lnSpc>
              <a:spcBef>
                <a:spcPts val="86"/>
              </a:spcBef>
            </a:pPr>
            <a:r>
              <a:rPr sz="3000" kern="12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Convolution</a:t>
            </a:r>
            <a:r>
              <a:rPr spc="-38" dirty="0"/>
              <a:t> </a:t>
            </a:r>
            <a:r>
              <a:rPr sz="3000" kern="12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1737" y="5026985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22597" y="4513857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1</a:t>
            </a:r>
            <a:endParaRPr sz="153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1737" y="4000044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43870" y="5026985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1</a:t>
            </a:r>
            <a:endParaRPr sz="153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33010" y="4513857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3</a:t>
            </a:r>
            <a:endParaRPr sz="153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33010" y="4000044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90464" y="4513857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0464" y="5026985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90464" y="4000044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305912" y="4880051"/>
            <a:ext cx="529418" cy="399100"/>
            <a:chOff x="5035524" y="5475173"/>
            <a:chExt cx="619125" cy="466725"/>
          </a:xfrm>
        </p:grpSpPr>
        <p:sp>
          <p:nvSpPr>
            <p:cNvPr id="13" name="object 13"/>
            <p:cNvSpPr/>
            <p:nvPr/>
          </p:nvSpPr>
          <p:spPr>
            <a:xfrm>
              <a:off x="5040287" y="5479935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457200" y="0"/>
                  </a:moveTo>
                  <a:lnTo>
                    <a:pt x="457200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457200" y="342900"/>
                  </a:lnTo>
                  <a:lnTo>
                    <a:pt x="457200" y="457200"/>
                  </a:lnTo>
                  <a:lnTo>
                    <a:pt x="609600" y="2286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40286" y="5479935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0" y="114299"/>
                  </a:moveTo>
                  <a:lnTo>
                    <a:pt x="457201" y="114299"/>
                  </a:lnTo>
                  <a:lnTo>
                    <a:pt x="457201" y="0"/>
                  </a:lnTo>
                  <a:lnTo>
                    <a:pt x="609599" y="228599"/>
                  </a:lnTo>
                  <a:lnTo>
                    <a:pt x="457201" y="457199"/>
                  </a:lnTo>
                  <a:lnTo>
                    <a:pt x="457201" y="342899"/>
                  </a:lnTo>
                  <a:lnTo>
                    <a:pt x="0" y="342899"/>
                  </a:lnTo>
                  <a:lnTo>
                    <a:pt x="0" y="114299"/>
                  </a:lnTo>
                  <a:close/>
                </a:path>
              </a:pathLst>
            </a:custGeom>
            <a:ln w="9524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166555" y="3829360"/>
          <a:ext cx="2085092" cy="205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3520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9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19050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1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FF2600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4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6090458" y="5993783"/>
            <a:ext cx="26118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1787"/>
              </a:lnSpc>
            </a:pPr>
            <a:r>
              <a:rPr sz="1539" dirty="0">
                <a:latin typeface="Arial"/>
                <a:cs typeface="Arial"/>
              </a:rPr>
              <a:t>f*h</a:t>
            </a:r>
            <a:endParaRPr sz="1539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10781" y="6004643"/>
            <a:ext cx="76562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1787"/>
              </a:lnSpc>
            </a:pPr>
            <a:r>
              <a:rPr sz="1539" dirty="0">
                <a:latin typeface="Arial"/>
                <a:cs typeface="Arial"/>
              </a:rPr>
              <a:t>f</a:t>
            </a:r>
            <a:endParaRPr sz="1539">
              <a:latin typeface="Arial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839866" y="1570509"/>
          <a:ext cx="2085092" cy="2055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485"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862443" y="3829359"/>
          <a:ext cx="2085634" cy="2055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19050">
                      <a:solidFill>
                        <a:srgbClr val="FF26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485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FF2600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9525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127"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8463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8463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225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8463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8463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9525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1538820" y="3876599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h</a:t>
            </a:r>
            <a:endParaRPr sz="1539">
              <a:latin typeface="Arial"/>
              <a:cs typeface="Arial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657035" y="1570509"/>
          <a:ext cx="1563819" cy="1542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485"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F30AC-480F-4BFB-8E39-F4426D036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chemeClr val="tx1"/>
                </a:solidFill>
              </a:rPr>
              <a:t>卷积运算的物理意义</a:t>
            </a:r>
            <a:endParaRPr lang="zh-CN" altLang="en-US" sz="2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DA8EA92-B85C-455A-96D8-D603F2F08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23" y="1222375"/>
            <a:ext cx="8204597" cy="4775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/>
              <a:t>对图像来说，卷积运算被用来判断输入图像与特征图像的匹配程度。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/>
              <a:t>例如，对以下输入图片，找到符合特征图像的部分：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2CB5BE3-24A3-49D9-9C91-7FF314326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489" y="2620499"/>
            <a:ext cx="1990725" cy="10858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1DC9B69-65CD-4C85-8720-3104937381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10"/>
          <a:stretch/>
        </p:blipFill>
        <p:spPr bwMode="auto">
          <a:xfrm>
            <a:off x="4765958" y="2492896"/>
            <a:ext cx="1872208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C6C1C33-7C22-444A-80FF-17BCF5B03F60}"/>
              </a:ext>
            </a:extLst>
          </p:cNvPr>
          <p:cNvSpPr txBox="1"/>
          <p:nvPr/>
        </p:nvSpPr>
        <p:spPr>
          <a:xfrm>
            <a:off x="2421076" y="22678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输入图像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E6BBA2-A6DD-452E-99CC-136B6BC538A6}"/>
              </a:ext>
            </a:extLst>
          </p:cNvPr>
          <p:cNvSpPr txBox="1"/>
          <p:nvPr/>
        </p:nvSpPr>
        <p:spPr>
          <a:xfrm>
            <a:off x="5060932" y="22034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特征图像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5CD454-71CE-4DE8-BDD2-F3718FA9AE55}"/>
              </a:ext>
            </a:extLst>
          </p:cNvPr>
          <p:cNvSpPr/>
          <p:nvPr/>
        </p:nvSpPr>
        <p:spPr bwMode="auto">
          <a:xfrm>
            <a:off x="3347864" y="2708920"/>
            <a:ext cx="432048" cy="432048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882321"/>
      </p:ext>
    </p:extLst>
  </p:cSld>
  <p:clrMapOvr>
    <a:masterClrMapping/>
  </p:clrMapOvr>
  <p:transition spd="med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F30AC-480F-4BFB-8E39-F4426D036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chemeClr val="tx1"/>
                </a:solidFill>
              </a:rPr>
              <a:t>卷积运算的物理意义</a:t>
            </a:r>
            <a:endParaRPr lang="zh-CN" altLang="en-US" sz="2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DA8EA92-B85C-455A-96D8-D603F2F08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23" y="1222375"/>
            <a:ext cx="8204597" cy="4775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/>
              <a:t>对图像来说，卷积运算被用来判断输入图像与特征图像的匹配程度。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/>
              <a:t>例如，对以下输入图片，找到符合特征图像的部分：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 </a:t>
            </a:r>
            <a:r>
              <a:rPr lang="zh-CN" altLang="en-US" dirty="0"/>
              <a:t>用像素值表示：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2CB5BE3-24A3-49D9-9C91-7FF314326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489" y="2620499"/>
            <a:ext cx="1990725" cy="10858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1DC9B69-65CD-4C85-8720-3104937381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10"/>
          <a:stretch/>
        </p:blipFill>
        <p:spPr bwMode="auto">
          <a:xfrm>
            <a:off x="4765958" y="2492896"/>
            <a:ext cx="1872208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C6C1C33-7C22-444A-80FF-17BCF5B03F60}"/>
              </a:ext>
            </a:extLst>
          </p:cNvPr>
          <p:cNvSpPr txBox="1"/>
          <p:nvPr/>
        </p:nvSpPr>
        <p:spPr>
          <a:xfrm>
            <a:off x="2421076" y="22678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输入图像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E6BBA2-A6DD-452E-99CC-136B6BC538A6}"/>
              </a:ext>
            </a:extLst>
          </p:cNvPr>
          <p:cNvSpPr txBox="1"/>
          <p:nvPr/>
        </p:nvSpPr>
        <p:spPr>
          <a:xfrm>
            <a:off x="5060932" y="22034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特征图像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5CD454-71CE-4DE8-BDD2-F3718FA9AE55}"/>
              </a:ext>
            </a:extLst>
          </p:cNvPr>
          <p:cNvSpPr/>
          <p:nvPr/>
        </p:nvSpPr>
        <p:spPr bwMode="auto">
          <a:xfrm>
            <a:off x="3347864" y="2708920"/>
            <a:ext cx="432048" cy="432048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41079F0B-3ACC-47D7-8FFF-79372A07D0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15" r="-1031"/>
          <a:stretch/>
        </p:blipFill>
        <p:spPr bwMode="auto">
          <a:xfrm>
            <a:off x="6638166" y="4621493"/>
            <a:ext cx="2088232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26827BD-1FC4-4BFF-853C-FFC333750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621493"/>
            <a:ext cx="161925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90868174-1F72-4F42-A1C9-C45201AF96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9"/>
          <a:stretch/>
        </p:blipFill>
        <p:spPr bwMode="auto">
          <a:xfrm>
            <a:off x="3539327" y="4577077"/>
            <a:ext cx="1944216" cy="153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33F8B84-FC45-40EF-9E46-9E5723F4D07F}"/>
              </a:ext>
            </a:extLst>
          </p:cNvPr>
          <p:cNvCxnSpPr/>
          <p:nvPr/>
        </p:nvCxnSpPr>
        <p:spPr bwMode="auto">
          <a:xfrm flipV="1">
            <a:off x="1912489" y="3245371"/>
            <a:ext cx="355255" cy="137612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A5D8791-04E5-4447-BB69-1A8F37F7071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611335" y="3212686"/>
            <a:ext cx="399685" cy="14087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6AE5A8D-EE7D-4988-BD46-852CD3F62F2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596188" y="3706349"/>
            <a:ext cx="893296" cy="94781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083739"/>
      </p:ext>
    </p:extLst>
  </p:cSld>
  <p:clrMapOvr>
    <a:masterClrMapping/>
  </p:clrMapOvr>
  <p:transition spd="med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F30AC-480F-4BFB-8E39-F4426D036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chemeClr val="tx1"/>
                </a:solidFill>
              </a:rPr>
              <a:t>卷积运算的物理意义</a:t>
            </a:r>
            <a:endParaRPr lang="zh-CN" altLang="en-US" sz="2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DA8EA92-B85C-455A-96D8-D603F2F08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23" y="1222375"/>
            <a:ext cx="8204597" cy="4775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/>
              <a:t>例如，对以下输入图片，找到符合特征图像的部分：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2CB5BE3-24A3-49D9-9C91-7FF314326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29" y="1901826"/>
            <a:ext cx="1990725" cy="10858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1DC9B69-65CD-4C85-8720-3104937381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10"/>
          <a:stretch/>
        </p:blipFill>
        <p:spPr bwMode="auto">
          <a:xfrm>
            <a:off x="4925098" y="1774223"/>
            <a:ext cx="1872208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C6C1C33-7C22-444A-80FF-17BCF5B03F60}"/>
              </a:ext>
            </a:extLst>
          </p:cNvPr>
          <p:cNvSpPr txBox="1"/>
          <p:nvPr/>
        </p:nvSpPr>
        <p:spPr>
          <a:xfrm>
            <a:off x="2580216" y="15491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输入图像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E6BBA2-A6DD-452E-99CC-136B6BC538A6}"/>
              </a:ext>
            </a:extLst>
          </p:cNvPr>
          <p:cNvSpPr txBox="1"/>
          <p:nvPr/>
        </p:nvSpPr>
        <p:spPr>
          <a:xfrm>
            <a:off x="5220072" y="1484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特征图像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5CD454-71CE-4DE8-BDD2-F3718FA9AE55}"/>
              </a:ext>
            </a:extLst>
          </p:cNvPr>
          <p:cNvSpPr/>
          <p:nvPr/>
        </p:nvSpPr>
        <p:spPr bwMode="auto">
          <a:xfrm>
            <a:off x="3507004" y="1990247"/>
            <a:ext cx="432048" cy="432048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41079F0B-3ACC-47D7-8FFF-79372A07D0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15" r="-1031"/>
          <a:stretch/>
        </p:blipFill>
        <p:spPr bwMode="auto">
          <a:xfrm>
            <a:off x="6596188" y="3568612"/>
            <a:ext cx="2088232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26827BD-1FC4-4BFF-853C-FFC333750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76" y="3398069"/>
            <a:ext cx="161925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90868174-1F72-4F42-A1C9-C45201AF96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9"/>
          <a:stretch/>
        </p:blipFill>
        <p:spPr bwMode="auto">
          <a:xfrm>
            <a:off x="3599892" y="3307291"/>
            <a:ext cx="1944216" cy="153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33F8B84-FC45-40EF-9E46-9E5723F4D07F}"/>
              </a:ext>
            </a:extLst>
          </p:cNvPr>
          <p:cNvCxnSpPr>
            <a:cxnSpLocks/>
          </p:cNvCxnSpPr>
          <p:nvPr/>
        </p:nvCxnSpPr>
        <p:spPr bwMode="auto">
          <a:xfrm flipV="1">
            <a:off x="2071629" y="2526698"/>
            <a:ext cx="355255" cy="90230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A5D8791-04E5-4447-BB69-1A8F37F7071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770476" y="2494014"/>
            <a:ext cx="242526" cy="90405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6AE5A8D-EE7D-4988-BD46-852CD3F62F2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755328" y="2987676"/>
            <a:ext cx="408960" cy="62229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446AE029-F8F4-4003-BB42-B935786EBAA0}"/>
              </a:ext>
            </a:extLst>
          </p:cNvPr>
          <p:cNvCxnSpPr>
            <a:stCxn id="11" idx="2"/>
            <a:endCxn id="10" idx="2"/>
          </p:cNvCxnSpPr>
          <p:nvPr/>
        </p:nvCxnSpPr>
        <p:spPr bwMode="auto">
          <a:xfrm rot="16200000" flipH="1">
            <a:off x="4581806" y="2015063"/>
            <a:ext cx="227693" cy="5889303"/>
          </a:xfrm>
          <a:prstGeom prst="curvedConnector3">
            <a:avLst>
              <a:gd name="adj1" fmla="val 28548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6EEAFE6-4B9A-49D2-9407-91560BD5DC1C}"/>
              </a:ext>
            </a:extLst>
          </p:cNvPr>
          <p:cNvCxnSpPr/>
          <p:nvPr/>
        </p:nvCxnSpPr>
        <p:spPr bwMode="auto">
          <a:xfrm>
            <a:off x="4716016" y="5482985"/>
            <a:ext cx="0" cy="43660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FEC73AD6-7B0A-4CC6-A502-ACC358D91112}"/>
              </a:ext>
            </a:extLst>
          </p:cNvPr>
          <p:cNvSpPr txBox="1"/>
          <p:nvPr/>
        </p:nvSpPr>
        <p:spPr>
          <a:xfrm>
            <a:off x="4372486" y="51373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内积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BC84977-C535-4AC2-B5C3-2D33963ED43F}"/>
              </a:ext>
            </a:extLst>
          </p:cNvPr>
          <p:cNvSpPr txBox="1"/>
          <p:nvPr/>
        </p:nvSpPr>
        <p:spPr>
          <a:xfrm>
            <a:off x="4393100" y="589514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6600</a:t>
            </a:r>
            <a:endParaRPr lang="zh-CN" altLang="en-US" dirty="0"/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9C0B4944-3D12-4B0F-B77D-AB631280F97D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 bwMode="auto">
          <a:xfrm rot="16200000" flipH="1">
            <a:off x="5991333" y="3424590"/>
            <a:ext cx="229639" cy="3068304"/>
          </a:xfrm>
          <a:prstGeom prst="curvedConnector3">
            <a:avLst>
              <a:gd name="adj1" fmla="val 37164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4A684D5-9130-4330-8FF0-ED501F3F5DC4}"/>
              </a:ext>
            </a:extLst>
          </p:cNvPr>
          <p:cNvCxnSpPr/>
          <p:nvPr/>
        </p:nvCxnSpPr>
        <p:spPr bwMode="auto">
          <a:xfrm>
            <a:off x="6162344" y="5701286"/>
            <a:ext cx="0" cy="43660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90D0A1A-8740-4F0F-A643-2519B96C2BF6}"/>
              </a:ext>
            </a:extLst>
          </p:cNvPr>
          <p:cNvSpPr txBox="1"/>
          <p:nvPr/>
        </p:nvSpPr>
        <p:spPr>
          <a:xfrm>
            <a:off x="5861202" y="607981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2500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68D6BAC-2E86-49E2-87F4-17D90430C12E}"/>
              </a:ext>
            </a:extLst>
          </p:cNvPr>
          <p:cNvSpPr txBox="1"/>
          <p:nvPr/>
        </p:nvSpPr>
        <p:spPr>
          <a:xfrm>
            <a:off x="5868759" y="53202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内积</a:t>
            </a:r>
          </a:p>
        </p:txBody>
      </p:sp>
    </p:spTree>
    <p:extLst>
      <p:ext uri="{BB962C8B-B14F-4D97-AF65-F5344CB8AC3E}">
        <p14:creationId xmlns:p14="http://schemas.microsoft.com/office/powerpoint/2010/main" val="1586324931"/>
      </p:ext>
    </p:extLst>
  </p:cSld>
  <p:clrMapOvr>
    <a:masterClrMapping/>
  </p:clrMapOvr>
  <p:transition spd="med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F30AC-480F-4BFB-8E39-F4426D036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chemeClr val="tx1"/>
                </a:solidFill>
              </a:rPr>
              <a:t>卷积运算的物理意义</a:t>
            </a:r>
            <a:endParaRPr lang="zh-CN" altLang="en-US" sz="2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DA8EA92-B85C-455A-96D8-D603F2F08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23" y="1222375"/>
            <a:ext cx="8204597" cy="4775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/>
              <a:t>例如，对以下输入图片，找到符合特征图像的部分：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2CB5BE3-24A3-49D9-9C91-7FF314326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29" y="1901826"/>
            <a:ext cx="1990725" cy="10858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1DC9B69-65CD-4C85-8720-3104937381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10"/>
          <a:stretch/>
        </p:blipFill>
        <p:spPr bwMode="auto">
          <a:xfrm>
            <a:off x="4925098" y="1774223"/>
            <a:ext cx="1872208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C6C1C33-7C22-444A-80FF-17BCF5B03F60}"/>
              </a:ext>
            </a:extLst>
          </p:cNvPr>
          <p:cNvSpPr txBox="1"/>
          <p:nvPr/>
        </p:nvSpPr>
        <p:spPr>
          <a:xfrm>
            <a:off x="2580216" y="15491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输入图像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E6BBA2-A6DD-452E-99CC-136B6BC538A6}"/>
              </a:ext>
            </a:extLst>
          </p:cNvPr>
          <p:cNvSpPr txBox="1"/>
          <p:nvPr/>
        </p:nvSpPr>
        <p:spPr>
          <a:xfrm>
            <a:off x="5220072" y="1484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特征图像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5CD454-71CE-4DE8-BDD2-F3718FA9AE55}"/>
              </a:ext>
            </a:extLst>
          </p:cNvPr>
          <p:cNvSpPr/>
          <p:nvPr/>
        </p:nvSpPr>
        <p:spPr bwMode="auto">
          <a:xfrm>
            <a:off x="3507004" y="1990247"/>
            <a:ext cx="432048" cy="432048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41079F0B-3ACC-47D7-8FFF-79372A07D0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15" r="-1031"/>
          <a:stretch/>
        </p:blipFill>
        <p:spPr bwMode="auto">
          <a:xfrm>
            <a:off x="6596188" y="3568612"/>
            <a:ext cx="2088232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26827BD-1FC4-4BFF-853C-FFC333750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76" y="3398069"/>
            <a:ext cx="161925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90868174-1F72-4F42-A1C9-C45201AF96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9"/>
          <a:stretch/>
        </p:blipFill>
        <p:spPr bwMode="auto">
          <a:xfrm>
            <a:off x="3599892" y="3307291"/>
            <a:ext cx="1944216" cy="153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33F8B84-FC45-40EF-9E46-9E5723F4D07F}"/>
              </a:ext>
            </a:extLst>
          </p:cNvPr>
          <p:cNvCxnSpPr>
            <a:cxnSpLocks/>
          </p:cNvCxnSpPr>
          <p:nvPr/>
        </p:nvCxnSpPr>
        <p:spPr bwMode="auto">
          <a:xfrm flipV="1">
            <a:off x="2071629" y="2526698"/>
            <a:ext cx="355255" cy="90230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A5D8791-04E5-4447-BB69-1A8F37F7071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770476" y="2494014"/>
            <a:ext cx="242526" cy="90405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6AE5A8D-EE7D-4988-BD46-852CD3F62F2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755328" y="2987676"/>
            <a:ext cx="408960" cy="62229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446AE029-F8F4-4003-BB42-B935786EBAA0}"/>
              </a:ext>
            </a:extLst>
          </p:cNvPr>
          <p:cNvCxnSpPr>
            <a:stCxn id="11" idx="2"/>
            <a:endCxn id="10" idx="2"/>
          </p:cNvCxnSpPr>
          <p:nvPr/>
        </p:nvCxnSpPr>
        <p:spPr bwMode="auto">
          <a:xfrm rot="16200000" flipH="1">
            <a:off x="4581806" y="2015063"/>
            <a:ext cx="227693" cy="5889303"/>
          </a:xfrm>
          <a:prstGeom prst="curvedConnector3">
            <a:avLst>
              <a:gd name="adj1" fmla="val 28548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6EEAFE6-4B9A-49D2-9407-91560BD5DC1C}"/>
              </a:ext>
            </a:extLst>
          </p:cNvPr>
          <p:cNvCxnSpPr/>
          <p:nvPr/>
        </p:nvCxnSpPr>
        <p:spPr bwMode="auto">
          <a:xfrm>
            <a:off x="4716016" y="5482985"/>
            <a:ext cx="0" cy="43660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FEC73AD6-7B0A-4CC6-A502-ACC358D91112}"/>
              </a:ext>
            </a:extLst>
          </p:cNvPr>
          <p:cNvSpPr txBox="1"/>
          <p:nvPr/>
        </p:nvSpPr>
        <p:spPr>
          <a:xfrm>
            <a:off x="4372486" y="51373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内积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BC84977-C535-4AC2-B5C3-2D33963ED43F}"/>
              </a:ext>
            </a:extLst>
          </p:cNvPr>
          <p:cNvSpPr txBox="1"/>
          <p:nvPr/>
        </p:nvSpPr>
        <p:spPr>
          <a:xfrm>
            <a:off x="4393100" y="589514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6600</a:t>
            </a:r>
            <a:endParaRPr lang="zh-CN" altLang="en-US" dirty="0"/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9C0B4944-3D12-4B0F-B77D-AB631280F97D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 bwMode="auto">
          <a:xfrm rot="16200000" flipH="1">
            <a:off x="5991333" y="3424590"/>
            <a:ext cx="229639" cy="3068304"/>
          </a:xfrm>
          <a:prstGeom prst="curvedConnector3">
            <a:avLst>
              <a:gd name="adj1" fmla="val 37164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4A684D5-9130-4330-8FF0-ED501F3F5DC4}"/>
              </a:ext>
            </a:extLst>
          </p:cNvPr>
          <p:cNvCxnSpPr/>
          <p:nvPr/>
        </p:nvCxnSpPr>
        <p:spPr bwMode="auto">
          <a:xfrm>
            <a:off x="6162344" y="5701286"/>
            <a:ext cx="0" cy="43660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90D0A1A-8740-4F0F-A643-2519B96C2BF6}"/>
              </a:ext>
            </a:extLst>
          </p:cNvPr>
          <p:cNvSpPr txBox="1"/>
          <p:nvPr/>
        </p:nvSpPr>
        <p:spPr>
          <a:xfrm>
            <a:off x="5861202" y="607981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2500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68D6BAC-2E86-49E2-87F4-17D90430C12E}"/>
              </a:ext>
            </a:extLst>
          </p:cNvPr>
          <p:cNvSpPr txBox="1"/>
          <p:nvPr/>
        </p:nvSpPr>
        <p:spPr>
          <a:xfrm>
            <a:off x="5868759" y="53202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内积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10AF239-4AC6-4584-8DE9-37AF7604A088}"/>
              </a:ext>
            </a:extLst>
          </p:cNvPr>
          <p:cNvSpPr txBox="1"/>
          <p:nvPr/>
        </p:nvSpPr>
        <p:spPr>
          <a:xfrm>
            <a:off x="1520596" y="586983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更符合所需特征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43DAA17-15C1-489A-8E5C-E5003C364CC2}"/>
              </a:ext>
            </a:extLst>
          </p:cNvPr>
          <p:cNvCxnSpPr>
            <a:cxnSpLocks/>
            <a:stCxn id="28" idx="1"/>
            <a:endCxn id="24" idx="3"/>
          </p:cNvCxnSpPr>
          <p:nvPr/>
        </p:nvCxnSpPr>
        <p:spPr bwMode="auto">
          <a:xfrm flipH="1" flipV="1">
            <a:off x="3321089" y="6054498"/>
            <a:ext cx="1072011" cy="2531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645400"/>
      </p:ext>
    </p:extLst>
  </p:cSld>
  <p:clrMapOvr>
    <a:masterClrMapping/>
  </p:clrMapOvr>
  <p:transition spd="med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F30AC-480F-4BFB-8E39-F4426D036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chemeClr val="tx1"/>
                </a:solidFill>
              </a:rPr>
              <a:t>卷积运算的物理意义</a:t>
            </a:r>
            <a:endParaRPr lang="zh-CN" altLang="en-US" sz="2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DA8EA92-B85C-455A-96D8-D603F2F08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23" y="1222375"/>
            <a:ext cx="8204597" cy="4775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 </a:t>
            </a:r>
            <a:r>
              <a:rPr lang="zh-CN" altLang="en-US" dirty="0"/>
              <a:t>信号处理中，卷积运算的本质与上述图像卷积运算类似：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 </a:t>
            </a:r>
            <a:r>
              <a:rPr lang="zh-CN" altLang="en-US" dirty="0"/>
              <a:t>卷积运算的结果表示一维曲线</a:t>
            </a:r>
            <a:r>
              <a:rPr lang="en-US" altLang="zh-CN" dirty="0"/>
              <a:t>f(t)</a:t>
            </a:r>
            <a:r>
              <a:rPr lang="zh-CN" altLang="en-US" dirty="0"/>
              <a:t>与特征曲线</a:t>
            </a:r>
            <a:r>
              <a:rPr lang="en-US" altLang="zh-CN" dirty="0"/>
              <a:t>g(t)</a:t>
            </a:r>
            <a:r>
              <a:rPr lang="zh-CN" altLang="en-US" dirty="0"/>
              <a:t>的匹配程度，可用来滤除我们所不希望的特征：滤波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AB1A26C4-31F0-4E1A-B44A-5DE4D2AC4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271" y="1844824"/>
            <a:ext cx="44577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03361"/>
      </p:ext>
    </p:extLst>
  </p:cSld>
  <p:clrMapOvr>
    <a:masterClrMapping/>
  </p:clrMapOvr>
  <p:transition spd="med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3EDDE-BDA4-4D97-8945-711EAA2B0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endParaRPr lang="zh-CN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B3F9EA-660F-45D2-89FF-ABAD0A64C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572" y="1340768"/>
            <a:ext cx="6005636" cy="63976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discrete signal, convolution sum: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F86639-8DAB-456B-9227-1C2665C7B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10964" y="3910510"/>
            <a:ext cx="6609308" cy="63976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continuous signal, convolution integral: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8A73E996-A1EE-4705-83C5-9EFA2F613381}"/>
                  </a:ext>
                </a:extLst>
              </p:cNvPr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2447081" y="2220540"/>
                <a:ext cx="4392860" cy="7493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8A73E996-A1EE-4705-83C5-9EFA2F613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2447081" y="2220540"/>
                <a:ext cx="4392860" cy="749300"/>
              </a:xfrm>
              <a:prstGeom prst="rect">
                <a:avLst/>
              </a:prstGeom>
              <a:blipFill>
                <a:blip r:embed="rId2"/>
                <a:stretch>
                  <a:fillRect b="-2926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物件 3">
                <a:extLst>
                  <a:ext uri="{FF2B5EF4-FFF2-40B4-BE49-F238E27FC236}">
                    <a16:creationId xmlns:a16="http://schemas.microsoft.com/office/drawing/2014/main" id="{78B2041E-FC57-479B-B1B5-2C816F86DCAD}"/>
                  </a:ext>
                </a:extLst>
              </p:cNvPr>
              <p:cNvSpPr txBox="1"/>
              <p:nvPr/>
            </p:nvSpPr>
            <p:spPr bwMode="auto">
              <a:xfrm>
                <a:off x="2411760" y="4479132"/>
                <a:ext cx="4797425" cy="841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  ∞</m:t>
                          </m:r>
                        </m:sup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物件 3">
                <a:extLst>
                  <a:ext uri="{FF2B5EF4-FFF2-40B4-BE49-F238E27FC236}">
                    <a16:creationId xmlns:a16="http://schemas.microsoft.com/office/drawing/2014/main" id="{78B2041E-FC57-479B-B1B5-2C816F86D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1760" y="4479132"/>
                <a:ext cx="4797425" cy="841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442810"/>
      </p:ext>
    </p:extLst>
  </p:cSld>
  <p:clrMapOvr>
    <a:masterClrMapping/>
  </p:clrMapOvr>
  <p:transition spd="med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230" y="476672"/>
            <a:ext cx="8388424" cy="553998"/>
          </a:xfrm>
          <a:prstGeom prst="rect">
            <a:avLst/>
          </a:prstGeom>
        </p:spPr>
        <p:txBody>
          <a:bodyPr wrap="square" rIns="180000" anchor="ctr">
            <a:spAutoFit/>
          </a:bodyPr>
          <a:lstStyle/>
          <a:p>
            <a:pPr lvl="1">
              <a:defRPr/>
            </a:pPr>
            <a:r>
              <a:rPr lang="en-US" altLang="zh-TW" sz="3000" b="1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Linear Time-invariant Systems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4148" name="矩形 2"/>
              <p:cNvSpPr>
                <a:spLocks noChangeArrowheads="1"/>
              </p:cNvSpPr>
              <p:nvPr/>
            </p:nvSpPr>
            <p:spPr bwMode="auto">
              <a:xfrm>
                <a:off x="63060" y="3562771"/>
                <a:ext cx="9144000" cy="5137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Ins="180000" anchor="ctr">
                <a:spAutoFit/>
              </a:bodyPr>
              <a:lstStyle>
                <a:lvl1pPr marL="342900" indent="-3429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079500" indent="-28575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marL="793750" lvl="2" indent="0" eaLnBrk="1" hangingPunct="1">
                  <a:spcBef>
                    <a:spcPts val="600"/>
                  </a:spcBef>
                </a:pPr>
                <a:r>
                  <a:rPr kumimoji="0" lang="en-US" altLang="zh-TW" sz="2600" dirty="0">
                    <a:solidFill>
                      <a:srgbClr val="000000"/>
                    </a:solidFill>
                    <a:latin typeface="Times New Roman" pitchFamily="18" charset="0"/>
                    <a:ea typeface="標楷體" pitchFamily="65" charset="-120"/>
                    <a:cs typeface="Times New Roman" pitchFamily="18" charset="0"/>
                  </a:rPr>
                  <a:t>But what is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0" lang="en-US" altLang="zh-TW" sz="2600" dirty="0">
                    <a:solidFill>
                      <a:srgbClr val="000000"/>
                    </a:solidFill>
                    <a:latin typeface="Times New Roman" pitchFamily="18" charset="0"/>
                    <a:ea typeface="標楷體" pitchFamily="65" charset="-120"/>
                    <a:cs typeface="Times New Roman" pitchFamily="18" charset="0"/>
                  </a:rPr>
                  <a:t> </a:t>
                </a:r>
                <a:r>
                  <a:rPr kumimoji="0" lang="en-US" altLang="zh-CN" sz="2600" dirty="0">
                    <a:solidFill>
                      <a:srgbClr val="000000"/>
                    </a:solidFill>
                    <a:latin typeface="Times New Roman" pitchFamily="18" charset="0"/>
                    <a:ea typeface="標楷體" pitchFamily="65" charset="-120"/>
                    <a:cs typeface="Times New Roman" pitchFamily="18" charset="0"/>
                  </a:rPr>
                  <a:t>or</a:t>
                </a:r>
                <a:r>
                  <a:rPr kumimoji="0" lang="en-US" altLang="zh-TW" sz="2600" dirty="0">
                    <a:solidFill>
                      <a:srgbClr val="000000"/>
                    </a:solidFill>
                    <a:latin typeface="Times New Roman" pitchFamily="18" charset="0"/>
                    <a:ea typeface="標楷體" pitchFamily="65" charset="-12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600" dirty="0">
                    <a:solidFill>
                      <a:srgbClr val="000000"/>
                    </a:solidFill>
                    <a:latin typeface="Times New Roman" pitchFamily="18" charset="0"/>
                    <a:ea typeface="標楷體" pitchFamily="65" charset="-120"/>
                    <a:cs typeface="Times New Roman" pitchFamily="18" charset="0"/>
                  </a:rPr>
                  <a:t>?</a:t>
                </a:r>
              </a:p>
            </p:txBody>
          </p:sp>
        </mc:Choice>
        <mc:Fallback>
          <p:sp>
            <p:nvSpPr>
              <p:cNvPr id="134148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60" y="3562771"/>
                <a:ext cx="9144000" cy="513795"/>
              </a:xfrm>
              <a:prstGeom prst="rect">
                <a:avLst/>
              </a:prstGeom>
              <a:blipFill>
                <a:blip r:embed="rId2"/>
                <a:stretch>
                  <a:fillRect t="-5882" b="-282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5DC2681C-3DA0-48DB-B8FD-31A709B80511}"/>
                  </a:ext>
                </a:extLst>
              </p:cNvPr>
              <p:cNvSpPr txBox="1"/>
              <p:nvPr/>
            </p:nvSpPr>
            <p:spPr bwMode="auto">
              <a:xfrm>
                <a:off x="1619672" y="1126529"/>
                <a:ext cx="5834720" cy="10064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5DC2681C-3DA0-48DB-B8FD-31A709B80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672" y="1126529"/>
                <a:ext cx="5834720" cy="1006475"/>
              </a:xfrm>
              <a:prstGeom prst="rect">
                <a:avLst/>
              </a:prstGeom>
              <a:blipFill>
                <a:blip r:embed="rId3"/>
                <a:stretch>
                  <a:fillRect b="-363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物件 1">
                <a:extLst>
                  <a:ext uri="{FF2B5EF4-FFF2-40B4-BE49-F238E27FC236}">
                    <a16:creationId xmlns:a16="http://schemas.microsoft.com/office/drawing/2014/main" id="{0AC51ACF-1840-402D-9BD6-CC1061F0C79D}"/>
                  </a:ext>
                </a:extLst>
              </p:cNvPr>
              <p:cNvSpPr txBox="1"/>
              <p:nvPr/>
            </p:nvSpPr>
            <p:spPr bwMode="auto">
              <a:xfrm>
                <a:off x="1619672" y="2259672"/>
                <a:ext cx="6408936" cy="7810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  ∞</m:t>
                          </m:r>
                        </m:sup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nary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" name="物件 1">
                <a:extLst>
                  <a:ext uri="{FF2B5EF4-FFF2-40B4-BE49-F238E27FC236}">
                    <a16:creationId xmlns:a16="http://schemas.microsoft.com/office/drawing/2014/main" id="{0AC51ACF-1840-402D-9BD6-CC1061F0C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672" y="2259672"/>
                <a:ext cx="6408936" cy="781050"/>
              </a:xfrm>
              <a:prstGeom prst="rect">
                <a:avLst/>
              </a:prstGeom>
              <a:blipFill>
                <a:blip r:embed="rId4"/>
                <a:stretch>
                  <a:fillRect b="-468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448" y="1279172"/>
            <a:ext cx="9144000" cy="1015663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742950" indent="-285750">
              <a:spcBef>
                <a:spcPts val="30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Defining the output for an unit impulse input as the </a:t>
            </a:r>
          </a:p>
          <a:p>
            <a:pPr marL="457200">
              <a:spcBef>
                <a:spcPts val="0"/>
              </a:spcBef>
              <a:buSzPct val="70000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Unit Impulse Response, </a:t>
            </a:r>
            <a:r>
              <a:rPr kumimoji="0" lang="en-US" altLang="zh-TW" sz="2800" i="1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h</a:t>
            </a:r>
            <a:r>
              <a:rPr kumimoji="0" lang="en-US" altLang="zh-TW" sz="28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[</a:t>
            </a:r>
            <a:r>
              <a:rPr kumimoji="0" lang="en-US" altLang="zh-TW" sz="2800" i="1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n</a:t>
            </a:r>
            <a:r>
              <a:rPr kumimoji="0" lang="en-US" altLang="zh-TW" sz="28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]</a:t>
            </a:r>
            <a:endParaRPr kumimoji="0" lang="en-US" altLang="zh-TW" sz="26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5955" name="群組 2"/>
          <p:cNvGrpSpPr>
            <a:grpSpLocks/>
          </p:cNvGrpSpPr>
          <p:nvPr/>
        </p:nvGrpSpPr>
        <p:grpSpPr bwMode="auto">
          <a:xfrm>
            <a:off x="1614711" y="3222104"/>
            <a:ext cx="4210050" cy="838200"/>
            <a:chOff x="1664643" y="4344318"/>
            <a:chExt cx="4210050" cy="838200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3595043" y="4547518"/>
              <a:ext cx="3556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4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S</a:t>
              </a: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664643" y="4725318"/>
              <a:ext cx="133826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996555" y="4344318"/>
              <a:ext cx="1524000" cy="8382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4525318" y="4725318"/>
              <a:ext cx="13493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292448" y="4392091"/>
            <a:ext cx="1295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400" ker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5391373" y="4390504"/>
            <a:ext cx="1295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400" ker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1825848" y="3934891"/>
            <a:ext cx="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oval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400" ker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5772373" y="4009504"/>
            <a:ext cx="0" cy="381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oval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400" ker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924773" y="3857104"/>
            <a:ext cx="0" cy="533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oval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400" ker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6077173" y="3628504"/>
            <a:ext cx="0" cy="762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oval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400" ker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6229573" y="4009504"/>
            <a:ext cx="0" cy="381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oval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400" ker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6381973" y="4161904"/>
            <a:ext cx="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oval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400" ker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673448" y="4392091"/>
            <a:ext cx="3206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2359248" y="4392091"/>
            <a:ext cx="3206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6518498" y="4365104"/>
            <a:ext cx="338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5619973" y="4390504"/>
            <a:ext cx="2127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633636" y="2877616"/>
            <a:ext cx="13985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[</a:t>
            </a: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]</a:t>
            </a: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</a:t>
            </a: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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[</a:t>
            </a: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n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]</a:t>
            </a:r>
            <a:endParaRPr kumimoji="0" lang="en-US" altLang="zh-TW" sz="2400" kern="0" dirty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650011" y="2834754"/>
            <a:ext cx="42386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[</a:t>
            </a: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]=</a:t>
            </a: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h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[</a:t>
            </a: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n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]:unit impulse response</a:t>
            </a:r>
            <a:endParaRPr kumimoji="0" lang="en-US" altLang="zh-TW" sz="2400" kern="0" dirty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28398BD-332B-458D-BE23-CBC60C6929CF}"/>
              </a:ext>
            </a:extLst>
          </p:cNvPr>
          <p:cNvSpPr/>
          <p:nvPr/>
        </p:nvSpPr>
        <p:spPr>
          <a:xfrm>
            <a:off x="34230" y="476672"/>
            <a:ext cx="8388424" cy="553998"/>
          </a:xfrm>
          <a:prstGeom prst="rect">
            <a:avLst/>
          </a:prstGeom>
        </p:spPr>
        <p:txBody>
          <a:bodyPr wrap="square" rIns="180000" anchor="ctr">
            <a:spAutoFit/>
          </a:bodyPr>
          <a:lstStyle/>
          <a:p>
            <a:pPr lvl="1">
              <a:defRPr/>
            </a:pPr>
            <a:r>
              <a:rPr lang="en-US" altLang="zh-TW" sz="3000" b="1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Linear Time-invariant Systems</a:t>
            </a:r>
          </a:p>
        </p:txBody>
      </p:sp>
    </p:spTree>
  </p:cSld>
  <p:clrMapOvr>
    <a:masterClrMapping/>
  </p:clrMapOvr>
  <p:transition spd="med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-18256" y="1151453"/>
                <a:ext cx="9144000" cy="4555093"/>
              </a:xfrm>
              <a:prstGeom prst="rect">
                <a:avLst/>
              </a:prstGeom>
            </p:spPr>
            <p:txBody>
              <a:bodyPr rIns="180000" anchor="ctr">
                <a:spAutoFit/>
              </a:bodyPr>
              <a:lstStyle/>
              <a:p>
                <a:pPr marL="742950" indent="-285750">
                  <a:spcBef>
                    <a:spcPts val="3000"/>
                  </a:spcBef>
                  <a:buSzPct val="70000"/>
                  <a:buFont typeface="Wingdings" pitchFamily="2" charset="2"/>
                  <a:buChar char="l"/>
                  <a:defRPr/>
                </a:pPr>
                <a:r>
                  <a:rPr kumimoji="0" lang="en-US" altLang="zh-TW" sz="2400" dirty="0">
                    <a:solidFill>
                      <a:prstClr val="black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Defining the output for an unit impulse input as the </a:t>
                </a:r>
              </a:p>
              <a:p>
                <a:pPr marL="457200">
                  <a:spcBef>
                    <a:spcPts val="0"/>
                  </a:spcBef>
                  <a:buSzPct val="70000"/>
                  <a:defRPr/>
                </a:pPr>
                <a:r>
                  <a:rPr kumimoji="0" lang="en-US" altLang="zh-TW" sz="2400" dirty="0">
                    <a:solidFill>
                      <a:prstClr val="black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   Unit Impulse Response, </a:t>
                </a:r>
                <a:r>
                  <a:rPr kumimoji="0" lang="en-US" altLang="zh-TW" sz="2400" i="1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  <a:sym typeface="Symbol" pitchFamily="18" charset="2"/>
                  </a:rPr>
                  <a:t>h</a:t>
                </a:r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  <a:sym typeface="Symbol" pitchFamily="18" charset="2"/>
                  </a:rPr>
                  <a:t>[</a:t>
                </a:r>
                <a:r>
                  <a:rPr kumimoji="0" lang="en-US" altLang="zh-TW" sz="2400" i="1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  <a:sym typeface="Symbol" pitchFamily="18" charset="2"/>
                  </a:rPr>
                  <a:t>n</a:t>
                </a:r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  <a:sym typeface="Symbol" pitchFamily="18" charset="2"/>
                  </a:rPr>
                  <a:t>]</a:t>
                </a:r>
              </a:p>
              <a:p>
                <a:pPr marL="457200">
                  <a:spcBef>
                    <a:spcPts val="0"/>
                  </a:spcBef>
                  <a:buSzPct val="70000"/>
                  <a:defRPr/>
                </a:pPr>
                <a:endParaRPr kumimoji="0" lang="en-US" altLang="zh-TW" sz="2800" b="1" u="sng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endParaRPr>
              </a:p>
              <a:p>
                <a:pPr marL="457200">
                  <a:spcBef>
                    <a:spcPts val="0"/>
                  </a:spcBef>
                  <a:buSzPct val="70000"/>
                  <a:defRPr/>
                </a:pPr>
                <a:endParaRPr kumimoji="0" lang="en-US" altLang="zh-TW" sz="2800" b="1" u="sng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endParaRPr>
              </a:p>
              <a:p>
                <a:pPr marL="457200">
                  <a:spcBef>
                    <a:spcPts val="0"/>
                  </a:spcBef>
                  <a:buSzPct val="70000"/>
                  <a:defRPr/>
                </a:pPr>
                <a:endParaRPr kumimoji="0" lang="en-US" altLang="zh-TW" sz="2800" b="1" u="sng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endParaRPr>
              </a:p>
              <a:p>
                <a:pPr marL="457200">
                  <a:spcBef>
                    <a:spcPts val="0"/>
                  </a:spcBef>
                  <a:buSzPct val="70000"/>
                  <a:defRPr/>
                </a:pPr>
                <a:endParaRPr kumimoji="0" lang="en-US" altLang="zh-TW" sz="2800" b="1" u="sng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endParaRPr>
              </a:p>
              <a:p>
                <a:pPr marL="457200">
                  <a:spcBef>
                    <a:spcPts val="0"/>
                  </a:spcBef>
                  <a:buSzPct val="70000"/>
                  <a:defRPr/>
                </a:pPr>
                <a:endParaRPr kumimoji="0" lang="en-US" altLang="zh-TW" sz="2800" b="1" u="sng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endParaRPr>
              </a:p>
              <a:p>
                <a:pPr marL="457200">
                  <a:spcBef>
                    <a:spcPts val="0"/>
                  </a:spcBef>
                  <a:buSzPct val="70000"/>
                  <a:defRPr/>
                </a:pPr>
                <a:endParaRPr kumimoji="0" lang="en-US" altLang="zh-TW" sz="2800" b="1" u="sng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endParaRPr>
              </a:p>
              <a:p>
                <a:pPr marL="914400" indent="-457200">
                  <a:spcBef>
                    <a:spcPts val="0"/>
                  </a:spcBef>
                  <a:buSzPct val="70000"/>
                  <a:buFont typeface="Wingdings" panose="05000000000000000000" pitchFamily="2" charset="2"/>
                  <a:buChar char="l"/>
                  <a:defRPr/>
                </a:pPr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  <a:sym typeface="Symbol" pitchFamily="18" charset="2"/>
                  </a:rPr>
                  <a:t>Theoretically, for any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  <a:sym typeface="Symbol" pitchFamily="18" charset="2"/>
                  </a:rPr>
                  <a:t>, which can be constructed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  <a:sym typeface="Symbol" pitchFamily="18" charset="2"/>
                  </a:rPr>
                  <a:t>, the system output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  <a:sym typeface="Symbol" pitchFamily="18" charset="2"/>
                  </a:rPr>
                  <a:t> can be computed based on </a:t>
                </a:r>
                <a:r>
                  <a:rPr kumimoji="0" lang="en-US" altLang="zh-TW" sz="2400" i="1" kern="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h</a:t>
                </a:r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[</a:t>
                </a:r>
                <a:r>
                  <a:rPr kumimoji="0" lang="en-US" altLang="zh-TW" sz="2400" i="1" kern="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n</a:t>
                </a:r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].</a:t>
                </a:r>
                <a:endParaRPr kumimoji="0" lang="en-US" altLang="zh-TW" sz="24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endParaRPr>
              </a:p>
              <a:p>
                <a:pPr marL="457200">
                  <a:spcBef>
                    <a:spcPts val="0"/>
                  </a:spcBef>
                  <a:buSzPct val="70000"/>
                  <a:defRPr/>
                </a:pPr>
                <a:endParaRPr kumimoji="0" lang="en-US" altLang="zh-TW" sz="2600" b="1" u="sng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256" y="1151453"/>
                <a:ext cx="9144000" cy="4555093"/>
              </a:xfrm>
              <a:prstGeom prst="rect">
                <a:avLst/>
              </a:prstGeom>
              <a:blipFill>
                <a:blip r:embed="rId2"/>
                <a:stretch>
                  <a:fillRect t="-5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728398BD-332B-458D-BE23-CBC60C6929CF}"/>
              </a:ext>
            </a:extLst>
          </p:cNvPr>
          <p:cNvSpPr/>
          <p:nvPr/>
        </p:nvSpPr>
        <p:spPr>
          <a:xfrm>
            <a:off x="34230" y="476672"/>
            <a:ext cx="8388424" cy="553998"/>
          </a:xfrm>
          <a:prstGeom prst="rect">
            <a:avLst/>
          </a:prstGeom>
        </p:spPr>
        <p:txBody>
          <a:bodyPr wrap="square" rIns="180000" anchor="ctr">
            <a:spAutoFit/>
          </a:bodyPr>
          <a:lstStyle/>
          <a:p>
            <a:pPr lvl="1">
              <a:defRPr/>
            </a:pPr>
            <a:r>
              <a:rPr lang="en-US" altLang="zh-TW" sz="3000" b="1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Linear Time-invariant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A2B95AB-A822-4619-BF59-9C98306EE62F}"/>
                  </a:ext>
                </a:extLst>
              </p:cNvPr>
              <p:cNvSpPr txBox="1"/>
              <p:nvPr/>
            </p:nvSpPr>
            <p:spPr>
              <a:xfrm>
                <a:off x="689752" y="2426076"/>
                <a:ext cx="2784244" cy="847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zh-CN" alt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A2B95AB-A822-4619-BF59-9C98306EE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52" y="2426076"/>
                <a:ext cx="2784244" cy="847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群組 2">
            <a:extLst>
              <a:ext uri="{FF2B5EF4-FFF2-40B4-BE49-F238E27FC236}">
                <a16:creationId xmlns:a16="http://schemas.microsoft.com/office/drawing/2014/main" id="{2FBAB242-F925-4509-9633-31501D0D2CB6}"/>
              </a:ext>
            </a:extLst>
          </p:cNvPr>
          <p:cNvGrpSpPr>
            <a:grpSpLocks/>
          </p:cNvGrpSpPr>
          <p:nvPr/>
        </p:nvGrpSpPr>
        <p:grpSpPr bwMode="auto">
          <a:xfrm>
            <a:off x="2267744" y="3140968"/>
            <a:ext cx="4210050" cy="838200"/>
            <a:chOff x="1664643" y="4344318"/>
            <a:chExt cx="4210050" cy="838200"/>
          </a:xfrm>
        </p:grpSpPr>
        <p:sp>
          <p:nvSpPr>
            <p:cNvPr id="26" name="Text Box 3">
              <a:extLst>
                <a:ext uri="{FF2B5EF4-FFF2-40B4-BE49-F238E27FC236}">
                  <a16:creationId xmlns:a16="http://schemas.microsoft.com/office/drawing/2014/main" id="{E4C10741-A809-4B44-AA8D-ED6B08540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5043" y="4547518"/>
              <a:ext cx="3556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4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S</a:t>
              </a:r>
            </a:p>
          </p:txBody>
        </p:sp>
        <p:sp>
          <p:nvSpPr>
            <p:cNvPr id="27" name="Line 5">
              <a:extLst>
                <a:ext uri="{FF2B5EF4-FFF2-40B4-BE49-F238E27FC236}">
                  <a16:creationId xmlns:a16="http://schemas.microsoft.com/office/drawing/2014/main" id="{6C11744C-9874-4076-BB76-897C96C92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4643" y="4725318"/>
              <a:ext cx="133826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FBE92E63-5474-41D2-8EAF-0F4C048DB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555" y="4344318"/>
              <a:ext cx="1524000" cy="8382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9" name="Line 7">
              <a:extLst>
                <a:ext uri="{FF2B5EF4-FFF2-40B4-BE49-F238E27FC236}">
                  <a16:creationId xmlns:a16="http://schemas.microsoft.com/office/drawing/2014/main" id="{51C1706A-241C-4700-AE7A-96B1929570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5318" y="4725318"/>
              <a:ext cx="13493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DE5546E-54CD-4B51-BABA-570D765580CB}"/>
                  </a:ext>
                </a:extLst>
              </p:cNvPr>
              <p:cNvSpPr txBox="1"/>
              <p:nvPr/>
            </p:nvSpPr>
            <p:spPr>
              <a:xfrm>
                <a:off x="5638410" y="2426076"/>
                <a:ext cx="2784244" cy="847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DE5546E-54CD-4B51-BABA-570D76558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410" y="2426076"/>
                <a:ext cx="2784244" cy="847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353883"/>
      </p:ext>
    </p:extLst>
  </p:cSld>
  <p:clrMapOvr>
    <a:masterClrMapping/>
  </p:clrMapOvr>
  <p:transition spd="med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0" y="1112142"/>
                <a:ext cx="9144000" cy="4924425"/>
              </a:xfrm>
              <a:prstGeom prst="rect">
                <a:avLst/>
              </a:prstGeom>
            </p:spPr>
            <p:txBody>
              <a:bodyPr rIns="180000" anchor="ctr">
                <a:spAutoFit/>
              </a:bodyPr>
              <a:lstStyle/>
              <a:p>
                <a:pPr marL="742950" indent="-285750">
                  <a:spcBef>
                    <a:spcPts val="3000"/>
                  </a:spcBef>
                  <a:buSzPct val="70000"/>
                  <a:buFont typeface="Wingdings" pitchFamily="2" charset="2"/>
                  <a:buChar char="l"/>
                  <a:defRPr/>
                </a:pPr>
                <a:r>
                  <a:rPr kumimoji="0" lang="en-US" altLang="zh-TW" sz="2400" dirty="0">
                    <a:solidFill>
                      <a:prstClr val="black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Defining the output for an unit impulse input as the </a:t>
                </a:r>
              </a:p>
              <a:p>
                <a:pPr marL="457200">
                  <a:spcBef>
                    <a:spcPts val="0"/>
                  </a:spcBef>
                  <a:buSzPct val="70000"/>
                  <a:defRPr/>
                </a:pPr>
                <a:r>
                  <a:rPr kumimoji="0" lang="en-US" altLang="zh-TW" sz="2400" dirty="0">
                    <a:solidFill>
                      <a:prstClr val="black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   Unit Impulse Response, </a:t>
                </a:r>
                <a:r>
                  <a:rPr kumimoji="0" lang="en-US" altLang="zh-TW" sz="2400" i="1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  <a:sym typeface="Symbol" pitchFamily="18" charset="2"/>
                  </a:rPr>
                  <a:t>h</a:t>
                </a:r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  <a:sym typeface="Symbol" pitchFamily="18" charset="2"/>
                  </a:rPr>
                  <a:t>[</a:t>
                </a:r>
                <a:r>
                  <a:rPr kumimoji="0" lang="en-US" altLang="zh-TW" sz="2400" i="1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  <a:sym typeface="Symbol" pitchFamily="18" charset="2"/>
                  </a:rPr>
                  <a:t>n</a:t>
                </a:r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  <a:sym typeface="Symbol" pitchFamily="18" charset="2"/>
                  </a:rPr>
                  <a:t>]</a:t>
                </a:r>
              </a:p>
              <a:p>
                <a:pPr marL="457200">
                  <a:spcBef>
                    <a:spcPts val="0"/>
                  </a:spcBef>
                  <a:buSzPct val="70000"/>
                  <a:defRPr/>
                </a:pPr>
                <a:endParaRPr kumimoji="0" lang="en-US" altLang="zh-TW" sz="2800" b="1" u="sng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endParaRPr>
              </a:p>
              <a:p>
                <a:pPr marL="457200">
                  <a:spcBef>
                    <a:spcPts val="0"/>
                  </a:spcBef>
                  <a:buSzPct val="70000"/>
                  <a:defRPr/>
                </a:pPr>
                <a:endParaRPr kumimoji="0" lang="en-US" altLang="zh-TW" sz="2800" b="1" u="sng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endParaRPr>
              </a:p>
              <a:p>
                <a:pPr marL="457200">
                  <a:spcBef>
                    <a:spcPts val="0"/>
                  </a:spcBef>
                  <a:buSzPct val="70000"/>
                  <a:defRPr/>
                </a:pPr>
                <a:endParaRPr kumimoji="0" lang="en-US" altLang="zh-TW" sz="2800" b="1" u="sng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endParaRPr>
              </a:p>
              <a:p>
                <a:pPr marL="457200">
                  <a:spcBef>
                    <a:spcPts val="0"/>
                  </a:spcBef>
                  <a:buSzPct val="70000"/>
                  <a:defRPr/>
                </a:pPr>
                <a:endParaRPr kumimoji="0" lang="en-US" altLang="zh-TW" sz="2800" b="1" u="sng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endParaRPr>
              </a:p>
              <a:p>
                <a:pPr marL="457200">
                  <a:spcBef>
                    <a:spcPts val="0"/>
                  </a:spcBef>
                  <a:buSzPct val="70000"/>
                  <a:defRPr/>
                </a:pPr>
                <a:endParaRPr kumimoji="0" lang="en-US" altLang="zh-TW" sz="2800" b="1" u="sng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endParaRPr>
              </a:p>
              <a:p>
                <a:pPr marL="457200">
                  <a:spcBef>
                    <a:spcPts val="0"/>
                  </a:spcBef>
                  <a:buSzPct val="70000"/>
                  <a:defRPr/>
                </a:pPr>
                <a:endParaRPr kumimoji="0" lang="en-US" altLang="zh-TW" sz="2800" b="1" u="sng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endParaRPr>
              </a:p>
              <a:p>
                <a:pPr marL="914400" indent="-457200">
                  <a:spcBef>
                    <a:spcPts val="0"/>
                  </a:spcBef>
                  <a:buSzPct val="70000"/>
                  <a:buFont typeface="Wingdings" panose="05000000000000000000" pitchFamily="2" charset="2"/>
                  <a:buChar char="l"/>
                  <a:defRPr/>
                </a:pPr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  <a:sym typeface="Symbol" pitchFamily="18" charset="2"/>
                  </a:rPr>
                  <a:t>Theoretically, for any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  <a:sym typeface="Symbol" pitchFamily="18" charset="2"/>
                  </a:rPr>
                  <a:t>, which can be constructed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  <a:sym typeface="Symbol" pitchFamily="18" charset="2"/>
                  </a:rPr>
                  <a:t>, the system output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  <a:sym typeface="Symbol" pitchFamily="18" charset="2"/>
                  </a:rPr>
                  <a:t> can be computed based on </a:t>
                </a:r>
                <a:r>
                  <a:rPr kumimoji="0" lang="en-US" altLang="zh-TW" sz="2400" i="1" kern="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h</a:t>
                </a:r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[</a:t>
                </a:r>
                <a:r>
                  <a:rPr kumimoji="0" lang="en-US" altLang="zh-TW" sz="2400" i="1" kern="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n</a:t>
                </a:r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], </a:t>
                </a:r>
                <a:r>
                  <a:rPr kumimoji="0" lang="en-US" altLang="zh-TW" sz="2400" kern="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only if the system is a linear time-invariant system.</a:t>
                </a:r>
                <a:endParaRPr kumimoji="0" lang="en-US" altLang="zh-TW" sz="2400" kern="0" dirty="0">
                  <a:solidFill>
                    <a:srgbClr val="FF0000"/>
                  </a:solidFill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endParaRPr>
              </a:p>
              <a:p>
                <a:pPr marL="457200">
                  <a:spcBef>
                    <a:spcPts val="0"/>
                  </a:spcBef>
                  <a:buSzPct val="70000"/>
                  <a:defRPr/>
                </a:pPr>
                <a:endParaRPr kumimoji="0" lang="en-US" altLang="zh-TW" sz="2600" b="1" u="sng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12142"/>
                <a:ext cx="9144000" cy="4924425"/>
              </a:xfrm>
              <a:prstGeom prst="rect">
                <a:avLst/>
              </a:prstGeom>
              <a:blipFill>
                <a:blip r:embed="rId2"/>
                <a:stretch>
                  <a:fillRect t="-4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728398BD-332B-458D-BE23-CBC60C6929CF}"/>
              </a:ext>
            </a:extLst>
          </p:cNvPr>
          <p:cNvSpPr/>
          <p:nvPr/>
        </p:nvSpPr>
        <p:spPr>
          <a:xfrm>
            <a:off x="34230" y="476672"/>
            <a:ext cx="8388424" cy="553998"/>
          </a:xfrm>
          <a:prstGeom prst="rect">
            <a:avLst/>
          </a:prstGeom>
        </p:spPr>
        <p:txBody>
          <a:bodyPr wrap="square" rIns="180000" anchor="ctr">
            <a:spAutoFit/>
          </a:bodyPr>
          <a:lstStyle/>
          <a:p>
            <a:pPr lvl="1">
              <a:defRPr/>
            </a:pPr>
            <a:r>
              <a:rPr lang="en-US" altLang="zh-TW" sz="3000" b="1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Linear Time-invariant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A2B95AB-A822-4619-BF59-9C98306EE62F}"/>
                  </a:ext>
                </a:extLst>
              </p:cNvPr>
              <p:cNvSpPr txBox="1"/>
              <p:nvPr/>
            </p:nvSpPr>
            <p:spPr>
              <a:xfrm>
                <a:off x="689752" y="2426076"/>
                <a:ext cx="2784244" cy="847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zh-CN" alt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A2B95AB-A822-4619-BF59-9C98306EE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52" y="2426076"/>
                <a:ext cx="2784244" cy="847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群組 2">
            <a:extLst>
              <a:ext uri="{FF2B5EF4-FFF2-40B4-BE49-F238E27FC236}">
                <a16:creationId xmlns:a16="http://schemas.microsoft.com/office/drawing/2014/main" id="{2FBAB242-F925-4509-9633-31501D0D2CB6}"/>
              </a:ext>
            </a:extLst>
          </p:cNvPr>
          <p:cNvGrpSpPr>
            <a:grpSpLocks/>
          </p:cNvGrpSpPr>
          <p:nvPr/>
        </p:nvGrpSpPr>
        <p:grpSpPr bwMode="auto">
          <a:xfrm>
            <a:off x="2267744" y="3140968"/>
            <a:ext cx="4210050" cy="838200"/>
            <a:chOff x="1664643" y="4344318"/>
            <a:chExt cx="4210050" cy="838200"/>
          </a:xfrm>
        </p:grpSpPr>
        <p:sp>
          <p:nvSpPr>
            <p:cNvPr id="26" name="Text Box 3">
              <a:extLst>
                <a:ext uri="{FF2B5EF4-FFF2-40B4-BE49-F238E27FC236}">
                  <a16:creationId xmlns:a16="http://schemas.microsoft.com/office/drawing/2014/main" id="{E4C10741-A809-4B44-AA8D-ED6B08540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5043" y="4547518"/>
              <a:ext cx="3556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4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S</a:t>
              </a:r>
            </a:p>
          </p:txBody>
        </p:sp>
        <p:sp>
          <p:nvSpPr>
            <p:cNvPr id="27" name="Line 5">
              <a:extLst>
                <a:ext uri="{FF2B5EF4-FFF2-40B4-BE49-F238E27FC236}">
                  <a16:creationId xmlns:a16="http://schemas.microsoft.com/office/drawing/2014/main" id="{6C11744C-9874-4076-BB76-897C96C92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4643" y="4725318"/>
              <a:ext cx="133826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FBE92E63-5474-41D2-8EAF-0F4C048DB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555" y="4344318"/>
              <a:ext cx="1524000" cy="8382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9" name="Line 7">
              <a:extLst>
                <a:ext uri="{FF2B5EF4-FFF2-40B4-BE49-F238E27FC236}">
                  <a16:creationId xmlns:a16="http://schemas.microsoft.com/office/drawing/2014/main" id="{51C1706A-241C-4700-AE7A-96B1929570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5318" y="4725318"/>
              <a:ext cx="13493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DE5546E-54CD-4B51-BABA-570D765580CB}"/>
                  </a:ext>
                </a:extLst>
              </p:cNvPr>
              <p:cNvSpPr txBox="1"/>
              <p:nvPr/>
            </p:nvSpPr>
            <p:spPr>
              <a:xfrm>
                <a:off x="5638410" y="2426076"/>
                <a:ext cx="2784244" cy="847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DE5546E-54CD-4B51-BABA-570D76558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410" y="2426076"/>
                <a:ext cx="2784244" cy="847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542902"/>
      </p:ext>
    </p:extLst>
  </p:cSld>
  <p:clrMapOvr>
    <a:masterClrMapping/>
  </p:clrMapOvr>
  <p:transition spd="med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F54FB-33F5-48B2-B64F-CEEB7B168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chemeClr val="tx1"/>
                </a:solidFill>
              </a:rPr>
              <a:t>线性（</a:t>
            </a:r>
            <a:r>
              <a:rPr lang="en-US" altLang="zh-CN" sz="2400" dirty="0">
                <a:solidFill>
                  <a:schemeClr val="tx1"/>
                </a:solidFill>
              </a:rPr>
              <a:t>Linear</a:t>
            </a:r>
            <a:r>
              <a:rPr lang="zh-CN" altLang="en-US" sz="2400" dirty="0">
                <a:solidFill>
                  <a:schemeClr val="tx1"/>
                </a:solidFill>
              </a:rPr>
              <a:t>）系统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28FE63-CC91-43C2-A7A0-B4EFDB45B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891" y="1196752"/>
            <a:ext cx="8222218" cy="358140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GB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Linear</a:t>
            </a: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system is linear if the output of the scaled sum of two input signals is the equivalent scaled sum of outputs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（如果输入信号是两个信号的加权和，那么输出信号也是这两个输入信号对应输出的加权和）</a:t>
            </a:r>
            <a:endParaRPr lang="en-GB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例：如果系统对输入信号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x(t)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的输出是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y(t)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，则系统对输入信号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(t)+bx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的输出为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(t)+by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线性系统对信号在频域表示下的处理具有重要意义。</a:t>
            </a:r>
            <a:endParaRPr lang="zh-CN" altLang="en-US" sz="2000" i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F4526F-27AF-468A-BC3D-66A2616F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9245549"/>
      </p:ext>
    </p:extLst>
  </p:cSld>
  <p:clrMapOvr>
    <a:masterClrMapping/>
  </p:clrMapOvr>
  <p:transition spd="med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F54FB-33F5-48B2-B64F-CEEB7B168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chemeClr val="tx1"/>
                </a:solidFill>
              </a:rPr>
              <a:t>时不变（</a:t>
            </a:r>
            <a:r>
              <a:rPr lang="en-US" altLang="zh-CN" sz="2400" dirty="0">
                <a:solidFill>
                  <a:schemeClr val="tx1"/>
                </a:solidFill>
              </a:rPr>
              <a:t>Time-invariant</a:t>
            </a:r>
            <a:r>
              <a:rPr lang="zh-CN" altLang="en-US" sz="2400" dirty="0">
                <a:solidFill>
                  <a:schemeClr val="tx1"/>
                </a:solidFill>
              </a:rPr>
              <a:t>）系统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28FE63-CC91-43C2-A7A0-B4EFDB45B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75" y="1268760"/>
            <a:ext cx="8222218" cy="358140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GB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Time-invariance</a:t>
            </a: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system is time invariant if the system’s output is the same, given the same input signal, regardless of time.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（系统特性不随时间发生变化）</a:t>
            </a:r>
            <a:endParaRPr lang="en-GB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例：如果系统对输入信号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x(t)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的输出是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y(t)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，则系统对输入信号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x(t-t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的输出为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y(t-t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时不变系统对信号在频域表示下的处理具有重要意义。</a:t>
            </a:r>
            <a:endParaRPr lang="zh-CN" altLang="en-US" sz="2000" i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F4526F-27AF-468A-BC3D-66A2616F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139038"/>
      </p:ext>
    </p:extLst>
  </p:cSld>
  <p:clrMapOvr>
    <a:masterClrMapping/>
  </p:clrMapOvr>
  <p:transition spd="med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-38286" y="1239455"/>
                <a:ext cx="9144000" cy="830997"/>
              </a:xfrm>
              <a:prstGeom prst="rect">
                <a:avLst/>
              </a:prstGeom>
            </p:spPr>
            <p:txBody>
              <a:bodyPr rIns="180000" anchor="ctr">
                <a:spAutoFit/>
              </a:bodyPr>
              <a:lstStyle/>
              <a:p>
                <a:pPr marL="914400" indent="-457200">
                  <a:spcBef>
                    <a:spcPts val="0"/>
                  </a:spcBef>
                  <a:buSzPct val="70000"/>
                  <a:buFont typeface="Wingdings" panose="05000000000000000000" pitchFamily="2" charset="2"/>
                  <a:buChar char="l"/>
                  <a:defRPr/>
                </a:pPr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  <a:sym typeface="Symbol" pitchFamily="18" charset="2"/>
                  </a:rPr>
                  <a:t>Time-invariant: for any k, response of </a:t>
                </a:r>
                <a14:m>
                  <m:oMath xmlns:m="http://schemas.openxmlformats.org/officeDocument/2006/math">
                    <m:r>
                      <a:rPr kumimoji="0" lang="zh-CN" altLang="en-US" sz="2400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+mn-ea"/>
                        <a:cs typeface="Times New Roman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kumimoji="0" lang="zh-CN" altLang="en-US" sz="2400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kumimoji="0" lang="zh-CN" altLang="en-US" sz="2400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itchFamily="18" charset="0"/>
                          </a:rPr>
                          <m:t>𝑛</m:t>
                        </m:r>
                        <m:r>
                          <a:rPr kumimoji="0" lang="zh-CN" altLang="en-US" sz="2400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itchFamily="18" charset="0"/>
                          </a:rPr>
                          <m:t>−</m:t>
                        </m:r>
                        <m:r>
                          <a:rPr kumimoji="0" lang="zh-CN" altLang="en-US" sz="2400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 is always </a:t>
                </a:r>
                <a14:m>
                  <m:oMath xmlns:m="http://schemas.openxmlformats.org/officeDocument/2006/math">
                    <m:r>
                      <a:rPr kumimoji="0" lang="en-US" altLang="zh-CN" sz="2400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+mn-ea"/>
                        <a:cs typeface="Times New Roman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kumimoji="0" lang="zh-CN" altLang="en-US" sz="2400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kumimoji="0" lang="zh-CN" altLang="en-US" sz="2400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itchFamily="18" charset="0"/>
                          </a:rPr>
                          <m:t>𝑛</m:t>
                        </m:r>
                        <m:r>
                          <a:rPr kumimoji="0" lang="zh-CN" altLang="en-US" sz="2400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itchFamily="18" charset="0"/>
                          </a:rPr>
                          <m:t>−</m:t>
                        </m:r>
                        <m:r>
                          <a:rPr kumimoji="0" lang="zh-CN" altLang="en-US" sz="2400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286" y="1239455"/>
                <a:ext cx="9144000" cy="830997"/>
              </a:xfrm>
              <a:prstGeom prst="rect">
                <a:avLst/>
              </a:prstGeom>
              <a:blipFill>
                <a:blip r:embed="rId2"/>
                <a:stretch>
                  <a:fillRect t="-5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728398BD-332B-458D-BE23-CBC60C6929CF}"/>
              </a:ext>
            </a:extLst>
          </p:cNvPr>
          <p:cNvSpPr/>
          <p:nvPr/>
        </p:nvSpPr>
        <p:spPr>
          <a:xfrm>
            <a:off x="34230" y="476672"/>
            <a:ext cx="8388424" cy="553998"/>
          </a:xfrm>
          <a:prstGeom prst="rect">
            <a:avLst/>
          </a:prstGeom>
        </p:spPr>
        <p:txBody>
          <a:bodyPr wrap="square" rIns="180000" anchor="ctr">
            <a:spAutoFit/>
          </a:bodyPr>
          <a:lstStyle/>
          <a:p>
            <a:pPr lvl="1">
              <a:defRPr/>
            </a:pPr>
            <a:r>
              <a:rPr lang="en-US" altLang="zh-TW" sz="3000" b="1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Linear Time-invariant Systems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38F4EC1-ADF6-47CE-B1BC-470502D451E1}"/>
              </a:ext>
            </a:extLst>
          </p:cNvPr>
          <p:cNvGrpSpPr/>
          <p:nvPr/>
        </p:nvGrpSpPr>
        <p:grpSpPr>
          <a:xfrm>
            <a:off x="1331640" y="2070452"/>
            <a:ext cx="6808116" cy="1049555"/>
            <a:chOff x="928198" y="2929613"/>
            <a:chExt cx="6808116" cy="10495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AA2B95AB-A822-4619-BF59-9C98306EE62F}"/>
                    </a:ext>
                  </a:extLst>
                </p:cNvPr>
                <p:cNvSpPr txBox="1"/>
                <p:nvPr/>
              </p:nvSpPr>
              <p:spPr>
                <a:xfrm>
                  <a:off x="928198" y="2929613"/>
                  <a:ext cx="27842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AA2B95AB-A822-4619-BF59-9C98306EE6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198" y="2929613"/>
                  <a:ext cx="278424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群組 2">
              <a:extLst>
                <a:ext uri="{FF2B5EF4-FFF2-40B4-BE49-F238E27FC236}">
                  <a16:creationId xmlns:a16="http://schemas.microsoft.com/office/drawing/2014/main" id="{2FBAB242-F925-4509-9633-31501D0D2C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7744" y="3140968"/>
              <a:ext cx="4210050" cy="838200"/>
              <a:chOff x="1664643" y="4344318"/>
              <a:chExt cx="4210050" cy="838200"/>
            </a:xfrm>
          </p:grpSpPr>
          <p:sp>
            <p:nvSpPr>
              <p:cNvPr id="26" name="Text Box 3">
                <a:extLst>
                  <a:ext uri="{FF2B5EF4-FFF2-40B4-BE49-F238E27FC236}">
                    <a16:creationId xmlns:a16="http://schemas.microsoft.com/office/drawing/2014/main" id="{E4C10741-A809-4B44-AA8D-ED6B085408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5043" y="4547518"/>
                <a:ext cx="355600" cy="460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S</a:t>
                </a:r>
              </a:p>
            </p:txBody>
          </p:sp>
          <p:sp>
            <p:nvSpPr>
              <p:cNvPr id="27" name="Line 5">
                <a:extLst>
                  <a:ext uri="{FF2B5EF4-FFF2-40B4-BE49-F238E27FC236}">
                    <a16:creationId xmlns:a16="http://schemas.microsoft.com/office/drawing/2014/main" id="{6C11744C-9874-4076-BB76-897C96C92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64643" y="4725318"/>
                <a:ext cx="13382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sz="240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8" name="Rectangle 6">
                <a:extLst>
                  <a:ext uri="{FF2B5EF4-FFF2-40B4-BE49-F238E27FC236}">
                    <a16:creationId xmlns:a16="http://schemas.microsoft.com/office/drawing/2014/main" id="{FBE92E63-5474-41D2-8EAF-0F4C048DBB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555" y="4344318"/>
                <a:ext cx="1524000" cy="838200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sz="240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9" name="Line 7">
                <a:extLst>
                  <a:ext uri="{FF2B5EF4-FFF2-40B4-BE49-F238E27FC236}">
                    <a16:creationId xmlns:a16="http://schemas.microsoft.com/office/drawing/2014/main" id="{51C1706A-241C-4700-AE7A-96B1929570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5318" y="4725318"/>
                <a:ext cx="134937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sz="240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2DE5546E-54CD-4B51-BABA-570D765580CB}"/>
                    </a:ext>
                  </a:extLst>
                </p:cNvPr>
                <p:cNvSpPr txBox="1"/>
                <p:nvPr/>
              </p:nvSpPr>
              <p:spPr>
                <a:xfrm>
                  <a:off x="4952070" y="2994660"/>
                  <a:ext cx="27842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2DE5546E-54CD-4B51-BABA-570D765580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2070" y="2994660"/>
                  <a:ext cx="278424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1B12D6D-365B-447C-A78B-ED3CF535087F}"/>
                  </a:ext>
                </a:extLst>
              </p:cNvPr>
              <p:cNvSpPr/>
              <p:nvPr/>
            </p:nvSpPr>
            <p:spPr>
              <a:xfrm>
                <a:off x="34230" y="3497120"/>
                <a:ext cx="9144000" cy="830997"/>
              </a:xfrm>
              <a:prstGeom prst="rect">
                <a:avLst/>
              </a:prstGeom>
            </p:spPr>
            <p:txBody>
              <a:bodyPr rIns="180000" anchor="ctr">
                <a:spAutoFit/>
              </a:bodyPr>
              <a:lstStyle/>
              <a:p>
                <a:pPr marL="914400" indent="-457200">
                  <a:spcBef>
                    <a:spcPts val="0"/>
                  </a:spcBef>
                  <a:buSzPct val="70000"/>
                  <a:buFont typeface="Wingdings" panose="05000000000000000000" pitchFamily="2" charset="2"/>
                  <a:buChar char="l"/>
                  <a:defRPr/>
                </a:pPr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  <a:sym typeface="Symbol" pitchFamily="18" charset="2"/>
                  </a:rPr>
                  <a:t>Linearity: response can always be represented by the scaled sum of </a:t>
                </a:r>
                <a14:m>
                  <m:oMath xmlns:m="http://schemas.openxmlformats.org/officeDocument/2006/math">
                    <m:r>
                      <a:rPr kumimoji="0" lang="en-US" altLang="zh-CN" sz="2400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+mn-ea"/>
                        <a:cs typeface="Times New Roman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kumimoji="0" lang="zh-CN" altLang="en-US" sz="2400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kumimoji="0" lang="zh-CN" altLang="en-US" sz="2400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itchFamily="18" charset="0"/>
                          </a:rPr>
                          <m:t>𝑛</m:t>
                        </m:r>
                        <m:r>
                          <a:rPr kumimoji="0" lang="zh-CN" altLang="en-US" sz="2400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itchFamily="18" charset="0"/>
                          </a:rPr>
                          <m:t>−</m:t>
                        </m:r>
                        <m:r>
                          <a:rPr kumimoji="0" lang="zh-CN" altLang="en-US" sz="2400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1B12D6D-365B-447C-A78B-ED3CF5350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0" y="3497120"/>
                <a:ext cx="9144000" cy="830997"/>
              </a:xfrm>
              <a:prstGeom prst="rect">
                <a:avLst/>
              </a:prstGeom>
              <a:blipFill>
                <a:blip r:embed="rId5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5EF887B-788B-4DEF-86A6-1FA608DE4B06}"/>
                  </a:ext>
                </a:extLst>
              </p:cNvPr>
              <p:cNvSpPr txBox="1"/>
              <p:nvPr/>
            </p:nvSpPr>
            <p:spPr>
              <a:xfrm>
                <a:off x="1063502" y="4372050"/>
                <a:ext cx="2784244" cy="847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zh-CN" alt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5EF887B-788B-4DEF-86A6-1FA608DE4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502" y="4372050"/>
                <a:ext cx="2784244" cy="8476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群組 2">
            <a:extLst>
              <a:ext uri="{FF2B5EF4-FFF2-40B4-BE49-F238E27FC236}">
                <a16:creationId xmlns:a16="http://schemas.microsoft.com/office/drawing/2014/main" id="{D37EF596-0FCD-4CA7-97CC-7D04F81CD1EC}"/>
              </a:ext>
            </a:extLst>
          </p:cNvPr>
          <p:cNvGrpSpPr>
            <a:grpSpLocks/>
          </p:cNvGrpSpPr>
          <p:nvPr/>
        </p:nvGrpSpPr>
        <p:grpSpPr bwMode="auto">
          <a:xfrm>
            <a:off x="2641494" y="5086942"/>
            <a:ext cx="4210050" cy="838200"/>
            <a:chOff x="1664643" y="4344318"/>
            <a:chExt cx="4210050" cy="838200"/>
          </a:xfrm>
        </p:grpSpPr>
        <p:sp>
          <p:nvSpPr>
            <p:cNvPr id="15" name="Text Box 3">
              <a:extLst>
                <a:ext uri="{FF2B5EF4-FFF2-40B4-BE49-F238E27FC236}">
                  <a16:creationId xmlns:a16="http://schemas.microsoft.com/office/drawing/2014/main" id="{2808E508-D91B-437D-B515-FEA8DAB68F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5043" y="4547518"/>
              <a:ext cx="3556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4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S</a:t>
              </a:r>
            </a:p>
          </p:txBody>
        </p:sp>
        <p:sp>
          <p:nvSpPr>
            <p:cNvPr id="16" name="Line 5">
              <a:extLst>
                <a:ext uri="{FF2B5EF4-FFF2-40B4-BE49-F238E27FC236}">
                  <a16:creationId xmlns:a16="http://schemas.microsoft.com/office/drawing/2014/main" id="{A3E5BA8B-E4D6-4F0A-96F0-B393CF1438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4643" y="4725318"/>
              <a:ext cx="133826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938D1B70-5616-41C8-BF03-1366EA685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555" y="4344318"/>
              <a:ext cx="1524000" cy="8382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8" name="Line 7">
              <a:extLst>
                <a:ext uri="{FF2B5EF4-FFF2-40B4-BE49-F238E27FC236}">
                  <a16:creationId xmlns:a16="http://schemas.microsoft.com/office/drawing/2014/main" id="{02D88DCA-31FD-44A2-B2ED-329087645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5318" y="4725318"/>
              <a:ext cx="13493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E631EC2-A84E-4889-8FD0-484233935D4D}"/>
                  </a:ext>
                </a:extLst>
              </p:cNvPr>
              <p:cNvSpPr txBox="1"/>
              <p:nvPr/>
            </p:nvSpPr>
            <p:spPr>
              <a:xfrm>
                <a:off x="6012160" y="4372050"/>
                <a:ext cx="2784244" cy="847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E631EC2-A84E-4889-8FD0-484233935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4372050"/>
                <a:ext cx="2784244" cy="8476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138711"/>
      </p:ext>
    </p:extLst>
  </p:cSld>
  <p:clrMapOvr>
    <a:masterClrMapping/>
  </p:clrMapOvr>
  <p:transition spd="med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76672"/>
            <a:ext cx="8388424" cy="1323439"/>
          </a:xfrm>
          <a:prstGeom prst="rect">
            <a:avLst/>
          </a:prstGeom>
        </p:spPr>
        <p:txBody>
          <a:bodyPr wrap="square" rIns="180000" anchor="ctr">
            <a:spAutoFit/>
          </a:bodyPr>
          <a:lstStyle/>
          <a:p>
            <a:pPr lvl="1">
              <a:defRPr/>
            </a:pPr>
            <a:r>
              <a:rPr lang="en-US" altLang="zh-TW" sz="3000" b="1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Properties of Linear Time-invariant Systems</a:t>
            </a:r>
          </a:p>
          <a:p>
            <a:pPr marL="742950" lvl="1" indent="-285750">
              <a:spcBef>
                <a:spcPts val="24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Commutative Property</a:t>
            </a:r>
            <a:endParaRPr kumimoji="0" lang="en-US" altLang="zh-TW" sz="2000" dirty="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4148" name="矩形 2"/>
          <p:cNvSpPr>
            <a:spLocks noChangeArrowheads="1"/>
          </p:cNvSpPr>
          <p:nvPr/>
        </p:nvSpPr>
        <p:spPr bwMode="auto">
          <a:xfrm>
            <a:off x="34230" y="3235339"/>
            <a:ext cx="91440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07950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2" eaLnBrk="1" hangingPunct="1">
              <a:spcBef>
                <a:spcPts val="600"/>
              </a:spcBef>
              <a:buFont typeface="Arial" charset="0"/>
              <a:buChar char="–"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the role of input signal and unit impulse response is interchangeable, giving the same output signal</a:t>
            </a:r>
          </a:p>
          <a:p>
            <a:pPr lvl="2" eaLnBrk="1" hangingPunct="1">
              <a:spcBef>
                <a:spcPts val="1200"/>
              </a:spcBef>
              <a:buFont typeface="Arial" charset="0"/>
              <a:buChar char="–"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In evaluating the convolution sum or integral, the input signal can be reflected over and weighted by the unit impulse response</a:t>
            </a:r>
            <a:endParaRPr kumimoji="0" lang="zh-TW" altLang="en-US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134149" name="物件 3"/>
          <p:cNvGraphicFramePr>
            <a:graphicFrameLocks noChangeAspect="1"/>
          </p:cNvGraphicFramePr>
          <p:nvPr/>
        </p:nvGraphicFramePr>
        <p:xfrm>
          <a:off x="899592" y="1931987"/>
          <a:ext cx="4740275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447800" imgH="431800" progId="Equation.3">
                  <p:embed/>
                </p:oleObj>
              </mc:Choice>
              <mc:Fallback>
                <p:oleObj name="方程式" r:id="rId3" imgW="1447800" imgH="431800" progId="Equation.3">
                  <p:embed/>
                  <p:pic>
                    <p:nvPicPr>
                      <p:cNvPr id="134149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931987"/>
                        <a:ext cx="4740275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234687"/>
      </p:ext>
    </p:extLst>
  </p:cSld>
  <p:clrMapOvr>
    <a:masterClrMapping/>
  </p:clrMapOvr>
  <p:transition spd="med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矩形 1"/>
          <p:cNvSpPr>
            <a:spLocks noChangeArrowheads="1"/>
          </p:cNvSpPr>
          <p:nvPr/>
        </p:nvSpPr>
        <p:spPr bwMode="auto">
          <a:xfrm>
            <a:off x="0" y="678612"/>
            <a:ext cx="9144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1" eaLnBrk="1" hangingPunct="1">
              <a:lnSpc>
                <a:spcPct val="20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kumimoji="0" lang="en-US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Distributive Property</a:t>
            </a:r>
            <a:endParaRPr kumimoji="0" lang="zh-TW" altLang="en-US" sz="3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517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715592"/>
              </p:ext>
            </p:extLst>
          </p:nvPr>
        </p:nvGraphicFramePr>
        <p:xfrm>
          <a:off x="939800" y="1659688"/>
          <a:ext cx="5921551" cy="9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2933700" imgH="457200" progId="Equation.3">
                  <p:embed/>
                </p:oleObj>
              </mc:Choice>
              <mc:Fallback>
                <p:oleObj name="方程式" r:id="rId3" imgW="2933700" imgH="457200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1659688"/>
                        <a:ext cx="5921551" cy="9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5173" name="群組 33"/>
          <p:cNvGrpSpPr>
            <a:grpSpLocks/>
          </p:cNvGrpSpPr>
          <p:nvPr/>
        </p:nvGrpSpPr>
        <p:grpSpPr bwMode="auto">
          <a:xfrm>
            <a:off x="1259632" y="2712114"/>
            <a:ext cx="5041304" cy="2486198"/>
            <a:chOff x="1259632" y="2166764"/>
            <a:chExt cx="5904656" cy="2972100"/>
          </a:xfrm>
        </p:grpSpPr>
        <p:graphicFrame>
          <p:nvGraphicFramePr>
            <p:cNvPr id="135175" name="Object 6"/>
            <p:cNvGraphicFramePr>
              <a:graphicFrameLocks noChangeAspect="1"/>
            </p:cNvGraphicFramePr>
            <p:nvPr/>
          </p:nvGraphicFramePr>
          <p:xfrm>
            <a:off x="1259632" y="2564904"/>
            <a:ext cx="777351" cy="54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5" imgW="291973" imgH="203112" progId="Equation.3">
                    <p:embed/>
                  </p:oleObj>
                </mc:Choice>
                <mc:Fallback>
                  <p:oleObj name="方程式" r:id="rId5" imgW="291973" imgH="203112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9632" y="2564904"/>
                          <a:ext cx="777351" cy="540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176" name="Object 7"/>
            <p:cNvGraphicFramePr>
              <a:graphicFrameLocks noChangeAspect="1"/>
            </p:cNvGraphicFramePr>
            <p:nvPr/>
          </p:nvGraphicFramePr>
          <p:xfrm>
            <a:off x="6241730" y="2585862"/>
            <a:ext cx="846358" cy="54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7" imgW="317225" imgH="203024" progId="Equation.3">
                    <p:embed/>
                  </p:oleObj>
                </mc:Choice>
                <mc:Fallback>
                  <p:oleObj name="方程式" r:id="rId7" imgW="317225" imgH="203024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1730" y="2585862"/>
                          <a:ext cx="846358" cy="540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475501" y="3119360"/>
              <a:ext cx="1420609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888174" y="2509699"/>
              <a:ext cx="1587" cy="12193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2878651" y="2509699"/>
              <a:ext cx="552371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878651" y="3729022"/>
              <a:ext cx="552371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135181" name="群組 3"/>
            <p:cNvGrpSpPr>
              <a:grpSpLocks/>
            </p:cNvGrpSpPr>
            <p:nvPr/>
          </p:nvGrpSpPr>
          <p:grpSpPr bwMode="auto">
            <a:xfrm>
              <a:off x="3455976" y="2166764"/>
              <a:ext cx="900000" cy="720000"/>
              <a:chOff x="3347864" y="2166764"/>
              <a:chExt cx="900000" cy="720000"/>
            </a:xfrm>
          </p:grpSpPr>
          <p:graphicFrame>
            <p:nvGraphicFramePr>
              <p:cNvPr id="135200" name="Object 8"/>
              <p:cNvGraphicFramePr>
                <a:graphicFrameLocks noChangeAspect="1"/>
              </p:cNvGraphicFramePr>
              <p:nvPr/>
            </p:nvGraphicFramePr>
            <p:xfrm>
              <a:off x="3623196" y="2255664"/>
              <a:ext cx="380626" cy="540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方程式" r:id="rId9" imgW="152268" imgH="215713" progId="Equation.3">
                      <p:embed/>
                    </p:oleObj>
                  </mc:Choice>
                  <mc:Fallback>
                    <p:oleObj name="方程式" r:id="rId9" imgW="152268" imgH="215713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23196" y="2255664"/>
                            <a:ext cx="380626" cy="540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3348306" y="2166764"/>
                <a:ext cx="899983" cy="71921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35182" name="群組 5"/>
            <p:cNvGrpSpPr>
              <a:grpSpLocks/>
            </p:cNvGrpSpPr>
            <p:nvPr/>
          </p:nvGrpSpPr>
          <p:grpSpPr bwMode="auto">
            <a:xfrm>
              <a:off x="3455976" y="3369692"/>
              <a:ext cx="900000" cy="720000"/>
              <a:chOff x="3347864" y="3369692"/>
              <a:chExt cx="900000" cy="720000"/>
            </a:xfrm>
          </p:grpSpPr>
          <p:graphicFrame>
            <p:nvGraphicFramePr>
              <p:cNvPr id="135198" name="Object 9"/>
              <p:cNvGraphicFramePr>
                <a:graphicFrameLocks noChangeAspect="1"/>
              </p:cNvGraphicFramePr>
              <p:nvPr/>
            </p:nvGraphicFramePr>
            <p:xfrm>
              <a:off x="3582627" y="3462164"/>
              <a:ext cx="413309" cy="540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方程式" r:id="rId11" imgW="164885" imgH="215619" progId="Equation.3">
                      <p:embed/>
                    </p:oleObj>
                  </mc:Choice>
                  <mc:Fallback>
                    <p:oleObj name="方程式" r:id="rId11" imgW="164885" imgH="215619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82627" y="3462164"/>
                            <a:ext cx="413309" cy="540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" name="Rectangle 15"/>
              <p:cNvSpPr>
                <a:spLocks noChangeArrowheads="1"/>
              </p:cNvSpPr>
              <p:nvPr/>
            </p:nvSpPr>
            <p:spPr bwMode="auto">
              <a:xfrm>
                <a:off x="3348306" y="3370210"/>
                <a:ext cx="899983" cy="71921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353227" y="2509699"/>
              <a:ext cx="609513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4353227" y="3729022"/>
              <a:ext cx="609513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4950042" y="2509699"/>
              <a:ext cx="1588" cy="4572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V="1">
              <a:off x="4950042" y="3271776"/>
              <a:ext cx="1588" cy="4572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135187" name="群組 6"/>
            <p:cNvGrpSpPr>
              <a:grpSpLocks/>
            </p:cNvGrpSpPr>
            <p:nvPr/>
          </p:nvGrpSpPr>
          <p:grpSpPr bwMode="auto">
            <a:xfrm>
              <a:off x="4797400" y="2966864"/>
              <a:ext cx="685800" cy="304800"/>
              <a:chOff x="4772000" y="2966864"/>
              <a:chExt cx="685800" cy="304800"/>
            </a:xfrm>
          </p:grpSpPr>
          <p:sp>
            <p:nvSpPr>
              <p:cNvPr id="23" name="Oval 20"/>
              <p:cNvSpPr>
                <a:spLocks noChangeArrowheads="1"/>
              </p:cNvSpPr>
              <p:nvPr/>
            </p:nvSpPr>
            <p:spPr bwMode="auto">
              <a:xfrm>
                <a:off x="4772263" y="2966945"/>
                <a:ext cx="304756" cy="30483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auto">
              <a:xfrm>
                <a:off x="4924641" y="2966945"/>
                <a:ext cx="1588" cy="30483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auto">
              <a:xfrm>
                <a:off x="4772263" y="3119361"/>
                <a:ext cx="685702" cy="15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5364320" y="3119360"/>
              <a:ext cx="868238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1475501" y="4795929"/>
              <a:ext cx="14206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aphicFrame>
          <p:nvGraphicFramePr>
            <p:cNvPr id="135190" name="Object 26"/>
            <p:cNvGraphicFramePr>
              <a:graphicFrameLocks noChangeAspect="1"/>
            </p:cNvGraphicFramePr>
            <p:nvPr/>
          </p:nvGraphicFramePr>
          <p:xfrm>
            <a:off x="1331640" y="4221088"/>
            <a:ext cx="777351" cy="54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13" imgW="291973" imgH="203112" progId="Equation.3">
                    <p:embed/>
                  </p:oleObj>
                </mc:Choice>
                <mc:Fallback>
                  <p:oleObj name="方程式" r:id="rId13" imgW="291973" imgH="203112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640" y="4221088"/>
                          <a:ext cx="777351" cy="540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5000834" y="4795929"/>
              <a:ext cx="12968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aphicFrame>
          <p:nvGraphicFramePr>
            <p:cNvPr id="135192" name="Object 28"/>
            <p:cNvGraphicFramePr>
              <a:graphicFrameLocks noChangeAspect="1"/>
            </p:cNvGraphicFramePr>
            <p:nvPr/>
          </p:nvGraphicFramePr>
          <p:xfrm>
            <a:off x="6317930" y="4262262"/>
            <a:ext cx="846358" cy="54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15" imgW="317225" imgH="203024" progId="Equation.3">
                    <p:embed/>
                  </p:oleObj>
                </mc:Choice>
                <mc:Fallback>
                  <p:oleObj name="方程式" r:id="rId15" imgW="317225" imgH="203024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17930" y="4262262"/>
                          <a:ext cx="846358" cy="540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902459" y="4491099"/>
              <a:ext cx="2088851" cy="64776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aphicFrame>
          <p:nvGraphicFramePr>
            <p:cNvPr id="135194" name="Object 29"/>
            <p:cNvGraphicFramePr>
              <a:graphicFrameLocks noChangeAspect="1"/>
            </p:cNvGraphicFramePr>
            <p:nvPr/>
          </p:nvGraphicFramePr>
          <p:xfrm>
            <a:off x="3347864" y="4543028"/>
            <a:ext cx="1049390" cy="54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16" imgW="418918" imgH="215806" progId="Equation.3">
                    <p:embed/>
                  </p:oleObj>
                </mc:Choice>
                <mc:Fallback>
                  <p:oleObj name="方程式" r:id="rId16" imgW="418918" imgH="215806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7864" y="4543028"/>
                          <a:ext cx="1049390" cy="540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矩形 1"/>
          <p:cNvSpPr>
            <a:spLocks noChangeArrowheads="1"/>
          </p:cNvSpPr>
          <p:nvPr/>
        </p:nvSpPr>
        <p:spPr bwMode="auto">
          <a:xfrm>
            <a:off x="322" y="699227"/>
            <a:ext cx="9144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1" eaLnBrk="1" hangingPunct="1">
              <a:lnSpc>
                <a:spcPct val="20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kumimoji="0" lang="en-US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Associative Property</a:t>
            </a:r>
            <a:endParaRPr lang="en-US" altLang="zh-TW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6195" name="矩形 1"/>
          <p:cNvSpPr>
            <a:spLocks noChangeArrowheads="1"/>
          </p:cNvSpPr>
          <p:nvPr/>
        </p:nvSpPr>
        <p:spPr bwMode="auto">
          <a:xfrm>
            <a:off x="-104613" y="3933056"/>
            <a:ext cx="91440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07950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2" eaLnBrk="1" hangingPunct="1">
              <a:spcBef>
                <a:spcPts val="600"/>
              </a:spcBef>
              <a:buFont typeface="Arial" charset="0"/>
              <a:buChar char="–"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Cascade of two systems gives an unit impulse response which is the convolution of the unit impulse responses of the two individual systems</a:t>
            </a:r>
          </a:p>
          <a:p>
            <a:pPr lvl="2" eaLnBrk="1" hangingPunct="1">
              <a:spcBef>
                <a:spcPts val="1200"/>
              </a:spcBef>
              <a:buFont typeface="Arial" charset="0"/>
              <a:buChar char="–"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The behavior of a cascade of two systems is independent of the order in which the two systems are cascaded</a:t>
            </a:r>
            <a:endParaRPr kumimoji="0" lang="zh-TW" altLang="en-US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136196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102386"/>
              </p:ext>
            </p:extLst>
          </p:nvPr>
        </p:nvGraphicFramePr>
        <p:xfrm>
          <a:off x="1098635" y="1688300"/>
          <a:ext cx="6212478" cy="519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2578100" imgH="215900" progId="Equation.3">
                  <p:embed/>
                </p:oleObj>
              </mc:Choice>
              <mc:Fallback>
                <p:oleObj name="方程式" r:id="rId3" imgW="2578100" imgH="2159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635" y="1688300"/>
                        <a:ext cx="6212478" cy="519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6197" name="群組 3"/>
          <p:cNvGrpSpPr>
            <a:grpSpLocks/>
          </p:cNvGrpSpPr>
          <p:nvPr/>
        </p:nvGrpSpPr>
        <p:grpSpPr bwMode="auto">
          <a:xfrm>
            <a:off x="1132544" y="2351815"/>
            <a:ext cx="6371555" cy="1590799"/>
            <a:chOff x="720313" y="2054540"/>
            <a:chExt cx="7668111" cy="2166548"/>
          </a:xfrm>
        </p:grpSpPr>
        <p:graphicFrame>
          <p:nvGraphicFramePr>
            <p:cNvPr id="136198" name="Object 4"/>
            <p:cNvGraphicFramePr>
              <a:graphicFrameLocks noChangeAspect="1"/>
            </p:cNvGraphicFramePr>
            <p:nvPr/>
          </p:nvGraphicFramePr>
          <p:xfrm>
            <a:off x="5620221" y="2146147"/>
            <a:ext cx="1128493" cy="57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5" imgW="393359" imgH="215713" progId="Equation.3">
                    <p:embed/>
                  </p:oleObj>
                </mc:Choice>
                <mc:Fallback>
                  <p:oleObj name="方程式" r:id="rId5" imgW="393359" imgH="215713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20221" y="2146147"/>
                          <a:ext cx="1128493" cy="576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720313" y="2467216"/>
              <a:ext cx="55724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296613" y="2054540"/>
              <a:ext cx="1004951" cy="82535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2299976" y="2467216"/>
              <a:ext cx="67473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985820" y="2054540"/>
              <a:ext cx="1003364" cy="82535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5292603" y="2054540"/>
              <a:ext cx="1786051" cy="825351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7092942" y="2467216"/>
              <a:ext cx="7811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1393456" y="3383039"/>
              <a:ext cx="1784463" cy="82535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828270" y="3795715"/>
              <a:ext cx="55724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4733767" y="2467216"/>
              <a:ext cx="55883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3190620" y="3795715"/>
              <a:ext cx="12272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4878240" y="3808412"/>
              <a:ext cx="55724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5440250" y="3395737"/>
              <a:ext cx="1003364" cy="82535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6880203" y="3395737"/>
              <a:ext cx="1004952" cy="82535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6429325" y="3808412"/>
              <a:ext cx="44770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7942309" y="3808412"/>
              <a:ext cx="446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3982833" y="2467216"/>
              <a:ext cx="55724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aphicFrame>
          <p:nvGraphicFramePr>
            <p:cNvPr id="136215" name="Object 21"/>
            <p:cNvGraphicFramePr>
              <a:graphicFrameLocks noChangeAspect="1"/>
            </p:cNvGraphicFramePr>
            <p:nvPr/>
          </p:nvGraphicFramePr>
          <p:xfrm>
            <a:off x="1619672" y="2196888"/>
            <a:ext cx="387828" cy="550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7" imgW="152268" imgH="215713" progId="Equation.3">
                    <p:embed/>
                  </p:oleObj>
                </mc:Choice>
                <mc:Fallback>
                  <p:oleObj name="方程式" r:id="rId7" imgW="152268" imgH="215713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9672" y="2196888"/>
                          <a:ext cx="387828" cy="550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216" name="Object 22"/>
            <p:cNvGraphicFramePr>
              <a:graphicFrameLocks noChangeAspect="1"/>
            </p:cNvGraphicFramePr>
            <p:nvPr/>
          </p:nvGraphicFramePr>
          <p:xfrm>
            <a:off x="3275856" y="2178046"/>
            <a:ext cx="432000" cy="5658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9" imgW="164885" imgH="215619" progId="Equation.3">
                    <p:embed/>
                  </p:oleObj>
                </mc:Choice>
                <mc:Fallback>
                  <p:oleObj name="方程式" r:id="rId9" imgW="164885" imgH="215619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5856" y="2178046"/>
                          <a:ext cx="432000" cy="5658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217" name="Object 23"/>
            <p:cNvGraphicFramePr>
              <a:graphicFrameLocks noChangeAspect="1"/>
            </p:cNvGraphicFramePr>
            <p:nvPr/>
          </p:nvGraphicFramePr>
          <p:xfrm>
            <a:off x="5724176" y="3514299"/>
            <a:ext cx="432000" cy="565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11" imgW="164885" imgH="215619" progId="Equation.3">
                    <p:embed/>
                  </p:oleObj>
                </mc:Choice>
                <mc:Fallback>
                  <p:oleObj name="方程式" r:id="rId11" imgW="164885" imgH="215619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4176" y="3514299"/>
                          <a:ext cx="432000" cy="565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218" name="Object 24"/>
            <p:cNvGraphicFramePr>
              <a:graphicFrameLocks noChangeAspect="1"/>
            </p:cNvGraphicFramePr>
            <p:nvPr/>
          </p:nvGraphicFramePr>
          <p:xfrm>
            <a:off x="7205320" y="3514299"/>
            <a:ext cx="385200" cy="549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13" imgW="152268" imgH="215713" progId="Equation.3">
                    <p:embed/>
                  </p:oleObj>
                </mc:Choice>
                <mc:Fallback>
                  <p:oleObj name="方程式" r:id="rId13" imgW="152268" imgH="215713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5320" y="3514299"/>
                          <a:ext cx="385200" cy="549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219" name="Object 25"/>
            <p:cNvGraphicFramePr>
              <a:graphicFrameLocks noChangeAspect="1"/>
            </p:cNvGraphicFramePr>
            <p:nvPr/>
          </p:nvGraphicFramePr>
          <p:xfrm>
            <a:off x="1729366" y="3490966"/>
            <a:ext cx="1119626" cy="61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15" imgW="393359" imgH="215713" progId="Equation.3">
                    <p:embed/>
                  </p:oleObj>
                </mc:Choice>
                <mc:Fallback>
                  <p:oleObj name="方程式" r:id="rId15" imgW="393359" imgH="215713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9366" y="3490966"/>
                          <a:ext cx="1119626" cy="612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0737" y="404664"/>
            <a:ext cx="9144000" cy="3411511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180000"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sz="3400" b="1" i="1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742950" indent="-285750" fontAlgn="auto">
              <a:spcBef>
                <a:spcPts val="12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28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Representing an arbitrary signal as a sequence of unit impulses</a:t>
            </a:r>
          </a:p>
          <a:p>
            <a:pPr marL="742950" indent="-285750" fontAlgn="auto">
              <a:spcBef>
                <a:spcPts val="12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endParaRPr kumimoji="0" lang="en-US" altLang="zh-TW" sz="30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dirty="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4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dirty="0">
                <a:latin typeface="Times New Roman"/>
                <a:ea typeface="+mn-ea"/>
              </a:rPr>
              <a:t>an unit impulse located at n = k on the index 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756" name="物件 1"/>
              <p:cNvSpPr txBox="1"/>
              <p:nvPr/>
            </p:nvSpPr>
            <p:spPr bwMode="auto">
              <a:xfrm>
                <a:off x="900113" y="2205038"/>
                <a:ext cx="3560762" cy="10080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]*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4756" name="物件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0113" y="2205038"/>
                <a:ext cx="3560762" cy="10080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ine 6"/>
          <p:cNvSpPr>
            <a:spLocks noChangeShapeType="1"/>
          </p:cNvSpPr>
          <p:nvPr/>
        </p:nvSpPr>
        <p:spPr bwMode="auto">
          <a:xfrm flipV="1">
            <a:off x="3779317" y="2911301"/>
            <a:ext cx="0" cy="468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7D8597F-B51A-4FB1-AF5B-E6C3E4DD15D3}"/>
              </a:ext>
            </a:extLst>
          </p:cNvPr>
          <p:cNvSpPr txBox="1">
            <a:spLocks/>
          </p:cNvSpPr>
          <p:nvPr/>
        </p:nvSpPr>
        <p:spPr bwMode="auto">
          <a:xfrm>
            <a:off x="251521" y="228602"/>
            <a:ext cx="8640960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5pPr>
            <a:lvl6pPr marL="257175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6pPr>
            <a:lvl7pPr marL="51435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7pPr>
            <a:lvl8pPr marL="771525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8pPr>
            <a:lvl9pPr marL="10287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9pPr>
          </a:lstStyle>
          <a:p>
            <a:pPr marL="180000"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3000" b="1" i="1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2.1 Discrete-time Systems: the Convolution Sum</a:t>
            </a:r>
          </a:p>
        </p:txBody>
      </p:sp>
    </p:spTree>
    <p:extLst>
      <p:ext uri="{BB962C8B-B14F-4D97-AF65-F5344CB8AC3E}">
        <p14:creationId xmlns:p14="http://schemas.microsoft.com/office/powerpoint/2010/main" val="2504908731"/>
      </p:ext>
    </p:extLst>
  </p:cSld>
  <p:clrMapOvr>
    <a:masterClrMapping/>
  </p:clrMapOvr>
  <p:transition spd="med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154" y="1137344"/>
            <a:ext cx="9144000" cy="1106488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742950" lvl="1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Causality</a:t>
            </a:r>
          </a:p>
          <a:p>
            <a:pPr marL="1080000" lvl="1" indent="-457200">
              <a:spcBef>
                <a:spcPts val="1200"/>
              </a:spcBef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causal if </a:t>
            </a:r>
            <a:r>
              <a:rPr kumimoji="0" lang="en-US" altLang="zh-TW" sz="26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y</a:t>
            </a: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kumimoji="0" lang="en-US" altLang="zh-TW" sz="26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dose not depend on </a:t>
            </a:r>
            <a:r>
              <a:rPr kumimoji="0" lang="en-US" altLang="zh-TW" sz="26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kumimoji="0" lang="en-US" altLang="zh-TW" sz="26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k</a:t>
            </a: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for </a:t>
            </a:r>
            <a:r>
              <a:rPr kumimoji="0" lang="en-US" altLang="zh-TW" sz="26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k</a:t>
            </a: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&gt; </a:t>
            </a:r>
            <a:r>
              <a:rPr kumimoji="0" lang="en-US" altLang="zh-TW" sz="26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</a:p>
        </p:txBody>
      </p:sp>
      <p:sp>
        <p:nvSpPr>
          <p:cNvPr id="137219" name="矩形 2"/>
          <p:cNvSpPr>
            <a:spLocks noChangeArrowheads="1"/>
          </p:cNvSpPr>
          <p:nvPr/>
        </p:nvSpPr>
        <p:spPr bwMode="auto">
          <a:xfrm>
            <a:off x="12154" y="3229669"/>
            <a:ext cx="91440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1079500" indent="-4572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1" eaLnBrk="1" hangingPunct="1">
              <a:buFont typeface="Arial" charset="0"/>
              <a:buChar char="–"/>
            </a:pPr>
            <a:r>
              <a:rPr kumimoji="0" lang="en-US" altLang="zh-TW" sz="26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Causal iff </a:t>
            </a:r>
            <a:r>
              <a:rPr kumimoji="0" lang="en-US" altLang="zh-TW" sz="26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h</a:t>
            </a:r>
            <a:r>
              <a:rPr kumimoji="0" lang="en-US" altLang="zh-TW" sz="26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kumimoji="0" lang="en-US" altLang="zh-TW" sz="26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kumimoji="0" lang="en-US" altLang="zh-TW" sz="26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]=0, </a:t>
            </a:r>
            <a:r>
              <a:rPr kumimoji="0" lang="en-US" altLang="zh-TW" sz="26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 </a:t>
            </a:r>
            <a:r>
              <a:rPr kumimoji="0" lang="en-US" altLang="zh-TW" sz="26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&lt; 0</a:t>
            </a:r>
          </a:p>
        </p:txBody>
      </p:sp>
      <p:graphicFrame>
        <p:nvGraphicFramePr>
          <p:cNvPr id="137220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231884"/>
              </p:ext>
            </p:extLst>
          </p:nvPr>
        </p:nvGraphicFramePr>
        <p:xfrm>
          <a:off x="1453604" y="3717032"/>
          <a:ext cx="6586538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476500" imgH="431800" progId="Equation.3">
                  <p:embed/>
                </p:oleObj>
              </mc:Choice>
              <mc:Fallback>
                <p:oleObj name="方程式" r:id="rId2" imgW="2476500" imgH="4318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3604" y="3717032"/>
                        <a:ext cx="6586538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1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48026"/>
              </p:ext>
            </p:extLst>
          </p:nvPr>
        </p:nvGraphicFramePr>
        <p:xfrm>
          <a:off x="1407567" y="2164457"/>
          <a:ext cx="3824287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09088" imgH="431613" progId="Equation.3">
                  <p:embed/>
                </p:oleObj>
              </mc:Choice>
              <mc:Fallback>
                <p:oleObj name="Equation" r:id="rId4" imgW="1409088" imgH="431613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7567" y="2164457"/>
                        <a:ext cx="3824287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矩形 1"/>
          <p:cNvSpPr>
            <a:spLocks noChangeArrowheads="1"/>
          </p:cNvSpPr>
          <p:nvPr/>
        </p:nvSpPr>
        <p:spPr bwMode="auto">
          <a:xfrm>
            <a:off x="12551" y="881310"/>
            <a:ext cx="916305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07950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1" eaLnBrk="1" hangingPunct="1">
              <a:lnSpc>
                <a:spcPct val="20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kumimoji="0" lang="en-US" altLang="zh-TW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Causality</a:t>
            </a:r>
          </a:p>
          <a:p>
            <a:pPr lvl="2" eaLnBrk="1" hangingPunct="1">
              <a:lnSpc>
                <a:spcPct val="150000"/>
              </a:lnSpc>
              <a:buFont typeface="Arial" charset="0"/>
              <a:buChar char="–"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continuous-time</a:t>
            </a:r>
          </a:p>
          <a:p>
            <a:pPr lvl="2" eaLnBrk="1" hangingPunct="1">
              <a:buFont typeface="Arial" charset="0"/>
              <a:buChar char="–"/>
            </a:pPr>
            <a:endParaRPr kumimoji="0" lang="en-US" altLang="zh-TW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2" eaLnBrk="1" hangingPunct="1">
              <a:buFont typeface="Arial" charset="0"/>
              <a:buChar char="–"/>
            </a:pPr>
            <a:endParaRPr kumimoji="0" lang="en-US" altLang="zh-TW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2" eaLnBrk="1" hangingPunct="1">
              <a:buFont typeface="Arial" charset="0"/>
              <a:buChar char="–"/>
            </a:pPr>
            <a:endParaRPr kumimoji="0" lang="en-US" altLang="zh-TW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buFont typeface="Arial" charset="0"/>
              <a:buChar char="–"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Causal </a:t>
            </a:r>
            <a:r>
              <a:rPr kumimoji="0" lang="en-US" altLang="zh-TW" sz="2600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iff</a:t>
            </a: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h(t)=0,t&lt;0</a:t>
            </a:r>
            <a:endParaRPr kumimoji="0" lang="zh-TW" altLang="en-US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138243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159118"/>
              </p:ext>
            </p:extLst>
          </p:nvPr>
        </p:nvGraphicFramePr>
        <p:xfrm>
          <a:off x="1334939" y="2259260"/>
          <a:ext cx="421005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511300" imgH="330200" progId="Equation.3">
                  <p:embed/>
                </p:oleObj>
              </mc:Choice>
              <mc:Fallback>
                <p:oleObj name="方程式" r:id="rId2" imgW="1511300" imgH="330200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4939" y="2259260"/>
                        <a:ext cx="421005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4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056909"/>
              </p:ext>
            </p:extLst>
          </p:nvPr>
        </p:nvGraphicFramePr>
        <p:xfrm>
          <a:off x="1287314" y="3861048"/>
          <a:ext cx="6986587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2768600" imgH="355600" progId="Equation.3">
                  <p:embed/>
                </p:oleObj>
              </mc:Choice>
              <mc:Fallback>
                <p:oleObj name="方程式" r:id="rId4" imgW="2768600" imgH="3556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314" y="3861048"/>
                        <a:ext cx="6986587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38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479438"/>
              </p:ext>
            </p:extLst>
          </p:nvPr>
        </p:nvGraphicFramePr>
        <p:xfrm>
          <a:off x="1304925" y="4733455"/>
          <a:ext cx="3267075" cy="163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054100" imgH="736600" progId="Equation.3">
                  <p:embed/>
                </p:oleObj>
              </mc:Choice>
              <mc:Fallback>
                <p:oleObj name="方程式" r:id="rId2" imgW="1054100" imgH="736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4733455"/>
                        <a:ext cx="3267075" cy="163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5160963" y="4865217"/>
            <a:ext cx="24352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6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Running integral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157788" y="5739929"/>
            <a:ext cx="2211387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6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First derivative</a:t>
            </a:r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0" y="764704"/>
            <a:ext cx="9163050" cy="407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742950" lvl="1" indent="-285750">
              <a:lnSpc>
                <a:spcPct val="20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Unit step response</a:t>
            </a:r>
          </a:p>
          <a:p>
            <a:pPr marL="793750" lvl="2">
              <a:lnSpc>
                <a:spcPct val="150000"/>
              </a:lnSpc>
              <a:defRPr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output for an unit step function input</a:t>
            </a:r>
          </a:p>
          <a:p>
            <a:pPr marL="1079500" lvl="2" indent="-285750">
              <a:buFont typeface="Arial" charset="0"/>
              <a:buChar char="–"/>
              <a:defRPr/>
            </a:pPr>
            <a:endParaRPr kumimoji="0" lang="en-US" altLang="zh-TW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079500" lvl="2" indent="-285750">
              <a:buFont typeface="Arial" charset="0"/>
              <a:buChar char="–"/>
              <a:defRPr/>
            </a:pPr>
            <a:endParaRPr kumimoji="0" lang="en-US" altLang="zh-TW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079500" lvl="2" indent="-285750">
              <a:buFont typeface="Arial" charset="0"/>
              <a:buChar char="–"/>
              <a:defRPr/>
            </a:pPr>
            <a:endParaRPr kumimoji="0" lang="en-US" altLang="zh-TW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079500" lvl="2" indent="-285750">
              <a:buFont typeface="Arial" charset="0"/>
              <a:buChar char="–"/>
              <a:defRPr/>
            </a:pPr>
            <a:endParaRPr kumimoji="0" lang="en-US" altLang="zh-TW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079500" lvl="2" indent="-285750">
              <a:buFont typeface="Arial" charset="0"/>
              <a:buChar char="–"/>
              <a:defRPr/>
            </a:pPr>
            <a:endParaRPr kumimoji="0" lang="en-US" altLang="zh-TW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079500" lvl="2" indent="-285750">
              <a:buFont typeface="Arial" charset="0"/>
              <a:buChar char="–"/>
              <a:defRPr/>
            </a:pPr>
            <a:endParaRPr kumimoji="0" lang="en-US" altLang="zh-TW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793750" lvl="2">
              <a:defRPr/>
            </a:pPr>
            <a:endParaRPr kumimoji="0"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793750" lvl="2">
              <a:defRPr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similarly</a:t>
            </a:r>
            <a:endParaRPr kumimoji="0" lang="zh-TW" altLang="en-US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144390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9505908"/>
              </p:ext>
            </p:extLst>
          </p:nvPr>
        </p:nvGraphicFramePr>
        <p:xfrm>
          <a:off x="1230313" y="2322042"/>
          <a:ext cx="3175000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676400" imgH="660400" progId="Equation.3">
                  <p:embed/>
                </p:oleObj>
              </mc:Choice>
              <mc:Fallback>
                <p:oleObj name="方程式" r:id="rId4" imgW="1676400" imgH="6604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2322042"/>
                        <a:ext cx="3175000" cy="143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5159375" y="2547467"/>
            <a:ext cx="18335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Running sum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154613" y="3330104"/>
            <a:ext cx="20716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First difference</a:t>
            </a:r>
          </a:p>
        </p:txBody>
      </p:sp>
    </p:spTree>
  </p:cSld>
  <p:clrMapOvr>
    <a:masterClrMapping/>
  </p:clrMapOvr>
  <p:transition spd="med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0" y="764704"/>
            <a:ext cx="9163050" cy="367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742950" lvl="1" indent="-285750">
              <a:lnSpc>
                <a:spcPct val="20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Unit step response</a:t>
            </a:r>
          </a:p>
          <a:p>
            <a:pPr marL="793750" lvl="2">
              <a:lnSpc>
                <a:spcPct val="150000"/>
              </a:lnSpc>
              <a:defRPr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output for an unit step function input</a:t>
            </a:r>
          </a:p>
          <a:p>
            <a:pPr marL="1079500" lvl="2" indent="-285750">
              <a:buFont typeface="Arial" charset="0"/>
              <a:buChar char="–"/>
              <a:defRPr/>
            </a:pPr>
            <a:endParaRPr kumimoji="0" lang="en-US" altLang="zh-TW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079500" lvl="2" indent="-285750">
              <a:buFont typeface="Arial" charset="0"/>
              <a:buChar char="–"/>
              <a:defRPr/>
            </a:pPr>
            <a:endParaRPr kumimoji="0" lang="en-US" altLang="zh-TW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079500" lvl="2" indent="-285750">
              <a:buFont typeface="Arial" charset="0"/>
              <a:buChar char="–"/>
              <a:defRPr/>
            </a:pPr>
            <a:endParaRPr kumimoji="0" lang="en-US" altLang="zh-TW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079500" lvl="2" indent="-285750">
              <a:buFont typeface="Arial" charset="0"/>
              <a:buChar char="–"/>
              <a:defRPr/>
            </a:pPr>
            <a:endParaRPr kumimoji="0" lang="en-US" altLang="zh-TW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079500" lvl="2" indent="-285750">
              <a:buFont typeface="Arial" charset="0"/>
              <a:buChar char="–"/>
              <a:defRPr/>
            </a:pPr>
            <a:endParaRPr kumimoji="0" lang="en-US" altLang="zh-TW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079500" lvl="2" indent="-285750">
              <a:buFont typeface="Arial" charset="0"/>
              <a:buChar char="–"/>
              <a:defRPr/>
            </a:pPr>
            <a:endParaRPr kumimoji="0" lang="en-US" altLang="zh-TW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793750" lvl="2">
              <a:defRPr/>
            </a:pPr>
            <a:endParaRPr kumimoji="0"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390" name="Object 6"/>
              <p:cNvSpPr txBox="1"/>
              <p:nvPr/>
            </p:nvSpPr>
            <p:spPr bwMode="auto">
              <a:xfrm>
                <a:off x="1230312" y="2322512"/>
                <a:ext cx="7446144" cy="463488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 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因此：</a:t>
                </a:r>
                <a:endParaRPr lang="en-US" altLang="zh-CN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b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dirty="0"/>
              </a:p>
            </p:txBody>
          </p:sp>
        </mc:Choice>
        <mc:Fallback xmlns="">
          <p:sp>
            <p:nvSpPr>
              <p:cNvPr id="144390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0312" y="2322512"/>
                <a:ext cx="7446144" cy="4634880"/>
              </a:xfrm>
              <a:prstGeom prst="rect">
                <a:avLst/>
              </a:prstGeom>
              <a:blipFill>
                <a:blip r:embed="rId2"/>
                <a:stretch>
                  <a:fillRect l="-57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423534"/>
      </p:ext>
    </p:extLst>
  </p:cSld>
  <p:clrMapOvr>
    <a:masterClrMapping/>
  </p:clrMapOvr>
  <p:transition spd="med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F6487-06F3-462F-9F84-C4C5363E4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本章部分关键词汇中英文对照表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3358503-9FB2-46E7-8F77-9BA3447BE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960391"/>
              </p:ext>
            </p:extLst>
          </p:nvPr>
        </p:nvGraphicFramePr>
        <p:xfrm>
          <a:off x="479425" y="1222375"/>
          <a:ext cx="5171758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5879">
                  <a:extLst>
                    <a:ext uri="{9D8B030D-6E8A-4147-A177-3AD203B41FA5}">
                      <a16:colId xmlns:a16="http://schemas.microsoft.com/office/drawing/2014/main" val="3711347292"/>
                    </a:ext>
                  </a:extLst>
                </a:gridCol>
                <a:gridCol w="2585879">
                  <a:extLst>
                    <a:ext uri="{9D8B030D-6E8A-4147-A177-3AD203B41FA5}">
                      <a16:colId xmlns:a16="http://schemas.microsoft.com/office/drawing/2014/main" val="3061193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卷积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Convolution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841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卷积和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Convolution sum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961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卷积积分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Convolution integral 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45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单位冲激响应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Unit impulse response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24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单位阶跃响应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Unit step response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27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线性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Linearity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43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时不变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Time-invariant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600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43037"/>
      </p:ext>
    </p:extLst>
  </p:cSld>
  <p:clrMapOvr>
    <a:masterClrMapping/>
  </p:clrMapOvr>
  <p:transition spd="med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E9DEC9A-81C9-42E1-8EA7-D7C5C4957E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323528" y="1484784"/>
            <a:ext cx="3816424" cy="47517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852605D-9F36-4DFB-8F8B-3DC7F80D26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4283968" y="1412776"/>
            <a:ext cx="4464496" cy="5558628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26257" y="404664"/>
            <a:ext cx="9144000" cy="4765728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180000"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sz="3400" b="1" i="1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742950" indent="-285750" fontAlgn="auto">
              <a:spcBef>
                <a:spcPts val="12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28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Representing an arbitrary signal as a sequence of unit impulses</a:t>
            </a:r>
          </a:p>
          <a:p>
            <a:pPr marL="742950" indent="-285750" fontAlgn="auto">
              <a:spcBef>
                <a:spcPts val="12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endParaRPr kumimoji="0" lang="en-US" altLang="zh-TW" sz="30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dirty="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4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dirty="0">
                <a:latin typeface="Times New Roman"/>
                <a:ea typeface="+mn-ea"/>
              </a:rPr>
              <a:t>an unit impulse located at n = k on the index n</a:t>
            </a:r>
            <a:endParaRPr kumimoji="0" lang="en-US" altLang="zh-TW" sz="2400" dirty="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200" i="1" dirty="0">
                <a:latin typeface="Times New Roman"/>
                <a:ea typeface="+mn-ea"/>
              </a:rPr>
              <a:t>See Fig. 2.1, p.76 of text</a:t>
            </a:r>
          </a:p>
          <a:p>
            <a:pPr lvl="7">
              <a:defRPr/>
            </a:pPr>
            <a:endParaRPr kumimoji="0" lang="en-US" altLang="zh-TW" i="1" dirty="0">
              <a:solidFill>
                <a:srgbClr val="000000"/>
              </a:solidFill>
              <a:latin typeface="Times New Roman"/>
              <a:ea typeface="+mn-ea"/>
              <a:cs typeface="Times New Roman" pitchFamily="18" charset="0"/>
            </a:endParaRPr>
          </a:p>
          <a:p>
            <a:pPr lvl="8">
              <a:lnSpc>
                <a:spcPct val="200000"/>
              </a:lnSpc>
              <a:defRPr/>
            </a:pPr>
            <a:r>
              <a:rPr kumimoji="0" lang="en-US" altLang="zh-TW" sz="2400" dirty="0">
                <a:latin typeface="Times New Roman"/>
                <a:ea typeface="+mn-ea"/>
              </a:rPr>
              <a:t>  		a special case</a:t>
            </a:r>
            <a:endParaRPr kumimoji="0" lang="en-US" altLang="zh-TW" sz="2400" dirty="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756" name="物件 1"/>
              <p:cNvSpPr txBox="1"/>
              <p:nvPr/>
            </p:nvSpPr>
            <p:spPr bwMode="auto">
              <a:xfrm>
                <a:off x="900113" y="2205038"/>
                <a:ext cx="3560762" cy="10080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4756" name="物件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0113" y="2205038"/>
                <a:ext cx="3560762" cy="10080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4757" name="物件 2"/>
          <p:cNvGraphicFramePr>
            <a:graphicFrameLocks noChangeAspect="1"/>
          </p:cNvGraphicFramePr>
          <p:nvPr/>
        </p:nvGraphicFramePr>
        <p:xfrm>
          <a:off x="2352154" y="4403551"/>
          <a:ext cx="2620963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117600" imgH="431800" progId="Equation.3">
                  <p:embed/>
                </p:oleObj>
              </mc:Choice>
              <mc:Fallback>
                <p:oleObj name="方程式" r:id="rId3" imgW="1117600" imgH="431800" progId="Equation.3">
                  <p:embed/>
                  <p:pic>
                    <p:nvPicPr>
                      <p:cNvPr id="74757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154" y="4403551"/>
                        <a:ext cx="2620963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6"/>
          <p:cNvSpPr>
            <a:spLocks noChangeShapeType="1"/>
          </p:cNvSpPr>
          <p:nvPr/>
        </p:nvSpPr>
        <p:spPr bwMode="auto">
          <a:xfrm flipV="1">
            <a:off x="3779317" y="2911301"/>
            <a:ext cx="0" cy="468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7D8597F-B51A-4FB1-AF5B-E6C3E4DD15D3}"/>
              </a:ext>
            </a:extLst>
          </p:cNvPr>
          <p:cNvSpPr txBox="1">
            <a:spLocks/>
          </p:cNvSpPr>
          <p:nvPr/>
        </p:nvSpPr>
        <p:spPr bwMode="auto">
          <a:xfrm>
            <a:off x="251521" y="228602"/>
            <a:ext cx="8640960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5pPr>
            <a:lvl6pPr marL="257175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6pPr>
            <a:lvl7pPr marL="51435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7pPr>
            <a:lvl8pPr marL="771525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8pPr>
            <a:lvl9pPr marL="10287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9pPr>
          </a:lstStyle>
          <a:p>
            <a:pPr marL="180000"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3000" b="1" i="1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2.1 Discrete-time Systems: the Convolution Sum</a:t>
            </a:r>
          </a:p>
        </p:txBody>
      </p:sp>
    </p:spTree>
    <p:extLst>
      <p:ext uri="{BB962C8B-B14F-4D97-AF65-F5344CB8AC3E}">
        <p14:creationId xmlns:p14="http://schemas.microsoft.com/office/powerpoint/2010/main" val="2525237960"/>
      </p:ext>
    </p:extLst>
  </p:cSld>
  <p:clrMapOvr>
    <a:masterClrMapping/>
  </p:clrMapOvr>
  <p:transition spd="med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241248"/>
            <a:ext cx="8738231" cy="2349682"/>
          </a:xfrm>
          <a:prstGeom prst="rect">
            <a:avLst/>
          </a:prstGeom>
        </p:spPr>
        <p:txBody>
          <a:bodyPr wrap="square" rIns="180000" anchor="ctr">
            <a:spAutoFit/>
          </a:bodyPr>
          <a:lstStyle/>
          <a:p>
            <a:pPr marL="742950" indent="-285750" fontAlgn="auto">
              <a:spcBef>
                <a:spcPts val="12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24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Convolution sum can be used to represent an arbitrary signal as a sequence of unit impulses</a:t>
            </a:r>
          </a:p>
          <a:p>
            <a:pPr marL="742950" indent="-285750" fontAlgn="auto">
              <a:spcBef>
                <a:spcPts val="12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endParaRPr kumimoji="0" lang="en-US" altLang="zh-TW" sz="30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lvl="7">
              <a:defRPr/>
            </a:pPr>
            <a:endParaRPr kumimoji="0" lang="en-US" altLang="zh-TW" i="1" dirty="0">
              <a:solidFill>
                <a:srgbClr val="000000"/>
              </a:solidFill>
              <a:latin typeface="Times New Roman"/>
              <a:ea typeface="+mn-ea"/>
              <a:cs typeface="Times New Roman" pitchFamily="18" charset="0"/>
            </a:endParaRPr>
          </a:p>
          <a:p>
            <a:pPr lvl="8">
              <a:lnSpc>
                <a:spcPct val="200000"/>
              </a:lnSpc>
              <a:defRPr/>
            </a:pPr>
            <a:r>
              <a:rPr kumimoji="0" lang="en-US" altLang="zh-TW" sz="2400" dirty="0">
                <a:latin typeface="Times New Roman"/>
                <a:ea typeface="+mn-ea"/>
              </a:rPr>
              <a:t>  	</a:t>
            </a:r>
            <a:endParaRPr kumimoji="0" lang="en-US" altLang="zh-TW" sz="2400" dirty="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756" name="物件 1"/>
              <p:cNvSpPr txBox="1"/>
              <p:nvPr/>
            </p:nvSpPr>
            <p:spPr bwMode="auto">
              <a:xfrm>
                <a:off x="2411760" y="2083944"/>
                <a:ext cx="4926607" cy="10080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4756" name="物件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1760" y="2083944"/>
                <a:ext cx="4926607" cy="1008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标题 1">
            <a:extLst>
              <a:ext uri="{FF2B5EF4-FFF2-40B4-BE49-F238E27FC236}">
                <a16:creationId xmlns:a16="http://schemas.microsoft.com/office/drawing/2014/main" id="{F7D8597F-B51A-4FB1-AF5B-E6C3E4DD15D3}"/>
              </a:ext>
            </a:extLst>
          </p:cNvPr>
          <p:cNvSpPr txBox="1">
            <a:spLocks/>
          </p:cNvSpPr>
          <p:nvPr/>
        </p:nvSpPr>
        <p:spPr bwMode="auto">
          <a:xfrm>
            <a:off x="251521" y="228602"/>
            <a:ext cx="8640960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5pPr>
            <a:lvl6pPr marL="257175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6pPr>
            <a:lvl7pPr marL="51435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7pPr>
            <a:lvl8pPr marL="771525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8pPr>
            <a:lvl9pPr marL="10287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9pPr>
          </a:lstStyle>
          <a:p>
            <a:pPr marL="180000"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3000" b="1" i="1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2.1 Discrete-time Systems: the Convolution 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38D2BE7-61EF-4EB2-81C3-D180A144C083}"/>
                  </a:ext>
                </a:extLst>
              </p:cNvPr>
              <p:cNvSpPr txBox="1"/>
              <p:nvPr/>
            </p:nvSpPr>
            <p:spPr>
              <a:xfrm>
                <a:off x="2389623" y="4171941"/>
                <a:ext cx="4591050" cy="10993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38D2BE7-61EF-4EB2-81C3-D180A144C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623" y="4171941"/>
                <a:ext cx="4591050" cy="1099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8CAF09F9-97EC-4C58-8DF1-91672D5CDD8C}"/>
              </a:ext>
            </a:extLst>
          </p:cNvPr>
          <p:cNvSpPr txBox="1">
            <a:spLocks/>
          </p:cNvSpPr>
          <p:nvPr/>
        </p:nvSpPr>
        <p:spPr bwMode="auto">
          <a:xfrm>
            <a:off x="154250" y="3830083"/>
            <a:ext cx="6005636" cy="6397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>
            <a:lvl1pPr marL="0" indent="0" algn="ctr" rtl="0" eaLnBrk="1" fontAlgn="base" hangingPunct="1">
              <a:lnSpc>
                <a:spcPct val="90000"/>
              </a:lnSpc>
              <a:spcBef>
                <a:spcPts val="506"/>
              </a:spcBef>
              <a:spcAft>
                <a:spcPts val="86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None/>
              <a:defRPr sz="18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257175" indent="0" algn="ctr" rtl="0" eaLnBrk="1" fontAlgn="base" hangingPunct="1">
              <a:lnSpc>
                <a:spcPct val="90000"/>
              </a:lnSpc>
              <a:spcBef>
                <a:spcPts val="86"/>
              </a:spcBef>
              <a:spcAft>
                <a:spcPts val="169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None/>
              <a:defRPr sz="731">
                <a:solidFill>
                  <a:srgbClr val="404040"/>
                </a:solidFill>
                <a:latin typeface="+mn-lt"/>
                <a:ea typeface="+mn-ea"/>
              </a:defRPr>
            </a:lvl2pPr>
            <a:lvl3pPr marL="514350" indent="0" algn="ctr" rtl="0" eaLnBrk="1" fontAlgn="base" hangingPunct="1">
              <a:lnSpc>
                <a:spcPct val="90000"/>
              </a:lnSpc>
              <a:spcBef>
                <a:spcPts val="86"/>
              </a:spcBef>
              <a:spcAft>
                <a:spcPts val="169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None/>
              <a:defRPr sz="563">
                <a:solidFill>
                  <a:srgbClr val="404040"/>
                </a:solidFill>
                <a:latin typeface="+mn-lt"/>
                <a:ea typeface="+mn-ea"/>
              </a:defRPr>
            </a:lvl3pPr>
            <a:lvl4pPr marL="771525" indent="0" algn="ctr" rtl="0" eaLnBrk="1" fontAlgn="base" hangingPunct="1">
              <a:lnSpc>
                <a:spcPct val="90000"/>
              </a:lnSpc>
              <a:spcBef>
                <a:spcPts val="86"/>
              </a:spcBef>
              <a:spcAft>
                <a:spcPts val="169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None/>
              <a:defRPr sz="563">
                <a:solidFill>
                  <a:srgbClr val="404040"/>
                </a:solidFill>
                <a:latin typeface="+mn-lt"/>
                <a:ea typeface="+mn-ea"/>
              </a:defRPr>
            </a:lvl4pPr>
            <a:lvl5pPr marL="1028700" indent="0" algn="ctr" rtl="0" eaLnBrk="1" fontAlgn="base" hangingPunct="1">
              <a:lnSpc>
                <a:spcPct val="90000"/>
              </a:lnSpc>
              <a:spcBef>
                <a:spcPts val="86"/>
              </a:spcBef>
              <a:spcAft>
                <a:spcPts val="169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None/>
              <a:defRPr sz="563">
                <a:solidFill>
                  <a:srgbClr val="404040"/>
                </a:solidFill>
                <a:latin typeface="+mn-lt"/>
                <a:ea typeface="+mn-ea"/>
              </a:defRPr>
            </a:lvl5pPr>
            <a:lvl6pPr marL="1285875" indent="0" algn="ctr" rtl="0" eaLnBrk="1" fontAlgn="base" hangingPunct="1">
              <a:lnSpc>
                <a:spcPct val="90000"/>
              </a:lnSpc>
              <a:spcBef>
                <a:spcPts val="86"/>
              </a:spcBef>
              <a:spcAft>
                <a:spcPts val="169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None/>
              <a:defRPr sz="563">
                <a:solidFill>
                  <a:srgbClr val="404040"/>
                </a:solidFill>
                <a:latin typeface="+mn-lt"/>
                <a:ea typeface="+mn-ea"/>
              </a:defRPr>
            </a:lvl6pPr>
            <a:lvl7pPr marL="1543050" indent="0" algn="ctr" rtl="0" eaLnBrk="1" fontAlgn="base" hangingPunct="1">
              <a:lnSpc>
                <a:spcPct val="90000"/>
              </a:lnSpc>
              <a:spcBef>
                <a:spcPts val="86"/>
              </a:spcBef>
              <a:spcAft>
                <a:spcPts val="169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None/>
              <a:defRPr sz="563">
                <a:solidFill>
                  <a:srgbClr val="404040"/>
                </a:solidFill>
                <a:latin typeface="+mn-lt"/>
                <a:ea typeface="+mn-ea"/>
              </a:defRPr>
            </a:lvl7pPr>
            <a:lvl8pPr marL="1800225" indent="0" algn="ctr" rtl="0" eaLnBrk="1" fontAlgn="base" hangingPunct="1">
              <a:lnSpc>
                <a:spcPct val="90000"/>
              </a:lnSpc>
              <a:spcBef>
                <a:spcPts val="86"/>
              </a:spcBef>
              <a:spcAft>
                <a:spcPts val="169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None/>
              <a:defRPr sz="563">
                <a:solidFill>
                  <a:srgbClr val="404040"/>
                </a:solidFill>
                <a:latin typeface="+mn-lt"/>
                <a:ea typeface="+mn-ea"/>
              </a:defRPr>
            </a:lvl8pPr>
            <a:lvl9pPr marL="2057400" indent="0" algn="ctr" rtl="0" eaLnBrk="1" fontAlgn="base" hangingPunct="1">
              <a:lnSpc>
                <a:spcPct val="90000"/>
              </a:lnSpc>
              <a:spcBef>
                <a:spcPts val="86"/>
              </a:spcBef>
              <a:spcAft>
                <a:spcPts val="169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None/>
              <a:defRPr sz="563">
                <a:solidFill>
                  <a:srgbClr val="404040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kumimoji="0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discrete signal, convolution sum: </a:t>
            </a:r>
            <a:endParaRPr kumimoji="0" lang="zh-CN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499622"/>
      </p:ext>
    </p:extLst>
  </p:cSld>
  <p:clrMapOvr>
    <a:masterClrMapping/>
  </p:clrMapOvr>
  <p:transition spd="med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3"/>
          <p:cNvSpPr>
            <a:spLocks noChangeArrowheads="1"/>
          </p:cNvSpPr>
          <p:nvPr/>
        </p:nvSpPr>
        <p:spPr bwMode="auto">
          <a:xfrm>
            <a:off x="0" y="1024135"/>
            <a:ext cx="9144000" cy="531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/>
          <a:p>
            <a:pPr marL="7429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A Different Way to visualize the convolution sum</a:t>
            </a:r>
          </a:p>
          <a:p>
            <a:pPr marL="1080000" lvl="2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looked at on the index </a:t>
            </a:r>
            <a:r>
              <a:rPr kumimoji="0"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k</a:t>
            </a:r>
          </a:p>
          <a:p>
            <a:pPr marL="1080000" lvl="2" indent="-2857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kumimoji="0" lang="en-US" altLang="zh-TW" sz="26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080000" lvl="2" indent="-2857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kumimoji="0" lang="en-US" altLang="zh-TW" sz="26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080000" lvl="2" indent="-2857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kumimoji="0" lang="en-US" altLang="zh-TW" sz="26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080000" lvl="2" indent="-2857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kumimoji="0" lang="en-US" altLang="zh-TW" sz="26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794250" lvl="2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sz="26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794250" lvl="2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sz="26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794250" lvl="2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sz="10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080000" lvl="2" indent="-28575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4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on the dummy index </a:t>
            </a:r>
            <a:r>
              <a:rPr kumimoji="0" lang="en-US" altLang="zh-TW" sz="24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k</a:t>
            </a:r>
            <a:r>
              <a:rPr kumimoji="0" lang="en-US" altLang="zh-TW" sz="24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</a:t>
            </a:r>
            <a:r>
              <a:rPr kumimoji="0" lang="en-US" altLang="zh-TW" sz="24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h</a:t>
            </a:r>
            <a:r>
              <a:rPr kumimoji="0" lang="en-US" altLang="zh-TW" sz="24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kumimoji="0" lang="en-US" altLang="zh-TW" sz="24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k</a:t>
            </a:r>
            <a:r>
              <a:rPr kumimoji="0" lang="en-US" altLang="zh-TW" sz="24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is reflected over and shifted to </a:t>
            </a:r>
            <a:r>
              <a:rPr kumimoji="0" lang="en-US" altLang="zh-TW" sz="24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k</a:t>
            </a:r>
            <a:r>
              <a:rPr kumimoji="0" lang="en-US" altLang="zh-TW" sz="24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</a:t>
            </a:r>
            <a:r>
              <a:rPr kumimoji="0" lang="en-US" altLang="zh-TW" sz="24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kumimoji="0" lang="en-US" altLang="zh-TW" sz="24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weighted by </a:t>
            </a:r>
            <a:r>
              <a:rPr kumimoji="0" lang="en-US" altLang="zh-TW" sz="24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kumimoji="0" lang="en-US" altLang="zh-TW" sz="24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kumimoji="0" lang="en-US" altLang="zh-TW" sz="24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k</a:t>
            </a:r>
            <a:r>
              <a:rPr kumimoji="0" lang="en-US" altLang="zh-TW" sz="24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and summed to produce an output sample </a:t>
            </a:r>
            <a:r>
              <a:rPr kumimoji="0" lang="en-US" altLang="zh-TW" sz="24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y</a:t>
            </a:r>
            <a:r>
              <a:rPr kumimoji="0" lang="en-US" altLang="zh-TW" sz="24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kumimoji="0" lang="en-US" altLang="zh-TW" sz="24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kumimoji="0" lang="en-US" altLang="zh-TW" sz="24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at time </a:t>
            </a:r>
            <a:r>
              <a:rPr kumimoji="0" lang="en-US" altLang="zh-TW" sz="24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i="1" dirty="0">
                <a:latin typeface="Times New Roman" pitchFamily="18" charset="0"/>
                <a:ea typeface="新細明體" charset="-120"/>
              </a:rPr>
              <a:t>	   </a:t>
            </a:r>
            <a:r>
              <a:rPr kumimoji="0" lang="en-US" altLang="zh-TW" sz="2000" i="1" dirty="0">
                <a:latin typeface="Times New Roman" pitchFamily="18" charset="0"/>
                <a:ea typeface="新細明體" charset="-120"/>
              </a:rPr>
              <a:t>See Figs 2.5, 2.6, 2.7, pp. 83-85 of text</a:t>
            </a:r>
            <a:endParaRPr kumimoji="0" lang="en-US" altLang="zh-TW" sz="28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1209675" y="2060848"/>
            <a:ext cx="6724650" cy="2551112"/>
            <a:chOff x="1187450" y="1309688"/>
            <a:chExt cx="6724650" cy="2551112"/>
          </a:xfrm>
        </p:grpSpPr>
        <p:graphicFrame>
          <p:nvGraphicFramePr>
            <p:cNvPr id="88067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8239375"/>
                </p:ext>
              </p:extLst>
            </p:nvPr>
          </p:nvGraphicFramePr>
          <p:xfrm>
            <a:off x="2124075" y="1309688"/>
            <a:ext cx="3281363" cy="1008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2" imgW="1409088" imgH="431613" progId="Equation.3">
                    <p:embed/>
                  </p:oleObj>
                </mc:Choice>
                <mc:Fallback>
                  <p:oleObj name="方程式" r:id="rId2" imgW="1409088" imgH="431613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4075" y="1309688"/>
                          <a:ext cx="3281363" cy="1008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Line 4"/>
            <p:cNvSpPr>
              <a:spLocks noChangeShapeType="1"/>
            </p:cNvSpPr>
            <p:nvPr/>
          </p:nvSpPr>
          <p:spPr bwMode="auto">
            <a:xfrm flipV="1">
              <a:off x="2571750" y="2187575"/>
              <a:ext cx="0" cy="838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187450" y="2936875"/>
              <a:ext cx="2447925" cy="70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Contribution to the output signal at time n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V="1">
              <a:off x="3995738" y="2133600"/>
              <a:ext cx="0" cy="5032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4873625" y="2208213"/>
              <a:ext cx="0" cy="9842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257550" y="2565400"/>
              <a:ext cx="15652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input signal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4545013" y="3152775"/>
              <a:ext cx="3367087" cy="70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reflected-over version of </a:t>
              </a:r>
              <a:r>
                <a:rPr kumimoji="0" lang="en-US" altLang="zh-TW" sz="2000" i="1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h</a:t>
              </a:r>
              <a:r>
                <a:rPr kumimoji="0"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[</a:t>
              </a:r>
              <a:r>
                <a:rPr kumimoji="0" lang="en-US" altLang="zh-TW" sz="2000" i="1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k</a:t>
              </a:r>
              <a:r>
                <a:rPr kumimoji="0"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] located at </a:t>
              </a:r>
              <a:r>
                <a:rPr kumimoji="0" lang="en-US" altLang="zh-TW" sz="2000" i="1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k</a:t>
              </a:r>
              <a:r>
                <a:rPr kumimoji="0"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 = </a:t>
              </a:r>
              <a:r>
                <a:rPr kumimoji="0" lang="en-US" altLang="zh-TW" sz="2000" i="1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n</a:t>
              </a:r>
            </a:p>
          </p:txBody>
        </p:sp>
      </p:grpSp>
    </p:spTree>
  </p:cSld>
  <p:clrMapOvr>
    <a:masterClrMapping/>
  </p:clrMapOvr>
  <p:transition spd="med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052513"/>
            <a:ext cx="634365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Lecture1_Introduction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Lecture1_Introduction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Lecture1_Introduction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Lecture1_Introduction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1_Lecture1_Introduction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2_Lecture1_Introduction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3_Lecture1_Introduction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4853</TotalTime>
  <Words>1908</Words>
  <Application>Microsoft Office PowerPoint</Application>
  <PresentationFormat>全屏显示(4:3)</PresentationFormat>
  <Paragraphs>700</Paragraphs>
  <Slides>44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61" baseType="lpstr">
      <vt:lpstr>华文中宋</vt:lpstr>
      <vt:lpstr>Arial</vt:lpstr>
      <vt:lpstr>Calibri</vt:lpstr>
      <vt:lpstr>Calibri Light</vt:lpstr>
      <vt:lpstr>Cambria Math</vt:lpstr>
      <vt:lpstr>Tahoma</vt:lpstr>
      <vt:lpstr>Times New Roman</vt:lpstr>
      <vt:lpstr>Wingdings</vt:lpstr>
      <vt:lpstr>Lecture1_Introduction</vt:lpstr>
      <vt:lpstr>3_Lecture1_Introduction</vt:lpstr>
      <vt:lpstr>4_Lecture1_Introduction</vt:lpstr>
      <vt:lpstr>5_Lecture1_Introduction</vt:lpstr>
      <vt:lpstr>11_Lecture1_Introduction</vt:lpstr>
      <vt:lpstr>12_Lecture1_Introduction</vt:lpstr>
      <vt:lpstr>13_Lecture1_Introduction</vt:lpstr>
      <vt:lpstr>方程式</vt:lpstr>
      <vt:lpstr>Equation</vt:lpstr>
      <vt:lpstr>PowerPoint 演示文稿</vt:lpstr>
      <vt:lpstr>PowerPoint 演示文稿</vt:lpstr>
      <vt:lpstr>Convolution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Matrix perspective</vt:lpstr>
      <vt:lpstr>Convolution Example</vt:lpstr>
      <vt:lpstr>PowerPoint 演示文稿</vt:lpstr>
      <vt:lpstr>Convolution Example</vt:lpstr>
      <vt:lpstr>Convolution Example</vt:lpstr>
      <vt:lpstr>Convolution Example</vt:lpstr>
      <vt:lpstr>Convolution Example</vt:lpstr>
      <vt:lpstr>Convolution Example</vt:lpstr>
      <vt:lpstr>卷积运算的物理意义</vt:lpstr>
      <vt:lpstr>卷积运算的物理意义</vt:lpstr>
      <vt:lpstr>卷积运算的物理意义</vt:lpstr>
      <vt:lpstr>卷积运算的物理意义</vt:lpstr>
      <vt:lpstr>卷积运算的物理意义</vt:lpstr>
      <vt:lpstr>PowerPoint 演示文稿</vt:lpstr>
      <vt:lpstr>PowerPoint 演示文稿</vt:lpstr>
      <vt:lpstr>PowerPoint 演示文稿</vt:lpstr>
      <vt:lpstr>PowerPoint 演示文稿</vt:lpstr>
      <vt:lpstr>线性（Linear）系统</vt:lpstr>
      <vt:lpstr>时不变（Time-invariant）系统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本章部分关键词汇中英文对照表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圣宇</cp:lastModifiedBy>
  <cp:revision>511</cp:revision>
  <cp:lastPrinted>2020-03-16T06:16:33Z</cp:lastPrinted>
  <dcterms:created xsi:type="dcterms:W3CDTF">2012-02-22T09:37:43Z</dcterms:created>
  <dcterms:modified xsi:type="dcterms:W3CDTF">2022-09-25T09:15:16Z</dcterms:modified>
</cp:coreProperties>
</file>