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51"/>
  </p:notesMasterIdLst>
  <p:sldIdLst>
    <p:sldId id="418" r:id="rId3"/>
    <p:sldId id="419" r:id="rId4"/>
    <p:sldId id="483" r:id="rId5"/>
    <p:sldId id="420" r:id="rId6"/>
    <p:sldId id="485" r:id="rId7"/>
    <p:sldId id="484" r:id="rId8"/>
    <p:sldId id="486" r:id="rId9"/>
    <p:sldId id="516" r:id="rId10"/>
    <p:sldId id="551" r:id="rId11"/>
    <p:sldId id="517" r:id="rId12"/>
    <p:sldId id="518" r:id="rId13"/>
    <p:sldId id="519" r:id="rId14"/>
    <p:sldId id="520" r:id="rId15"/>
    <p:sldId id="522" r:id="rId16"/>
    <p:sldId id="523" r:id="rId17"/>
    <p:sldId id="524" r:id="rId18"/>
    <p:sldId id="455" r:id="rId19"/>
    <p:sldId id="525" r:id="rId20"/>
    <p:sldId id="526" r:id="rId21"/>
    <p:sldId id="528" r:id="rId22"/>
    <p:sldId id="529" r:id="rId23"/>
    <p:sldId id="530" r:id="rId24"/>
    <p:sldId id="531" r:id="rId25"/>
    <p:sldId id="532" r:id="rId26"/>
    <p:sldId id="533" r:id="rId27"/>
    <p:sldId id="527" r:id="rId28"/>
    <p:sldId id="471" r:id="rId29"/>
    <p:sldId id="478" r:id="rId30"/>
    <p:sldId id="479" r:id="rId31"/>
    <p:sldId id="534" r:id="rId32"/>
    <p:sldId id="481" r:id="rId33"/>
    <p:sldId id="535" r:id="rId34"/>
    <p:sldId id="434" r:id="rId35"/>
    <p:sldId id="536" r:id="rId36"/>
    <p:sldId id="537" r:id="rId37"/>
    <p:sldId id="441" r:id="rId38"/>
    <p:sldId id="538" r:id="rId39"/>
    <p:sldId id="539" r:id="rId40"/>
    <p:sldId id="540" r:id="rId41"/>
    <p:sldId id="541" r:id="rId42"/>
    <p:sldId id="542" r:id="rId43"/>
    <p:sldId id="544" r:id="rId44"/>
    <p:sldId id="545" r:id="rId45"/>
    <p:sldId id="547" r:id="rId46"/>
    <p:sldId id="548" r:id="rId47"/>
    <p:sldId id="549" r:id="rId48"/>
    <p:sldId id="550" r:id="rId49"/>
    <p:sldId id="407" r:id="rId5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6319A99-70C0-5B40-8974-7118F4B0FD3E}">
          <p14:sldIdLst>
            <p14:sldId id="418"/>
            <p14:sldId id="419"/>
            <p14:sldId id="483"/>
            <p14:sldId id="420"/>
            <p14:sldId id="485"/>
            <p14:sldId id="484"/>
            <p14:sldId id="486"/>
            <p14:sldId id="516"/>
            <p14:sldId id="551"/>
            <p14:sldId id="517"/>
            <p14:sldId id="518"/>
            <p14:sldId id="519"/>
            <p14:sldId id="520"/>
            <p14:sldId id="522"/>
            <p14:sldId id="523"/>
            <p14:sldId id="524"/>
            <p14:sldId id="455"/>
            <p14:sldId id="525"/>
            <p14:sldId id="526"/>
            <p14:sldId id="528"/>
            <p14:sldId id="529"/>
            <p14:sldId id="530"/>
            <p14:sldId id="531"/>
            <p14:sldId id="532"/>
            <p14:sldId id="533"/>
            <p14:sldId id="527"/>
            <p14:sldId id="471"/>
            <p14:sldId id="478"/>
            <p14:sldId id="479"/>
            <p14:sldId id="534"/>
            <p14:sldId id="481"/>
            <p14:sldId id="535"/>
            <p14:sldId id="434"/>
            <p14:sldId id="536"/>
            <p14:sldId id="537"/>
            <p14:sldId id="441"/>
            <p14:sldId id="538"/>
            <p14:sldId id="539"/>
            <p14:sldId id="540"/>
            <p14:sldId id="541"/>
            <p14:sldId id="542"/>
            <p14:sldId id="544"/>
            <p14:sldId id="545"/>
            <p14:sldId id="547"/>
            <p14:sldId id="548"/>
            <p14:sldId id="549"/>
            <p14:sldId id="550"/>
            <p14:sldId id="40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吴 慧" initials="吴" lastIdx="1" clrIdx="0">
    <p:extLst>
      <p:ext uri="{19B8F6BF-5375-455C-9EA6-DF929625EA0E}">
        <p15:presenceInfo xmlns:p15="http://schemas.microsoft.com/office/powerpoint/2012/main" userId="613e4b28863340f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  <a:srgbClr val="FFFFFF"/>
    <a:srgbClr val="FFD7BD"/>
    <a:srgbClr val="FFC715"/>
    <a:srgbClr val="FAE5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58" autoAdjust="0"/>
    <p:restoredTop sz="95238" autoAdjust="0"/>
  </p:normalViewPr>
  <p:slideViewPr>
    <p:cSldViewPr>
      <p:cViewPr varScale="1">
        <p:scale>
          <a:sx n="157" d="100"/>
          <a:sy n="157" d="100"/>
        </p:scale>
        <p:origin x="313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EF3491-94E4-4075-B5F1-294292DEA749}" type="datetimeFigureOut">
              <a:rPr lang="zh-CN" altLang="en-US" smtClean="0"/>
              <a:t>2022/10/23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928BA7-4A45-4FFE-A583-CA964C03D9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568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3789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DC1DC6-B42F-4EDB-90F2-8B5D9D0AEF88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45341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683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7278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69220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2927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72777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35425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2838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51740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8960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4808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4159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19161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87991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95700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7777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6498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8246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0872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5447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4934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1944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06211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20732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68730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464741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881995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960041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85790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39075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215239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754809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21656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47092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10985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57372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620016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488621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404728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309838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127395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87693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3789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DC1DC6-B42F-4EDB-90F2-8B5D9D0AEF88}" type="slidenum">
              <a:rPr lang="zh-CN" altLang="en-US"/>
              <a:t>48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759373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30587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14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17856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8265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68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69" name="标题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70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049771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43ADC22A-E89E-4CA4-A9DA-F00837335342}" type="datetime1">
              <a:rPr lang="zh-CN" altLang="en-US" smtClean="0"/>
              <a:pPr/>
              <a:t>2022/10/23</a:t>
            </a:fld>
            <a:endParaRPr lang="zh-CN" altLang="en-US" b="1" i="1"/>
          </a:p>
        </p:txBody>
      </p:sp>
      <p:sp>
        <p:nvSpPr>
          <p:cNvPr id="1049772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73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30055C4C-D7A3-431C-BDD5-E6EB3A7AC7E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2635949"/>
      </p:ext>
    </p:extLst>
  </p:cSld>
  <p:clrMapOvr>
    <a:masterClrMapping/>
  </p:clrMapOvr>
  <p:transition spd="med">
    <p:cut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8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86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8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D4ACED31-FBD9-4AF6-B0F4-54C40CE7C31F}" type="datetime1">
              <a:rPr lang="zh-CN" altLang="en-US" smtClean="0"/>
              <a:pPr/>
              <a:t>2022/10/23</a:t>
            </a:fld>
            <a:endParaRPr lang="zh-CN" altLang="en-US" b="1" i="1"/>
          </a:p>
        </p:txBody>
      </p:sp>
      <p:sp>
        <p:nvSpPr>
          <p:cNvPr id="104978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89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EC627E0C-9583-4BB6-9343-D17892D0D83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7223796"/>
      </p:ext>
    </p:extLst>
  </p:cSld>
  <p:clrMapOvr>
    <a:masterClrMapping/>
  </p:clrMapOvr>
  <p:transition spd="med">
    <p:cut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64" name="竖排标题 1"/>
          <p:cNvSpPr>
            <a:spLocks noGrp="1"/>
          </p:cNvSpPr>
          <p:nvPr>
            <p:ph type="title" orient="vert"/>
          </p:nvPr>
        </p:nvSpPr>
        <p:spPr>
          <a:xfrm>
            <a:off x="8845551" y="228602"/>
            <a:ext cx="2733675" cy="57689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65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39764" y="228602"/>
            <a:ext cx="8053387" cy="57689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66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633320E3-A737-4ADD-BC72-DA6C453EA8AD}" type="datetime1">
              <a:rPr lang="zh-CN" altLang="en-US" smtClean="0"/>
              <a:pPr/>
              <a:t>2022/10/23</a:t>
            </a:fld>
            <a:endParaRPr lang="zh-CN" altLang="en-US" b="1" i="1"/>
          </a:p>
        </p:txBody>
      </p:sp>
      <p:sp>
        <p:nvSpPr>
          <p:cNvPr id="1049767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68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548816AE-6FA8-4183-978A-8319EA45629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281323"/>
      </p:ext>
    </p:extLst>
  </p:cSld>
  <p:clrMapOvr>
    <a:masterClrMapping/>
  </p:clrMapOvr>
  <p:transition spd="med">
    <p:cut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8888BA-6CAC-7346-B903-94C4A97EF5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632F47D-C2D5-724D-A9D9-B61039B4D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4EE112-060C-0A4A-AA69-620EC6BF3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E809-E577-CC4C-97D1-3D22F5759928}" type="datetimeFigureOut">
              <a:rPr kumimoji="1" lang="zh-CN" altLang="en-US" smtClean="0"/>
              <a:t>2022/10/23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8CE2DA-0099-A54E-A24B-3926D16E1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8A9741-20BD-204F-885B-C3375DEE8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64A9-D857-7049-A3C0-89D3CA0799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793523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40B321-4D75-8346-AD21-73CB7BE7C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1B51D7-F87B-924E-BA53-7DF2EC759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D86226-5080-F547-8E62-05BDCE9F9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E809-E577-CC4C-97D1-3D22F5759928}" type="datetimeFigureOut">
              <a:rPr kumimoji="1" lang="zh-CN" altLang="en-US" smtClean="0"/>
              <a:t>2022/10/23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5A58B3-853C-5B47-82CE-27CF360B0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AD7839-2D0D-4640-AD02-FD517C602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64A9-D857-7049-A3C0-89D3CA0799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0421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089BF9-6405-504C-94BD-F1A7A0727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35F4AF-11AD-1042-9D41-56689DEBA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28074D-08D9-DF4F-9A10-828A20F16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E809-E577-CC4C-97D1-3D22F5759928}" type="datetimeFigureOut">
              <a:rPr kumimoji="1" lang="zh-CN" altLang="en-US" smtClean="0"/>
              <a:t>2022/10/23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5B10C5-1313-5E4B-9708-C10F15698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455211-8076-E543-8A32-95558178C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64A9-D857-7049-A3C0-89D3CA0799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9865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9C9F12-2455-B448-BF20-6FFA9C85E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AF7C98-B84C-754B-B4BA-3326E24A44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3084D76-FAA8-154D-AE36-6581DC63E9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90099A-3395-714C-9DD9-D181115F8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E809-E577-CC4C-97D1-3D22F5759928}" type="datetimeFigureOut">
              <a:rPr kumimoji="1" lang="zh-CN" altLang="en-US" smtClean="0"/>
              <a:t>2022/10/23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AEAA0D-A2F3-6240-8916-974AD5B3E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CEF11A-C593-1040-95F5-A4E93D72F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64A9-D857-7049-A3C0-89D3CA0799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25300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62AFD1-B538-F14E-98FD-2E41FC879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239161-0466-3C4F-9354-39278BFD67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F69B46F-3652-AD41-A9DF-D055E4B786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55AE2BC-938B-9B44-9BB1-D95C27FEAD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1A4FE8D-F516-A34B-ADDF-E8A14D2E00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3E775F6-59B3-624B-AA86-A21C10407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E809-E577-CC4C-97D1-3D22F5759928}" type="datetimeFigureOut">
              <a:rPr kumimoji="1" lang="zh-CN" altLang="en-US" smtClean="0"/>
              <a:t>2022/10/23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5C946ED-D5D2-1B45-928D-F79E8D780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524F61C-C263-3340-9100-59F31EE30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64A9-D857-7049-A3C0-89D3CA0799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79556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E7E2EF-AADB-284B-9F78-FCB425144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CE35494-DA26-1A42-873A-472B1C846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E809-E577-CC4C-97D1-3D22F5759928}" type="datetimeFigureOut">
              <a:rPr kumimoji="1" lang="zh-CN" altLang="en-US" smtClean="0"/>
              <a:t>2022/10/23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61EB17F-1AD9-ED43-BCDD-7520A6033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8CB461C-855D-2D4D-8322-576635204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64A9-D857-7049-A3C0-89D3CA0799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753253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5306F18-5E80-4F42-8325-D228E2346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E809-E577-CC4C-97D1-3D22F5759928}" type="datetimeFigureOut">
              <a:rPr kumimoji="1" lang="zh-CN" altLang="en-US" smtClean="0"/>
              <a:t>2022/10/23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2FB8022-2362-0C4C-924D-068284942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CCCA18C-E796-6E42-A6FA-CAE834D0C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64A9-D857-7049-A3C0-89D3CA0799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454674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424F81-5505-3A43-9D6E-5A0F27358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AB6DBD-B980-6B4D-9731-10A17FC5B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B9D5E73-6658-7C4C-815E-9DBBE5302D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187787-E98C-5B42-B41B-A5BA39D3D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E809-E577-CC4C-97D1-3D22F5759928}" type="datetimeFigureOut">
              <a:rPr kumimoji="1" lang="zh-CN" altLang="en-US" smtClean="0"/>
              <a:t>2022/10/23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7DAE45-009A-E74B-B5C0-232E6754D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9BC772-7D9F-0E47-B01D-74577AE43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64A9-D857-7049-A3C0-89D3CA0799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6694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59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59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07108355-6E83-4B14-AA43-7CEB1E503A45}" type="datetime1">
              <a:rPr lang="zh-CN" altLang="en-US" smtClean="0"/>
              <a:pPr/>
              <a:t>2022/10/23</a:t>
            </a:fld>
            <a:endParaRPr lang="zh-CN" altLang="en-US" b="1" i="1"/>
          </a:p>
        </p:txBody>
      </p:sp>
      <p:sp>
        <p:nvSpPr>
          <p:cNvPr id="104859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0778385" y="6415090"/>
            <a:ext cx="1311275" cy="365125"/>
          </a:xfrm>
        </p:spPr>
        <p:txBody>
          <a:bodyPr/>
          <a:lstStyle>
            <a:lvl1pPr>
              <a:defRPr sz="1050" b="0"/>
            </a:lvl1pPr>
          </a:lstStyle>
          <a:p>
            <a:fld id="{89DB14B3-731A-4352-BC82-B1993596BD1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80552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cut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97C689-4607-6843-862E-83DADA39C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5716B55-DFAC-CF43-BC3F-5CBD5751E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3D77032-5BC6-DF49-AA90-4FA3AB27DD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C1C4BA-148F-8E43-9DDD-03D8783CB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E809-E577-CC4C-97D1-3D22F5759928}" type="datetimeFigureOut">
              <a:rPr kumimoji="1" lang="zh-CN" altLang="en-US" smtClean="0"/>
              <a:t>2022/10/23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1E2942-FB2E-9B47-A183-A059D55F7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64B3F6-5AEB-8340-9DF3-B1F34F081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64A9-D857-7049-A3C0-89D3CA0799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294241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B11891-60CA-A94C-AE94-D231D8438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FD8DBF3-1851-1B42-8D90-C5D84B4CC9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DE240F-DDCB-A848-B161-8B318DAC9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E809-E577-CC4C-97D1-3D22F5759928}" type="datetimeFigureOut">
              <a:rPr kumimoji="1" lang="zh-CN" altLang="en-US" smtClean="0"/>
              <a:t>2022/10/23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63EBF7-CA33-A04C-99C3-2D285B577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05A9E5-42EB-1B4C-9C36-B68E15B71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64A9-D857-7049-A3C0-89D3CA0799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72540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E16163A-7BD6-E94E-8A69-97FEA1EA7C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A7C7A09-A0AE-7B40-B2FB-FE6DBEB627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232743-6E95-3D49-8401-DB81F18CF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E809-E577-CC4C-97D1-3D22F5759928}" type="datetimeFigureOut">
              <a:rPr kumimoji="1" lang="zh-CN" altLang="en-US" smtClean="0"/>
              <a:t>2022/10/23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86DBF9-9A9D-B74C-ABE0-EF1D157EE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ADCE8B-5CBF-C24D-BF6E-F11A52580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64A9-D857-7049-A3C0-89D3CA0799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73869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80" name="标题 1"/>
          <p:cNvSpPr>
            <a:spLocks noGrp="1"/>
          </p:cNvSpPr>
          <p:nvPr>
            <p:ph type="title"/>
          </p:nvPr>
        </p:nvSpPr>
        <p:spPr>
          <a:xfrm>
            <a:off x="963613" y="4406902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81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82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F680BDC2-098E-408A-97A7-2C188B209A9D}" type="datetime1">
              <a:rPr lang="zh-CN" altLang="en-US" smtClean="0"/>
              <a:pPr/>
              <a:t>2022/10/23</a:t>
            </a:fld>
            <a:endParaRPr lang="zh-CN" altLang="en-US" b="1" i="1"/>
          </a:p>
        </p:txBody>
      </p:sp>
      <p:sp>
        <p:nvSpPr>
          <p:cNvPr id="1049783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84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BF1226E9-A8D7-433D-8FF6-126998C986E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1668335"/>
      </p:ext>
    </p:extLst>
  </p:cSld>
  <p:clrMapOvr>
    <a:masterClrMapping/>
  </p:clrMapOvr>
  <p:transition spd="med">
    <p:cut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51" name="内容占位符 2"/>
          <p:cNvSpPr>
            <a:spLocks noGrp="1"/>
          </p:cNvSpPr>
          <p:nvPr>
            <p:ph sz="half" idx="1"/>
          </p:nvPr>
        </p:nvSpPr>
        <p:spPr>
          <a:xfrm>
            <a:off x="639765" y="1222375"/>
            <a:ext cx="5392737" cy="47752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52" name="内容占位符 3"/>
          <p:cNvSpPr>
            <a:spLocks noGrp="1"/>
          </p:cNvSpPr>
          <p:nvPr>
            <p:ph sz="half" idx="2"/>
          </p:nvPr>
        </p:nvSpPr>
        <p:spPr>
          <a:xfrm>
            <a:off x="6184900" y="1222375"/>
            <a:ext cx="5394325" cy="47752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53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FF2AB2A5-7A8A-4F58-A554-B42D7FCF923B}" type="datetime1">
              <a:rPr lang="zh-CN" altLang="en-US" smtClean="0"/>
              <a:pPr/>
              <a:t>2022/10/23</a:t>
            </a:fld>
            <a:endParaRPr lang="zh-CN" altLang="en-US" b="1" i="1"/>
          </a:p>
        </p:txBody>
      </p:sp>
      <p:sp>
        <p:nvSpPr>
          <p:cNvPr id="1049754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55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B52D239C-B544-419A-AA47-2182D1DC8F2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4578312"/>
      </p:ext>
    </p:extLst>
  </p:cSld>
  <p:clrMapOvr>
    <a:masterClrMapping/>
  </p:clrMapOvr>
  <p:transition spd="med">
    <p:cut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56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57" name="文本占位符 2"/>
          <p:cNvSpPr>
            <a:spLocks noGrp="1"/>
          </p:cNvSpPr>
          <p:nvPr>
            <p:ph type="body" idx="1"/>
          </p:nvPr>
        </p:nvSpPr>
        <p:spPr>
          <a:xfrm>
            <a:off x="609601" y="1535113"/>
            <a:ext cx="53863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58" name="内容占位符 3"/>
          <p:cNvSpPr>
            <a:spLocks noGrp="1"/>
          </p:cNvSpPr>
          <p:nvPr>
            <p:ph sz="half" idx="2"/>
          </p:nvPr>
        </p:nvSpPr>
        <p:spPr>
          <a:xfrm>
            <a:off x="609601" y="2174875"/>
            <a:ext cx="53863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59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7" y="1535113"/>
            <a:ext cx="538956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60" name="内容占位符 5"/>
          <p:cNvSpPr>
            <a:spLocks noGrp="1"/>
          </p:cNvSpPr>
          <p:nvPr>
            <p:ph sz="quarter" idx="4"/>
          </p:nvPr>
        </p:nvSpPr>
        <p:spPr>
          <a:xfrm>
            <a:off x="6192837" y="2174875"/>
            <a:ext cx="538956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61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71AF49A0-AE70-4051-914F-31E7490B50B4}" type="datetime1">
              <a:rPr lang="zh-CN" altLang="en-US" smtClean="0"/>
              <a:pPr/>
              <a:t>2022/10/23</a:t>
            </a:fld>
            <a:endParaRPr lang="zh-CN" altLang="en-US" b="1" i="1"/>
          </a:p>
        </p:txBody>
      </p:sp>
      <p:sp>
        <p:nvSpPr>
          <p:cNvPr id="1049762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63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0C864EAE-E214-426E-A852-45DAD4CB139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165614"/>
      </p:ext>
    </p:extLst>
  </p:cSld>
  <p:clrMapOvr>
    <a:masterClrMapping/>
  </p:clrMapOvr>
  <p:transition spd="med">
    <p:cut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60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B6313E23-202A-4DBA-BDFA-113B037C340A}" type="datetime1">
              <a:rPr lang="zh-CN" altLang="en-US" smtClean="0"/>
              <a:pPr/>
              <a:t>2022/10/23</a:t>
            </a:fld>
            <a:endParaRPr lang="zh-CN" altLang="en-US" b="1" i="1"/>
          </a:p>
        </p:txBody>
      </p:sp>
      <p:sp>
        <p:nvSpPr>
          <p:cNvPr id="104860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09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0778385" y="6415090"/>
            <a:ext cx="1311275" cy="365125"/>
          </a:xfrm>
        </p:spPr>
        <p:txBody>
          <a:bodyPr/>
          <a:lstStyle>
            <a:lvl1pPr>
              <a:defRPr sz="1050" b="0"/>
            </a:lvl1pPr>
          </a:lstStyle>
          <a:p>
            <a:fld id="{89DB14B3-731A-4352-BC82-B1993596BD1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3295182"/>
      </p:ext>
    </p:extLst>
  </p:cSld>
  <p:clrMapOvr>
    <a:masterClrMapping/>
  </p:clrMapOvr>
  <p:transition spd="med">
    <p:cut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1A593734-0361-4874-BEC2-546E7AA82CC1}" type="datetime1">
              <a:rPr lang="zh-CN" altLang="en-US" smtClean="0"/>
              <a:pPr/>
              <a:t>2022/10/23</a:t>
            </a:fld>
            <a:endParaRPr lang="zh-CN" altLang="en-US" b="1" i="1"/>
          </a:p>
        </p:txBody>
      </p:sp>
      <p:sp>
        <p:nvSpPr>
          <p:cNvPr id="1048584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0778385" y="6415090"/>
            <a:ext cx="1311275" cy="365125"/>
          </a:xfrm>
        </p:spPr>
        <p:txBody>
          <a:bodyPr/>
          <a:lstStyle>
            <a:lvl1pPr>
              <a:defRPr sz="1050" b="0"/>
            </a:lvl1pPr>
          </a:lstStyle>
          <a:p>
            <a:fld id="{89DB14B3-731A-4352-BC82-B1993596BD1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6230324"/>
      </p:ext>
    </p:extLst>
  </p:cSld>
  <p:clrMapOvr>
    <a:masterClrMapping/>
  </p:clrMapOvr>
  <p:transition spd="med">
    <p:cut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90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91" name="内容占位符 2"/>
          <p:cNvSpPr>
            <a:spLocks noGrp="1"/>
          </p:cNvSpPr>
          <p:nvPr>
            <p:ph idx="1"/>
          </p:nvPr>
        </p:nvSpPr>
        <p:spPr>
          <a:xfrm>
            <a:off x="4767265" y="273052"/>
            <a:ext cx="681513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92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2"/>
            <a:ext cx="40116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93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99330C1F-F5BC-42E0-AA5F-D5B9A26A9E8D}" type="datetime1">
              <a:rPr lang="zh-CN" altLang="en-US" smtClean="0"/>
              <a:pPr/>
              <a:t>2022/10/23</a:t>
            </a:fld>
            <a:endParaRPr lang="zh-CN" altLang="en-US" b="1" i="1"/>
          </a:p>
        </p:txBody>
      </p:sp>
      <p:sp>
        <p:nvSpPr>
          <p:cNvPr id="1049794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95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6F4ACBDE-81A0-4AFC-ADBB-F83DDB0974C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131021"/>
      </p:ext>
    </p:extLst>
  </p:cSld>
  <p:clrMapOvr>
    <a:masterClrMapping/>
  </p:clrMapOvr>
  <p:transition spd="med">
    <p:cut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74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75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0"/>
          </a:p>
        </p:txBody>
      </p:sp>
      <p:sp>
        <p:nvSpPr>
          <p:cNvPr id="1049776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7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EB279A69-F49C-4E84-B5F0-51A87B0ECECB}" type="datetime1">
              <a:rPr lang="zh-CN" altLang="en-US" smtClean="0"/>
              <a:pPr/>
              <a:t>2022/10/23</a:t>
            </a:fld>
            <a:endParaRPr lang="zh-CN" altLang="en-US" b="1" i="1"/>
          </a:p>
        </p:txBody>
      </p:sp>
      <p:sp>
        <p:nvSpPr>
          <p:cNvPr id="104977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79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FC5CC31D-1363-49C8-9F24-77AAE0A8B09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033411"/>
      </p:ext>
    </p:extLst>
  </p:cSld>
  <p:clrMapOvr>
    <a:masterClrMapping/>
  </p:clrMapOvr>
  <p:transition spd="med">
    <p:cut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Rectangle 1093"/>
          <p:cNvSpPr>
            <a:spLocks noChangeArrowheads="1"/>
          </p:cNvSpPr>
          <p:nvPr/>
        </p:nvSpPr>
        <p:spPr bwMode="auto">
          <a:xfrm>
            <a:off x="0" y="6346827"/>
            <a:ext cx="12192000" cy="511175"/>
          </a:xfrm>
          <a:prstGeom prst="rect">
            <a:avLst/>
          </a:prstGeom>
          <a:solidFill>
            <a:srgbClr val="00447C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2828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740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197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654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 sz="1800"/>
          </a:p>
        </p:txBody>
      </p:sp>
      <p:sp>
        <p:nvSpPr>
          <p:cNvPr id="1048577" name="Rectangle 109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60400" y="228602"/>
            <a:ext cx="9380539" cy="7842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 altLang="en-US"/>
          </a:p>
        </p:txBody>
      </p:sp>
      <p:sp>
        <p:nvSpPr>
          <p:cNvPr id="1048578" name="Rectangle 109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9763" y="1222375"/>
            <a:ext cx="10939463" cy="47752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20" rIns="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en-US" altLang="en-US"/>
          </a:p>
          <a:p>
            <a:pPr lvl="1"/>
            <a:r>
              <a:rPr lang="zh-CN" altLang="en-US"/>
              <a:t>第二级</a:t>
            </a:r>
            <a:endParaRPr lang="en-US" altLang="en-US"/>
          </a:p>
          <a:p>
            <a:pPr lvl="2"/>
            <a:r>
              <a:rPr lang="zh-CN" altLang="en-US"/>
              <a:t>第三级</a:t>
            </a:r>
            <a:endParaRPr lang="en-US" altLang="en-US"/>
          </a:p>
          <a:p>
            <a:pPr lvl="3"/>
            <a:r>
              <a:rPr lang="zh-CN" altLang="en-US"/>
              <a:t>第四级</a:t>
            </a:r>
            <a:endParaRPr lang="en-US" altLang="en-US"/>
          </a:p>
          <a:p>
            <a:pPr lvl="4"/>
            <a:r>
              <a:rPr lang="zh-CN" altLang="en-US"/>
              <a:t>第五级</a:t>
            </a:r>
            <a:endParaRPr lang="en-US" altLang="en-US"/>
          </a:p>
        </p:txBody>
      </p:sp>
      <p:sp>
        <p:nvSpPr>
          <p:cNvPr id="1048579" name="Rectangle 109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96964" y="6459540"/>
            <a:ext cx="2473325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450">
                <a:solidFill>
                  <a:srgbClr val="FFFFFF"/>
                </a:solidFill>
                <a:ea typeface="微软雅黑" panose="020B0503020204020204" pitchFamily="3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D4FE00E-8C06-457B-9BDE-A197369E635E}" type="datetime1">
              <a:rPr lang="zh-CN" altLang="en-US" smtClean="0">
                <a:sym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2022/10/23</a:t>
            </a:fld>
            <a:endParaRPr lang="zh-CN" altLang="en-US" b="1" i="1">
              <a:sym typeface="Calibri" panose="020F0502020204030204" pitchFamily="34" charset="0"/>
            </a:endParaRPr>
          </a:p>
        </p:txBody>
      </p:sp>
      <p:sp>
        <p:nvSpPr>
          <p:cNvPr id="1048580" name="Rectangle 109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86177" y="6459540"/>
            <a:ext cx="4822825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450" b="1" i="1">
                <a:solidFill>
                  <a:srgbClr val="FFFFFF"/>
                </a:solidFill>
                <a:ea typeface="微软雅黑" panose="020B0503020204020204" pitchFamily="3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ym typeface="Calibri" panose="020F0502020204030204" pitchFamily="34" charset="0"/>
            </a:endParaRPr>
          </a:p>
        </p:txBody>
      </p:sp>
      <p:sp>
        <p:nvSpPr>
          <p:cNvPr id="1048581" name="Rectangle 109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744201" y="6415090"/>
            <a:ext cx="1311275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800" b="1" i="1" smtClean="0">
                <a:solidFill>
                  <a:srgbClr val="FFFFFF"/>
                </a:solidFill>
                <a:ea typeface="微软雅黑" panose="020B0503020204020204" pitchFamily="3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735416B-1EEB-4908-B3FA-75CB8A360816}" type="slidenum">
              <a:rPr lang="zh-CN" altLang="en-US">
                <a:sym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>
              <a:sym typeface="Calibri" panose="020F0502020204030204" pitchFamily="34" charset="0"/>
            </a:endParaRPr>
          </a:p>
        </p:txBody>
      </p:sp>
      <p:cxnSp>
        <p:nvCxnSpPr>
          <p:cNvPr id="3145728" name="Line 2054"/>
          <p:cNvCxnSpPr>
            <a:cxnSpLocks noChangeShapeType="1"/>
          </p:cNvCxnSpPr>
          <p:nvPr/>
        </p:nvCxnSpPr>
        <p:spPr bwMode="auto">
          <a:xfrm>
            <a:off x="639765" y="1028700"/>
            <a:ext cx="9401175" cy="0"/>
          </a:xfrm>
          <a:prstGeom prst="line">
            <a:avLst/>
          </a:prstGeom>
          <a:noFill/>
          <a:ln w="19050">
            <a:solidFill>
              <a:srgbClr val="0B4DA2"/>
            </a:solidFill>
            <a:round/>
          </a:ln>
        </p:spPr>
      </p:cxnSp>
      <p:sp>
        <p:nvSpPr>
          <p:cNvPr id="1048582" name="Rectangle 233"/>
          <p:cNvSpPr>
            <a:spLocks noChangeArrowheads="1"/>
          </p:cNvSpPr>
          <p:nvPr userDrawn="1"/>
        </p:nvSpPr>
        <p:spPr bwMode="auto">
          <a:xfrm>
            <a:off x="331789" y="428625"/>
            <a:ext cx="153987" cy="457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 "/>
              <a:defRPr sz="32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3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350">
              <a:solidFill>
                <a:srgbClr val="FFFFFF"/>
              </a:solidFill>
              <a:latin typeface="华文中宋" panose="02010600040101010101" pitchFamily="2" charset="-122"/>
              <a:ea typeface="华文中宋" panose="02010600040101010101" pitchFamily="2" charset="-122"/>
              <a:sym typeface="Calibri" panose="020F0502020204030204" pitchFamily="34" charset="0"/>
            </a:endParaRPr>
          </a:p>
        </p:txBody>
      </p:sp>
      <p:cxnSp>
        <p:nvCxnSpPr>
          <p:cNvPr id="3145729" name="Line 404"/>
          <p:cNvCxnSpPr>
            <a:cxnSpLocks noChangeShapeType="1"/>
          </p:cNvCxnSpPr>
          <p:nvPr userDrawn="1"/>
        </p:nvCxnSpPr>
        <p:spPr bwMode="auto">
          <a:xfrm>
            <a:off x="550863" y="428625"/>
            <a:ext cx="0" cy="4572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</a:ln>
        </p:spPr>
      </p:cxnSp>
      <p:pic>
        <p:nvPicPr>
          <p:cNvPr id="14" name="图片 13"/>
          <p:cNvPicPr/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11313006" y="130754"/>
            <a:ext cx="742470" cy="86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692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>
    <p:cut/>
  </p:transition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5pPr>
      <a:lvl6pPr marL="342900" algn="l" rtl="0" fontAlgn="base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6pPr>
      <a:lvl7pPr marL="685800" algn="l" rtl="0" fontAlgn="base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7pPr>
      <a:lvl8pPr marL="1028700" algn="l" rtl="0" fontAlgn="base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8pPr>
      <a:lvl9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9pPr>
    </p:titleStyle>
    <p:bodyStyle>
      <a:lvl1pPr marL="51435" indent="-51435" algn="l" rtl="0" eaLnBrk="0" fontAlgn="base" hangingPunct="0">
        <a:lnSpc>
          <a:spcPct val="90000"/>
        </a:lnSpc>
        <a:spcBef>
          <a:spcPts val="675"/>
        </a:spcBef>
        <a:spcAft>
          <a:spcPts val="115"/>
        </a:spcAft>
        <a:buClr>
          <a:srgbClr val="0B4DA2"/>
        </a:buClr>
        <a:buSzPct val="100000"/>
        <a:buFont typeface="Calibri" panose="020F0502020204030204" pitchFamily="34" charset="0"/>
        <a:buChar char=" "/>
        <a:defRPr sz="2400">
          <a:solidFill>
            <a:srgbClr val="404040"/>
          </a:solidFill>
          <a:latin typeface="+mn-lt"/>
          <a:ea typeface="+mn-ea"/>
          <a:cs typeface="+mn-cs"/>
        </a:defRPr>
      </a:lvl1pPr>
      <a:lvl2pPr marL="216535" indent="-104775" algn="l" rtl="0" eaLnBrk="0" fontAlgn="base" hangingPunct="0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975">
          <a:solidFill>
            <a:srgbClr val="404040"/>
          </a:solidFill>
          <a:latin typeface="+mn-lt"/>
          <a:ea typeface="+mn-ea"/>
        </a:defRPr>
      </a:lvl2pPr>
      <a:lvl3pPr marL="318135" indent="-102235" algn="l" rtl="0" eaLnBrk="0" fontAlgn="base" hangingPunct="0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3pPr>
      <a:lvl4pPr marL="420370" indent="-102235" algn="l" rtl="0" eaLnBrk="0" fontAlgn="base" hangingPunct="0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4pPr>
      <a:lvl5pPr marL="523875" indent="-104775" algn="l" rtl="0" eaLnBrk="0" fontAlgn="base" hangingPunct="0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5pPr>
      <a:lvl6pPr marL="866775" indent="-104775" algn="l" rtl="0" fontAlgn="base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6pPr>
      <a:lvl7pPr marL="1209675" indent="-104775" algn="l" rtl="0" fontAlgn="base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7pPr>
      <a:lvl8pPr marL="1552575" indent="-104775" algn="l" rtl="0" fontAlgn="base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8pPr>
      <a:lvl9pPr marL="1895475" indent="-104775" algn="l" rtl="0" fontAlgn="base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C89EA81-7985-4042-A35B-56AD378A6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7971F1-C07B-674B-A475-C0C611924A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039BE3-B31D-A64C-9EE8-11B208F740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0E809-E577-CC4C-97D1-3D22F5759928}" type="datetimeFigureOut">
              <a:rPr kumimoji="1" lang="zh-CN" altLang="en-US" smtClean="0"/>
              <a:t>2022/10/23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840CA7-04CF-1146-9688-EC31E0EEA8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FEE0CC-F5CD-5B4C-ADC1-95CFA02FD3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264A9-D857-7049-A3C0-89D3CA0799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85716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13" Type="http://schemas.openxmlformats.org/officeDocument/2006/relationships/image" Target="../media/image103.png"/><Relationship Id="rId18" Type="http://schemas.openxmlformats.org/officeDocument/2006/relationships/image" Target="../media/image108.png"/><Relationship Id="rId3" Type="http://schemas.openxmlformats.org/officeDocument/2006/relationships/image" Target="../media/image11.jpg"/><Relationship Id="rId21" Type="http://schemas.openxmlformats.org/officeDocument/2006/relationships/image" Target="../media/image111.png"/><Relationship Id="rId7" Type="http://schemas.openxmlformats.org/officeDocument/2006/relationships/image" Target="../media/image97.png"/><Relationship Id="rId12" Type="http://schemas.openxmlformats.org/officeDocument/2006/relationships/image" Target="../media/image102.png"/><Relationship Id="rId17" Type="http://schemas.openxmlformats.org/officeDocument/2006/relationships/image" Target="../media/image107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106.png"/><Relationship Id="rId20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.png"/><Relationship Id="rId11" Type="http://schemas.openxmlformats.org/officeDocument/2006/relationships/image" Target="../media/image12.jpg"/><Relationship Id="rId5" Type="http://schemas.openxmlformats.org/officeDocument/2006/relationships/image" Target="../media/image950.png"/><Relationship Id="rId15" Type="http://schemas.openxmlformats.org/officeDocument/2006/relationships/image" Target="../media/image105.png"/><Relationship Id="rId23" Type="http://schemas.openxmlformats.org/officeDocument/2006/relationships/image" Target="../media/image113.png"/><Relationship Id="rId10" Type="http://schemas.openxmlformats.org/officeDocument/2006/relationships/image" Target="../media/image10.jpg"/><Relationship Id="rId19" Type="http://schemas.openxmlformats.org/officeDocument/2006/relationships/image" Target="../media/image109.png"/><Relationship Id="rId4" Type="http://schemas.openxmlformats.org/officeDocument/2006/relationships/image" Target="../media/image940.png"/><Relationship Id="rId9" Type="http://schemas.openxmlformats.org/officeDocument/2006/relationships/image" Target="../media/image99.png"/><Relationship Id="rId14" Type="http://schemas.openxmlformats.org/officeDocument/2006/relationships/image" Target="../media/image104.png"/><Relationship Id="rId22" Type="http://schemas.openxmlformats.org/officeDocument/2006/relationships/image" Target="../media/image1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7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0.png"/><Relationship Id="rId10" Type="http://schemas.openxmlformats.org/officeDocument/2006/relationships/image" Target="../media/image42.png"/><Relationship Id="rId4" Type="http://schemas.openxmlformats.org/officeDocument/2006/relationships/image" Target="../media/image15.jpg"/><Relationship Id="rId9" Type="http://schemas.openxmlformats.org/officeDocument/2006/relationships/image" Target="../media/image41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11" Type="http://schemas.openxmlformats.org/officeDocument/2006/relationships/image" Target="../media/image57.png"/><Relationship Id="rId5" Type="http://schemas.openxmlformats.org/officeDocument/2006/relationships/image" Target="../media/image52.png"/><Relationship Id="rId10" Type="http://schemas.openxmlformats.org/officeDocument/2006/relationships/image" Target="../media/image56.png"/><Relationship Id="rId4" Type="http://schemas.openxmlformats.org/officeDocument/2006/relationships/image" Target="../media/image51.png"/><Relationship Id="rId9" Type="http://schemas.openxmlformats.org/officeDocument/2006/relationships/image" Target="../media/image47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64.png"/><Relationship Id="rId3" Type="http://schemas.openxmlformats.org/officeDocument/2006/relationships/image" Target="../media/image50.png"/><Relationship Id="rId7" Type="http://schemas.openxmlformats.org/officeDocument/2006/relationships/image" Target="../media/image53.png"/><Relationship Id="rId12" Type="http://schemas.openxmlformats.org/officeDocument/2006/relationships/image" Target="../media/image6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11" Type="http://schemas.openxmlformats.org/officeDocument/2006/relationships/image" Target="../media/image62.png"/><Relationship Id="rId5" Type="http://schemas.openxmlformats.org/officeDocument/2006/relationships/image" Target="../media/image52.png"/><Relationship Id="rId10" Type="http://schemas.openxmlformats.org/officeDocument/2006/relationships/image" Target="../media/image61.png"/><Relationship Id="rId4" Type="http://schemas.openxmlformats.org/officeDocument/2006/relationships/image" Target="../media/image51.png"/><Relationship Id="rId9" Type="http://schemas.openxmlformats.org/officeDocument/2006/relationships/image" Target="../media/image47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64.png"/><Relationship Id="rId3" Type="http://schemas.openxmlformats.org/officeDocument/2006/relationships/image" Target="../media/image65.png"/><Relationship Id="rId7" Type="http://schemas.openxmlformats.org/officeDocument/2006/relationships/image" Target="../media/image53.png"/><Relationship Id="rId12" Type="http://schemas.openxmlformats.org/officeDocument/2006/relationships/image" Target="../media/image6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11" Type="http://schemas.openxmlformats.org/officeDocument/2006/relationships/image" Target="../media/image62.png"/><Relationship Id="rId5" Type="http://schemas.openxmlformats.org/officeDocument/2006/relationships/image" Target="../media/image52.png"/><Relationship Id="rId10" Type="http://schemas.openxmlformats.org/officeDocument/2006/relationships/image" Target="../media/image61.png"/><Relationship Id="rId4" Type="http://schemas.openxmlformats.org/officeDocument/2006/relationships/image" Target="../media/image51.png"/><Relationship Id="rId9" Type="http://schemas.openxmlformats.org/officeDocument/2006/relationships/image" Target="../media/image47.png"/><Relationship Id="rId14" Type="http://schemas.openxmlformats.org/officeDocument/2006/relationships/image" Target="../media/image66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image" Target="../media/image72.png"/><Relationship Id="rId3" Type="http://schemas.openxmlformats.org/officeDocument/2006/relationships/image" Target="../media/image65.png"/><Relationship Id="rId7" Type="http://schemas.openxmlformats.org/officeDocument/2006/relationships/image" Target="../media/image67.png"/><Relationship Id="rId12" Type="http://schemas.openxmlformats.org/officeDocument/2006/relationships/image" Target="../media/image59.png"/><Relationship Id="rId2" Type="http://schemas.openxmlformats.org/officeDocument/2006/relationships/notesSlide" Target="../notesSlides/notesSlide45.xml"/><Relationship Id="rId16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70.png"/><Relationship Id="rId5" Type="http://schemas.openxmlformats.org/officeDocument/2006/relationships/image" Target="../media/image52.png"/><Relationship Id="rId15" Type="http://schemas.openxmlformats.org/officeDocument/2006/relationships/image" Target="../media/image74.png"/><Relationship Id="rId10" Type="http://schemas.openxmlformats.org/officeDocument/2006/relationships/image" Target="../media/image69.png"/><Relationship Id="rId4" Type="http://schemas.openxmlformats.org/officeDocument/2006/relationships/image" Target="../media/image51.png"/><Relationship Id="rId9" Type="http://schemas.openxmlformats.org/officeDocument/2006/relationships/image" Target="../media/image49.png"/><Relationship Id="rId14" Type="http://schemas.openxmlformats.org/officeDocument/2006/relationships/image" Target="../media/image7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13" Type="http://schemas.openxmlformats.org/officeDocument/2006/relationships/image" Target="../media/image94.png"/><Relationship Id="rId3" Type="http://schemas.openxmlformats.org/officeDocument/2006/relationships/image" Target="../media/image10.jpg"/><Relationship Id="rId7" Type="http://schemas.openxmlformats.org/officeDocument/2006/relationships/image" Target="../media/image88.png"/><Relationship Id="rId12" Type="http://schemas.openxmlformats.org/officeDocument/2006/relationships/image" Target="../media/image9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11" Type="http://schemas.openxmlformats.org/officeDocument/2006/relationships/image" Target="../media/image92.png"/><Relationship Id="rId5" Type="http://schemas.openxmlformats.org/officeDocument/2006/relationships/image" Target="../media/image86.png"/><Relationship Id="rId10" Type="http://schemas.openxmlformats.org/officeDocument/2006/relationships/image" Target="../media/image91.png"/><Relationship Id="rId4" Type="http://schemas.openxmlformats.org/officeDocument/2006/relationships/image" Target="../media/image85.png"/><Relationship Id="rId9" Type="http://schemas.openxmlformats.org/officeDocument/2006/relationships/image" Target="../media/image90.png"/><Relationship Id="rId14" Type="http://schemas.openxmlformats.org/officeDocument/2006/relationships/image" Target="../media/image9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0795" y="3924300"/>
            <a:ext cx="12214225" cy="2950210"/>
          </a:xfrm>
          <a:prstGeom prst="rect">
            <a:avLst/>
          </a:prstGeom>
          <a:solidFill>
            <a:srgbClr val="00447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pic>
        <p:nvPicPr>
          <p:cNvPr id="5" name="图片 4" descr="SHU_VI_LOGO.sv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5095" y="4259580"/>
            <a:ext cx="1795780" cy="2251075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75A9E019-D5ED-4BE6-A7FD-FAAA7154A7B7}"/>
              </a:ext>
            </a:extLst>
          </p:cNvPr>
          <p:cNvSpPr/>
          <p:nvPr/>
        </p:nvSpPr>
        <p:spPr>
          <a:xfrm>
            <a:off x="1524000" y="1725275"/>
            <a:ext cx="9144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 7 Fourier Series of Discrete-time Signals</a:t>
            </a:r>
            <a:endParaRPr lang="zh-CN" altLang="en-US" sz="6000" dirty="0"/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39CBF860-9DC8-4F10-AAED-6F0E2A3B58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2259" y="4259580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School of Computer Engineering and Science</a:t>
            </a:r>
          </a:p>
          <a:p>
            <a:r>
              <a:rPr lang="en-US" altLang="zh-CN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Shanghai University</a:t>
            </a:r>
          </a:p>
          <a:p>
            <a:endParaRPr lang="en-US" altLang="zh-CN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Instructor:  Jianjia Wang, </a:t>
            </a:r>
            <a:r>
              <a:rPr lang="en-US" altLang="zh-CN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Shengyu</a:t>
            </a:r>
            <a:r>
              <a:rPr lang="en-US" altLang="zh-CN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Duan</a:t>
            </a:r>
            <a:endParaRPr lang="zh-CN" altLang="en-US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34845413"/>
      </p:ext>
    </p:extLst>
  </p:cSld>
  <p:clrMapOvr>
    <a:masterClrMapping/>
  </p:clrMapOvr>
  <p:transition spd="med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200000"/>
              </a:lnSpc>
              <a:spcAft>
                <a:spcPts val="600"/>
              </a:spcAft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Discrete Time Fourier Series Representation</a:t>
            </a: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pic>
        <p:nvPicPr>
          <p:cNvPr id="5" name="圖片 1">
            <a:extLst>
              <a:ext uri="{FF2B5EF4-FFF2-40B4-BE49-F238E27FC236}">
                <a16:creationId xmlns:a16="http://schemas.microsoft.com/office/drawing/2014/main" id="{50FC33DB-1266-43ED-9B75-A0E62283D8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636" y="1197900"/>
            <a:ext cx="3999586" cy="233720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4">
                <a:extLst>
                  <a:ext uri="{FF2B5EF4-FFF2-40B4-BE49-F238E27FC236}">
                    <a16:creationId xmlns:a16="http://schemas.microsoft.com/office/drawing/2014/main" id="{AED25EDD-86FC-422F-9E97-F81DAC970C53}"/>
                  </a:ext>
                </a:extLst>
              </p:cNvPr>
              <p:cNvSpPr txBox="1"/>
              <p:nvPr/>
            </p:nvSpPr>
            <p:spPr>
              <a:xfrm>
                <a:off x="6566148" y="1485933"/>
                <a:ext cx="3816424" cy="9142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unc>
                                <m:func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TW" sz="2400">
                                      <a:latin typeface="Cambria Math"/>
                                    </a:rPr>
                                    <m:t>cos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sz="2400" i="1">
                                          <a:latin typeface="Cambria Math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zh-TW" sz="2400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func>
                              <m:r>
                                <a:rPr lang="en-US" altLang="zh-TW" sz="2400" i="1">
                                  <a:latin typeface="Cambria Math"/>
                                  <a:ea typeface="Cambria Math"/>
                                </a:rPr>
                                <m:t>≠</m:t>
                              </m:r>
                              <m:func>
                                <m:func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TW" sz="2400">
                                      <a:latin typeface="Cambria Math"/>
                                      <a:ea typeface="Cambria Math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TW" altLang="en-US" sz="2400" i="1">
                                              <a:latin typeface="Cambria Math"/>
                                              <a:ea typeface="Cambria Math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400" i="1">
                                              <a:latin typeface="Cambria Math"/>
                                              <a:ea typeface="Cambria Math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altLang="zh-TW" sz="2400" i="1">
                                          <a:latin typeface="Cambria Math"/>
                                          <a:ea typeface="Cambria Math"/>
                                        </a:rPr>
                                        <m:t>+2</m:t>
                                      </m:r>
                                      <m:r>
                                        <a:rPr lang="zh-TW" altLang="en-US" sz="2400" i="1">
                                          <a:latin typeface="Cambria Math"/>
                                          <a:ea typeface="Cambria Math"/>
                                        </a:rPr>
                                        <m:t>𝜋</m:t>
                                      </m:r>
                                    </m:e>
                                  </m:d>
                                  <m:r>
                                    <a:rPr lang="en-US" altLang="zh-TW" sz="2400" i="1"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altLang="zh-TW" sz="2400" i="1">
                                  <a:latin typeface="Cambria Math"/>
                                </a:rPr>
                                <m:t> </m:t>
                              </m:r>
                              <m:func>
                                <m:func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TW" sz="2400">
                                      <a:latin typeface="Cambria Math"/>
                                    </a:rPr>
                                    <m:t>cos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sz="2400" i="1">
                                          <a:latin typeface="Cambria Math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zh-TW" sz="2400" i="1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</m:func>
                              <m:r>
                                <a:rPr lang="en-US" altLang="zh-TW" sz="2400" i="1">
                                  <a:latin typeface="Cambria Math"/>
                                </a:rPr>
                                <m:t>=</m:t>
                              </m:r>
                              <m:func>
                                <m:func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TW" sz="2400">
                                      <a:latin typeface="Cambria Math"/>
                                      <a:ea typeface="Cambria Math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TW" altLang="en-US" sz="2400" i="1">
                                              <a:latin typeface="Cambria Math"/>
                                              <a:ea typeface="Cambria Math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400" i="1">
                                              <a:latin typeface="Cambria Math"/>
                                              <a:ea typeface="Cambria Math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altLang="zh-TW" sz="2400" i="1">
                                          <a:latin typeface="Cambria Math"/>
                                          <a:ea typeface="Cambria Math"/>
                                        </a:rPr>
                                        <m:t>+2</m:t>
                                      </m:r>
                                      <m:r>
                                        <a:rPr lang="zh-TW" altLang="en-US" sz="2400" i="1">
                                          <a:latin typeface="Cambria Math"/>
                                          <a:ea typeface="Cambria Math"/>
                                        </a:rPr>
                                        <m:t>𝜋</m:t>
                                      </m:r>
                                    </m:e>
                                  </m:d>
                                  <m:r>
                                    <a:rPr lang="en-US" altLang="zh-TW" sz="2400" i="1">
                                      <a:latin typeface="Cambria Math"/>
                                      <a:ea typeface="Cambria Math"/>
                                    </a:rPr>
                                    <m:t>𝑛</m:t>
                                  </m:r>
                                </m:e>
                              </m:func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4">
                <a:extLst>
                  <a:ext uri="{FF2B5EF4-FFF2-40B4-BE49-F238E27FC236}">
                    <a16:creationId xmlns:a16="http://schemas.microsoft.com/office/drawing/2014/main" id="{AED25EDD-86FC-422F-9E97-F81DAC970C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6148" y="1485933"/>
                <a:ext cx="3816424" cy="9142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5">
                <a:extLst>
                  <a:ext uri="{FF2B5EF4-FFF2-40B4-BE49-F238E27FC236}">
                    <a16:creationId xmlns:a16="http://schemas.microsoft.com/office/drawing/2014/main" id="{A56A6E36-DD31-4005-9629-9572A32F6735}"/>
                  </a:ext>
                </a:extLst>
              </p:cNvPr>
              <p:cNvSpPr txBox="1"/>
              <p:nvPr/>
            </p:nvSpPr>
            <p:spPr>
              <a:xfrm>
                <a:off x="6566148" y="2350029"/>
                <a:ext cx="3168352" cy="9142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i="1">
                                  <a:latin typeface="Cambria Math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/>
                                    </a:rPr>
                                    <m:t>𝑗</m:t>
                                  </m:r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sz="2400" i="1">
                                          <a:latin typeface="Cambria Math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zh-TW" sz="2400" i="1">
                                      <a:latin typeface="Cambria Math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/>
                                  <a:ea typeface="Cambria Math"/>
                                </a:rPr>
                                <m:t>≠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/>
                                    </a:rPr>
                                    <m:t>𝑗</m:t>
                                  </m:r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latin typeface="Cambria Math"/>
                                        </a:rPr>
                                        <m:t>(</m:t>
                                      </m:r>
                                      <m:r>
                                        <a:rPr lang="zh-TW" altLang="en-US" sz="2400" i="1">
                                          <a:latin typeface="Cambria Math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zh-TW" sz="2400" i="1">
                                      <a:latin typeface="Cambria Math"/>
                                    </a:rPr>
                                    <m:t>+2</m:t>
                                  </m:r>
                                  <m:r>
                                    <a:rPr lang="zh-TW" altLang="en-US" sz="2400" i="1">
                                      <a:latin typeface="Cambria Math"/>
                                    </a:rPr>
                                    <m:t>𝜋</m:t>
                                  </m:r>
                                  <m:r>
                                    <a:rPr lang="en-US" altLang="zh-TW" sz="2400" i="1">
                                      <a:latin typeface="Cambria Math"/>
                                    </a:rPr>
                                    <m:t>)</m:t>
                                  </m:r>
                                  <m:r>
                                    <a:rPr lang="en-US" altLang="zh-TW" sz="2400" i="1">
                                      <a:latin typeface="Cambria Math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altLang="zh-TW" sz="2400" i="1">
                                  <a:latin typeface="Cambria Math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/>
                                    </a:rPr>
                                    <m:t>𝑗</m:t>
                                  </m:r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sz="2400" i="1">
                                          <a:latin typeface="Cambria Math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zh-TW" sz="2400" i="1">
                                      <a:latin typeface="Cambria Math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/>
                                    </a:rPr>
                                    <m:t>𝑗</m:t>
                                  </m:r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latin typeface="Cambria Math"/>
                                        </a:rPr>
                                        <m:t>(</m:t>
                                      </m:r>
                                      <m:r>
                                        <a:rPr lang="zh-TW" altLang="en-US" sz="2400" i="1">
                                          <a:latin typeface="Cambria Math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zh-TW" sz="2400" i="1">
                                      <a:latin typeface="Cambria Math"/>
                                    </a:rPr>
                                    <m:t>+2</m:t>
                                  </m:r>
                                  <m:r>
                                    <a:rPr lang="zh-TW" altLang="en-US" sz="2400" i="1">
                                      <a:latin typeface="Cambria Math"/>
                                    </a:rPr>
                                    <m:t>𝜋</m:t>
                                  </m:r>
                                  <m:r>
                                    <a:rPr lang="en-US" altLang="zh-TW" sz="2400" i="1">
                                      <a:latin typeface="Cambria Math"/>
                                    </a:rPr>
                                    <m:t>)</m:t>
                                  </m:r>
                                  <m:r>
                                    <a:rPr lang="en-US" altLang="zh-TW" sz="2400" i="1">
                                      <a:latin typeface="Cambria Math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" name="文字方塊 5">
                <a:extLst>
                  <a:ext uri="{FF2B5EF4-FFF2-40B4-BE49-F238E27FC236}">
                    <a16:creationId xmlns:a16="http://schemas.microsoft.com/office/drawing/2014/main" id="{A56A6E36-DD31-4005-9629-9572A32F67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6148" y="2350029"/>
                <a:ext cx="3168352" cy="9142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2">
                <a:extLst>
                  <a:ext uri="{FF2B5EF4-FFF2-40B4-BE49-F238E27FC236}">
                    <a16:creationId xmlns:a16="http://schemas.microsoft.com/office/drawing/2014/main" id="{2EEB108A-9524-49D0-926F-BA7735954EEB}"/>
                  </a:ext>
                </a:extLst>
              </p:cNvPr>
              <p:cNvSpPr txBox="1"/>
              <p:nvPr/>
            </p:nvSpPr>
            <p:spPr>
              <a:xfrm>
                <a:off x="1741612" y="1269908"/>
                <a:ext cx="7200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altLang="zh-TW" i="1">
                              <a:latin typeface="Cambria Math"/>
                            </a:rPr>
                            <m:t>[</m:t>
                          </m:r>
                          <m:r>
                            <a:rPr lang="en-US" altLang="zh-TW" i="1">
                              <a:latin typeface="Cambria Math"/>
                              <a:ea typeface="Cambria Math"/>
                            </a:rPr>
                            <m:t>⋅</m:t>
                          </m:r>
                          <m:r>
                            <a:rPr lang="en-US" altLang="zh-TW" i="1">
                              <a:latin typeface="Cambria Math"/>
                            </a:rPr>
                            <m:t>]</m:t>
                          </m:r>
                        </m:e>
                      </m:func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" name="文字方塊 2">
                <a:extLst>
                  <a:ext uri="{FF2B5EF4-FFF2-40B4-BE49-F238E27FC236}">
                    <a16:creationId xmlns:a16="http://schemas.microsoft.com/office/drawing/2014/main" id="{2EEB108A-9524-49D0-926F-BA7735954E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1612" y="1269908"/>
                <a:ext cx="720080" cy="369332"/>
              </a:xfrm>
              <a:prstGeom prst="rect">
                <a:avLst/>
              </a:prstGeom>
              <a:blipFill>
                <a:blip r:embed="rId6"/>
                <a:stretch>
                  <a:fillRect r="-3390"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7">
                <a:extLst>
                  <a:ext uri="{FF2B5EF4-FFF2-40B4-BE49-F238E27FC236}">
                    <a16:creationId xmlns:a16="http://schemas.microsoft.com/office/drawing/2014/main" id="{A2BFB485-8494-4CEF-B01A-457620708A41}"/>
                  </a:ext>
                </a:extLst>
              </p:cNvPr>
              <p:cNvSpPr txBox="1"/>
              <p:nvPr/>
            </p:nvSpPr>
            <p:spPr>
              <a:xfrm>
                <a:off x="4693940" y="1095412"/>
                <a:ext cx="194421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2000"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altLang="zh-TW" sz="2000" i="1">
                              <a:latin typeface="Cambria Math"/>
                            </a:rPr>
                            <m:t>[</m:t>
                          </m:r>
                          <m:d>
                            <m:d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0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000" i="1">
                                      <a:latin typeface="Cambria Math"/>
                                      <a:ea typeface="Cambria Math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TW" sz="2000" i="1">
                                      <a:latin typeface="Cambria Math"/>
                                      <a:ea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TW" sz="2000" i="1">
                                  <a:latin typeface="Cambria Math"/>
                                  <a:ea typeface="Cambria Math"/>
                                </a:rPr>
                                <m:t>+2</m:t>
                              </m:r>
                              <m:r>
                                <a:rPr lang="zh-TW" altLang="en-US" sz="2000" i="1">
                                  <a:latin typeface="Cambria Math"/>
                                  <a:ea typeface="Cambria Math"/>
                                </a:rPr>
                                <m:t>𝜋</m:t>
                              </m:r>
                            </m:e>
                          </m:d>
                          <m:r>
                            <a:rPr lang="en-US" altLang="zh-TW" sz="2000" i="1">
                              <a:latin typeface="Cambria Math"/>
                              <a:ea typeface="Cambria Math"/>
                            </a:rPr>
                            <m:t>𝑡</m:t>
                          </m:r>
                          <m:r>
                            <a:rPr lang="en-US" altLang="zh-TW" sz="2000" i="1">
                              <a:latin typeface="Cambria Math"/>
                            </a:rPr>
                            <m:t>]</m:t>
                          </m:r>
                        </m:e>
                      </m:func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9" name="文字方塊 7">
                <a:extLst>
                  <a:ext uri="{FF2B5EF4-FFF2-40B4-BE49-F238E27FC236}">
                    <a16:creationId xmlns:a16="http://schemas.microsoft.com/office/drawing/2014/main" id="{A2BFB485-8494-4CEF-B01A-457620708A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3940" y="1095412"/>
                <a:ext cx="1944216" cy="400110"/>
              </a:xfrm>
              <a:prstGeom prst="rect">
                <a:avLst/>
              </a:prstGeom>
              <a:blipFill>
                <a:blip r:embed="rId7"/>
                <a:stretch>
                  <a:fillRect r="-1254"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B8D69F8B-B97C-4022-AB00-D0682FFED9D5}"/>
                  </a:ext>
                </a:extLst>
              </p:cNvPr>
              <p:cNvSpPr/>
              <p:nvPr/>
            </p:nvSpPr>
            <p:spPr>
              <a:xfrm>
                <a:off x="5814818" y="2106044"/>
                <a:ext cx="558166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000" i="1">
                          <a:latin typeface="Cambria Math"/>
                          <a:ea typeface="Cambria Math"/>
                        </a:rPr>
                        <m:t>𝑡</m:t>
                      </m:r>
                      <m:r>
                        <a:rPr lang="en-US" altLang="zh-TW" sz="2000" i="1"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en-US" altLang="zh-TW" sz="2000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𝑛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B8D69F8B-B97C-4022-AB00-D0682FFED9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4818" y="2106044"/>
                <a:ext cx="558166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9">
                <a:extLst>
                  <a:ext uri="{FF2B5EF4-FFF2-40B4-BE49-F238E27FC236}">
                    <a16:creationId xmlns:a16="http://schemas.microsoft.com/office/drawing/2014/main" id="{1936B2B2-C676-44FD-B166-0AFAB5C6BA1E}"/>
                  </a:ext>
                </a:extLst>
              </p:cNvPr>
              <p:cNvSpPr txBox="1"/>
              <p:nvPr/>
            </p:nvSpPr>
            <p:spPr>
              <a:xfrm>
                <a:off x="4820058" y="3276840"/>
                <a:ext cx="138605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200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altLang="zh-TW" sz="20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altLang="zh-TW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zh-TW" altLang="en-US" sz="20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TW" sz="20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TW" sz="200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𝑡</m:t>
                          </m:r>
                          <m:r>
                            <a:rPr lang="en-US" altLang="zh-TW" sz="20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]</m:t>
                          </m:r>
                        </m:e>
                      </m:func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11" name="文字方塊 9">
                <a:extLst>
                  <a:ext uri="{FF2B5EF4-FFF2-40B4-BE49-F238E27FC236}">
                    <a16:creationId xmlns:a16="http://schemas.microsoft.com/office/drawing/2014/main" id="{1936B2B2-C676-44FD-B166-0AFAB5C6BA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0058" y="3276840"/>
                <a:ext cx="1386050" cy="400110"/>
              </a:xfrm>
              <a:prstGeom prst="rect">
                <a:avLst/>
              </a:prstGeom>
              <a:blipFill>
                <a:blip r:embed="rId9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線單箭頭接點 8">
            <a:extLst>
              <a:ext uri="{FF2B5EF4-FFF2-40B4-BE49-F238E27FC236}">
                <a16:creationId xmlns:a16="http://schemas.microsoft.com/office/drawing/2014/main" id="{1A932D85-4DAA-44DC-838E-B60E9C649BBC}"/>
              </a:ext>
            </a:extLst>
          </p:cNvPr>
          <p:cNvCxnSpPr/>
          <p:nvPr/>
        </p:nvCxnSpPr>
        <p:spPr>
          <a:xfrm flipV="1">
            <a:off x="5108090" y="3077409"/>
            <a:ext cx="0" cy="249264"/>
          </a:xfrm>
          <a:prstGeom prst="straightConnector1">
            <a:avLst/>
          </a:prstGeom>
          <a:ln w="127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3B5F857B-6F4C-49F5-8BDB-2779104E85EF}"/>
              </a:ext>
            </a:extLst>
          </p:cNvPr>
          <p:cNvSpPr/>
          <p:nvPr/>
        </p:nvSpPr>
        <p:spPr>
          <a:xfrm>
            <a:off x="3469804" y="2299506"/>
            <a:ext cx="121828" cy="369332"/>
          </a:xfrm>
          <a:prstGeom prst="rect">
            <a:avLst/>
          </a:prstGeom>
        </p:spPr>
        <p:txBody>
          <a:bodyPr wrap="none" lIns="0" rIns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613BBF9-3B35-4BF7-8BF4-42192B24A70B}"/>
              </a:ext>
            </a:extLst>
          </p:cNvPr>
          <p:cNvSpPr/>
          <p:nvPr/>
        </p:nvSpPr>
        <p:spPr>
          <a:xfrm>
            <a:off x="4013680" y="2299506"/>
            <a:ext cx="121828" cy="369332"/>
          </a:xfrm>
          <a:prstGeom prst="rect">
            <a:avLst/>
          </a:prstGeom>
        </p:spPr>
        <p:txBody>
          <a:bodyPr wrap="none" lIns="0" rIns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93AA361-A24D-462A-AC17-F06C05BD1C9C}"/>
              </a:ext>
            </a:extLst>
          </p:cNvPr>
          <p:cNvSpPr/>
          <p:nvPr/>
        </p:nvSpPr>
        <p:spPr>
          <a:xfrm>
            <a:off x="5260676" y="2034334"/>
            <a:ext cx="121828" cy="369332"/>
          </a:xfrm>
          <a:prstGeom prst="rect">
            <a:avLst/>
          </a:prstGeom>
        </p:spPr>
        <p:txBody>
          <a:bodyPr wrap="none" lIns="0" rIns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5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1F07C2B-7F9A-4EEC-BECF-9FFE4979FA2A}"/>
              </a:ext>
            </a:extLst>
          </p:cNvPr>
          <p:cNvSpPr/>
          <p:nvPr/>
        </p:nvSpPr>
        <p:spPr>
          <a:xfrm>
            <a:off x="4693940" y="2023286"/>
            <a:ext cx="121828" cy="369332"/>
          </a:xfrm>
          <a:prstGeom prst="rect">
            <a:avLst/>
          </a:prstGeom>
        </p:spPr>
        <p:txBody>
          <a:bodyPr wrap="none" lIns="0" rIns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4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CC672DF-F477-4298-9B80-155B9E7AA9BD}"/>
              </a:ext>
            </a:extLst>
          </p:cNvPr>
          <p:cNvSpPr/>
          <p:nvPr/>
        </p:nvSpPr>
        <p:spPr>
          <a:xfrm>
            <a:off x="2319396" y="2299506"/>
            <a:ext cx="121828" cy="369332"/>
          </a:xfrm>
          <a:prstGeom prst="rect">
            <a:avLst/>
          </a:prstGeom>
        </p:spPr>
        <p:txBody>
          <a:bodyPr wrap="none" lIns="0" rIns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ea typeface="Cambria Math"/>
              </a:rPr>
              <a:t>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C3E3603-C3B5-48BC-8047-D19F8E6842F0}"/>
              </a:ext>
            </a:extLst>
          </p:cNvPr>
          <p:cNvSpPr/>
          <p:nvPr/>
        </p:nvSpPr>
        <p:spPr>
          <a:xfrm>
            <a:off x="2971660" y="2299506"/>
            <a:ext cx="121828" cy="369332"/>
          </a:xfrm>
          <a:prstGeom prst="rect">
            <a:avLst/>
          </a:prstGeom>
        </p:spPr>
        <p:txBody>
          <a:bodyPr wrap="none" lIns="0" rIns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ea typeface="Cambria Math"/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19" name="圖片 12">
            <a:extLst>
              <a:ext uri="{FF2B5EF4-FFF2-40B4-BE49-F238E27FC236}">
                <a16:creationId xmlns:a16="http://schemas.microsoft.com/office/drawing/2014/main" id="{49B62DD4-940D-4456-BCCE-8AD584287B7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802" y="3934204"/>
            <a:ext cx="2976372" cy="2695194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20651A8D-FB44-43D7-911D-B30203CFB31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300" y="4726292"/>
            <a:ext cx="2862072" cy="1508760"/>
          </a:xfrm>
          <a:prstGeom prst="rect">
            <a:avLst/>
          </a:prstGeom>
        </p:spPr>
      </p:pic>
      <p:sp>
        <p:nvSpPr>
          <p:cNvPr id="21" name="向右箭號 20">
            <a:extLst>
              <a:ext uri="{FF2B5EF4-FFF2-40B4-BE49-F238E27FC236}">
                <a16:creationId xmlns:a16="http://schemas.microsoft.com/office/drawing/2014/main" id="{F847FE7F-032D-4647-9C9E-DC0F0AA4400F}"/>
              </a:ext>
            </a:extLst>
          </p:cNvPr>
          <p:cNvSpPr/>
          <p:nvPr/>
        </p:nvSpPr>
        <p:spPr>
          <a:xfrm rot="10800000">
            <a:off x="6030842" y="5086332"/>
            <a:ext cx="607314" cy="432048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69BCCF9D-46BA-4D3A-91FF-56F41B2C3ECE}"/>
                  </a:ext>
                </a:extLst>
              </p:cNvPr>
              <p:cNvSpPr/>
              <p:nvPr/>
            </p:nvSpPr>
            <p:spPr>
              <a:xfrm>
                <a:off x="1741613" y="4537169"/>
                <a:ext cx="683007" cy="4133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000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000" i="1">
                              <a:latin typeface="Cambria Math"/>
                            </a:rPr>
                            <m:t>𝑗</m:t>
                          </m:r>
                          <m:r>
                            <a:rPr lang="en-US" altLang="zh-TW" sz="2000" i="1">
                              <a:latin typeface="Cambria Math"/>
                            </a:rPr>
                            <m:t>[⋅]</m:t>
                          </m:r>
                        </m:sup>
                      </m:sSup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69BCCF9D-46BA-4D3A-91FF-56F41B2C3E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1613" y="4537169"/>
                <a:ext cx="683007" cy="41331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992A76CB-4757-47F7-9430-E85927B929A7}"/>
                  </a:ext>
                </a:extLst>
              </p:cNvPr>
              <p:cNvSpPr/>
              <p:nvPr/>
            </p:nvSpPr>
            <p:spPr>
              <a:xfrm>
                <a:off x="4405909" y="5281801"/>
                <a:ext cx="88453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i="1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altLang="zh-TW" sz="2000" i="1">
                          <a:solidFill>
                            <a:srgbClr val="FF0000"/>
                          </a:solidFill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zh-TW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992A76CB-4757-47F7-9430-E85927B929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5909" y="5281801"/>
                <a:ext cx="884537" cy="4001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471EC453-C2DA-4877-857C-DEC298FBC9AC}"/>
                  </a:ext>
                </a:extLst>
              </p:cNvPr>
              <p:cNvSpPr/>
              <p:nvPr/>
            </p:nvSpPr>
            <p:spPr>
              <a:xfrm>
                <a:off x="4405909" y="4582276"/>
                <a:ext cx="88453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i="1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altLang="zh-TW" sz="2000" i="1">
                          <a:solidFill>
                            <a:srgbClr val="FF0000"/>
                          </a:solidFill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zh-TW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471EC453-C2DA-4877-857C-DEC298FBC9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5909" y="4582276"/>
                <a:ext cx="884537" cy="4001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33E5A4BF-C19E-44CF-B86A-D36155AC4B77}"/>
                  </a:ext>
                </a:extLst>
              </p:cNvPr>
              <p:cNvSpPr/>
              <p:nvPr/>
            </p:nvSpPr>
            <p:spPr>
              <a:xfrm>
                <a:off x="4045869" y="4150228"/>
                <a:ext cx="88453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i="1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altLang="zh-TW" sz="2000" i="1">
                          <a:solidFill>
                            <a:srgbClr val="FF0000"/>
                          </a:solidFill>
                          <a:latin typeface="Cambria Math"/>
                        </a:rPr>
                        <m:t>=2</m:t>
                      </m:r>
                    </m:oMath>
                  </m:oMathPara>
                </a14:m>
                <a:endParaRPr lang="zh-TW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33E5A4BF-C19E-44CF-B86A-D36155AC4B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5869" y="4150228"/>
                <a:ext cx="884537" cy="40011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6A63C847-9919-422E-BA01-856594E9490E}"/>
                  </a:ext>
                </a:extLst>
              </p:cNvPr>
              <p:cNvSpPr/>
              <p:nvPr/>
            </p:nvSpPr>
            <p:spPr>
              <a:xfrm>
                <a:off x="3469805" y="3862196"/>
                <a:ext cx="88453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i="1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altLang="zh-TW" sz="2000" i="1">
                          <a:solidFill>
                            <a:srgbClr val="FF0000"/>
                          </a:solidFill>
                          <a:latin typeface="Cambria Math"/>
                        </a:rPr>
                        <m:t>=3</m:t>
                      </m:r>
                    </m:oMath>
                  </m:oMathPara>
                </a14:m>
                <a:endParaRPr lang="zh-TW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6A63C847-9919-422E-BA01-856594E949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9805" y="3862196"/>
                <a:ext cx="884537" cy="40011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470160BF-51F4-4CCF-BF76-F4C47277B1B7}"/>
                  </a:ext>
                </a:extLst>
              </p:cNvPr>
              <p:cNvSpPr/>
              <p:nvPr/>
            </p:nvSpPr>
            <p:spPr>
              <a:xfrm>
                <a:off x="2533701" y="3894134"/>
                <a:ext cx="88453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i="1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altLang="zh-TW" sz="2000" i="1">
                          <a:solidFill>
                            <a:srgbClr val="FF0000"/>
                          </a:solidFill>
                          <a:latin typeface="Cambria Math"/>
                        </a:rPr>
                        <m:t>=4</m:t>
                      </m:r>
                    </m:oMath>
                  </m:oMathPara>
                </a14:m>
                <a:endParaRPr lang="zh-TW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470160BF-51F4-4CCF-BF76-F4C47277B1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3701" y="3894134"/>
                <a:ext cx="884537" cy="40011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952DDFD2-E60D-4ECE-BD1D-C5BAC1875DD1}"/>
                  </a:ext>
                </a:extLst>
              </p:cNvPr>
              <p:cNvSpPr/>
              <p:nvPr/>
            </p:nvSpPr>
            <p:spPr>
              <a:xfrm>
                <a:off x="3820140" y="5380312"/>
                <a:ext cx="66806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/>
                            </a:rPr>
                            <m:t>𝜔</m:t>
                          </m:r>
                        </m:e>
                        <m:sub>
                          <m:r>
                            <a:rPr lang="en-US" altLang="zh-TW" sz="2000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zh-TW" sz="2000" i="1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952DDFD2-E60D-4ECE-BD1D-C5BAC1875D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0140" y="5380312"/>
                <a:ext cx="668068" cy="400110"/>
              </a:xfrm>
              <a:prstGeom prst="rect">
                <a:avLst/>
              </a:prstGeom>
              <a:blipFill>
                <a:blip r:embed="rId18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311C5F9F-DBA1-4FB3-8E76-FF1DA2C36471}"/>
                  </a:ext>
                </a:extLst>
              </p:cNvPr>
              <p:cNvSpPr/>
              <p:nvPr/>
            </p:nvSpPr>
            <p:spPr>
              <a:xfrm>
                <a:off x="2257709" y="5442180"/>
                <a:ext cx="12435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/>
                            </a:rPr>
                            <m:t>(</m:t>
                          </m:r>
                          <m:r>
                            <a:rPr lang="zh-TW" altLang="en-US" i="1">
                              <a:latin typeface="Cambria Math"/>
                            </a:rPr>
                            <m:t>𝜔</m:t>
                          </m:r>
                        </m:e>
                        <m:sub>
                          <m:r>
                            <a:rPr lang="en-US" altLang="zh-TW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zh-TW" i="1">
                          <a:latin typeface="Cambria Math"/>
                        </a:rPr>
                        <m:t>+2</m:t>
                      </m:r>
                      <m:r>
                        <a:rPr lang="zh-TW" altLang="en-US" i="1">
                          <a:latin typeface="Cambria Math"/>
                        </a:rPr>
                        <m:t>𝜋</m:t>
                      </m:r>
                      <m:r>
                        <a:rPr lang="en-US" altLang="zh-TW" i="1">
                          <a:latin typeface="Cambria Math"/>
                        </a:rPr>
                        <m:t>)</m:t>
                      </m:r>
                      <m:r>
                        <a:rPr lang="en-US" altLang="zh-TW" i="1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311C5F9F-DBA1-4FB3-8E76-FF1DA2C364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7709" y="5442180"/>
                <a:ext cx="1243546" cy="369332"/>
              </a:xfrm>
              <a:prstGeom prst="rect">
                <a:avLst/>
              </a:prstGeom>
              <a:blipFill>
                <a:blip r:embed="rId1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9AEFB3DD-5E22-4468-AB41-7E7828032422}"/>
                  </a:ext>
                </a:extLst>
              </p:cNvPr>
              <p:cNvSpPr/>
              <p:nvPr/>
            </p:nvSpPr>
            <p:spPr>
              <a:xfrm>
                <a:off x="4773703" y="5072848"/>
                <a:ext cx="5135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/>
                        </a:rPr>
                        <m:t>𝑅𝑒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9AEFB3DD-5E22-4468-AB41-7E78280324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3703" y="5072848"/>
                <a:ext cx="513539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5CA4FC72-512D-424C-B8D5-A783176CCED7}"/>
                  </a:ext>
                </a:extLst>
              </p:cNvPr>
              <p:cNvSpPr/>
              <p:nvPr/>
            </p:nvSpPr>
            <p:spPr>
              <a:xfrm>
                <a:off x="3172099" y="3540434"/>
                <a:ext cx="57214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i="1">
                          <a:latin typeface="Cambria Math"/>
                        </a:rPr>
                        <m:t>𝐼𝑚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5CA4FC72-512D-424C-B8D5-A783176CCE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2099" y="3540434"/>
                <a:ext cx="572143" cy="40011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E072FEFB-2A30-44DB-A857-3AA8F510B1E8}"/>
                  </a:ext>
                </a:extLst>
              </p:cNvPr>
              <p:cNvSpPr/>
              <p:nvPr/>
            </p:nvSpPr>
            <p:spPr>
              <a:xfrm>
                <a:off x="6444992" y="1098935"/>
                <a:ext cx="106074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altLang="zh-TW" sz="2000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𝑡</m:t>
                      </m:r>
                      <m:r>
                        <a:rPr lang="en-US" altLang="zh-TW" sz="2000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altLang="zh-TW" sz="2000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en-US" altLang="zh-TW" sz="2000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E072FEFB-2A30-44DB-A857-3AA8F510B1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992" y="1098935"/>
                <a:ext cx="1060740" cy="400110"/>
              </a:xfrm>
              <a:prstGeom prst="rect">
                <a:avLst/>
              </a:prstGeom>
              <a:blipFill>
                <a:blip r:embed="rId22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BD75A21F-B80B-4910-B603-6838FF91B2E8}"/>
                  </a:ext>
                </a:extLst>
              </p:cNvPr>
              <p:cNvSpPr/>
              <p:nvPr/>
            </p:nvSpPr>
            <p:spPr>
              <a:xfrm>
                <a:off x="5774060" y="3296457"/>
                <a:ext cx="106074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altLang="zh-TW" sz="2000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𝑡</m:t>
                      </m:r>
                      <m:r>
                        <a:rPr lang="en-US" altLang="zh-TW" sz="2000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altLang="zh-TW" sz="2000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en-US" altLang="zh-TW" sz="2000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BD75A21F-B80B-4910-B603-6838FF91B2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4060" y="3296457"/>
                <a:ext cx="1060740" cy="400110"/>
              </a:xfrm>
              <a:prstGeom prst="rect">
                <a:avLst/>
              </a:prstGeom>
              <a:blipFill>
                <a:blip r:embed="rId23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9874107"/>
      </p:ext>
    </p:extLst>
  </p:cSld>
  <p:clrMapOvr>
    <a:masterClrMapping/>
  </p:clrMapOvr>
  <p:transition spd="med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Discrete Time Fourier Series Representation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4618" y="1189946"/>
                <a:ext cx="10753415" cy="403925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Fourier series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For discrete-time signal, consider the frequency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8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Φ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8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k</m:t>
                        </m:r>
                        <m:r>
                          <a:rPr lang="en-US" altLang="zh-CN" sz="28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sz="28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8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CN" sz="28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</a:t>
                </a:r>
                <a:r>
                  <a:rPr lang="en-US" altLang="zh-CN" sz="2800" i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k+N</a:t>
                </a: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Φ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k</m:t>
                          </m:r>
                          <m: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N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80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altLang="zh-CN" sz="28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280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CN" sz="28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8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  <m:r>
                            <a:rPr lang="en-US" altLang="zh-CN" sz="28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80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               =</m:t>
                      </m:r>
                      <m:sSup>
                        <m:sSup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𝑗𝑘</m:t>
                          </m:r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sSup>
                        <m:sSup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               =</m:t>
                      </m:r>
                      <m:sSup>
                        <m:sSup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𝑗𝑘</m:t>
                          </m:r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sSup>
                        <m:sSup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  <m:f>
                            <m:fPr>
                              <m:ctrlP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Π</m:t>
                              </m:r>
                            </m:num>
                            <m:den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                  =</m:t>
                      </m:r>
                      <m:sSup>
                        <m:sSupPr>
                          <m:ctrlPr>
                            <a:rPr lang="en-US" altLang="zh-CN" sz="280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80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𝑗𝑘</m:t>
                          </m:r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80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sz="2800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Φ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k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4618" y="1189946"/>
                <a:ext cx="10753415" cy="4039254"/>
              </a:xfrm>
              <a:blipFill>
                <a:blip r:embed="rId3"/>
                <a:stretch>
                  <a:fillRect l="-2041" t="-25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7489032"/>
      </p:ext>
    </p:extLst>
  </p:cSld>
  <p:clrMapOvr>
    <a:masterClrMapping/>
  </p:clrMapOvr>
  <p:transition spd="med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Discrete Time Fourier Series Representation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4618" y="1189946"/>
                <a:ext cx="10753415" cy="403925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Fourier series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There are only </a:t>
                </a: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distinct frequencies for discrete-time signal. Those are: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80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sz="280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800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2800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…</m:t>
                      </m:r>
                      <m:sSub>
                        <m:sSubPr>
                          <m:ctrlPr>
                            <a:rPr lang="en-US" altLang="zh-CN" sz="280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  <m:r>
                            <a:rPr lang="en-US" altLang="zh-CN" sz="28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sz="280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80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sz="280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800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2800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…</m:t>
                      </m:r>
                      <m:sSub>
                        <m:sSubPr>
                          <m:ctrlPr>
                            <a:rPr lang="en-US" altLang="zh-CN" sz="280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sz="280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</a:t>
                </a:r>
              </a:p>
              <a:p>
                <a:pPr marL="0" indent="0">
                  <a:buNone/>
                </a:pP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		     ……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4618" y="1189946"/>
                <a:ext cx="10753415" cy="4039254"/>
              </a:xfrm>
              <a:blipFill>
                <a:blip r:embed="rId3"/>
                <a:stretch>
                  <a:fillRect l="-2041" t="-2564" r="-6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0009472"/>
      </p:ext>
    </p:extLst>
  </p:cSld>
  <p:clrMapOvr>
    <a:masterClrMapping/>
  </p:clrMapOvr>
  <p:transition spd="med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Discrete Time Fourier Series Representation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4618" y="1189946"/>
                <a:ext cx="10753415" cy="403925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Discrete-time Fourier series representation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e>
                          </m:d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𝑗𝑘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indicates N consecutive integers, </a:t>
                </a: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e.g., </a:t>
                </a: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[0, N-1], [1, N], [2, N+1], </a:t>
                </a: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etc.</a:t>
                </a: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4618" y="1189946"/>
                <a:ext cx="10753415" cy="4039254"/>
              </a:xfrm>
              <a:blipFill>
                <a:blip r:embed="rId3"/>
                <a:stretch>
                  <a:fillRect l="-2041" t="-25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0058627"/>
      </p:ext>
    </p:extLst>
  </p:cSld>
  <p:clrMapOvr>
    <a:masterClrMapping/>
  </p:clrMapOvr>
  <p:transition spd="med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b="1" dirty="0">
                <a:solidFill>
                  <a:srgbClr val="527B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Outline: 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7: 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Series of Discrete-time Signals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40E06A-412C-CE41-9E57-121FB374F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400" y="1639890"/>
            <a:ext cx="10213767" cy="458311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Discrete Time Fourier Series</a:t>
            </a:r>
          </a:p>
          <a:p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Series Representation</a:t>
            </a:r>
          </a:p>
          <a:p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Determination of Fourier Series Coefficient </a:t>
            </a:r>
            <a:endParaRPr lang="en-US" altLang="zh-CN" sz="1375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Fourier Series Properties</a:t>
            </a:r>
          </a:p>
          <a:p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Example</a:t>
            </a:r>
          </a:p>
          <a:p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System Characterization</a:t>
            </a:r>
          </a:p>
          <a:p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Filtering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3181857"/>
      </p:ext>
    </p:extLst>
  </p:cSld>
  <p:clrMapOvr>
    <a:masterClrMapping/>
  </p:clrMapOvr>
  <p:transition spd="med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Determination of Fourier Series Coefficient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4618" y="1189946"/>
                <a:ext cx="10753415" cy="4039254"/>
              </a:xfrm>
            </p:spPr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Continuous-time Fourier series coefficient:</a:t>
                </a:r>
                <a:endParaRPr lang="en-US" altLang="zh-CN" sz="2800" dirty="0">
                  <a:solidFill>
                    <a:schemeClr val="tx1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𝑇</m:t>
                          </m:r>
                        </m:den>
                      </m:f>
                      <m:nary>
                        <m:nary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𝑇</m:t>
                          </m:r>
                        </m:sup>
                        <m:e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𝑗𝑘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Discrete-time Fourier series coefficient:</a:t>
                </a:r>
                <a:endParaRPr lang="en-US" altLang="zh-CN" sz="2800" dirty="0">
                  <a:solidFill>
                    <a:schemeClr val="tx1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TW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=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𝑁</m:t>
                              </m:r>
                            </m:e>
                          </m:d>
                        </m:sub>
                        <m:sup/>
                        <m:e>
                          <m:r>
                            <a:rPr lang="en-US" altLang="zh-TW" sz="280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𝑥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[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]</m:t>
                          </m:r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𝑗𝑘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4618" y="1189946"/>
                <a:ext cx="10753415" cy="4039254"/>
              </a:xfrm>
              <a:blipFill>
                <a:blip r:embed="rId3"/>
                <a:stretch>
                  <a:fillRect l="-1871" t="-25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9626849"/>
      </p:ext>
    </p:extLst>
  </p:cSld>
  <p:clrMapOvr>
    <a:masterClrMapping/>
  </p:clrMapOvr>
  <p:transition spd="med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Determination of Fourier Series Coefficient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4618" y="1189946"/>
                <a:ext cx="10753415" cy="483134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Determination of discrete-time Fourier series coefficient</a:t>
                </a:r>
                <a:endParaRPr lang="en-US" altLang="zh-CN" sz="2800" dirty="0">
                  <a:solidFill>
                    <a:schemeClr val="tx1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Proof: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e>
                          </m:d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𝑗𝑘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sz="28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zh-CN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e>
                          </m:d>
                        </m:sub>
                        <m:sup/>
                        <m:e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[</m:t>
                          </m:r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]</m:t>
                          </m:r>
                        </m:e>
                      </m:nary>
                      <m:sSup>
                        <m:sSup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e>
                          </m:d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𝑁</m:t>
                                  </m:r>
                                </m:e>
                              </m:d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𝑗𝑘</m:t>
                                  </m:r>
                                  <m:sSub>
                                    <m:sSubPr>
                                      <m:ctrlPr>
                                        <a:rPr lang="en-US" altLang="zh-CN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zh-CN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  <m:sSup>
                        <m:sSup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𝑗𝑟</m:t>
                          </m:r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altLang="zh-CN" sz="28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zh-CN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e>
                          </m:d>
                        </m:sub>
                        <m:sup/>
                        <m:e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[</m:t>
                          </m:r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]</m:t>
                          </m:r>
                        </m:e>
                      </m:nary>
                      <m:sSup>
                        <m:sSup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e>
                          </m:d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𝑁</m:t>
                                  </m:r>
                                </m:e>
                              </m:d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  <m: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  <m:sSub>
                                    <m:sSubPr>
                                      <m:ctrlPr>
                                        <a:rPr lang="en-US" altLang="zh-CN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zh-CN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CN" sz="28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4618" y="1189946"/>
                <a:ext cx="10753415" cy="4831342"/>
              </a:xfrm>
              <a:blipFill>
                <a:blip r:embed="rId3"/>
                <a:stretch>
                  <a:fillRect l="-2041" t="-21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16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1781693"/>
      </p:ext>
    </p:extLst>
  </p:cSld>
  <p:clrMapOvr>
    <a:masterClrMapping/>
  </p:clrMapOvr>
  <p:transition spd="med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Determination of Fourier Series Coefficient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9376" y="1043252"/>
                <a:ext cx="11418776" cy="511328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Determination of discrete-time Fourier series coefficient</a:t>
                </a:r>
              </a:p>
              <a:p>
                <a:pPr marL="0" indent="0">
                  <a:buNone/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Proof:</a:t>
                </a:r>
                <a:endParaRPr lang="en-US" altLang="zh-CN" sz="2800" dirty="0">
                  <a:solidFill>
                    <a:schemeClr val="tx1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    For k=r: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e>
                          </m:d>
                        </m:sub>
                        <m:sup/>
                        <m:e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e>
                          </m:d>
                        </m:sub>
                        <m:sup/>
                        <m:e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nary>
                      <m:r>
                        <a:rPr lang="en-US" altLang="zh-CN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𝑁</m:t>
                      </m:r>
                    </m:oMath>
                  </m:oMathPara>
                </a14:m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    For k</a:t>
                </a:r>
                <a14:m>
                  <m:oMath xmlns:m="http://schemas.openxmlformats.org/officeDocument/2006/math">
                    <m:r>
                      <a:rPr lang="en-US" altLang="zh-TW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≠</m:t>
                    </m:r>
                    <m:r>
                      <m:rPr>
                        <m:sty m:val="p"/>
                      </m:rPr>
                      <a:rPr lang="en-US" altLang="zh-TW" sz="28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r</m:t>
                    </m:r>
                  </m:oMath>
                </a14:m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e>
                          </m:d>
                        </m:sub>
                        <m:sup/>
                        <m:e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  <m:r>
                        <a:rPr lang="en-US" altLang="zh-CN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e>
                          </m:d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n-US" altLang="zh-CN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cos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⁡[</m:t>
                          </m:r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</m:d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]</m:t>
                          </m:r>
                        </m:e>
                      </m:nary>
                      <m:r>
                        <a:rPr lang="en-US" altLang="zh-CN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𝑗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e>
                          </m:d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n-US" altLang="zh-CN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sin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⁡[</m:t>
                          </m:r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</m:d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]</m:t>
                          </m:r>
                        </m:e>
                      </m:nary>
                      <m:r>
                        <a:rPr lang="en-US" altLang="zh-CN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zh-TW" altLang="en-US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9376" y="1043252"/>
                <a:ext cx="11418776" cy="5113282"/>
              </a:xfrm>
              <a:blipFill>
                <a:blip r:embed="rId3"/>
                <a:stretch>
                  <a:fillRect l="-1922" t="-20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17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1954733"/>
      </p:ext>
    </p:extLst>
  </p:cSld>
  <p:clrMapOvr>
    <a:masterClrMapping/>
  </p:clrMapOvr>
  <p:transition spd="med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Determination of Fourier Series Coefficient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4618" y="1189946"/>
                <a:ext cx="10753415" cy="483134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Determination of discrete-time Fourier series coefficient</a:t>
                </a:r>
                <a:endParaRPr lang="en-US" altLang="zh-CN" sz="2800" dirty="0">
                  <a:solidFill>
                    <a:schemeClr val="tx1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Proof: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e>
                          </m:d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𝑗𝑘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sz="28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zh-CN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e>
                          </m:d>
                        </m:sub>
                        <m:sup/>
                        <m:e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[</m:t>
                          </m:r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]</m:t>
                          </m:r>
                        </m:e>
                      </m:nary>
                      <m:sSup>
                        <m:sSup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e>
                          </m:d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𝑁</m:t>
                                  </m:r>
                                </m:e>
                              </m:d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  <m: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  <m:sSub>
                                    <m:sSubPr>
                                      <m:ctrlPr>
                                        <a:rPr lang="en-US" altLang="zh-CN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zh-CN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CN" sz="28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zh-CN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e>
                          </m:d>
                        </m:sub>
                        <m:sup/>
                        <m:e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[</m:t>
                          </m:r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]</m:t>
                          </m:r>
                        </m:e>
                      </m:nary>
                      <m:sSup>
                        <m:sSup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𝑁</m:t>
                      </m:r>
                    </m:oMath>
                  </m:oMathPara>
                </a14:m>
                <a:endParaRPr lang="en-US" altLang="zh-CN" sz="28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4618" y="1189946"/>
                <a:ext cx="10753415" cy="4831342"/>
              </a:xfrm>
              <a:blipFill>
                <a:blip r:embed="rId3"/>
                <a:stretch>
                  <a:fillRect l="-2041" t="-2144" b="-5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3511319"/>
      </p:ext>
    </p:extLst>
  </p:cSld>
  <p:clrMapOvr>
    <a:masterClrMapping/>
  </p:clrMapOvr>
  <p:transition spd="med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Determination of Fourier Series Coefficient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4618" y="1189946"/>
                <a:ext cx="10753415" cy="483134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sz="2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Discrete-time Fourier series representation: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CN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e>
                          </m:d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𝑗𝑘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sz="28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Discrete-time Fourier series coefficient: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TW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=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TW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𝑁</m:t>
                              </m:r>
                            </m:e>
                          </m:d>
                        </m:sub>
                        <m:sup/>
                        <m:e>
                          <m:r>
                            <a:rPr lang="en-US" altLang="zh-TW" sz="2800" i="1" smtClean="0">
                              <a:solidFill>
                                <a:srgbClr val="FF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𝑥</m:t>
                          </m:r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[</m:t>
                          </m:r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]</m:t>
                          </m:r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𝑗𝑘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There is no convergence issue for discrete-time Fourier series!</a:t>
                </a: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4618" y="1189946"/>
                <a:ext cx="10753415" cy="4831342"/>
              </a:xfrm>
              <a:blipFill>
                <a:blip r:embed="rId3"/>
                <a:stretch>
                  <a:fillRect l="-2041" t="-21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19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8106708"/>
      </p:ext>
    </p:extLst>
  </p:cSld>
  <p:clrMapOvr>
    <a:masterClrMapping/>
  </p:clrMapOvr>
  <p:transition spd="med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b="1" dirty="0">
                <a:solidFill>
                  <a:srgbClr val="527B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Outline: 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7: 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Series of Discrete-time Signals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40E06A-412C-CE41-9E57-121FB374F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400" y="1639890"/>
            <a:ext cx="10213767" cy="458311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Discrete Time Fourier Series</a:t>
            </a:r>
          </a:p>
          <a:p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Fourier Series Representation</a:t>
            </a:r>
          </a:p>
          <a:p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Determination of Fourier Series Coefficient</a:t>
            </a: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Fourier Series Properties</a:t>
            </a:r>
          </a:p>
          <a:p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Example</a:t>
            </a:r>
          </a:p>
          <a:p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System Characterization</a:t>
            </a:r>
          </a:p>
          <a:p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Filtering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1193417"/>
      </p:ext>
    </p:extLst>
  </p:cSld>
  <p:clrMapOvr>
    <a:masterClrMapping/>
  </p:clrMapOvr>
  <p:transition spd="med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Determination of Fourier Series Coefficient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0088" y="1124744"/>
                <a:ext cx="10753415" cy="483134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</a:t>
                </a:r>
              </a:p>
              <a:p>
                <a:pPr marL="0" indent="0">
                  <a:buNone/>
                </a:pP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the following discrete-time periodic signal</a:t>
                </a: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0088" y="1124744"/>
                <a:ext cx="10753415" cy="4831342"/>
              </a:xfrm>
              <a:blipFill>
                <a:blip r:embed="rId3"/>
                <a:stretch>
                  <a:fillRect l="-2041" t="-2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5BC1464-D673-4520-839C-EF6DFDAD5E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408" y="2060848"/>
            <a:ext cx="10864504" cy="1872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54782"/>
      </p:ext>
    </p:extLst>
  </p:cSld>
  <p:clrMapOvr>
    <a:masterClrMapping/>
  </p:clrMapOvr>
  <p:transition spd="med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Determination of Fourier Series Coefficient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4618" y="1189946"/>
                <a:ext cx="10753415" cy="504736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</a:t>
                </a:r>
              </a:p>
              <a:p>
                <a:pPr marL="0" indent="0">
                  <a:buNone/>
                </a:pPr>
                <a:endParaRPr lang="en-US" altLang="zh-CN" sz="28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TW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=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𝑁</m:t>
                              </m:r>
                            </m:e>
                          </m:d>
                        </m:sub>
                        <m:sup/>
                        <m:e>
                          <m:r>
                            <a:rPr lang="en-US" altLang="zh-TW" sz="280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𝑥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[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]</m:t>
                          </m:r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𝑗𝑘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TW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=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altLang="zh-TW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  <m:e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𝑗𝑘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sz="28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𝑁</m:t>
                          </m:r>
                        </m:den>
                      </m:f>
                      <m:f>
                        <m:fPr>
                          <m:ctrlPr>
                            <a:rPr lang="en-US" altLang="zh-TW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𝑗𝑘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𝑗𝑘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+1)</m:t>
                              </m:r>
                            </m:sup>
                          </m:sSup>
                        </m:num>
                        <m:den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𝑗𝑘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𝑁</m:t>
                          </m:r>
                        </m:den>
                      </m:f>
                      <m:f>
                        <m:fPr>
                          <m:ctrlPr>
                            <a:rPr lang="en-US" altLang="zh-TW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f>
                                <m:fPr>
                                  <m:ctrlPr>
                                    <a:rPr lang="en-US" altLang="zh-CN" sz="2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zh-CN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f>
                                <m:f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zh-CN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𝑗𝑘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𝑗𝑘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sz="2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𝑗𝑘</m:t>
                              </m:r>
                              <m:f>
                                <m:f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zh-CN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𝑗𝑘</m:t>
                              </m:r>
                              <m:f>
                                <m:f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zh-CN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sz="28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4618" y="1189946"/>
                <a:ext cx="10753415" cy="5047366"/>
              </a:xfrm>
              <a:blipFill>
                <a:blip r:embed="rId3"/>
                <a:stretch>
                  <a:fillRect l="-2041" t="-2053" b="-8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5BC1464-D673-4520-839C-EF6DFDAD5E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749" y="1628800"/>
            <a:ext cx="10873875" cy="187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828470"/>
      </p:ext>
    </p:extLst>
  </p:cSld>
  <p:clrMapOvr>
    <a:masterClrMapping/>
  </p:clrMapOvr>
  <p:transition spd="med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Determination of Fourier Series Coefficient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4618" y="1189946"/>
                <a:ext cx="10753415" cy="504736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TW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=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𝑁</m:t>
                              </m:r>
                            </m:e>
                          </m:d>
                        </m:sub>
                        <m:sup/>
                        <m:e>
                          <m:r>
                            <a:rPr lang="en-US" altLang="zh-TW" sz="280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𝑥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[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]</m:t>
                          </m:r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𝑗𝑘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TW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=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altLang="zh-TW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  <m:e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𝑗𝑘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sz="28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𝑁</m:t>
                          </m:r>
                        </m:den>
                      </m:f>
                      <m:f>
                        <m:fPr>
                          <m:ctrlPr>
                            <a:rPr lang="en-US" altLang="zh-TW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𝑗𝑘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𝑗𝑘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+1)</m:t>
                              </m:r>
                            </m:sup>
                          </m:sSup>
                        </m:num>
                        <m:den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𝑗𝑘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𝑁</m:t>
                          </m:r>
                        </m:den>
                      </m:f>
                      <m:f>
                        <m:fPr>
                          <m:ctrlPr>
                            <a:rPr lang="en-US" altLang="zh-TW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f>
                                <m:fPr>
                                  <m:ctrlPr>
                                    <a:rPr lang="en-US" altLang="zh-CN" sz="2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zh-CN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f>
                                <m:f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zh-CN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𝑗𝑘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𝑗𝑘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sz="2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𝑗𝑘</m:t>
                              </m:r>
                              <m:f>
                                <m:f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zh-CN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𝑗𝑘</m:t>
                              </m:r>
                              <m:f>
                                <m:f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zh-CN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sz="28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𝑁</m:t>
                          </m:r>
                        </m:den>
                      </m:f>
                      <m:f>
                        <m:f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TW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sin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⁡[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𝑘</m:t>
                          </m:r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)]</m:t>
                          </m:r>
                          <m:r>
                            <a:rPr lang="en-US" altLang="zh-CN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TW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sin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⁡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altLang="zh-CN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𝑘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  <m:r>
                            <a:rPr lang="en-US" altLang="zh-CN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den>
                      </m:f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 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≠0,±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𝑁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,±2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𝑁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 …</m:t>
                      </m:r>
                    </m:oMath>
                  </m:oMathPara>
                </a14:m>
                <a:endParaRPr lang="en-US" altLang="zh-CN" sz="28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4618" y="1189946"/>
                <a:ext cx="10753415" cy="5047366"/>
              </a:xfrm>
              <a:blipFill>
                <a:blip r:embed="rId3"/>
                <a:stretch>
                  <a:fillRect l="-2041" t="-2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22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5900557"/>
      </p:ext>
    </p:extLst>
  </p:cSld>
  <p:clrMapOvr>
    <a:masterClrMapping/>
  </p:clrMapOvr>
  <p:transition spd="med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Determination of Fourier Series Coefficient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4618" y="1189946"/>
                <a:ext cx="10753415" cy="504736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</a:t>
                </a:r>
              </a:p>
              <a:p>
                <a:pPr marL="0" indent="0">
                  <a:buNone/>
                </a:pP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</a:t>
                </a: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=0,±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,±2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 …</m:t>
                    </m:r>
                  </m:oMath>
                </a14:m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TW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=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𝑁</m:t>
                              </m:r>
                            </m:e>
                          </m:d>
                        </m:sub>
                        <m:sup/>
                        <m:e>
                          <m:r>
                            <a:rPr lang="en-US" altLang="zh-TW" sz="280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𝑥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[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]</m:t>
                          </m:r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𝑗𝑘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TW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=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altLang="zh-TW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  <m:e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𝑗𝑘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num>
                        <m:den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altLang="zh-CN" sz="28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4618" y="1189946"/>
                <a:ext cx="10753415" cy="5047366"/>
              </a:xfrm>
              <a:blipFill>
                <a:blip r:embed="rId3"/>
                <a:stretch>
                  <a:fillRect l="-2041" t="-2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23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5093279"/>
      </p:ext>
    </p:extLst>
  </p:cSld>
  <p:clrMapOvr>
    <a:masterClrMapping/>
  </p:clrMapOvr>
  <p:transition spd="med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Determination of Fourier Series Coefficient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5138" y="1029622"/>
                <a:ext cx="10753415" cy="504736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Assume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N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=9, </m:t>
                    </m:r>
                    <m:sSub>
                      <m:sSubPr>
                        <m:ctrlP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</m:t>
                    </m:r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b="0" i="1" dirty="0">
                  <a:solidFill>
                    <a:schemeClr val="tx1"/>
                  </a:solidFill>
                  <a:latin typeface="Cambria Math" panose="02040503050406030204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b="0" i="1" dirty="0">
                  <a:solidFill>
                    <a:schemeClr val="tx1"/>
                  </a:solidFill>
                  <a:latin typeface="Cambria Math" panose="02040503050406030204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altLang="zh-CN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altLang="zh-CN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num>
                                <m:den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𝑁</m:t>
                                  </m:r>
                                </m:den>
                              </m:f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5</m:t>
                                  </m:r>
                                </m:num>
                                <m:den>
                                  <m: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9</m:t>
                                  </m:r>
                                </m:den>
                              </m:f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                                         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=0,±9,±18, …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altLang="zh-TW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TW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𝑁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en-US" altLang="zh-TW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altLang="zh-TW" sz="28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sin</m:t>
                                  </m:r>
                                  <m:r>
                                    <a:rPr lang="en-US" altLang="zh-TW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⁡[</m:t>
                                  </m:r>
                                  <m:r>
                                    <a:rPr lang="en-US" altLang="zh-TW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𝑘</m:t>
                                  </m:r>
                                  <m:sSub>
                                    <m:sSubPr>
                                      <m:ctrlPr>
                                        <a:rPr lang="en-US" altLang="zh-CN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zh-CN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altLang="zh-CN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altLang="zh-CN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)] 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altLang="zh-TW" sz="28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sin</m:t>
                                  </m:r>
                                  <m:r>
                                    <a:rPr lang="en-US" altLang="zh-TW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⁡(</m:t>
                                  </m:r>
                                  <m:f>
                                    <m:fPr>
                                      <m:ctrlPr>
                                        <a:rPr lang="en-US" altLang="zh-CN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TW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𝑘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altLang="zh-CN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) </m:t>
                                  </m:r>
                                </m:den>
                              </m:f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altLang="zh-CN" sz="28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sin</m:t>
                                  </m:r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⁡(</m:t>
                                  </m:r>
                                  <m:f>
                                    <m:fPr>
                                      <m:ctrlPr>
                                        <a:rPr lang="en-US" altLang="zh-CN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5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π</m:t>
                                      </m:r>
                                    </m:num>
                                    <m:den>
                                      <m:r>
                                        <a:rPr lang="en-US" altLang="zh-CN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9</m:t>
                                      </m:r>
                                    </m:den>
                                  </m:f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9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sz="28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sin</m:t>
                                  </m:r>
                                  <m: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⁡(</m:t>
                                  </m:r>
                                  <m:f>
                                    <m:fPr>
                                      <m:ctrlPr>
                                        <a:rPr lang="en-US" altLang="zh-CN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4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π</m:t>
                                      </m:r>
                                    </m:num>
                                    <m:den>
                                      <m:r>
                                        <a:rPr lang="en-US" altLang="zh-CN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9</m:t>
                                      </m:r>
                                    </m:den>
                                  </m:f>
                                  <m: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den>
                              </m:f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 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≠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0,±9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,±18, …</m:t>
                              </m:r>
                            </m:e>
                          </m:eqArr>
                        </m:e>
                      </m:d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</m:t>
                      </m:r>
                    </m:oMath>
                  </m:oMathPara>
                </a14:m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</a:p>
              <a:p>
                <a:pPr marL="0" indent="0">
                  <a:buNone/>
                </a:pPr>
                <a:endParaRPr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5138" y="1029622"/>
                <a:ext cx="10753415" cy="5047366"/>
              </a:xfrm>
              <a:blipFill>
                <a:blip r:embed="rId3"/>
                <a:stretch>
                  <a:fillRect l="-1984" t="-2174" b="-39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24</a:t>
            </a:fld>
            <a:endParaRPr lang="zh-CN" altLang="en-US" dirty="0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FF64B3C3-A1AA-4FF3-9FEA-E9766E7AB47C}"/>
              </a:ext>
            </a:extLst>
          </p:cNvPr>
          <p:cNvGrpSpPr/>
          <p:nvPr/>
        </p:nvGrpSpPr>
        <p:grpSpPr>
          <a:xfrm>
            <a:off x="767408" y="1772816"/>
            <a:ext cx="9504888" cy="1874166"/>
            <a:chOff x="697432" y="2204864"/>
            <a:chExt cx="9504888" cy="1874166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5DB91467-7570-4933-A7A0-9ADF62D38E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-192" r="75708"/>
            <a:stretch/>
          </p:blipFill>
          <p:spPr>
            <a:xfrm>
              <a:off x="697432" y="2204864"/>
              <a:ext cx="2662264" cy="1874166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33DACD90-0F4F-4174-83CC-E808635E33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0253" r="31338"/>
            <a:stretch/>
          </p:blipFill>
          <p:spPr>
            <a:xfrm>
              <a:off x="3359696" y="2204864"/>
              <a:ext cx="4176464" cy="1874166"/>
            </a:xfrm>
            <a:prstGeom prst="rect">
              <a:avLst/>
            </a:prstGeom>
          </p:spPr>
        </p:pic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747B7FDF-8E05-4B17-9D48-89008EB6A7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75285" r="196"/>
            <a:stretch/>
          </p:blipFill>
          <p:spPr>
            <a:xfrm>
              <a:off x="7536160" y="2204864"/>
              <a:ext cx="2666160" cy="18741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48617359"/>
      </p:ext>
    </p:extLst>
  </p:cSld>
  <p:clrMapOvr>
    <a:masterClrMapping/>
  </p:clrMapOvr>
  <p:transition spd="med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Determination of Fourier Series Coefficient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5138" y="1029622"/>
                <a:ext cx="10753415" cy="504736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sz="2800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Compute the partial sum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acc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en-US" altLang="zh-CN" sz="2800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N</m:t>
                    </m:r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=9, </m:t>
                    </m:r>
                    <m:sSub>
                      <m:sSubPr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 </m:t>
                    </m:r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 follows: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acc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=−</m:t>
                          </m:r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𝑀</m:t>
                          </m:r>
                        </m:sub>
                        <m:sup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𝑗𝑘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b="0" i="1" dirty="0">
                  <a:solidFill>
                    <a:schemeClr val="tx1"/>
                  </a:solidFill>
                  <a:latin typeface="Cambria Math" panose="02040503050406030204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</m:t>
                      </m:r>
                    </m:oMath>
                  </m:oMathPara>
                </a14:m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</a:p>
              <a:p>
                <a:pPr marL="0" indent="0">
                  <a:buNone/>
                </a:pPr>
                <a:endParaRPr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5138" y="1029622"/>
                <a:ext cx="10753415" cy="5047366"/>
              </a:xfrm>
              <a:blipFill>
                <a:blip r:embed="rId3"/>
                <a:stretch>
                  <a:fillRect l="-1984" t="-21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25</a:t>
            </a:fld>
            <a:endParaRPr lang="zh-CN" altLang="en-US" dirty="0"/>
          </a:p>
        </p:txBody>
      </p:sp>
      <p:pic>
        <p:nvPicPr>
          <p:cNvPr id="5" name="圖片 1">
            <a:extLst>
              <a:ext uri="{FF2B5EF4-FFF2-40B4-BE49-F238E27FC236}">
                <a16:creationId xmlns:a16="http://schemas.microsoft.com/office/drawing/2014/main" id="{79CB692F-EF83-4601-A940-B44EE6969B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732" b="50879"/>
          <a:stretch/>
        </p:blipFill>
        <p:spPr bwMode="auto">
          <a:xfrm>
            <a:off x="660400" y="3017878"/>
            <a:ext cx="4429945" cy="3059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圖片 1">
            <a:extLst>
              <a:ext uri="{FF2B5EF4-FFF2-40B4-BE49-F238E27FC236}">
                <a16:creationId xmlns:a16="http://schemas.microsoft.com/office/drawing/2014/main" id="{3AE670D7-1A45-41D1-BFF7-4B501DC1A1B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718" r="35732" b="-592"/>
          <a:stretch/>
        </p:blipFill>
        <p:spPr bwMode="auto">
          <a:xfrm>
            <a:off x="5807968" y="3017878"/>
            <a:ext cx="4429945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1289840"/>
      </p:ext>
    </p:extLst>
  </p:cSld>
  <p:clrMapOvr>
    <a:masterClrMapping/>
  </p:clrMapOvr>
  <p:transition spd="med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b="1" dirty="0">
                <a:solidFill>
                  <a:srgbClr val="527B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Outline: 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7: 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Series of Discrete-time Signals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40E06A-412C-CE41-9E57-121FB374F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400" y="1639890"/>
            <a:ext cx="10213767" cy="458311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Discrete Time Fourier Series</a:t>
            </a:r>
          </a:p>
          <a:p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Series Representation</a:t>
            </a:r>
          </a:p>
          <a:p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Determination of Fourier Series Coefficient </a:t>
            </a:r>
            <a:endParaRPr lang="en-US" altLang="zh-CN" sz="1375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Series Properties</a:t>
            </a:r>
          </a:p>
          <a:p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Example</a:t>
            </a:r>
          </a:p>
          <a:p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System Characterization</a:t>
            </a:r>
          </a:p>
          <a:p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Filtering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26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9869209"/>
      </p:ext>
    </p:extLst>
  </p:cSld>
  <p:clrMapOvr>
    <a:masterClrMapping/>
  </p:clrMapOvr>
  <p:transition spd="med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Series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9376" y="1112869"/>
                <a:ext cx="11418776" cy="5302221"/>
              </a:xfrm>
            </p:spPr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    The following notation is used to indicate a signal, 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𝑥</m:t>
                    </m:r>
                    <m:r>
                      <a:rPr lang="en-US" altLang="zh-TW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[</m:t>
                    </m:r>
                    <m:r>
                      <a:rPr lang="en-US" altLang="zh-TW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𝑛</m:t>
                    </m:r>
                    <m:r>
                      <a:rPr lang="en-US" altLang="zh-TW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]</m:t>
                    </m:r>
                  </m:oMath>
                </a14:m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, can be represented by Fourier series with the coefficients,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. </a:t>
                </a:r>
              </a:p>
              <a:p>
                <a:pPr marL="0" indent="0">
                  <a:buNone/>
                </a:pPr>
                <a:endParaRPr lang="en-US" altLang="zh-TW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𝑥</m:t>
                      </m: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[</m:t>
                      </m: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𝑛</m:t>
                      </m: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]</m:t>
                      </m:r>
                      <m:groupChr>
                        <m:groupChrPr>
                          <m:chr m:val="↔"/>
                          <m:vertJc m:val="bot"/>
                          <m:ctrlP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𝑆</m:t>
                          </m:r>
                        </m:e>
                      </m:groupChr>
                      <m:sSub>
                        <m:sSubPr>
                          <m:ctrlP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zh-TW" altLang="en-US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9376" y="1112869"/>
                <a:ext cx="11418776" cy="5302221"/>
              </a:xfrm>
              <a:blipFill>
                <a:blip r:embed="rId3"/>
                <a:stretch>
                  <a:fillRect l="-1762" t="-2071" r="-10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27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894509"/>
      </p:ext>
    </p:extLst>
  </p:cSld>
  <p:clrMapOvr>
    <a:masterClrMapping/>
  </p:clrMapOvr>
  <p:transition spd="med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Series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7864" y="980728"/>
                <a:ext cx="11418776" cy="530222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TW" sz="2800" b="1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Time scaling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Assume 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</m:e>
                      </m:d>
                      <m:groupChr>
                        <m:groupChrPr>
                          <m:chr m:val="↔"/>
                          <m:vertJc m:val="bot"/>
                          <m:ctrlP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𝑆</m:t>
                          </m:r>
                        </m:e>
                      </m:groupChr>
                      <m:sSub>
                        <m:sSubPr>
                          <m:ctrlP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TW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(</m:t>
                          </m:r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𝑚</m:t>
                          </m:r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)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</m:e>
                      </m:d>
                      <m:groupChr>
                        <m:groupChrPr>
                          <m:chr m:val="↔"/>
                          <m:vertJc m:val="bot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𝑆</m:t>
                          </m:r>
                        </m:e>
                      </m:groupChr>
                      <m:sSub>
                        <m:sSub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(</m:t>
                          </m:r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𝑚</m:t>
                          </m:r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)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𝑥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2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lin"/>
                                      <m:ctrlPr>
                                        <a:rPr lang="en-US" altLang="zh-TW" sz="28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TW" sz="28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n-US" altLang="zh-TW" sz="28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𝑚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altLang="zh-TW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, </m:t>
                              </m:r>
                              <m:r>
                                <a:rPr lang="en-US" altLang="zh-TW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𝑖𝑓</m:t>
                              </m:r>
                              <m:r>
                                <a:rPr lang="en-US" altLang="zh-TW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 </m:t>
                              </m:r>
                              <m:r>
                                <a:rPr lang="en-US" altLang="zh-TW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𝑛</m:t>
                              </m:r>
                              <m:r>
                                <a:rPr lang="en-US" altLang="zh-TW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 </m:t>
                              </m:r>
                              <m:r>
                                <a:rPr lang="en-US" altLang="zh-TW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𝑖𝑠</m:t>
                              </m:r>
                              <m:r>
                                <a:rPr lang="en-US" altLang="zh-TW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 </m:t>
                              </m:r>
                              <m:r>
                                <a:rPr lang="en-US" altLang="zh-TW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𝑎</m:t>
                              </m:r>
                              <m:r>
                                <a:rPr lang="en-US" altLang="zh-TW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 </m:t>
                              </m:r>
                              <m:r>
                                <a:rPr lang="en-US" altLang="zh-TW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𝑚𝑢𝑙𝑡𝑖𝑝𝑙𝑒</m:t>
                              </m:r>
                              <m:r>
                                <a:rPr lang="en-US" altLang="zh-TW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 </m:t>
                              </m:r>
                              <m:r>
                                <a:rPr lang="en-US" altLang="zh-TW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𝑜𝑓</m:t>
                              </m:r>
                              <m:r>
                                <a:rPr lang="en-US" altLang="zh-TW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 </m:t>
                              </m:r>
                              <m:r>
                                <a:rPr lang="en-US" altLang="zh-TW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𝑚</m:t>
                              </m:r>
                            </m:e>
                            <m:e>
                              <m:r>
                                <a:rPr lang="en-US" altLang="zh-TW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0,                </m:t>
                              </m:r>
                              <m:r>
                                <a:rPr lang="en-US" altLang="zh-TW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Then:</a:t>
                </a:r>
              </a:p>
              <a:p>
                <a:pPr marL="0" indent="0" algn="ctr">
                  <a:buNone/>
                </a:pPr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The period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(</m:t>
                        </m:r>
                        <m:r>
                          <a:rPr lang="en-US" altLang="zh-TW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𝑚</m:t>
                        </m:r>
                        <m:r>
                          <a:rPr lang="en-US" altLang="zh-TW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)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TW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altLang="zh-TW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 is </a:t>
                </a:r>
                <a14:m>
                  <m:oMath xmlns:m="http://schemas.openxmlformats.org/officeDocument/2006/math">
                    <m:r>
                      <a:rPr lang="en-US" altLang="zh-TW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𝑚</m:t>
                    </m:r>
                    <m:r>
                      <a:rPr lang="en-US" altLang="zh-TW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𝑁</m:t>
                    </m:r>
                  </m:oMath>
                </a14:m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ctr">
                  <a:buNone/>
                </a:pPr>
                <a:endParaRPr lang="en-US" altLang="zh-TW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𝑚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/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𝑚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=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𝑁</m:t>
                              </m:r>
                            </m:e>
                          </m:d>
                        </m:sub>
                        <m:sup/>
                        <m:e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𝑥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[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/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𝑚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]</m:t>
                          </m:r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𝑗𝑘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en-US" altLang="zh-CN" sz="2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den>
                              </m:f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sz="2800" dirty="0">
                  <a:solidFill>
                    <a:schemeClr val="tx1"/>
                  </a:solidFill>
                  <a:latin typeface="Times New Roman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100" dirty="0">
                  <a:solidFill>
                    <a:schemeClr val="tx1"/>
                  </a:solidFill>
                  <a:latin typeface="Times New Roman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𝑚</m:t>
                          </m:r>
                        </m:den>
                      </m:f>
                      <m:f>
                        <m:f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=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𝑁</m:t>
                              </m:r>
                            </m:e>
                          </m:d>
                        </m:sub>
                        <m:sup/>
                        <m:e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𝑥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[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]</m:t>
                          </m:r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𝑗𝑘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𝑚</m:t>
                          </m:r>
                        </m:den>
                      </m:f>
                      <m:sSub>
                        <m:sSubPr>
                          <m:ctrlPr>
                            <a:rPr lang="en-US" altLang="zh-TW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zh-TW" altLang="en-US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7864" y="980728"/>
                <a:ext cx="11418776" cy="5302221"/>
              </a:xfrm>
              <a:blipFill>
                <a:blip r:embed="rId3"/>
                <a:stretch>
                  <a:fillRect l="-1922" t="-2069" b="-6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28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9478864"/>
      </p:ext>
    </p:extLst>
  </p:cSld>
  <p:clrMapOvr>
    <a:masterClrMapping/>
  </p:clrMapOvr>
  <p:transition spd="med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Series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7864" y="1079107"/>
                <a:ext cx="11418776" cy="515820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TW" sz="2800" b="1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Multiplication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Assume 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𝑥</m:t>
                      </m: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[</m:t>
                      </m: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𝑛</m:t>
                      </m: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]</m:t>
                      </m:r>
                      <m:groupChr>
                        <m:groupChrPr>
                          <m:chr m:val="↔"/>
                          <m:vertJc m:val="bot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𝑆</m:t>
                          </m:r>
                        </m:e>
                      </m:groupChr>
                      <m:sSub>
                        <m:sSub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altLang="zh-TW" sz="28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y</m:t>
                      </m: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[</m:t>
                      </m: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𝑛</m:t>
                      </m: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]</m:t>
                      </m:r>
                      <m:groupChr>
                        <m:groupChrPr>
                          <m:chr m:val="↔"/>
                          <m:vertJc m:val="bot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𝑆</m:t>
                          </m:r>
                        </m:e>
                      </m:groupChr>
                      <m:sSub>
                        <m:sSub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𝑘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zh-TW" sz="2800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m:t>,</m:t>
                      </m:r>
                    </m:oMath>
                  </m:oMathPara>
                </a14:m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Then: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x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𝑡</m:t>
                          </m:r>
                        </m:e>
                      </m:d>
                      <m:groupChr>
                        <m:groupChrPr>
                          <m:chr m:val="↔"/>
                          <m:vertJc m:val="bot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𝑆</m:t>
                          </m:r>
                        </m:e>
                      </m:groupChr>
                      <m:sSub>
                        <m:sSubPr>
                          <m:ctrlPr>
                            <a:rPr lang="en-US" altLang="zh-TW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𝑙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=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𝑁</m:t>
                              </m:r>
                            </m:e>
                          </m:d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𝑙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𝑘</m:t>
                              </m:r>
                              <m:r>
                                <a:rPr lang="en-US" altLang="zh-TW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−</m:t>
                              </m:r>
                              <m:r>
                                <a:rPr lang="en-US" altLang="zh-TW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𝑙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9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zh-TW" altLang="en-US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7864" y="1079107"/>
                <a:ext cx="11418776" cy="5158205"/>
              </a:xfrm>
              <a:blipFill>
                <a:blip r:embed="rId3"/>
                <a:stretch>
                  <a:fillRect l="-1922" t="-20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29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93159711"/>
      </p:ext>
    </p:extLst>
  </p:cSld>
  <p:clrMapOvr>
    <a:masterClrMapping/>
  </p:clrMapOvr>
  <p:transition spd="med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b="1" dirty="0">
                <a:solidFill>
                  <a:srgbClr val="527B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Outline: 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7: 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Series of Discrete-time Signals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40E06A-412C-CE41-9E57-121FB374F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400" y="1639890"/>
            <a:ext cx="10213767" cy="458311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Discrete Time Fourier Series</a:t>
            </a:r>
          </a:p>
          <a:p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Fourier Series Representation</a:t>
            </a:r>
          </a:p>
          <a:p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Determination of Fourier Series Coefficient </a:t>
            </a:r>
            <a:endParaRPr lang="en-US" altLang="zh-CN" sz="1375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Fourier Series Properties</a:t>
            </a:r>
          </a:p>
          <a:p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Example</a:t>
            </a:r>
          </a:p>
          <a:p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System Characterization</a:t>
            </a:r>
          </a:p>
          <a:p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Filtering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2318300"/>
      </p:ext>
    </p:extLst>
  </p:cSld>
  <p:clrMapOvr>
    <a:masterClrMapping/>
  </p:clrMapOvr>
  <p:transition spd="med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Series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7864" y="1079107"/>
                <a:ext cx="11418776" cy="515820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TW" sz="2800" b="1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First difference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</m:e>
                      </m:d>
                      <m:groupChr>
                        <m:groupChrPr>
                          <m:chr m:val="↔"/>
                          <m:vertJc m:val="bot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𝑆</m:t>
                          </m:r>
                        </m:e>
                      </m:groupChr>
                      <m:sSub>
                        <m:sSub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sz="28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altLang="zh-TW" sz="28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x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−</m:t>
                      </m: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𝑥</m:t>
                      </m: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[</m:t>
                      </m: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𝑛</m:t>
                      </m: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−1]</m:t>
                      </m:r>
                      <m:groupChr>
                        <m:groupChrPr>
                          <m:chr m:val="↔"/>
                          <m:vertJc m:val="bot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𝑆</m:t>
                          </m:r>
                        </m:e>
                      </m:groupChr>
                      <m:sSub>
                        <m:sSubPr>
                          <m:ctrlPr>
                            <a:rPr lang="en-US" altLang="zh-TW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ctr">
                  <a:buNone/>
                </a:pPr>
                <a:endParaRPr lang="en-US" altLang="zh-TW" sz="14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Based on time shift property: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−1</m:t>
                          </m:r>
                        </m:e>
                      </m:d>
                      <m:groupChr>
                        <m:groupChrPr>
                          <m:chr m:val="↔"/>
                          <m:vertJc m:val="bot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𝑆</m:t>
                          </m:r>
                        </m:e>
                      </m:groupChr>
                      <m:sSub>
                        <m:sSub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𝑘</m:t>
                          </m:r>
                        </m:sub>
                      </m:sSub>
                      <m:sSup>
                        <m:sSupPr>
                          <m:ctrlPr>
                            <a:rPr lang="en-US" altLang="zh-TW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</m:t>
                          </m:r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𝑗𝑘</m:t>
                          </m:r>
                          <m:sSub>
                            <m:sSubPr>
                              <m:ctrlPr>
                                <a:rPr lang="en-US" altLang="zh-TW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0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Based on linearity property: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x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−</m:t>
                      </m: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−1</m:t>
                          </m:r>
                        </m:e>
                      </m:d>
                      <m:groupChr>
                        <m:groupChrPr>
                          <m:chr m:val="↔"/>
                          <m:vertJc m:val="bot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𝑆</m:t>
                          </m:r>
                        </m:e>
                      </m:groupChr>
                      <m:sSub>
                        <m:sSubPr>
                          <m:ctrlPr>
                            <a:rPr lang="en-US" altLang="zh-TW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𝑘</m:t>
                          </m:r>
                        </m:sub>
                      </m:sSub>
                      <m:sSup>
                        <m:sSup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</m:t>
                          </m:r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𝑗𝑘</m:t>
                          </m:r>
                          <m:sSub>
                            <m:sSubPr>
                              <m:ctrlP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0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	</a:t>
                </a: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9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zh-TW" altLang="en-US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7864" y="1079107"/>
                <a:ext cx="11418776" cy="5158205"/>
              </a:xfrm>
              <a:blipFill>
                <a:blip r:embed="rId3"/>
                <a:stretch>
                  <a:fillRect l="-1922" t="-20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30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8279735"/>
      </p:ext>
    </p:extLst>
  </p:cSld>
  <p:clrMapOvr>
    <a:masterClrMapping/>
  </p:clrMapOvr>
  <p:transition spd="med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Series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7864" y="1079107"/>
                <a:ext cx="11418776" cy="515820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TW" sz="2800" b="1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Parseval’s relation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   </a:t>
                </a:r>
                <a:r>
                  <a:rPr lang="en-US" altLang="zh-CN" sz="2000" b="0" i="0" dirty="0">
                    <a:solidFill>
                      <a:srgbClr val="202122"/>
                    </a:solidFill>
                    <a:effectLst/>
                    <a:latin typeface="Arial" panose="020B0604020202020204" pitchFamily="34" charset="0"/>
                  </a:rPr>
                  <a:t> </a:t>
                </a:r>
                <a:r>
                  <a:rPr lang="en-US" altLang="zh-CN" sz="2800" b="0" i="0" dirty="0">
                    <a:solidFill>
                      <a:srgbClr val="202122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average power of a function in a period is equal to the sum of the square (power) of its Fourier series coefficients.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CN" sz="2800" b="0" i="0" dirty="0">
                  <a:solidFill>
                    <a:srgbClr val="202122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𝑘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=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𝑁</m:t>
                              </m:r>
                            </m:e>
                          </m:d>
                        </m:sub>
                        <m:sup/>
                        <m:e>
                          <m:sSup>
                            <m:sSupPr>
                              <m:ctrlP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|</m:t>
                              </m:r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𝑥</m:t>
                              </m:r>
                              <m:r>
                                <a:rPr lang="en-US" altLang="zh-TW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[</m:t>
                              </m:r>
                              <m:r>
                                <a:rPr lang="en-US" altLang="zh-TW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𝑛</m:t>
                              </m:r>
                              <m:r>
                                <a:rPr lang="en-US" altLang="zh-TW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]|</m:t>
                              </m:r>
                            </m:e>
                            <m:sup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𝑘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=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𝑁</m:t>
                              </m:r>
                            </m:e>
                          </m:d>
                        </m:sub>
                        <m:sup/>
                        <m:e>
                          <m:sSup>
                            <m:sSupPr>
                              <m:ctrlPr>
                                <a:rPr lang="en-US" altLang="zh-TW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TW" sz="2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TW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|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TW"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9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zh-TW" altLang="en-US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7864" y="1079107"/>
                <a:ext cx="11418776" cy="5158205"/>
              </a:xfrm>
              <a:blipFill>
                <a:blip r:embed="rId3"/>
                <a:stretch>
                  <a:fillRect l="-1922" t="-2009" r="-22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31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9687301"/>
      </p:ext>
    </p:extLst>
  </p:cSld>
  <p:clrMapOvr>
    <a:masterClrMapping/>
  </p:clrMapOvr>
  <p:transition spd="med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b="1" dirty="0">
                <a:solidFill>
                  <a:srgbClr val="527B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Outline: 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8: 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Series of Discrete-time Signals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40E06A-412C-CE41-9E57-121FB374F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400" y="1639890"/>
            <a:ext cx="10213767" cy="458311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Discrete Time Fourier Series</a:t>
            </a:r>
          </a:p>
          <a:p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Fourier Series Representation</a:t>
            </a:r>
          </a:p>
          <a:p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Determination of Fourier Series Coefficient </a:t>
            </a:r>
            <a:endParaRPr lang="en-US" altLang="zh-CN" sz="1375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Fourier Series Properties</a:t>
            </a:r>
          </a:p>
          <a:p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Example</a:t>
            </a:r>
          </a:p>
          <a:p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System Characterization</a:t>
            </a:r>
          </a:p>
          <a:p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Filtering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32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3033637"/>
      </p:ext>
    </p:extLst>
  </p:cSld>
  <p:clrMapOvr>
    <a:masterClrMapping/>
  </p:clrMapOvr>
  <p:transition spd="med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Characterization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09872" y="1101387"/>
                <a:ext cx="10958688" cy="5225143"/>
              </a:xfrm>
            </p:spPr>
            <p:txBody>
              <a:bodyPr/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Assume </a:t>
                </a:r>
                <a14:m>
                  <m:oMath xmlns:m="http://schemas.openxmlformats.org/officeDocument/2006/math">
                    <m:r>
                      <a:rPr kumimoji="0" lang="en-US" altLang="zh-TW" sz="2800" b="0" i="1" smtClean="0">
                        <a:solidFill>
                          <a:srgbClr val="000000"/>
                        </a:solidFill>
                        <a:latin typeface="Cambria Math"/>
                        <a:cs typeface="Times New Roman" pitchFamily="18" charset="0"/>
                      </a:rPr>
                      <m:t>𝑥</m:t>
                    </m:r>
                    <m:d>
                      <m:dPr>
                        <m:ctrlPr>
                          <a:rPr kumimoji="0" lang="en-US" altLang="zh-TW" sz="28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kumimoji="0" lang="en-US" altLang="zh-TW" sz="2800" i="1">
                            <a:solidFill>
                              <a:srgbClr val="000000"/>
                            </a:solidFill>
                            <a:latin typeface="Cambria Math"/>
                            <a:cs typeface="Times New Roman" pitchFamily="18" charset="0"/>
                          </a:rPr>
                          <m:t>𝑡</m:t>
                        </m:r>
                      </m:e>
                    </m:d>
                    <m:r>
                      <a:rPr kumimoji="0" lang="en-US" altLang="zh-TW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zh-CN" alt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zh-CN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𝑦</m:t>
                      </m:r>
                      <m:d>
                        <m:dPr>
                          <m:ctrlPr>
                            <a:rPr kumimoji="0" lang="en-US" altLang="zh-TW" sz="28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kumimoji="0" lang="en-US" altLang="zh-TW" sz="2800" i="1">
                              <a:solidFill>
                                <a:srgbClr val="00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𝑡</m:t>
                          </m:r>
                        </m:e>
                      </m:d>
                      <m:r>
                        <a:rPr kumimoji="0"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𝑗</m:t>
                          </m:r>
                          <m:r>
                            <a:rPr lang="zh-TW" altLang="en-US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𝜔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nary>
                        <m:nary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</m:t>
                          </m:r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𝜏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−</m:t>
                              </m:r>
                              <m:r>
                                <a:rPr lang="en-US" altLang="zh-TW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𝑗</m:t>
                              </m:r>
                              <m:r>
                                <a:rPr lang="zh-TW" altLang="en-US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𝜔</m:t>
                              </m:r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𝜏</m:t>
                              </m:r>
                            </m:sup>
                          </m:sSup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𝑑</m:t>
                          </m:r>
                          <m:r>
                            <a:rPr lang="zh-TW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𝜏</m:t>
                          </m:r>
                        </m:e>
                      </m:nary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𝑗</m:t>
                          </m:r>
                          <m:r>
                            <a:rPr lang="zh-TW" altLang="en-US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𝜔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zh-CN" sz="28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28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j</m:t>
                          </m:r>
                          <m:r>
                            <a:rPr lang="zh-CN" alt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zh-CN" sz="28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8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x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28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t</m:t>
                          </m:r>
                        </m:e>
                      </m:d>
                      <m:r>
                        <a:rPr lang="en-US" altLang="zh-CN" sz="28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altLang="zh-CN" sz="28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28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j</m:t>
                          </m:r>
                          <m:r>
                            <m:rPr>
                              <m:sty m:val="p"/>
                            </m:rPr>
                            <a:rPr lang="el-GR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ω</m:t>
                          </m:r>
                        </m:e>
                      </m:d>
                    </m:oMath>
                  </m:oMathPara>
                </a14:m>
                <a:endParaRPr lang="en-US" altLang="zh-CN" sz="2800" b="0" dirty="0">
                  <a:latin typeface="Times New Roman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1600" b="0" dirty="0">
                  <a:latin typeface="Times New Roman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kumimoji="0"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</m:e>
                      </m:d>
                      <m:r>
                        <a:rPr kumimoji="0"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𝑗</m:t>
                          </m:r>
                          <m:r>
                            <a:rPr lang="zh-TW" altLang="en-US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𝜔</m:t>
                          </m:r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</m:sup>
                      </m:sSup>
                      <m:nary>
                        <m:naryPr>
                          <m:chr m:val="∑"/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altLang="zh-C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−</m:t>
                              </m:r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𝑗</m:t>
                              </m:r>
                              <m:r>
                                <a:rPr lang="zh-TW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𝜔</m:t>
                              </m:r>
                              <m:r>
                                <a:rPr lang="en-US" altLang="zh-TW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𝑙</m:t>
                              </m:r>
                            </m:sup>
                          </m:sSup>
                        </m:e>
                      </m:nary>
                      <m:r>
                        <a:rPr lang="en-US" altLang="zh-CN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𝑗</m:t>
                          </m:r>
                          <m:r>
                            <a:rPr lang="zh-TW" altLang="en-US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𝜔</m:t>
                          </m:r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zh-CN" sz="28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r>
                        <a:rPr lang="en-US" altLang="zh-CN" sz="28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8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x</m:t>
                      </m:r>
                      <m:r>
                        <a:rPr lang="en-US" altLang="zh-CN" sz="28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altLang="zh-CN" sz="28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n</m:t>
                      </m:r>
                      <m:r>
                        <a:rPr lang="en-US" altLang="zh-CN" sz="28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].</m:t>
                      </m:r>
                      <m:r>
                        <m:rPr>
                          <m:sty m:val="p"/>
                        </m:rPr>
                        <a:rPr lang="en-US" altLang="zh-CN" sz="28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zh-TW" altLang="en-US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9872" y="1101387"/>
                <a:ext cx="10958688" cy="5225143"/>
              </a:xfrm>
              <a:blipFill>
                <a:blip r:embed="rId3"/>
                <a:stretch>
                  <a:fillRect l="-20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33</a:t>
            </a:fld>
            <a:endParaRPr lang="zh-CN" altLang="en-US" dirty="0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0E8573E3-0CEF-4E22-AB1C-CE44B83721D6}"/>
              </a:ext>
            </a:extLst>
          </p:cNvPr>
          <p:cNvGrpSpPr/>
          <p:nvPr/>
        </p:nvGrpSpPr>
        <p:grpSpPr>
          <a:xfrm>
            <a:off x="3299681" y="1482727"/>
            <a:ext cx="5078445" cy="1018523"/>
            <a:chOff x="3299681" y="1012827"/>
            <a:chExt cx="5078445" cy="1018523"/>
          </a:xfrm>
        </p:grpSpPr>
        <p:grpSp>
          <p:nvGrpSpPr>
            <p:cNvPr id="8" name="群組 3">
              <a:extLst>
                <a:ext uri="{FF2B5EF4-FFF2-40B4-BE49-F238E27FC236}">
                  <a16:creationId xmlns:a16="http://schemas.microsoft.com/office/drawing/2014/main" id="{D1C2F23E-604E-4A08-8F1C-C9E369E7CC68}"/>
                </a:ext>
              </a:extLst>
            </p:cNvPr>
            <p:cNvGrpSpPr/>
            <p:nvPr/>
          </p:nvGrpSpPr>
          <p:grpSpPr>
            <a:xfrm>
              <a:off x="3299681" y="1257950"/>
              <a:ext cx="5078445" cy="773400"/>
              <a:chOff x="67608" y="1409398"/>
              <a:chExt cx="5078445" cy="773400"/>
            </a:xfrm>
          </p:grpSpPr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FB8D9201-2665-47EF-B04D-36C1E04CD8D8}"/>
                  </a:ext>
                </a:extLst>
              </p:cNvPr>
              <p:cNvSpPr/>
              <p:nvPr/>
            </p:nvSpPr>
            <p:spPr>
              <a:xfrm>
                <a:off x="1763688" y="1628800"/>
                <a:ext cx="864096" cy="553998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Ins="90000" rtlCol="0" anchor="ctr" anchorCtr="0">
                <a:spAutoFit/>
              </a:bodyPr>
              <a:lstStyle>
                <a:defPPr>
                  <a:defRPr lang="zh-TW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buSzPct val="70000"/>
                </a:pPr>
                <a:r>
                  <a:rPr kumimoji="0" lang="en-US" altLang="zh-TW" sz="30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LTI</a:t>
                </a:r>
                <a:endParaRPr kumimoji="0" lang="zh-TW" altLang="en-US" sz="3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0" name="直線單箭頭接點 5">
                <a:extLst>
                  <a:ext uri="{FF2B5EF4-FFF2-40B4-BE49-F238E27FC236}">
                    <a16:creationId xmlns:a16="http://schemas.microsoft.com/office/drawing/2014/main" id="{BF480817-EA5E-46C7-95CC-F86B0C1601C3}"/>
                  </a:ext>
                </a:extLst>
              </p:cNvPr>
              <p:cNvCxnSpPr>
                <a:stCxn id="9" idx="3"/>
              </p:cNvCxnSpPr>
              <p:nvPr/>
            </p:nvCxnSpPr>
            <p:spPr>
              <a:xfrm>
                <a:off x="2627784" y="1905799"/>
                <a:ext cx="10800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1" name="直線單箭頭接點 6">
                <a:extLst>
                  <a:ext uri="{FF2B5EF4-FFF2-40B4-BE49-F238E27FC236}">
                    <a16:creationId xmlns:a16="http://schemas.microsoft.com/office/drawing/2014/main" id="{A1862AF4-7485-4F5E-AED4-DCDC4518E4B3}"/>
                  </a:ext>
                </a:extLst>
              </p:cNvPr>
              <p:cNvCxnSpPr/>
              <p:nvPr/>
            </p:nvCxnSpPr>
            <p:spPr>
              <a:xfrm>
                <a:off x="683568" y="1904400"/>
                <a:ext cx="10800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矩形 11">
                    <a:extLst>
                      <a:ext uri="{FF2B5EF4-FFF2-40B4-BE49-F238E27FC236}">
                        <a16:creationId xmlns:a16="http://schemas.microsoft.com/office/drawing/2014/main" id="{35AA3B82-332B-4256-A84F-E8A2E1DF3E13}"/>
                      </a:ext>
                    </a:extLst>
                  </p:cNvPr>
                  <p:cNvSpPr/>
                  <p:nvPr/>
                </p:nvSpPr>
                <p:spPr>
                  <a:xfrm>
                    <a:off x="3635896" y="1409398"/>
                    <a:ext cx="1510157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>
                    <a:defPPr>
                      <a:defRPr lang="zh-TW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9pPr>
                  </a:lstStyle>
                  <a:p>
                    <a:pPr>
                      <a:spcBef>
                        <a:spcPts val="0"/>
                      </a:spcBef>
                      <a:buSzPct val="70000"/>
                    </a:pPr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kumimoji="0" lang="en-US" altLang="zh-TW" sz="2400" b="0" i="1" smtClean="0">
                              <a:solidFill>
                                <a:srgbClr val="00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kumimoji="0" lang="en-US" altLang="zh-TW" sz="24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kumimoji="0" lang="en-US" altLang="zh-TW" sz="2400" i="1">
                                  <a:solidFill>
                                    <a:srgbClr val="000000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kumimoji="0" lang="en-US" altLang="zh-TW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, </m:t>
                          </m:r>
                          <m:r>
                            <a:rPr kumimoji="0" lang="en-US" altLang="zh-TW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𝑦</m:t>
                          </m:r>
                          <m:r>
                            <a:rPr kumimoji="0" lang="en-US" altLang="zh-TW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[</m:t>
                          </m:r>
                          <m:r>
                            <a:rPr kumimoji="0" lang="en-US" altLang="zh-TW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  <m:r>
                            <a:rPr kumimoji="0" lang="en-US" altLang="zh-TW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]</m:t>
                          </m:r>
                        </m:oMath>
                      </m:oMathPara>
                    </a14:m>
                    <a:endParaRPr kumimoji="0" lang="zh-TW" altLang="en-US" sz="2400" dirty="0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2" name="矩形 11">
                    <a:extLst>
                      <a:ext uri="{FF2B5EF4-FFF2-40B4-BE49-F238E27FC236}">
                        <a16:creationId xmlns:a16="http://schemas.microsoft.com/office/drawing/2014/main" id="{35AA3B82-332B-4256-A84F-E8A2E1DF3E1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35896" y="1409398"/>
                    <a:ext cx="1510157" cy="46166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215" b="-1842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矩形 12">
                    <a:extLst>
                      <a:ext uri="{FF2B5EF4-FFF2-40B4-BE49-F238E27FC236}">
                        <a16:creationId xmlns:a16="http://schemas.microsoft.com/office/drawing/2014/main" id="{B5D0374C-E6AD-44D6-A5A1-02C3FF2DB08F}"/>
                      </a:ext>
                    </a:extLst>
                  </p:cNvPr>
                  <p:cNvSpPr/>
                  <p:nvPr/>
                </p:nvSpPr>
                <p:spPr>
                  <a:xfrm>
                    <a:off x="67608" y="1410133"/>
                    <a:ext cx="1502206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>
                    <a:defPPr>
                      <a:defRPr lang="zh-TW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9pPr>
                  </a:lstStyle>
                  <a:p>
                    <a:pPr>
                      <a:spcBef>
                        <a:spcPts val="0"/>
                      </a:spcBef>
                      <a:buSzPct val="70000"/>
                    </a:pPr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kumimoji="0" lang="en-US" altLang="zh-TW" sz="2400" b="0" i="1" smtClean="0">
                              <a:solidFill>
                                <a:srgbClr val="00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kumimoji="0" lang="en-US" altLang="zh-TW" sz="24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kumimoji="0" lang="en-US" altLang="zh-TW" sz="2400" i="1">
                                  <a:solidFill>
                                    <a:srgbClr val="000000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kumimoji="0" lang="en-US" altLang="zh-TW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, </m:t>
                          </m:r>
                          <m:r>
                            <a:rPr kumimoji="0" lang="en-US" altLang="zh-TW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𝑥</m:t>
                          </m:r>
                          <m:r>
                            <a:rPr kumimoji="0" lang="en-US" altLang="zh-TW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[</m:t>
                          </m:r>
                          <m:r>
                            <a:rPr kumimoji="0" lang="en-US" altLang="zh-TW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  <m:r>
                            <a:rPr kumimoji="0" lang="en-US" altLang="zh-TW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]</m:t>
                          </m:r>
                        </m:oMath>
                      </m:oMathPara>
                    </a14:m>
                    <a:endParaRPr kumimoji="0" lang="zh-TW" altLang="en-US" sz="2400" dirty="0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3" name="矩形 12">
                    <a:extLst>
                      <a:ext uri="{FF2B5EF4-FFF2-40B4-BE49-F238E27FC236}">
                        <a16:creationId xmlns:a16="http://schemas.microsoft.com/office/drawing/2014/main" id="{B5D0374C-E6AD-44D6-A5A1-02C3FF2DB08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608" y="1410133"/>
                    <a:ext cx="1502206" cy="46166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20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F4EEA56E-0094-40B4-A850-1A8AE6F2E405}"/>
                    </a:ext>
                  </a:extLst>
                </p:cNvPr>
                <p:cNvSpPr/>
                <p:nvPr/>
              </p:nvSpPr>
              <p:spPr>
                <a:xfrm>
                  <a:off x="5081837" y="1012827"/>
                  <a:ext cx="1510157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>
                  <a:defPPr>
                    <a:defRPr lang="zh-TW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9pPr>
                </a:lstStyle>
                <a:p>
                  <a:pPr>
                    <a:spcBef>
                      <a:spcPts val="0"/>
                    </a:spcBef>
                    <a:buSzPct val="70000"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kumimoji="0" lang="en-US" altLang="zh-TW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h</m:t>
                        </m:r>
                        <m:d>
                          <m:dPr>
                            <m:ctrlPr>
                              <a:rPr kumimoji="0" lang="en-US" altLang="zh-TW" sz="2400" b="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r>
                              <a:rPr kumimoji="0" lang="en-US" altLang="zh-TW" sz="2400" i="1">
                                <a:solidFill>
                                  <a:srgbClr val="00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kumimoji="0" lang="en-US" altLang="zh-TW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, </m:t>
                        </m:r>
                        <m:r>
                          <a:rPr kumimoji="0" lang="en-US" altLang="zh-TW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h</m:t>
                        </m:r>
                        <m:r>
                          <a:rPr kumimoji="0" lang="en-US" altLang="zh-TW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[</m:t>
                        </m:r>
                        <m:r>
                          <a:rPr kumimoji="0" lang="en-US" altLang="zh-TW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𝑛</m:t>
                        </m:r>
                        <m:r>
                          <a:rPr kumimoji="0" lang="en-US" altLang="zh-TW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]</m:t>
                        </m:r>
                      </m:oMath>
                    </m:oMathPara>
                  </a14:m>
                  <a:endParaRPr kumimoji="0" lang="zh-TW" altLang="en-US" sz="24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F4EEA56E-0094-40B4-A850-1A8AE6F2E40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1837" y="1012827"/>
                  <a:ext cx="1510157" cy="461665"/>
                </a:xfrm>
                <a:prstGeom prst="rect">
                  <a:avLst/>
                </a:prstGeom>
                <a:blipFill>
                  <a:blip r:embed="rId6"/>
                  <a:stretch>
                    <a:fillRect l="-1215" b="-1842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81690711"/>
      </p:ext>
    </p:extLst>
  </p:cSld>
  <p:clrMapOvr>
    <a:masterClrMapping/>
  </p:clrMapOvr>
  <p:transition spd="med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Characterization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09872" y="1101387"/>
                <a:ext cx="10958688" cy="522514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discrete-time signal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zh-CN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 and LTI system h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𝑦</m:t>
                      </m:r>
                      <m:r>
                        <a:rPr kumimoji="0"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[</m:t>
                      </m:r>
                      <m:r>
                        <a:rPr kumimoji="0"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𝑛</m:t>
                      </m:r>
                      <m:r>
                        <a:rPr kumimoji="0"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]=</m:t>
                      </m:r>
                      <m:nary>
                        <m:naryPr>
                          <m:chr m:val="∑"/>
                          <m:ctrlPr>
                            <a:rPr kumimoji="0"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𝑙</m:t>
                          </m:r>
                          <m:r>
                            <a:rPr kumimoji="0"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kumimoji="0"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p>
                        <m:e>
                          <m:r>
                            <a:rPr kumimoji="0"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h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altLang="zh-TW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kumimoji="0" lang="en-US" altLang="zh-TW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𝑙</m:t>
                              </m:r>
                            </m:e>
                          </m:d>
                          <m:r>
                            <a:rPr kumimoji="0"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𝑥</m:t>
                          </m:r>
                          <m:r>
                            <a:rPr kumimoji="0"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[</m:t>
                          </m:r>
                          <m:r>
                            <a:rPr kumimoji="0"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  <m:r>
                            <a:rPr kumimoji="0"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</m:t>
                          </m:r>
                          <m:r>
                            <a:rPr kumimoji="0"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𝑙</m:t>
                          </m:r>
                          <m:r>
                            <a:rPr kumimoji="0"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11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𝑙</m:t>
                          </m:r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h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𝑙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𝑗</m:t>
                              </m:r>
                              <m:r>
                                <a:rPr lang="zh-TW" altLang="en-US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𝜔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(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nary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𝑙</m:t>
                          </m:r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𝑗</m:t>
                              </m:r>
                              <m:r>
                                <a:rPr lang="zh-TW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𝜔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h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𝑙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−</m:t>
                              </m:r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𝑗</m:t>
                              </m:r>
                              <m:r>
                                <a:rPr lang="zh-TW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𝜔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1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𝑗</m:t>
                          </m:r>
                          <m:r>
                            <a:rPr lang="zh-TW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𝜔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  <m:nary>
                        <m:naryPr>
                          <m:chr m:val="∑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𝑙</m:t>
                          </m:r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h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𝑙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−</m:t>
                              </m:r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𝑗</m:t>
                              </m:r>
                              <m:r>
                                <a:rPr lang="zh-TW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𝜔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sz="2800" dirty="0">
                  <a:latin typeface="Times New Roman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dirty="0">
                  <a:latin typeface="Times New Roman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8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x</m:t>
                      </m:r>
                      <m:r>
                        <a:rPr lang="en-US" altLang="zh-CN" sz="28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altLang="zh-CN" sz="28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n</m:t>
                      </m:r>
                      <m:r>
                        <a:rPr lang="en-US" altLang="zh-CN" sz="28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].</m:t>
                      </m:r>
                      <m:r>
                        <m:rPr>
                          <m:sty m:val="p"/>
                        </m:rPr>
                        <a:rPr lang="en-US" altLang="zh-CN" sz="28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zh-TW" altLang="en-US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9872" y="1101387"/>
                <a:ext cx="10958688" cy="5225143"/>
              </a:xfrm>
              <a:blipFill>
                <a:blip r:embed="rId3"/>
                <a:stretch>
                  <a:fillRect l="-2003" t="-17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34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5833523"/>
      </p:ext>
    </p:extLst>
  </p:cSld>
  <p:clrMapOvr>
    <a:masterClrMapping/>
  </p:clrMapOvr>
  <p:transition spd="med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Characterization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09872" y="1101387"/>
                <a:ext cx="11490784" cy="5225143"/>
              </a:xfrm>
            </p:spPr>
            <p:txBody>
              <a:bodyPr/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arbitrary periodic signal </a:t>
                </a:r>
                <a14:m>
                  <m:oMath xmlns:m="http://schemas.openxmlformats.org/officeDocument/2006/math">
                    <m:r>
                      <a:rPr kumimoji="0" lang="en-US" altLang="zh-TW" sz="2800" b="0" i="1" smtClean="0">
                        <a:solidFill>
                          <a:srgbClr val="000000"/>
                        </a:solidFill>
                        <a:latin typeface="Cambria Math"/>
                        <a:cs typeface="Times New Roman" pitchFamily="18" charset="0"/>
                      </a:rPr>
                      <m:t>𝑥</m:t>
                    </m:r>
                    <m:d>
                      <m:dPr>
                        <m:ctrlPr>
                          <a:rPr kumimoji="0" lang="en-US" altLang="zh-TW" sz="28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kumimoji="0" lang="en-US" altLang="zh-TW" sz="2800" i="1">
                            <a:solidFill>
                              <a:srgbClr val="000000"/>
                            </a:solidFill>
                            <a:latin typeface="Cambria Math"/>
                            <a:cs typeface="Times New Roman" pitchFamily="18" charset="0"/>
                          </a:rPr>
                          <m:t>𝑡</m:t>
                        </m:r>
                      </m:e>
                    </m:d>
                    <m:r>
                      <a:rPr kumimoji="0" lang="en-US" altLang="zh-TW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=−</m:t>
                        </m:r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sub>
                      <m:sup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𝑗𝑘</m:t>
                            </m:r>
                            <m:sSub>
                              <m:sSubPr>
                                <m:ctrlPr>
                                  <a:rPr lang="en-US" altLang="zh-CN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p>
                        </m:sSup>
                      </m:e>
                    </m:nary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d>
                          <m:dPr>
                            <m:begChr m:val="⟨"/>
                            <m:endChr m:val="⟩"/>
                            <m:ctrlP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e>
                        </m:d>
                      </m:sub>
                      <m:sup/>
                      <m:e>
                        <m:sSub>
                          <m:sSubPr>
                            <m:ctrlP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𝑗𝑘</m:t>
                            </m:r>
                            <m:sSub>
                              <m:sSubPr>
                                <m:ctrlPr>
                                  <a:rPr lang="en-US" altLang="zh-CN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</m:oMath>
                </a14:m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1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𝑦</m:t>
                      </m:r>
                      <m:d>
                        <m:dPr>
                          <m:ctrlPr>
                            <a:rPr kumimoji="0" lang="en-US" altLang="zh-TW" sz="28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kumimoji="0" lang="en-US" altLang="zh-TW" sz="2800" i="1">
                              <a:solidFill>
                                <a:srgbClr val="00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𝑡</m:t>
                          </m:r>
                        </m:e>
                      </m:d>
                      <m:r>
                        <a:rPr kumimoji="0"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=−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𝑗𝑘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nary>
                      <m:r>
                        <m:rPr>
                          <m:sty m:val="p"/>
                        </m:rPr>
                        <a:rPr lang="en-US" altLang="zh-CN" sz="28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28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j</m:t>
                          </m:r>
                          <m:r>
                            <m:rPr>
                              <m:sty m:val="p"/>
                            </m:rPr>
                            <a:rPr lang="el-GR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ω</m:t>
                          </m:r>
                        </m:e>
                      </m:d>
                      <m:r>
                        <a:rPr lang="en-US" altLang="zh-C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=−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𝑗𝑘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nary>
                      <m:r>
                        <m:rPr>
                          <m:sty m:val="p"/>
                        </m:rPr>
                        <a:rPr lang="en-US" altLang="zh-CN" sz="28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𝑗𝑘</m:t>
                          </m:r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2800" b="0" dirty="0">
                  <a:latin typeface="Times New Roman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1600" b="0" dirty="0">
                  <a:latin typeface="Times New Roman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kumimoji="0"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</m:e>
                      </m:d>
                      <m:r>
                        <a:rPr kumimoji="0"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e>
                          </m:d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𝑗𝑘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  <m:r>
                        <m:rPr>
                          <m:sty m:val="p"/>
                        </m:rPr>
                        <a:rPr lang="en-US" altLang="zh-CN" sz="28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e>
                          </m:d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𝑗𝑘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  <m:r>
                        <m:rPr>
                          <m:sty m:val="p"/>
                        </m:rPr>
                        <a:rPr lang="en-US" altLang="zh-CN" sz="28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𝑗𝑘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sup>
                          </m:sSup>
                        </m:e>
                      </m:d>
                    </m:oMath>
                  </m:oMathPara>
                </a14:m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zh-TW" altLang="en-US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9872" y="1101387"/>
                <a:ext cx="11490784" cy="5225143"/>
              </a:xfrm>
              <a:blipFill>
                <a:blip r:embed="rId3"/>
                <a:stretch>
                  <a:fillRect l="-19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35</a:t>
            </a:fld>
            <a:endParaRPr lang="zh-CN" altLang="en-US" dirty="0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0E8573E3-0CEF-4E22-AB1C-CE44B83721D6}"/>
              </a:ext>
            </a:extLst>
          </p:cNvPr>
          <p:cNvGrpSpPr/>
          <p:nvPr/>
        </p:nvGrpSpPr>
        <p:grpSpPr>
          <a:xfrm>
            <a:off x="3299681" y="1482727"/>
            <a:ext cx="5078445" cy="1018523"/>
            <a:chOff x="3299681" y="1012827"/>
            <a:chExt cx="5078445" cy="1018523"/>
          </a:xfrm>
        </p:grpSpPr>
        <p:grpSp>
          <p:nvGrpSpPr>
            <p:cNvPr id="8" name="群組 3">
              <a:extLst>
                <a:ext uri="{FF2B5EF4-FFF2-40B4-BE49-F238E27FC236}">
                  <a16:creationId xmlns:a16="http://schemas.microsoft.com/office/drawing/2014/main" id="{D1C2F23E-604E-4A08-8F1C-C9E369E7CC68}"/>
                </a:ext>
              </a:extLst>
            </p:cNvPr>
            <p:cNvGrpSpPr/>
            <p:nvPr/>
          </p:nvGrpSpPr>
          <p:grpSpPr>
            <a:xfrm>
              <a:off x="3299681" y="1257950"/>
              <a:ext cx="5078445" cy="773400"/>
              <a:chOff x="67608" y="1409398"/>
              <a:chExt cx="5078445" cy="773400"/>
            </a:xfrm>
          </p:grpSpPr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FB8D9201-2665-47EF-B04D-36C1E04CD8D8}"/>
                  </a:ext>
                </a:extLst>
              </p:cNvPr>
              <p:cNvSpPr/>
              <p:nvPr/>
            </p:nvSpPr>
            <p:spPr>
              <a:xfrm>
                <a:off x="1763688" y="1628800"/>
                <a:ext cx="864096" cy="553998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Ins="90000" rtlCol="0" anchor="ctr" anchorCtr="0">
                <a:spAutoFit/>
              </a:bodyPr>
              <a:lstStyle>
                <a:defPPr>
                  <a:defRPr lang="zh-TW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buSzPct val="70000"/>
                </a:pPr>
                <a:r>
                  <a:rPr kumimoji="0" lang="en-US" altLang="zh-TW" sz="30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LTI</a:t>
                </a:r>
                <a:endParaRPr kumimoji="0" lang="zh-TW" altLang="en-US" sz="3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0" name="直線單箭頭接點 5">
                <a:extLst>
                  <a:ext uri="{FF2B5EF4-FFF2-40B4-BE49-F238E27FC236}">
                    <a16:creationId xmlns:a16="http://schemas.microsoft.com/office/drawing/2014/main" id="{BF480817-EA5E-46C7-95CC-F86B0C1601C3}"/>
                  </a:ext>
                </a:extLst>
              </p:cNvPr>
              <p:cNvCxnSpPr>
                <a:stCxn id="9" idx="3"/>
              </p:cNvCxnSpPr>
              <p:nvPr/>
            </p:nvCxnSpPr>
            <p:spPr>
              <a:xfrm>
                <a:off x="2627784" y="1905799"/>
                <a:ext cx="10800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1" name="直線單箭頭接點 6">
                <a:extLst>
                  <a:ext uri="{FF2B5EF4-FFF2-40B4-BE49-F238E27FC236}">
                    <a16:creationId xmlns:a16="http://schemas.microsoft.com/office/drawing/2014/main" id="{A1862AF4-7485-4F5E-AED4-DCDC4518E4B3}"/>
                  </a:ext>
                </a:extLst>
              </p:cNvPr>
              <p:cNvCxnSpPr/>
              <p:nvPr/>
            </p:nvCxnSpPr>
            <p:spPr>
              <a:xfrm>
                <a:off x="683568" y="1904400"/>
                <a:ext cx="10800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矩形 11">
                    <a:extLst>
                      <a:ext uri="{FF2B5EF4-FFF2-40B4-BE49-F238E27FC236}">
                        <a16:creationId xmlns:a16="http://schemas.microsoft.com/office/drawing/2014/main" id="{35AA3B82-332B-4256-A84F-E8A2E1DF3E13}"/>
                      </a:ext>
                    </a:extLst>
                  </p:cNvPr>
                  <p:cNvSpPr/>
                  <p:nvPr/>
                </p:nvSpPr>
                <p:spPr>
                  <a:xfrm>
                    <a:off x="3635896" y="1409398"/>
                    <a:ext cx="1510157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>
                    <a:defPPr>
                      <a:defRPr lang="zh-TW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9pPr>
                  </a:lstStyle>
                  <a:p>
                    <a:pPr>
                      <a:spcBef>
                        <a:spcPts val="0"/>
                      </a:spcBef>
                      <a:buSzPct val="70000"/>
                    </a:pPr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kumimoji="0" lang="en-US" altLang="zh-TW" sz="2400" b="0" i="1" smtClean="0">
                              <a:solidFill>
                                <a:srgbClr val="00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kumimoji="0" lang="en-US" altLang="zh-TW" sz="24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kumimoji="0" lang="en-US" altLang="zh-TW" sz="2400" i="1">
                                  <a:solidFill>
                                    <a:srgbClr val="000000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kumimoji="0" lang="en-US" altLang="zh-TW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, </m:t>
                          </m:r>
                          <m:r>
                            <a:rPr kumimoji="0" lang="en-US" altLang="zh-TW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𝑦</m:t>
                          </m:r>
                          <m:r>
                            <a:rPr kumimoji="0" lang="en-US" altLang="zh-TW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[</m:t>
                          </m:r>
                          <m:r>
                            <a:rPr kumimoji="0" lang="en-US" altLang="zh-TW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  <m:r>
                            <a:rPr kumimoji="0" lang="en-US" altLang="zh-TW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]</m:t>
                          </m:r>
                        </m:oMath>
                      </m:oMathPara>
                    </a14:m>
                    <a:endParaRPr kumimoji="0" lang="zh-TW" altLang="en-US" sz="2400" dirty="0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2" name="矩形 11">
                    <a:extLst>
                      <a:ext uri="{FF2B5EF4-FFF2-40B4-BE49-F238E27FC236}">
                        <a16:creationId xmlns:a16="http://schemas.microsoft.com/office/drawing/2014/main" id="{35AA3B82-332B-4256-A84F-E8A2E1DF3E1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35896" y="1409398"/>
                    <a:ext cx="1510157" cy="46166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215" b="-1842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矩形 12">
                    <a:extLst>
                      <a:ext uri="{FF2B5EF4-FFF2-40B4-BE49-F238E27FC236}">
                        <a16:creationId xmlns:a16="http://schemas.microsoft.com/office/drawing/2014/main" id="{B5D0374C-E6AD-44D6-A5A1-02C3FF2DB08F}"/>
                      </a:ext>
                    </a:extLst>
                  </p:cNvPr>
                  <p:cNvSpPr/>
                  <p:nvPr/>
                </p:nvSpPr>
                <p:spPr>
                  <a:xfrm>
                    <a:off x="67608" y="1410133"/>
                    <a:ext cx="1502206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>
                    <a:defPPr>
                      <a:defRPr lang="zh-TW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9pPr>
                  </a:lstStyle>
                  <a:p>
                    <a:pPr>
                      <a:spcBef>
                        <a:spcPts val="0"/>
                      </a:spcBef>
                      <a:buSzPct val="70000"/>
                    </a:pPr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kumimoji="0" lang="en-US" altLang="zh-TW" sz="2400" b="0" i="1" smtClean="0">
                              <a:solidFill>
                                <a:srgbClr val="00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kumimoji="0" lang="en-US" altLang="zh-TW" sz="24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kumimoji="0" lang="en-US" altLang="zh-TW" sz="2400" i="1">
                                  <a:solidFill>
                                    <a:srgbClr val="000000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kumimoji="0" lang="en-US" altLang="zh-TW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, </m:t>
                          </m:r>
                          <m:r>
                            <a:rPr kumimoji="0" lang="en-US" altLang="zh-TW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𝑥</m:t>
                          </m:r>
                          <m:r>
                            <a:rPr kumimoji="0" lang="en-US" altLang="zh-TW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[</m:t>
                          </m:r>
                          <m:r>
                            <a:rPr kumimoji="0" lang="en-US" altLang="zh-TW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  <m:r>
                            <a:rPr kumimoji="0" lang="en-US" altLang="zh-TW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]</m:t>
                          </m:r>
                        </m:oMath>
                      </m:oMathPara>
                    </a14:m>
                    <a:endParaRPr kumimoji="0" lang="zh-TW" altLang="en-US" sz="2400" dirty="0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3" name="矩形 12">
                    <a:extLst>
                      <a:ext uri="{FF2B5EF4-FFF2-40B4-BE49-F238E27FC236}">
                        <a16:creationId xmlns:a16="http://schemas.microsoft.com/office/drawing/2014/main" id="{B5D0374C-E6AD-44D6-A5A1-02C3FF2DB08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608" y="1410133"/>
                    <a:ext cx="1502206" cy="46166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20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F4EEA56E-0094-40B4-A850-1A8AE6F2E405}"/>
                    </a:ext>
                  </a:extLst>
                </p:cNvPr>
                <p:cNvSpPr/>
                <p:nvPr/>
              </p:nvSpPr>
              <p:spPr>
                <a:xfrm>
                  <a:off x="5081837" y="1012827"/>
                  <a:ext cx="1510157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>
                  <a:defPPr>
                    <a:defRPr lang="zh-TW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9pPr>
                </a:lstStyle>
                <a:p>
                  <a:pPr>
                    <a:spcBef>
                      <a:spcPts val="0"/>
                    </a:spcBef>
                    <a:buSzPct val="70000"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kumimoji="0" lang="en-US" altLang="zh-TW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h</m:t>
                        </m:r>
                        <m:d>
                          <m:dPr>
                            <m:ctrlPr>
                              <a:rPr kumimoji="0" lang="en-US" altLang="zh-TW" sz="2400" b="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r>
                              <a:rPr kumimoji="0" lang="en-US" altLang="zh-TW" sz="2400" i="1">
                                <a:solidFill>
                                  <a:srgbClr val="00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kumimoji="0" lang="en-US" altLang="zh-TW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, </m:t>
                        </m:r>
                        <m:r>
                          <a:rPr kumimoji="0" lang="en-US" altLang="zh-TW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h</m:t>
                        </m:r>
                        <m:r>
                          <a:rPr kumimoji="0" lang="en-US" altLang="zh-TW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[</m:t>
                        </m:r>
                        <m:r>
                          <a:rPr kumimoji="0" lang="en-US" altLang="zh-TW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𝑛</m:t>
                        </m:r>
                        <m:r>
                          <a:rPr kumimoji="0" lang="en-US" altLang="zh-TW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]</m:t>
                        </m:r>
                      </m:oMath>
                    </m:oMathPara>
                  </a14:m>
                  <a:endParaRPr kumimoji="0" lang="zh-TW" altLang="en-US" sz="24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F4EEA56E-0094-40B4-A850-1A8AE6F2E40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1837" y="1012827"/>
                  <a:ext cx="1510157" cy="461665"/>
                </a:xfrm>
                <a:prstGeom prst="rect">
                  <a:avLst/>
                </a:prstGeom>
                <a:blipFill>
                  <a:blip r:embed="rId6"/>
                  <a:stretch>
                    <a:fillRect l="-1215" b="-1842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51068274"/>
      </p:ext>
    </p:extLst>
  </p:cSld>
  <p:clrMapOvr>
    <a:masterClrMapping/>
  </p:clrMapOvr>
  <p:transition spd="med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Characterization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09872" y="1301808"/>
                <a:ext cx="10958688" cy="5113282"/>
              </a:xfrm>
            </p:spPr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CN" sz="2800" dirty="0">
                    <a:cs typeface="Times New Roman" panose="02020603050405020304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j</m:t>
                        </m:r>
                        <m:r>
                          <m:rPr>
                            <m:sty m:val="p"/>
                          </m:rPr>
                          <a:rPr lang="el-GR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ω</m:t>
                        </m:r>
                      </m:e>
                    </m:d>
                  </m:oMath>
                </a14:m>
                <a:r>
                  <a:rPr kumimoji="0" lang="en-US" altLang="zh-TW" sz="2800" kern="100" dirty="0">
                    <a:solidFill>
                      <a:srgbClr val="000000"/>
                    </a:solidFill>
                    <a:latin typeface="Times New Roman" pitchFamily="18" charset="0"/>
                    <a:ea typeface="標楷體"/>
                    <a:cs typeface="Times New Roman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zh-CN" altLang="en-US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sup>
                        </m:sSup>
                      </m:e>
                    </m:d>
                  </m:oMath>
                </a14:m>
                <a:r>
                  <a:rPr kumimoji="0" lang="en-US" altLang="zh-TW" sz="2800" kern="100" dirty="0">
                    <a:solidFill>
                      <a:srgbClr val="000000"/>
                    </a:solidFill>
                    <a:latin typeface="Times New Roman" pitchFamily="18" charset="0"/>
                    <a:ea typeface="標楷體"/>
                    <a:cs typeface="Times New Roman" pitchFamily="18" charset="0"/>
                  </a:rPr>
                  <a:t> are frequency-related functions, known as frequency response.</a:t>
                </a:r>
              </a:p>
              <a:p>
                <a:pPr marL="0" indent="0">
                  <a:buNone/>
                </a:pPr>
                <a:endParaRPr kumimoji="0" lang="en-US" altLang="zh-TW" sz="2800" kern="100" dirty="0">
                  <a:solidFill>
                    <a:srgbClr val="000000"/>
                  </a:solidFill>
                  <a:latin typeface="Times New Roman" pitchFamily="18" charset="0"/>
                  <a:ea typeface="標楷體"/>
                  <a:cs typeface="Times New Roman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TW" sz="2800" kern="100" dirty="0">
                    <a:solidFill>
                      <a:srgbClr val="000000"/>
                    </a:solidFill>
                    <a:latin typeface="Times New Roman" pitchFamily="18" charset="0"/>
                    <a:ea typeface="標楷體"/>
                    <a:cs typeface="Times New Roman" pitchFamily="18" charset="0"/>
                  </a:rPr>
                  <a:t>    </a:t>
                </a:r>
                <a:r>
                  <a:rPr lang="en-US" altLang="zh-TW" sz="2800" kern="100" dirty="0">
                    <a:solidFill>
                      <a:schemeClr val="tx1"/>
                    </a:solidFill>
                    <a:latin typeface="Times New Roman"/>
                    <a:ea typeface="標楷體"/>
                    <a:cs typeface="Times New Roman" pitchFamily="18" charset="0"/>
                  </a:rPr>
                  <a:t>I</a:t>
                </a:r>
                <a:r>
                  <a:rPr kumimoji="0" lang="en-US" altLang="zh-TW" sz="2800" kern="100" dirty="0">
                    <a:solidFill>
                      <a:schemeClr val="tx1"/>
                    </a:solidFill>
                    <a:latin typeface="Times New Roman"/>
                    <a:ea typeface="標楷體"/>
                  </a:rPr>
                  <a:t>f the input has a frequency component, the output will exactly have the same frequency component, except scaled by a constant.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kern="100" dirty="0">
                  <a:solidFill>
                    <a:schemeClr val="tx1"/>
                  </a:solidFill>
                  <a:latin typeface="Times New Roman"/>
                  <a:ea typeface="標楷體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kumimoji="0" lang="en-US" altLang="zh-TW" sz="2800" kern="100" dirty="0">
                    <a:solidFill>
                      <a:schemeClr val="tx1"/>
                    </a:solidFill>
                    <a:latin typeface="Times New Roman"/>
                    <a:ea typeface="標楷體"/>
                  </a:rPr>
                  <a:t>    Frequency domain:</a:t>
                </a:r>
                <a:endParaRPr kumimoji="0" lang="zh-TW" altLang="zh-TW" sz="2800" kern="100" dirty="0">
                  <a:solidFill>
                    <a:schemeClr val="tx1"/>
                  </a:solidFill>
                  <a:latin typeface="Times New Roman"/>
                  <a:ea typeface="標楷體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zh-TW" altLang="en-US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9872" y="1301808"/>
                <a:ext cx="10958688" cy="5113282"/>
              </a:xfrm>
              <a:blipFill>
                <a:blip r:embed="rId3"/>
                <a:stretch>
                  <a:fillRect l="-1836" t="-1671" r="-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36</a:t>
            </a:fld>
            <a:endParaRPr lang="zh-CN" altLang="en-US" dirty="0"/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264050AD-811A-4A1F-8B16-D7F55965255E}"/>
              </a:ext>
            </a:extLst>
          </p:cNvPr>
          <p:cNvGrpSpPr/>
          <p:nvPr/>
        </p:nvGrpSpPr>
        <p:grpSpPr>
          <a:xfrm>
            <a:off x="4191947" y="4153730"/>
            <a:ext cx="5152078" cy="1789869"/>
            <a:chOff x="3624046" y="4408932"/>
            <a:chExt cx="4703455" cy="1316736"/>
          </a:xfrm>
        </p:grpSpPr>
        <p:pic>
          <p:nvPicPr>
            <p:cNvPr id="26" name="圖片 9">
              <a:extLst>
                <a:ext uri="{FF2B5EF4-FFF2-40B4-BE49-F238E27FC236}">
                  <a16:creationId xmlns:a16="http://schemas.microsoft.com/office/drawing/2014/main" id="{9C978368-8F6A-4A6B-ABC3-C9C19B9FB3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2924" y="4408932"/>
              <a:ext cx="4672584" cy="1316736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矩形 27">
                  <a:extLst>
                    <a:ext uri="{FF2B5EF4-FFF2-40B4-BE49-F238E27FC236}">
                      <a16:creationId xmlns:a16="http://schemas.microsoft.com/office/drawing/2014/main" id="{EAFBDC89-A4B1-4F3A-A5F6-FEE0AB1F9883}"/>
                    </a:ext>
                  </a:extLst>
                </p:cNvPr>
                <p:cNvSpPr/>
                <p:nvPr/>
              </p:nvSpPr>
              <p:spPr>
                <a:xfrm>
                  <a:off x="7893536" y="4912988"/>
                  <a:ext cx="433965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>
                  <a:defPPr>
                    <a:defRPr lang="zh-TW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zh-TW" altLang="en-US" sz="2000" i="1" smtClean="0">
                            <a:solidFill>
                              <a:srgbClr val="000000"/>
                            </a:solidFill>
                            <a:latin typeface="Cambria Math"/>
                            <a:cs typeface="Times New Roman" pitchFamily="18" charset="0"/>
                          </a:rPr>
                          <m:t>𝜔</m:t>
                        </m:r>
                      </m:oMath>
                    </m:oMathPara>
                  </a14:m>
                  <a:endParaRPr lang="zh-TW" altLang="en-US" sz="2000" dirty="0"/>
                </a:p>
              </p:txBody>
            </p:sp>
          </mc:Choice>
          <mc:Fallback xmlns="">
            <p:sp>
              <p:nvSpPr>
                <p:cNvPr id="28" name="矩形 27">
                  <a:extLst>
                    <a:ext uri="{FF2B5EF4-FFF2-40B4-BE49-F238E27FC236}">
                      <a16:creationId xmlns:a16="http://schemas.microsoft.com/office/drawing/2014/main" id="{EAFBDC89-A4B1-4F3A-A5F6-FEE0AB1F98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93536" y="4912988"/>
                  <a:ext cx="433965" cy="4001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矩形 29">
                  <a:extLst>
                    <a:ext uri="{FF2B5EF4-FFF2-40B4-BE49-F238E27FC236}">
                      <a16:creationId xmlns:a16="http://schemas.microsoft.com/office/drawing/2014/main" id="{000BC1CD-3F9D-4F25-91BB-95368DAEF363}"/>
                    </a:ext>
                  </a:extLst>
                </p:cNvPr>
                <p:cNvSpPr/>
                <p:nvPr/>
              </p:nvSpPr>
              <p:spPr>
                <a:xfrm>
                  <a:off x="5011299" y="4984996"/>
                  <a:ext cx="433965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>
                  <a:defPPr>
                    <a:defRPr lang="zh-TW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zh-TW" altLang="en-US" sz="2000" i="1" smtClean="0">
                            <a:solidFill>
                              <a:srgbClr val="000000"/>
                            </a:solidFill>
                            <a:latin typeface="Cambria Math"/>
                            <a:cs typeface="Times New Roman" pitchFamily="18" charset="0"/>
                          </a:rPr>
                          <m:t>𝜔</m:t>
                        </m:r>
                      </m:oMath>
                    </m:oMathPara>
                  </a14:m>
                  <a:endParaRPr lang="zh-TW" altLang="en-US" sz="2000" dirty="0"/>
                </a:p>
              </p:txBody>
            </p:sp>
          </mc:Choice>
          <mc:Fallback xmlns="">
            <p:sp>
              <p:nvSpPr>
                <p:cNvPr id="30" name="矩形 29">
                  <a:extLst>
                    <a:ext uri="{FF2B5EF4-FFF2-40B4-BE49-F238E27FC236}">
                      <a16:creationId xmlns:a16="http://schemas.microsoft.com/office/drawing/2014/main" id="{000BC1CD-3F9D-4F25-91BB-95368DAEF36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1299" y="4984996"/>
                  <a:ext cx="433965" cy="4001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矩形 31">
                  <a:extLst>
                    <a:ext uri="{FF2B5EF4-FFF2-40B4-BE49-F238E27FC236}">
                      <a16:creationId xmlns:a16="http://schemas.microsoft.com/office/drawing/2014/main" id="{1B9DC615-F2BB-4157-A7C2-9C82F27E073A}"/>
                    </a:ext>
                  </a:extLst>
                </p:cNvPr>
                <p:cNvSpPr/>
                <p:nvPr/>
              </p:nvSpPr>
              <p:spPr>
                <a:xfrm>
                  <a:off x="3624046" y="5116273"/>
                  <a:ext cx="54200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>
                  <a:defPPr>
                    <a:defRPr lang="zh-TW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TW" sz="20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kumimoji="0" lang="zh-TW" altLang="en-US" sz="2000" i="1" smtClean="0">
                                <a:solidFill>
                                  <a:srgbClr val="00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kumimoji="0" lang="en-US" altLang="zh-TW" sz="2000" b="0" i="1" smtClean="0">
                                <a:solidFill>
                                  <a:srgbClr val="00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2000" dirty="0"/>
                </a:p>
              </p:txBody>
            </p:sp>
          </mc:Choice>
          <mc:Fallback xmlns="">
            <p:sp>
              <p:nvSpPr>
                <p:cNvPr id="32" name="矩形 31">
                  <a:extLst>
                    <a:ext uri="{FF2B5EF4-FFF2-40B4-BE49-F238E27FC236}">
                      <a16:creationId xmlns:a16="http://schemas.microsoft.com/office/drawing/2014/main" id="{1B9DC615-F2BB-4157-A7C2-9C82F27E073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4046" y="5116273"/>
                  <a:ext cx="542008" cy="40011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矩形 33">
                  <a:extLst>
                    <a:ext uri="{FF2B5EF4-FFF2-40B4-BE49-F238E27FC236}">
                      <a16:creationId xmlns:a16="http://schemas.microsoft.com/office/drawing/2014/main" id="{D09A0FE8-05BF-4C62-89C1-182FB8FCFE20}"/>
                    </a:ext>
                  </a:extLst>
                </p:cNvPr>
                <p:cNvSpPr/>
                <p:nvPr/>
              </p:nvSpPr>
              <p:spPr>
                <a:xfrm>
                  <a:off x="6443034" y="5090872"/>
                  <a:ext cx="54200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>
                  <a:defPPr>
                    <a:defRPr lang="zh-TW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TW" sz="20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kumimoji="0" lang="zh-TW" altLang="en-US" sz="2000" i="1" smtClean="0">
                                <a:solidFill>
                                  <a:srgbClr val="00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kumimoji="0" lang="en-US" altLang="zh-TW" sz="2000" b="0" i="1" smtClean="0">
                                <a:solidFill>
                                  <a:srgbClr val="00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2000" dirty="0"/>
                </a:p>
              </p:txBody>
            </p:sp>
          </mc:Choice>
          <mc:Fallback xmlns="">
            <p:sp>
              <p:nvSpPr>
                <p:cNvPr id="34" name="矩形 33">
                  <a:extLst>
                    <a:ext uri="{FF2B5EF4-FFF2-40B4-BE49-F238E27FC236}">
                      <a16:creationId xmlns:a16="http://schemas.microsoft.com/office/drawing/2014/main" id="{D09A0FE8-05BF-4C62-89C1-182FB8FCFE2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3034" y="5090872"/>
                  <a:ext cx="542008" cy="40011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矩形 35">
                  <a:extLst>
                    <a:ext uri="{FF2B5EF4-FFF2-40B4-BE49-F238E27FC236}">
                      <a16:creationId xmlns:a16="http://schemas.microsoft.com/office/drawing/2014/main" id="{A2256DC4-C164-406C-9DD0-6B47295D4900}"/>
                    </a:ext>
                  </a:extLst>
                </p:cNvPr>
                <p:cNvSpPr/>
                <p:nvPr/>
              </p:nvSpPr>
              <p:spPr>
                <a:xfrm>
                  <a:off x="4157775" y="5129012"/>
                  <a:ext cx="547971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>
                  <a:defPPr>
                    <a:defRPr lang="zh-TW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TW" sz="20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kumimoji="0" lang="zh-TW" altLang="en-US" sz="2000" i="1" smtClean="0">
                                <a:solidFill>
                                  <a:srgbClr val="00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kumimoji="0" lang="en-US" altLang="zh-TW" sz="2000" b="0" i="1" smtClean="0">
                                <a:solidFill>
                                  <a:srgbClr val="00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TW" altLang="en-US" sz="2000" dirty="0"/>
                </a:p>
              </p:txBody>
            </p:sp>
          </mc:Choice>
          <mc:Fallback xmlns="">
            <p:sp>
              <p:nvSpPr>
                <p:cNvPr id="36" name="矩形 35">
                  <a:extLst>
                    <a:ext uri="{FF2B5EF4-FFF2-40B4-BE49-F238E27FC236}">
                      <a16:creationId xmlns:a16="http://schemas.microsoft.com/office/drawing/2014/main" id="{A2256DC4-C164-406C-9DD0-6B47295D490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7775" y="5129012"/>
                  <a:ext cx="547971" cy="40011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矩形 37">
                  <a:extLst>
                    <a:ext uri="{FF2B5EF4-FFF2-40B4-BE49-F238E27FC236}">
                      <a16:creationId xmlns:a16="http://schemas.microsoft.com/office/drawing/2014/main" id="{30BA2396-BD10-4535-ABFB-28252DDECB7B}"/>
                    </a:ext>
                  </a:extLst>
                </p:cNvPr>
                <p:cNvSpPr/>
                <p:nvPr/>
              </p:nvSpPr>
              <p:spPr>
                <a:xfrm>
                  <a:off x="4537253" y="5129012"/>
                  <a:ext cx="528222" cy="3847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>
                  <a:defPPr>
                    <a:defRPr lang="zh-TW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TW" sz="19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kumimoji="0" lang="zh-TW" altLang="en-US" sz="1900" i="1" smtClean="0">
                                <a:solidFill>
                                  <a:srgbClr val="00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kumimoji="0" lang="en-US" altLang="zh-TW" sz="1900" b="0" i="1" smtClean="0">
                                <a:solidFill>
                                  <a:srgbClr val="00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zh-TW" altLang="en-US" sz="1900" dirty="0"/>
                </a:p>
              </p:txBody>
            </p:sp>
          </mc:Choice>
          <mc:Fallback xmlns="">
            <p:sp>
              <p:nvSpPr>
                <p:cNvPr id="38" name="矩形 37">
                  <a:extLst>
                    <a:ext uri="{FF2B5EF4-FFF2-40B4-BE49-F238E27FC236}">
                      <a16:creationId xmlns:a16="http://schemas.microsoft.com/office/drawing/2014/main" id="{30BA2396-BD10-4535-ABFB-28252DDECB7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37253" y="5129012"/>
                  <a:ext cx="528222" cy="38472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矩形 39">
                  <a:extLst>
                    <a:ext uri="{FF2B5EF4-FFF2-40B4-BE49-F238E27FC236}">
                      <a16:creationId xmlns:a16="http://schemas.microsoft.com/office/drawing/2014/main" id="{2B1FE03D-71A9-4A0D-BB75-737B94F3B74B}"/>
                    </a:ext>
                  </a:extLst>
                </p:cNvPr>
                <p:cNvSpPr/>
                <p:nvPr/>
              </p:nvSpPr>
              <p:spPr>
                <a:xfrm>
                  <a:off x="7390715" y="5087397"/>
                  <a:ext cx="547971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>
                  <a:defPPr>
                    <a:defRPr lang="zh-TW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TW" sz="20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kumimoji="0" lang="zh-TW" altLang="en-US" sz="2000" i="1" smtClean="0">
                                <a:solidFill>
                                  <a:srgbClr val="00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kumimoji="0" lang="en-US" altLang="zh-TW" sz="2000" b="0" i="1" smtClean="0">
                                <a:solidFill>
                                  <a:srgbClr val="00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zh-TW" altLang="en-US" sz="2000" dirty="0"/>
                </a:p>
              </p:txBody>
            </p:sp>
          </mc:Choice>
          <mc:Fallback xmlns="">
            <p:sp>
              <p:nvSpPr>
                <p:cNvPr id="40" name="矩形 39">
                  <a:extLst>
                    <a:ext uri="{FF2B5EF4-FFF2-40B4-BE49-F238E27FC236}">
                      <a16:creationId xmlns:a16="http://schemas.microsoft.com/office/drawing/2014/main" id="{2B1FE03D-71A9-4A0D-BB75-737B94F3B74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0715" y="5087397"/>
                  <a:ext cx="547971" cy="40011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矩形 41">
                  <a:extLst>
                    <a:ext uri="{FF2B5EF4-FFF2-40B4-BE49-F238E27FC236}">
                      <a16:creationId xmlns:a16="http://schemas.microsoft.com/office/drawing/2014/main" id="{1BF75988-34AD-48F5-A0C6-236D5A08E363}"/>
                    </a:ext>
                  </a:extLst>
                </p:cNvPr>
                <p:cNvSpPr/>
                <p:nvPr/>
              </p:nvSpPr>
              <p:spPr>
                <a:xfrm>
                  <a:off x="6985525" y="5097409"/>
                  <a:ext cx="547971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>
                  <a:defPPr>
                    <a:defRPr lang="zh-TW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TW" sz="20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kumimoji="0" lang="zh-TW" altLang="en-US" sz="2000" i="1" smtClean="0">
                                <a:solidFill>
                                  <a:srgbClr val="00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kumimoji="0" lang="en-US" altLang="zh-TW" sz="2000" b="0" i="1" smtClean="0">
                                <a:solidFill>
                                  <a:srgbClr val="00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TW" altLang="en-US" sz="2000" dirty="0"/>
                </a:p>
              </p:txBody>
            </p:sp>
          </mc:Choice>
          <mc:Fallback xmlns="">
            <p:sp>
              <p:nvSpPr>
                <p:cNvPr id="42" name="矩形 41">
                  <a:extLst>
                    <a:ext uri="{FF2B5EF4-FFF2-40B4-BE49-F238E27FC236}">
                      <a16:creationId xmlns:a16="http://schemas.microsoft.com/office/drawing/2014/main" id="{1BF75988-34AD-48F5-A0C6-236D5A08E36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5525" y="5097409"/>
                  <a:ext cx="547971" cy="40011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55697161"/>
      </p:ext>
    </p:extLst>
  </p:cSld>
  <p:clrMapOvr>
    <a:masterClrMapping/>
  </p:clrMapOvr>
  <p:transition spd="med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b="1" dirty="0">
                <a:solidFill>
                  <a:srgbClr val="527B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Outline: 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7: 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Series of Discrete-time Signals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40E06A-412C-CE41-9E57-121FB374F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400" y="1639890"/>
            <a:ext cx="10213767" cy="458311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Discrete Time Fourier Series</a:t>
            </a:r>
          </a:p>
          <a:p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Fourier Series Representation</a:t>
            </a:r>
          </a:p>
          <a:p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Determination of Fourier Series Coefficient </a:t>
            </a:r>
            <a:endParaRPr lang="en-US" altLang="zh-CN" sz="1375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Fourier Series Properties</a:t>
            </a:r>
          </a:p>
          <a:p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Example</a:t>
            </a:r>
          </a:p>
          <a:p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Characterization</a:t>
            </a:r>
          </a:p>
          <a:p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37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6165468"/>
      </p:ext>
    </p:extLst>
  </p:cSld>
  <p:clrMapOvr>
    <a:masterClrMapping/>
  </p:clrMapOvr>
  <p:transition spd="med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40E06A-412C-CE41-9E57-121FB374F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872" y="1301808"/>
            <a:ext cx="10958688" cy="511328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TW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Modifying the amplitude/phase of the different frequency components in a signal, including eliminating some frequency components entirely.</a:t>
            </a:r>
          </a:p>
          <a:p>
            <a:pPr marL="0" indent="0">
              <a:buNone/>
            </a:pPr>
            <a:r>
              <a:rPr kumimoji="0" lang="en-US" altLang="zh-TW" sz="2800" kern="100" dirty="0">
                <a:solidFill>
                  <a:prstClr val="black"/>
                </a:solidFill>
                <a:latin typeface="Times New Roman"/>
                <a:ea typeface="標楷體"/>
              </a:rPr>
              <a:t>	frequency-shaping filter </a:t>
            </a:r>
            <a:r>
              <a:rPr kumimoji="0" lang="zh-CN" altLang="en-US" sz="2800" kern="100" dirty="0">
                <a:solidFill>
                  <a:prstClr val="black"/>
                </a:solidFill>
                <a:latin typeface="Times New Roman"/>
                <a:ea typeface="標楷體"/>
              </a:rPr>
              <a:t>（频率成形滤波器）</a:t>
            </a:r>
            <a:endParaRPr kumimoji="0" lang="en-US" altLang="zh-TW" sz="2800" kern="100" dirty="0">
              <a:solidFill>
                <a:prstClr val="black"/>
              </a:solidFill>
              <a:latin typeface="Times New Roman"/>
              <a:ea typeface="標楷體"/>
            </a:endParaRPr>
          </a:p>
          <a:p>
            <a:pPr marL="0" indent="0">
              <a:buNone/>
            </a:pPr>
            <a:r>
              <a:rPr lang="en-US" altLang="zh-TW" sz="2800" kern="100" dirty="0">
                <a:solidFill>
                  <a:prstClr val="black"/>
                </a:solidFill>
                <a:latin typeface="Times New Roman"/>
                <a:ea typeface="標楷體"/>
              </a:rPr>
              <a:t> 	</a:t>
            </a:r>
            <a:r>
              <a:rPr kumimoji="0" lang="en-US" altLang="zh-TW" sz="2800" kern="100" dirty="0">
                <a:solidFill>
                  <a:prstClr val="black"/>
                </a:solidFill>
                <a:latin typeface="Times New Roman"/>
                <a:ea typeface="標楷體"/>
              </a:rPr>
              <a:t>frequency-selective filter </a:t>
            </a:r>
            <a:r>
              <a:rPr kumimoji="0" lang="zh-CN" altLang="en-US" sz="2800" kern="100" dirty="0">
                <a:solidFill>
                  <a:prstClr val="black"/>
                </a:solidFill>
                <a:latin typeface="Times New Roman"/>
                <a:ea typeface="標楷體"/>
              </a:rPr>
              <a:t>（频率选择滤波器）</a:t>
            </a:r>
            <a:endParaRPr kumimoji="0" lang="en-US" altLang="zh-TW" sz="2800" kern="100" dirty="0">
              <a:solidFill>
                <a:prstClr val="black"/>
              </a:solidFill>
              <a:latin typeface="Times New Roman"/>
              <a:ea typeface="標楷體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zh-TW" altLang="en-US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38</a:t>
            </a:fld>
            <a:endParaRPr lang="zh-CN" altLang="en-US" dirty="0"/>
          </a:p>
        </p:txBody>
      </p:sp>
      <p:sp>
        <p:nvSpPr>
          <p:cNvPr id="5" name="左大括号 4">
            <a:extLst>
              <a:ext uri="{FF2B5EF4-FFF2-40B4-BE49-F238E27FC236}">
                <a16:creationId xmlns:a16="http://schemas.microsoft.com/office/drawing/2014/main" id="{DBB98A8C-AA09-4774-A554-A18118EA8864}"/>
              </a:ext>
            </a:extLst>
          </p:cNvPr>
          <p:cNvSpPr/>
          <p:nvPr/>
        </p:nvSpPr>
        <p:spPr bwMode="auto">
          <a:xfrm>
            <a:off x="1127448" y="2132856"/>
            <a:ext cx="288032" cy="1008112"/>
          </a:xfrm>
          <a:prstGeom prst="leftBrac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6416438"/>
      </p:ext>
    </p:extLst>
  </p:cSld>
  <p:clrMapOvr>
    <a:masterClrMapping/>
  </p:clrMapOvr>
  <p:transition spd="med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09872" y="1301808"/>
                <a:ext cx="10958688" cy="443144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TW" sz="2800" i="1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Example</a:t>
                </a:r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:</a:t>
                </a:r>
                <a:r>
                  <a:rPr lang="en-US" altLang="zh-TW" sz="2800" kern="100" dirty="0">
                    <a:solidFill>
                      <a:prstClr val="black"/>
                    </a:solidFill>
                    <a:latin typeface="Times New Roman"/>
                    <a:cs typeface="Times New Roman" pitchFamily="18" charset="0"/>
                  </a:rPr>
                  <a:t> </a:t>
                </a:r>
                <a:r>
                  <a:rPr kumimoji="0" lang="en-US" altLang="zh-TW" sz="2800" kern="100" dirty="0">
                    <a:solidFill>
                      <a:prstClr val="black"/>
                    </a:solidFill>
                    <a:latin typeface="Times New Roman"/>
                    <a:ea typeface="標楷體"/>
                  </a:rPr>
                  <a:t>frequency-shaping filter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80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28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j</m:t>
                          </m:r>
                          <m:r>
                            <m:rPr>
                              <m:sty m:val="p"/>
                            </m:rPr>
                            <a:rPr lang="el-GR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ω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𝑗</m:t>
                      </m:r>
                      <m:r>
                        <a:rPr lang="zh-CN" alt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𝜔</m:t>
                      </m:r>
                    </m:oMath>
                  </m:oMathPara>
                </a14:m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   Amplify high frequency components</a:t>
                </a: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zh-TW" altLang="en-US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9872" y="1301808"/>
                <a:ext cx="10958688" cy="4431448"/>
              </a:xfrm>
              <a:blipFill>
                <a:blip r:embed="rId3"/>
                <a:stretch>
                  <a:fillRect l="-2003" t="-2479" b="-4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39</a:t>
            </a:fld>
            <a:endParaRPr lang="zh-CN" altLang="en-US" dirty="0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880F221A-025A-4513-A9C9-935680E29EE1}"/>
              </a:ext>
            </a:extLst>
          </p:cNvPr>
          <p:cNvGrpSpPr/>
          <p:nvPr/>
        </p:nvGrpSpPr>
        <p:grpSpPr>
          <a:xfrm>
            <a:off x="3406357" y="2420888"/>
            <a:ext cx="5165718" cy="2647941"/>
            <a:chOff x="531804" y="2787883"/>
            <a:chExt cx="5165718" cy="2647941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94EA7530-29DA-43B7-8D09-B015F070A5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48667"/>
            <a:stretch/>
          </p:blipFill>
          <p:spPr>
            <a:xfrm>
              <a:off x="980049" y="2843536"/>
              <a:ext cx="4717473" cy="2592288"/>
            </a:xfrm>
            <a:prstGeom prst="rect">
              <a:avLst/>
            </a:prstGeom>
          </p:spPr>
        </p:pic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49C1AD92-3D7D-42E0-8FD4-DDA3A7E0D685}"/>
                </a:ext>
              </a:extLst>
            </p:cNvPr>
            <p:cNvSpPr txBox="1"/>
            <p:nvPr/>
          </p:nvSpPr>
          <p:spPr>
            <a:xfrm>
              <a:off x="531804" y="2787883"/>
              <a:ext cx="18181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Amplitude:</a:t>
              </a:r>
              <a:endPara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7028826"/>
      </p:ext>
    </p:extLst>
  </p:cSld>
  <p:clrMapOvr>
    <a:masterClrMapping/>
  </p:clrMapOvr>
  <p:transition spd="med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Discrete Time Fourier Series Representation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4618" y="1189946"/>
                <a:ext cx="10213767" cy="187901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Discrete-time signal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discrete-time signal is a time series consisting of a sequence of quantities, denoted by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where n is an integer value that varies discretely.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4618" y="1189946"/>
                <a:ext cx="10213767" cy="1879013"/>
              </a:xfrm>
              <a:blipFill>
                <a:blip r:embed="rId3"/>
                <a:stretch>
                  <a:fillRect l="-2149" t="-5519" b="-12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grpSp>
        <p:nvGrpSpPr>
          <p:cNvPr id="9" name="Group 50">
            <a:extLst>
              <a:ext uri="{FF2B5EF4-FFF2-40B4-BE49-F238E27FC236}">
                <a16:creationId xmlns:a16="http://schemas.microsoft.com/office/drawing/2014/main" id="{90099FA1-C1C3-45ED-93A8-676FBBDD9098}"/>
              </a:ext>
            </a:extLst>
          </p:cNvPr>
          <p:cNvGrpSpPr>
            <a:grpSpLocks/>
          </p:cNvGrpSpPr>
          <p:nvPr/>
        </p:nvGrpSpPr>
        <p:grpSpPr bwMode="auto">
          <a:xfrm>
            <a:off x="3143672" y="3246078"/>
            <a:ext cx="4392488" cy="2239054"/>
            <a:chOff x="3120" y="2544"/>
            <a:chExt cx="2431" cy="1037"/>
          </a:xfrm>
        </p:grpSpPr>
        <p:sp>
          <p:nvSpPr>
            <p:cNvPr id="10" name="Line 13">
              <a:extLst>
                <a:ext uri="{FF2B5EF4-FFF2-40B4-BE49-F238E27FC236}">
                  <a16:creationId xmlns:a16="http://schemas.microsoft.com/office/drawing/2014/main" id="{CF1E8FA9-AE65-4987-92D8-08F33AD4DC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0" y="3334"/>
              <a:ext cx="224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14">
              <a:extLst>
                <a:ext uri="{FF2B5EF4-FFF2-40B4-BE49-F238E27FC236}">
                  <a16:creationId xmlns:a16="http://schemas.microsoft.com/office/drawing/2014/main" id="{6B19929E-45EA-4A55-80BA-2E72464DB5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62" y="2544"/>
              <a:ext cx="0" cy="93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Text Box 15">
              <a:extLst>
                <a:ext uri="{FF2B5EF4-FFF2-40B4-BE49-F238E27FC236}">
                  <a16:creationId xmlns:a16="http://schemas.microsoft.com/office/drawing/2014/main" id="{7DA2AC30-DB6D-425D-8505-0891C02654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2640"/>
              <a:ext cx="39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buFontTx/>
                <a:buNone/>
              </a:pPr>
              <a:r>
                <a:rPr lang="en-GB" altLang="zh-CN" dirty="0"/>
                <a:t>x[n]</a:t>
              </a:r>
            </a:p>
          </p:txBody>
        </p:sp>
        <p:sp>
          <p:nvSpPr>
            <p:cNvPr id="16" name="Text Box 17">
              <a:extLst>
                <a:ext uri="{FF2B5EF4-FFF2-40B4-BE49-F238E27FC236}">
                  <a16:creationId xmlns:a16="http://schemas.microsoft.com/office/drawing/2014/main" id="{A7D0077E-AE8A-4D78-BBF4-401D5A11A0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4" y="3350"/>
              <a:ext cx="16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buFontTx/>
                <a:buNone/>
              </a:pPr>
              <a:r>
                <a:rPr lang="en-GB" altLang="zh-CN"/>
                <a:t>n</a:t>
              </a:r>
            </a:p>
          </p:txBody>
        </p:sp>
        <p:sp>
          <p:nvSpPr>
            <p:cNvPr id="17" name="Line 20">
              <a:extLst>
                <a:ext uri="{FF2B5EF4-FFF2-40B4-BE49-F238E27FC236}">
                  <a16:creationId xmlns:a16="http://schemas.microsoft.com/office/drawing/2014/main" id="{C98E1BF9-7CF6-4D7A-8B3E-01CFF05687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57" y="3096"/>
              <a:ext cx="0" cy="24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Oval 21">
              <a:extLst>
                <a:ext uri="{FF2B5EF4-FFF2-40B4-BE49-F238E27FC236}">
                  <a16:creationId xmlns:a16="http://schemas.microsoft.com/office/drawing/2014/main" id="{2AE09D61-CCA8-415E-9E4E-0147A955B4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1" y="3052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Line 24">
              <a:extLst>
                <a:ext uri="{FF2B5EF4-FFF2-40B4-BE49-F238E27FC236}">
                  <a16:creationId xmlns:a16="http://schemas.microsoft.com/office/drawing/2014/main" id="{A4E10129-4BD2-45CB-89BA-9F09D85E0B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9" y="3144"/>
              <a:ext cx="0" cy="19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Oval 25">
              <a:extLst>
                <a:ext uri="{FF2B5EF4-FFF2-40B4-BE49-F238E27FC236}">
                  <a16:creationId xmlns:a16="http://schemas.microsoft.com/office/drawing/2014/main" id="{5C31ECB4-B45D-42E6-82E5-298684150E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3" y="3120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Line 27">
              <a:extLst>
                <a:ext uri="{FF2B5EF4-FFF2-40B4-BE49-F238E27FC236}">
                  <a16:creationId xmlns:a16="http://schemas.microsoft.com/office/drawing/2014/main" id="{02CCE801-833E-43FC-AAE0-87C3C50589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41" y="3146"/>
              <a:ext cx="0" cy="18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Oval 28">
              <a:extLst>
                <a:ext uri="{FF2B5EF4-FFF2-40B4-BE49-F238E27FC236}">
                  <a16:creationId xmlns:a16="http://schemas.microsoft.com/office/drawing/2014/main" id="{78B01BC2-DFDD-4F1D-BCDE-A7B5AC4722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5" y="3120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Line 30">
              <a:extLst>
                <a:ext uri="{FF2B5EF4-FFF2-40B4-BE49-F238E27FC236}">
                  <a16:creationId xmlns:a16="http://schemas.microsoft.com/office/drawing/2014/main" id="{C86248E3-3589-45D5-B875-28C2AA0B5D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33" y="3092"/>
              <a:ext cx="0" cy="24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Oval 31">
              <a:extLst>
                <a:ext uri="{FF2B5EF4-FFF2-40B4-BE49-F238E27FC236}">
                  <a16:creationId xmlns:a16="http://schemas.microsoft.com/office/drawing/2014/main" id="{6B238AF4-7231-4DA0-8A05-711176A181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7" y="3048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Line 33">
              <a:extLst>
                <a:ext uri="{FF2B5EF4-FFF2-40B4-BE49-F238E27FC236}">
                  <a16:creationId xmlns:a16="http://schemas.microsoft.com/office/drawing/2014/main" id="{F2458B7B-E134-47EF-B5B1-585960681D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25" y="2933"/>
              <a:ext cx="0" cy="399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Oval 34">
              <a:extLst>
                <a:ext uri="{FF2B5EF4-FFF2-40B4-BE49-F238E27FC236}">
                  <a16:creationId xmlns:a16="http://schemas.microsoft.com/office/drawing/2014/main" id="{A87A3F57-3760-4F37-A0D8-EEC00491A2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" y="2928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Line 36">
              <a:extLst>
                <a:ext uri="{FF2B5EF4-FFF2-40B4-BE49-F238E27FC236}">
                  <a16:creationId xmlns:a16="http://schemas.microsoft.com/office/drawing/2014/main" id="{E79A6C17-70CE-42EB-8957-AB3A26D10F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17" y="2801"/>
              <a:ext cx="0" cy="531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Oval 37">
              <a:extLst>
                <a:ext uri="{FF2B5EF4-FFF2-40B4-BE49-F238E27FC236}">
                  <a16:creationId xmlns:a16="http://schemas.microsoft.com/office/drawing/2014/main" id="{21426C84-BB7E-42BE-AC9C-7A734A04ED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1" y="2784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Line 39">
              <a:extLst>
                <a:ext uri="{FF2B5EF4-FFF2-40B4-BE49-F238E27FC236}">
                  <a16:creationId xmlns:a16="http://schemas.microsoft.com/office/drawing/2014/main" id="{2A94E386-E3DA-4B83-B528-595E08C95F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09" y="2714"/>
              <a:ext cx="0" cy="61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Oval 40">
              <a:extLst>
                <a:ext uri="{FF2B5EF4-FFF2-40B4-BE49-F238E27FC236}">
                  <a16:creationId xmlns:a16="http://schemas.microsoft.com/office/drawing/2014/main" id="{3B67D212-18E6-459E-A50A-4571F0CBD5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3" y="2688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Line 42">
              <a:extLst>
                <a:ext uri="{FF2B5EF4-FFF2-40B4-BE49-F238E27FC236}">
                  <a16:creationId xmlns:a16="http://schemas.microsoft.com/office/drawing/2014/main" id="{15455851-8F96-4416-81FF-1E7AD6FCD0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01" y="2723"/>
              <a:ext cx="0" cy="609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Oval 43">
              <a:extLst>
                <a:ext uri="{FF2B5EF4-FFF2-40B4-BE49-F238E27FC236}">
                  <a16:creationId xmlns:a16="http://schemas.microsoft.com/office/drawing/2014/main" id="{D98C4B92-849A-4F97-A0F1-3B7872C723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5" y="2688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Line 45">
              <a:extLst>
                <a:ext uri="{FF2B5EF4-FFF2-40B4-BE49-F238E27FC236}">
                  <a16:creationId xmlns:a16="http://schemas.microsoft.com/office/drawing/2014/main" id="{BFEFA790-7F78-4623-A2D2-305A9C60E2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93" y="2807"/>
              <a:ext cx="0" cy="525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Oval 46">
              <a:extLst>
                <a:ext uri="{FF2B5EF4-FFF2-40B4-BE49-F238E27FC236}">
                  <a16:creationId xmlns:a16="http://schemas.microsoft.com/office/drawing/2014/main" id="{8EC67F94-7B02-4070-BEC1-3BB1251A73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67" y="2784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Line 48">
              <a:extLst>
                <a:ext uri="{FF2B5EF4-FFF2-40B4-BE49-F238E27FC236}">
                  <a16:creationId xmlns:a16="http://schemas.microsoft.com/office/drawing/2014/main" id="{0C150A8B-DA3A-487A-A3AA-59B674141B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65" y="2972"/>
              <a:ext cx="0" cy="36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Oval 49">
              <a:extLst>
                <a:ext uri="{FF2B5EF4-FFF2-40B4-BE49-F238E27FC236}">
                  <a16:creationId xmlns:a16="http://schemas.microsoft.com/office/drawing/2014/main" id="{E16542DC-455D-41BE-A3D3-53BC115776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9" y="2928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63687907"/>
      </p:ext>
    </p:extLst>
  </p:cSld>
  <p:clrMapOvr>
    <a:masterClrMapping/>
  </p:clrMapOvr>
  <p:transition spd="med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09872" y="1301808"/>
                <a:ext cx="10958688" cy="493550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TW" sz="2800" i="1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Example</a:t>
                </a:r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:</a:t>
                </a:r>
                <a:r>
                  <a:rPr lang="en-US" altLang="zh-TW" sz="2800" kern="100" dirty="0">
                    <a:solidFill>
                      <a:prstClr val="black"/>
                    </a:solidFill>
                    <a:latin typeface="Times New Roman"/>
                    <a:cs typeface="Times New Roman" pitchFamily="18" charset="0"/>
                  </a:rPr>
                  <a:t> </a:t>
                </a:r>
                <a:r>
                  <a:rPr kumimoji="0" lang="en-US" altLang="zh-TW" sz="2800" kern="100" dirty="0">
                    <a:solidFill>
                      <a:prstClr val="black"/>
                    </a:solidFill>
                    <a:latin typeface="Times New Roman"/>
                    <a:ea typeface="標楷體"/>
                  </a:rPr>
                  <a:t>frequency-shaping filter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[</m:t>
                      </m:r>
                      <m:r>
                        <a:rPr lang="zh-TW" altLang="en-US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𝛿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+</m:t>
                      </m:r>
                      <m:r>
                        <a:rPr lang="zh-TW" altLang="en-US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𝛿</m:t>
                      </m: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[</m:t>
                      </m: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𝑛</m:t>
                      </m: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−1]]</m:t>
                      </m:r>
                    </m:oMath>
                  </m:oMathPara>
                </a14:m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12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𝑗</m:t>
                              </m:r>
                              <m:r>
                                <a:rPr lang="zh-TW" altLang="en-US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𝛿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+</m:t>
                              </m:r>
                              <m:r>
                                <a:rPr lang="zh-TW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𝛿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𝑛</m:t>
                                  </m:r>
                                  <m:r>
                                    <a:rPr lang="en-US" altLang="zh-TW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</m:d>
                          <m:sSup>
                            <m:sSupPr>
                              <m:ctrlP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−</m:t>
                              </m:r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𝑗</m:t>
                              </m:r>
                              <m:r>
                                <a:rPr lang="zh-TW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𝜔</m:t>
                              </m:r>
                              <m:r>
                                <a:rPr lang="en-US" altLang="zh-TW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  <m:r>
                                    <a:rPr lang="zh-CN" altLang="en-US" sz="2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  <m:r>
                        <a:rPr lang="en-US" altLang="zh-CN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type m:val="lin"/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num>
                            <m:den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m:rPr>
                          <m:sty m:val="p"/>
                        </m:rPr>
                        <a:rPr lang="en-US" altLang="zh-CN" sz="28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cos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⁡(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zh-TW" altLang="en-US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9872" y="1301808"/>
                <a:ext cx="10958688" cy="4935504"/>
              </a:xfrm>
              <a:blipFill>
                <a:blip r:embed="rId3"/>
                <a:stretch>
                  <a:fillRect l="-2003" t="-22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40</a:t>
            </a:fld>
            <a:endParaRPr lang="zh-CN" altLang="en-US" dirty="0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F7BB8B87-9D70-43E5-9D42-EF93376441BF}"/>
              </a:ext>
            </a:extLst>
          </p:cNvPr>
          <p:cNvGrpSpPr/>
          <p:nvPr/>
        </p:nvGrpSpPr>
        <p:grpSpPr>
          <a:xfrm>
            <a:off x="509872" y="4566538"/>
            <a:ext cx="4912835" cy="2062860"/>
            <a:chOff x="723440" y="4291987"/>
            <a:chExt cx="4912835" cy="2062860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2850CDDF-B1EA-42C7-9F9E-81BFD6401F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55440" y="4757536"/>
              <a:ext cx="4580835" cy="1597311"/>
            </a:xfrm>
            <a:prstGeom prst="rect">
              <a:avLst/>
            </a:prstGeom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C0E0DACA-284E-404E-BDDA-369664D8D779}"/>
                </a:ext>
              </a:extLst>
            </p:cNvPr>
            <p:cNvSpPr txBox="1"/>
            <p:nvPr/>
          </p:nvSpPr>
          <p:spPr>
            <a:xfrm>
              <a:off x="723440" y="4291987"/>
              <a:ext cx="18181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Amplitude:</a:t>
              </a:r>
              <a:endPara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3F5B8085-E11F-412C-B34B-200D7C5D613D}"/>
              </a:ext>
            </a:extLst>
          </p:cNvPr>
          <p:cNvSpPr txBox="1"/>
          <p:nvPr/>
        </p:nvSpPr>
        <p:spPr>
          <a:xfrm>
            <a:off x="5591944" y="5088932"/>
            <a:ext cx="59827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Compress high frequency components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13279394"/>
      </p:ext>
    </p:extLst>
  </p:cSld>
  <p:clrMapOvr>
    <a:masterClrMapping/>
  </p:clrMapOvr>
  <p:transition spd="med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09872" y="1301808"/>
                <a:ext cx="10958688" cy="493550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TW" sz="2800" i="1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Example</a:t>
                </a:r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:</a:t>
                </a:r>
                <a:r>
                  <a:rPr lang="en-US" altLang="zh-TW" sz="2800" kern="100" dirty="0">
                    <a:solidFill>
                      <a:prstClr val="black"/>
                    </a:solidFill>
                    <a:latin typeface="Times New Roman"/>
                    <a:cs typeface="Times New Roman" pitchFamily="18" charset="0"/>
                  </a:rPr>
                  <a:t> </a:t>
                </a:r>
                <a:r>
                  <a:rPr kumimoji="0" lang="en-US" altLang="zh-TW" sz="2800" kern="100" dirty="0">
                    <a:solidFill>
                      <a:prstClr val="black"/>
                    </a:solidFill>
                    <a:latin typeface="Times New Roman"/>
                    <a:ea typeface="標楷體"/>
                  </a:rPr>
                  <a:t>frequency-selective filter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TW" sz="2800" kern="100" dirty="0">
                    <a:solidFill>
                      <a:prstClr val="black"/>
                    </a:solidFill>
                    <a:latin typeface="Times New Roman"/>
                    <a:ea typeface="標楷體"/>
                  </a:rPr>
                  <a:t>   Ideal low-pass filter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800" b="0" i="1" kern="10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標楷體"/>
                        </a:rPr>
                        <m:t>𝐻</m:t>
                      </m:r>
                      <m:d>
                        <m:dPr>
                          <m:ctrlPr>
                            <a:rPr kumimoji="0" lang="en-US" altLang="zh-TW" sz="2800" b="0" i="1" kern="10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標楷體"/>
                            </a:rPr>
                          </m:ctrlPr>
                        </m:dPr>
                        <m:e>
                          <m:r>
                            <a:rPr kumimoji="0" lang="en-US" altLang="zh-TW" sz="2800" b="0" i="1" kern="10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標楷體"/>
                            </a:rPr>
                            <m:t>𝑗</m:t>
                          </m:r>
                          <m:r>
                            <a:rPr kumimoji="0" lang="zh-TW" altLang="en-US" sz="2800" b="0" i="1" kern="10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標楷體"/>
                            </a:rPr>
                            <m:t>𝜔</m:t>
                          </m:r>
                        </m:e>
                      </m:d>
                      <m:r>
                        <a:rPr kumimoji="0" lang="en-US" altLang="zh-TW" sz="2800" b="0" i="1" kern="10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標楷體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kumimoji="0" lang="en-US" altLang="zh-TW" sz="2800" b="0" i="1" kern="10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0" lang="en-US" altLang="zh-TW" sz="2800" b="0" i="1" kern="10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0" lang="en-US" altLang="zh-TW" sz="2800" b="0" i="1" kern="10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1,  |</m:t>
                              </m:r>
                              <m:r>
                                <a:rPr kumimoji="0" lang="zh-TW" altLang="en-US" sz="2800" b="0" i="1" kern="10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kumimoji="0" lang="en-US" altLang="zh-TW" sz="2800" b="0" i="1" kern="10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kumimoji="0" lang="en-US" altLang="zh-TW" sz="2800" b="0" i="1" kern="10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kumimoji="0" lang="en-US" altLang="zh-TW" sz="2800" b="0" i="1" kern="10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zh-TW" altLang="en-US" sz="2800" b="0" i="1" kern="10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kumimoji="0" lang="en-US" altLang="zh-TW" sz="2800" b="0" i="1" kern="10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TW" sz="2800" i="1" kern="1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altLang="zh-TW" sz="2800" b="0" i="1" kern="10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2800" i="1" kern="1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TW" altLang="en-US" sz="2800" i="1" kern="1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d>
                              <m:r>
                                <a:rPr lang="en-US" altLang="zh-TW" sz="2800" b="0" i="1" kern="10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sSub>
                                <m:sSubPr>
                                  <m:ctrlPr>
                                    <a:rPr lang="en-US" altLang="zh-TW" sz="2800" i="1" kern="1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800" i="1" kern="1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TW" sz="2800" i="1" kern="1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kumimoji="0" lang="en-US" altLang="zh-TW" sz="2800" kern="100" dirty="0">
                  <a:solidFill>
                    <a:prstClr val="black"/>
                  </a:solidFill>
                  <a:latin typeface="Times New Roman"/>
                  <a:ea typeface="標楷體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zh-TW" altLang="en-US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9872" y="1301808"/>
                <a:ext cx="10958688" cy="4935504"/>
              </a:xfrm>
              <a:blipFill>
                <a:blip r:embed="rId3"/>
                <a:stretch>
                  <a:fillRect l="-2003" t="-22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41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8A4B86D-109E-4365-8F4E-C339E57D8A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3752" y="3429000"/>
            <a:ext cx="4733925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165835"/>
      </p:ext>
    </p:extLst>
  </p:cSld>
  <p:clrMapOvr>
    <a:masterClrMapping/>
  </p:clrMapOvr>
  <p:transition spd="med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40E06A-412C-CE41-9E57-121FB374F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872" y="1301808"/>
            <a:ext cx="10958688" cy="4935504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  <a:r>
              <a:rPr lang="en-US" altLang="zh-TW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TW" sz="2800" kern="100" dirty="0">
                <a:solidFill>
                  <a:prstClr val="black"/>
                </a:solidFill>
                <a:latin typeface="Times New Roman"/>
                <a:cs typeface="Times New Roman" pitchFamily="18" charset="0"/>
              </a:rPr>
              <a:t> </a:t>
            </a:r>
            <a:r>
              <a:rPr kumimoji="0" lang="en-US" altLang="zh-TW" sz="2800" kern="100" dirty="0">
                <a:solidFill>
                  <a:prstClr val="black"/>
                </a:solidFill>
                <a:latin typeface="Times New Roman"/>
                <a:ea typeface="標楷體"/>
              </a:rPr>
              <a:t>frequency-selective filter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2800" kern="100" dirty="0">
                <a:solidFill>
                  <a:prstClr val="black"/>
                </a:solidFill>
                <a:latin typeface="Times New Roman"/>
                <a:ea typeface="標楷體"/>
              </a:rPr>
              <a:t>   Ideal low-pass filter</a:t>
            </a:r>
          </a:p>
          <a:p>
            <a:pPr marL="0" indent="0">
              <a:buNone/>
            </a:pPr>
            <a:endParaRPr kumimoji="0" lang="en-US" altLang="zh-TW" sz="2800" kern="100" dirty="0">
              <a:solidFill>
                <a:prstClr val="black"/>
              </a:solidFill>
              <a:latin typeface="Times New Roman"/>
              <a:ea typeface="標楷體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zh-TW" altLang="en-US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42</a:t>
            </a:fld>
            <a:endParaRPr lang="zh-CN" altLang="en-US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9E75B5AD-000B-4398-84C7-AC2E997BE923}"/>
              </a:ext>
            </a:extLst>
          </p:cNvPr>
          <p:cNvGrpSpPr/>
          <p:nvPr/>
        </p:nvGrpSpPr>
        <p:grpSpPr>
          <a:xfrm>
            <a:off x="4007768" y="2204864"/>
            <a:ext cx="4836007" cy="1244662"/>
            <a:chOff x="3299681" y="1257950"/>
            <a:chExt cx="4836007" cy="1244662"/>
          </a:xfrm>
        </p:grpSpPr>
        <p:grpSp>
          <p:nvGrpSpPr>
            <p:cNvPr id="8" name="群組 3">
              <a:extLst>
                <a:ext uri="{FF2B5EF4-FFF2-40B4-BE49-F238E27FC236}">
                  <a16:creationId xmlns:a16="http://schemas.microsoft.com/office/drawing/2014/main" id="{A65ADB72-5884-45AE-9743-C4A6DD11FBA0}"/>
                </a:ext>
              </a:extLst>
            </p:cNvPr>
            <p:cNvGrpSpPr/>
            <p:nvPr/>
          </p:nvGrpSpPr>
          <p:grpSpPr>
            <a:xfrm>
              <a:off x="3299681" y="1257950"/>
              <a:ext cx="4836007" cy="773400"/>
              <a:chOff x="67608" y="1409398"/>
              <a:chExt cx="4836007" cy="773400"/>
            </a:xfrm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C72C7424-3EC5-4D72-B026-463EEA66F7DA}"/>
                  </a:ext>
                </a:extLst>
              </p:cNvPr>
              <p:cNvSpPr/>
              <p:nvPr/>
            </p:nvSpPr>
            <p:spPr>
              <a:xfrm>
                <a:off x="1763688" y="1628800"/>
                <a:ext cx="864096" cy="553998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Ins="90000" rtlCol="0" anchor="ctr" anchorCtr="0">
                <a:spAutoFit/>
              </a:bodyPr>
              <a:lstStyle>
                <a:defPPr>
                  <a:defRPr lang="zh-TW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buSzPct val="70000"/>
                </a:pPr>
                <a:r>
                  <a:rPr kumimoji="0" lang="en-US" altLang="zh-TW" sz="30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LTI</a:t>
                </a:r>
                <a:endParaRPr kumimoji="0" lang="zh-TW" altLang="en-US" sz="3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1" name="直線單箭頭接點 5">
                <a:extLst>
                  <a:ext uri="{FF2B5EF4-FFF2-40B4-BE49-F238E27FC236}">
                    <a16:creationId xmlns:a16="http://schemas.microsoft.com/office/drawing/2014/main" id="{F953118D-5EFC-444B-9925-F32515ADB343}"/>
                  </a:ext>
                </a:extLst>
              </p:cNvPr>
              <p:cNvCxnSpPr>
                <a:stCxn id="10" idx="3"/>
              </p:cNvCxnSpPr>
              <p:nvPr/>
            </p:nvCxnSpPr>
            <p:spPr>
              <a:xfrm>
                <a:off x="2627784" y="1905799"/>
                <a:ext cx="10800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2" name="直線單箭頭接點 6">
                <a:extLst>
                  <a:ext uri="{FF2B5EF4-FFF2-40B4-BE49-F238E27FC236}">
                    <a16:creationId xmlns:a16="http://schemas.microsoft.com/office/drawing/2014/main" id="{D826DEC6-BAC3-4DC6-84E6-3CA634DA950D}"/>
                  </a:ext>
                </a:extLst>
              </p:cNvPr>
              <p:cNvCxnSpPr/>
              <p:nvPr/>
            </p:nvCxnSpPr>
            <p:spPr>
              <a:xfrm>
                <a:off x="683568" y="1904400"/>
                <a:ext cx="10800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矩形 12">
                    <a:extLst>
                      <a:ext uri="{FF2B5EF4-FFF2-40B4-BE49-F238E27FC236}">
                        <a16:creationId xmlns:a16="http://schemas.microsoft.com/office/drawing/2014/main" id="{08382738-D3B2-4A04-9A1C-7C23DEEA3041}"/>
                      </a:ext>
                    </a:extLst>
                  </p:cNvPr>
                  <p:cNvSpPr/>
                  <p:nvPr/>
                </p:nvSpPr>
                <p:spPr>
                  <a:xfrm>
                    <a:off x="3635896" y="1409398"/>
                    <a:ext cx="1267719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>
                    <a:defPPr>
                      <a:defRPr lang="zh-TW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9pPr>
                  </a:lstStyle>
                  <a:p>
                    <a:pPr>
                      <a:spcBef>
                        <a:spcPts val="0"/>
                      </a:spcBef>
                      <a:buSzPct val="70000"/>
                    </a:pPr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kumimoji="0" lang="en-US" altLang="zh-TW" sz="2400" b="0" i="1" smtClean="0">
                              <a:solidFill>
                                <a:srgbClr val="00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kumimoji="0" lang="en-US" altLang="zh-TW" sz="24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kumimoji="0" lang="en-US" altLang="zh-TW" sz="2400" i="1">
                                  <a:solidFill>
                                    <a:srgbClr val="000000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kumimoji="0" lang="en-US" altLang="zh-TW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=?</m:t>
                          </m:r>
                        </m:oMath>
                      </m:oMathPara>
                    </a14:m>
                    <a:endParaRPr kumimoji="0" lang="zh-TW" altLang="en-US" sz="2400" dirty="0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3" name="矩形 12">
                    <a:extLst>
                      <a:ext uri="{FF2B5EF4-FFF2-40B4-BE49-F238E27FC236}">
                        <a16:creationId xmlns:a16="http://schemas.microsoft.com/office/drawing/2014/main" id="{08382738-D3B2-4A04-9A1C-7C23DEEA304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35896" y="1409398"/>
                    <a:ext cx="1267719" cy="46166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442" b="-12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矩形 13">
                    <a:extLst>
                      <a:ext uri="{FF2B5EF4-FFF2-40B4-BE49-F238E27FC236}">
                        <a16:creationId xmlns:a16="http://schemas.microsoft.com/office/drawing/2014/main" id="{E879E25C-F01E-44D4-9189-C85EE152DA5D}"/>
                      </a:ext>
                    </a:extLst>
                  </p:cNvPr>
                  <p:cNvSpPr/>
                  <p:nvPr/>
                </p:nvSpPr>
                <p:spPr>
                  <a:xfrm>
                    <a:off x="67608" y="1410133"/>
                    <a:ext cx="819199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>
                    <a:defPPr>
                      <a:defRPr lang="zh-TW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9pPr>
                  </a:lstStyle>
                  <a:p>
                    <a:pPr>
                      <a:spcBef>
                        <a:spcPts val="0"/>
                      </a:spcBef>
                      <a:buSzPct val="70000"/>
                    </a:pPr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kumimoji="0" lang="en-US" altLang="zh-TW" sz="2400" b="0" i="1" smtClean="0">
                              <a:solidFill>
                                <a:srgbClr val="00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kumimoji="0" lang="en-US" altLang="zh-TW" sz="24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kumimoji="0" lang="en-US" altLang="zh-TW" sz="2400" i="1">
                                  <a:solidFill>
                                    <a:srgbClr val="000000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𝑡</m:t>
                              </m:r>
                            </m:e>
                          </m:d>
                        </m:oMath>
                      </m:oMathPara>
                    </a14:m>
                    <a:endParaRPr kumimoji="0" lang="zh-TW" altLang="en-US" sz="2400" dirty="0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4" name="矩形 13">
                    <a:extLst>
                      <a:ext uri="{FF2B5EF4-FFF2-40B4-BE49-F238E27FC236}">
                        <a16:creationId xmlns:a16="http://schemas.microsoft.com/office/drawing/2014/main" id="{E879E25C-F01E-44D4-9189-C85EE152DA5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608" y="1410133"/>
                    <a:ext cx="819199" cy="46166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38B877AE-341E-4F43-A5F4-E69591718A17}"/>
                    </a:ext>
                  </a:extLst>
                </p:cNvPr>
                <p:cNvSpPr/>
                <p:nvPr/>
              </p:nvSpPr>
              <p:spPr>
                <a:xfrm>
                  <a:off x="5045552" y="2040947"/>
                  <a:ext cx="82317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>
                  <a:defPPr>
                    <a:defRPr lang="zh-TW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9pPr>
                </a:lstStyle>
                <a:p>
                  <a:pPr>
                    <a:spcBef>
                      <a:spcPts val="0"/>
                    </a:spcBef>
                    <a:buSzPct val="70000"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kumimoji="0" lang="en-US" altLang="zh-TW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h</m:t>
                        </m:r>
                        <m:d>
                          <m:dPr>
                            <m:ctrlPr>
                              <a:rPr kumimoji="0" lang="en-US" altLang="zh-TW" sz="2400" b="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r>
                              <a:rPr kumimoji="0" lang="en-US" altLang="zh-TW" sz="2400" i="1">
                                <a:solidFill>
                                  <a:srgbClr val="00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kumimoji="0" lang="zh-TW" altLang="en-US" sz="24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38B877AE-341E-4F43-A5F4-E69591718A1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5552" y="2040947"/>
                  <a:ext cx="823174" cy="461665"/>
                </a:xfrm>
                <a:prstGeom prst="rect">
                  <a:avLst/>
                </a:prstGeom>
                <a:blipFill>
                  <a:blip r:embed="rId5"/>
                  <a:stretch>
                    <a:fillRect l="-222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F57BEFF3-BDF1-46DB-ADB4-5641ADD96432}"/>
              </a:ext>
            </a:extLst>
          </p:cNvPr>
          <p:cNvGrpSpPr/>
          <p:nvPr/>
        </p:nvGrpSpPr>
        <p:grpSpPr>
          <a:xfrm>
            <a:off x="1468542" y="3429000"/>
            <a:ext cx="2696408" cy="2616744"/>
            <a:chOff x="1468542" y="3429000"/>
            <a:chExt cx="2696408" cy="2616744"/>
          </a:xfrm>
        </p:grpSpPr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5FC6855F-8D07-401F-A23E-3B3D9D7E1F3A}"/>
                </a:ext>
              </a:extLst>
            </p:cNvPr>
            <p:cNvGrpSpPr/>
            <p:nvPr/>
          </p:nvGrpSpPr>
          <p:grpSpPr>
            <a:xfrm>
              <a:off x="1468542" y="3429000"/>
              <a:ext cx="2696408" cy="2616744"/>
              <a:chOff x="1468542" y="3429000"/>
              <a:chExt cx="2696408" cy="2616744"/>
            </a:xfrm>
          </p:grpSpPr>
          <p:pic>
            <p:nvPicPr>
              <p:cNvPr id="5" name="图片 4">
                <a:extLst>
                  <a:ext uri="{FF2B5EF4-FFF2-40B4-BE49-F238E27FC236}">
                    <a16:creationId xmlns:a16="http://schemas.microsoft.com/office/drawing/2014/main" id="{1617AACD-4B35-47E5-B08C-F59C8902E04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37718" r="39789"/>
              <a:stretch/>
            </p:blipFill>
            <p:spPr>
              <a:xfrm>
                <a:off x="1468542" y="3429000"/>
                <a:ext cx="2696408" cy="2616744"/>
              </a:xfrm>
              <a:prstGeom prst="rect">
                <a:avLst/>
              </a:prstGeom>
            </p:spPr>
          </p:pic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AD5547DA-79C8-4594-A008-2C931680D40A}"/>
                  </a:ext>
                </a:extLst>
              </p:cNvPr>
              <p:cNvSpPr/>
              <p:nvPr/>
            </p:nvSpPr>
            <p:spPr bwMode="auto">
              <a:xfrm>
                <a:off x="2279576" y="5349440"/>
                <a:ext cx="936104" cy="36004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2094993B-F452-4358-BCA4-88F908502C64}"/>
                    </a:ext>
                  </a:extLst>
                </p:cNvPr>
                <p:cNvSpPr txBox="1"/>
                <p:nvPr/>
              </p:nvSpPr>
              <p:spPr>
                <a:xfrm>
                  <a:off x="2162441" y="5227913"/>
                  <a:ext cx="592085" cy="6090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2094993B-F452-4358-BCA4-88F908502C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2441" y="5227913"/>
                  <a:ext cx="592085" cy="6090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C3DCE7B7-B3D1-4C8F-B7E9-0CCA4F2C00E3}"/>
                    </a:ext>
                  </a:extLst>
                </p:cNvPr>
                <p:cNvSpPr txBox="1"/>
                <p:nvPr/>
              </p:nvSpPr>
              <p:spPr>
                <a:xfrm>
                  <a:off x="2919899" y="5253809"/>
                  <a:ext cx="380489" cy="6090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C3DCE7B7-B3D1-4C8F-B7E9-0CCA4F2C00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9899" y="5253809"/>
                  <a:ext cx="380489" cy="6090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" name="文本框 29">
            <a:extLst>
              <a:ext uri="{FF2B5EF4-FFF2-40B4-BE49-F238E27FC236}">
                <a16:creationId xmlns:a16="http://schemas.microsoft.com/office/drawing/2014/main" id="{9EE46F25-11F8-4566-8BE6-D1E2EFB38939}"/>
              </a:ext>
            </a:extLst>
          </p:cNvPr>
          <p:cNvSpPr txBox="1"/>
          <p:nvPr/>
        </p:nvSpPr>
        <p:spPr>
          <a:xfrm>
            <a:off x="9599518" y="5445224"/>
            <a:ext cx="31290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dirty="0"/>
              <a:t>π</a:t>
            </a:r>
            <a:endParaRPr lang="zh-CN" altLang="en-US" dirty="0"/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DE9E3110-321B-4F69-A57A-8807E57240D4}"/>
              </a:ext>
            </a:extLst>
          </p:cNvPr>
          <p:cNvCxnSpPr>
            <a:stCxn id="5" idx="0"/>
          </p:cNvCxnSpPr>
          <p:nvPr/>
        </p:nvCxnSpPr>
        <p:spPr bwMode="auto">
          <a:xfrm flipV="1">
            <a:off x="2816746" y="2564904"/>
            <a:ext cx="1348204" cy="8640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C86D9194-79D8-4CF3-883A-117CE4D397F3}"/>
              </a:ext>
            </a:extLst>
          </p:cNvPr>
          <p:cNvCxnSpPr>
            <a:stCxn id="6" idx="0"/>
          </p:cNvCxnSpPr>
          <p:nvPr/>
        </p:nvCxnSpPr>
        <p:spPr bwMode="auto">
          <a:xfrm flipH="1" flipV="1">
            <a:off x="6456040" y="3218693"/>
            <a:ext cx="2145532" cy="889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9BA19E04-0631-4C3D-A523-1500388DFA5C}"/>
              </a:ext>
            </a:extLst>
          </p:cNvPr>
          <p:cNvGrpSpPr/>
          <p:nvPr/>
        </p:nvGrpSpPr>
        <p:grpSpPr>
          <a:xfrm>
            <a:off x="6234609" y="3307617"/>
            <a:ext cx="4733925" cy="2711641"/>
            <a:chOff x="6234609" y="3307617"/>
            <a:chExt cx="4733925" cy="2711641"/>
          </a:xfrm>
        </p:grpSpPr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0704C3A8-6048-445C-914A-356AEE54A606}"/>
                </a:ext>
              </a:extLst>
            </p:cNvPr>
            <p:cNvGrpSpPr/>
            <p:nvPr/>
          </p:nvGrpSpPr>
          <p:grpSpPr>
            <a:xfrm>
              <a:off x="6234609" y="3307617"/>
              <a:ext cx="4733925" cy="2569655"/>
              <a:chOff x="6234609" y="3307617"/>
              <a:chExt cx="4733925" cy="2569655"/>
            </a:xfrm>
          </p:grpSpPr>
          <p:pic>
            <p:nvPicPr>
              <p:cNvPr id="6" name="图片 5">
                <a:extLst>
                  <a:ext uri="{FF2B5EF4-FFF2-40B4-BE49-F238E27FC236}">
                    <a16:creationId xmlns:a16="http://schemas.microsoft.com/office/drawing/2014/main" id="{08A4B86D-109E-4365-8F4E-C339E57D8A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234609" y="3307617"/>
                <a:ext cx="4733925" cy="2533650"/>
              </a:xfrm>
              <a:prstGeom prst="rect">
                <a:avLst/>
              </a:prstGeom>
            </p:spPr>
          </p:pic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F73D8237-56BE-46A3-94EE-5E146DF5767F}"/>
                  </a:ext>
                </a:extLst>
              </p:cNvPr>
              <p:cNvSpPr/>
              <p:nvPr/>
            </p:nvSpPr>
            <p:spPr bwMode="auto">
              <a:xfrm>
                <a:off x="6960096" y="5517232"/>
                <a:ext cx="936104" cy="36004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endParaRPr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5B8D8E73-42C6-457E-9CE5-5AB34602A755}"/>
                  </a:ext>
                </a:extLst>
              </p:cNvPr>
              <p:cNvSpPr/>
              <p:nvPr/>
            </p:nvSpPr>
            <p:spPr bwMode="auto">
              <a:xfrm>
                <a:off x="9272101" y="5347659"/>
                <a:ext cx="936104" cy="36004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010C9266-C34D-4896-9061-BCDFE8776A7F}"/>
                    </a:ext>
                  </a:extLst>
                </p:cNvPr>
                <p:cNvSpPr txBox="1"/>
                <p:nvPr/>
              </p:nvSpPr>
              <p:spPr>
                <a:xfrm>
                  <a:off x="6960096" y="5402743"/>
                  <a:ext cx="716863" cy="61651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010C9266-C34D-4896-9061-BCDFE8776A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0096" y="5402743"/>
                  <a:ext cx="716863" cy="61651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4AE3E54E-41CA-4858-9384-5F0D3423CD66}"/>
                    </a:ext>
                  </a:extLst>
                </p:cNvPr>
                <p:cNvSpPr txBox="1"/>
                <p:nvPr/>
              </p:nvSpPr>
              <p:spPr>
                <a:xfrm>
                  <a:off x="9388186" y="5355752"/>
                  <a:ext cx="505267" cy="61651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4AE3E54E-41CA-4858-9384-5F0D3423CD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88186" y="5355752"/>
                  <a:ext cx="505267" cy="61651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40912241"/>
      </p:ext>
    </p:extLst>
  </p:cSld>
  <p:clrMapOvr>
    <a:masterClrMapping/>
  </p:clrMapOvr>
  <p:transition spd="med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40E06A-412C-CE41-9E57-121FB374F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872" y="1302448"/>
            <a:ext cx="10958688" cy="4935504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  <a:r>
              <a:rPr lang="en-US" altLang="zh-TW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TW" sz="2800" kern="100" dirty="0">
                <a:solidFill>
                  <a:prstClr val="black"/>
                </a:solidFill>
                <a:latin typeface="Times New Roman"/>
                <a:cs typeface="Times New Roman" pitchFamily="18" charset="0"/>
              </a:rPr>
              <a:t> </a:t>
            </a:r>
            <a:r>
              <a:rPr kumimoji="0" lang="en-US" altLang="zh-TW" sz="2800" kern="100" dirty="0">
                <a:solidFill>
                  <a:prstClr val="black"/>
                </a:solidFill>
                <a:latin typeface="Times New Roman"/>
                <a:ea typeface="標楷體"/>
              </a:rPr>
              <a:t>frequency-selective filter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2800" kern="100" dirty="0">
                <a:solidFill>
                  <a:prstClr val="black"/>
                </a:solidFill>
                <a:latin typeface="Times New Roman"/>
                <a:ea typeface="標楷體"/>
              </a:rPr>
              <a:t>   Ideal low-pass filter</a:t>
            </a:r>
          </a:p>
          <a:p>
            <a:pPr marL="0" indent="0">
              <a:buNone/>
            </a:pPr>
            <a:endParaRPr kumimoji="0" lang="en-US" altLang="zh-TW" sz="2800" kern="100" dirty="0">
              <a:solidFill>
                <a:prstClr val="black"/>
              </a:solidFill>
              <a:latin typeface="Times New Roman"/>
              <a:ea typeface="標楷體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zh-TW" altLang="en-US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43</a:t>
            </a:fld>
            <a:endParaRPr lang="zh-CN" altLang="en-US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9E75B5AD-000B-4398-84C7-AC2E997BE923}"/>
              </a:ext>
            </a:extLst>
          </p:cNvPr>
          <p:cNvGrpSpPr/>
          <p:nvPr/>
        </p:nvGrpSpPr>
        <p:grpSpPr>
          <a:xfrm>
            <a:off x="4007768" y="2204864"/>
            <a:ext cx="4836007" cy="1244662"/>
            <a:chOff x="3299681" y="1257950"/>
            <a:chExt cx="4836007" cy="1244662"/>
          </a:xfrm>
        </p:grpSpPr>
        <p:grpSp>
          <p:nvGrpSpPr>
            <p:cNvPr id="8" name="群組 3">
              <a:extLst>
                <a:ext uri="{FF2B5EF4-FFF2-40B4-BE49-F238E27FC236}">
                  <a16:creationId xmlns:a16="http://schemas.microsoft.com/office/drawing/2014/main" id="{A65ADB72-5884-45AE-9743-C4A6DD11FBA0}"/>
                </a:ext>
              </a:extLst>
            </p:cNvPr>
            <p:cNvGrpSpPr/>
            <p:nvPr/>
          </p:nvGrpSpPr>
          <p:grpSpPr>
            <a:xfrm>
              <a:off x="3299681" y="1257950"/>
              <a:ext cx="4836007" cy="773400"/>
              <a:chOff x="67608" y="1409398"/>
              <a:chExt cx="4836007" cy="773400"/>
            </a:xfrm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C72C7424-3EC5-4D72-B026-463EEA66F7DA}"/>
                  </a:ext>
                </a:extLst>
              </p:cNvPr>
              <p:cNvSpPr/>
              <p:nvPr/>
            </p:nvSpPr>
            <p:spPr>
              <a:xfrm>
                <a:off x="1763688" y="1628800"/>
                <a:ext cx="864096" cy="553998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Ins="90000" rtlCol="0" anchor="ctr" anchorCtr="0">
                <a:spAutoFit/>
              </a:bodyPr>
              <a:lstStyle>
                <a:defPPr>
                  <a:defRPr lang="zh-TW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buSzPct val="70000"/>
                </a:pPr>
                <a:r>
                  <a:rPr kumimoji="0" lang="en-US" altLang="zh-TW" sz="30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LTI</a:t>
                </a:r>
                <a:endParaRPr kumimoji="0" lang="zh-TW" altLang="en-US" sz="3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1" name="直線單箭頭接點 5">
                <a:extLst>
                  <a:ext uri="{FF2B5EF4-FFF2-40B4-BE49-F238E27FC236}">
                    <a16:creationId xmlns:a16="http://schemas.microsoft.com/office/drawing/2014/main" id="{F953118D-5EFC-444B-9925-F32515ADB343}"/>
                  </a:ext>
                </a:extLst>
              </p:cNvPr>
              <p:cNvCxnSpPr>
                <a:stCxn id="10" idx="3"/>
              </p:cNvCxnSpPr>
              <p:nvPr/>
            </p:nvCxnSpPr>
            <p:spPr>
              <a:xfrm>
                <a:off x="2627784" y="1905799"/>
                <a:ext cx="10800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2" name="直線單箭頭接點 6">
                <a:extLst>
                  <a:ext uri="{FF2B5EF4-FFF2-40B4-BE49-F238E27FC236}">
                    <a16:creationId xmlns:a16="http://schemas.microsoft.com/office/drawing/2014/main" id="{D826DEC6-BAC3-4DC6-84E6-3CA634DA950D}"/>
                  </a:ext>
                </a:extLst>
              </p:cNvPr>
              <p:cNvCxnSpPr/>
              <p:nvPr/>
            </p:nvCxnSpPr>
            <p:spPr>
              <a:xfrm>
                <a:off x="683568" y="1904400"/>
                <a:ext cx="10800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矩形 12">
                    <a:extLst>
                      <a:ext uri="{FF2B5EF4-FFF2-40B4-BE49-F238E27FC236}">
                        <a16:creationId xmlns:a16="http://schemas.microsoft.com/office/drawing/2014/main" id="{08382738-D3B2-4A04-9A1C-7C23DEEA3041}"/>
                      </a:ext>
                    </a:extLst>
                  </p:cNvPr>
                  <p:cNvSpPr/>
                  <p:nvPr/>
                </p:nvSpPr>
                <p:spPr>
                  <a:xfrm>
                    <a:off x="3635896" y="1409398"/>
                    <a:ext cx="1267719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>
                    <a:defPPr>
                      <a:defRPr lang="zh-TW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9pPr>
                  </a:lstStyle>
                  <a:p>
                    <a:pPr>
                      <a:spcBef>
                        <a:spcPts val="0"/>
                      </a:spcBef>
                      <a:buSzPct val="70000"/>
                    </a:pPr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kumimoji="0" lang="en-US" altLang="zh-TW" sz="2400" b="0" i="1" smtClean="0">
                              <a:solidFill>
                                <a:srgbClr val="00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kumimoji="0" lang="en-US" altLang="zh-TW" sz="24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kumimoji="0" lang="en-US" altLang="zh-TW" sz="2400" i="1">
                                  <a:solidFill>
                                    <a:srgbClr val="000000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kumimoji="0" lang="en-US" altLang="zh-TW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=?</m:t>
                          </m:r>
                        </m:oMath>
                      </m:oMathPara>
                    </a14:m>
                    <a:endParaRPr kumimoji="0" lang="zh-TW" altLang="en-US" sz="2400" dirty="0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3" name="矩形 12">
                    <a:extLst>
                      <a:ext uri="{FF2B5EF4-FFF2-40B4-BE49-F238E27FC236}">
                        <a16:creationId xmlns:a16="http://schemas.microsoft.com/office/drawing/2014/main" id="{08382738-D3B2-4A04-9A1C-7C23DEEA304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35896" y="1409398"/>
                    <a:ext cx="1267719" cy="46166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442" b="-12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矩形 13">
                    <a:extLst>
                      <a:ext uri="{FF2B5EF4-FFF2-40B4-BE49-F238E27FC236}">
                        <a16:creationId xmlns:a16="http://schemas.microsoft.com/office/drawing/2014/main" id="{E879E25C-F01E-44D4-9189-C85EE152DA5D}"/>
                      </a:ext>
                    </a:extLst>
                  </p:cNvPr>
                  <p:cNvSpPr/>
                  <p:nvPr/>
                </p:nvSpPr>
                <p:spPr>
                  <a:xfrm>
                    <a:off x="67608" y="1410133"/>
                    <a:ext cx="819199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>
                    <a:defPPr>
                      <a:defRPr lang="zh-TW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9pPr>
                  </a:lstStyle>
                  <a:p>
                    <a:pPr>
                      <a:spcBef>
                        <a:spcPts val="0"/>
                      </a:spcBef>
                      <a:buSzPct val="70000"/>
                    </a:pPr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kumimoji="0" lang="en-US" altLang="zh-TW" sz="2400" b="0" i="1" smtClean="0">
                              <a:solidFill>
                                <a:srgbClr val="00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kumimoji="0" lang="en-US" altLang="zh-TW" sz="24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kumimoji="0" lang="en-US" altLang="zh-TW" sz="2400" i="1">
                                  <a:solidFill>
                                    <a:srgbClr val="000000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𝑡</m:t>
                              </m:r>
                            </m:e>
                          </m:d>
                        </m:oMath>
                      </m:oMathPara>
                    </a14:m>
                    <a:endParaRPr kumimoji="0" lang="zh-TW" altLang="en-US" sz="2400" dirty="0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4" name="矩形 13">
                    <a:extLst>
                      <a:ext uri="{FF2B5EF4-FFF2-40B4-BE49-F238E27FC236}">
                        <a16:creationId xmlns:a16="http://schemas.microsoft.com/office/drawing/2014/main" id="{E879E25C-F01E-44D4-9189-C85EE152DA5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608" y="1410133"/>
                    <a:ext cx="819199" cy="46166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38B877AE-341E-4F43-A5F4-E69591718A17}"/>
                    </a:ext>
                  </a:extLst>
                </p:cNvPr>
                <p:cNvSpPr/>
                <p:nvPr/>
              </p:nvSpPr>
              <p:spPr>
                <a:xfrm>
                  <a:off x="5045552" y="2040947"/>
                  <a:ext cx="82317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>
                  <a:defPPr>
                    <a:defRPr lang="zh-TW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9pPr>
                </a:lstStyle>
                <a:p>
                  <a:pPr>
                    <a:spcBef>
                      <a:spcPts val="0"/>
                    </a:spcBef>
                    <a:buSzPct val="70000"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kumimoji="0" lang="en-US" altLang="zh-TW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h</m:t>
                        </m:r>
                        <m:d>
                          <m:dPr>
                            <m:ctrlPr>
                              <a:rPr kumimoji="0" lang="en-US" altLang="zh-TW" sz="2400" b="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r>
                              <a:rPr kumimoji="0" lang="en-US" altLang="zh-TW" sz="2400" i="1">
                                <a:solidFill>
                                  <a:srgbClr val="00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kumimoji="0" lang="zh-TW" altLang="en-US" sz="24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38B877AE-341E-4F43-A5F4-E69591718A1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5552" y="2040947"/>
                  <a:ext cx="823174" cy="461665"/>
                </a:xfrm>
                <a:prstGeom prst="rect">
                  <a:avLst/>
                </a:prstGeom>
                <a:blipFill>
                  <a:blip r:embed="rId5"/>
                  <a:stretch>
                    <a:fillRect l="-222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DE9E3110-321B-4F69-A57A-8807E57240D4}"/>
              </a:ext>
            </a:extLst>
          </p:cNvPr>
          <p:cNvCxnSpPr>
            <a:cxnSpLocks/>
          </p:cNvCxnSpPr>
          <p:nvPr/>
        </p:nvCxnSpPr>
        <p:spPr bwMode="auto">
          <a:xfrm flipV="1">
            <a:off x="2835692" y="2563049"/>
            <a:ext cx="1348204" cy="8640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C86D9194-79D8-4CF3-883A-117CE4D397F3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6456040" y="3218693"/>
            <a:ext cx="2145532" cy="889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0F14CCFC-23CD-4296-B9BA-D15ECA096170}"/>
                  </a:ext>
                </a:extLst>
              </p:cNvPr>
              <p:cNvSpPr txBox="1"/>
              <p:nvPr/>
            </p:nvSpPr>
            <p:spPr>
              <a:xfrm>
                <a:off x="1049907" y="3456507"/>
                <a:ext cx="2957861" cy="13743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zh-TW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altLang="zh-CN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altLang="zh-CN" sz="18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sin</m:t>
                                  </m:r>
                                  <m:r>
                                    <a:rPr lang="en-US" altLang="zh-CN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⁡(</m:t>
                                  </m:r>
                                  <m:r>
                                    <a:rPr lang="en-US" altLang="zh-CN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f>
                                    <m:fPr>
                                      <m:ctrlPr>
                                        <a:rPr lang="en-US" altLang="zh-CN" sz="18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π</m:t>
                                      </m:r>
                                    </m:num>
                                    <m:den>
                                      <m:r>
                                        <a:rPr lang="en-US" altLang="zh-CN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en-US" altLang="zh-CN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) </m:t>
                                  </m:r>
                                </m:num>
                                <m:den>
                                  <m:r>
                                    <a:rPr lang="en-US" altLang="zh-CN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π</m:t>
                                  </m:r>
                                </m:den>
                              </m:f>
                              <m: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 </m:t>
                              </m:r>
                              <m: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≠0</m:t>
                              </m:r>
                              <m:r>
                                <m:rPr>
                                  <m:nor/>
                                </m:rPr>
                                <a:rPr lang="en-US" altLang="zh-TW" sz="1800" dirty="0">
                                  <a:solidFill>
                                    <a:srgbClr val="000000"/>
                                  </a:solidFill>
                                  <a:latin typeface="Times New Roman" pitchFamily="18" charset="0"/>
                                  <a:cs typeface="Times New Roman" pitchFamily="18" charset="0"/>
                                </a:rPr>
                                <m:t> 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altLang="zh-CN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TW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 </m:t>
                              </m:r>
                              <m: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0F14CCFC-23CD-4296-B9BA-D15ECA0961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907" y="3456507"/>
                <a:ext cx="2957861" cy="137435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组合 28">
            <a:extLst>
              <a:ext uri="{FF2B5EF4-FFF2-40B4-BE49-F238E27FC236}">
                <a16:creationId xmlns:a16="http://schemas.microsoft.com/office/drawing/2014/main" id="{12C21E4B-6A1B-44C4-BC4C-5C97A076ABF8}"/>
              </a:ext>
            </a:extLst>
          </p:cNvPr>
          <p:cNvGrpSpPr/>
          <p:nvPr/>
        </p:nvGrpSpPr>
        <p:grpSpPr>
          <a:xfrm>
            <a:off x="479376" y="4797152"/>
            <a:ext cx="4207741" cy="1899882"/>
            <a:chOff x="2495600" y="3867576"/>
            <a:chExt cx="6840760" cy="2458617"/>
          </a:xfrm>
        </p:grpSpPr>
        <p:pic>
          <p:nvPicPr>
            <p:cNvPr id="31" name="图片 30">
              <a:extLst>
                <a:ext uri="{FF2B5EF4-FFF2-40B4-BE49-F238E27FC236}">
                  <a16:creationId xmlns:a16="http://schemas.microsoft.com/office/drawing/2014/main" id="{A6CCC60C-3BC7-4427-B5AD-FE6BF1495FB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95600" y="3903059"/>
              <a:ext cx="6840760" cy="242313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22F2625B-20BB-4927-9BC5-6512CBDD35F1}"/>
                    </a:ext>
                  </a:extLst>
                </p:cNvPr>
                <p:cNvSpPr txBox="1"/>
                <p:nvPr/>
              </p:nvSpPr>
              <p:spPr>
                <a:xfrm>
                  <a:off x="4894749" y="3867576"/>
                  <a:ext cx="580735" cy="4616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22F2625B-20BB-4927-9BC5-6512CBDD35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4749" y="3867576"/>
                  <a:ext cx="580735" cy="461664"/>
                </a:xfrm>
                <a:prstGeom prst="rect">
                  <a:avLst/>
                </a:prstGeom>
                <a:blipFill>
                  <a:blip r:embed="rId8"/>
                  <a:stretch>
                    <a:fillRect r="-34483" b="-3275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4B8508A7-A1A8-4400-8E9A-E658FE49A85A}"/>
              </a:ext>
            </a:extLst>
          </p:cNvPr>
          <p:cNvGrpSpPr/>
          <p:nvPr/>
        </p:nvGrpSpPr>
        <p:grpSpPr>
          <a:xfrm>
            <a:off x="6186611" y="3307617"/>
            <a:ext cx="4733925" cy="2711641"/>
            <a:chOff x="6234609" y="3307617"/>
            <a:chExt cx="4733925" cy="2711641"/>
          </a:xfrm>
        </p:grpSpPr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E1AFF626-08D5-4B40-924A-453981D328F4}"/>
                </a:ext>
              </a:extLst>
            </p:cNvPr>
            <p:cNvGrpSpPr/>
            <p:nvPr/>
          </p:nvGrpSpPr>
          <p:grpSpPr>
            <a:xfrm>
              <a:off x="6234609" y="3307617"/>
              <a:ext cx="4733925" cy="2569655"/>
              <a:chOff x="6234609" y="3307617"/>
              <a:chExt cx="4733925" cy="2569655"/>
            </a:xfrm>
          </p:grpSpPr>
          <p:pic>
            <p:nvPicPr>
              <p:cNvPr id="43" name="图片 42">
                <a:extLst>
                  <a:ext uri="{FF2B5EF4-FFF2-40B4-BE49-F238E27FC236}">
                    <a16:creationId xmlns:a16="http://schemas.microsoft.com/office/drawing/2014/main" id="{7C47C646-03A7-4999-BC0E-93BFE381CC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234609" y="3307617"/>
                <a:ext cx="4733925" cy="2533650"/>
              </a:xfrm>
              <a:prstGeom prst="rect">
                <a:avLst/>
              </a:prstGeom>
            </p:spPr>
          </p:pic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F328AF4F-7DF0-471B-AEC4-11AF5B78DD4C}"/>
                  </a:ext>
                </a:extLst>
              </p:cNvPr>
              <p:cNvSpPr/>
              <p:nvPr/>
            </p:nvSpPr>
            <p:spPr bwMode="auto">
              <a:xfrm>
                <a:off x="6960096" y="5517232"/>
                <a:ext cx="936104" cy="36004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endParaRPr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5FD23AEB-FF9A-40B7-98B5-834B32F1C234}"/>
                  </a:ext>
                </a:extLst>
              </p:cNvPr>
              <p:cNvSpPr/>
              <p:nvPr/>
            </p:nvSpPr>
            <p:spPr bwMode="auto">
              <a:xfrm>
                <a:off x="9272101" y="5347659"/>
                <a:ext cx="936104" cy="36004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文本框 40">
                  <a:extLst>
                    <a:ext uri="{FF2B5EF4-FFF2-40B4-BE49-F238E27FC236}">
                      <a16:creationId xmlns:a16="http://schemas.microsoft.com/office/drawing/2014/main" id="{6A75CFC3-52CE-4F7A-AF76-F644A73F79BA}"/>
                    </a:ext>
                  </a:extLst>
                </p:cNvPr>
                <p:cNvSpPr txBox="1"/>
                <p:nvPr/>
              </p:nvSpPr>
              <p:spPr>
                <a:xfrm>
                  <a:off x="6960096" y="5402743"/>
                  <a:ext cx="716863" cy="61651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1" name="文本框 40">
                  <a:extLst>
                    <a:ext uri="{FF2B5EF4-FFF2-40B4-BE49-F238E27FC236}">
                      <a16:creationId xmlns:a16="http://schemas.microsoft.com/office/drawing/2014/main" id="{6A75CFC3-52CE-4F7A-AF76-F644A73F79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0096" y="5402743"/>
                  <a:ext cx="716863" cy="61651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文本框 41">
                  <a:extLst>
                    <a:ext uri="{FF2B5EF4-FFF2-40B4-BE49-F238E27FC236}">
                      <a16:creationId xmlns:a16="http://schemas.microsoft.com/office/drawing/2014/main" id="{97F8FAA7-E06B-4E29-8465-3201CC015AE3}"/>
                    </a:ext>
                  </a:extLst>
                </p:cNvPr>
                <p:cNvSpPr txBox="1"/>
                <p:nvPr/>
              </p:nvSpPr>
              <p:spPr>
                <a:xfrm>
                  <a:off x="9388186" y="5355752"/>
                  <a:ext cx="505267" cy="61651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2" name="文本框 41">
                  <a:extLst>
                    <a:ext uri="{FF2B5EF4-FFF2-40B4-BE49-F238E27FC236}">
                      <a16:creationId xmlns:a16="http://schemas.microsoft.com/office/drawing/2014/main" id="{97F8FAA7-E06B-4E29-8465-3201CC015A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88186" y="5355752"/>
                  <a:ext cx="505267" cy="61651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5F9B1B48-8A42-45AD-888B-EC3881824EB3}"/>
                  </a:ext>
                </a:extLst>
              </p:cNvPr>
              <p:cNvSpPr txBox="1"/>
              <p:nvPr/>
            </p:nvSpPr>
            <p:spPr>
              <a:xfrm>
                <a:off x="702590" y="5250596"/>
                <a:ext cx="1190006" cy="6099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π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5F9B1B48-8A42-45AD-888B-EC3881824E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590" y="5250596"/>
                <a:ext cx="1190006" cy="60991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CB964DB2-C049-43F4-8410-23C8428C5312}"/>
                  </a:ext>
                </a:extLst>
              </p:cNvPr>
              <p:cNvSpPr txBox="1"/>
              <p:nvPr/>
            </p:nvSpPr>
            <p:spPr>
              <a:xfrm>
                <a:off x="2982017" y="5212276"/>
                <a:ext cx="978409" cy="6099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π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CB964DB2-C049-43F4-8410-23C8428C53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2017" y="5212276"/>
                <a:ext cx="978409" cy="60991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76FA9079-E092-40EB-96C0-6AD768B117F8}"/>
              </a:ext>
            </a:extLst>
          </p:cNvPr>
          <p:cNvCxnSpPr/>
          <p:nvPr/>
        </p:nvCxnSpPr>
        <p:spPr bwMode="auto">
          <a:xfrm>
            <a:off x="1892596" y="5555551"/>
            <a:ext cx="453949" cy="68176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C2DC9119-251A-4EE5-B3A7-D20AE8B4F373}"/>
              </a:ext>
            </a:extLst>
          </p:cNvPr>
          <p:cNvCxnSpPr>
            <a:stCxn id="24" idx="2"/>
          </p:cNvCxnSpPr>
          <p:nvPr/>
        </p:nvCxnSpPr>
        <p:spPr bwMode="auto">
          <a:xfrm flipH="1">
            <a:off x="2800652" y="5822187"/>
            <a:ext cx="670570" cy="4731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</p:spTree>
    <p:extLst>
      <p:ext uri="{BB962C8B-B14F-4D97-AF65-F5344CB8AC3E}">
        <p14:creationId xmlns:p14="http://schemas.microsoft.com/office/powerpoint/2010/main" val="2799628892"/>
      </p:ext>
    </p:extLst>
  </p:cSld>
  <p:clrMapOvr>
    <a:masterClrMapping/>
  </p:clrMapOvr>
  <p:transition spd="med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40E06A-412C-CE41-9E57-121FB374F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872" y="1302448"/>
            <a:ext cx="10958688" cy="4935504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  <a:r>
              <a:rPr lang="en-US" altLang="zh-TW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TW" sz="2800" kern="100" dirty="0">
                <a:solidFill>
                  <a:prstClr val="black"/>
                </a:solidFill>
                <a:latin typeface="Times New Roman"/>
                <a:cs typeface="Times New Roman" pitchFamily="18" charset="0"/>
              </a:rPr>
              <a:t> </a:t>
            </a:r>
            <a:r>
              <a:rPr kumimoji="0" lang="en-US" altLang="zh-TW" sz="2800" kern="100" dirty="0">
                <a:solidFill>
                  <a:prstClr val="black"/>
                </a:solidFill>
                <a:latin typeface="Times New Roman"/>
                <a:ea typeface="標楷體"/>
              </a:rPr>
              <a:t>frequency-selective filter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2800" kern="100" dirty="0">
                <a:solidFill>
                  <a:prstClr val="black"/>
                </a:solidFill>
                <a:latin typeface="Times New Roman"/>
                <a:ea typeface="標楷體"/>
              </a:rPr>
              <a:t>   Ideal low-pass filter</a:t>
            </a:r>
          </a:p>
          <a:p>
            <a:pPr marL="0" indent="0">
              <a:buNone/>
            </a:pPr>
            <a:endParaRPr kumimoji="0" lang="en-US" altLang="zh-TW" sz="2800" kern="100" dirty="0">
              <a:solidFill>
                <a:prstClr val="black"/>
              </a:solidFill>
              <a:latin typeface="Times New Roman"/>
              <a:ea typeface="標楷體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zh-TW" altLang="en-US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44</a:t>
            </a:fld>
            <a:endParaRPr lang="zh-CN" altLang="en-US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9E75B5AD-000B-4398-84C7-AC2E997BE923}"/>
              </a:ext>
            </a:extLst>
          </p:cNvPr>
          <p:cNvGrpSpPr/>
          <p:nvPr/>
        </p:nvGrpSpPr>
        <p:grpSpPr>
          <a:xfrm>
            <a:off x="4007768" y="2204864"/>
            <a:ext cx="4391462" cy="1244662"/>
            <a:chOff x="3299681" y="1257950"/>
            <a:chExt cx="4391462" cy="1244662"/>
          </a:xfrm>
        </p:grpSpPr>
        <p:grpSp>
          <p:nvGrpSpPr>
            <p:cNvPr id="8" name="群組 3">
              <a:extLst>
                <a:ext uri="{FF2B5EF4-FFF2-40B4-BE49-F238E27FC236}">
                  <a16:creationId xmlns:a16="http://schemas.microsoft.com/office/drawing/2014/main" id="{A65ADB72-5884-45AE-9743-C4A6DD11FBA0}"/>
                </a:ext>
              </a:extLst>
            </p:cNvPr>
            <p:cNvGrpSpPr/>
            <p:nvPr/>
          </p:nvGrpSpPr>
          <p:grpSpPr>
            <a:xfrm>
              <a:off x="3299681" y="1257950"/>
              <a:ext cx="4391462" cy="773400"/>
              <a:chOff x="67608" y="1409398"/>
              <a:chExt cx="4391462" cy="773400"/>
            </a:xfrm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C72C7424-3EC5-4D72-B026-463EEA66F7DA}"/>
                  </a:ext>
                </a:extLst>
              </p:cNvPr>
              <p:cNvSpPr/>
              <p:nvPr/>
            </p:nvSpPr>
            <p:spPr>
              <a:xfrm>
                <a:off x="1763688" y="1628800"/>
                <a:ext cx="864096" cy="553998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Ins="90000" rtlCol="0" anchor="ctr" anchorCtr="0">
                <a:spAutoFit/>
              </a:bodyPr>
              <a:lstStyle>
                <a:defPPr>
                  <a:defRPr lang="zh-TW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buSzPct val="70000"/>
                </a:pPr>
                <a:r>
                  <a:rPr kumimoji="0" lang="en-US" altLang="zh-TW" sz="30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LTI</a:t>
                </a:r>
                <a:endParaRPr kumimoji="0" lang="zh-TW" altLang="en-US" sz="3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1" name="直線單箭頭接點 5">
                <a:extLst>
                  <a:ext uri="{FF2B5EF4-FFF2-40B4-BE49-F238E27FC236}">
                    <a16:creationId xmlns:a16="http://schemas.microsoft.com/office/drawing/2014/main" id="{F953118D-5EFC-444B-9925-F32515ADB343}"/>
                  </a:ext>
                </a:extLst>
              </p:cNvPr>
              <p:cNvCxnSpPr>
                <a:stCxn id="10" idx="3"/>
              </p:cNvCxnSpPr>
              <p:nvPr/>
            </p:nvCxnSpPr>
            <p:spPr>
              <a:xfrm>
                <a:off x="2627784" y="1905799"/>
                <a:ext cx="10800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2" name="直線單箭頭接點 6">
                <a:extLst>
                  <a:ext uri="{FF2B5EF4-FFF2-40B4-BE49-F238E27FC236}">
                    <a16:creationId xmlns:a16="http://schemas.microsoft.com/office/drawing/2014/main" id="{D826DEC6-BAC3-4DC6-84E6-3CA634DA950D}"/>
                  </a:ext>
                </a:extLst>
              </p:cNvPr>
              <p:cNvCxnSpPr/>
              <p:nvPr/>
            </p:nvCxnSpPr>
            <p:spPr>
              <a:xfrm>
                <a:off x="683568" y="1904400"/>
                <a:ext cx="10800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矩形 12">
                    <a:extLst>
                      <a:ext uri="{FF2B5EF4-FFF2-40B4-BE49-F238E27FC236}">
                        <a16:creationId xmlns:a16="http://schemas.microsoft.com/office/drawing/2014/main" id="{08382738-D3B2-4A04-9A1C-7C23DEEA3041}"/>
                      </a:ext>
                    </a:extLst>
                  </p:cNvPr>
                  <p:cNvSpPr/>
                  <p:nvPr/>
                </p:nvSpPr>
                <p:spPr>
                  <a:xfrm>
                    <a:off x="3635896" y="1409398"/>
                    <a:ext cx="82317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>
                    <a:defPPr>
                      <a:defRPr lang="zh-TW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9pPr>
                  </a:lstStyle>
                  <a:p>
                    <a:pPr>
                      <a:spcBef>
                        <a:spcPts val="0"/>
                      </a:spcBef>
                      <a:buSzPct val="70000"/>
                    </a:pPr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kumimoji="0" lang="en-US" altLang="zh-TW" sz="2400" b="0" i="1" smtClean="0">
                              <a:solidFill>
                                <a:srgbClr val="00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kumimoji="0" lang="en-US" altLang="zh-TW" sz="24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kumimoji="0" lang="en-US" altLang="zh-TW" sz="2400" i="1">
                                  <a:solidFill>
                                    <a:srgbClr val="000000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𝑡</m:t>
                              </m:r>
                            </m:e>
                          </m:d>
                        </m:oMath>
                      </m:oMathPara>
                    </a14:m>
                    <a:endParaRPr kumimoji="0" lang="zh-TW" altLang="en-US" sz="2400" dirty="0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3" name="矩形 12">
                    <a:extLst>
                      <a:ext uri="{FF2B5EF4-FFF2-40B4-BE49-F238E27FC236}">
                        <a16:creationId xmlns:a16="http://schemas.microsoft.com/office/drawing/2014/main" id="{08382738-D3B2-4A04-9A1C-7C23DEEA304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35896" y="1409398"/>
                    <a:ext cx="823174" cy="46166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222" b="-12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矩形 13">
                    <a:extLst>
                      <a:ext uri="{FF2B5EF4-FFF2-40B4-BE49-F238E27FC236}">
                        <a16:creationId xmlns:a16="http://schemas.microsoft.com/office/drawing/2014/main" id="{E879E25C-F01E-44D4-9189-C85EE152DA5D}"/>
                      </a:ext>
                    </a:extLst>
                  </p:cNvPr>
                  <p:cNvSpPr/>
                  <p:nvPr/>
                </p:nvSpPr>
                <p:spPr>
                  <a:xfrm>
                    <a:off x="67608" y="1410133"/>
                    <a:ext cx="819199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>
                    <a:defPPr>
                      <a:defRPr lang="zh-TW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9pPr>
                  </a:lstStyle>
                  <a:p>
                    <a:pPr>
                      <a:spcBef>
                        <a:spcPts val="0"/>
                      </a:spcBef>
                      <a:buSzPct val="70000"/>
                    </a:pPr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kumimoji="0" lang="en-US" altLang="zh-TW" sz="2400" b="0" i="1" smtClean="0">
                              <a:solidFill>
                                <a:srgbClr val="00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kumimoji="0" lang="en-US" altLang="zh-TW" sz="24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kumimoji="0" lang="en-US" altLang="zh-TW" sz="2400" i="1">
                                  <a:solidFill>
                                    <a:srgbClr val="000000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𝑡</m:t>
                              </m:r>
                            </m:e>
                          </m:d>
                        </m:oMath>
                      </m:oMathPara>
                    </a14:m>
                    <a:endParaRPr kumimoji="0" lang="zh-TW" altLang="en-US" sz="2400" dirty="0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4" name="矩形 13">
                    <a:extLst>
                      <a:ext uri="{FF2B5EF4-FFF2-40B4-BE49-F238E27FC236}">
                        <a16:creationId xmlns:a16="http://schemas.microsoft.com/office/drawing/2014/main" id="{E879E25C-F01E-44D4-9189-C85EE152DA5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608" y="1410133"/>
                    <a:ext cx="819199" cy="46166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38B877AE-341E-4F43-A5F4-E69591718A17}"/>
                    </a:ext>
                  </a:extLst>
                </p:cNvPr>
                <p:cNvSpPr/>
                <p:nvPr/>
              </p:nvSpPr>
              <p:spPr>
                <a:xfrm>
                  <a:off x="5045552" y="2040947"/>
                  <a:ext cx="82317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>
                  <a:defPPr>
                    <a:defRPr lang="zh-TW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9pPr>
                </a:lstStyle>
                <a:p>
                  <a:pPr>
                    <a:spcBef>
                      <a:spcPts val="0"/>
                    </a:spcBef>
                    <a:buSzPct val="70000"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kumimoji="0" lang="en-US" altLang="zh-TW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h</m:t>
                        </m:r>
                        <m:d>
                          <m:dPr>
                            <m:ctrlPr>
                              <a:rPr kumimoji="0" lang="en-US" altLang="zh-TW" sz="2400" b="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r>
                              <a:rPr kumimoji="0" lang="en-US" altLang="zh-TW" sz="2400" i="1">
                                <a:solidFill>
                                  <a:srgbClr val="00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kumimoji="0" lang="zh-TW" altLang="en-US" sz="24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38B877AE-341E-4F43-A5F4-E69591718A1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5552" y="2040947"/>
                  <a:ext cx="823174" cy="461665"/>
                </a:xfrm>
                <a:prstGeom prst="rect">
                  <a:avLst/>
                </a:prstGeom>
                <a:blipFill>
                  <a:blip r:embed="rId5"/>
                  <a:stretch>
                    <a:fillRect l="-222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DE9E3110-321B-4F69-A57A-8807E57240D4}"/>
              </a:ext>
            </a:extLst>
          </p:cNvPr>
          <p:cNvCxnSpPr>
            <a:cxnSpLocks/>
          </p:cNvCxnSpPr>
          <p:nvPr/>
        </p:nvCxnSpPr>
        <p:spPr bwMode="auto">
          <a:xfrm flipV="1">
            <a:off x="2835692" y="2563049"/>
            <a:ext cx="1348204" cy="8640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C86D9194-79D8-4CF3-883A-117CE4D397F3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6456040" y="3218693"/>
            <a:ext cx="2145532" cy="889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0F14CCFC-23CD-4296-B9BA-D15ECA096170}"/>
                  </a:ext>
                </a:extLst>
              </p:cNvPr>
              <p:cNvSpPr txBox="1"/>
              <p:nvPr/>
            </p:nvSpPr>
            <p:spPr>
              <a:xfrm>
                <a:off x="1049907" y="3456507"/>
                <a:ext cx="2957861" cy="13743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zh-TW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altLang="zh-CN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altLang="zh-CN" sz="18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sin</m:t>
                                  </m:r>
                                  <m:r>
                                    <a:rPr lang="en-US" altLang="zh-CN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⁡(</m:t>
                                  </m:r>
                                  <m:r>
                                    <a:rPr lang="en-US" altLang="zh-CN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f>
                                    <m:fPr>
                                      <m:ctrlPr>
                                        <a:rPr lang="en-US" altLang="zh-CN" sz="18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π</m:t>
                                      </m:r>
                                    </m:num>
                                    <m:den>
                                      <m:r>
                                        <a:rPr lang="en-US" altLang="zh-CN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en-US" altLang="zh-CN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) </m:t>
                                  </m:r>
                                </m:num>
                                <m:den>
                                  <m:r>
                                    <a:rPr lang="en-US" altLang="zh-CN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π</m:t>
                                  </m:r>
                                </m:den>
                              </m:f>
                              <m: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 </m:t>
                              </m:r>
                              <m: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≠0</m:t>
                              </m:r>
                              <m:r>
                                <m:rPr>
                                  <m:nor/>
                                </m:rPr>
                                <a:rPr lang="en-US" altLang="zh-TW" sz="1800" dirty="0">
                                  <a:solidFill>
                                    <a:srgbClr val="000000"/>
                                  </a:solidFill>
                                  <a:latin typeface="Times New Roman" pitchFamily="18" charset="0"/>
                                  <a:cs typeface="Times New Roman" pitchFamily="18" charset="0"/>
                                </a:rPr>
                                <m:t> 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altLang="zh-CN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TW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 </m:t>
                              </m:r>
                              <m: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0F14CCFC-23CD-4296-B9BA-D15ECA0961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907" y="3456507"/>
                <a:ext cx="2957861" cy="137435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组合 28">
            <a:extLst>
              <a:ext uri="{FF2B5EF4-FFF2-40B4-BE49-F238E27FC236}">
                <a16:creationId xmlns:a16="http://schemas.microsoft.com/office/drawing/2014/main" id="{12C21E4B-6A1B-44C4-BC4C-5C97A076ABF8}"/>
              </a:ext>
            </a:extLst>
          </p:cNvPr>
          <p:cNvGrpSpPr/>
          <p:nvPr/>
        </p:nvGrpSpPr>
        <p:grpSpPr>
          <a:xfrm>
            <a:off x="479376" y="4797152"/>
            <a:ext cx="4207741" cy="1899882"/>
            <a:chOff x="2495600" y="3867576"/>
            <a:chExt cx="6840760" cy="2458617"/>
          </a:xfrm>
        </p:grpSpPr>
        <p:pic>
          <p:nvPicPr>
            <p:cNvPr id="31" name="图片 30">
              <a:extLst>
                <a:ext uri="{FF2B5EF4-FFF2-40B4-BE49-F238E27FC236}">
                  <a16:creationId xmlns:a16="http://schemas.microsoft.com/office/drawing/2014/main" id="{A6CCC60C-3BC7-4427-B5AD-FE6BF1495FB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95600" y="3903059"/>
              <a:ext cx="6840760" cy="242313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22F2625B-20BB-4927-9BC5-6512CBDD35F1}"/>
                    </a:ext>
                  </a:extLst>
                </p:cNvPr>
                <p:cNvSpPr txBox="1"/>
                <p:nvPr/>
              </p:nvSpPr>
              <p:spPr>
                <a:xfrm>
                  <a:off x="4894749" y="3867576"/>
                  <a:ext cx="580735" cy="4616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22F2625B-20BB-4927-9BC5-6512CBDD35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4749" y="3867576"/>
                  <a:ext cx="580735" cy="461664"/>
                </a:xfrm>
                <a:prstGeom prst="rect">
                  <a:avLst/>
                </a:prstGeom>
                <a:blipFill>
                  <a:blip r:embed="rId8"/>
                  <a:stretch>
                    <a:fillRect r="-34483" b="-3275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4B8508A7-A1A8-4400-8E9A-E658FE49A85A}"/>
              </a:ext>
            </a:extLst>
          </p:cNvPr>
          <p:cNvGrpSpPr/>
          <p:nvPr/>
        </p:nvGrpSpPr>
        <p:grpSpPr>
          <a:xfrm>
            <a:off x="6186611" y="3307617"/>
            <a:ext cx="4733925" cy="2711641"/>
            <a:chOff x="6234609" y="3307617"/>
            <a:chExt cx="4733925" cy="2711641"/>
          </a:xfrm>
        </p:grpSpPr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E1AFF626-08D5-4B40-924A-453981D328F4}"/>
                </a:ext>
              </a:extLst>
            </p:cNvPr>
            <p:cNvGrpSpPr/>
            <p:nvPr/>
          </p:nvGrpSpPr>
          <p:grpSpPr>
            <a:xfrm>
              <a:off x="6234609" y="3307617"/>
              <a:ext cx="4733925" cy="2569655"/>
              <a:chOff x="6234609" y="3307617"/>
              <a:chExt cx="4733925" cy="2569655"/>
            </a:xfrm>
          </p:grpSpPr>
          <p:pic>
            <p:nvPicPr>
              <p:cNvPr id="43" name="图片 42">
                <a:extLst>
                  <a:ext uri="{FF2B5EF4-FFF2-40B4-BE49-F238E27FC236}">
                    <a16:creationId xmlns:a16="http://schemas.microsoft.com/office/drawing/2014/main" id="{7C47C646-03A7-4999-BC0E-93BFE381CC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234609" y="3307617"/>
                <a:ext cx="4733925" cy="2533650"/>
              </a:xfrm>
              <a:prstGeom prst="rect">
                <a:avLst/>
              </a:prstGeom>
            </p:spPr>
          </p:pic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F328AF4F-7DF0-471B-AEC4-11AF5B78DD4C}"/>
                  </a:ext>
                </a:extLst>
              </p:cNvPr>
              <p:cNvSpPr/>
              <p:nvPr/>
            </p:nvSpPr>
            <p:spPr bwMode="auto">
              <a:xfrm>
                <a:off x="6960096" y="5517232"/>
                <a:ext cx="936104" cy="36004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endParaRPr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5FD23AEB-FF9A-40B7-98B5-834B32F1C234}"/>
                  </a:ext>
                </a:extLst>
              </p:cNvPr>
              <p:cNvSpPr/>
              <p:nvPr/>
            </p:nvSpPr>
            <p:spPr bwMode="auto">
              <a:xfrm>
                <a:off x="9272101" y="5347659"/>
                <a:ext cx="936104" cy="36004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文本框 40">
                  <a:extLst>
                    <a:ext uri="{FF2B5EF4-FFF2-40B4-BE49-F238E27FC236}">
                      <a16:creationId xmlns:a16="http://schemas.microsoft.com/office/drawing/2014/main" id="{6A75CFC3-52CE-4F7A-AF76-F644A73F79BA}"/>
                    </a:ext>
                  </a:extLst>
                </p:cNvPr>
                <p:cNvSpPr txBox="1"/>
                <p:nvPr/>
              </p:nvSpPr>
              <p:spPr>
                <a:xfrm>
                  <a:off x="6960096" y="5402743"/>
                  <a:ext cx="716863" cy="61651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1" name="文本框 40">
                  <a:extLst>
                    <a:ext uri="{FF2B5EF4-FFF2-40B4-BE49-F238E27FC236}">
                      <a16:creationId xmlns:a16="http://schemas.microsoft.com/office/drawing/2014/main" id="{6A75CFC3-52CE-4F7A-AF76-F644A73F79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0096" y="5402743"/>
                  <a:ext cx="716863" cy="61651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文本框 41">
                  <a:extLst>
                    <a:ext uri="{FF2B5EF4-FFF2-40B4-BE49-F238E27FC236}">
                      <a16:creationId xmlns:a16="http://schemas.microsoft.com/office/drawing/2014/main" id="{97F8FAA7-E06B-4E29-8465-3201CC015AE3}"/>
                    </a:ext>
                  </a:extLst>
                </p:cNvPr>
                <p:cNvSpPr txBox="1"/>
                <p:nvPr/>
              </p:nvSpPr>
              <p:spPr>
                <a:xfrm>
                  <a:off x="9388186" y="5355752"/>
                  <a:ext cx="505267" cy="61651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2" name="文本框 41">
                  <a:extLst>
                    <a:ext uri="{FF2B5EF4-FFF2-40B4-BE49-F238E27FC236}">
                      <a16:creationId xmlns:a16="http://schemas.microsoft.com/office/drawing/2014/main" id="{97F8FAA7-E06B-4E29-8465-3201CC015A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88186" y="5355752"/>
                  <a:ext cx="505267" cy="61651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5F9B1B48-8A42-45AD-888B-EC3881824EB3}"/>
                  </a:ext>
                </a:extLst>
              </p:cNvPr>
              <p:cNvSpPr txBox="1"/>
              <p:nvPr/>
            </p:nvSpPr>
            <p:spPr>
              <a:xfrm>
                <a:off x="702590" y="5250596"/>
                <a:ext cx="1190006" cy="6099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π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5F9B1B48-8A42-45AD-888B-EC3881824E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590" y="5250596"/>
                <a:ext cx="1190006" cy="60991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CB964DB2-C049-43F4-8410-23C8428C5312}"/>
                  </a:ext>
                </a:extLst>
              </p:cNvPr>
              <p:cNvSpPr txBox="1"/>
              <p:nvPr/>
            </p:nvSpPr>
            <p:spPr>
              <a:xfrm>
                <a:off x="2982017" y="5212276"/>
                <a:ext cx="978409" cy="6099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π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CB964DB2-C049-43F4-8410-23C8428C53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2017" y="5212276"/>
                <a:ext cx="978409" cy="60991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76FA9079-E092-40EB-96C0-6AD768B117F8}"/>
              </a:ext>
            </a:extLst>
          </p:cNvPr>
          <p:cNvCxnSpPr/>
          <p:nvPr/>
        </p:nvCxnSpPr>
        <p:spPr bwMode="auto">
          <a:xfrm>
            <a:off x="1892596" y="5555551"/>
            <a:ext cx="453949" cy="68176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C2DC9119-251A-4EE5-B3A7-D20AE8B4F373}"/>
              </a:ext>
            </a:extLst>
          </p:cNvPr>
          <p:cNvCxnSpPr>
            <a:stCxn id="24" idx="2"/>
          </p:cNvCxnSpPr>
          <p:nvPr/>
        </p:nvCxnSpPr>
        <p:spPr bwMode="auto">
          <a:xfrm flipH="1">
            <a:off x="2800652" y="5822187"/>
            <a:ext cx="670570" cy="4731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BF7FBE68-C03C-4A19-B2C4-1E04CB0958D1}"/>
              </a:ext>
            </a:extLst>
          </p:cNvPr>
          <p:cNvGrpSpPr/>
          <p:nvPr/>
        </p:nvGrpSpPr>
        <p:grpSpPr>
          <a:xfrm>
            <a:off x="10325626" y="1499464"/>
            <a:ext cx="856649" cy="1872463"/>
            <a:chOff x="4894749" y="3749715"/>
            <a:chExt cx="1392702" cy="2423134"/>
          </a:xfrm>
        </p:grpSpPr>
        <p:pic>
          <p:nvPicPr>
            <p:cNvPr id="35" name="图片 34">
              <a:extLst>
                <a:ext uri="{FF2B5EF4-FFF2-40B4-BE49-F238E27FC236}">
                  <a16:creationId xmlns:a16="http://schemas.microsoft.com/office/drawing/2014/main" id="{E393D9B5-1D5A-48A0-9FB6-EFF53B5C3C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44583" r="44759"/>
            <a:stretch/>
          </p:blipFill>
          <p:spPr>
            <a:xfrm>
              <a:off x="5558335" y="3749715"/>
              <a:ext cx="729116" cy="242313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832F5D32-1668-44B5-B2CB-90825BC429DA}"/>
                    </a:ext>
                  </a:extLst>
                </p:cNvPr>
                <p:cNvSpPr txBox="1"/>
                <p:nvPr/>
              </p:nvSpPr>
              <p:spPr>
                <a:xfrm>
                  <a:off x="4894749" y="3867576"/>
                  <a:ext cx="580735" cy="4616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832F5D32-1668-44B5-B2CB-90825BC429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4749" y="3867576"/>
                  <a:ext cx="580735" cy="461664"/>
                </a:xfrm>
                <a:prstGeom prst="rect">
                  <a:avLst/>
                </a:prstGeom>
                <a:blipFill>
                  <a:blip r:embed="rId14"/>
                  <a:stretch>
                    <a:fillRect r="-34483" b="-3275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D0A33BFA-6519-4C21-A27D-9CD05A9F349D}"/>
              </a:ext>
            </a:extLst>
          </p:cNvPr>
          <p:cNvCxnSpPr>
            <a:cxnSpLocks/>
            <a:stCxn id="36" idx="1"/>
          </p:cNvCxnSpPr>
          <p:nvPr/>
        </p:nvCxnSpPr>
        <p:spPr bwMode="auto">
          <a:xfrm flipH="1">
            <a:off x="8334576" y="1768914"/>
            <a:ext cx="1991050" cy="68069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</p:spTree>
    <p:extLst>
      <p:ext uri="{BB962C8B-B14F-4D97-AF65-F5344CB8AC3E}">
        <p14:creationId xmlns:p14="http://schemas.microsoft.com/office/powerpoint/2010/main" val="3514356760"/>
      </p:ext>
    </p:extLst>
  </p:cSld>
  <p:clrMapOvr>
    <a:masterClrMapping/>
  </p:clrMapOvr>
  <p:transition spd="med">
    <p:cut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40E06A-412C-CE41-9E57-121FB374F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334" y="1294413"/>
            <a:ext cx="10958688" cy="4935504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  <a:r>
              <a:rPr lang="en-US" altLang="zh-TW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TW" sz="2800" kern="100" dirty="0">
                <a:solidFill>
                  <a:prstClr val="black"/>
                </a:solidFill>
                <a:latin typeface="Times New Roman"/>
                <a:cs typeface="Times New Roman" pitchFamily="18" charset="0"/>
              </a:rPr>
              <a:t> </a:t>
            </a:r>
            <a:r>
              <a:rPr kumimoji="0" lang="en-US" altLang="zh-TW" sz="2800" kern="100" dirty="0">
                <a:solidFill>
                  <a:prstClr val="black"/>
                </a:solidFill>
                <a:latin typeface="Times New Roman"/>
                <a:ea typeface="標楷體"/>
              </a:rPr>
              <a:t>frequency-selective filter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2800" kern="100" dirty="0">
                <a:solidFill>
                  <a:prstClr val="black"/>
                </a:solidFill>
                <a:latin typeface="Times New Roman"/>
                <a:ea typeface="標楷體"/>
              </a:rPr>
              <a:t>   Ideal low-pass filter</a:t>
            </a:r>
          </a:p>
          <a:p>
            <a:pPr marL="0" indent="0">
              <a:buNone/>
            </a:pPr>
            <a:endParaRPr kumimoji="0" lang="en-US" altLang="zh-TW" sz="2800" kern="100" dirty="0">
              <a:solidFill>
                <a:prstClr val="black"/>
              </a:solidFill>
              <a:latin typeface="Times New Roman"/>
              <a:ea typeface="標楷體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zh-TW" altLang="en-US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45</a:t>
            </a:fld>
            <a:endParaRPr lang="zh-CN" altLang="en-US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9E75B5AD-000B-4398-84C7-AC2E997BE923}"/>
              </a:ext>
            </a:extLst>
          </p:cNvPr>
          <p:cNvGrpSpPr/>
          <p:nvPr/>
        </p:nvGrpSpPr>
        <p:grpSpPr>
          <a:xfrm>
            <a:off x="4007768" y="2204864"/>
            <a:ext cx="4391462" cy="1244662"/>
            <a:chOff x="3299681" y="1257950"/>
            <a:chExt cx="4391462" cy="1244662"/>
          </a:xfrm>
        </p:grpSpPr>
        <p:grpSp>
          <p:nvGrpSpPr>
            <p:cNvPr id="8" name="群組 3">
              <a:extLst>
                <a:ext uri="{FF2B5EF4-FFF2-40B4-BE49-F238E27FC236}">
                  <a16:creationId xmlns:a16="http://schemas.microsoft.com/office/drawing/2014/main" id="{A65ADB72-5884-45AE-9743-C4A6DD11FBA0}"/>
                </a:ext>
              </a:extLst>
            </p:cNvPr>
            <p:cNvGrpSpPr/>
            <p:nvPr/>
          </p:nvGrpSpPr>
          <p:grpSpPr>
            <a:xfrm>
              <a:off x="3299681" y="1257950"/>
              <a:ext cx="4391462" cy="773400"/>
              <a:chOff x="67608" y="1409398"/>
              <a:chExt cx="4391462" cy="773400"/>
            </a:xfrm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C72C7424-3EC5-4D72-B026-463EEA66F7DA}"/>
                  </a:ext>
                </a:extLst>
              </p:cNvPr>
              <p:cNvSpPr/>
              <p:nvPr/>
            </p:nvSpPr>
            <p:spPr>
              <a:xfrm>
                <a:off x="1763688" y="1628800"/>
                <a:ext cx="864096" cy="553998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Ins="90000" rtlCol="0" anchor="ctr" anchorCtr="0">
                <a:spAutoFit/>
              </a:bodyPr>
              <a:lstStyle>
                <a:defPPr>
                  <a:defRPr lang="zh-TW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buSzPct val="70000"/>
                </a:pPr>
                <a:r>
                  <a:rPr kumimoji="0" lang="en-US" altLang="zh-TW" sz="30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LTI</a:t>
                </a:r>
                <a:endParaRPr kumimoji="0" lang="zh-TW" altLang="en-US" sz="3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1" name="直線單箭頭接點 5">
                <a:extLst>
                  <a:ext uri="{FF2B5EF4-FFF2-40B4-BE49-F238E27FC236}">
                    <a16:creationId xmlns:a16="http://schemas.microsoft.com/office/drawing/2014/main" id="{F953118D-5EFC-444B-9925-F32515ADB343}"/>
                  </a:ext>
                </a:extLst>
              </p:cNvPr>
              <p:cNvCxnSpPr>
                <a:stCxn id="10" idx="3"/>
              </p:cNvCxnSpPr>
              <p:nvPr/>
            </p:nvCxnSpPr>
            <p:spPr>
              <a:xfrm>
                <a:off x="2627784" y="1905799"/>
                <a:ext cx="10800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2" name="直線單箭頭接點 6">
                <a:extLst>
                  <a:ext uri="{FF2B5EF4-FFF2-40B4-BE49-F238E27FC236}">
                    <a16:creationId xmlns:a16="http://schemas.microsoft.com/office/drawing/2014/main" id="{D826DEC6-BAC3-4DC6-84E6-3CA634DA950D}"/>
                  </a:ext>
                </a:extLst>
              </p:cNvPr>
              <p:cNvCxnSpPr/>
              <p:nvPr/>
            </p:nvCxnSpPr>
            <p:spPr>
              <a:xfrm>
                <a:off x="683568" y="1904400"/>
                <a:ext cx="10800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矩形 12">
                    <a:extLst>
                      <a:ext uri="{FF2B5EF4-FFF2-40B4-BE49-F238E27FC236}">
                        <a16:creationId xmlns:a16="http://schemas.microsoft.com/office/drawing/2014/main" id="{08382738-D3B2-4A04-9A1C-7C23DEEA3041}"/>
                      </a:ext>
                    </a:extLst>
                  </p:cNvPr>
                  <p:cNvSpPr/>
                  <p:nvPr/>
                </p:nvSpPr>
                <p:spPr>
                  <a:xfrm>
                    <a:off x="3635896" y="1409398"/>
                    <a:ext cx="82317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>
                    <a:defPPr>
                      <a:defRPr lang="zh-TW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9pPr>
                  </a:lstStyle>
                  <a:p>
                    <a:pPr>
                      <a:spcBef>
                        <a:spcPts val="0"/>
                      </a:spcBef>
                      <a:buSzPct val="70000"/>
                    </a:pPr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kumimoji="0" lang="en-US" altLang="zh-TW" sz="2400" b="0" i="1" smtClean="0">
                              <a:solidFill>
                                <a:srgbClr val="00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kumimoji="0" lang="en-US" altLang="zh-TW" sz="24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kumimoji="0" lang="en-US" altLang="zh-TW" sz="2400" i="1">
                                  <a:solidFill>
                                    <a:srgbClr val="000000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𝑡</m:t>
                              </m:r>
                            </m:e>
                          </m:d>
                        </m:oMath>
                      </m:oMathPara>
                    </a14:m>
                    <a:endParaRPr kumimoji="0" lang="zh-TW" altLang="en-US" sz="2400" dirty="0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3" name="矩形 12">
                    <a:extLst>
                      <a:ext uri="{FF2B5EF4-FFF2-40B4-BE49-F238E27FC236}">
                        <a16:creationId xmlns:a16="http://schemas.microsoft.com/office/drawing/2014/main" id="{08382738-D3B2-4A04-9A1C-7C23DEEA304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35896" y="1409398"/>
                    <a:ext cx="823174" cy="46166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222" b="-12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矩形 13">
                    <a:extLst>
                      <a:ext uri="{FF2B5EF4-FFF2-40B4-BE49-F238E27FC236}">
                        <a16:creationId xmlns:a16="http://schemas.microsoft.com/office/drawing/2014/main" id="{E879E25C-F01E-44D4-9189-C85EE152DA5D}"/>
                      </a:ext>
                    </a:extLst>
                  </p:cNvPr>
                  <p:cNvSpPr/>
                  <p:nvPr/>
                </p:nvSpPr>
                <p:spPr>
                  <a:xfrm>
                    <a:off x="67608" y="1410133"/>
                    <a:ext cx="819199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>
                    <a:defPPr>
                      <a:defRPr lang="zh-TW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9pPr>
                  </a:lstStyle>
                  <a:p>
                    <a:pPr>
                      <a:spcBef>
                        <a:spcPts val="0"/>
                      </a:spcBef>
                      <a:buSzPct val="70000"/>
                    </a:pPr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kumimoji="0" lang="en-US" altLang="zh-TW" sz="2400" b="0" i="1" smtClean="0">
                              <a:solidFill>
                                <a:srgbClr val="00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kumimoji="0" lang="en-US" altLang="zh-TW" sz="24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kumimoji="0" lang="en-US" altLang="zh-TW" sz="2400" i="1">
                                  <a:solidFill>
                                    <a:srgbClr val="000000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𝑡</m:t>
                              </m:r>
                            </m:e>
                          </m:d>
                        </m:oMath>
                      </m:oMathPara>
                    </a14:m>
                    <a:endParaRPr kumimoji="0" lang="zh-TW" altLang="en-US" sz="2400" dirty="0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4" name="矩形 13">
                    <a:extLst>
                      <a:ext uri="{FF2B5EF4-FFF2-40B4-BE49-F238E27FC236}">
                        <a16:creationId xmlns:a16="http://schemas.microsoft.com/office/drawing/2014/main" id="{E879E25C-F01E-44D4-9189-C85EE152DA5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608" y="1410133"/>
                    <a:ext cx="819199" cy="46166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38B877AE-341E-4F43-A5F4-E69591718A17}"/>
                    </a:ext>
                  </a:extLst>
                </p:cNvPr>
                <p:cNvSpPr/>
                <p:nvPr/>
              </p:nvSpPr>
              <p:spPr>
                <a:xfrm>
                  <a:off x="5045552" y="2040947"/>
                  <a:ext cx="82317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>
                  <a:defPPr>
                    <a:defRPr lang="zh-TW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9pPr>
                </a:lstStyle>
                <a:p>
                  <a:pPr>
                    <a:spcBef>
                      <a:spcPts val="0"/>
                    </a:spcBef>
                    <a:buSzPct val="70000"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kumimoji="0" lang="en-US" altLang="zh-TW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h</m:t>
                        </m:r>
                        <m:d>
                          <m:dPr>
                            <m:ctrlPr>
                              <a:rPr kumimoji="0" lang="en-US" altLang="zh-TW" sz="2400" b="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r>
                              <a:rPr kumimoji="0" lang="en-US" altLang="zh-TW" sz="2400" i="1">
                                <a:solidFill>
                                  <a:srgbClr val="00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kumimoji="0" lang="zh-TW" altLang="en-US" sz="24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38B877AE-341E-4F43-A5F4-E69591718A1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5552" y="2040947"/>
                  <a:ext cx="823174" cy="461665"/>
                </a:xfrm>
                <a:prstGeom prst="rect">
                  <a:avLst/>
                </a:prstGeom>
                <a:blipFill>
                  <a:blip r:embed="rId5"/>
                  <a:stretch>
                    <a:fillRect l="-222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BF7FBE68-C03C-4A19-B2C4-1E04CB0958D1}"/>
              </a:ext>
            </a:extLst>
          </p:cNvPr>
          <p:cNvGrpSpPr/>
          <p:nvPr/>
        </p:nvGrpSpPr>
        <p:grpSpPr>
          <a:xfrm>
            <a:off x="6102784" y="4083397"/>
            <a:ext cx="856649" cy="1872463"/>
            <a:chOff x="4894749" y="3749715"/>
            <a:chExt cx="1392702" cy="2423134"/>
          </a:xfrm>
        </p:grpSpPr>
        <p:pic>
          <p:nvPicPr>
            <p:cNvPr id="35" name="图片 34">
              <a:extLst>
                <a:ext uri="{FF2B5EF4-FFF2-40B4-BE49-F238E27FC236}">
                  <a16:creationId xmlns:a16="http://schemas.microsoft.com/office/drawing/2014/main" id="{E393D9B5-1D5A-48A0-9FB6-EFF53B5C3C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44583" r="44759"/>
            <a:stretch/>
          </p:blipFill>
          <p:spPr>
            <a:xfrm>
              <a:off x="5558335" y="3749715"/>
              <a:ext cx="729116" cy="242313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832F5D32-1668-44B5-B2CB-90825BC429DA}"/>
                    </a:ext>
                  </a:extLst>
                </p:cNvPr>
                <p:cNvSpPr txBox="1"/>
                <p:nvPr/>
              </p:nvSpPr>
              <p:spPr>
                <a:xfrm>
                  <a:off x="4894749" y="3867576"/>
                  <a:ext cx="580735" cy="4616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832F5D32-1668-44B5-B2CB-90825BC429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4749" y="3867576"/>
                  <a:ext cx="580735" cy="461664"/>
                </a:xfrm>
                <a:prstGeom prst="rect">
                  <a:avLst/>
                </a:prstGeom>
                <a:blipFill>
                  <a:blip r:embed="rId7"/>
                  <a:stretch>
                    <a:fillRect r="-32203" b="-3275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D0A33BFA-6519-4C21-A27D-9CD05A9F349D}"/>
              </a:ext>
            </a:extLst>
          </p:cNvPr>
          <p:cNvCxnSpPr>
            <a:cxnSpLocks/>
            <a:stCxn id="17" idx="0"/>
            <a:endCxn id="13" idx="2"/>
          </p:cNvCxnSpPr>
          <p:nvPr/>
        </p:nvCxnSpPr>
        <p:spPr bwMode="auto">
          <a:xfrm flipH="1" flipV="1">
            <a:off x="7987643" y="2666529"/>
            <a:ext cx="2278797" cy="9587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B77C2D3F-C18F-4FA9-B9B1-192EF5F4D051}"/>
                  </a:ext>
                </a:extLst>
              </p:cNvPr>
              <p:cNvSpPr txBox="1"/>
              <p:nvPr/>
            </p:nvSpPr>
            <p:spPr>
              <a:xfrm>
                <a:off x="7174819" y="3896024"/>
                <a:ext cx="1549783" cy="19389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r>
                        <a:rPr lang="en-US" altLang="zh-CN" sz="2400" b="0" i="0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0</m:t>
                      </m:r>
                    </m:oMath>
                  </m:oMathPara>
                </a14:m>
                <a:endParaRPr lang="en-US" altLang="zh-CN" sz="2400" b="0" dirty="0">
                  <a:cs typeface="Times New Roman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r>
                        <a:rPr lang="en-US" altLang="zh-CN" sz="2400" b="0" i="0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1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/</m:t>
                      </m:r>
                      <m:r>
                        <m:rPr>
                          <m:sty m:val="p"/>
                        </m:rPr>
                        <a:rPr lang="en-US" altLang="zh-CN" sz="2400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π</m:t>
                      </m:r>
                    </m:oMath>
                  </m:oMathPara>
                </a14:m>
                <a:endParaRPr lang="en-US" altLang="zh-CN" sz="2400" b="0" dirty="0">
                  <a:cs typeface="Times New Roman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r>
                        <a:rPr lang="en-US" altLang="zh-CN" sz="2400" b="0" i="0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1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/2</m:t>
                      </m:r>
                    </m:oMath>
                  </m:oMathPara>
                </a14:m>
                <a:endParaRPr lang="en-US" altLang="zh-CN" sz="2400" b="0" dirty="0">
                  <a:cs typeface="Times New Roman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r>
                        <a:rPr lang="en-US" altLang="zh-CN" sz="2400">
                          <a:latin typeface="Cambria Math" panose="02040503050406030204" pitchFamily="18" charset="0"/>
                          <a:cs typeface="Times New Roman" pitchFamily="18" charset="0"/>
                        </a:rPr>
                        <m:t>1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/</m:t>
                      </m:r>
                      <m:r>
                        <m:rPr>
                          <m:sty m:val="p"/>
                        </m:rPr>
                        <a:rPr lang="en-US" altLang="zh-CN" sz="2400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π</m:t>
                      </m:r>
                    </m:oMath>
                  </m:oMathPara>
                </a14:m>
                <a:endParaRPr lang="en-US" altLang="zh-CN" sz="2400" b="0" dirty="0">
                  <a:cs typeface="Times New Roman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r>
                        <a:rPr lang="en-US" altLang="zh-CN" sz="2400" b="0" i="0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0</m:t>
                      </m:r>
                    </m:oMath>
                  </m:oMathPara>
                </a14:m>
                <a:endParaRPr lang="en-US" altLang="zh-CN" sz="2400" b="0" dirty="0"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B77C2D3F-C18F-4FA9-B9B1-192EF5F4D0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4819" y="3896024"/>
                <a:ext cx="1549783" cy="193899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组合 45">
            <a:extLst>
              <a:ext uri="{FF2B5EF4-FFF2-40B4-BE49-F238E27FC236}">
                <a16:creationId xmlns:a16="http://schemas.microsoft.com/office/drawing/2014/main" id="{7044797B-7C86-4862-A26D-5F050E0A7D16}"/>
              </a:ext>
            </a:extLst>
          </p:cNvPr>
          <p:cNvGrpSpPr/>
          <p:nvPr/>
        </p:nvGrpSpPr>
        <p:grpSpPr>
          <a:xfrm>
            <a:off x="415290" y="3366056"/>
            <a:ext cx="2696408" cy="2616744"/>
            <a:chOff x="1468542" y="3429000"/>
            <a:chExt cx="2696408" cy="2616744"/>
          </a:xfrm>
        </p:grpSpPr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28734FA2-F918-4CD3-B2A5-6C7035371174}"/>
                </a:ext>
              </a:extLst>
            </p:cNvPr>
            <p:cNvGrpSpPr/>
            <p:nvPr/>
          </p:nvGrpSpPr>
          <p:grpSpPr>
            <a:xfrm>
              <a:off x="1468542" y="3429000"/>
              <a:ext cx="2696408" cy="2616744"/>
              <a:chOff x="1468542" y="3429000"/>
              <a:chExt cx="2696408" cy="2616744"/>
            </a:xfrm>
          </p:grpSpPr>
          <p:pic>
            <p:nvPicPr>
              <p:cNvPr id="52" name="图片 51">
                <a:extLst>
                  <a:ext uri="{FF2B5EF4-FFF2-40B4-BE49-F238E27FC236}">
                    <a16:creationId xmlns:a16="http://schemas.microsoft.com/office/drawing/2014/main" id="{7EB4DBE5-8636-4C6A-9223-9169436E1F8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/>
              <a:srcRect l="37718" r="39789"/>
              <a:stretch/>
            </p:blipFill>
            <p:spPr>
              <a:xfrm>
                <a:off x="1468542" y="3429000"/>
                <a:ext cx="2696408" cy="2616744"/>
              </a:xfrm>
              <a:prstGeom prst="rect">
                <a:avLst/>
              </a:prstGeom>
            </p:spPr>
          </p:pic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09A44E6C-CAFA-4280-8476-8D914ED8D55B}"/>
                  </a:ext>
                </a:extLst>
              </p:cNvPr>
              <p:cNvSpPr/>
              <p:nvPr/>
            </p:nvSpPr>
            <p:spPr bwMode="auto">
              <a:xfrm>
                <a:off x="2279576" y="5349440"/>
                <a:ext cx="936104" cy="36004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文本框 48">
                  <a:extLst>
                    <a:ext uri="{FF2B5EF4-FFF2-40B4-BE49-F238E27FC236}">
                      <a16:creationId xmlns:a16="http://schemas.microsoft.com/office/drawing/2014/main" id="{BD69A9C5-3042-46BD-9FC2-412852D97B5E}"/>
                    </a:ext>
                  </a:extLst>
                </p:cNvPr>
                <p:cNvSpPr txBox="1"/>
                <p:nvPr/>
              </p:nvSpPr>
              <p:spPr>
                <a:xfrm>
                  <a:off x="2162441" y="5227913"/>
                  <a:ext cx="592085" cy="6090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9" name="文本框 48">
                  <a:extLst>
                    <a:ext uri="{FF2B5EF4-FFF2-40B4-BE49-F238E27FC236}">
                      <a16:creationId xmlns:a16="http://schemas.microsoft.com/office/drawing/2014/main" id="{BD69A9C5-3042-46BD-9FC2-412852D97B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2441" y="5227913"/>
                  <a:ext cx="592085" cy="6090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文本框 50">
                  <a:extLst>
                    <a:ext uri="{FF2B5EF4-FFF2-40B4-BE49-F238E27FC236}">
                      <a16:creationId xmlns:a16="http://schemas.microsoft.com/office/drawing/2014/main" id="{F423F5FD-7F5E-42AF-9DC0-DDA43F0C9D05}"/>
                    </a:ext>
                  </a:extLst>
                </p:cNvPr>
                <p:cNvSpPr txBox="1"/>
                <p:nvPr/>
              </p:nvSpPr>
              <p:spPr>
                <a:xfrm>
                  <a:off x="2919899" y="5253809"/>
                  <a:ext cx="380489" cy="6090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1" name="文本框 50">
                  <a:extLst>
                    <a:ext uri="{FF2B5EF4-FFF2-40B4-BE49-F238E27FC236}">
                      <a16:creationId xmlns:a16="http://schemas.microsoft.com/office/drawing/2014/main" id="{F423F5FD-7F5E-42AF-9DC0-DDA43F0C9D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9899" y="5253809"/>
                  <a:ext cx="380489" cy="60907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34462D67-D1EC-4739-B1C3-11AD585CA7F0}"/>
              </a:ext>
            </a:extLst>
          </p:cNvPr>
          <p:cNvCxnSpPr>
            <a:cxnSpLocks/>
          </p:cNvCxnSpPr>
          <p:nvPr/>
        </p:nvCxnSpPr>
        <p:spPr bwMode="auto">
          <a:xfrm flipV="1">
            <a:off x="1985402" y="2435696"/>
            <a:ext cx="2022246" cy="9746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A3B36E44-0823-4360-9032-42D9109BDD0D}"/>
              </a:ext>
            </a:extLst>
          </p:cNvPr>
          <p:cNvGrpSpPr/>
          <p:nvPr/>
        </p:nvGrpSpPr>
        <p:grpSpPr>
          <a:xfrm>
            <a:off x="8834979" y="3625316"/>
            <a:ext cx="2980747" cy="2697187"/>
            <a:chOff x="7633820" y="3837268"/>
            <a:chExt cx="2980747" cy="2697187"/>
          </a:xfrm>
        </p:grpSpPr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7B471D33-F660-4B63-91F2-B3427D3DA481}"/>
                </a:ext>
              </a:extLst>
            </p:cNvPr>
            <p:cNvGrpSpPr/>
            <p:nvPr/>
          </p:nvGrpSpPr>
          <p:grpSpPr>
            <a:xfrm>
              <a:off x="7633820" y="3837268"/>
              <a:ext cx="2862921" cy="2268954"/>
              <a:chOff x="7633820" y="3837268"/>
              <a:chExt cx="2862921" cy="2268954"/>
            </a:xfrm>
          </p:grpSpPr>
          <p:pic>
            <p:nvPicPr>
              <p:cNvPr id="17" name="图片 16">
                <a:extLst>
                  <a:ext uri="{FF2B5EF4-FFF2-40B4-BE49-F238E27FC236}">
                    <a16:creationId xmlns:a16="http://schemas.microsoft.com/office/drawing/2014/main" id="{1323C4F8-A181-4706-81DB-0BB2F1A7F9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633820" y="3837268"/>
                <a:ext cx="2862921" cy="2268954"/>
              </a:xfrm>
              <a:prstGeom prst="rect">
                <a:avLst/>
              </a:prstGeom>
            </p:spPr>
          </p:pic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2E41F545-7629-44F3-887D-69799BE6F863}"/>
                  </a:ext>
                </a:extLst>
              </p:cNvPr>
              <p:cNvSpPr/>
              <p:nvPr/>
            </p:nvSpPr>
            <p:spPr bwMode="auto">
              <a:xfrm>
                <a:off x="7849844" y="5961434"/>
                <a:ext cx="2646897" cy="132610"/>
              </a:xfrm>
              <a:prstGeom prst="rect">
                <a:avLst/>
              </a:prstGeom>
              <a:solidFill>
                <a:srgbClr val="F0F0F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29C62149-6745-4467-90EC-5FC26D728795}"/>
                  </a:ext>
                </a:extLst>
              </p:cNvPr>
              <p:cNvSpPr/>
              <p:nvPr/>
            </p:nvSpPr>
            <p:spPr bwMode="auto">
              <a:xfrm>
                <a:off x="7751646" y="5987715"/>
                <a:ext cx="144554" cy="118507"/>
              </a:xfrm>
              <a:prstGeom prst="rect">
                <a:avLst/>
              </a:prstGeom>
              <a:solidFill>
                <a:srgbClr val="F0F0F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995E9D7B-6F30-414A-B844-C063F855AD8A}"/>
                    </a:ext>
                  </a:extLst>
                </p:cNvPr>
                <p:cNvSpPr txBox="1"/>
                <p:nvPr/>
              </p:nvSpPr>
              <p:spPr>
                <a:xfrm>
                  <a:off x="8210558" y="5925377"/>
                  <a:ext cx="495905" cy="6090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995E9D7B-6F30-414A-B844-C063F855AD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10558" y="5925377"/>
                  <a:ext cx="495905" cy="609077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1F900D0F-CEAE-4919-8CDD-8158C0165119}"/>
                    </a:ext>
                  </a:extLst>
                </p:cNvPr>
                <p:cNvSpPr txBox="1"/>
                <p:nvPr/>
              </p:nvSpPr>
              <p:spPr>
                <a:xfrm>
                  <a:off x="9552384" y="5925378"/>
                  <a:ext cx="380489" cy="6090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1F900D0F-CEAE-4919-8CDD-8158C01651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52384" y="5925378"/>
                  <a:ext cx="380489" cy="609077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FD7C7DDF-477A-4A4D-823A-27D5D70F8161}"/>
                    </a:ext>
                  </a:extLst>
                </p:cNvPr>
                <p:cNvSpPr txBox="1"/>
                <p:nvPr/>
              </p:nvSpPr>
              <p:spPr>
                <a:xfrm>
                  <a:off x="10234078" y="5925378"/>
                  <a:ext cx="380489" cy="6090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FD7C7DDF-477A-4A4D-823A-27D5D70F81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34078" y="5925378"/>
                  <a:ext cx="380489" cy="609077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AD95535F-E838-4081-8F6A-8AECD6FF50CC}"/>
                    </a:ext>
                  </a:extLst>
                </p:cNvPr>
                <p:cNvSpPr txBox="1"/>
                <p:nvPr/>
              </p:nvSpPr>
              <p:spPr>
                <a:xfrm>
                  <a:off x="7654609" y="5906065"/>
                  <a:ext cx="495905" cy="6090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AD95535F-E838-4081-8F6A-8AECD6FF50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4609" y="5906065"/>
                  <a:ext cx="495905" cy="609077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FC0EF51F-D725-4FF4-89D4-F09EF3DB68BC}"/>
                </a:ext>
              </a:extLst>
            </p:cNvPr>
            <p:cNvSpPr txBox="1"/>
            <p:nvPr/>
          </p:nvSpPr>
          <p:spPr>
            <a:xfrm>
              <a:off x="9002238" y="590937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10698071"/>
      </p:ext>
    </p:extLst>
  </p:cSld>
  <p:clrMapOvr>
    <a:masterClrMapping/>
  </p:clrMapOvr>
  <p:transition spd="med">
    <p:cut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40E06A-412C-CE41-9E57-121FB374F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334" y="1294413"/>
            <a:ext cx="10958688" cy="4935504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  <a:r>
              <a:rPr lang="en-US" altLang="zh-TW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TW" sz="2800" kern="100" dirty="0">
                <a:solidFill>
                  <a:prstClr val="black"/>
                </a:solidFill>
                <a:latin typeface="Times New Roman"/>
                <a:cs typeface="Times New Roman" pitchFamily="18" charset="0"/>
              </a:rPr>
              <a:t> </a:t>
            </a:r>
            <a:r>
              <a:rPr kumimoji="0" lang="en-US" altLang="zh-TW" sz="2800" kern="100" dirty="0">
                <a:solidFill>
                  <a:prstClr val="black"/>
                </a:solidFill>
                <a:latin typeface="Times New Roman"/>
                <a:ea typeface="標楷體"/>
              </a:rPr>
              <a:t>frequency-selective filter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2800" kern="100" dirty="0">
                <a:solidFill>
                  <a:prstClr val="black"/>
                </a:solidFill>
                <a:latin typeface="Times New Roman"/>
                <a:ea typeface="標楷體"/>
              </a:rPr>
              <a:t>   I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標楷體"/>
              </a:rPr>
              <a:t>deal </a:t>
            </a:r>
            <a:r>
              <a:rPr lang="en-US" altLang="zh-TW" sz="2800" kern="100" dirty="0">
                <a:solidFill>
                  <a:prstClr val="black"/>
                </a:solidFill>
                <a:latin typeface="Times New Roman"/>
                <a:ea typeface="標楷體"/>
              </a:rPr>
              <a:t>filters (continuous-time signal)</a:t>
            </a:r>
          </a:p>
          <a:p>
            <a:pPr marL="0" indent="0">
              <a:buNone/>
            </a:pPr>
            <a:endParaRPr kumimoji="0" lang="en-US" altLang="zh-TW" sz="2800" kern="100" dirty="0">
              <a:solidFill>
                <a:prstClr val="black"/>
              </a:solidFill>
              <a:latin typeface="Times New Roman"/>
              <a:ea typeface="標楷體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zh-TW" altLang="en-US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46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0EE35F3-5565-44C8-84C7-71BFA284E8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163"/>
          <a:stretch/>
        </p:blipFill>
        <p:spPr>
          <a:xfrm>
            <a:off x="1466697" y="2210157"/>
            <a:ext cx="3276600" cy="18192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0F53D7B-A0BD-47A1-A041-19A932DE31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386" y="4220037"/>
            <a:ext cx="5362575" cy="181927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89347472-65EA-4EFB-BBD5-2B6C9B014E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6745" y="2272069"/>
            <a:ext cx="5229225" cy="1695450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27D12A17-1F27-4B30-BC7D-D3331DE0438F}"/>
              </a:ext>
            </a:extLst>
          </p:cNvPr>
          <p:cNvSpPr txBox="1"/>
          <p:nvPr/>
        </p:nvSpPr>
        <p:spPr>
          <a:xfrm>
            <a:off x="939559" y="2387893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(a)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3D01706-F6A0-4C3D-B355-AD7470FEC856}"/>
              </a:ext>
            </a:extLst>
          </p:cNvPr>
          <p:cNvSpPr txBox="1"/>
          <p:nvPr/>
        </p:nvSpPr>
        <p:spPr>
          <a:xfrm>
            <a:off x="939559" y="4128255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(b)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7EF963EC-26AC-4A09-A6F2-3FD4368C9F1B}"/>
              </a:ext>
            </a:extLst>
          </p:cNvPr>
          <p:cNvSpPr txBox="1"/>
          <p:nvPr/>
        </p:nvSpPr>
        <p:spPr>
          <a:xfrm>
            <a:off x="6888088" y="2230016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(c)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A3A98E9-A4D1-4C4E-A0A5-DFC5E459E546}"/>
              </a:ext>
            </a:extLst>
          </p:cNvPr>
          <p:cNvSpPr txBox="1"/>
          <p:nvPr/>
        </p:nvSpPr>
        <p:spPr>
          <a:xfrm>
            <a:off x="7968208" y="4640257"/>
            <a:ext cx="19919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lphaLcParenBoth"/>
            </a:pPr>
            <a:r>
              <a:rPr lang="en-US" altLang="zh-CN" dirty="0"/>
              <a:t>Low-pass filter</a:t>
            </a:r>
          </a:p>
          <a:p>
            <a:pPr marL="342900" indent="-342900">
              <a:buAutoNum type="alphaLcParenBoth"/>
            </a:pPr>
            <a:r>
              <a:rPr lang="en-US" altLang="zh-CN" dirty="0"/>
              <a:t>High-pass filter</a:t>
            </a:r>
          </a:p>
          <a:p>
            <a:pPr marL="342900" indent="-342900">
              <a:buAutoNum type="alphaLcParenBoth"/>
            </a:pPr>
            <a:r>
              <a:rPr lang="en-US" altLang="zh-CN" dirty="0"/>
              <a:t>Band-pass filter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2836773"/>
      </p:ext>
    </p:extLst>
  </p:cSld>
  <p:clrMapOvr>
    <a:masterClrMapping/>
  </p:clrMapOvr>
  <p:transition spd="med">
    <p:cut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40E06A-412C-CE41-9E57-121FB374F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334" y="1294413"/>
            <a:ext cx="10958688" cy="4935504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  <a:r>
              <a:rPr lang="en-US" altLang="zh-TW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TW" sz="2800" kern="100" dirty="0">
                <a:solidFill>
                  <a:prstClr val="black"/>
                </a:solidFill>
                <a:latin typeface="Times New Roman"/>
                <a:cs typeface="Times New Roman" pitchFamily="18" charset="0"/>
              </a:rPr>
              <a:t> </a:t>
            </a:r>
            <a:r>
              <a:rPr kumimoji="0" lang="en-US" altLang="zh-TW" sz="2800" kern="100" dirty="0">
                <a:solidFill>
                  <a:prstClr val="black"/>
                </a:solidFill>
                <a:latin typeface="Times New Roman"/>
                <a:ea typeface="標楷體"/>
              </a:rPr>
              <a:t>frequency-selective filter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2800" kern="100" dirty="0">
                <a:solidFill>
                  <a:prstClr val="black"/>
                </a:solidFill>
                <a:latin typeface="Times New Roman"/>
                <a:ea typeface="標楷體"/>
              </a:rPr>
              <a:t>   I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標楷體"/>
              </a:rPr>
              <a:t>deal </a:t>
            </a:r>
            <a:r>
              <a:rPr lang="en-US" altLang="zh-TW" sz="2800" kern="100" dirty="0">
                <a:solidFill>
                  <a:prstClr val="black"/>
                </a:solidFill>
                <a:latin typeface="Times New Roman"/>
                <a:ea typeface="標楷體"/>
              </a:rPr>
              <a:t>filters (discrete-time signal)</a:t>
            </a:r>
          </a:p>
          <a:p>
            <a:pPr marL="0" indent="0">
              <a:buNone/>
            </a:pPr>
            <a:endParaRPr kumimoji="0" lang="en-US" altLang="zh-TW" sz="2800" kern="100" dirty="0">
              <a:solidFill>
                <a:prstClr val="black"/>
              </a:solidFill>
              <a:latin typeface="Times New Roman"/>
              <a:ea typeface="標楷體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zh-TW" altLang="en-US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47</a:t>
            </a:fld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7D12A17-1F27-4B30-BC7D-D3331DE0438F}"/>
              </a:ext>
            </a:extLst>
          </p:cNvPr>
          <p:cNvSpPr txBox="1"/>
          <p:nvPr/>
        </p:nvSpPr>
        <p:spPr>
          <a:xfrm>
            <a:off x="939559" y="2387893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(a)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3D01706-F6A0-4C3D-B355-AD7470FEC856}"/>
              </a:ext>
            </a:extLst>
          </p:cNvPr>
          <p:cNvSpPr txBox="1"/>
          <p:nvPr/>
        </p:nvSpPr>
        <p:spPr>
          <a:xfrm>
            <a:off x="939559" y="4128255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(b)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7EF963EC-26AC-4A09-A6F2-3FD4368C9F1B}"/>
              </a:ext>
            </a:extLst>
          </p:cNvPr>
          <p:cNvSpPr txBox="1"/>
          <p:nvPr/>
        </p:nvSpPr>
        <p:spPr>
          <a:xfrm>
            <a:off x="6888088" y="2230016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(c)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A3A98E9-A4D1-4C4E-A0A5-DFC5E459E546}"/>
              </a:ext>
            </a:extLst>
          </p:cNvPr>
          <p:cNvSpPr txBox="1"/>
          <p:nvPr/>
        </p:nvSpPr>
        <p:spPr>
          <a:xfrm>
            <a:off x="7968208" y="4640257"/>
            <a:ext cx="19919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lphaLcParenBoth"/>
            </a:pPr>
            <a:r>
              <a:rPr lang="en-US" altLang="zh-CN" dirty="0"/>
              <a:t>Low-pass filter</a:t>
            </a:r>
          </a:p>
          <a:p>
            <a:pPr marL="342900" indent="-342900">
              <a:buAutoNum type="alphaLcParenBoth"/>
            </a:pPr>
            <a:r>
              <a:rPr lang="en-US" altLang="zh-CN" dirty="0"/>
              <a:t>High-pass filter</a:t>
            </a:r>
          </a:p>
          <a:p>
            <a:pPr marL="342900" indent="-342900">
              <a:buAutoNum type="alphaLcParenBoth"/>
            </a:pPr>
            <a:r>
              <a:rPr lang="en-US" altLang="zh-CN" dirty="0"/>
              <a:t>Band-pass filter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BA11CC2-4A32-4497-91E3-5A77A26D15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559" y="2453937"/>
            <a:ext cx="5105400" cy="153352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066589D-C26E-4FE5-833D-F90D12D49F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9559" y="4395058"/>
            <a:ext cx="5143500" cy="115252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FD655DE-942B-4F28-AB0A-FDFA8F7E22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8088" y="2800464"/>
            <a:ext cx="504825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189437"/>
      </p:ext>
    </p:extLst>
  </p:cSld>
  <p:clrMapOvr>
    <a:masterClrMapping/>
  </p:clrMapOvr>
  <p:transition spd="med">
    <p:cut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/>
        </p:nvSpPr>
        <p:spPr>
          <a:xfrm>
            <a:off x="1983275" y="242688"/>
            <a:ext cx="4004945" cy="75120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rtlCol="0" anchor="b" anchorCtr="0" compatLnSpc="1">
            <a:normAutofit/>
          </a:bodyPr>
          <a:lstStyle/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3200" b="1" kern="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948349" y="1997690"/>
            <a:ext cx="8296910" cy="9220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your listening!</a:t>
            </a:r>
          </a:p>
        </p:txBody>
      </p:sp>
      <p:sp>
        <p:nvSpPr>
          <p:cNvPr id="7" name="矩形 6"/>
          <p:cNvSpPr/>
          <p:nvPr/>
        </p:nvSpPr>
        <p:spPr>
          <a:xfrm>
            <a:off x="-10795" y="3924300"/>
            <a:ext cx="12214225" cy="2950210"/>
          </a:xfrm>
          <a:prstGeom prst="rect">
            <a:avLst/>
          </a:prstGeom>
          <a:solidFill>
            <a:srgbClr val="00447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pic>
        <p:nvPicPr>
          <p:cNvPr id="12" name="图片 11" descr="SHU_VI_LOGO.sv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8745" y="4260215"/>
            <a:ext cx="1795780" cy="225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767089"/>
      </p:ext>
    </p:extLst>
  </p:cSld>
  <p:clrMapOvr>
    <a:masterClrMapping/>
  </p:clrMapOvr>
  <p:transition spd="med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Discrete Time Fourier Series Representation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4618" y="1189946"/>
                <a:ext cx="10213767" cy="187901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Periodic discrete-time signal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discrete-time periodic signal satisfies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where </a:t>
                </a: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</a:t>
                </a: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the period. Thus, the frequency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</m:num>
                      <m:den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den>
                    </m:f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zh-CN" sz="28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4618" y="1189946"/>
                <a:ext cx="10213767" cy="1879013"/>
              </a:xfrm>
              <a:blipFill>
                <a:blip r:embed="rId3"/>
                <a:stretch>
                  <a:fillRect l="-2149" t="-5519" r="-10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pic>
        <p:nvPicPr>
          <p:cNvPr id="1026" name="Picture 2" descr="Discrete Time Aperiodic Signals - Signals and Systems - OpenStax CNX">
            <a:extLst>
              <a:ext uri="{FF2B5EF4-FFF2-40B4-BE49-F238E27FC236}">
                <a16:creationId xmlns:a16="http://schemas.microsoft.com/office/drawing/2014/main" id="{F3E0C093-41EB-4E98-98A0-BF75EDD8CB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2659" y="2996952"/>
            <a:ext cx="5993113" cy="293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3195941"/>
      </p:ext>
    </p:extLst>
  </p:cSld>
  <p:clrMapOvr>
    <a:masterClrMapping/>
  </p:clrMapOvr>
  <p:transition spd="med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Discrete Time Fourier Series Representation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4618" y="1189946"/>
                <a:ext cx="10753415" cy="490335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Fourier series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Any arbitrary periodic function can be represented by a harmonically related trigonometric series.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continuous-time signal: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𝑗𝑘</m:t>
                              </m:r>
                              <m:sSub>
                                <m:sSubPr>
                                  <m:ctrlPr>
                                    <a:rPr lang="en-US" altLang="zh-CN" sz="2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nary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𝑘</m:t>
                      </m:r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=0,±1,±2,…</m:t>
                      </m:r>
                    </m:oMath>
                  </m:oMathPara>
                </a14:m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This should also be correct for discrete-time signal.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4618" y="1189946"/>
                <a:ext cx="10753415" cy="4903350"/>
              </a:xfrm>
              <a:blipFill>
                <a:blip r:embed="rId3"/>
                <a:stretch>
                  <a:fillRect l="-2041" t="-21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7177423"/>
      </p:ext>
    </p:extLst>
  </p:cSld>
  <p:clrMapOvr>
    <a:masterClrMapping/>
  </p:clrMapOvr>
  <p:transition spd="med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Discrete Time Fourier Series Representation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4618" y="1189946"/>
                <a:ext cx="10753415" cy="403925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Fourier series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continuous-time signal: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=−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𝑗𝑘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nary>
                      <m:r>
                        <a:rPr lang="en-US" altLang="zh-CN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𝑘</m:t>
                      </m:r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=0,±1,±2,…</m:t>
                      </m:r>
                    </m:oMath>
                  </m:oMathPara>
                </a14:m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For discrete-time signal: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𝑗𝑘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𝑘</m:t>
                      </m:r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=0,±1,±2,…</m:t>
                      </m:r>
                    </m:oMath>
                  </m:oMathPara>
                </a14:m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4618" y="1189946"/>
                <a:ext cx="10753415" cy="4039254"/>
              </a:xfrm>
              <a:blipFill>
                <a:blip r:embed="rId3"/>
                <a:stretch>
                  <a:fillRect l="-2041" t="-25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92C0B9A5-5678-41A2-9187-84F824490323}"/>
                  </a:ext>
                </a:extLst>
              </p:cNvPr>
              <p:cNvSpPr txBox="1"/>
              <p:nvPr/>
            </p:nvSpPr>
            <p:spPr>
              <a:xfrm>
                <a:off x="5519936" y="5229200"/>
                <a:ext cx="62172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</a:t>
                </a:r>
                <a:r>
                  <a:rPr lang="zh-CN" altLang="en-US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zh-CN" altLang="en-US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still</a:t>
                </a:r>
                <a:r>
                  <a:rPr lang="zh-CN" altLang="en-US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located in the range of [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C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∞</m:t>
                    </m:r>
                  </m:oMath>
                </a14:m>
                <a:r>
                  <a:rPr lang="en-US" altLang="zh-CN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]?</a:t>
                </a:r>
                <a:endParaRPr lang="zh-CN" altLang="en-US" sz="28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92C0B9A5-5678-41A2-9187-84F8244903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9936" y="5229200"/>
                <a:ext cx="6217279" cy="523220"/>
              </a:xfrm>
              <a:prstGeom prst="rect">
                <a:avLst/>
              </a:prstGeom>
              <a:blipFill>
                <a:blip r:embed="rId4"/>
                <a:stretch>
                  <a:fillRect l="-2061" t="-12791" r="-1178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7647003"/>
      </p:ext>
    </p:extLst>
  </p:cSld>
  <p:clrMapOvr>
    <a:masterClrMapping/>
  </p:clrMapOvr>
  <p:transition spd="med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>
              <a:lnSpc>
                <a:spcPct val="200000"/>
              </a:lnSpc>
              <a:defRPr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Discrete Time Fourier Series Representation</a:t>
            </a:r>
            <a:endParaRPr lang="en-US" altLang="zh-TW" sz="2800" dirty="0">
              <a:solidFill>
                <a:prstClr val="black"/>
              </a:solidFill>
              <a:latin typeface="Times New Roman" pitchFamily="18" charset="0"/>
              <a:ea typeface="新細明體" charset="-120"/>
              <a:cs typeface="Times New Roman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57E7BCD-E3DC-4A43-8E45-2760DE9750FA}"/>
              </a:ext>
            </a:extLst>
          </p:cNvPr>
          <p:cNvSpPr/>
          <p:nvPr/>
        </p:nvSpPr>
        <p:spPr>
          <a:xfrm>
            <a:off x="247649" y="1230779"/>
            <a:ext cx="1019175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30800" lvl="1" indent="-285750">
              <a:spcBef>
                <a:spcPts val="1200"/>
              </a:spcBef>
              <a:buSzPct val="70000"/>
              <a:buFont typeface="Wingdings" pitchFamily="2" charset="2"/>
              <a:buChar char="l"/>
              <a:defRPr/>
            </a:pPr>
            <a:r>
              <a:rPr lang="en-US" altLang="zh-TW" sz="3000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Important Differences Between Continuous-time and Discrete-time Exponential/Sinusoidal Signals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B3B03E4-E35C-4BFF-B20D-970D5CE24919}"/>
              </a:ext>
            </a:extLst>
          </p:cNvPr>
          <p:cNvSpPr/>
          <p:nvPr/>
        </p:nvSpPr>
        <p:spPr>
          <a:xfrm>
            <a:off x="352424" y="2342451"/>
            <a:ext cx="8648701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62800" lvl="3" indent="-285750">
              <a:spcBef>
                <a:spcPts val="1800"/>
              </a:spcBef>
              <a:buFont typeface="Arial" pitchFamily="34" charset="0"/>
              <a:buChar char="–"/>
              <a:defRPr/>
            </a:pPr>
            <a:r>
              <a:rPr lang="en-US" altLang="zh-TW" sz="2600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For discrete-time, signals with frequencies </a:t>
            </a:r>
            <a:r>
              <a:rPr lang="en-US" altLang="zh-TW" sz="2600" i="1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ω</a:t>
            </a:r>
            <a:r>
              <a:rPr lang="en-US" altLang="zh-TW" sz="2600" baseline="-25000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0</a:t>
            </a:r>
            <a:r>
              <a:rPr lang="en-US" altLang="zh-TW" sz="2600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and</a:t>
            </a:r>
          </a:p>
          <a:p>
            <a:pPr marL="892800" lvl="3">
              <a:defRPr/>
            </a:pPr>
            <a:r>
              <a:rPr lang="en-US" altLang="zh-TW" sz="2600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 </a:t>
            </a:r>
            <a:r>
              <a:rPr lang="en-US" altLang="zh-TW" sz="2600" i="1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ω</a:t>
            </a:r>
            <a:r>
              <a:rPr lang="en-US" altLang="zh-TW" sz="2600" baseline="-25000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0</a:t>
            </a:r>
            <a:r>
              <a:rPr lang="en-US" altLang="zh-TW" sz="2600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+</a:t>
            </a:r>
            <a:r>
              <a:rPr lang="en-US" altLang="zh-TW" sz="2600" i="1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m</a:t>
            </a:r>
            <a:r>
              <a:rPr lang="zh-TW" altLang="en-US" sz="2600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．</a:t>
            </a:r>
            <a:r>
              <a:rPr lang="en-US" altLang="zh-TW" sz="2600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2</a:t>
            </a:r>
            <a:r>
              <a:rPr lang="en-US" altLang="zh-TW" sz="2600" i="1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π</a:t>
            </a:r>
            <a:r>
              <a:rPr lang="en-US" altLang="zh-TW" sz="2600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are identical. This is Not true for </a:t>
            </a:r>
          </a:p>
          <a:p>
            <a:pPr marL="892800" lvl="3">
              <a:defRPr/>
            </a:pPr>
            <a:r>
              <a:rPr lang="en-US" altLang="zh-TW" sz="2600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 continuous-time.</a:t>
            </a:r>
          </a:p>
          <a:p>
            <a:pPr marL="1620000" lvl="4" indent="-285750">
              <a:spcBef>
                <a:spcPts val="600"/>
              </a:spcBef>
              <a:buFont typeface="Arial" pitchFamily="34" charset="0"/>
              <a:buChar char="–"/>
              <a:defRPr/>
            </a:pPr>
            <a:endParaRPr lang="en-US" altLang="zh-TW" sz="2600" dirty="0">
              <a:solidFill>
                <a:prstClr val="black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1708650" lvl="4">
              <a:spcBef>
                <a:spcPts val="600"/>
              </a:spcBef>
              <a:defRPr/>
            </a:pPr>
            <a:endParaRPr lang="en-US" altLang="zh-TW" sz="2600" dirty="0">
              <a:latin typeface="Times New Roman" pitchFamily="18" charset="0"/>
              <a:ea typeface="新細明體" charset="-120"/>
              <a:cs typeface="Times New Roman" pitchFamily="18" charset="0"/>
            </a:endParaRPr>
          </a:p>
          <a:p>
            <a:pPr marL="1708650" lvl="4">
              <a:spcBef>
                <a:spcPts val="600"/>
              </a:spcBef>
              <a:defRPr/>
            </a:pPr>
            <a:endParaRPr lang="en-US" altLang="zh-TW" sz="2600" dirty="0">
              <a:latin typeface="Times New Roman" pitchFamily="18" charset="0"/>
              <a:ea typeface="新細明體" charset="-120"/>
              <a:cs typeface="Times New Roman" pitchFamily="18" charset="0"/>
            </a:endParaRPr>
          </a:p>
          <a:p>
            <a:pPr marL="1620000" lvl="4">
              <a:spcBef>
                <a:spcPts val="600"/>
              </a:spcBef>
              <a:defRPr/>
            </a:pPr>
            <a:endParaRPr lang="en-US" altLang="zh-TW" sz="2600" dirty="0">
              <a:latin typeface="Times New Roman" pitchFamily="18" charset="0"/>
              <a:ea typeface="新細明體" charset="-12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对象 5">
                <a:extLst>
                  <a:ext uri="{FF2B5EF4-FFF2-40B4-BE49-F238E27FC236}">
                    <a16:creationId xmlns:a16="http://schemas.microsoft.com/office/drawing/2014/main" id="{4EC88D42-D51C-2770-3D24-0A9F2D600271}"/>
                  </a:ext>
                </a:extLst>
              </p:cNvPr>
              <p:cNvSpPr txBox="1"/>
              <p:nvPr/>
            </p:nvSpPr>
            <p:spPr>
              <a:xfrm>
                <a:off x="2982912" y="3801140"/>
                <a:ext cx="6116637" cy="1620837"/>
              </a:xfrm>
              <a:prstGeom prst="rect">
                <a:avLst/>
              </a:prstGeo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altLang="zh-CN" sz="2800" dirty="0">
                    <a:solidFill>
                      <a:srgbClr val="000000"/>
                    </a:solidFill>
                  </a:rPr>
                  <a:t>Discrete-time: </a:t>
                </a:r>
                <a:endParaRPr lang="en-US" altLang="zh-CN" sz="28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⋅2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altLang="zh-CN" sz="28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endParaRPr lang="en-US" altLang="zh-CN" sz="28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:r>
                  <a:rPr lang="en-US" altLang="zh-CN" sz="280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Continuous-time:</a:t>
                </a:r>
                <a:br>
                  <a:rPr lang="zh-CN" altLang="en-US" sz="28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⋅2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≠</m:t>
                      </m:r>
                      <m:sSup>
                        <m:sSup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对象 5">
                <a:extLst>
                  <a:ext uri="{FF2B5EF4-FFF2-40B4-BE49-F238E27FC236}">
                    <a16:creationId xmlns:a16="http://schemas.microsoft.com/office/drawing/2014/main" id="{4EC88D42-D51C-2770-3D24-0A9F2D6002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2912" y="3801140"/>
                <a:ext cx="6116637" cy="1620837"/>
              </a:xfrm>
              <a:prstGeom prst="rect">
                <a:avLst/>
              </a:prstGeom>
              <a:blipFill>
                <a:blip r:embed="rId3"/>
                <a:stretch>
                  <a:fillRect l="-1295" t="-64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爆炸形: 8 pt  7">
            <a:extLst>
              <a:ext uri="{FF2B5EF4-FFF2-40B4-BE49-F238E27FC236}">
                <a16:creationId xmlns:a16="http://schemas.microsoft.com/office/drawing/2014/main" id="{ECE0B7BE-3F0A-F753-1BFF-D0E53901190A}"/>
              </a:ext>
            </a:extLst>
          </p:cNvPr>
          <p:cNvSpPr/>
          <p:nvPr/>
        </p:nvSpPr>
        <p:spPr bwMode="auto">
          <a:xfrm>
            <a:off x="9743440" y="1452879"/>
            <a:ext cx="1645920" cy="1625601"/>
          </a:xfrm>
          <a:prstGeom prst="irregularSeal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重要！</a:t>
            </a:r>
          </a:p>
        </p:txBody>
      </p:sp>
    </p:spTree>
    <p:extLst>
      <p:ext uri="{BB962C8B-B14F-4D97-AF65-F5344CB8AC3E}">
        <p14:creationId xmlns:p14="http://schemas.microsoft.com/office/powerpoint/2010/main" val="3451484766"/>
      </p:ext>
    </p:extLst>
  </p:cSld>
  <p:clrMapOvr>
    <a:masterClrMapping/>
  </p:clrMapOvr>
  <p:transition spd="med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200000"/>
              </a:lnSpc>
              <a:spcAft>
                <a:spcPts val="600"/>
              </a:spcAft>
            </a:pPr>
            <a:r>
              <a:rPr lang="en-US" altLang="zh-TW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Continuous/Discrete </a:t>
            </a:r>
            <a:r>
              <a:rPr lang="en-US" altLang="zh-TW" sz="32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Sinusoidals</a:t>
            </a:r>
            <a:endParaRPr lang="en-US" altLang="zh-TW" sz="32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05331776-8292-4A5A-8C77-77DCBB6C1329}"/>
              </a:ext>
            </a:extLst>
          </p:cNvPr>
          <p:cNvGrpSpPr/>
          <p:nvPr/>
        </p:nvGrpSpPr>
        <p:grpSpPr>
          <a:xfrm>
            <a:off x="8540827" y="2716433"/>
            <a:ext cx="3548833" cy="3088964"/>
            <a:chOff x="1938463" y="3078283"/>
            <a:chExt cx="3548833" cy="3088964"/>
          </a:xfrm>
        </p:grpSpPr>
        <p:pic>
          <p:nvPicPr>
            <p:cNvPr id="19" name="圖片 12">
              <a:extLst>
                <a:ext uri="{FF2B5EF4-FFF2-40B4-BE49-F238E27FC236}">
                  <a16:creationId xmlns:a16="http://schemas.microsoft.com/office/drawing/2014/main" id="{49B62DD4-940D-4456-BCCE-8AD584287B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0652" y="3472053"/>
              <a:ext cx="2976372" cy="269519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id="{69BCCF9D-46BA-4D3A-91FF-56F41B2C3ECE}"/>
                    </a:ext>
                  </a:extLst>
                </p:cNvPr>
                <p:cNvSpPr/>
                <p:nvPr/>
              </p:nvSpPr>
              <p:spPr>
                <a:xfrm>
                  <a:off x="1938463" y="4075018"/>
                  <a:ext cx="683007" cy="41331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000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TW" sz="2000" i="1">
                                <a:latin typeface="Cambria Math"/>
                              </a:rPr>
                              <m:t>𝑗</m:t>
                            </m:r>
                            <m:r>
                              <a:rPr lang="en-US" altLang="zh-TW" sz="2000" i="1">
                                <a:latin typeface="Cambria Math"/>
                              </a:rPr>
                              <m:t>[⋅]</m:t>
                            </m:r>
                          </m:sup>
                        </m:sSup>
                      </m:oMath>
                    </m:oMathPara>
                  </a14:m>
                  <a:endParaRPr lang="zh-TW" altLang="en-US" sz="2000" dirty="0"/>
                </a:p>
              </p:txBody>
            </p:sp>
          </mc:Choice>
          <mc:Fallback xmlns=""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id="{69BCCF9D-46BA-4D3A-91FF-56F41B2C3EC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8463" y="4075018"/>
                  <a:ext cx="683007" cy="41331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992A76CB-4757-47F7-9430-E85927B929A7}"/>
                    </a:ext>
                  </a:extLst>
                </p:cNvPr>
                <p:cNvSpPr/>
                <p:nvPr/>
              </p:nvSpPr>
              <p:spPr>
                <a:xfrm>
                  <a:off x="4602759" y="4819650"/>
                  <a:ext cx="884537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0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altLang="zh-TW" sz="20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=0</m:t>
                        </m:r>
                      </m:oMath>
                    </m:oMathPara>
                  </a14:m>
                  <a:endParaRPr lang="zh-TW" altLang="en-US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992A76CB-4757-47F7-9430-E85927B929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02759" y="4819650"/>
                  <a:ext cx="884537" cy="4001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471EC453-C2DA-4877-857C-DEC298FBC9AC}"/>
                    </a:ext>
                  </a:extLst>
                </p:cNvPr>
                <p:cNvSpPr/>
                <p:nvPr/>
              </p:nvSpPr>
              <p:spPr>
                <a:xfrm>
                  <a:off x="4602759" y="4120125"/>
                  <a:ext cx="884537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0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altLang="zh-TW" sz="20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=1</m:t>
                        </m:r>
                      </m:oMath>
                    </m:oMathPara>
                  </a14:m>
                  <a:endParaRPr lang="zh-TW" altLang="en-US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471EC453-C2DA-4877-857C-DEC298FBC9A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02759" y="4120125"/>
                  <a:ext cx="884537" cy="4001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33E5A4BF-C19E-44CF-B86A-D36155AC4B77}"/>
                    </a:ext>
                  </a:extLst>
                </p:cNvPr>
                <p:cNvSpPr/>
                <p:nvPr/>
              </p:nvSpPr>
              <p:spPr>
                <a:xfrm>
                  <a:off x="4242719" y="3688077"/>
                  <a:ext cx="884537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0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altLang="zh-TW" sz="20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=2</m:t>
                        </m:r>
                      </m:oMath>
                    </m:oMathPara>
                  </a14:m>
                  <a:endParaRPr lang="zh-TW" altLang="en-US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33E5A4BF-C19E-44CF-B86A-D36155AC4B7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2719" y="3688077"/>
                  <a:ext cx="884537" cy="40011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6A63C847-9919-422E-BA01-856594E9490E}"/>
                    </a:ext>
                  </a:extLst>
                </p:cNvPr>
                <p:cNvSpPr/>
                <p:nvPr/>
              </p:nvSpPr>
              <p:spPr>
                <a:xfrm>
                  <a:off x="3666655" y="3400045"/>
                  <a:ext cx="884537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0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altLang="zh-TW" sz="20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=3</m:t>
                        </m:r>
                      </m:oMath>
                    </m:oMathPara>
                  </a14:m>
                  <a:endParaRPr lang="zh-TW" altLang="en-US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6A63C847-9919-422E-BA01-856594E9490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66655" y="3400045"/>
                  <a:ext cx="884537" cy="40011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470160BF-51F4-4CCF-BF76-F4C47277B1B7}"/>
                    </a:ext>
                  </a:extLst>
                </p:cNvPr>
                <p:cNvSpPr/>
                <p:nvPr/>
              </p:nvSpPr>
              <p:spPr>
                <a:xfrm>
                  <a:off x="2730551" y="3431983"/>
                  <a:ext cx="884537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0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altLang="zh-TW" sz="20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=4</m:t>
                        </m:r>
                      </m:oMath>
                    </m:oMathPara>
                  </a14:m>
                  <a:endParaRPr lang="zh-TW" altLang="en-US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470160BF-51F4-4CCF-BF76-F4C47277B1B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30551" y="3431983"/>
                  <a:ext cx="884537" cy="40011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矩形 27">
                  <a:extLst>
                    <a:ext uri="{FF2B5EF4-FFF2-40B4-BE49-F238E27FC236}">
                      <a16:creationId xmlns:a16="http://schemas.microsoft.com/office/drawing/2014/main" id="{952DDFD2-E60D-4ECE-BD1D-C5BAC1875DD1}"/>
                    </a:ext>
                  </a:extLst>
                </p:cNvPr>
                <p:cNvSpPr/>
                <p:nvPr/>
              </p:nvSpPr>
              <p:spPr>
                <a:xfrm>
                  <a:off x="4016990" y="4918161"/>
                  <a:ext cx="66806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000" i="1">
                                <a:latin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altLang="zh-TW" sz="2000" i="1"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zh-TW" altLang="en-US" sz="2000" dirty="0"/>
                </a:p>
              </p:txBody>
            </p:sp>
          </mc:Choice>
          <mc:Fallback xmlns="">
            <p:sp>
              <p:nvSpPr>
                <p:cNvPr id="28" name="矩形 27">
                  <a:extLst>
                    <a:ext uri="{FF2B5EF4-FFF2-40B4-BE49-F238E27FC236}">
                      <a16:creationId xmlns:a16="http://schemas.microsoft.com/office/drawing/2014/main" id="{952DDFD2-E60D-4ECE-BD1D-C5BAC1875DD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6990" y="4918161"/>
                  <a:ext cx="668068" cy="40011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矩形 28">
                  <a:extLst>
                    <a:ext uri="{FF2B5EF4-FFF2-40B4-BE49-F238E27FC236}">
                      <a16:creationId xmlns:a16="http://schemas.microsoft.com/office/drawing/2014/main" id="{311C5F9F-DBA1-4FB3-8E76-FF1DA2C36471}"/>
                    </a:ext>
                  </a:extLst>
                </p:cNvPr>
                <p:cNvSpPr/>
                <p:nvPr/>
              </p:nvSpPr>
              <p:spPr>
                <a:xfrm>
                  <a:off x="2454559" y="4980029"/>
                  <a:ext cx="124354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(</m:t>
                            </m:r>
                            <m:r>
                              <a:rPr lang="zh-TW" altLang="en-US" i="1">
                                <a:latin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altLang="zh-TW" i="1">
                            <a:latin typeface="Cambria Math"/>
                          </a:rPr>
                          <m:t>+2</m:t>
                        </m:r>
                        <m:r>
                          <a:rPr lang="zh-TW" altLang="en-US" i="1">
                            <a:latin typeface="Cambria Math"/>
                          </a:rPr>
                          <m:t>𝜋</m:t>
                        </m:r>
                        <m:r>
                          <a:rPr lang="en-US" altLang="zh-TW" i="1">
                            <a:latin typeface="Cambria Math"/>
                          </a:rPr>
                          <m:t>)</m:t>
                        </m:r>
                        <m:r>
                          <a:rPr lang="en-US" altLang="zh-TW" i="1"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9" name="矩形 28">
                  <a:extLst>
                    <a:ext uri="{FF2B5EF4-FFF2-40B4-BE49-F238E27FC236}">
                      <a16:creationId xmlns:a16="http://schemas.microsoft.com/office/drawing/2014/main" id="{311C5F9F-DBA1-4FB3-8E76-FF1DA2C364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4559" y="4980029"/>
                  <a:ext cx="1243546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矩形 29">
                  <a:extLst>
                    <a:ext uri="{FF2B5EF4-FFF2-40B4-BE49-F238E27FC236}">
                      <a16:creationId xmlns:a16="http://schemas.microsoft.com/office/drawing/2014/main" id="{9AEFB3DD-5E22-4468-AB41-7E7828032422}"/>
                    </a:ext>
                  </a:extLst>
                </p:cNvPr>
                <p:cNvSpPr/>
                <p:nvPr/>
              </p:nvSpPr>
              <p:spPr>
                <a:xfrm>
                  <a:off x="4970553" y="4610697"/>
                  <a:ext cx="51353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>
                            <a:latin typeface="Cambria Math"/>
                          </a:rPr>
                          <m:t>𝑅𝑒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0" name="矩形 29">
                  <a:extLst>
                    <a:ext uri="{FF2B5EF4-FFF2-40B4-BE49-F238E27FC236}">
                      <a16:creationId xmlns:a16="http://schemas.microsoft.com/office/drawing/2014/main" id="{9AEFB3DD-5E22-4468-AB41-7E782803242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0553" y="4610697"/>
                  <a:ext cx="513539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矩形 30">
                  <a:extLst>
                    <a:ext uri="{FF2B5EF4-FFF2-40B4-BE49-F238E27FC236}">
                      <a16:creationId xmlns:a16="http://schemas.microsoft.com/office/drawing/2014/main" id="{5CA4FC72-512D-424C-B8D5-A783176CCED7}"/>
                    </a:ext>
                  </a:extLst>
                </p:cNvPr>
                <p:cNvSpPr/>
                <p:nvPr/>
              </p:nvSpPr>
              <p:spPr>
                <a:xfrm>
                  <a:off x="3368949" y="3078283"/>
                  <a:ext cx="572143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000" i="1">
                            <a:latin typeface="Cambria Math"/>
                          </a:rPr>
                          <m:t>𝐼𝑚</m:t>
                        </m:r>
                      </m:oMath>
                    </m:oMathPara>
                  </a14:m>
                  <a:endParaRPr lang="zh-TW" altLang="en-US" sz="2000" dirty="0"/>
                </a:p>
              </p:txBody>
            </p:sp>
          </mc:Choice>
          <mc:Fallback xmlns="">
            <p:sp>
              <p:nvSpPr>
                <p:cNvPr id="31" name="矩形 30">
                  <a:extLst>
                    <a:ext uri="{FF2B5EF4-FFF2-40B4-BE49-F238E27FC236}">
                      <a16:creationId xmlns:a16="http://schemas.microsoft.com/office/drawing/2014/main" id="{5CA4FC72-512D-424C-B8D5-A783176CCED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8949" y="3078283"/>
                  <a:ext cx="572143" cy="40011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对象 5">
                <a:extLst>
                  <a:ext uri="{FF2B5EF4-FFF2-40B4-BE49-F238E27FC236}">
                    <a16:creationId xmlns:a16="http://schemas.microsoft.com/office/drawing/2014/main" id="{8ED1C38C-3EF3-4C28-9BDF-A9979CBFA026}"/>
                  </a:ext>
                </a:extLst>
              </p:cNvPr>
              <p:cNvSpPr txBox="1"/>
              <p:nvPr/>
            </p:nvSpPr>
            <p:spPr>
              <a:xfrm>
                <a:off x="660400" y="1205240"/>
                <a:ext cx="8338024" cy="4197079"/>
              </a:xfrm>
              <a:prstGeom prst="rect">
                <a:avLst/>
              </a:prstGeo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altLang="zh-CN" sz="2800" dirty="0">
                    <a:solidFill>
                      <a:srgbClr val="000000"/>
                    </a:solidFill>
                  </a:rPr>
                  <a:t>Discrete-time: </a:t>
                </a:r>
                <a:endParaRPr lang="en-US" altLang="zh-CN" sz="28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⋅2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8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⋅2</m:t>
                          </m:r>
                          <m:r>
                            <a:rPr lang="zh-CN" altLang="en-U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func>
                      <m:r>
                        <a:rPr lang="en-US" altLang="zh-CN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altLang="zh-CN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func>
                        <m:funcPr>
                          <m:ctrlP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8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⋅2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func>
                      <m:r>
                        <a:rPr lang="en-US" altLang="zh-C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800" b="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endParaRPr lang="en-US" altLang="zh-CN" sz="2800" b="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altLang="zh-CN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func>
                      <m:funcPr>
                        <m:ctrlPr>
                          <a:rPr lang="en-US" altLang="zh-CN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  </a:t>
                </a:r>
                <a:r>
                  <a:rPr lang="en-US" altLang="zh-CN" sz="280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(as </a:t>
                </a:r>
                <a:r>
                  <a:rPr lang="en-US" altLang="zh-CN" sz="2800" i="1" dirty="0" err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m.n</a:t>
                </a:r>
                <a:r>
                  <a:rPr lang="en-US" altLang="zh-CN" sz="280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 is an integer)</a:t>
                </a:r>
              </a:p>
              <a:p>
                <a:pPr algn="ctr"/>
                <a:endParaRPr lang="en-US" altLang="zh-CN" sz="280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altLang="zh-CN" sz="280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endParaRPr lang="en-US" altLang="zh-CN" sz="28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endParaRPr lang="en-US" altLang="zh-CN" sz="28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:r>
                  <a:rPr lang="en-US" altLang="zh-CN" sz="280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Continuous-time:</a:t>
                </a:r>
                <a:br>
                  <a:rPr lang="zh-CN" altLang="en-US" sz="28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d>
                            <m:d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⋅2</m:t>
                              </m:r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d>
                          <m: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8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⋅2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func>
                      <m:r>
                        <a:rPr lang="en-US" altLang="zh-CN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altLang="zh-C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func>
                        <m:funcPr>
                          <m:ctrlP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8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⋅2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func>
                      <m:r>
                        <a:rPr lang="en-US" altLang="zh-CN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8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endParaRPr lang="en-US" altLang="zh-CN" sz="28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func>
                        <m:funcPr>
                          <m:ctrlP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8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altLang="zh-C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altLang="zh-C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func>
                        <m:funcPr>
                          <m:ctrlP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8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altLang="zh-C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altLang="zh-CN" sz="2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nor/>
                        </m:rPr>
                        <a:rPr lang="en-US" altLang="zh-CN" sz="280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zh-CN" sz="280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as</m:t>
                      </m:r>
                      <m:r>
                        <m:rPr>
                          <m:nor/>
                        </m:rPr>
                        <a:rPr lang="en-US" altLang="zh-CN" sz="280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CN" sz="2800" i="1" dirty="0" err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m:rPr>
                          <m:nor/>
                        </m:rPr>
                        <a:rPr lang="en-US" altLang="zh-CN" sz="2800" i="1" dirty="0" err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nor/>
                        </m:rPr>
                        <a:rPr lang="en-US" altLang="zh-CN" sz="2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m:rPr>
                          <m:nor/>
                        </m:rPr>
                        <a:rPr lang="en-US" altLang="zh-CN" sz="2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CN" sz="2800" b="0" i="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CN" sz="2800" b="0" i="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may</m:t>
                      </m:r>
                      <m:r>
                        <m:rPr>
                          <m:nor/>
                        </m:rPr>
                        <a:rPr lang="en-US" altLang="zh-CN" sz="2800" b="0" i="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CN" sz="2800" b="0" i="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not</m:t>
                      </m:r>
                      <m:r>
                        <m:rPr>
                          <m:nor/>
                        </m:rPr>
                        <a:rPr lang="en-US" altLang="zh-CN" sz="2800" b="0" i="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CN" sz="2800" b="0" i="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be</m:t>
                      </m:r>
                      <m:r>
                        <m:rPr>
                          <m:nor/>
                        </m:rPr>
                        <a:rPr lang="en-US" altLang="zh-CN" sz="280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CN" sz="280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an</m:t>
                      </m:r>
                      <m:r>
                        <m:rPr>
                          <m:nor/>
                        </m:rPr>
                        <a:rPr lang="en-US" altLang="zh-CN" sz="280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CN" sz="280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integer</m:t>
                      </m:r>
                      <m:r>
                        <m:rPr>
                          <m:nor/>
                        </m:rPr>
                        <a:rPr lang="en-US" altLang="zh-CN" sz="280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80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algn="ctr"/>
                <a:endParaRPr lang="en-US" altLang="zh-CN" sz="280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4" name="对象 5">
                <a:extLst>
                  <a:ext uri="{FF2B5EF4-FFF2-40B4-BE49-F238E27FC236}">
                    <a16:creationId xmlns:a16="http://schemas.microsoft.com/office/drawing/2014/main" id="{8ED1C38C-3EF3-4C28-9BDF-A9979CBFA0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400" y="1205240"/>
                <a:ext cx="8338024" cy="4197079"/>
              </a:xfrm>
              <a:prstGeom prst="rect">
                <a:avLst/>
              </a:prstGeom>
              <a:blipFill>
                <a:blip r:embed="rId14"/>
                <a:stretch>
                  <a:fillRect l="-950" t="-24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爆炸形: 8 pt  34">
            <a:extLst>
              <a:ext uri="{FF2B5EF4-FFF2-40B4-BE49-F238E27FC236}">
                <a16:creationId xmlns:a16="http://schemas.microsoft.com/office/drawing/2014/main" id="{13AFD460-AD39-4200-89CB-55EE69C83D3F}"/>
              </a:ext>
            </a:extLst>
          </p:cNvPr>
          <p:cNvSpPr/>
          <p:nvPr/>
        </p:nvSpPr>
        <p:spPr bwMode="auto">
          <a:xfrm>
            <a:off x="10141308" y="898419"/>
            <a:ext cx="1645920" cy="1625601"/>
          </a:xfrm>
          <a:prstGeom prst="irregularSeal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重要！</a:t>
            </a:r>
          </a:p>
        </p:txBody>
      </p:sp>
    </p:spTree>
    <p:extLst>
      <p:ext uri="{BB962C8B-B14F-4D97-AF65-F5344CB8AC3E}">
        <p14:creationId xmlns:p14="http://schemas.microsoft.com/office/powerpoint/2010/main" val="2463069617"/>
      </p:ext>
    </p:extLst>
  </p:cSld>
  <p:clrMapOvr>
    <a:masterClrMapping/>
  </p:clrMapOvr>
  <p:transition spd="med">
    <p:cut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B4DA2"/>
      </a:dk2>
      <a:lt2>
        <a:srgbClr val="EEECE1"/>
      </a:lt2>
      <a:accent1>
        <a:srgbClr val="0B4DA2"/>
      </a:accent1>
      <a:accent2>
        <a:srgbClr val="AE1831"/>
      </a:accent2>
      <a:accent3>
        <a:srgbClr val="FFFFFF"/>
      </a:accent3>
      <a:accent4>
        <a:srgbClr val="000000"/>
      </a:accent4>
      <a:accent5>
        <a:srgbClr val="AAB2CE"/>
      </a:accent5>
      <a:accent6>
        <a:srgbClr val="9D152B"/>
      </a:accent6>
      <a:hlink>
        <a:srgbClr val="0000FF"/>
      </a:hlink>
      <a:folHlink>
        <a:srgbClr val="800080"/>
      </a:folHlink>
    </a:clrScheme>
    <a:fontScheme name="默认设计模板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alibri" panose="020F0502020204030204" pitchFamily="34" charset="0"/>
            <a:ea typeface="宋体" panose="02010600030101010101" pitchFamily="2" charset="-122"/>
            <a:sym typeface="Calibri" panose="020F050202020403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alibri" panose="020F0502020204030204" pitchFamily="34" charset="0"/>
            <a:ea typeface="宋体" panose="02010600030101010101" pitchFamily="2" charset="-122"/>
            <a:sym typeface="Calibri" panose="020F0502020204030204" pitchFamily="34" charset="0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B4DA2"/>
        </a:dk2>
        <a:lt2>
          <a:srgbClr val="EEECE1"/>
        </a:lt2>
        <a:accent1>
          <a:srgbClr val="0B4DA2"/>
        </a:accent1>
        <a:accent2>
          <a:srgbClr val="AE1831"/>
        </a:accent2>
        <a:accent3>
          <a:srgbClr val="FFFFFF"/>
        </a:accent3>
        <a:accent4>
          <a:srgbClr val="000000"/>
        </a:accent4>
        <a:accent5>
          <a:srgbClr val="AAB2CE"/>
        </a:accent5>
        <a:accent6>
          <a:srgbClr val="9D152B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11054</TotalTime>
  <Words>1840</Words>
  <Application>Microsoft Office PowerPoint</Application>
  <PresentationFormat>宽屏</PresentationFormat>
  <Paragraphs>879</Paragraphs>
  <Slides>48</Slides>
  <Notes>48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48</vt:i4>
      </vt:variant>
    </vt:vector>
  </HeadingPairs>
  <TitlesOfParts>
    <vt:vector size="60" baseType="lpstr">
      <vt:lpstr>等线</vt:lpstr>
      <vt:lpstr>等线 Light</vt:lpstr>
      <vt:lpstr>华文中宋</vt:lpstr>
      <vt:lpstr>微软雅黑</vt:lpstr>
      <vt:lpstr>Arial</vt:lpstr>
      <vt:lpstr>Calibri</vt:lpstr>
      <vt:lpstr>Calibri Light</vt:lpstr>
      <vt:lpstr>Cambria Math</vt:lpstr>
      <vt:lpstr>Times New Roman</vt:lpstr>
      <vt:lpstr>Wingdings</vt:lpstr>
      <vt:lpstr>默认设计模板</vt:lpstr>
      <vt:lpstr>自定义设计方案</vt:lpstr>
      <vt:lpstr>PowerPoint 演示文稿</vt:lpstr>
      <vt:lpstr>Outline: Lecture 7: Fourier Series of Discrete-time Signals</vt:lpstr>
      <vt:lpstr>Outline: Lecture 7: Fourier Series of Discrete-time Signals</vt:lpstr>
      <vt:lpstr>Discrete Time Fourier Series Representation</vt:lpstr>
      <vt:lpstr>Discrete Time Fourier Series Representation</vt:lpstr>
      <vt:lpstr>Discrete Time Fourier Series Representation</vt:lpstr>
      <vt:lpstr>Discrete Time Fourier Series Representation</vt:lpstr>
      <vt:lpstr>Discrete Time Fourier Series Representation</vt:lpstr>
      <vt:lpstr>Continuous/Discrete Sinusoidals</vt:lpstr>
      <vt:lpstr>Discrete Time Fourier Series Representation</vt:lpstr>
      <vt:lpstr>Discrete Time Fourier Series Representation</vt:lpstr>
      <vt:lpstr>Discrete Time Fourier Series Representation</vt:lpstr>
      <vt:lpstr>Discrete Time Fourier Series Representation</vt:lpstr>
      <vt:lpstr>Outline: Lecture 7: Fourier Series of Discrete-time Signals</vt:lpstr>
      <vt:lpstr>Determination of Fourier Series Coefficient</vt:lpstr>
      <vt:lpstr>Determination of Fourier Series Coefficient</vt:lpstr>
      <vt:lpstr>Determination of Fourier Series Coefficient</vt:lpstr>
      <vt:lpstr>Determination of Fourier Series Coefficient</vt:lpstr>
      <vt:lpstr>Determination of Fourier Series Coefficient</vt:lpstr>
      <vt:lpstr>Determination of Fourier Series Coefficient</vt:lpstr>
      <vt:lpstr>Determination of Fourier Series Coefficient</vt:lpstr>
      <vt:lpstr>Determination of Fourier Series Coefficient</vt:lpstr>
      <vt:lpstr>Determination of Fourier Series Coefficient</vt:lpstr>
      <vt:lpstr>Determination of Fourier Series Coefficient</vt:lpstr>
      <vt:lpstr>Determination of Fourier Series Coefficient</vt:lpstr>
      <vt:lpstr>Outline: Lecture 7: Fourier Series of Discrete-time Signals</vt:lpstr>
      <vt:lpstr>Fourier Series Properties</vt:lpstr>
      <vt:lpstr>Fourier Series Properties</vt:lpstr>
      <vt:lpstr>Fourier Series Properties</vt:lpstr>
      <vt:lpstr>Fourier Series Properties</vt:lpstr>
      <vt:lpstr>Fourier Series Properties</vt:lpstr>
      <vt:lpstr>Outline: Lecture 8: Fourier Series of Discrete-time Signals</vt:lpstr>
      <vt:lpstr>System Characterization</vt:lpstr>
      <vt:lpstr>System Characterization</vt:lpstr>
      <vt:lpstr>System Characterization</vt:lpstr>
      <vt:lpstr>System Characterization</vt:lpstr>
      <vt:lpstr>Outline: Lecture 7: Fourier Series of Discrete-time Signals</vt:lpstr>
      <vt:lpstr>Filtering</vt:lpstr>
      <vt:lpstr>Filtering</vt:lpstr>
      <vt:lpstr>Filtering</vt:lpstr>
      <vt:lpstr>Filtering</vt:lpstr>
      <vt:lpstr>Filtering</vt:lpstr>
      <vt:lpstr>Filtering</vt:lpstr>
      <vt:lpstr>Filtering</vt:lpstr>
      <vt:lpstr>Filtering</vt:lpstr>
      <vt:lpstr>Filtering</vt:lpstr>
      <vt:lpstr>Filtering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知识工程与机器学习</dc:title>
  <dc:creator>biubiu</dc:creator>
  <cp:lastModifiedBy>圣宇</cp:lastModifiedBy>
  <cp:revision>741</cp:revision>
  <dcterms:created xsi:type="dcterms:W3CDTF">2018-10-18T11:34:23Z</dcterms:created>
  <dcterms:modified xsi:type="dcterms:W3CDTF">2022-10-23T13:59:14Z</dcterms:modified>
</cp:coreProperties>
</file>