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heme/themeOverride5.xml" ContentType="application/vnd.openxmlformats-officedocument.themeOverr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emf" ContentType="image/x-emf"/>
  <Override PartName="/ppt/theme/themeOverride4.xml" ContentType="application/vnd.openxmlformats-officedocument.themeOverr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theme/themeOverride3.xml" ContentType="application/vnd.openxmlformats-officedocument.themeOverr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8"/>
  </p:notesMasterIdLst>
  <p:handoutMasterIdLst>
    <p:handoutMasterId r:id="rId79"/>
  </p:handoutMasterIdLst>
  <p:sldIdLst>
    <p:sldId id="910" r:id="rId2"/>
    <p:sldId id="911" r:id="rId3"/>
    <p:sldId id="912" r:id="rId4"/>
    <p:sldId id="913" r:id="rId5"/>
    <p:sldId id="914" r:id="rId6"/>
    <p:sldId id="915" r:id="rId7"/>
    <p:sldId id="916" r:id="rId8"/>
    <p:sldId id="917" r:id="rId9"/>
    <p:sldId id="918" r:id="rId10"/>
    <p:sldId id="919" r:id="rId11"/>
    <p:sldId id="920" r:id="rId12"/>
    <p:sldId id="921" r:id="rId13"/>
    <p:sldId id="922" r:id="rId14"/>
    <p:sldId id="923" r:id="rId15"/>
    <p:sldId id="924" r:id="rId16"/>
    <p:sldId id="925" r:id="rId17"/>
    <p:sldId id="926" r:id="rId18"/>
    <p:sldId id="927" r:id="rId19"/>
    <p:sldId id="928" r:id="rId20"/>
    <p:sldId id="929" r:id="rId21"/>
    <p:sldId id="930" r:id="rId22"/>
    <p:sldId id="931" r:id="rId23"/>
    <p:sldId id="932" r:id="rId24"/>
    <p:sldId id="934" r:id="rId25"/>
    <p:sldId id="935" r:id="rId26"/>
    <p:sldId id="936" r:id="rId27"/>
    <p:sldId id="937" r:id="rId28"/>
    <p:sldId id="938" r:id="rId29"/>
    <p:sldId id="939" r:id="rId30"/>
    <p:sldId id="940" r:id="rId31"/>
    <p:sldId id="941" r:id="rId32"/>
    <p:sldId id="942" r:id="rId33"/>
    <p:sldId id="943" r:id="rId34"/>
    <p:sldId id="944" r:id="rId35"/>
    <p:sldId id="945" r:id="rId36"/>
    <p:sldId id="946" r:id="rId37"/>
    <p:sldId id="947" r:id="rId38"/>
    <p:sldId id="948" r:id="rId39"/>
    <p:sldId id="949" r:id="rId40"/>
    <p:sldId id="950" r:id="rId41"/>
    <p:sldId id="951" r:id="rId42"/>
    <p:sldId id="952" r:id="rId43"/>
    <p:sldId id="953" r:id="rId44"/>
    <p:sldId id="954" r:id="rId45"/>
    <p:sldId id="955" r:id="rId46"/>
    <p:sldId id="956" r:id="rId47"/>
    <p:sldId id="957" r:id="rId48"/>
    <p:sldId id="958" r:id="rId49"/>
    <p:sldId id="959" r:id="rId50"/>
    <p:sldId id="960" r:id="rId51"/>
    <p:sldId id="961" r:id="rId52"/>
    <p:sldId id="962" r:id="rId53"/>
    <p:sldId id="963" r:id="rId54"/>
    <p:sldId id="964" r:id="rId55"/>
    <p:sldId id="965" r:id="rId56"/>
    <p:sldId id="966" r:id="rId57"/>
    <p:sldId id="967" r:id="rId58"/>
    <p:sldId id="968" r:id="rId59"/>
    <p:sldId id="969" r:id="rId60"/>
    <p:sldId id="970" r:id="rId61"/>
    <p:sldId id="971" r:id="rId62"/>
    <p:sldId id="972" r:id="rId63"/>
    <p:sldId id="973" r:id="rId64"/>
    <p:sldId id="974" r:id="rId65"/>
    <p:sldId id="981" r:id="rId66"/>
    <p:sldId id="982" r:id="rId67"/>
    <p:sldId id="983" r:id="rId68"/>
    <p:sldId id="984" r:id="rId69"/>
    <p:sldId id="985" r:id="rId70"/>
    <p:sldId id="986" r:id="rId71"/>
    <p:sldId id="987" r:id="rId72"/>
    <p:sldId id="988" r:id="rId73"/>
    <p:sldId id="989" r:id="rId74"/>
    <p:sldId id="990" r:id="rId75"/>
    <p:sldId id="991" r:id="rId76"/>
    <p:sldId id="994" r:id="rId77"/>
  </p:sldIdLst>
  <p:sldSz cx="9144000" cy="6858000" type="screen4x3"/>
  <p:notesSz cx="6858000" cy="9144000"/>
  <p:defaultTextStyle>
    <a:defPPr>
      <a:defRPr lang="zh-CN"/>
    </a:defPPr>
    <a:lvl1pPr algn="l" rtl="0" fontAlgn="base">
      <a:spcBef>
        <a:spcPct val="50000"/>
      </a:spcBef>
      <a:spcAft>
        <a:spcPct val="0"/>
      </a:spcAft>
      <a:defRPr kumimoji="1" sz="2400" b="1" kern="1200">
        <a:solidFill>
          <a:schemeClr val="folHlink"/>
        </a:solidFill>
        <a:latin typeface="Times New Roman" pitchFamily="18" charset="0"/>
        <a:ea typeface="隶书" pitchFamily="49" charset="-122"/>
        <a:cs typeface="+mn-cs"/>
      </a:defRPr>
    </a:lvl1pPr>
    <a:lvl2pPr marL="457200" algn="l" rtl="0" fontAlgn="base">
      <a:spcBef>
        <a:spcPct val="50000"/>
      </a:spcBef>
      <a:spcAft>
        <a:spcPct val="0"/>
      </a:spcAft>
      <a:defRPr kumimoji="1" sz="2400" b="1" kern="1200">
        <a:solidFill>
          <a:schemeClr val="folHlink"/>
        </a:solidFill>
        <a:latin typeface="Times New Roman" pitchFamily="18" charset="0"/>
        <a:ea typeface="隶书" pitchFamily="49" charset="-122"/>
        <a:cs typeface="+mn-cs"/>
      </a:defRPr>
    </a:lvl2pPr>
    <a:lvl3pPr marL="914400" algn="l" rtl="0" fontAlgn="base">
      <a:spcBef>
        <a:spcPct val="50000"/>
      </a:spcBef>
      <a:spcAft>
        <a:spcPct val="0"/>
      </a:spcAft>
      <a:defRPr kumimoji="1" sz="2400" b="1" kern="1200">
        <a:solidFill>
          <a:schemeClr val="folHlink"/>
        </a:solidFill>
        <a:latin typeface="Times New Roman" pitchFamily="18" charset="0"/>
        <a:ea typeface="隶书" pitchFamily="49" charset="-122"/>
        <a:cs typeface="+mn-cs"/>
      </a:defRPr>
    </a:lvl3pPr>
    <a:lvl4pPr marL="1371600" algn="l" rtl="0" fontAlgn="base">
      <a:spcBef>
        <a:spcPct val="50000"/>
      </a:spcBef>
      <a:spcAft>
        <a:spcPct val="0"/>
      </a:spcAft>
      <a:defRPr kumimoji="1" sz="2400" b="1" kern="1200">
        <a:solidFill>
          <a:schemeClr val="folHlink"/>
        </a:solidFill>
        <a:latin typeface="Times New Roman" pitchFamily="18" charset="0"/>
        <a:ea typeface="隶书" pitchFamily="49" charset="-122"/>
        <a:cs typeface="+mn-cs"/>
      </a:defRPr>
    </a:lvl4pPr>
    <a:lvl5pPr marL="1828800" algn="l" rtl="0" fontAlgn="base">
      <a:spcBef>
        <a:spcPct val="50000"/>
      </a:spcBef>
      <a:spcAft>
        <a:spcPct val="0"/>
      </a:spcAft>
      <a:defRPr kumimoji="1" sz="2400" b="1" kern="1200">
        <a:solidFill>
          <a:schemeClr val="folHlink"/>
        </a:solidFill>
        <a:latin typeface="Times New Roman" pitchFamily="18" charset="0"/>
        <a:ea typeface="隶书" pitchFamily="49" charset="-122"/>
        <a:cs typeface="+mn-cs"/>
      </a:defRPr>
    </a:lvl5pPr>
    <a:lvl6pPr marL="2286000" algn="l" defTabSz="914400" rtl="0" eaLnBrk="1" latinLnBrk="0" hangingPunct="1">
      <a:defRPr kumimoji="1" sz="2400" b="1" kern="1200">
        <a:solidFill>
          <a:schemeClr val="folHlink"/>
        </a:solidFill>
        <a:latin typeface="Times New Roman" pitchFamily="18" charset="0"/>
        <a:ea typeface="隶书" pitchFamily="49" charset="-122"/>
        <a:cs typeface="+mn-cs"/>
      </a:defRPr>
    </a:lvl6pPr>
    <a:lvl7pPr marL="2743200" algn="l" defTabSz="914400" rtl="0" eaLnBrk="1" latinLnBrk="0" hangingPunct="1">
      <a:defRPr kumimoji="1" sz="2400" b="1" kern="1200">
        <a:solidFill>
          <a:schemeClr val="folHlink"/>
        </a:solidFill>
        <a:latin typeface="Times New Roman" pitchFamily="18" charset="0"/>
        <a:ea typeface="隶书" pitchFamily="49" charset="-122"/>
        <a:cs typeface="+mn-cs"/>
      </a:defRPr>
    </a:lvl7pPr>
    <a:lvl8pPr marL="3200400" algn="l" defTabSz="914400" rtl="0" eaLnBrk="1" latinLnBrk="0" hangingPunct="1">
      <a:defRPr kumimoji="1" sz="2400" b="1" kern="1200">
        <a:solidFill>
          <a:schemeClr val="folHlink"/>
        </a:solidFill>
        <a:latin typeface="Times New Roman" pitchFamily="18" charset="0"/>
        <a:ea typeface="隶书" pitchFamily="49" charset="-122"/>
        <a:cs typeface="+mn-cs"/>
      </a:defRPr>
    </a:lvl8pPr>
    <a:lvl9pPr marL="3657600" algn="l" defTabSz="914400" rtl="0" eaLnBrk="1" latinLnBrk="0" hangingPunct="1">
      <a:defRPr kumimoji="1" sz="2400" b="1" kern="1200">
        <a:solidFill>
          <a:schemeClr val="folHlink"/>
        </a:solidFill>
        <a:latin typeface="Times New Roman" pitchFamily="18" charset="0"/>
        <a:ea typeface="隶书"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CACB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17" autoAdjust="0"/>
    <p:restoredTop sz="85714" autoAdjust="0"/>
  </p:normalViewPr>
  <p:slideViewPr>
    <p:cSldViewPr>
      <p:cViewPr varScale="1">
        <p:scale>
          <a:sx n="80" d="100"/>
          <a:sy n="80" d="100"/>
        </p:scale>
        <p:origin x="-108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850"/>
    </p:cViewPr>
  </p:sorterViewPr>
  <p:notesViewPr>
    <p:cSldViewPr>
      <p:cViewPr varScale="1">
        <p:scale>
          <a:sx n="55" d="100"/>
          <a:sy n="55" d="100"/>
        </p:scale>
        <p:origin x="-1878"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png"/><Relationship Id="rId1" Type="http://schemas.openxmlformats.org/officeDocument/2006/relationships/image" Target="../media/image28.wmf"/><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5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4" Type="http://schemas.openxmlformats.org/officeDocument/2006/relationships/image" Target="../media/image6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97.wmf"/><Relationship Id="rId1" Type="http://schemas.openxmlformats.org/officeDocument/2006/relationships/image" Target="../media/image96.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99.wmf"/><Relationship Id="rId1" Type="http://schemas.openxmlformats.org/officeDocument/2006/relationships/image" Target="../media/image10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b="0" smtClean="0">
                <a:solidFill>
                  <a:schemeClr val="tx1"/>
                </a:solidFill>
                <a:ea typeface="宋体" pitchFamily="2" charset="-122"/>
              </a:defRPr>
            </a:lvl1pPr>
          </a:lstStyle>
          <a:p>
            <a:pPr>
              <a:defRPr/>
            </a:pPr>
            <a:endParaRPr lang="en-US" altLang="zh-CN"/>
          </a:p>
        </p:txBody>
      </p:sp>
      <p:sp>
        <p:nvSpPr>
          <p:cNvPr id="12902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b="0" smtClean="0">
                <a:solidFill>
                  <a:schemeClr val="tx1"/>
                </a:solidFill>
                <a:ea typeface="宋体" pitchFamily="2" charset="-122"/>
              </a:defRPr>
            </a:lvl1pPr>
          </a:lstStyle>
          <a:p>
            <a:pPr>
              <a:defRPr/>
            </a:pPr>
            <a:endParaRPr lang="en-US" altLang="zh-CN"/>
          </a:p>
        </p:txBody>
      </p:sp>
      <p:sp>
        <p:nvSpPr>
          <p:cNvPr id="12902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b="0" smtClean="0">
                <a:solidFill>
                  <a:schemeClr val="tx1"/>
                </a:solidFill>
                <a:ea typeface="宋体" pitchFamily="2" charset="-122"/>
              </a:defRPr>
            </a:lvl1pPr>
          </a:lstStyle>
          <a:p>
            <a:pPr>
              <a:defRPr/>
            </a:pPr>
            <a:endParaRPr lang="en-US" altLang="zh-CN"/>
          </a:p>
        </p:txBody>
      </p:sp>
      <p:sp>
        <p:nvSpPr>
          <p:cNvPr id="12902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b="0" smtClean="0">
                <a:solidFill>
                  <a:schemeClr val="tx1"/>
                </a:solidFill>
                <a:ea typeface="宋体" pitchFamily="2" charset="-122"/>
              </a:defRPr>
            </a:lvl1pPr>
          </a:lstStyle>
          <a:p>
            <a:pPr>
              <a:defRPr/>
            </a:pPr>
            <a:fld id="{8BD863CC-AAB3-4702-B2E0-1588CB359FD4}" type="slidenum">
              <a:rPr lang="en-US" altLang="zh-CN"/>
              <a:pPr>
                <a:defRPr/>
              </a:pPr>
              <a:t>‹#›</a:t>
            </a:fld>
            <a:endParaRPr lang="en-US" altLang="zh-CN"/>
          </a:p>
        </p:txBody>
      </p:sp>
    </p:spTree>
    <p:extLst>
      <p:ext uri="{BB962C8B-B14F-4D97-AF65-F5344CB8AC3E}">
        <p14:creationId xmlns="" xmlns:p14="http://schemas.microsoft.com/office/powerpoint/2010/main" val="422479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b="0" smtClean="0">
                <a:solidFill>
                  <a:schemeClr val="tx1"/>
                </a:solidFill>
                <a:ea typeface="宋体" pitchFamily="2" charset="-122"/>
              </a:defRPr>
            </a:lvl1pPr>
          </a:lstStyle>
          <a:p>
            <a:pPr>
              <a:defRPr/>
            </a:pPr>
            <a:endParaRPr lang="en-US" altLang="zh-CN"/>
          </a:p>
        </p:txBody>
      </p:sp>
      <p:sp>
        <p:nvSpPr>
          <p:cNvPr id="12800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b="0" smtClean="0">
                <a:solidFill>
                  <a:schemeClr val="tx1"/>
                </a:solidFill>
                <a:ea typeface="宋体" pitchFamily="2" charset="-122"/>
              </a:defRPr>
            </a:lvl1pPr>
          </a:lstStyle>
          <a:p>
            <a:pPr>
              <a:defRPr/>
            </a:pPr>
            <a:endParaRPr lang="en-US" altLang="zh-CN"/>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2800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800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b="0" smtClean="0">
                <a:solidFill>
                  <a:schemeClr val="tx1"/>
                </a:solidFill>
                <a:ea typeface="宋体" pitchFamily="2" charset="-122"/>
              </a:defRPr>
            </a:lvl1pPr>
          </a:lstStyle>
          <a:p>
            <a:pPr>
              <a:defRPr/>
            </a:pPr>
            <a:endParaRPr lang="en-US" altLang="zh-CN"/>
          </a:p>
        </p:txBody>
      </p:sp>
      <p:sp>
        <p:nvSpPr>
          <p:cNvPr id="12800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b="0" smtClean="0">
                <a:solidFill>
                  <a:schemeClr val="tx1"/>
                </a:solidFill>
                <a:ea typeface="宋体" pitchFamily="2" charset="-122"/>
              </a:defRPr>
            </a:lvl1pPr>
          </a:lstStyle>
          <a:p>
            <a:pPr>
              <a:defRPr/>
            </a:pPr>
            <a:fld id="{616C86C8-8256-453C-A04B-BB2144A5C846}" type="slidenum">
              <a:rPr lang="en-US" altLang="zh-CN"/>
              <a:pPr>
                <a:defRPr/>
              </a:pPr>
              <a:t>‹#›</a:t>
            </a:fld>
            <a:endParaRPr lang="en-US" altLang="zh-CN"/>
          </a:p>
        </p:txBody>
      </p:sp>
    </p:spTree>
    <p:extLst>
      <p:ext uri="{BB962C8B-B14F-4D97-AF65-F5344CB8AC3E}">
        <p14:creationId xmlns="" xmlns:p14="http://schemas.microsoft.com/office/powerpoint/2010/main" val="24072048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70.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2.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73.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74.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75.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p:sp>
      <p:sp>
        <p:nvSpPr>
          <p:cNvPr id="106499" name="备注占位符 2"/>
          <p:cNvSpPr>
            <a:spLocks noGrp="1"/>
          </p:cNvSpPr>
          <p:nvPr>
            <p:ph type="body" idx="1"/>
          </p:nvPr>
        </p:nvSpPr>
        <p:spPr>
          <a:noFill/>
          <a:ln/>
        </p:spPr>
        <p:txBody>
          <a:bodyPr/>
          <a:lstStyle/>
          <a:p>
            <a:r>
              <a:rPr lang="en-US" altLang="zh-CN" dirty="0" smtClean="0"/>
              <a:t>A</a:t>
            </a:r>
            <a:endParaRPr lang="zh-CN" altLang="en-US" dirty="0" smtClean="0"/>
          </a:p>
        </p:txBody>
      </p:sp>
      <p:sp>
        <p:nvSpPr>
          <p:cNvPr id="106500" name="灯片编号占位符 3"/>
          <p:cNvSpPr>
            <a:spLocks noGrp="1"/>
          </p:cNvSpPr>
          <p:nvPr>
            <p:ph type="sldNum" sz="quarter" idx="5"/>
          </p:nvPr>
        </p:nvSpPr>
        <p:spPr>
          <a:noFill/>
        </p:spPr>
        <p:txBody>
          <a:bodyPr/>
          <a:lstStyle/>
          <a:p>
            <a:fld id="{EB8D0EE5-361D-43EC-BA4E-7FDEF7736093}" type="slidenum">
              <a:rPr lang="zh-CN" altLang="en-US" smtClean="0"/>
              <a:pPr/>
              <a:t>23</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p:sp>
      <p:sp>
        <p:nvSpPr>
          <p:cNvPr id="107523" name="Rectangle 3"/>
          <p:cNvSpPr>
            <a:spLocks noGrp="1" noChangeArrowheads="1"/>
          </p:cNvSpPr>
          <p:nvPr>
            <p:ph type="body" idx="1"/>
          </p:nvPr>
        </p:nvSpPr>
        <p:spPr>
          <a:noFill/>
          <a:ln/>
        </p:spPr>
        <p:txBody>
          <a:bodyPr/>
          <a:lstStyle/>
          <a:p>
            <a:pPr eaLnBrk="1" hangingPunct="1"/>
            <a:r>
              <a:rPr lang="zh-CN" altLang="en-US" smtClean="0"/>
              <a:t>将一般与或式中每个与项在卡诺图上所覆盖的最小项处都填1，其余填0（或不填）画k圈</a:t>
            </a:r>
            <a:r>
              <a:rPr lang="zh-CN" altLang="en-US" sz="2200" smtClean="0">
                <a:latin typeface="Tahoma" pitchFamily="34" charset="0"/>
              </a:rPr>
              <a:t>，通常先从只有一种圈法的最小项开始</a:t>
            </a:r>
          </a:p>
          <a:p>
            <a:pPr eaLnBrk="1" hangingPunct="1">
              <a:lnSpc>
                <a:spcPct val="105000"/>
              </a:lnSpc>
              <a:spcBef>
                <a:spcPct val="35000"/>
              </a:spcBef>
            </a:pPr>
            <a:r>
              <a:rPr lang="zh-CN" altLang="en-US" smtClean="0"/>
              <a:t>在卡诺图上以最少的卡诺圈数和尽可能大的卡诺圈覆盖所有填1的方格，即满足最小项覆盖，就可以求得逻辑函数的最简与或式。</a:t>
            </a:r>
          </a:p>
          <a:p>
            <a:pPr eaLnBrk="1" hangingPunct="1"/>
            <a:endParaRPr lang="zh-CN" altLang="en-US" sz="2200" smtClean="0">
              <a:latin typeface="Tahoma"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p:sp>
      <p:sp>
        <p:nvSpPr>
          <p:cNvPr id="108547" name="Rectangle 3"/>
          <p:cNvSpPr>
            <a:spLocks noGrp="1" noChangeArrowheads="1"/>
          </p:cNvSpPr>
          <p:nvPr>
            <p:ph type="body" idx="1"/>
          </p:nvPr>
        </p:nvSpPr>
        <p:spPr>
          <a:noFill/>
          <a:ln/>
        </p:spPr>
        <p:txBody>
          <a:bodyPr/>
          <a:lstStyle/>
          <a:p>
            <a:pPr eaLnBrk="1" hangingPunct="1"/>
            <a:r>
              <a:rPr lang="zh-CN" altLang="en-US" sz="2200" smtClean="0">
                <a:latin typeface="Tahoma" pitchFamily="34" charset="0"/>
              </a:rPr>
              <a:t>例如一个电路的输入为8421BCD码，则其输入变量中的16种组合中1010～1111始终不会出现。</a:t>
            </a:r>
            <a:br>
              <a:rPr lang="zh-CN" altLang="en-US" sz="2200" smtClean="0">
                <a:latin typeface="Tahoma" pitchFamily="34" charset="0"/>
              </a:rPr>
            </a:br>
            <a:endParaRPr lang="zh-CN" altLang="en-US" sz="2200" smtClean="0">
              <a:latin typeface="Tahoma" pitchFamily="34" charset="0"/>
            </a:endParaRPr>
          </a:p>
          <a:p>
            <a:pPr eaLnBrk="1" hangingPunct="1"/>
            <a:endParaRPr lang="zh-CN" altLang="en-US" sz="2200" smtClean="0">
              <a:latin typeface="Tahoma"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p:sp>
      <p:sp>
        <p:nvSpPr>
          <p:cNvPr id="109571" name="Rectangle 3"/>
          <p:cNvSpPr>
            <a:spLocks noGrp="1" noChangeArrowheads="1"/>
          </p:cNvSpPr>
          <p:nvPr>
            <p:ph type="body" idx="1"/>
          </p:nvPr>
        </p:nvSpPr>
        <p:spPr>
          <a:noFill/>
          <a:ln/>
        </p:spPr>
        <p:txBody>
          <a:bodyPr/>
          <a:lstStyle/>
          <a:p>
            <a:pPr eaLnBrk="1" hangingPunct="1"/>
            <a:r>
              <a:rPr lang="zh-CN" altLang="en-US" smtClean="0"/>
              <a:t>将一般与或式中每个与项在卡诺图上所覆盖的最小项处都填1，其余填0（或不填）画k圈</a:t>
            </a:r>
            <a:r>
              <a:rPr lang="zh-CN" altLang="en-US" sz="2200" smtClean="0">
                <a:latin typeface="Tahoma" pitchFamily="34" charset="0"/>
              </a:rPr>
              <a:t>，通常先从只有一种圈法的最小项开始</a:t>
            </a: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a:noFill/>
          <a:ln/>
        </p:spPr>
        <p:txBody>
          <a:bodyPr/>
          <a:lstStyle/>
          <a:p>
            <a:pPr eaLnBrk="1" hangingPunct="1"/>
            <a:r>
              <a:rPr lang="zh-CN" altLang="en-US" smtClean="0"/>
              <a:t>将一般与或式中每个与项在卡诺图上所覆盖的最小项处都填1，其余填0（或不填）画k圈</a:t>
            </a:r>
            <a:r>
              <a:rPr lang="zh-CN" altLang="en-US" sz="2200" smtClean="0">
                <a:latin typeface="Tahoma" pitchFamily="34" charset="0"/>
              </a:rPr>
              <a:t>，通常先从只有一种圈法的最小项开始</a:t>
            </a: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p:sp>
      <p:sp>
        <p:nvSpPr>
          <p:cNvPr id="111619" name="Rectangle 3"/>
          <p:cNvSpPr>
            <a:spLocks noGrp="1" noChangeArrowheads="1"/>
          </p:cNvSpPr>
          <p:nvPr>
            <p:ph type="body" idx="1"/>
          </p:nvPr>
        </p:nvSpPr>
        <p:spPr>
          <a:noFill/>
          <a:ln/>
        </p:spPr>
        <p:txBody>
          <a:bodyPr/>
          <a:lstStyle/>
          <a:p>
            <a:pPr eaLnBrk="1" hangingPunct="1"/>
            <a:r>
              <a:rPr lang="zh-CN" altLang="en-US" sz="2200" smtClean="0">
                <a:latin typeface="Tahoma" pitchFamily="34" charset="0"/>
              </a:rPr>
              <a:t>在约束项的函数化简时，约束项一般具有一种特殊的地位，其既可以看作0又可以看作1来处理，取决于化简有利原则，即作为1处理对化简有利则看作1处理，否则看作0处理。</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52" name="Rectangle 12"/>
          <p:cNvSpPr>
            <a:spLocks noGrp="1" noChangeArrowheads="1"/>
          </p:cNvSpPr>
          <p:nvPr>
            <p:ph type="ctrTitle"/>
          </p:nvPr>
        </p:nvSpPr>
        <p:spPr>
          <a:xfrm>
            <a:off x="990600" y="1828800"/>
            <a:ext cx="7772400" cy="1143000"/>
          </a:xfrm>
        </p:spPr>
        <p:txBody>
          <a:bodyPr/>
          <a:lstStyle>
            <a:lvl1pPr>
              <a:defRPr/>
            </a:lvl1pPr>
          </a:lstStyle>
          <a:p>
            <a:pPr lvl="0"/>
            <a:r>
              <a:rPr lang="en-US" altLang="zh-CN" noProof="0" smtClean="0"/>
              <a:t>Click to edit Master title style</a:t>
            </a:r>
          </a:p>
        </p:txBody>
      </p:sp>
      <p:sp>
        <p:nvSpPr>
          <p:cNvPr id="1025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zh-CN" noProof="0" smtClean="0"/>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fld id="{B8A135B7-D33D-40AE-B0FD-91A1B1764FA4}" type="datetime1">
              <a:rPr lang="zh-CN" altLang="en-US"/>
              <a:pPr>
                <a:defRPr/>
              </a:pPr>
              <a:t>2021/8/23</a:t>
            </a:fld>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r>
              <a:rPr lang="en-US" altLang="zh-CN"/>
              <a:t>上海大学计算机学院</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5164F293-E268-449C-950E-A263B0B221C8}" type="slidenum">
              <a:rPr lang="en-US" altLang="zh-CN"/>
              <a:pPr>
                <a:defRPr/>
              </a:pPr>
              <a:t>‹#›</a:t>
            </a:fld>
            <a:endParaRPr lang="en-US" altLang="zh-CN"/>
          </a:p>
        </p:txBody>
      </p:sp>
    </p:spTree>
    <p:extLst>
      <p:ext uri="{BB962C8B-B14F-4D97-AF65-F5344CB8AC3E}">
        <p14:creationId xmlns="" xmlns:p14="http://schemas.microsoft.com/office/powerpoint/2010/main" val="2267450461"/>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7E166392-55AA-43CF-8A8F-FAE4658E235E}" type="datetime1">
              <a:rPr lang="zh-CN" altLang="en-US"/>
              <a:pPr>
                <a:defRPr/>
              </a:pPr>
              <a:t>2021/8/23</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6" name="Rectangle 13"/>
          <p:cNvSpPr>
            <a:spLocks noGrp="1" noChangeArrowheads="1"/>
          </p:cNvSpPr>
          <p:nvPr>
            <p:ph type="sldNum" sz="quarter" idx="12"/>
          </p:nvPr>
        </p:nvSpPr>
        <p:spPr>
          <a:ln/>
        </p:spPr>
        <p:txBody>
          <a:bodyPr/>
          <a:lstStyle>
            <a:lvl1pPr>
              <a:defRPr/>
            </a:lvl1pPr>
          </a:lstStyle>
          <a:p>
            <a:pPr>
              <a:defRPr/>
            </a:pPr>
            <a:fld id="{6AEC644A-0A70-4E5B-8839-D8E2E4805A5E}" type="slidenum">
              <a:rPr lang="en-US" altLang="zh-CN"/>
              <a:pPr>
                <a:defRPr/>
              </a:pPr>
              <a:t>‹#›</a:t>
            </a:fld>
            <a:endParaRPr lang="en-US" altLang="zh-CN"/>
          </a:p>
        </p:txBody>
      </p:sp>
    </p:spTree>
    <p:extLst>
      <p:ext uri="{BB962C8B-B14F-4D97-AF65-F5344CB8AC3E}">
        <p14:creationId xmlns="" xmlns:p14="http://schemas.microsoft.com/office/powerpoint/2010/main" val="1112501490"/>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3075" y="457200"/>
            <a:ext cx="212090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213475"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EF5F0EEA-804F-48FC-B698-2E94B48B248F}" type="datetime1">
              <a:rPr lang="zh-CN" altLang="en-US"/>
              <a:pPr>
                <a:defRPr/>
              </a:pPr>
              <a:t>2021/8/23</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6" name="Rectangle 13"/>
          <p:cNvSpPr>
            <a:spLocks noGrp="1" noChangeArrowheads="1"/>
          </p:cNvSpPr>
          <p:nvPr>
            <p:ph type="sldNum" sz="quarter" idx="12"/>
          </p:nvPr>
        </p:nvSpPr>
        <p:spPr>
          <a:ln/>
        </p:spPr>
        <p:txBody>
          <a:bodyPr/>
          <a:lstStyle>
            <a:lvl1pPr>
              <a:defRPr/>
            </a:lvl1pPr>
          </a:lstStyle>
          <a:p>
            <a:pPr>
              <a:defRPr/>
            </a:pPr>
            <a:fld id="{A3DECAA1-E76B-4EED-A10B-42C94078CF20}" type="slidenum">
              <a:rPr lang="en-US" altLang="zh-CN"/>
              <a:pPr>
                <a:defRPr/>
              </a:pPr>
              <a:t>‹#›</a:t>
            </a:fld>
            <a:endParaRPr lang="en-US" altLang="zh-CN"/>
          </a:p>
        </p:txBody>
      </p:sp>
    </p:spTree>
    <p:extLst>
      <p:ext uri="{BB962C8B-B14F-4D97-AF65-F5344CB8AC3E}">
        <p14:creationId xmlns="" xmlns:p14="http://schemas.microsoft.com/office/powerpoint/2010/main" val="1616353456"/>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457200"/>
            <a:ext cx="7793037"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371600"/>
            <a:ext cx="41148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24400" y="1371600"/>
            <a:ext cx="41148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24400" y="3886200"/>
            <a:ext cx="41148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fld id="{00804646-A11D-41E4-9F9A-4F33F4EE93B5}" type="datetime1">
              <a:rPr lang="zh-CN" altLang="en-US"/>
              <a:pPr>
                <a:defRPr/>
              </a:pPr>
              <a:t>2021/8/23</a:t>
            </a:fld>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8" name="Rectangle 13"/>
          <p:cNvSpPr>
            <a:spLocks noGrp="1" noChangeArrowheads="1"/>
          </p:cNvSpPr>
          <p:nvPr>
            <p:ph type="sldNum" sz="quarter" idx="12"/>
          </p:nvPr>
        </p:nvSpPr>
        <p:spPr>
          <a:ln/>
        </p:spPr>
        <p:txBody>
          <a:bodyPr/>
          <a:lstStyle>
            <a:lvl1pPr>
              <a:defRPr/>
            </a:lvl1pPr>
          </a:lstStyle>
          <a:p>
            <a:pPr>
              <a:defRPr/>
            </a:pPr>
            <a:fld id="{07BDDA2C-9F24-44C9-B2AB-58A3FF306B8A}" type="slidenum">
              <a:rPr lang="en-US" altLang="zh-CN"/>
              <a:pPr>
                <a:defRPr/>
              </a:pPr>
              <a:t>‹#›</a:t>
            </a:fld>
            <a:endParaRPr lang="en-US" altLang="zh-CN"/>
          </a:p>
        </p:txBody>
      </p:sp>
    </p:spTree>
    <p:extLst>
      <p:ext uri="{BB962C8B-B14F-4D97-AF65-F5344CB8AC3E}">
        <p14:creationId xmlns="" xmlns:p14="http://schemas.microsoft.com/office/powerpoint/2010/main" val="3181383900"/>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457200"/>
            <a:ext cx="7793037" cy="609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1148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24400" y="1371600"/>
            <a:ext cx="41148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24400" y="3886200"/>
            <a:ext cx="41148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fld id="{50A7FCD2-8129-47E8-93FC-80CB0D6A43D1}" type="datetime1">
              <a:rPr lang="zh-CN" altLang="en-US"/>
              <a:pPr>
                <a:defRPr/>
              </a:pPr>
              <a:t>2021/8/23</a:t>
            </a:fld>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8" name="Rectangle 13"/>
          <p:cNvSpPr>
            <a:spLocks noGrp="1" noChangeArrowheads="1"/>
          </p:cNvSpPr>
          <p:nvPr>
            <p:ph type="sldNum" sz="quarter" idx="12"/>
          </p:nvPr>
        </p:nvSpPr>
        <p:spPr>
          <a:ln/>
        </p:spPr>
        <p:txBody>
          <a:bodyPr/>
          <a:lstStyle>
            <a:lvl1pPr>
              <a:defRPr/>
            </a:lvl1pPr>
          </a:lstStyle>
          <a:p>
            <a:pPr>
              <a:defRPr/>
            </a:pPr>
            <a:fld id="{B737FD0B-7C2B-4C86-B495-53EE18FB50AF}" type="slidenum">
              <a:rPr lang="en-US" altLang="zh-CN"/>
              <a:pPr>
                <a:defRPr/>
              </a:pPr>
              <a:t>‹#›</a:t>
            </a:fld>
            <a:endParaRPr lang="en-US" altLang="zh-CN"/>
          </a:p>
        </p:txBody>
      </p:sp>
    </p:spTree>
    <p:extLst>
      <p:ext uri="{BB962C8B-B14F-4D97-AF65-F5344CB8AC3E}">
        <p14:creationId xmlns="" xmlns:p14="http://schemas.microsoft.com/office/powerpoint/2010/main" val="187071932"/>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E1BBD60C-6341-46A1-904C-B76E3F1279B5}" type="datetime1">
              <a:rPr lang="zh-CN" altLang="en-US"/>
              <a:pPr>
                <a:defRPr/>
              </a:pPr>
              <a:t>2021/8/23</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6" name="Rectangle 13"/>
          <p:cNvSpPr>
            <a:spLocks noGrp="1" noChangeArrowheads="1"/>
          </p:cNvSpPr>
          <p:nvPr>
            <p:ph type="sldNum" sz="quarter" idx="12"/>
          </p:nvPr>
        </p:nvSpPr>
        <p:spPr>
          <a:ln/>
        </p:spPr>
        <p:txBody>
          <a:bodyPr/>
          <a:lstStyle>
            <a:lvl1pPr>
              <a:defRPr/>
            </a:lvl1pPr>
          </a:lstStyle>
          <a:p>
            <a:pPr>
              <a:defRPr/>
            </a:pPr>
            <a:fld id="{4184D2DC-0FC1-4B5C-8AB2-E7E415478EEE}" type="slidenum">
              <a:rPr lang="en-US" altLang="zh-CN"/>
              <a:pPr>
                <a:defRPr/>
              </a:pPr>
              <a:t>‹#›</a:t>
            </a:fld>
            <a:endParaRPr lang="en-US" altLang="zh-CN"/>
          </a:p>
        </p:txBody>
      </p:sp>
    </p:spTree>
    <p:extLst>
      <p:ext uri="{BB962C8B-B14F-4D97-AF65-F5344CB8AC3E}">
        <p14:creationId xmlns="" xmlns:p14="http://schemas.microsoft.com/office/powerpoint/2010/main" val="553451923"/>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B608452C-7A49-4398-8379-511145B51092}" type="datetime1">
              <a:rPr lang="zh-CN" altLang="en-US"/>
              <a:pPr>
                <a:defRPr/>
              </a:pPr>
              <a:t>2021/8/23</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6" name="Rectangle 13"/>
          <p:cNvSpPr>
            <a:spLocks noGrp="1" noChangeArrowheads="1"/>
          </p:cNvSpPr>
          <p:nvPr>
            <p:ph type="sldNum" sz="quarter" idx="12"/>
          </p:nvPr>
        </p:nvSpPr>
        <p:spPr>
          <a:ln/>
        </p:spPr>
        <p:txBody>
          <a:bodyPr/>
          <a:lstStyle>
            <a:lvl1pPr>
              <a:defRPr/>
            </a:lvl1pPr>
          </a:lstStyle>
          <a:p>
            <a:pPr>
              <a:defRPr/>
            </a:pPr>
            <a:fld id="{8624A7FA-3AEA-4FBD-92FD-A33DD2CBC332}" type="slidenum">
              <a:rPr lang="en-US" altLang="zh-CN"/>
              <a:pPr>
                <a:defRPr/>
              </a:pPr>
              <a:t>‹#›</a:t>
            </a:fld>
            <a:endParaRPr lang="en-US" altLang="zh-CN"/>
          </a:p>
        </p:txBody>
      </p:sp>
    </p:spTree>
    <p:extLst>
      <p:ext uri="{BB962C8B-B14F-4D97-AF65-F5344CB8AC3E}">
        <p14:creationId xmlns="" xmlns:p14="http://schemas.microsoft.com/office/powerpoint/2010/main" val="4242980774"/>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1148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4400" y="1371600"/>
            <a:ext cx="41148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91F356AA-D829-403E-9DCC-F4E33A70418B}" type="datetime1">
              <a:rPr lang="zh-CN" altLang="en-US"/>
              <a:pPr>
                <a:defRPr/>
              </a:pPr>
              <a:t>2021/8/23</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7" name="Rectangle 13"/>
          <p:cNvSpPr>
            <a:spLocks noGrp="1" noChangeArrowheads="1"/>
          </p:cNvSpPr>
          <p:nvPr>
            <p:ph type="sldNum" sz="quarter" idx="12"/>
          </p:nvPr>
        </p:nvSpPr>
        <p:spPr>
          <a:ln/>
        </p:spPr>
        <p:txBody>
          <a:bodyPr/>
          <a:lstStyle>
            <a:lvl1pPr>
              <a:defRPr/>
            </a:lvl1pPr>
          </a:lstStyle>
          <a:p>
            <a:pPr>
              <a:defRPr/>
            </a:pPr>
            <a:fld id="{15716D7A-4608-477E-92D3-D2B85311E0D8}" type="slidenum">
              <a:rPr lang="en-US" altLang="zh-CN"/>
              <a:pPr>
                <a:defRPr/>
              </a:pPr>
              <a:t>‹#›</a:t>
            </a:fld>
            <a:endParaRPr lang="en-US" altLang="zh-CN"/>
          </a:p>
        </p:txBody>
      </p:sp>
    </p:spTree>
    <p:extLst>
      <p:ext uri="{BB962C8B-B14F-4D97-AF65-F5344CB8AC3E}">
        <p14:creationId xmlns="" xmlns:p14="http://schemas.microsoft.com/office/powerpoint/2010/main" val="1597472347"/>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fld id="{297F1CC7-3DB8-4822-B5E7-F26FFD574689}" type="datetime1">
              <a:rPr lang="zh-CN" altLang="en-US"/>
              <a:pPr>
                <a:defRPr/>
              </a:pPr>
              <a:t>2021/8/23</a:t>
            </a:fld>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9" name="Rectangle 13"/>
          <p:cNvSpPr>
            <a:spLocks noGrp="1" noChangeArrowheads="1"/>
          </p:cNvSpPr>
          <p:nvPr>
            <p:ph type="sldNum" sz="quarter" idx="12"/>
          </p:nvPr>
        </p:nvSpPr>
        <p:spPr>
          <a:ln/>
        </p:spPr>
        <p:txBody>
          <a:bodyPr/>
          <a:lstStyle>
            <a:lvl1pPr>
              <a:defRPr/>
            </a:lvl1pPr>
          </a:lstStyle>
          <a:p>
            <a:pPr>
              <a:defRPr/>
            </a:pPr>
            <a:fld id="{F81BDBC1-2310-4EC9-B557-AD42B48ECFE3}" type="slidenum">
              <a:rPr lang="en-US" altLang="zh-CN"/>
              <a:pPr>
                <a:defRPr/>
              </a:pPr>
              <a:t>‹#›</a:t>
            </a:fld>
            <a:endParaRPr lang="en-US" altLang="zh-CN"/>
          </a:p>
        </p:txBody>
      </p:sp>
    </p:spTree>
    <p:extLst>
      <p:ext uri="{BB962C8B-B14F-4D97-AF65-F5344CB8AC3E}">
        <p14:creationId xmlns="" xmlns:p14="http://schemas.microsoft.com/office/powerpoint/2010/main" val="508417335"/>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fld id="{F2623F7D-F92D-420C-B717-5B1D4FB59DF3}" type="datetime1">
              <a:rPr lang="zh-CN" altLang="en-US"/>
              <a:pPr>
                <a:defRPr/>
              </a:pPr>
              <a:t>2021/8/23</a:t>
            </a:fld>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5" name="Rectangle 13"/>
          <p:cNvSpPr>
            <a:spLocks noGrp="1" noChangeArrowheads="1"/>
          </p:cNvSpPr>
          <p:nvPr>
            <p:ph type="sldNum" sz="quarter" idx="12"/>
          </p:nvPr>
        </p:nvSpPr>
        <p:spPr>
          <a:ln/>
        </p:spPr>
        <p:txBody>
          <a:bodyPr/>
          <a:lstStyle>
            <a:lvl1pPr>
              <a:defRPr/>
            </a:lvl1pPr>
          </a:lstStyle>
          <a:p>
            <a:pPr>
              <a:defRPr/>
            </a:pPr>
            <a:fld id="{37EF4E0A-9707-4312-A3CA-7207E3A208BB}" type="slidenum">
              <a:rPr lang="en-US" altLang="zh-CN"/>
              <a:pPr>
                <a:defRPr/>
              </a:pPr>
              <a:t>‹#›</a:t>
            </a:fld>
            <a:endParaRPr lang="en-US" altLang="zh-CN"/>
          </a:p>
        </p:txBody>
      </p:sp>
    </p:spTree>
    <p:extLst>
      <p:ext uri="{BB962C8B-B14F-4D97-AF65-F5344CB8AC3E}">
        <p14:creationId xmlns="" xmlns:p14="http://schemas.microsoft.com/office/powerpoint/2010/main" val="2681808900"/>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C07F9F61-111E-442B-A383-AF88D53E736A}" type="datetime1">
              <a:rPr lang="zh-CN" altLang="en-US"/>
              <a:pPr>
                <a:defRPr/>
              </a:pPr>
              <a:t>2021/8/23</a:t>
            </a:fld>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4" name="Rectangle 13"/>
          <p:cNvSpPr>
            <a:spLocks noGrp="1" noChangeArrowheads="1"/>
          </p:cNvSpPr>
          <p:nvPr>
            <p:ph type="sldNum" sz="quarter" idx="12"/>
          </p:nvPr>
        </p:nvSpPr>
        <p:spPr>
          <a:ln/>
        </p:spPr>
        <p:txBody>
          <a:bodyPr/>
          <a:lstStyle>
            <a:lvl1pPr>
              <a:defRPr/>
            </a:lvl1pPr>
          </a:lstStyle>
          <a:p>
            <a:pPr>
              <a:defRPr/>
            </a:pPr>
            <a:fld id="{47B5953D-E37E-4759-B99F-7BE3D66414FE}" type="slidenum">
              <a:rPr lang="en-US" altLang="zh-CN"/>
              <a:pPr>
                <a:defRPr/>
              </a:pPr>
              <a:t>‹#›</a:t>
            </a:fld>
            <a:endParaRPr lang="en-US" altLang="zh-CN"/>
          </a:p>
        </p:txBody>
      </p:sp>
    </p:spTree>
    <p:extLst>
      <p:ext uri="{BB962C8B-B14F-4D97-AF65-F5344CB8AC3E}">
        <p14:creationId xmlns="" xmlns:p14="http://schemas.microsoft.com/office/powerpoint/2010/main" val="4030061532"/>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E5010654-45E2-4BAE-A5B7-BBA36C77F978}" type="datetime1">
              <a:rPr lang="zh-CN" altLang="en-US"/>
              <a:pPr>
                <a:defRPr/>
              </a:pPr>
              <a:t>2021/8/23</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7" name="Rectangle 13"/>
          <p:cNvSpPr>
            <a:spLocks noGrp="1" noChangeArrowheads="1"/>
          </p:cNvSpPr>
          <p:nvPr>
            <p:ph type="sldNum" sz="quarter" idx="12"/>
          </p:nvPr>
        </p:nvSpPr>
        <p:spPr>
          <a:ln/>
        </p:spPr>
        <p:txBody>
          <a:bodyPr/>
          <a:lstStyle>
            <a:lvl1pPr>
              <a:defRPr/>
            </a:lvl1pPr>
          </a:lstStyle>
          <a:p>
            <a:pPr>
              <a:defRPr/>
            </a:pPr>
            <a:fld id="{FA5D80F5-9E9C-4DD8-B9FC-897B5BD9DDE8}" type="slidenum">
              <a:rPr lang="en-US" altLang="zh-CN"/>
              <a:pPr>
                <a:defRPr/>
              </a:pPr>
              <a:t>‹#›</a:t>
            </a:fld>
            <a:endParaRPr lang="en-US" altLang="zh-CN"/>
          </a:p>
        </p:txBody>
      </p:sp>
    </p:spTree>
    <p:extLst>
      <p:ext uri="{BB962C8B-B14F-4D97-AF65-F5344CB8AC3E}">
        <p14:creationId xmlns="" xmlns:p14="http://schemas.microsoft.com/office/powerpoint/2010/main" val="943236276"/>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F56F76E3-B46D-43DB-8C9C-401984954195}" type="datetime1">
              <a:rPr lang="zh-CN" altLang="en-US"/>
              <a:pPr>
                <a:defRPr/>
              </a:pPr>
              <a:t>2021/8/23</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7" name="Rectangle 13"/>
          <p:cNvSpPr>
            <a:spLocks noGrp="1" noChangeArrowheads="1"/>
          </p:cNvSpPr>
          <p:nvPr>
            <p:ph type="sldNum" sz="quarter" idx="12"/>
          </p:nvPr>
        </p:nvSpPr>
        <p:spPr>
          <a:ln/>
        </p:spPr>
        <p:txBody>
          <a:bodyPr/>
          <a:lstStyle>
            <a:lvl1pPr>
              <a:defRPr/>
            </a:lvl1pPr>
          </a:lstStyle>
          <a:p>
            <a:pPr>
              <a:defRPr/>
            </a:pPr>
            <a:fld id="{F4D15970-BA59-47EF-9FAC-E3166B6CAC3B}" type="slidenum">
              <a:rPr lang="en-US" altLang="zh-CN"/>
              <a:pPr>
                <a:defRPr/>
              </a:pPr>
              <a:t>‹#›</a:t>
            </a:fld>
            <a:endParaRPr lang="en-US" altLang="zh-CN"/>
          </a:p>
        </p:txBody>
      </p:sp>
    </p:spTree>
    <p:extLst>
      <p:ext uri="{BB962C8B-B14F-4D97-AF65-F5344CB8AC3E}">
        <p14:creationId xmlns="" xmlns:p14="http://schemas.microsoft.com/office/powerpoint/2010/main" val="1326712522"/>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290513" y="547688"/>
            <a:ext cx="438150" cy="387350"/>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CN" altLang="zh-CN" b="0">
              <a:solidFill>
                <a:schemeClr val="tx1"/>
              </a:solidFill>
              <a:latin typeface="Tahoma" pitchFamily="34" charset="0"/>
              <a:ea typeface="宋体" pitchFamily="2" charset="-122"/>
            </a:endParaRPr>
          </a:p>
        </p:txBody>
      </p:sp>
      <p:sp>
        <p:nvSpPr>
          <p:cNvPr id="1027" name="Rectangle 5"/>
          <p:cNvSpPr>
            <a:spLocks noChangeArrowheads="1"/>
          </p:cNvSpPr>
          <p:nvPr/>
        </p:nvSpPr>
        <p:spPr bwMode="ltGray">
          <a:xfrm>
            <a:off x="784225" y="969963"/>
            <a:ext cx="368300" cy="387350"/>
          </a:xfrm>
          <a:prstGeom prst="rect">
            <a:avLst/>
          </a:pr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CN" altLang="zh-CN" b="0">
              <a:solidFill>
                <a:schemeClr val="tx1"/>
              </a:solidFill>
              <a:latin typeface="Tahoma" pitchFamily="34" charset="0"/>
              <a:ea typeface="宋体" pitchFamily="2" charset="-122"/>
            </a:endParaRPr>
          </a:p>
        </p:txBody>
      </p:sp>
      <p:sp>
        <p:nvSpPr>
          <p:cNvPr id="1028" name="Rectangle 6"/>
          <p:cNvSpPr>
            <a:spLocks noChangeArrowheads="1"/>
          </p:cNvSpPr>
          <p:nvPr/>
        </p:nvSpPr>
        <p:spPr bwMode="ltGray">
          <a:xfrm>
            <a:off x="0" y="887413"/>
            <a:ext cx="560388" cy="344487"/>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CN" altLang="zh-CN" b="0">
              <a:solidFill>
                <a:schemeClr val="tx1"/>
              </a:solidFill>
              <a:latin typeface="Tahoma" pitchFamily="34" charset="0"/>
              <a:ea typeface="宋体" pitchFamily="2" charset="-122"/>
            </a:endParaRPr>
          </a:p>
        </p:txBody>
      </p:sp>
      <p:sp>
        <p:nvSpPr>
          <p:cNvPr id="1029" name="Rectangle 7"/>
          <p:cNvSpPr>
            <a:spLocks noChangeArrowheads="1"/>
          </p:cNvSpPr>
          <p:nvPr/>
        </p:nvSpPr>
        <p:spPr bwMode="gray">
          <a:xfrm>
            <a:off x="762000" y="381000"/>
            <a:ext cx="31750" cy="1052513"/>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CN" altLang="zh-CN" b="0">
              <a:solidFill>
                <a:schemeClr val="tx1"/>
              </a:solidFill>
              <a:latin typeface="Tahoma" pitchFamily="34" charset="0"/>
              <a:ea typeface="宋体" pitchFamily="2" charset="-122"/>
            </a:endParaRPr>
          </a:p>
        </p:txBody>
      </p:sp>
      <p:sp>
        <p:nvSpPr>
          <p:cNvPr id="1030" name="Rectangle 8"/>
          <p:cNvSpPr>
            <a:spLocks noChangeArrowheads="1"/>
          </p:cNvSpPr>
          <p:nvPr/>
        </p:nvSpPr>
        <p:spPr bwMode="gray">
          <a:xfrm>
            <a:off x="315913" y="11430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CN" altLang="zh-CN" b="0">
              <a:solidFill>
                <a:schemeClr val="tx1"/>
              </a:solidFill>
              <a:latin typeface="Tahoma" pitchFamily="34" charset="0"/>
              <a:ea typeface="宋体" pitchFamily="2" charset="-122"/>
            </a:endParaRPr>
          </a:p>
        </p:txBody>
      </p:sp>
      <p:sp>
        <p:nvSpPr>
          <p:cNvPr id="1031" name="Rectangle 9"/>
          <p:cNvSpPr>
            <a:spLocks noGrp="1" noChangeArrowheads="1"/>
          </p:cNvSpPr>
          <p:nvPr>
            <p:ph type="title"/>
          </p:nvPr>
        </p:nvSpPr>
        <p:spPr bwMode="auto">
          <a:xfrm>
            <a:off x="1150938" y="457200"/>
            <a:ext cx="7793037"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32" name="Rectangle 10"/>
          <p:cNvSpPr>
            <a:spLocks noGrp="1" noChangeArrowheads="1"/>
          </p:cNvSpPr>
          <p:nvPr>
            <p:ph type="body" idx="1"/>
          </p:nvPr>
        </p:nvSpPr>
        <p:spPr bwMode="auto">
          <a:xfrm>
            <a:off x="457200" y="1371600"/>
            <a:ext cx="8382000" cy="487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9227"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400" b="0" smtClean="0">
                <a:solidFill>
                  <a:schemeClr val="tx1"/>
                </a:solidFill>
                <a:latin typeface="+mn-lt"/>
                <a:ea typeface="+mn-ea"/>
              </a:defRPr>
            </a:lvl1pPr>
          </a:lstStyle>
          <a:p>
            <a:pPr>
              <a:defRPr/>
            </a:pPr>
            <a:fld id="{6B1C88AC-43CB-4C32-A611-C43C1272896B}" type="datetime1">
              <a:rPr lang="zh-CN" altLang="en-US"/>
              <a:pPr>
                <a:defRPr/>
              </a:pPr>
              <a:t>2021/8/23</a:t>
            </a:fld>
            <a:endParaRPr lang="en-US" altLang="zh-CN"/>
          </a:p>
        </p:txBody>
      </p:sp>
      <p:sp>
        <p:nvSpPr>
          <p:cNvPr id="9228"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spcBef>
                <a:spcPct val="0"/>
              </a:spcBef>
              <a:defRPr sz="1400" b="0" smtClean="0">
                <a:solidFill>
                  <a:schemeClr val="tx1"/>
                </a:solidFill>
                <a:latin typeface="+mn-lt"/>
                <a:ea typeface="+mn-ea"/>
              </a:defRPr>
            </a:lvl1pPr>
          </a:lstStyle>
          <a:p>
            <a:pPr>
              <a:defRPr/>
            </a:pPr>
            <a:r>
              <a:rPr lang="en-US" altLang="zh-CN"/>
              <a:t>上海大学计算机学院</a:t>
            </a:r>
          </a:p>
        </p:txBody>
      </p:sp>
      <p:sp>
        <p:nvSpPr>
          <p:cNvPr id="9229"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400" b="0" smtClean="0">
                <a:solidFill>
                  <a:schemeClr val="tx1"/>
                </a:solidFill>
                <a:latin typeface="+mn-lt"/>
                <a:ea typeface="+mn-ea"/>
              </a:defRPr>
            </a:lvl1pPr>
          </a:lstStyle>
          <a:p>
            <a:pPr>
              <a:defRPr/>
            </a:pPr>
            <a:fld id="{64896C7F-35BE-494A-B1D5-C966F5C34B2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6"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ransition>
    <p:random/>
  </p:transition>
  <p:hf hdr="0" ft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E://&#22312;&#19978;&#28023;&#22823;&#23398;&#30340;&#25945;&#23398;&#24037;&#20316;/&#25945;&#23398;&#26448;&#26009;/&#25968;&#23383;&#36923;&#36753;/&#19978;&#22823;&#25968;&#23383;&#36923;&#36753;ppt/&#25968;&#23383;&#36923;&#36753;-&#26032;/&#23553;&#38754;&#21450;&#30446;&#24405;.ppt"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oleObject" Target="../embeddings/oleObject17.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0.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2.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31.bin"/><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oleObject" Target="../embeddings/oleObject35.bin"/></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39.bin"/><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oleObject" Target="../embeddings/oleObject41.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9.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47.bin"/><Relationship Id="rId5" Type="http://schemas.openxmlformats.org/officeDocument/2006/relationships/oleObject" Target="../embeddings/oleObject46.bin"/><Relationship Id="rId4" Type="http://schemas.openxmlformats.org/officeDocument/2006/relationships/oleObject" Target="../embeddings/oleObject45.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oleObject" Target="../embeddings/oleObject49.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oleObject" Target="../embeddings/oleObject52.bin"/><Relationship Id="rId4" Type="http://schemas.openxmlformats.org/officeDocument/2006/relationships/oleObject" Target="../embeddings/oleObject51.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23.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24.v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25.vml"/><Relationship Id="rId5" Type="http://schemas.openxmlformats.org/officeDocument/2006/relationships/oleObject" Target="../embeddings/oleObject57.bin"/><Relationship Id="rId4" Type="http://schemas.openxmlformats.org/officeDocument/2006/relationships/oleObject" Target="../embeddings/oleObject56.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26.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27.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oleObject" Target="../embeddings/oleObject61.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65.bin"/><Relationship Id="rId5" Type="http://schemas.openxmlformats.org/officeDocument/2006/relationships/oleObject" Target="../embeddings/oleObject64.bin"/><Relationship Id="rId4" Type="http://schemas.openxmlformats.org/officeDocument/2006/relationships/oleObject" Target="../embeddings/oleObject63.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oleObject" Target="../embeddings/oleObject67.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31.v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oleObject" Target="../embeddings/oleObject70.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33.v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34.v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35.v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36.v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37.vml"/><Relationship Id="rId5" Type="http://schemas.openxmlformats.org/officeDocument/2006/relationships/oleObject" Target="../embeddings/oleObject77.bin"/><Relationship Id="rId4" Type="http://schemas.openxmlformats.org/officeDocument/2006/relationships/oleObject" Target="../embeddings/oleObject76.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38.v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39.vml"/><Relationship Id="rId4" Type="http://schemas.openxmlformats.org/officeDocument/2006/relationships/oleObject" Target="../embeddings/oleObject80.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40.v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41.vml"/><Relationship Id="rId5" Type="http://schemas.openxmlformats.org/officeDocument/2006/relationships/oleObject" Target="../embeddings/oleObject84.bin"/><Relationship Id="rId4" Type="http://schemas.openxmlformats.org/officeDocument/2006/relationships/oleObject" Target="../embeddings/oleObject83.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42.v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43.vml"/><Relationship Id="rId4" Type="http://schemas.openxmlformats.org/officeDocument/2006/relationships/oleObject" Target="../embeddings/oleObject87.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44.vml"/><Relationship Id="rId4" Type="http://schemas.openxmlformats.org/officeDocument/2006/relationships/oleObject" Target="../embeddings/oleObject89.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45.vml"/><Relationship Id="rId4" Type="http://schemas.openxmlformats.org/officeDocument/2006/relationships/oleObject" Target="../embeddings/oleObject91.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46.vml"/><Relationship Id="rId4" Type="http://schemas.openxmlformats.org/officeDocument/2006/relationships/oleObject" Target="../embeddings/oleObject93.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7.xml"/><Relationship Id="rId1" Type="http://schemas.openxmlformats.org/officeDocument/2006/relationships/vmlDrawing" Target="../drawings/vmlDrawing47.v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7.xml"/><Relationship Id="rId1" Type="http://schemas.openxmlformats.org/officeDocument/2006/relationships/vmlDrawing" Target="../drawings/vmlDrawing48.vml"/><Relationship Id="rId5" Type="http://schemas.openxmlformats.org/officeDocument/2006/relationships/oleObject" Target="../embeddings/oleObject97.bin"/><Relationship Id="rId4" Type="http://schemas.openxmlformats.org/officeDocument/2006/relationships/oleObject" Target="../embeddings/oleObject96.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7.xml"/><Relationship Id="rId1" Type="http://schemas.openxmlformats.org/officeDocument/2006/relationships/vmlDrawing" Target="../drawings/vmlDrawing49.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50.vml"/><Relationship Id="rId4" Type="http://schemas.openxmlformats.org/officeDocument/2006/relationships/oleObject" Target="../embeddings/oleObject99.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oleObject" Target="../embeddings/oleObject102.bin"/><Relationship Id="rId5" Type="http://schemas.openxmlformats.org/officeDocument/2006/relationships/oleObject" Target="../embeddings/oleObject101.bin"/><Relationship Id="rId4" Type="http://schemas.openxmlformats.org/officeDocument/2006/relationships/oleObject" Target="../embeddings/oleObject100.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979712" y="1565101"/>
            <a:ext cx="4814138" cy="707886"/>
          </a:xfrm>
          <a:prstGeom prst="rect">
            <a:avLst/>
          </a:prstGeom>
          <a:noFill/>
          <a:ln w="9525">
            <a:noFill/>
            <a:miter lim="800000"/>
            <a:headEnd/>
            <a:tailEnd/>
          </a:ln>
        </p:spPr>
        <p:txBody>
          <a:bodyPr wrap="none">
            <a:spAutoFit/>
          </a:bodyPr>
          <a:lstStyle/>
          <a:p>
            <a:r>
              <a:rPr lang="zh-CN" altLang="en-US" sz="4000" b="1" dirty="0">
                <a:solidFill>
                  <a:schemeClr val="tx1">
                    <a:lumMod val="85000"/>
                    <a:lumOff val="15000"/>
                  </a:schemeClr>
                </a:solidFill>
              </a:rPr>
              <a:t>第2章 逻辑代数基础 </a:t>
            </a:r>
          </a:p>
        </p:txBody>
      </p:sp>
      <p:pic>
        <p:nvPicPr>
          <p:cNvPr id="63491" name="Picture 3" descr="GIF014">
            <a:hlinkClick r:id="rId2" action="ppaction://hlinkpres?slideindex=2&amp;slidetitle=PowerPoint 演示文稿"/>
          </p:cNvPr>
          <p:cNvPicPr>
            <a:picLocks noChangeAspect="1" noChangeArrowheads="1"/>
          </p:cNvPicPr>
          <p:nvPr/>
        </p:nvPicPr>
        <p:blipFill>
          <a:blip r:embed="rId3" cstate="print"/>
          <a:srcRect/>
          <a:stretch>
            <a:fillRect/>
          </a:stretch>
        </p:blipFill>
        <p:spPr bwMode="auto">
          <a:xfrm>
            <a:off x="8058150" y="6286500"/>
            <a:ext cx="1085850" cy="571500"/>
          </a:xfrm>
          <a:prstGeom prst="rect">
            <a:avLst/>
          </a:prstGeom>
          <a:noFill/>
          <a:ln w="9525">
            <a:noFill/>
            <a:miter lim="800000"/>
            <a:headEnd/>
            <a:tailEnd/>
          </a:ln>
        </p:spPr>
      </p:pic>
      <p:sp>
        <p:nvSpPr>
          <p:cNvPr id="63492" name="Rectangle 4"/>
          <p:cNvSpPr>
            <a:spLocks noChangeArrowheads="1"/>
          </p:cNvSpPr>
          <p:nvPr/>
        </p:nvSpPr>
        <p:spPr bwMode="auto">
          <a:xfrm>
            <a:off x="1981200" y="2286000"/>
            <a:ext cx="6263208" cy="3539430"/>
          </a:xfrm>
          <a:prstGeom prst="rect">
            <a:avLst/>
          </a:prstGeom>
          <a:noFill/>
          <a:ln w="9525">
            <a:noFill/>
            <a:miter lim="800000"/>
            <a:headEnd/>
            <a:tailEnd/>
          </a:ln>
        </p:spPr>
        <p:txBody>
          <a:bodyPr wrap="square">
            <a:spAutoFit/>
          </a:bodyPr>
          <a:lstStyle/>
          <a:p>
            <a:pPr>
              <a:spcBef>
                <a:spcPct val="50000"/>
              </a:spcBef>
              <a:buFontTx/>
              <a:buChar char="•"/>
            </a:pPr>
            <a:endParaRPr lang="zh-CN" altLang="en-US" sz="3200" dirty="0">
              <a:solidFill>
                <a:schemeClr val="tx1">
                  <a:lumMod val="85000"/>
                  <a:lumOff val="15000"/>
                </a:schemeClr>
              </a:solidFill>
            </a:endParaRPr>
          </a:p>
          <a:p>
            <a:pPr>
              <a:spcBef>
                <a:spcPct val="50000"/>
              </a:spcBef>
              <a:buFontTx/>
              <a:buChar char="•"/>
            </a:pPr>
            <a:r>
              <a:rPr lang="zh-CN" altLang="en-US" sz="3200" dirty="0">
                <a:solidFill>
                  <a:schemeClr val="tx1">
                    <a:lumMod val="85000"/>
                    <a:lumOff val="15000"/>
                  </a:schemeClr>
                </a:solidFill>
              </a:rPr>
              <a:t>什么是逻辑代数</a:t>
            </a:r>
          </a:p>
          <a:p>
            <a:pPr>
              <a:spcBef>
                <a:spcPct val="50000"/>
              </a:spcBef>
              <a:buFontTx/>
              <a:buChar char="•"/>
            </a:pPr>
            <a:r>
              <a:rPr lang="zh-CN" altLang="en-US" sz="3200" dirty="0">
                <a:solidFill>
                  <a:schemeClr val="tx1">
                    <a:lumMod val="85000"/>
                    <a:lumOff val="15000"/>
                  </a:schemeClr>
                </a:solidFill>
              </a:rPr>
              <a:t>逻辑代数的公理、定理及规则</a:t>
            </a:r>
          </a:p>
          <a:p>
            <a:pPr>
              <a:spcBef>
                <a:spcPct val="50000"/>
              </a:spcBef>
              <a:buFontTx/>
              <a:buChar char="•"/>
            </a:pPr>
            <a:r>
              <a:rPr lang="zh-CN" altLang="en-US" sz="3200" dirty="0">
                <a:solidFill>
                  <a:schemeClr val="tx1">
                    <a:lumMod val="85000"/>
                    <a:lumOff val="15000"/>
                  </a:schemeClr>
                </a:solidFill>
              </a:rPr>
              <a:t>逻辑函数表达式</a:t>
            </a:r>
          </a:p>
          <a:p>
            <a:pPr>
              <a:spcBef>
                <a:spcPct val="50000"/>
              </a:spcBef>
              <a:buFontTx/>
              <a:buChar char="•"/>
            </a:pPr>
            <a:r>
              <a:rPr lang="zh-CN" altLang="en-US" sz="3200" dirty="0">
                <a:solidFill>
                  <a:schemeClr val="tx1">
                    <a:lumMod val="85000"/>
                    <a:lumOff val="15000"/>
                  </a:schemeClr>
                </a:solidFill>
              </a:rPr>
              <a:t>逻辑函数的化简</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2"/>
          <p:cNvSpPr txBox="1">
            <a:spLocks noChangeArrowheads="1"/>
          </p:cNvSpPr>
          <p:nvPr/>
        </p:nvSpPr>
        <p:spPr bwMode="auto">
          <a:xfrm>
            <a:off x="533400" y="260648"/>
            <a:ext cx="8153400" cy="4462760"/>
          </a:xfrm>
          <a:prstGeom prst="rect">
            <a:avLst/>
          </a:prstGeom>
          <a:noFill/>
          <a:ln w="9525">
            <a:noFill/>
            <a:miter lim="800000"/>
            <a:headEnd/>
            <a:tailEnd/>
          </a:ln>
        </p:spPr>
        <p:txBody>
          <a:bodyPr>
            <a:spAutoFit/>
          </a:bodyPr>
          <a:lstStyle/>
          <a:p>
            <a:pPr algn="just">
              <a:lnSpc>
                <a:spcPct val="130000"/>
              </a:lnSpc>
              <a:spcBef>
                <a:spcPct val="50000"/>
              </a:spcBef>
            </a:pPr>
            <a:r>
              <a:rPr lang="zh-CN" altLang="en-US" sz="3200" b="1" dirty="0">
                <a:solidFill>
                  <a:schemeClr val="tx1">
                    <a:lumMod val="85000"/>
                    <a:lumOff val="15000"/>
                  </a:schemeClr>
                </a:solidFill>
              </a:rPr>
              <a:t>        3. 非运算(逻辑反) </a:t>
            </a:r>
            <a:endParaRPr lang="en-US" altLang="zh-CN" sz="3200" b="1" dirty="0" smtClean="0">
              <a:solidFill>
                <a:schemeClr val="tx1">
                  <a:lumMod val="85000"/>
                  <a:lumOff val="15000"/>
                </a:schemeClr>
              </a:solidFill>
            </a:endParaRPr>
          </a:p>
          <a:p>
            <a:pPr algn="just">
              <a:lnSpc>
                <a:spcPct val="130000"/>
              </a:lnSpc>
              <a:spcBef>
                <a:spcPct val="50000"/>
              </a:spcBef>
            </a:pPr>
            <a:r>
              <a:rPr lang="zh-CN" altLang="en-US" b="1" dirty="0" smtClean="0">
                <a:solidFill>
                  <a:schemeClr val="tx1">
                    <a:lumMod val="85000"/>
                    <a:lumOff val="15000"/>
                  </a:schemeClr>
                </a:solidFill>
              </a:rPr>
              <a:t></a:t>
            </a:r>
            <a:endParaRPr lang="en-US" altLang="zh-CN" b="1" dirty="0" smtClean="0">
              <a:solidFill>
                <a:schemeClr val="tx1">
                  <a:lumMod val="85000"/>
                  <a:lumOff val="15000"/>
                </a:schemeClr>
              </a:solidFill>
            </a:endParaRPr>
          </a:p>
          <a:p>
            <a:pPr algn="just">
              <a:lnSpc>
                <a:spcPct val="130000"/>
              </a:lnSpc>
              <a:spcBef>
                <a:spcPct val="50000"/>
              </a:spcBef>
            </a:pPr>
            <a:r>
              <a:rPr lang="zh-CN" altLang="en-US" dirty="0" smtClean="0">
                <a:solidFill>
                  <a:schemeClr val="tx1">
                    <a:lumMod val="85000"/>
                    <a:lumOff val="15000"/>
                  </a:schemeClr>
                </a:solidFill>
              </a:rPr>
              <a:t>        </a:t>
            </a:r>
            <a:r>
              <a:rPr lang="zh-CN" altLang="en-US" dirty="0">
                <a:solidFill>
                  <a:schemeClr val="tx1">
                    <a:lumMod val="85000"/>
                    <a:lumOff val="15000"/>
                  </a:schemeClr>
                </a:solidFill>
              </a:rPr>
              <a:t>非运算(逻辑反)是逻辑的否定：当条件具备时，结果不会发生；而条件不具备时，结果一定会发生。例如，在</a:t>
            </a:r>
            <a:r>
              <a:rPr lang="zh-CN" altLang="en-US" dirty="0" smtClean="0">
                <a:solidFill>
                  <a:schemeClr val="tx1">
                    <a:lumMod val="85000"/>
                    <a:lumOff val="15000"/>
                  </a:schemeClr>
                </a:solidFill>
              </a:rPr>
              <a:t>图所</a:t>
            </a:r>
            <a:r>
              <a:rPr lang="zh-CN" altLang="en-US" dirty="0">
                <a:solidFill>
                  <a:schemeClr val="tx1">
                    <a:lumMod val="85000"/>
                    <a:lumOff val="15000"/>
                  </a:schemeClr>
                </a:solidFill>
              </a:rPr>
              <a:t>示的开关电路中，只有当开关</a:t>
            </a:r>
            <a:r>
              <a:rPr lang="zh-CN" altLang="en-US" i="1" dirty="0">
                <a:solidFill>
                  <a:schemeClr val="tx1">
                    <a:lumMod val="85000"/>
                    <a:lumOff val="15000"/>
                  </a:schemeClr>
                </a:solidFill>
              </a:rPr>
              <a:t>A</a:t>
            </a:r>
            <a:r>
              <a:rPr lang="zh-CN" altLang="en-US" dirty="0">
                <a:solidFill>
                  <a:schemeClr val="tx1">
                    <a:lumMod val="85000"/>
                    <a:lumOff val="15000"/>
                  </a:schemeClr>
                </a:solidFill>
              </a:rPr>
              <a:t>断开时，灯</a:t>
            </a:r>
            <a:r>
              <a:rPr lang="zh-CN" altLang="en-US" i="1" dirty="0">
                <a:solidFill>
                  <a:schemeClr val="tx1">
                    <a:lumMod val="85000"/>
                    <a:lumOff val="15000"/>
                  </a:schemeClr>
                </a:solidFill>
              </a:rPr>
              <a:t>F</a:t>
            </a:r>
            <a:r>
              <a:rPr lang="zh-CN" altLang="en-US" dirty="0">
                <a:solidFill>
                  <a:schemeClr val="tx1">
                    <a:lumMod val="85000"/>
                    <a:lumOff val="15000"/>
                  </a:schemeClr>
                </a:solidFill>
              </a:rPr>
              <a:t>才亮，当开关</a:t>
            </a:r>
            <a:r>
              <a:rPr lang="zh-CN" altLang="en-US" i="1" dirty="0">
                <a:solidFill>
                  <a:schemeClr val="tx1">
                    <a:lumMod val="85000"/>
                    <a:lumOff val="15000"/>
                  </a:schemeClr>
                </a:solidFill>
              </a:rPr>
              <a:t>A</a:t>
            </a:r>
            <a:r>
              <a:rPr lang="zh-CN" altLang="en-US" dirty="0">
                <a:solidFill>
                  <a:schemeClr val="tx1">
                    <a:lumMod val="85000"/>
                    <a:lumOff val="15000"/>
                  </a:schemeClr>
                </a:solidFill>
              </a:rPr>
              <a:t>闭合时，灯</a:t>
            </a:r>
            <a:r>
              <a:rPr lang="zh-CN" altLang="en-US" i="1" dirty="0">
                <a:solidFill>
                  <a:schemeClr val="tx1">
                    <a:lumMod val="85000"/>
                    <a:lumOff val="15000"/>
                  </a:schemeClr>
                </a:solidFill>
              </a:rPr>
              <a:t>F</a:t>
            </a:r>
            <a:r>
              <a:rPr lang="zh-CN" altLang="en-US" dirty="0">
                <a:solidFill>
                  <a:schemeClr val="tx1">
                    <a:lumMod val="85000"/>
                    <a:lumOff val="15000"/>
                  </a:schemeClr>
                </a:solidFill>
              </a:rPr>
              <a:t>反而熄灭。灯</a:t>
            </a:r>
            <a:r>
              <a:rPr lang="zh-CN" altLang="en-US" i="1" dirty="0">
                <a:solidFill>
                  <a:schemeClr val="tx1">
                    <a:lumMod val="85000"/>
                    <a:lumOff val="15000"/>
                  </a:schemeClr>
                </a:solidFill>
              </a:rPr>
              <a:t>F</a:t>
            </a:r>
            <a:r>
              <a:rPr lang="zh-CN" altLang="en-US" dirty="0">
                <a:solidFill>
                  <a:schemeClr val="tx1">
                    <a:lumMod val="85000"/>
                    <a:lumOff val="15000"/>
                  </a:schemeClr>
                </a:solidFill>
              </a:rPr>
              <a:t>的状态总是与开关</a:t>
            </a:r>
            <a:r>
              <a:rPr lang="zh-CN" altLang="en-US" i="1" dirty="0">
                <a:solidFill>
                  <a:schemeClr val="tx1">
                    <a:lumMod val="85000"/>
                    <a:lumOff val="15000"/>
                  </a:schemeClr>
                </a:solidFill>
              </a:rPr>
              <a:t>A</a:t>
            </a:r>
            <a:r>
              <a:rPr lang="zh-CN" altLang="en-US" dirty="0">
                <a:solidFill>
                  <a:schemeClr val="tx1">
                    <a:lumMod val="85000"/>
                    <a:lumOff val="15000"/>
                  </a:schemeClr>
                </a:solidFill>
              </a:rPr>
              <a:t>的状态相反。这种结果总是同条件相反的逻辑关系称为非逻辑。非逻辑的真值表如</a:t>
            </a:r>
            <a:r>
              <a:rPr lang="zh-CN" altLang="en-US" dirty="0" smtClean="0">
                <a:solidFill>
                  <a:schemeClr val="tx1">
                    <a:lumMod val="85000"/>
                    <a:lumOff val="15000"/>
                  </a:schemeClr>
                </a:solidFill>
              </a:rPr>
              <a:t>表所</a:t>
            </a:r>
            <a:r>
              <a:rPr lang="zh-CN" altLang="en-US" dirty="0">
                <a:solidFill>
                  <a:schemeClr val="tx1">
                    <a:lumMod val="85000"/>
                    <a:lumOff val="15000"/>
                  </a:schemeClr>
                </a:solidFill>
              </a:rPr>
              <a:t>示，其逻辑表达式为 </a:t>
            </a:r>
          </a:p>
        </p:txBody>
      </p:sp>
      <p:graphicFrame>
        <p:nvGraphicFramePr>
          <p:cNvPr id="4098" name="Object 3"/>
          <p:cNvGraphicFramePr>
            <a:graphicFrameLocks noChangeAspect="1"/>
          </p:cNvGraphicFramePr>
          <p:nvPr/>
        </p:nvGraphicFramePr>
        <p:xfrm>
          <a:off x="3995936" y="4744566"/>
          <a:ext cx="1295400" cy="628650"/>
        </p:xfrm>
        <a:graphic>
          <a:graphicData uri="http://schemas.openxmlformats.org/presentationml/2006/ole">
            <p:oleObj spid="_x0000_s323586" r:id="rId3" imgW="419781" imgH="203694" progId="Equations">
              <p:embed/>
            </p:oleObj>
          </a:graphicData>
        </a:graphic>
      </p:graphicFrame>
      <p:sp>
        <p:nvSpPr>
          <p:cNvPr id="4100" name="Text Box 4"/>
          <p:cNvSpPr txBox="1">
            <a:spLocks noChangeArrowheads="1"/>
          </p:cNvSpPr>
          <p:nvPr/>
        </p:nvSpPr>
        <p:spPr bwMode="auto">
          <a:xfrm>
            <a:off x="533400" y="5631631"/>
            <a:ext cx="4693914" cy="461665"/>
          </a:xfrm>
          <a:prstGeom prst="rect">
            <a:avLst/>
          </a:prstGeom>
          <a:noFill/>
          <a:ln w="9525">
            <a:noFill/>
            <a:miter lim="800000"/>
            <a:headEnd/>
            <a:tailEnd/>
          </a:ln>
        </p:spPr>
        <p:txBody>
          <a:bodyPr wrap="none">
            <a:spAutoFit/>
          </a:bodyPr>
          <a:lstStyle/>
          <a:p>
            <a:r>
              <a:rPr lang="zh-CN" altLang="en-US" dirty="0">
                <a:solidFill>
                  <a:schemeClr val="tx1">
                    <a:lumMod val="85000"/>
                    <a:lumOff val="15000"/>
                  </a:schemeClr>
                </a:solidFill>
              </a:rPr>
              <a:t>通常称</a:t>
            </a:r>
            <a:r>
              <a:rPr lang="zh-CN" altLang="en-US" i="1" dirty="0">
                <a:solidFill>
                  <a:schemeClr val="tx1">
                    <a:lumMod val="85000"/>
                    <a:lumOff val="15000"/>
                  </a:schemeClr>
                </a:solidFill>
              </a:rPr>
              <a:t>A</a:t>
            </a:r>
            <a:r>
              <a:rPr lang="zh-CN" altLang="en-US" dirty="0">
                <a:solidFill>
                  <a:schemeClr val="tx1">
                    <a:lumMod val="85000"/>
                    <a:lumOff val="15000"/>
                  </a:schemeClr>
                </a:solidFill>
              </a:rPr>
              <a:t>为原变量，</a:t>
            </a:r>
            <a:r>
              <a:rPr lang="zh-CN" altLang="en-US" i="1" dirty="0">
                <a:solidFill>
                  <a:schemeClr val="tx1">
                    <a:lumMod val="85000"/>
                    <a:lumOff val="15000"/>
                  </a:schemeClr>
                </a:solidFill>
              </a:rPr>
              <a:t>A</a:t>
            </a:r>
            <a:r>
              <a:rPr lang="zh-CN" altLang="en-US" dirty="0">
                <a:solidFill>
                  <a:schemeClr val="tx1">
                    <a:lumMod val="85000"/>
                    <a:lumOff val="15000"/>
                  </a:schemeClr>
                </a:solidFill>
              </a:rPr>
              <a:t>为反变量。 </a:t>
            </a:r>
          </a:p>
        </p:txBody>
      </p:sp>
      <p:sp>
        <p:nvSpPr>
          <p:cNvPr id="4101" name="Line 5"/>
          <p:cNvSpPr>
            <a:spLocks noChangeShapeType="1"/>
          </p:cNvSpPr>
          <p:nvPr/>
        </p:nvSpPr>
        <p:spPr bwMode="auto">
          <a:xfrm>
            <a:off x="3347864" y="5742756"/>
            <a:ext cx="228600" cy="0"/>
          </a:xfrm>
          <a:prstGeom prst="line">
            <a:avLst/>
          </a:prstGeom>
          <a:noFill/>
          <a:ln w="9525">
            <a:solidFill>
              <a:schemeClr val="tx1"/>
            </a:solidFill>
            <a:round/>
            <a:headEnd/>
            <a:tailEnd/>
          </a:ln>
        </p:spPr>
        <p:txBody>
          <a:bodyPr/>
          <a:lstStyle/>
          <a:p>
            <a:endParaRPr lang="zh-CN" altLang="en-US">
              <a:solidFill>
                <a:schemeClr val="tx1">
                  <a:lumMod val="85000"/>
                  <a:lumOff val="15000"/>
                </a:schemeClr>
              </a:solidFill>
            </a:endParaRP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2"/>
          <p:cNvSpPr txBox="1">
            <a:spLocks noChangeArrowheads="1"/>
          </p:cNvSpPr>
          <p:nvPr/>
        </p:nvSpPr>
        <p:spPr bwMode="auto">
          <a:xfrm>
            <a:off x="1611364" y="5775647"/>
            <a:ext cx="1808508" cy="461665"/>
          </a:xfrm>
          <a:prstGeom prst="rect">
            <a:avLst/>
          </a:prstGeom>
          <a:noFill/>
          <a:ln w="9525">
            <a:noFill/>
            <a:miter lim="800000"/>
            <a:headEnd/>
            <a:tailEnd/>
          </a:ln>
        </p:spPr>
        <p:txBody>
          <a:bodyPr wrap="none">
            <a:spAutoFit/>
          </a:bodyPr>
          <a:lstStyle/>
          <a:p>
            <a:r>
              <a:rPr lang="zh-CN" altLang="en-US" dirty="0" smtClean="0">
                <a:solidFill>
                  <a:schemeClr val="tx1">
                    <a:lumMod val="85000"/>
                    <a:lumOff val="15000"/>
                  </a:schemeClr>
                </a:solidFill>
              </a:rPr>
              <a:t>非</a:t>
            </a:r>
            <a:r>
              <a:rPr lang="zh-CN" altLang="en-US" dirty="0">
                <a:solidFill>
                  <a:schemeClr val="tx1">
                    <a:lumMod val="85000"/>
                    <a:lumOff val="15000"/>
                  </a:schemeClr>
                </a:solidFill>
              </a:rPr>
              <a:t>逻辑实例 </a:t>
            </a:r>
          </a:p>
        </p:txBody>
      </p:sp>
      <p:graphicFrame>
        <p:nvGraphicFramePr>
          <p:cNvPr id="28675" name="Group 3"/>
          <p:cNvGraphicFramePr>
            <a:graphicFrameLocks noGrp="1"/>
          </p:cNvGraphicFramePr>
          <p:nvPr/>
        </p:nvGraphicFramePr>
        <p:xfrm>
          <a:off x="4343400" y="1917576"/>
          <a:ext cx="4572000" cy="1295400"/>
        </p:xfrm>
        <a:graphic>
          <a:graphicData uri="http://schemas.openxmlformats.org/drawingml/2006/table">
            <a:tbl>
              <a:tblPr/>
              <a:tblGrid>
                <a:gridCol w="2286000"/>
                <a:gridCol w="2286000"/>
              </a:tblGrid>
              <a:tr h="520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smtClean="0">
                          <a:ln>
                            <a:noFill/>
                          </a:ln>
                          <a:solidFill>
                            <a:schemeClr val="tx1"/>
                          </a:solidFill>
                          <a:effectLst/>
                          <a:latin typeface="Times New Roman" pitchFamily="18"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smtClean="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35" name="Text Box 14"/>
          <p:cNvSpPr txBox="1">
            <a:spLocks noChangeArrowheads="1"/>
          </p:cNvSpPr>
          <p:nvPr/>
        </p:nvSpPr>
        <p:spPr bwMode="auto">
          <a:xfrm>
            <a:off x="5219729" y="1408311"/>
            <a:ext cx="2736647" cy="461665"/>
          </a:xfrm>
          <a:prstGeom prst="rect">
            <a:avLst/>
          </a:prstGeom>
          <a:noFill/>
          <a:ln w="9525">
            <a:noFill/>
            <a:miter lim="800000"/>
            <a:headEnd/>
            <a:tailEnd/>
          </a:ln>
        </p:spPr>
        <p:txBody>
          <a:bodyPr wrap="none">
            <a:spAutoFit/>
          </a:bodyPr>
          <a:lstStyle/>
          <a:p>
            <a:r>
              <a:rPr lang="zh-CN" altLang="en-US" dirty="0" smtClean="0">
                <a:solidFill>
                  <a:schemeClr val="tx1">
                    <a:lumMod val="85000"/>
                    <a:lumOff val="15000"/>
                  </a:schemeClr>
                </a:solidFill>
              </a:rPr>
              <a:t>非</a:t>
            </a:r>
            <a:r>
              <a:rPr lang="zh-CN" altLang="en-US" dirty="0">
                <a:solidFill>
                  <a:schemeClr val="tx1">
                    <a:lumMod val="85000"/>
                    <a:lumOff val="15000"/>
                  </a:schemeClr>
                </a:solidFill>
              </a:rPr>
              <a:t>逻辑运算真值表 </a:t>
            </a:r>
          </a:p>
        </p:txBody>
      </p:sp>
      <p:graphicFrame>
        <p:nvGraphicFramePr>
          <p:cNvPr id="5122" name="Object 15"/>
          <p:cNvGraphicFramePr>
            <a:graphicFrameLocks noChangeAspect="1"/>
          </p:cNvGraphicFramePr>
          <p:nvPr/>
        </p:nvGraphicFramePr>
        <p:xfrm>
          <a:off x="304800" y="2956247"/>
          <a:ext cx="4724400" cy="2651125"/>
        </p:xfrm>
        <a:graphic>
          <a:graphicData uri="http://schemas.openxmlformats.org/presentationml/2006/ole">
            <p:oleObj spid="_x0000_s324610" r:id="rId3" imgW="1509077" imgH="846137" progId="Visio.Drawing.11">
              <p:embed/>
            </p:oleObj>
          </a:graphicData>
        </a:graphic>
      </p:graphicFrame>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1043608" y="404664"/>
            <a:ext cx="5949064" cy="584775"/>
          </a:xfrm>
          <a:prstGeom prst="rect">
            <a:avLst/>
          </a:prstGeom>
          <a:noFill/>
          <a:ln w="9525">
            <a:noFill/>
            <a:miter lim="800000"/>
            <a:headEnd/>
            <a:tailEnd/>
          </a:ln>
        </p:spPr>
        <p:txBody>
          <a:bodyPr wrap="none">
            <a:spAutoFit/>
          </a:bodyPr>
          <a:lstStyle/>
          <a:p>
            <a:r>
              <a:rPr lang="zh-CN" altLang="en-US" sz="3200" b="1" dirty="0">
                <a:solidFill>
                  <a:schemeClr val="tx1">
                    <a:lumMod val="85000"/>
                    <a:lumOff val="15000"/>
                  </a:schemeClr>
                </a:solidFill>
              </a:rPr>
              <a:t>2.2  逻辑代数的基本定律和规则 </a:t>
            </a:r>
          </a:p>
        </p:txBody>
      </p:sp>
      <p:sp>
        <p:nvSpPr>
          <p:cNvPr id="84995" name="Text Box 3"/>
          <p:cNvSpPr txBox="1">
            <a:spLocks noChangeArrowheads="1"/>
          </p:cNvSpPr>
          <p:nvPr/>
        </p:nvSpPr>
        <p:spPr bwMode="auto">
          <a:xfrm>
            <a:off x="1371600" y="1600200"/>
            <a:ext cx="2525050" cy="523220"/>
          </a:xfrm>
          <a:prstGeom prst="rect">
            <a:avLst/>
          </a:prstGeom>
          <a:noFill/>
          <a:ln w="9525">
            <a:noFill/>
            <a:miter lim="800000"/>
            <a:headEnd/>
            <a:tailEnd/>
          </a:ln>
        </p:spPr>
        <p:txBody>
          <a:bodyPr wrap="none">
            <a:spAutoFit/>
          </a:bodyPr>
          <a:lstStyle/>
          <a:p>
            <a:r>
              <a:rPr lang="zh-CN" altLang="en-US" sz="2800" b="1">
                <a:solidFill>
                  <a:schemeClr val="tx1">
                    <a:lumMod val="85000"/>
                    <a:lumOff val="15000"/>
                  </a:schemeClr>
                </a:solidFill>
              </a:rPr>
              <a:t>2.2.1 基本定律 </a:t>
            </a:r>
          </a:p>
        </p:txBody>
      </p:sp>
      <p:sp>
        <p:nvSpPr>
          <p:cNvPr id="84996" name="Text Box 4"/>
          <p:cNvSpPr txBox="1">
            <a:spLocks noChangeArrowheads="1"/>
          </p:cNvSpPr>
          <p:nvPr/>
        </p:nvSpPr>
        <p:spPr bwMode="auto">
          <a:xfrm>
            <a:off x="762000" y="2438400"/>
            <a:ext cx="7696200" cy="4073525"/>
          </a:xfrm>
          <a:prstGeom prst="rect">
            <a:avLst/>
          </a:prstGeom>
          <a:noFill/>
          <a:ln w="9525">
            <a:noFill/>
            <a:miter lim="800000"/>
            <a:headEnd/>
            <a:tailEnd/>
          </a:ln>
        </p:spPr>
        <p:txBody>
          <a:bodyPr>
            <a:spAutoFit/>
          </a:bodyPr>
          <a:lstStyle/>
          <a:p>
            <a:pPr algn="just">
              <a:lnSpc>
                <a:spcPct val="120000"/>
              </a:lnSpc>
              <a:spcBef>
                <a:spcPct val="50000"/>
              </a:spcBef>
            </a:pPr>
            <a:r>
              <a:rPr lang="zh-CN" altLang="en-US" dirty="0">
                <a:solidFill>
                  <a:schemeClr val="tx1">
                    <a:lumMod val="85000"/>
                    <a:lumOff val="15000"/>
                  </a:schemeClr>
                </a:solidFill>
              </a:rPr>
              <a:t>        1. 变量和常量的关系</a:t>
            </a:r>
            <a:r>
              <a:rPr lang="zh-CN" altLang="en-US" dirty="0" smtClean="0">
                <a:solidFill>
                  <a:schemeClr val="tx1">
                    <a:lumMod val="85000"/>
                    <a:lumOff val="15000"/>
                  </a:schemeClr>
                </a:solidFill>
              </a:rPr>
              <a:t>式</a:t>
            </a:r>
            <a:endParaRPr lang="zh-CN" altLang="en-US" dirty="0">
              <a:solidFill>
                <a:schemeClr val="tx1">
                  <a:lumMod val="85000"/>
                  <a:lumOff val="15000"/>
                </a:schemeClr>
              </a:solidFill>
            </a:endParaRPr>
          </a:p>
          <a:p>
            <a:pPr algn="just">
              <a:lnSpc>
                <a:spcPct val="120000"/>
              </a:lnSpc>
              <a:spcBef>
                <a:spcPct val="50000"/>
              </a:spcBef>
            </a:pPr>
            <a:r>
              <a:rPr lang="zh-CN" altLang="en-US" dirty="0">
                <a:solidFill>
                  <a:schemeClr val="tx1">
                    <a:lumMod val="85000"/>
                    <a:lumOff val="15000"/>
                  </a:schemeClr>
                </a:solidFill>
              </a:rPr>
              <a:t>       逻辑变量的取值只有0和1，根据三种基本运算的定义，可推得以下关系式。 </a:t>
            </a:r>
          </a:p>
          <a:p>
            <a:pPr algn="just">
              <a:lnSpc>
                <a:spcPct val="120000"/>
              </a:lnSpc>
              <a:spcBef>
                <a:spcPct val="50000"/>
              </a:spcBef>
            </a:pPr>
            <a:r>
              <a:rPr lang="zh-CN" altLang="en-US" dirty="0">
                <a:solidFill>
                  <a:schemeClr val="tx1">
                    <a:lumMod val="85000"/>
                    <a:lumOff val="15000"/>
                  </a:schemeClr>
                </a:solidFill>
              </a:rPr>
              <a:t>0-1律：   A</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0  =0     A+1  =</a:t>
            </a:r>
            <a:r>
              <a:rPr lang="zh-CN" altLang="en-US" dirty="0" smtClean="0">
                <a:solidFill>
                  <a:schemeClr val="tx1">
                    <a:lumMod val="85000"/>
                    <a:lumOff val="15000"/>
                  </a:schemeClr>
                </a:solidFill>
              </a:rPr>
              <a:t>1</a:t>
            </a:r>
            <a:endParaRPr lang="zh-CN" altLang="en-US" dirty="0">
              <a:solidFill>
                <a:schemeClr val="tx1">
                  <a:lumMod val="85000"/>
                  <a:lumOff val="15000"/>
                </a:schemeClr>
              </a:solidFill>
            </a:endParaRPr>
          </a:p>
          <a:p>
            <a:pPr algn="just">
              <a:lnSpc>
                <a:spcPct val="120000"/>
              </a:lnSpc>
              <a:spcBef>
                <a:spcPct val="50000"/>
              </a:spcBef>
            </a:pPr>
            <a:r>
              <a:rPr lang="zh-CN" altLang="en-US" dirty="0">
                <a:solidFill>
                  <a:schemeClr val="tx1">
                    <a:lumMod val="85000"/>
                    <a:lumOff val="15000"/>
                  </a:schemeClr>
                </a:solidFill>
              </a:rPr>
              <a:t>自等律：A</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1=A      </a:t>
            </a:r>
            <a:r>
              <a:rPr lang="zh-CN" altLang="en-US" dirty="0" smtClean="0">
                <a:solidFill>
                  <a:schemeClr val="tx1">
                    <a:lumMod val="85000"/>
                    <a:lumOff val="15000"/>
                  </a:schemeClr>
                </a:solidFill>
              </a:rPr>
              <a:t>A+0=A</a:t>
            </a:r>
            <a:endParaRPr lang="zh-CN" altLang="en-US" dirty="0">
              <a:solidFill>
                <a:schemeClr val="tx1">
                  <a:lumMod val="85000"/>
                  <a:lumOff val="15000"/>
                </a:schemeClr>
              </a:solidFill>
            </a:endParaRPr>
          </a:p>
          <a:p>
            <a:pPr algn="just">
              <a:lnSpc>
                <a:spcPct val="120000"/>
              </a:lnSpc>
              <a:spcBef>
                <a:spcPct val="50000"/>
              </a:spcBef>
            </a:pPr>
            <a:r>
              <a:rPr lang="zh-CN" altLang="en-US" dirty="0">
                <a:solidFill>
                  <a:schemeClr val="tx1">
                    <a:lumMod val="85000"/>
                    <a:lumOff val="15000"/>
                  </a:schemeClr>
                </a:solidFill>
              </a:rPr>
              <a:t>重叠律：A</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A=A     </a:t>
            </a:r>
            <a:r>
              <a:rPr lang="zh-CN" altLang="en-US" dirty="0" smtClean="0">
                <a:solidFill>
                  <a:schemeClr val="tx1">
                    <a:lumMod val="85000"/>
                    <a:lumOff val="15000"/>
                  </a:schemeClr>
                </a:solidFill>
              </a:rPr>
              <a:t>A+A=A</a:t>
            </a:r>
            <a:endParaRPr lang="zh-CN" altLang="en-US" dirty="0">
              <a:solidFill>
                <a:schemeClr val="tx1">
                  <a:lumMod val="85000"/>
                  <a:lumOff val="15000"/>
                </a:schemeClr>
              </a:solidFill>
            </a:endParaRPr>
          </a:p>
          <a:p>
            <a:pPr>
              <a:lnSpc>
                <a:spcPct val="120000"/>
              </a:lnSpc>
              <a:spcBef>
                <a:spcPct val="50000"/>
              </a:spcBef>
            </a:pPr>
            <a:r>
              <a:rPr lang="zh-CN" altLang="en-US" dirty="0">
                <a:solidFill>
                  <a:schemeClr val="tx1">
                    <a:lumMod val="85000"/>
                    <a:lumOff val="15000"/>
                  </a:schemeClr>
                </a:solidFill>
              </a:rPr>
              <a:t>互补律：A·A=0       A+A=1 </a:t>
            </a:r>
          </a:p>
        </p:txBody>
      </p:sp>
      <p:grpSp>
        <p:nvGrpSpPr>
          <p:cNvPr id="2" name="Group 5"/>
          <p:cNvGrpSpPr>
            <a:grpSpLocks/>
          </p:cNvGrpSpPr>
          <p:nvPr/>
        </p:nvGrpSpPr>
        <p:grpSpPr bwMode="auto">
          <a:xfrm>
            <a:off x="2362200" y="6157913"/>
            <a:ext cx="1704975" cy="14287"/>
            <a:chOff x="0" y="0"/>
            <a:chExt cx="1074" cy="9"/>
          </a:xfrm>
        </p:grpSpPr>
        <p:sp>
          <p:nvSpPr>
            <p:cNvPr id="84998" name="Line 6"/>
            <p:cNvSpPr>
              <a:spLocks noChangeShapeType="1"/>
            </p:cNvSpPr>
            <p:nvPr/>
          </p:nvSpPr>
          <p:spPr bwMode="auto">
            <a:xfrm>
              <a:off x="0" y="9"/>
              <a:ext cx="144" cy="0"/>
            </a:xfrm>
            <a:prstGeom prst="line">
              <a:avLst/>
            </a:prstGeom>
            <a:noFill/>
            <a:ln w="9525">
              <a:solidFill>
                <a:schemeClr val="tx1"/>
              </a:solidFill>
              <a:round/>
              <a:headEnd/>
              <a:tailEnd/>
            </a:ln>
          </p:spPr>
          <p:txBody>
            <a:bodyPr/>
            <a:lstStyle/>
            <a:p>
              <a:endParaRPr lang="zh-CN" altLang="en-US">
                <a:solidFill>
                  <a:schemeClr val="tx1">
                    <a:lumMod val="85000"/>
                    <a:lumOff val="15000"/>
                  </a:schemeClr>
                </a:solidFill>
              </a:endParaRPr>
            </a:p>
          </p:txBody>
        </p:sp>
        <p:sp>
          <p:nvSpPr>
            <p:cNvPr id="84999" name="Line 7"/>
            <p:cNvSpPr>
              <a:spLocks noChangeShapeType="1"/>
            </p:cNvSpPr>
            <p:nvPr/>
          </p:nvSpPr>
          <p:spPr bwMode="auto">
            <a:xfrm>
              <a:off x="930" y="0"/>
              <a:ext cx="144" cy="0"/>
            </a:xfrm>
            <a:prstGeom prst="line">
              <a:avLst/>
            </a:prstGeom>
            <a:noFill/>
            <a:ln w="9525">
              <a:solidFill>
                <a:schemeClr val="tx1"/>
              </a:solidFill>
              <a:round/>
              <a:headEnd/>
              <a:tailEnd/>
            </a:ln>
          </p:spPr>
          <p:txBody>
            <a:bodyPr/>
            <a:lstStyle/>
            <a:p>
              <a:endParaRPr lang="zh-CN" altLang="en-US">
                <a:solidFill>
                  <a:schemeClr val="tx1">
                    <a:lumMod val="85000"/>
                    <a:lumOff val="15000"/>
                  </a:schemeClr>
                </a:solidFill>
              </a:endParaRPr>
            </a:p>
          </p:txBody>
        </p:sp>
      </p:gr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533400" y="476672"/>
            <a:ext cx="8077200" cy="6149376"/>
          </a:xfrm>
          <a:prstGeom prst="rect">
            <a:avLst/>
          </a:prstGeom>
          <a:noFill/>
          <a:ln w="9525">
            <a:noFill/>
            <a:miter lim="800000"/>
            <a:headEnd/>
            <a:tailEnd/>
          </a:ln>
        </p:spPr>
        <p:txBody>
          <a:bodyPr>
            <a:spAutoFit/>
          </a:bodyPr>
          <a:lstStyle/>
          <a:p>
            <a:pPr lvl="1" algn="just">
              <a:lnSpc>
                <a:spcPct val="120000"/>
              </a:lnSpc>
              <a:spcBef>
                <a:spcPct val="50000"/>
              </a:spcBef>
            </a:pPr>
            <a:r>
              <a:rPr lang="zh-CN" altLang="en-US" sz="3200" b="1" dirty="0">
                <a:solidFill>
                  <a:schemeClr val="tx1">
                    <a:lumMod val="85000"/>
                    <a:lumOff val="15000"/>
                  </a:schemeClr>
                </a:solidFill>
              </a:rPr>
              <a:t> 2. 与普通代数相似的定</a:t>
            </a:r>
            <a:r>
              <a:rPr lang="zh-CN" altLang="en-US" sz="3200" b="1" dirty="0" smtClean="0">
                <a:solidFill>
                  <a:schemeClr val="tx1">
                    <a:lumMod val="85000"/>
                    <a:lumOff val="15000"/>
                  </a:schemeClr>
                </a:solidFill>
              </a:rPr>
              <a:t>律</a:t>
            </a:r>
            <a:endParaRPr lang="zh-CN" altLang="en-US" sz="3200" dirty="0">
              <a:solidFill>
                <a:schemeClr val="tx1">
                  <a:lumMod val="85000"/>
                  <a:lumOff val="15000"/>
                </a:schemeClr>
              </a:solidFill>
            </a:endParaRPr>
          </a:p>
          <a:p>
            <a:pPr lvl="1" algn="just">
              <a:lnSpc>
                <a:spcPct val="120000"/>
              </a:lnSpc>
              <a:spcBef>
                <a:spcPct val="50000"/>
              </a:spcBef>
            </a:pPr>
            <a:r>
              <a:rPr lang="zh-CN" altLang="en-US" dirty="0">
                <a:solidFill>
                  <a:schemeClr val="tx1">
                    <a:lumMod val="85000"/>
                    <a:lumOff val="15000"/>
                  </a:schemeClr>
                </a:solidFill>
              </a:rPr>
              <a:t>交换律 A</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B=B</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A                   </a:t>
            </a:r>
            <a:r>
              <a:rPr lang="zh-CN" altLang="en-US" dirty="0" smtClean="0">
                <a:solidFill>
                  <a:schemeClr val="tx1">
                    <a:lumMod val="85000"/>
                    <a:lumOff val="15000"/>
                  </a:schemeClr>
                </a:solidFill>
              </a:rPr>
              <a:t>A+B=B+A</a:t>
            </a:r>
            <a:endParaRPr lang="zh-CN" altLang="en-US" dirty="0">
              <a:solidFill>
                <a:schemeClr val="tx1">
                  <a:lumMod val="85000"/>
                  <a:lumOff val="15000"/>
                </a:schemeClr>
              </a:solidFill>
            </a:endParaRPr>
          </a:p>
          <a:p>
            <a:pPr lvl="1" algn="just">
              <a:lnSpc>
                <a:spcPct val="120000"/>
              </a:lnSpc>
              <a:spcBef>
                <a:spcPct val="50000"/>
              </a:spcBef>
            </a:pPr>
            <a:r>
              <a:rPr lang="zh-CN" altLang="en-US" dirty="0">
                <a:solidFill>
                  <a:schemeClr val="tx1">
                    <a:lumMod val="85000"/>
                    <a:lumOff val="15000"/>
                  </a:schemeClr>
                </a:solidFill>
              </a:rPr>
              <a:t>结合律 (A</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B)</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C=A</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(B</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C)    (A+B)+C=A+(B+C</a:t>
            </a:r>
            <a:r>
              <a:rPr lang="zh-CN" altLang="en-US" dirty="0" smtClean="0">
                <a:solidFill>
                  <a:schemeClr val="tx1">
                    <a:lumMod val="85000"/>
                    <a:lumOff val="15000"/>
                  </a:schemeClr>
                </a:solidFill>
              </a:rPr>
              <a:t>)</a:t>
            </a:r>
            <a:endParaRPr lang="zh-CN" altLang="en-US" dirty="0">
              <a:solidFill>
                <a:schemeClr val="tx1">
                  <a:lumMod val="85000"/>
                  <a:lumOff val="15000"/>
                </a:schemeClr>
              </a:solidFill>
            </a:endParaRPr>
          </a:p>
          <a:p>
            <a:pPr lvl="1" algn="just">
              <a:lnSpc>
                <a:spcPct val="120000"/>
              </a:lnSpc>
              <a:spcBef>
                <a:spcPct val="50000"/>
              </a:spcBef>
            </a:pPr>
            <a:r>
              <a:rPr lang="zh-CN" altLang="en-US" dirty="0">
                <a:solidFill>
                  <a:schemeClr val="tx1">
                    <a:lumMod val="85000"/>
                    <a:lumOff val="15000"/>
                  </a:schemeClr>
                </a:solidFill>
              </a:rPr>
              <a:t>分配律 A</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(B+C)=AB+AC      A+BC=(A+B)(A+C</a:t>
            </a:r>
            <a:r>
              <a:rPr lang="zh-CN" altLang="en-US" dirty="0" smtClean="0">
                <a:solidFill>
                  <a:schemeClr val="tx1">
                    <a:lumMod val="85000"/>
                    <a:lumOff val="15000"/>
                  </a:schemeClr>
                </a:solidFill>
              </a:rPr>
              <a:t>)</a:t>
            </a:r>
            <a:endParaRPr lang="zh-CN" altLang="en-US" dirty="0">
              <a:solidFill>
                <a:schemeClr val="tx1">
                  <a:lumMod val="85000"/>
                  <a:lumOff val="15000"/>
                </a:schemeClr>
              </a:solidFill>
            </a:endParaRPr>
          </a:p>
          <a:p>
            <a:pPr algn="just">
              <a:lnSpc>
                <a:spcPct val="120000"/>
              </a:lnSpc>
              <a:spcBef>
                <a:spcPct val="50000"/>
              </a:spcBef>
            </a:pPr>
            <a:r>
              <a:rPr lang="zh-CN" altLang="en-US" dirty="0">
                <a:solidFill>
                  <a:schemeClr val="tx1">
                    <a:lumMod val="85000"/>
                    <a:lumOff val="15000"/>
                  </a:schemeClr>
                </a:solidFill>
              </a:rPr>
              <a:t>      以上定律可以用真值表证明，也可以用公式证明。例如， 证明加对乘的分配律A+BC=(A+B)(A+C)。 </a:t>
            </a:r>
          </a:p>
          <a:p>
            <a:pPr algn="just">
              <a:lnSpc>
                <a:spcPct val="120000"/>
              </a:lnSpc>
              <a:spcBef>
                <a:spcPct val="50000"/>
              </a:spcBef>
            </a:pPr>
            <a:r>
              <a:rPr lang="zh-CN" altLang="en-US" dirty="0">
                <a:solidFill>
                  <a:schemeClr val="tx1">
                    <a:lumMod val="85000"/>
                    <a:lumOff val="15000"/>
                  </a:schemeClr>
                </a:solidFill>
              </a:rPr>
              <a:t>       证： (A+B)(A+C) =</a:t>
            </a:r>
            <a:r>
              <a:rPr lang="zh-CN" altLang="en-US" dirty="0" smtClean="0">
                <a:solidFill>
                  <a:schemeClr val="tx1">
                    <a:lumMod val="85000"/>
                    <a:lumOff val="15000"/>
                  </a:schemeClr>
                </a:solidFill>
              </a:rPr>
              <a:t>A</a:t>
            </a:r>
            <a:r>
              <a:rPr lang="zh-CN" altLang="en-US" dirty="0" smtClean="0">
                <a:solidFill>
                  <a:schemeClr val="tx1">
                    <a:lumMod val="85000"/>
                    <a:lumOff val="15000"/>
                  </a:schemeClr>
                </a:solidFill>
                <a:latin typeface="Courier New" pitchFamily="49" charset="0"/>
              </a:rPr>
              <a:t>·</a:t>
            </a:r>
            <a:r>
              <a:rPr lang="zh-CN" altLang="en-US" dirty="0" smtClean="0">
                <a:solidFill>
                  <a:schemeClr val="tx1">
                    <a:lumMod val="85000"/>
                    <a:lumOff val="15000"/>
                  </a:schemeClr>
                </a:solidFill>
              </a:rPr>
              <a:t>A+A</a:t>
            </a:r>
            <a:r>
              <a:rPr lang="zh-CN" altLang="en-US" dirty="0" smtClean="0">
                <a:solidFill>
                  <a:schemeClr val="tx1">
                    <a:lumMod val="85000"/>
                    <a:lumOff val="15000"/>
                  </a:schemeClr>
                </a:solidFill>
                <a:latin typeface="Courier New" pitchFamily="49" charset="0"/>
              </a:rPr>
              <a:t>·</a:t>
            </a:r>
            <a:r>
              <a:rPr lang="zh-CN" altLang="en-US" dirty="0" smtClean="0">
                <a:solidFill>
                  <a:schemeClr val="tx1">
                    <a:lumMod val="85000"/>
                    <a:lumOff val="15000"/>
                  </a:schemeClr>
                </a:solidFill>
              </a:rPr>
              <a:t>B+A</a:t>
            </a:r>
            <a:r>
              <a:rPr lang="zh-CN" altLang="en-US" dirty="0" smtClean="0">
                <a:solidFill>
                  <a:schemeClr val="tx1">
                    <a:lumMod val="85000"/>
                    <a:lumOff val="15000"/>
                  </a:schemeClr>
                </a:solidFill>
                <a:latin typeface="Courier New" pitchFamily="49" charset="0"/>
              </a:rPr>
              <a:t>·</a:t>
            </a:r>
            <a:r>
              <a:rPr lang="zh-CN" altLang="en-US" dirty="0" smtClean="0">
                <a:solidFill>
                  <a:schemeClr val="tx1">
                    <a:lumMod val="85000"/>
                    <a:lumOff val="15000"/>
                  </a:schemeClr>
                </a:solidFill>
              </a:rPr>
              <a:t>C+B</a:t>
            </a:r>
            <a:r>
              <a:rPr lang="zh-CN" altLang="en-US" dirty="0" smtClean="0">
                <a:solidFill>
                  <a:schemeClr val="tx1">
                    <a:lumMod val="85000"/>
                    <a:lumOff val="15000"/>
                  </a:schemeClr>
                </a:solidFill>
                <a:latin typeface="Courier New" pitchFamily="49" charset="0"/>
              </a:rPr>
              <a:t>·</a:t>
            </a:r>
            <a:r>
              <a:rPr lang="zh-CN" altLang="en-US" dirty="0" smtClean="0">
                <a:solidFill>
                  <a:schemeClr val="tx1">
                    <a:lumMod val="85000"/>
                    <a:lumOff val="15000"/>
                  </a:schemeClr>
                </a:solidFill>
              </a:rPr>
              <a:t>C</a:t>
            </a:r>
            <a:endParaRPr lang="zh-CN" altLang="en-US" dirty="0">
              <a:solidFill>
                <a:schemeClr val="tx1">
                  <a:lumMod val="85000"/>
                  <a:lumOff val="15000"/>
                </a:schemeClr>
              </a:solidFill>
            </a:endParaRPr>
          </a:p>
          <a:p>
            <a:pPr algn="just">
              <a:lnSpc>
                <a:spcPct val="120000"/>
              </a:lnSpc>
              <a:spcBef>
                <a:spcPct val="50000"/>
              </a:spcBef>
            </a:pPr>
            <a:r>
              <a:rPr lang="zh-CN" altLang="en-US" dirty="0">
                <a:solidFill>
                  <a:schemeClr val="tx1">
                    <a:lumMod val="85000"/>
                    <a:lumOff val="15000"/>
                  </a:schemeClr>
                </a:solidFill>
              </a:rPr>
              <a:t>                                     =</a:t>
            </a:r>
            <a:r>
              <a:rPr lang="zh-CN" altLang="en-US" dirty="0" smtClean="0">
                <a:solidFill>
                  <a:schemeClr val="tx1">
                    <a:lumMod val="85000"/>
                    <a:lumOff val="15000"/>
                  </a:schemeClr>
                </a:solidFill>
              </a:rPr>
              <a:t>A+AB+AC+BC</a:t>
            </a:r>
            <a:endParaRPr lang="zh-CN" altLang="en-US" dirty="0">
              <a:solidFill>
                <a:schemeClr val="tx1">
                  <a:lumMod val="85000"/>
                  <a:lumOff val="15000"/>
                </a:schemeClr>
              </a:solidFill>
            </a:endParaRPr>
          </a:p>
          <a:p>
            <a:pPr algn="just">
              <a:lnSpc>
                <a:spcPct val="120000"/>
              </a:lnSpc>
              <a:spcBef>
                <a:spcPct val="50000"/>
              </a:spcBef>
            </a:pPr>
            <a:r>
              <a:rPr lang="zh-CN" altLang="en-US" dirty="0">
                <a:solidFill>
                  <a:schemeClr val="tx1">
                    <a:lumMod val="85000"/>
                    <a:lumOff val="15000"/>
                  </a:schemeClr>
                </a:solidFill>
              </a:rPr>
              <a:t>                                     =A(1+B+C)+</a:t>
            </a:r>
            <a:r>
              <a:rPr lang="zh-CN" altLang="en-US" dirty="0" smtClean="0">
                <a:solidFill>
                  <a:schemeClr val="tx1">
                    <a:lumMod val="85000"/>
                    <a:lumOff val="15000"/>
                  </a:schemeClr>
                </a:solidFill>
              </a:rPr>
              <a:t>BC=A+BC</a:t>
            </a:r>
            <a:endParaRPr lang="zh-CN" altLang="en-US" dirty="0">
              <a:solidFill>
                <a:schemeClr val="tx1">
                  <a:lumMod val="85000"/>
                  <a:lumOff val="15000"/>
                </a:schemeClr>
              </a:solidFill>
            </a:endParaRPr>
          </a:p>
          <a:p>
            <a:pPr>
              <a:lnSpc>
                <a:spcPct val="120000"/>
              </a:lnSpc>
              <a:spcBef>
                <a:spcPct val="50000"/>
              </a:spcBef>
            </a:pPr>
            <a:r>
              <a:rPr lang="zh-CN" altLang="en-US" dirty="0">
                <a:solidFill>
                  <a:schemeClr val="tx1">
                    <a:lumMod val="85000"/>
                    <a:lumOff val="15000"/>
                  </a:schemeClr>
                </a:solidFill>
              </a:rPr>
              <a:t>因此有          A+BC=(A+B)(A+C) </a:t>
            </a:r>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Text Box 2"/>
          <p:cNvSpPr txBox="1">
            <a:spLocks noChangeArrowheads="1"/>
          </p:cNvSpPr>
          <p:nvPr/>
        </p:nvSpPr>
        <p:spPr bwMode="auto">
          <a:xfrm>
            <a:off x="1187624" y="260648"/>
            <a:ext cx="5791200" cy="1526572"/>
          </a:xfrm>
          <a:prstGeom prst="rect">
            <a:avLst/>
          </a:prstGeom>
          <a:noFill/>
          <a:ln w="9525">
            <a:noFill/>
            <a:miter lim="800000"/>
            <a:headEnd/>
            <a:tailEnd/>
          </a:ln>
        </p:spPr>
        <p:txBody>
          <a:bodyPr>
            <a:spAutoFit/>
          </a:bodyPr>
          <a:lstStyle/>
          <a:p>
            <a:pPr algn="just">
              <a:lnSpc>
                <a:spcPct val="145000"/>
              </a:lnSpc>
              <a:spcBef>
                <a:spcPct val="50000"/>
              </a:spcBef>
            </a:pPr>
            <a:r>
              <a:rPr lang="zh-CN" altLang="en-US" sz="3200" b="1" dirty="0">
                <a:solidFill>
                  <a:schemeClr val="tx1">
                    <a:lumMod val="85000"/>
                    <a:lumOff val="15000"/>
                  </a:schemeClr>
                </a:solidFill>
              </a:rPr>
              <a:t>3. 逻辑代数中的特殊定</a:t>
            </a:r>
            <a:r>
              <a:rPr lang="zh-CN" altLang="en-US" sz="3200" b="1" dirty="0" smtClean="0">
                <a:solidFill>
                  <a:schemeClr val="tx1">
                    <a:lumMod val="85000"/>
                    <a:lumOff val="15000"/>
                  </a:schemeClr>
                </a:solidFill>
              </a:rPr>
              <a:t>律</a:t>
            </a:r>
            <a:endParaRPr lang="zh-CN" altLang="en-US" dirty="0">
              <a:solidFill>
                <a:schemeClr val="tx1">
                  <a:lumMod val="85000"/>
                  <a:lumOff val="15000"/>
                </a:schemeClr>
              </a:solidFill>
            </a:endParaRPr>
          </a:p>
          <a:p>
            <a:pPr>
              <a:lnSpc>
                <a:spcPct val="145000"/>
              </a:lnSpc>
              <a:spcBef>
                <a:spcPct val="50000"/>
              </a:spcBef>
            </a:pPr>
            <a:r>
              <a:rPr lang="zh-CN" altLang="en-US" dirty="0">
                <a:solidFill>
                  <a:schemeClr val="tx1">
                    <a:lumMod val="85000"/>
                    <a:lumOff val="15000"/>
                  </a:schemeClr>
                </a:solidFill>
              </a:rPr>
              <a:t>反演律(De Morgan定律)： </a:t>
            </a:r>
          </a:p>
        </p:txBody>
      </p:sp>
      <p:graphicFrame>
        <p:nvGraphicFramePr>
          <p:cNvPr id="6146" name="Object 3"/>
          <p:cNvGraphicFramePr>
            <a:graphicFrameLocks noChangeAspect="1"/>
          </p:cNvGraphicFramePr>
          <p:nvPr/>
        </p:nvGraphicFramePr>
        <p:xfrm>
          <a:off x="2833688" y="1881188"/>
          <a:ext cx="1874837" cy="1670050"/>
        </p:xfrm>
        <a:graphic>
          <a:graphicData uri="http://schemas.openxmlformats.org/presentationml/2006/ole">
            <p:oleObj spid="_x0000_s325634" r:id="rId3" imgW="813470" imgH="724531" progId="Equations">
              <p:embed/>
            </p:oleObj>
          </a:graphicData>
        </a:graphic>
      </p:graphicFrame>
      <p:sp>
        <p:nvSpPr>
          <p:cNvPr id="6153" name="Text Box 4"/>
          <p:cNvSpPr txBox="1">
            <a:spLocks noChangeArrowheads="1"/>
          </p:cNvSpPr>
          <p:nvPr/>
        </p:nvSpPr>
        <p:spPr bwMode="auto">
          <a:xfrm>
            <a:off x="1371600" y="3657600"/>
            <a:ext cx="1479550" cy="457200"/>
          </a:xfrm>
          <a:prstGeom prst="rect">
            <a:avLst/>
          </a:prstGeom>
          <a:noFill/>
          <a:ln w="9525">
            <a:noFill/>
            <a:miter lim="800000"/>
            <a:headEnd/>
            <a:tailEnd/>
          </a:ln>
        </p:spPr>
        <p:txBody>
          <a:bodyPr>
            <a:spAutoFit/>
          </a:bodyPr>
          <a:lstStyle/>
          <a:p>
            <a:r>
              <a:rPr lang="zh-CN">
                <a:solidFill>
                  <a:schemeClr val="tx1">
                    <a:lumMod val="85000"/>
                    <a:lumOff val="15000"/>
                  </a:schemeClr>
                </a:solidFill>
              </a:rPr>
              <a:t>还原律： </a:t>
            </a:r>
          </a:p>
        </p:txBody>
      </p:sp>
      <p:graphicFrame>
        <p:nvGraphicFramePr>
          <p:cNvPr id="6147" name="Object 5"/>
          <p:cNvGraphicFramePr>
            <a:graphicFrameLocks noChangeAspect="1"/>
          </p:cNvGraphicFramePr>
          <p:nvPr/>
        </p:nvGraphicFramePr>
        <p:xfrm>
          <a:off x="2895600" y="3505200"/>
          <a:ext cx="1143000" cy="642938"/>
        </p:xfrm>
        <a:graphic>
          <a:graphicData uri="http://schemas.openxmlformats.org/presentationml/2006/ole">
            <p:oleObj spid="_x0000_s325635" r:id="rId4" imgW="407070" imgH="229116" progId="Equations">
              <p:embed/>
            </p:oleObj>
          </a:graphicData>
        </a:graphic>
      </p:graphicFrame>
      <p:sp>
        <p:nvSpPr>
          <p:cNvPr id="6154" name="Text Box 6"/>
          <p:cNvSpPr txBox="1">
            <a:spLocks noChangeArrowheads="1"/>
          </p:cNvSpPr>
          <p:nvPr/>
        </p:nvSpPr>
        <p:spPr bwMode="auto">
          <a:xfrm>
            <a:off x="3987628" y="4114800"/>
            <a:ext cx="1808508" cy="461665"/>
          </a:xfrm>
          <a:prstGeom prst="rect">
            <a:avLst/>
          </a:prstGeom>
          <a:noFill/>
          <a:ln w="9525">
            <a:noFill/>
            <a:miter lim="800000"/>
            <a:headEnd/>
            <a:tailEnd/>
          </a:ln>
        </p:spPr>
        <p:txBody>
          <a:bodyPr wrap="none">
            <a:spAutoFit/>
          </a:bodyPr>
          <a:lstStyle/>
          <a:p>
            <a:r>
              <a:rPr lang="zh-CN" altLang="en-US" dirty="0" smtClean="0">
                <a:solidFill>
                  <a:schemeClr val="tx1">
                    <a:lumMod val="85000"/>
                    <a:lumOff val="15000"/>
                  </a:schemeClr>
                </a:solidFill>
              </a:rPr>
              <a:t>反</a:t>
            </a:r>
            <a:r>
              <a:rPr lang="zh-CN" altLang="en-US" dirty="0">
                <a:solidFill>
                  <a:schemeClr val="tx1">
                    <a:lumMod val="85000"/>
                    <a:lumOff val="15000"/>
                  </a:schemeClr>
                </a:solidFill>
              </a:rPr>
              <a:t>演律证明 </a:t>
            </a:r>
          </a:p>
        </p:txBody>
      </p:sp>
      <p:graphicFrame>
        <p:nvGraphicFramePr>
          <p:cNvPr id="31751" name="Group 7"/>
          <p:cNvGraphicFramePr>
            <a:graphicFrameLocks noGrp="1"/>
          </p:cNvGraphicFramePr>
          <p:nvPr/>
        </p:nvGraphicFramePr>
        <p:xfrm>
          <a:off x="1828800" y="4676775"/>
          <a:ext cx="6096000" cy="1876425"/>
        </p:xfrm>
        <a:graphic>
          <a:graphicData uri="http://schemas.openxmlformats.org/drawingml/2006/table">
            <a:tbl>
              <a:tblPr/>
              <a:tblGrid>
                <a:gridCol w="1219200"/>
                <a:gridCol w="1219200"/>
                <a:gridCol w="1219200"/>
                <a:gridCol w="1219200"/>
                <a:gridCol w="1219200"/>
              </a:tblGrid>
              <a:tr h="520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5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0  0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0  1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1  0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8" name="Object 27"/>
          <p:cNvGraphicFramePr>
            <a:graphicFrameLocks noChangeAspect="1"/>
          </p:cNvGraphicFramePr>
          <p:nvPr/>
        </p:nvGraphicFramePr>
        <p:xfrm>
          <a:off x="3429000" y="4752975"/>
          <a:ext cx="457200" cy="365125"/>
        </p:xfrm>
        <a:graphic>
          <a:graphicData uri="http://schemas.openxmlformats.org/presentationml/2006/ole">
            <p:oleObj spid="_x0000_s325636" r:id="rId5" imgW="254759" imgH="203870" progId="Equations">
              <p:embed/>
            </p:oleObj>
          </a:graphicData>
        </a:graphic>
      </p:graphicFrame>
      <p:graphicFrame>
        <p:nvGraphicFramePr>
          <p:cNvPr id="6149" name="Object 28"/>
          <p:cNvGraphicFramePr>
            <a:graphicFrameLocks noChangeAspect="1"/>
          </p:cNvGraphicFramePr>
          <p:nvPr/>
        </p:nvGraphicFramePr>
        <p:xfrm>
          <a:off x="4572000" y="4752975"/>
          <a:ext cx="654050" cy="338138"/>
        </p:xfrm>
        <a:graphic>
          <a:graphicData uri="http://schemas.openxmlformats.org/presentationml/2006/ole">
            <p:oleObj spid="_x0000_s325637" r:id="rId6" imgW="394359" imgH="203694" progId="Equations">
              <p:embed/>
            </p:oleObj>
          </a:graphicData>
        </a:graphic>
      </p:graphicFrame>
      <p:graphicFrame>
        <p:nvGraphicFramePr>
          <p:cNvPr id="6150" name="Object 29"/>
          <p:cNvGraphicFramePr>
            <a:graphicFrameLocks noChangeAspect="1"/>
          </p:cNvGraphicFramePr>
          <p:nvPr/>
        </p:nvGraphicFramePr>
        <p:xfrm>
          <a:off x="5715000" y="4752975"/>
          <a:ext cx="654050" cy="338138"/>
        </p:xfrm>
        <a:graphic>
          <a:graphicData uri="http://schemas.openxmlformats.org/presentationml/2006/ole">
            <p:oleObj spid="_x0000_s325638" r:id="rId7" imgW="394359" imgH="203694" progId="Equations">
              <p:embed/>
            </p:oleObj>
          </a:graphicData>
        </a:graphic>
      </p:graphicFrame>
      <p:graphicFrame>
        <p:nvGraphicFramePr>
          <p:cNvPr id="6151" name="Object 30"/>
          <p:cNvGraphicFramePr>
            <a:graphicFrameLocks noChangeAspect="1"/>
          </p:cNvGraphicFramePr>
          <p:nvPr/>
        </p:nvGraphicFramePr>
        <p:xfrm>
          <a:off x="7162800" y="4733925"/>
          <a:ext cx="508000" cy="406400"/>
        </p:xfrm>
        <a:graphic>
          <a:graphicData uri="http://schemas.openxmlformats.org/presentationml/2006/ole">
            <p:oleObj spid="_x0000_s325639" r:id="rId8" imgW="254759" imgH="203870" progId="Equations">
              <p:embed/>
            </p:oleObj>
          </a:graphicData>
        </a:graphic>
      </p:graphicFrame>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1187624" y="332656"/>
            <a:ext cx="3682418" cy="584775"/>
          </a:xfrm>
          <a:prstGeom prst="rect">
            <a:avLst/>
          </a:prstGeom>
          <a:noFill/>
          <a:ln w="9525">
            <a:noFill/>
            <a:miter lim="800000"/>
            <a:headEnd/>
            <a:tailEnd/>
          </a:ln>
        </p:spPr>
        <p:txBody>
          <a:bodyPr wrap="none">
            <a:spAutoFit/>
          </a:bodyPr>
          <a:lstStyle/>
          <a:p>
            <a:r>
              <a:rPr lang="zh-CN" altLang="en-US" sz="3200" b="1" dirty="0">
                <a:solidFill>
                  <a:schemeClr val="tx1">
                    <a:lumMod val="85000"/>
                    <a:lumOff val="15000"/>
                  </a:schemeClr>
                </a:solidFill>
              </a:rPr>
              <a:t>2.2.2 若干常用公式 </a:t>
            </a:r>
          </a:p>
        </p:txBody>
      </p:sp>
      <p:sp>
        <p:nvSpPr>
          <p:cNvPr id="7172" name="Text Box 3"/>
          <p:cNvSpPr txBox="1">
            <a:spLocks noChangeArrowheads="1"/>
          </p:cNvSpPr>
          <p:nvPr/>
        </p:nvSpPr>
        <p:spPr bwMode="auto">
          <a:xfrm>
            <a:off x="1447800" y="1752600"/>
            <a:ext cx="1497526" cy="461665"/>
          </a:xfrm>
          <a:prstGeom prst="rect">
            <a:avLst/>
          </a:prstGeom>
          <a:noFill/>
          <a:ln w="9525">
            <a:noFill/>
            <a:miter lim="800000"/>
            <a:headEnd/>
            <a:tailEnd/>
          </a:ln>
        </p:spPr>
        <p:txBody>
          <a:bodyPr wrap="none">
            <a:spAutoFit/>
          </a:bodyPr>
          <a:lstStyle/>
          <a:p>
            <a:r>
              <a:rPr lang="zh-CN" altLang="en-US" b="1">
                <a:solidFill>
                  <a:schemeClr val="tx1">
                    <a:lumMod val="85000"/>
                    <a:lumOff val="15000"/>
                  </a:schemeClr>
                </a:solidFill>
              </a:rPr>
              <a:t>1. 合并律 </a:t>
            </a:r>
          </a:p>
        </p:txBody>
      </p:sp>
      <p:graphicFrame>
        <p:nvGraphicFramePr>
          <p:cNvPr id="7170" name="Object 4"/>
          <p:cNvGraphicFramePr>
            <a:graphicFrameLocks noChangeAspect="1"/>
          </p:cNvGraphicFramePr>
          <p:nvPr/>
        </p:nvGraphicFramePr>
        <p:xfrm>
          <a:off x="3886200" y="2590800"/>
          <a:ext cx="1905000" cy="455613"/>
        </p:xfrm>
        <a:graphic>
          <a:graphicData uri="http://schemas.openxmlformats.org/presentationml/2006/ole">
            <p:oleObj spid="_x0000_s326658" r:id="rId3" imgW="851217" imgH="203517" progId="Equations">
              <p:embed/>
            </p:oleObj>
          </a:graphicData>
        </a:graphic>
      </p:graphicFrame>
      <p:sp>
        <p:nvSpPr>
          <p:cNvPr id="7173" name="Text Box 5"/>
          <p:cNvSpPr txBox="1">
            <a:spLocks noChangeArrowheads="1"/>
          </p:cNvSpPr>
          <p:nvPr/>
        </p:nvSpPr>
        <p:spPr bwMode="auto">
          <a:xfrm>
            <a:off x="838200" y="3235325"/>
            <a:ext cx="7543800" cy="3046988"/>
          </a:xfrm>
          <a:prstGeom prst="rect">
            <a:avLst/>
          </a:prstGeom>
          <a:noFill/>
          <a:ln w="9525">
            <a:noFill/>
            <a:miter lim="800000"/>
            <a:headEnd/>
            <a:tailEnd/>
          </a:ln>
        </p:spPr>
        <p:txBody>
          <a:bodyPr>
            <a:spAutoFit/>
          </a:bodyPr>
          <a:lstStyle/>
          <a:p>
            <a:pPr algn="just">
              <a:lnSpc>
                <a:spcPct val="150000"/>
              </a:lnSpc>
              <a:spcBef>
                <a:spcPct val="50000"/>
              </a:spcBef>
            </a:pPr>
            <a:r>
              <a:rPr lang="zh-CN" altLang="en-US" dirty="0">
                <a:solidFill>
                  <a:schemeClr val="tx1">
                    <a:lumMod val="85000"/>
                    <a:lumOff val="15000"/>
                  </a:schemeClr>
                </a:solidFill>
              </a:rPr>
              <a:t>       在逻辑代数中，如果两个乘积项分别包含了互补的两个因子(如</a:t>
            </a:r>
            <a:r>
              <a:rPr lang="zh-CN" altLang="en-US" i="1" dirty="0">
                <a:solidFill>
                  <a:schemeClr val="tx1">
                    <a:lumMod val="85000"/>
                    <a:lumOff val="15000"/>
                  </a:schemeClr>
                </a:solidFill>
              </a:rPr>
              <a:t>B</a:t>
            </a:r>
            <a:r>
              <a:rPr lang="zh-CN" altLang="en-US" dirty="0">
                <a:solidFill>
                  <a:schemeClr val="tx1">
                    <a:lumMod val="85000"/>
                    <a:lumOff val="15000"/>
                  </a:schemeClr>
                </a:solidFill>
              </a:rPr>
              <a:t>和</a:t>
            </a:r>
            <a:r>
              <a:rPr lang="zh-CN" altLang="en-US" i="1" dirty="0">
                <a:solidFill>
                  <a:schemeClr val="tx1">
                    <a:lumMod val="85000"/>
                    <a:lumOff val="15000"/>
                  </a:schemeClr>
                </a:solidFill>
              </a:rPr>
              <a:t>B</a:t>
            </a:r>
            <a:r>
              <a:rPr lang="zh-CN" altLang="en-US" dirty="0">
                <a:solidFill>
                  <a:schemeClr val="tx1">
                    <a:lumMod val="85000"/>
                    <a:lumOff val="15000"/>
                  </a:schemeClr>
                </a:solidFill>
              </a:rPr>
              <a:t>)， 而其它因子都相同，那么这两个乘积项称为相邻项。 </a:t>
            </a:r>
          </a:p>
          <a:p>
            <a:pPr>
              <a:lnSpc>
                <a:spcPct val="150000"/>
              </a:lnSpc>
              <a:spcBef>
                <a:spcPct val="50000"/>
              </a:spcBef>
            </a:pPr>
            <a:r>
              <a:rPr lang="zh-CN" altLang="en-US" dirty="0">
                <a:solidFill>
                  <a:schemeClr val="tx1">
                    <a:lumMod val="85000"/>
                    <a:lumOff val="15000"/>
                  </a:schemeClr>
                </a:solidFill>
              </a:rPr>
              <a:t>        合并律说明，两个相邻项可以合并为一项， 消去互补量。 </a:t>
            </a:r>
          </a:p>
        </p:txBody>
      </p:sp>
      <p:sp>
        <p:nvSpPr>
          <p:cNvPr id="7174" name="Line 6"/>
          <p:cNvSpPr>
            <a:spLocks noChangeShapeType="1"/>
          </p:cNvSpPr>
          <p:nvPr/>
        </p:nvSpPr>
        <p:spPr bwMode="auto">
          <a:xfrm>
            <a:off x="3014663" y="4011613"/>
            <a:ext cx="228600" cy="0"/>
          </a:xfrm>
          <a:prstGeom prst="line">
            <a:avLst/>
          </a:prstGeom>
          <a:noFill/>
          <a:ln w="9525">
            <a:solidFill>
              <a:schemeClr val="tx1"/>
            </a:solidFill>
            <a:round/>
            <a:headEnd/>
            <a:tailEnd/>
          </a:ln>
        </p:spPr>
        <p:txBody>
          <a:bodyPr/>
          <a:lstStyle/>
          <a:p>
            <a:endParaRPr lang="zh-CN" altLang="en-US">
              <a:solidFill>
                <a:schemeClr val="tx1">
                  <a:lumMod val="85000"/>
                  <a:lumOff val="15000"/>
                </a:schemeClr>
              </a:solidFill>
            </a:endParaRPr>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755576" y="332656"/>
            <a:ext cx="7848600" cy="4351961"/>
          </a:xfrm>
          <a:prstGeom prst="rect">
            <a:avLst/>
          </a:prstGeom>
          <a:noFill/>
          <a:ln w="9525">
            <a:noFill/>
            <a:miter lim="800000"/>
            <a:headEnd/>
            <a:tailEnd/>
          </a:ln>
        </p:spPr>
        <p:txBody>
          <a:bodyPr>
            <a:spAutoFit/>
          </a:bodyPr>
          <a:lstStyle/>
          <a:p>
            <a:pPr algn="just">
              <a:lnSpc>
                <a:spcPct val="130000"/>
              </a:lnSpc>
              <a:spcBef>
                <a:spcPct val="50000"/>
              </a:spcBef>
            </a:pPr>
            <a:r>
              <a:rPr lang="zh-CN" altLang="en-US" sz="3200" b="1" dirty="0">
                <a:solidFill>
                  <a:schemeClr val="tx1">
                    <a:lumMod val="85000"/>
                    <a:lumOff val="15000"/>
                  </a:schemeClr>
                </a:solidFill>
              </a:rPr>
              <a:t>  </a:t>
            </a:r>
            <a:r>
              <a:rPr lang="zh-CN" altLang="en-US" sz="3200" b="1" dirty="0" smtClean="0">
                <a:solidFill>
                  <a:schemeClr val="tx1">
                    <a:lumMod val="85000"/>
                    <a:lumOff val="15000"/>
                  </a:schemeClr>
                </a:solidFill>
              </a:rPr>
              <a:t>  </a:t>
            </a:r>
            <a:r>
              <a:rPr lang="zh-CN" altLang="en-US" sz="3200" b="1" dirty="0">
                <a:solidFill>
                  <a:schemeClr val="tx1">
                    <a:lumMod val="85000"/>
                    <a:lumOff val="15000"/>
                  </a:schemeClr>
                </a:solidFill>
              </a:rPr>
              <a:t>2. </a:t>
            </a:r>
            <a:r>
              <a:rPr lang="zh-CN" altLang="en-US" sz="3200" b="1" dirty="0" smtClean="0">
                <a:solidFill>
                  <a:schemeClr val="tx1">
                    <a:lumMod val="85000"/>
                    <a:lumOff val="15000"/>
                  </a:schemeClr>
                </a:solidFill>
              </a:rPr>
              <a:t>吸收律</a:t>
            </a:r>
            <a:endParaRPr lang="en-US" altLang="zh-CN" sz="3200" b="1" dirty="0" smtClean="0">
              <a:solidFill>
                <a:schemeClr val="tx1">
                  <a:lumMod val="85000"/>
                  <a:lumOff val="15000"/>
                </a:schemeClr>
              </a:solidFill>
            </a:endParaRPr>
          </a:p>
          <a:p>
            <a:pPr algn="just">
              <a:lnSpc>
                <a:spcPct val="130000"/>
              </a:lnSpc>
              <a:spcBef>
                <a:spcPct val="50000"/>
              </a:spcBef>
            </a:pPr>
            <a:endParaRPr lang="zh-CN" altLang="en-US" b="1" dirty="0">
              <a:solidFill>
                <a:schemeClr val="tx1">
                  <a:lumMod val="85000"/>
                  <a:lumOff val="15000"/>
                </a:schemeClr>
              </a:solidFill>
            </a:endParaRPr>
          </a:p>
          <a:p>
            <a:pPr algn="just">
              <a:lnSpc>
                <a:spcPct val="130000"/>
              </a:lnSpc>
              <a:spcBef>
                <a:spcPct val="50000"/>
              </a:spcBef>
            </a:pPr>
            <a:r>
              <a:rPr lang="zh-CN" altLang="en-US" dirty="0" smtClean="0">
                <a:solidFill>
                  <a:schemeClr val="tx1">
                    <a:lumMod val="85000"/>
                    <a:lumOff val="15000"/>
                  </a:schemeClr>
                </a:solidFill>
              </a:rPr>
              <a:t>                                   </a:t>
            </a:r>
            <a:r>
              <a:rPr lang="zh-CN" altLang="en-US" i="1" dirty="0">
                <a:solidFill>
                  <a:schemeClr val="tx1">
                    <a:lumMod val="85000"/>
                    <a:lumOff val="15000"/>
                  </a:schemeClr>
                </a:solidFill>
              </a:rPr>
              <a:t>A+AB</a:t>
            </a:r>
            <a:r>
              <a:rPr lang="zh-CN" altLang="en-US" dirty="0">
                <a:solidFill>
                  <a:schemeClr val="tx1">
                    <a:lumMod val="85000"/>
                    <a:lumOff val="15000"/>
                  </a:schemeClr>
                </a:solidFill>
              </a:rPr>
              <a:t>=</a:t>
            </a:r>
            <a:r>
              <a:rPr lang="zh-CN" altLang="en-US" i="1" dirty="0" smtClean="0">
                <a:solidFill>
                  <a:schemeClr val="tx1">
                    <a:lumMod val="85000"/>
                    <a:lumOff val="15000"/>
                  </a:schemeClr>
                </a:solidFill>
              </a:rPr>
              <a:t>A</a:t>
            </a:r>
            <a:endParaRPr lang="zh-CN" altLang="en-US" dirty="0">
              <a:solidFill>
                <a:schemeClr val="tx1">
                  <a:lumMod val="85000"/>
                  <a:lumOff val="15000"/>
                </a:schemeClr>
              </a:solidFill>
            </a:endParaRPr>
          </a:p>
          <a:p>
            <a:pPr algn="just">
              <a:lnSpc>
                <a:spcPct val="130000"/>
              </a:lnSpc>
              <a:spcBef>
                <a:spcPct val="50000"/>
              </a:spcBef>
            </a:pPr>
            <a:r>
              <a:rPr lang="zh-CN" altLang="en-US" dirty="0">
                <a:solidFill>
                  <a:schemeClr val="tx1">
                    <a:lumMod val="85000"/>
                    <a:lumOff val="15000"/>
                  </a:schemeClr>
                </a:solidFill>
              </a:rPr>
              <a:t>        证： 	        </a:t>
            </a:r>
            <a:r>
              <a:rPr lang="zh-CN" altLang="en-US" i="1" dirty="0">
                <a:solidFill>
                  <a:schemeClr val="tx1">
                    <a:lumMod val="85000"/>
                    <a:lumOff val="15000"/>
                  </a:schemeClr>
                </a:solidFill>
              </a:rPr>
              <a:t>A+AB=A(</a:t>
            </a:r>
            <a:r>
              <a:rPr lang="zh-CN" altLang="en-US" dirty="0">
                <a:solidFill>
                  <a:schemeClr val="tx1">
                    <a:lumMod val="85000"/>
                    <a:lumOff val="15000"/>
                  </a:schemeClr>
                </a:solidFill>
              </a:rPr>
              <a:t>1</a:t>
            </a:r>
            <a:r>
              <a:rPr lang="zh-CN" altLang="en-US" i="1" dirty="0">
                <a:solidFill>
                  <a:schemeClr val="tx1">
                    <a:lumMod val="85000"/>
                    <a:lumOff val="15000"/>
                  </a:schemeClr>
                </a:solidFill>
              </a:rPr>
              <a:t>+B)=</a:t>
            </a:r>
            <a:r>
              <a:rPr lang="zh-CN" altLang="en-US" i="1" dirty="0" smtClean="0">
                <a:solidFill>
                  <a:schemeClr val="tx1">
                    <a:lumMod val="85000"/>
                    <a:lumOff val="15000"/>
                  </a:schemeClr>
                </a:solidFill>
              </a:rPr>
              <a:t>A</a:t>
            </a:r>
            <a:r>
              <a:rPr lang="zh-CN" altLang="en-US" i="1" dirty="0" smtClean="0">
                <a:solidFill>
                  <a:schemeClr val="tx1">
                    <a:lumMod val="85000"/>
                    <a:lumOff val="15000"/>
                  </a:schemeClr>
                </a:solidFill>
                <a:latin typeface="Courier New" pitchFamily="49" charset="0"/>
              </a:rPr>
              <a:t>·</a:t>
            </a:r>
            <a:r>
              <a:rPr lang="zh-CN" altLang="en-US" dirty="0" smtClean="0">
                <a:solidFill>
                  <a:schemeClr val="tx1">
                    <a:lumMod val="85000"/>
                    <a:lumOff val="15000"/>
                  </a:schemeClr>
                </a:solidFill>
              </a:rPr>
              <a:t>1</a:t>
            </a:r>
            <a:r>
              <a:rPr lang="zh-CN" altLang="en-US" i="1" dirty="0" smtClean="0">
                <a:solidFill>
                  <a:schemeClr val="tx1">
                    <a:lumMod val="85000"/>
                    <a:lumOff val="15000"/>
                  </a:schemeClr>
                </a:solidFill>
              </a:rPr>
              <a:t>=A</a:t>
            </a:r>
            <a:endParaRPr lang="zh-CN" altLang="en-US" dirty="0">
              <a:solidFill>
                <a:schemeClr val="tx1">
                  <a:lumMod val="85000"/>
                  <a:lumOff val="15000"/>
                </a:schemeClr>
              </a:solidFill>
            </a:endParaRPr>
          </a:p>
          <a:p>
            <a:pPr algn="just">
              <a:lnSpc>
                <a:spcPct val="130000"/>
              </a:lnSpc>
              <a:spcBef>
                <a:spcPct val="50000"/>
              </a:spcBef>
            </a:pPr>
            <a:r>
              <a:rPr lang="zh-CN" altLang="en-US" dirty="0">
                <a:solidFill>
                  <a:schemeClr val="tx1">
                    <a:lumMod val="85000"/>
                    <a:lumOff val="15000"/>
                  </a:schemeClr>
                </a:solidFill>
              </a:rPr>
              <a:t>        该公式说明，在一个与或表达式中，如果某一乘积项的部分因子(如</a:t>
            </a:r>
            <a:r>
              <a:rPr lang="zh-CN" altLang="en-US" i="1" dirty="0">
                <a:solidFill>
                  <a:schemeClr val="tx1">
                    <a:lumMod val="85000"/>
                    <a:lumOff val="15000"/>
                  </a:schemeClr>
                </a:solidFill>
              </a:rPr>
              <a:t>AB</a:t>
            </a:r>
            <a:r>
              <a:rPr lang="zh-CN" altLang="en-US" dirty="0">
                <a:solidFill>
                  <a:schemeClr val="tx1">
                    <a:lumMod val="85000"/>
                    <a:lumOff val="15000"/>
                  </a:schemeClr>
                </a:solidFill>
              </a:rPr>
              <a:t>项中的</a:t>
            </a:r>
            <a:r>
              <a:rPr lang="zh-CN" altLang="en-US" i="1" dirty="0">
                <a:solidFill>
                  <a:schemeClr val="tx1">
                    <a:lumMod val="85000"/>
                    <a:lumOff val="15000"/>
                  </a:schemeClr>
                </a:solidFill>
              </a:rPr>
              <a:t>A</a:t>
            </a:r>
            <a:r>
              <a:rPr lang="zh-CN" altLang="en-US" dirty="0">
                <a:solidFill>
                  <a:schemeClr val="tx1">
                    <a:lumMod val="85000"/>
                    <a:lumOff val="15000"/>
                  </a:schemeClr>
                </a:solidFill>
              </a:rPr>
              <a:t>)恰好等于另一乘积项(如</a:t>
            </a:r>
            <a:r>
              <a:rPr lang="zh-CN" altLang="en-US" i="1" dirty="0">
                <a:solidFill>
                  <a:schemeClr val="tx1">
                    <a:lumMod val="85000"/>
                    <a:lumOff val="15000"/>
                  </a:schemeClr>
                </a:solidFill>
              </a:rPr>
              <a:t>A</a:t>
            </a:r>
            <a:r>
              <a:rPr lang="zh-CN" altLang="en-US" dirty="0">
                <a:solidFill>
                  <a:schemeClr val="tx1">
                    <a:lumMod val="85000"/>
                    <a:lumOff val="15000"/>
                  </a:schemeClr>
                </a:solidFill>
              </a:rPr>
              <a:t>)的全部， 则该乘积项(</a:t>
            </a:r>
            <a:r>
              <a:rPr lang="zh-CN" altLang="en-US" i="1" dirty="0">
                <a:solidFill>
                  <a:schemeClr val="tx1">
                    <a:lumMod val="85000"/>
                    <a:lumOff val="15000"/>
                  </a:schemeClr>
                </a:solidFill>
              </a:rPr>
              <a:t>AB)</a:t>
            </a:r>
            <a:r>
              <a:rPr lang="zh-CN" altLang="en-US" dirty="0">
                <a:solidFill>
                  <a:schemeClr val="tx1">
                    <a:lumMod val="85000"/>
                    <a:lumOff val="15000"/>
                  </a:schemeClr>
                </a:solidFill>
              </a:rPr>
              <a:t>是多余的。 </a:t>
            </a:r>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1908175" y="2060575"/>
          <a:ext cx="5410200" cy="1087438"/>
        </p:xfrm>
        <a:graphic>
          <a:graphicData uri="http://schemas.openxmlformats.org/presentationml/2006/ole">
            <p:oleObj spid="_x0000_s327682" name="Equation" r:id="rId3" imgW="2781617" imgH="559117" progId="">
              <p:embed/>
            </p:oleObj>
          </a:graphicData>
        </a:graphic>
      </p:graphicFrame>
      <p:sp>
        <p:nvSpPr>
          <p:cNvPr id="8197" name="Text Box 4"/>
          <p:cNvSpPr txBox="1">
            <a:spLocks noChangeArrowheads="1"/>
          </p:cNvSpPr>
          <p:nvPr/>
        </p:nvSpPr>
        <p:spPr bwMode="auto">
          <a:xfrm>
            <a:off x="1187450" y="2708275"/>
            <a:ext cx="720725" cy="461963"/>
          </a:xfrm>
          <a:prstGeom prst="rect">
            <a:avLst/>
          </a:prstGeom>
          <a:noFill/>
          <a:ln w="9525">
            <a:noFill/>
            <a:miter lim="800000"/>
            <a:headEnd/>
            <a:tailEnd/>
          </a:ln>
        </p:spPr>
        <p:txBody>
          <a:bodyPr>
            <a:spAutoFit/>
          </a:bodyPr>
          <a:lstStyle/>
          <a:p>
            <a:r>
              <a:rPr lang="zh-CN" altLang="en-US">
                <a:solidFill>
                  <a:schemeClr val="tx1">
                    <a:lumMod val="85000"/>
                    <a:lumOff val="15000"/>
                  </a:schemeClr>
                </a:solidFill>
              </a:rPr>
              <a:t> 证： </a:t>
            </a:r>
          </a:p>
        </p:txBody>
      </p:sp>
      <p:sp>
        <p:nvSpPr>
          <p:cNvPr id="8198" name="Text Box 2"/>
          <p:cNvSpPr txBox="1">
            <a:spLocks noChangeArrowheads="1"/>
          </p:cNvSpPr>
          <p:nvPr/>
        </p:nvSpPr>
        <p:spPr bwMode="auto">
          <a:xfrm>
            <a:off x="468313" y="3789363"/>
            <a:ext cx="8305800" cy="1052596"/>
          </a:xfrm>
          <a:prstGeom prst="rect">
            <a:avLst/>
          </a:prstGeom>
          <a:noFill/>
          <a:ln w="9525">
            <a:noFill/>
            <a:miter lim="800000"/>
            <a:headEnd/>
            <a:tailEnd/>
          </a:ln>
        </p:spPr>
        <p:txBody>
          <a:bodyPr>
            <a:spAutoFit/>
          </a:bodyPr>
          <a:lstStyle/>
          <a:p>
            <a:pPr algn="just">
              <a:lnSpc>
                <a:spcPct val="130000"/>
              </a:lnSpc>
              <a:spcBef>
                <a:spcPct val="50000"/>
              </a:spcBef>
            </a:pPr>
            <a:r>
              <a:rPr lang="zh-CN" altLang="en-US">
                <a:solidFill>
                  <a:schemeClr val="tx1">
                    <a:lumMod val="85000"/>
                    <a:lumOff val="15000"/>
                  </a:schemeClr>
                </a:solidFill>
              </a:rPr>
              <a:t>        该公式说明，在一个与或表达式中，如果一个乘积项(如</a:t>
            </a:r>
            <a:r>
              <a:rPr lang="zh-CN" altLang="en-US" i="1">
                <a:solidFill>
                  <a:schemeClr val="tx1">
                    <a:lumMod val="85000"/>
                    <a:lumOff val="15000"/>
                  </a:schemeClr>
                </a:solidFill>
              </a:rPr>
              <a:t>A</a:t>
            </a:r>
            <a:r>
              <a:rPr lang="zh-CN" altLang="en-US">
                <a:solidFill>
                  <a:schemeClr val="tx1">
                    <a:lumMod val="85000"/>
                    <a:lumOff val="15000"/>
                  </a:schemeClr>
                </a:solidFill>
              </a:rPr>
              <a:t>)取反后是另一个乘积项(如     的因子，则此因子   是多余的。 </a:t>
            </a:r>
          </a:p>
        </p:txBody>
      </p:sp>
      <p:graphicFrame>
        <p:nvGraphicFramePr>
          <p:cNvPr id="8195" name="Object 3"/>
          <p:cNvGraphicFramePr>
            <a:graphicFrameLocks noChangeAspect="1"/>
          </p:cNvGraphicFramePr>
          <p:nvPr/>
        </p:nvGraphicFramePr>
        <p:xfrm>
          <a:off x="4284663" y="4292600"/>
          <a:ext cx="501650" cy="422275"/>
        </p:xfrm>
        <a:graphic>
          <a:graphicData uri="http://schemas.openxmlformats.org/presentationml/2006/ole">
            <p:oleObj spid="_x0000_s327683" r:id="rId4" imgW="242037" imgH="203870" progId="Equations">
              <p:embed/>
            </p:oleObj>
          </a:graphicData>
        </a:graphic>
      </p:graphicFrame>
      <p:graphicFrame>
        <p:nvGraphicFramePr>
          <p:cNvPr id="8196" name="Object 4"/>
          <p:cNvGraphicFramePr>
            <a:graphicFrameLocks noChangeAspect="1"/>
          </p:cNvGraphicFramePr>
          <p:nvPr/>
        </p:nvGraphicFramePr>
        <p:xfrm>
          <a:off x="7092950" y="4292600"/>
          <a:ext cx="361950" cy="482600"/>
        </p:xfrm>
        <a:graphic>
          <a:graphicData uri="http://schemas.openxmlformats.org/presentationml/2006/ole">
            <p:oleObj spid="_x0000_s327684" r:id="rId5" imgW="153115" imgH="204048" progId="Equations">
              <p:embed/>
            </p:oleObj>
          </a:graphicData>
        </a:graphic>
      </p:graphicFrame>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5"/>
          <p:cNvGraphicFramePr>
            <a:graphicFrameLocks noChangeAspect="1"/>
          </p:cNvGraphicFramePr>
          <p:nvPr/>
        </p:nvGraphicFramePr>
        <p:xfrm>
          <a:off x="1219200" y="1340768"/>
          <a:ext cx="7467600" cy="1620838"/>
        </p:xfrm>
        <a:graphic>
          <a:graphicData uri="http://schemas.openxmlformats.org/presentationml/2006/ole">
            <p:oleObj spid="_x0000_s328706" r:id="rId3" imgW="4038917" imgH="876617" progId="Equations">
              <p:embed/>
            </p:oleObj>
          </a:graphicData>
        </a:graphic>
      </p:graphicFrame>
      <p:sp>
        <p:nvSpPr>
          <p:cNvPr id="9220" name="Text Box 6"/>
          <p:cNvSpPr txBox="1">
            <a:spLocks noChangeArrowheads="1"/>
          </p:cNvSpPr>
          <p:nvPr/>
        </p:nvSpPr>
        <p:spPr bwMode="auto">
          <a:xfrm>
            <a:off x="304800" y="1950368"/>
            <a:ext cx="957313" cy="461665"/>
          </a:xfrm>
          <a:prstGeom prst="rect">
            <a:avLst/>
          </a:prstGeom>
          <a:noFill/>
          <a:ln w="9525">
            <a:noFill/>
            <a:miter lim="800000"/>
            <a:headEnd/>
            <a:tailEnd/>
          </a:ln>
        </p:spPr>
        <p:txBody>
          <a:bodyPr wrap="none">
            <a:spAutoFit/>
          </a:bodyPr>
          <a:lstStyle/>
          <a:p>
            <a:r>
              <a:rPr lang="zh-CN" altLang="en-US">
                <a:solidFill>
                  <a:schemeClr val="tx1">
                    <a:lumMod val="85000"/>
                    <a:lumOff val="15000"/>
                  </a:schemeClr>
                </a:solidFill>
              </a:rPr>
              <a:t> 证： </a:t>
            </a:r>
          </a:p>
        </p:txBody>
      </p:sp>
      <p:sp>
        <p:nvSpPr>
          <p:cNvPr id="9221" name="Text Box 7"/>
          <p:cNvSpPr txBox="1">
            <a:spLocks noChangeArrowheads="1"/>
          </p:cNvSpPr>
          <p:nvPr/>
        </p:nvSpPr>
        <p:spPr bwMode="auto">
          <a:xfrm>
            <a:off x="381000" y="3245768"/>
            <a:ext cx="1189749" cy="461665"/>
          </a:xfrm>
          <a:prstGeom prst="rect">
            <a:avLst/>
          </a:prstGeom>
          <a:noFill/>
          <a:ln w="9525">
            <a:noFill/>
            <a:miter lim="800000"/>
            <a:headEnd/>
            <a:tailEnd/>
          </a:ln>
        </p:spPr>
        <p:txBody>
          <a:bodyPr wrap="none">
            <a:spAutoFit/>
          </a:bodyPr>
          <a:lstStyle/>
          <a:p>
            <a:r>
              <a:rPr lang="zh-CN">
                <a:solidFill>
                  <a:schemeClr val="tx1">
                    <a:lumMod val="85000"/>
                    <a:lumOff val="15000"/>
                  </a:schemeClr>
                </a:solidFill>
              </a:rPr>
              <a:t>推论： </a:t>
            </a:r>
          </a:p>
        </p:txBody>
      </p:sp>
      <p:graphicFrame>
        <p:nvGraphicFramePr>
          <p:cNvPr id="9219" name="Object 8"/>
          <p:cNvGraphicFramePr>
            <a:graphicFrameLocks noChangeAspect="1"/>
          </p:cNvGraphicFramePr>
          <p:nvPr/>
        </p:nvGraphicFramePr>
        <p:xfrm>
          <a:off x="2514600" y="3245768"/>
          <a:ext cx="4343400" cy="539750"/>
        </p:xfrm>
        <a:graphic>
          <a:graphicData uri="http://schemas.openxmlformats.org/presentationml/2006/ole">
            <p:oleObj spid="_x0000_s328707" r:id="rId4" imgW="1737954" imgH="215936" progId="Equations">
              <p:embed/>
            </p:oleObj>
          </a:graphicData>
        </a:graphic>
      </p:graphicFrame>
      <p:sp>
        <p:nvSpPr>
          <p:cNvPr id="9222" name="Text Box 9"/>
          <p:cNvSpPr txBox="1">
            <a:spLocks noChangeArrowheads="1"/>
          </p:cNvSpPr>
          <p:nvPr/>
        </p:nvSpPr>
        <p:spPr bwMode="auto">
          <a:xfrm>
            <a:off x="381000" y="4007768"/>
            <a:ext cx="8382000" cy="1990725"/>
          </a:xfrm>
          <a:prstGeom prst="rect">
            <a:avLst/>
          </a:prstGeom>
          <a:noFill/>
          <a:ln w="9525">
            <a:noFill/>
            <a:miter lim="800000"/>
            <a:headEnd/>
            <a:tailEnd/>
          </a:ln>
        </p:spPr>
        <p:txBody>
          <a:bodyPr>
            <a:spAutoFit/>
          </a:bodyPr>
          <a:lstStyle/>
          <a:p>
            <a:pPr algn="just">
              <a:lnSpc>
                <a:spcPct val="130000"/>
              </a:lnSpc>
              <a:spcBef>
                <a:spcPct val="50000"/>
              </a:spcBef>
            </a:pPr>
            <a:r>
              <a:rPr lang="zh-CN" altLang="en-US">
                <a:solidFill>
                  <a:schemeClr val="tx1">
                    <a:lumMod val="85000"/>
                    <a:lumOff val="15000"/>
                  </a:schemeClr>
                </a:solidFill>
              </a:rPr>
              <a:t>       该公式及推论说明，在一个与或表达式中，如果两个乘积项中的部分因子互补(如AB项和AC项中的A和A)，而这两个乘积项中的其余因子(如B和C)都是第三个乘积项中的因子， 则这个第三项是多余的。 </a:t>
            </a:r>
          </a:p>
        </p:txBody>
      </p:sp>
      <p:sp>
        <p:nvSpPr>
          <p:cNvPr id="9223" name="Line 10"/>
          <p:cNvSpPr>
            <a:spLocks noChangeShapeType="1"/>
          </p:cNvSpPr>
          <p:nvPr/>
        </p:nvSpPr>
        <p:spPr bwMode="auto">
          <a:xfrm>
            <a:off x="4648200" y="4693568"/>
            <a:ext cx="228600" cy="0"/>
          </a:xfrm>
          <a:prstGeom prst="line">
            <a:avLst/>
          </a:prstGeom>
          <a:noFill/>
          <a:ln w="9525">
            <a:solidFill>
              <a:schemeClr val="tx1"/>
            </a:solidFill>
            <a:round/>
            <a:headEnd/>
            <a:tailEnd/>
          </a:ln>
        </p:spPr>
        <p:txBody>
          <a:bodyPr/>
          <a:lstStyle/>
          <a:p>
            <a:endParaRPr lang="zh-CN" altLang="en-US">
              <a:solidFill>
                <a:schemeClr val="tx1">
                  <a:lumMod val="85000"/>
                  <a:lumOff val="15000"/>
                </a:schemeClr>
              </a:solidFill>
            </a:endParaRPr>
          </a:p>
        </p:txBody>
      </p:sp>
      <p:sp>
        <p:nvSpPr>
          <p:cNvPr id="9224" name="Line 11"/>
          <p:cNvSpPr>
            <a:spLocks noChangeShapeType="1"/>
          </p:cNvSpPr>
          <p:nvPr/>
        </p:nvSpPr>
        <p:spPr bwMode="auto">
          <a:xfrm>
            <a:off x="6505575" y="4679281"/>
            <a:ext cx="228600" cy="0"/>
          </a:xfrm>
          <a:prstGeom prst="line">
            <a:avLst/>
          </a:prstGeom>
          <a:noFill/>
          <a:ln w="9525">
            <a:solidFill>
              <a:schemeClr val="tx1"/>
            </a:solidFill>
            <a:round/>
            <a:headEnd/>
            <a:tailEnd/>
          </a:ln>
        </p:spPr>
        <p:txBody>
          <a:bodyPr/>
          <a:lstStyle/>
          <a:p>
            <a:endParaRPr lang="zh-CN" altLang="en-US">
              <a:solidFill>
                <a:schemeClr val="tx1">
                  <a:lumMod val="85000"/>
                  <a:lumOff val="15000"/>
                </a:schemeClr>
              </a:solidFill>
            </a:endParaRPr>
          </a:p>
        </p:txBody>
      </p:sp>
      <p:sp>
        <p:nvSpPr>
          <p:cNvPr id="9225" name="AutoShape 12">
            <a:hlinkClick r:id="" action="ppaction://hlinkshowjump?jump=firstslide" highlightClick="1"/>
          </p:cNvPr>
          <p:cNvSpPr>
            <a:spLocks noChangeArrowheads="1"/>
          </p:cNvSpPr>
          <p:nvPr/>
        </p:nvSpPr>
        <p:spPr bwMode="auto">
          <a:xfrm>
            <a:off x="8458200" y="6381328"/>
            <a:ext cx="685800" cy="457200"/>
          </a:xfrm>
          <a:prstGeom prst="actionButtonBackPrevious">
            <a:avLst/>
          </a:prstGeom>
          <a:solidFill>
            <a:schemeClr val="accent1"/>
          </a:solidFill>
          <a:ln w="9525">
            <a:solidFill>
              <a:schemeClr val="tx1"/>
            </a:solidFill>
            <a:miter lim="800000"/>
            <a:headEnd/>
            <a:tailEnd/>
          </a:ln>
        </p:spPr>
        <p:txBody>
          <a:bodyPr wrap="none" anchor="ctr"/>
          <a:lstStyle/>
          <a:p>
            <a:endParaRPr lang="zh-CN" altLang="en-US">
              <a:solidFill>
                <a:schemeClr val="tx1">
                  <a:lumMod val="85000"/>
                  <a:lumOff val="15000"/>
                </a:schemeClr>
              </a:solidFill>
            </a:endParaRPr>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p:cNvSpPr txBox="1">
            <a:spLocks noChangeArrowheads="1"/>
          </p:cNvSpPr>
          <p:nvPr/>
        </p:nvSpPr>
        <p:spPr bwMode="auto">
          <a:xfrm>
            <a:off x="457200" y="609600"/>
            <a:ext cx="8305800" cy="5386090"/>
          </a:xfrm>
          <a:prstGeom prst="rect">
            <a:avLst/>
          </a:prstGeom>
          <a:noFill/>
          <a:ln w="9525">
            <a:noFill/>
            <a:miter lim="800000"/>
            <a:headEnd/>
            <a:tailEnd/>
          </a:ln>
        </p:spPr>
        <p:txBody>
          <a:bodyPr>
            <a:spAutoFit/>
          </a:bodyPr>
          <a:lstStyle/>
          <a:p>
            <a:pPr algn="just">
              <a:lnSpc>
                <a:spcPct val="140000"/>
              </a:lnSpc>
              <a:spcBef>
                <a:spcPct val="50000"/>
              </a:spcBef>
            </a:pPr>
            <a:r>
              <a:rPr lang="zh-CN" altLang="en-US" dirty="0">
                <a:solidFill>
                  <a:schemeClr val="tx1">
                    <a:lumMod val="85000"/>
                    <a:lumOff val="15000"/>
                  </a:schemeClr>
                </a:solidFill>
              </a:rPr>
              <a:t>       </a:t>
            </a:r>
            <a:r>
              <a:rPr lang="zh-CN" altLang="en-US" sz="2800" b="1" dirty="0">
                <a:solidFill>
                  <a:schemeClr val="tx1">
                    <a:lumMod val="85000"/>
                    <a:lumOff val="15000"/>
                  </a:schemeClr>
                </a:solidFill>
              </a:rPr>
              <a:t>2.2.3 三个重要</a:t>
            </a:r>
            <a:r>
              <a:rPr lang="zh-CN" altLang="en-US" sz="2800" b="1" dirty="0" smtClean="0">
                <a:solidFill>
                  <a:schemeClr val="tx1">
                    <a:lumMod val="85000"/>
                    <a:lumOff val="15000"/>
                  </a:schemeClr>
                </a:solidFill>
              </a:rPr>
              <a:t>规则</a:t>
            </a:r>
            <a:endParaRPr lang="zh-CN" altLang="en-US" dirty="0">
              <a:solidFill>
                <a:schemeClr val="tx1">
                  <a:lumMod val="85000"/>
                  <a:lumOff val="15000"/>
                </a:schemeClr>
              </a:solidFill>
            </a:endParaRPr>
          </a:p>
          <a:p>
            <a:pPr algn="just">
              <a:lnSpc>
                <a:spcPct val="140000"/>
              </a:lnSpc>
              <a:spcBef>
                <a:spcPct val="50000"/>
              </a:spcBef>
            </a:pPr>
            <a:r>
              <a:rPr lang="zh-CN" altLang="en-US" b="1" dirty="0">
                <a:solidFill>
                  <a:schemeClr val="tx1">
                    <a:lumMod val="85000"/>
                    <a:lumOff val="15000"/>
                  </a:schemeClr>
                </a:solidFill>
              </a:rPr>
              <a:t>       1. 代入规则</a:t>
            </a:r>
          </a:p>
          <a:p>
            <a:pPr algn="just">
              <a:lnSpc>
                <a:spcPct val="140000"/>
              </a:lnSpc>
              <a:spcBef>
                <a:spcPct val="50000"/>
              </a:spcBef>
            </a:pPr>
            <a:r>
              <a:rPr lang="zh-CN" altLang="en-US" dirty="0">
                <a:solidFill>
                  <a:schemeClr val="tx1">
                    <a:lumMod val="85000"/>
                    <a:lumOff val="15000"/>
                  </a:schemeClr>
                </a:solidFill>
              </a:rPr>
              <a:t>  任何一个逻辑等式，如果将等式两边所出现的某一变量都代之以同一逻辑函数，则等式仍然成立，这个规则称为代入规则。 由于逻辑函数与逻辑变量一样，只有0、1两种取值， 所以代入规则的正确性不难理解。运用代入规则可以扩大基本定律的运用范围。 </a:t>
            </a:r>
          </a:p>
          <a:p>
            <a:pPr algn="just">
              <a:lnSpc>
                <a:spcPct val="140000"/>
              </a:lnSpc>
              <a:spcBef>
                <a:spcPct val="50000"/>
              </a:spcBef>
            </a:pPr>
            <a:r>
              <a:rPr lang="zh-CN" altLang="en-US" dirty="0">
                <a:solidFill>
                  <a:schemeClr val="tx1">
                    <a:lumMod val="85000"/>
                    <a:lumOff val="15000"/>
                  </a:schemeClr>
                </a:solidFill>
              </a:rPr>
              <a:t>        例如，已知</a:t>
            </a:r>
            <a:r>
              <a:rPr lang="zh-CN" altLang="en-US" i="1" dirty="0">
                <a:solidFill>
                  <a:schemeClr val="tx1">
                    <a:lumMod val="85000"/>
                    <a:lumOff val="15000"/>
                  </a:schemeClr>
                </a:solidFill>
              </a:rPr>
              <a:t>A+B=A</a:t>
            </a:r>
            <a:r>
              <a:rPr lang="zh-CN" altLang="en-US" i="1" dirty="0">
                <a:solidFill>
                  <a:schemeClr val="tx1">
                    <a:lumMod val="85000"/>
                    <a:lumOff val="15000"/>
                  </a:schemeClr>
                </a:solidFill>
                <a:latin typeface="Courier New" pitchFamily="49" charset="0"/>
              </a:rPr>
              <a:t>·</a:t>
            </a:r>
            <a:r>
              <a:rPr lang="zh-CN" altLang="en-US" i="1" dirty="0">
                <a:solidFill>
                  <a:schemeClr val="tx1">
                    <a:lumMod val="85000"/>
                    <a:lumOff val="15000"/>
                  </a:schemeClr>
                </a:solidFill>
              </a:rPr>
              <a:t>B</a:t>
            </a:r>
            <a:r>
              <a:rPr lang="zh-CN" altLang="en-US" dirty="0">
                <a:solidFill>
                  <a:schemeClr val="tx1">
                    <a:lumMod val="85000"/>
                    <a:lumOff val="15000"/>
                  </a:schemeClr>
                </a:solidFill>
              </a:rPr>
              <a:t>(反演律)，若用</a:t>
            </a:r>
            <a:r>
              <a:rPr lang="zh-CN" altLang="en-US" i="1" dirty="0">
                <a:solidFill>
                  <a:schemeClr val="tx1">
                    <a:lumMod val="85000"/>
                    <a:lumOff val="15000"/>
                  </a:schemeClr>
                </a:solidFill>
              </a:rPr>
              <a:t>F</a:t>
            </a:r>
            <a:r>
              <a:rPr lang="zh-CN" altLang="en-US" dirty="0">
                <a:solidFill>
                  <a:schemeClr val="tx1">
                    <a:lumMod val="85000"/>
                    <a:lumOff val="15000"/>
                  </a:schemeClr>
                </a:solidFill>
              </a:rPr>
              <a:t>=</a:t>
            </a:r>
            <a:r>
              <a:rPr lang="zh-CN" altLang="en-US" i="1" dirty="0">
                <a:solidFill>
                  <a:schemeClr val="tx1">
                    <a:lumMod val="85000"/>
                    <a:lumOff val="15000"/>
                  </a:schemeClr>
                </a:solidFill>
              </a:rPr>
              <a:t>B+C</a:t>
            </a:r>
            <a:r>
              <a:rPr lang="zh-CN" altLang="en-US" dirty="0">
                <a:solidFill>
                  <a:schemeClr val="tx1">
                    <a:lumMod val="85000"/>
                    <a:lumOff val="15000"/>
                  </a:schemeClr>
                </a:solidFill>
              </a:rPr>
              <a:t>代替等式中的</a:t>
            </a:r>
            <a:r>
              <a:rPr lang="zh-CN" altLang="en-US" i="1" dirty="0">
                <a:solidFill>
                  <a:schemeClr val="tx1">
                    <a:lumMod val="85000"/>
                    <a:lumOff val="15000"/>
                  </a:schemeClr>
                </a:solidFill>
              </a:rPr>
              <a:t>B</a:t>
            </a:r>
            <a:r>
              <a:rPr lang="zh-CN" altLang="en-US" dirty="0">
                <a:solidFill>
                  <a:schemeClr val="tx1">
                    <a:lumMod val="85000"/>
                    <a:lumOff val="15000"/>
                  </a:schemeClr>
                </a:solidFill>
              </a:rPr>
              <a:t>，则可以得到适用于多变量的反演律， 即 </a:t>
            </a:r>
          </a:p>
        </p:txBody>
      </p:sp>
      <p:sp>
        <p:nvSpPr>
          <p:cNvPr id="10244" name="Line 3"/>
          <p:cNvSpPr>
            <a:spLocks noChangeShapeType="1"/>
          </p:cNvSpPr>
          <p:nvPr/>
        </p:nvSpPr>
        <p:spPr bwMode="auto">
          <a:xfrm>
            <a:off x="2743200" y="5029200"/>
            <a:ext cx="533400" cy="0"/>
          </a:xfrm>
          <a:prstGeom prst="line">
            <a:avLst/>
          </a:prstGeom>
          <a:noFill/>
          <a:ln w="9525">
            <a:solidFill>
              <a:schemeClr val="tx1"/>
            </a:solidFill>
            <a:round/>
            <a:headEnd/>
            <a:tailEnd/>
          </a:ln>
        </p:spPr>
        <p:txBody>
          <a:bodyPr/>
          <a:lstStyle/>
          <a:p>
            <a:endParaRPr lang="zh-CN" altLang="en-US"/>
          </a:p>
        </p:txBody>
      </p:sp>
      <p:sp>
        <p:nvSpPr>
          <p:cNvPr id="10245" name="Line 4"/>
          <p:cNvSpPr>
            <a:spLocks noChangeShapeType="1"/>
          </p:cNvSpPr>
          <p:nvPr/>
        </p:nvSpPr>
        <p:spPr bwMode="auto">
          <a:xfrm>
            <a:off x="3471863" y="5029200"/>
            <a:ext cx="228600" cy="0"/>
          </a:xfrm>
          <a:prstGeom prst="line">
            <a:avLst/>
          </a:prstGeom>
          <a:noFill/>
          <a:ln w="9525">
            <a:solidFill>
              <a:schemeClr val="tx1"/>
            </a:solidFill>
            <a:round/>
            <a:headEnd/>
            <a:tailEnd/>
          </a:ln>
        </p:spPr>
        <p:txBody>
          <a:bodyPr/>
          <a:lstStyle/>
          <a:p>
            <a:endParaRPr lang="zh-CN" altLang="en-US"/>
          </a:p>
        </p:txBody>
      </p:sp>
      <p:sp>
        <p:nvSpPr>
          <p:cNvPr id="10246" name="Line 5"/>
          <p:cNvSpPr>
            <a:spLocks noChangeShapeType="1"/>
          </p:cNvSpPr>
          <p:nvPr/>
        </p:nvSpPr>
        <p:spPr bwMode="auto">
          <a:xfrm>
            <a:off x="3843338" y="5029200"/>
            <a:ext cx="228600" cy="0"/>
          </a:xfrm>
          <a:prstGeom prst="line">
            <a:avLst/>
          </a:prstGeom>
          <a:noFill/>
          <a:ln w="9525">
            <a:solidFill>
              <a:schemeClr val="tx1"/>
            </a:solidFill>
            <a:round/>
            <a:headEnd/>
            <a:tailEnd/>
          </a:ln>
        </p:spPr>
        <p:txBody>
          <a:bodyPr/>
          <a:lstStyle/>
          <a:p>
            <a:endParaRPr lang="zh-CN" altLang="en-US"/>
          </a:p>
        </p:txBody>
      </p:sp>
      <p:graphicFrame>
        <p:nvGraphicFramePr>
          <p:cNvPr id="10242" name="Object 6"/>
          <p:cNvGraphicFramePr>
            <a:graphicFrameLocks noChangeAspect="1"/>
          </p:cNvGraphicFramePr>
          <p:nvPr/>
        </p:nvGraphicFramePr>
        <p:xfrm>
          <a:off x="2819400" y="6096000"/>
          <a:ext cx="3962400" cy="438150"/>
        </p:xfrm>
        <a:graphic>
          <a:graphicData uri="http://schemas.openxmlformats.org/presentationml/2006/ole">
            <p:oleObj spid="_x0000_s329730" r:id="rId3" imgW="1953574" imgH="215936" progId="Equations">
              <p:embed/>
            </p:oleObj>
          </a:graphicData>
        </a:graphic>
      </p:graphicFrame>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187624" y="395953"/>
            <a:ext cx="5434501" cy="584775"/>
          </a:xfrm>
          <a:prstGeom prst="rect">
            <a:avLst/>
          </a:prstGeom>
          <a:noFill/>
          <a:ln w="9525">
            <a:noFill/>
            <a:miter lim="800000"/>
            <a:headEnd/>
            <a:tailEnd/>
          </a:ln>
        </p:spPr>
        <p:txBody>
          <a:bodyPr wrap="none">
            <a:spAutoFit/>
          </a:bodyPr>
          <a:lstStyle/>
          <a:p>
            <a:r>
              <a:rPr lang="zh-CN" altLang="en-US" sz="3200" b="1" dirty="0">
                <a:solidFill>
                  <a:schemeClr val="tx1">
                    <a:lumMod val="85000"/>
                    <a:lumOff val="15000"/>
                  </a:schemeClr>
                </a:solidFill>
              </a:rPr>
              <a:t>2.1 逻辑代数的三种基本运算 </a:t>
            </a:r>
          </a:p>
        </p:txBody>
      </p:sp>
      <p:sp>
        <p:nvSpPr>
          <p:cNvPr id="79875" name="Text Box 3"/>
          <p:cNvSpPr txBox="1">
            <a:spLocks noChangeArrowheads="1"/>
          </p:cNvSpPr>
          <p:nvPr/>
        </p:nvSpPr>
        <p:spPr bwMode="auto">
          <a:xfrm>
            <a:off x="387424" y="1556792"/>
            <a:ext cx="8361040" cy="4862870"/>
          </a:xfrm>
          <a:prstGeom prst="rect">
            <a:avLst/>
          </a:prstGeom>
          <a:noFill/>
          <a:ln w="9525">
            <a:noFill/>
            <a:miter lim="800000"/>
            <a:headEnd/>
            <a:tailEnd/>
          </a:ln>
        </p:spPr>
        <p:txBody>
          <a:bodyPr wrap="square">
            <a:spAutoFit/>
          </a:bodyPr>
          <a:lstStyle/>
          <a:p>
            <a:pPr algn="just">
              <a:lnSpc>
                <a:spcPct val="130000"/>
              </a:lnSpc>
              <a:spcBef>
                <a:spcPct val="50000"/>
              </a:spcBef>
            </a:pPr>
            <a:r>
              <a:rPr lang="zh-CN" altLang="en-US" dirty="0">
                <a:solidFill>
                  <a:schemeClr val="tx1">
                    <a:lumMod val="85000"/>
                    <a:lumOff val="15000"/>
                  </a:schemeClr>
                </a:solidFill>
              </a:rPr>
              <a:t>        </a:t>
            </a:r>
            <a:r>
              <a:rPr lang="zh-CN" altLang="en-US" sz="2800" b="1" dirty="0">
                <a:solidFill>
                  <a:schemeClr val="tx1">
                    <a:lumMod val="85000"/>
                    <a:lumOff val="15000"/>
                  </a:schemeClr>
                </a:solidFill>
              </a:rPr>
              <a:t>2.1.1 逻辑变量与逻辑函数</a:t>
            </a:r>
            <a:endParaRPr lang="zh-CN" altLang="en-US" dirty="0">
              <a:solidFill>
                <a:schemeClr val="tx1">
                  <a:lumMod val="85000"/>
                  <a:lumOff val="15000"/>
                </a:schemeClr>
              </a:solidFill>
            </a:endParaRPr>
          </a:p>
          <a:p>
            <a:pPr algn="just">
              <a:lnSpc>
                <a:spcPct val="130000"/>
              </a:lnSpc>
              <a:spcBef>
                <a:spcPct val="50000"/>
              </a:spcBef>
            </a:pPr>
            <a:r>
              <a:rPr lang="zh-CN" altLang="en-US" dirty="0">
                <a:solidFill>
                  <a:schemeClr val="tx1">
                    <a:lumMod val="85000"/>
                    <a:lumOff val="15000"/>
                  </a:schemeClr>
                </a:solidFill>
              </a:rPr>
              <a:t>        逻辑是指事物因果之间所遵循的规律。为了避免用冗繁的文字来描述逻辑问题，逻辑代数采用逻辑变量和一套运算符组成逻辑函数表达式来描述事物的因果关系。 </a:t>
            </a:r>
          </a:p>
          <a:p>
            <a:pPr algn="just">
              <a:lnSpc>
                <a:spcPct val="130000"/>
              </a:lnSpc>
              <a:spcBef>
                <a:spcPct val="50000"/>
              </a:spcBef>
            </a:pPr>
            <a:r>
              <a:rPr lang="zh-CN" altLang="en-US" dirty="0">
                <a:solidFill>
                  <a:schemeClr val="tx1">
                    <a:lumMod val="85000"/>
                    <a:lumOff val="15000"/>
                  </a:schemeClr>
                </a:solidFill>
              </a:rPr>
              <a:t>       逻辑代数中的变量称为逻辑变量，一般用大写字母A、B、 C、</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表示，逻辑变量的取值只有两种，即逻辑0和逻辑1。 0和1称为逻辑常量。但必须指出，这里的逻辑0和1本身并没有数值意义，它们并不代表数量的大小，而仅仅是作为一种符号，代表事物矛盾双方的两种状态。</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2" name="Text Box 2"/>
          <p:cNvSpPr txBox="1">
            <a:spLocks noChangeArrowheads="1"/>
          </p:cNvSpPr>
          <p:nvPr/>
        </p:nvSpPr>
        <p:spPr bwMode="auto">
          <a:xfrm>
            <a:off x="457200" y="476672"/>
            <a:ext cx="8229600" cy="4382738"/>
          </a:xfrm>
          <a:prstGeom prst="rect">
            <a:avLst/>
          </a:prstGeom>
          <a:noFill/>
          <a:ln w="9525">
            <a:noFill/>
            <a:miter lim="800000"/>
            <a:headEnd/>
            <a:tailEnd/>
          </a:ln>
        </p:spPr>
        <p:txBody>
          <a:bodyPr>
            <a:spAutoFit/>
          </a:bodyPr>
          <a:lstStyle/>
          <a:p>
            <a:pPr algn="just">
              <a:lnSpc>
                <a:spcPct val="130000"/>
              </a:lnSpc>
              <a:spcBef>
                <a:spcPct val="50000"/>
              </a:spcBef>
            </a:pPr>
            <a:r>
              <a:rPr lang="zh-CN" altLang="en-US" sz="2800" b="1" dirty="0">
                <a:solidFill>
                  <a:schemeClr val="tx1">
                    <a:lumMod val="85000"/>
                    <a:lumOff val="15000"/>
                  </a:schemeClr>
                </a:solidFill>
              </a:rPr>
              <a:t>        2. 反演规</a:t>
            </a:r>
            <a:r>
              <a:rPr lang="zh-CN" altLang="en-US" sz="2800" b="1" dirty="0" smtClean="0">
                <a:solidFill>
                  <a:schemeClr val="tx1">
                    <a:lumMod val="85000"/>
                    <a:lumOff val="15000"/>
                  </a:schemeClr>
                </a:solidFill>
              </a:rPr>
              <a:t>则</a:t>
            </a:r>
            <a:endParaRPr lang="zh-CN" altLang="en-US" sz="2800" dirty="0">
              <a:solidFill>
                <a:schemeClr val="tx1">
                  <a:lumMod val="85000"/>
                  <a:lumOff val="15000"/>
                </a:schemeClr>
              </a:solidFill>
            </a:endParaRPr>
          </a:p>
          <a:p>
            <a:pPr algn="just">
              <a:lnSpc>
                <a:spcPct val="130000"/>
              </a:lnSpc>
              <a:spcBef>
                <a:spcPct val="50000"/>
              </a:spcBef>
            </a:pPr>
            <a:r>
              <a:rPr lang="zh-CN" altLang="en-US" dirty="0">
                <a:solidFill>
                  <a:schemeClr val="tx1">
                    <a:lumMod val="85000"/>
                    <a:lumOff val="15000"/>
                  </a:schemeClr>
                </a:solidFill>
              </a:rPr>
              <a:t>        对于任意一个逻辑函数式</a:t>
            </a:r>
            <a:r>
              <a:rPr lang="zh-CN" altLang="en-US" i="1" dirty="0">
                <a:solidFill>
                  <a:schemeClr val="tx1">
                    <a:lumMod val="85000"/>
                    <a:lumOff val="15000"/>
                  </a:schemeClr>
                </a:solidFill>
              </a:rPr>
              <a:t>F</a:t>
            </a:r>
            <a:r>
              <a:rPr lang="zh-CN" altLang="en-US" dirty="0">
                <a:solidFill>
                  <a:schemeClr val="tx1">
                    <a:lumMod val="85000"/>
                    <a:lumOff val="15000"/>
                  </a:schemeClr>
                </a:solidFill>
              </a:rPr>
              <a:t>，如果将其表达式中所有的算符</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换成</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 </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换成</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，常量</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0</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换成</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1</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1</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换成</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0</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，原变量换成反变量，反变量换成原变量，则所得到的结果就是    。  称为原函数</a:t>
            </a:r>
            <a:r>
              <a:rPr lang="zh-CN" altLang="en-US" i="1" dirty="0">
                <a:solidFill>
                  <a:schemeClr val="tx1">
                    <a:lumMod val="85000"/>
                    <a:lumOff val="15000"/>
                  </a:schemeClr>
                </a:solidFill>
              </a:rPr>
              <a:t>F</a:t>
            </a:r>
            <a:r>
              <a:rPr lang="zh-CN" altLang="en-US" dirty="0">
                <a:solidFill>
                  <a:schemeClr val="tx1">
                    <a:lumMod val="85000"/>
                    <a:lumOff val="15000"/>
                  </a:schemeClr>
                </a:solidFill>
              </a:rPr>
              <a:t>的反函数，或称为补函数。</a:t>
            </a:r>
          </a:p>
          <a:p>
            <a:pPr algn="just">
              <a:lnSpc>
                <a:spcPct val="130000"/>
              </a:lnSpc>
              <a:spcBef>
                <a:spcPct val="50000"/>
              </a:spcBef>
            </a:pPr>
            <a:r>
              <a:rPr lang="zh-CN" altLang="en-US" dirty="0">
                <a:solidFill>
                  <a:schemeClr val="tx1">
                    <a:lumMod val="85000"/>
                    <a:lumOff val="15000"/>
                  </a:schemeClr>
                </a:solidFill>
              </a:rPr>
              <a:t>        反演规则是反演律的推广，运用它可以简便地求出一个函数的反函数。 </a:t>
            </a:r>
            <a:r>
              <a:rPr lang="zh-CN" altLang="en-US" dirty="0" smtClean="0">
                <a:solidFill>
                  <a:schemeClr val="tx1">
                    <a:lumMod val="85000"/>
                    <a:lumOff val="15000"/>
                  </a:schemeClr>
                </a:solidFill>
              </a:rPr>
              <a:t>如</a:t>
            </a:r>
            <a:r>
              <a:rPr lang="zh-CN" altLang="en-US" dirty="0">
                <a:solidFill>
                  <a:schemeClr val="tx1">
                    <a:lumMod val="85000"/>
                    <a:lumOff val="15000"/>
                  </a:schemeClr>
                </a:solidFill>
              </a:rPr>
              <a:t>： </a:t>
            </a:r>
          </a:p>
        </p:txBody>
      </p:sp>
      <p:graphicFrame>
        <p:nvGraphicFramePr>
          <p:cNvPr id="11266" name="Object 3"/>
          <p:cNvGraphicFramePr>
            <a:graphicFrameLocks noChangeAspect="1"/>
          </p:cNvGraphicFramePr>
          <p:nvPr/>
        </p:nvGraphicFramePr>
        <p:xfrm>
          <a:off x="4500563" y="2708275"/>
          <a:ext cx="311150" cy="360363"/>
        </p:xfrm>
        <a:graphic>
          <a:graphicData uri="http://schemas.openxmlformats.org/presentationml/2006/ole">
            <p:oleObj spid="_x0000_s330754" r:id="rId3" imgW="165776" imgH="203959" progId="Equations">
              <p:embed/>
            </p:oleObj>
          </a:graphicData>
        </a:graphic>
      </p:graphicFrame>
      <p:graphicFrame>
        <p:nvGraphicFramePr>
          <p:cNvPr id="11267" name="Object 4"/>
          <p:cNvGraphicFramePr>
            <a:graphicFrameLocks noChangeAspect="1"/>
          </p:cNvGraphicFramePr>
          <p:nvPr/>
        </p:nvGraphicFramePr>
        <p:xfrm>
          <a:off x="5076825" y="2708275"/>
          <a:ext cx="311150" cy="406400"/>
        </p:xfrm>
        <a:graphic>
          <a:graphicData uri="http://schemas.openxmlformats.org/presentationml/2006/ole">
            <p:oleObj spid="_x0000_s330755" r:id="rId4" imgW="165776" imgH="203959" progId="Equations">
              <p:embed/>
            </p:oleObj>
          </a:graphicData>
        </a:graphic>
      </p:graphicFrame>
      <p:graphicFrame>
        <p:nvGraphicFramePr>
          <p:cNvPr id="11268" name="Object 5"/>
          <p:cNvGraphicFramePr>
            <a:graphicFrameLocks noChangeAspect="1"/>
          </p:cNvGraphicFramePr>
          <p:nvPr/>
        </p:nvGraphicFramePr>
        <p:xfrm>
          <a:off x="1143000" y="4786313"/>
          <a:ext cx="2949575" cy="495300"/>
        </p:xfrm>
        <a:graphic>
          <a:graphicData uri="http://schemas.openxmlformats.org/presentationml/2006/ole">
            <p:oleObj spid="_x0000_s330756" r:id="rId5" imgW="1360398" imgH="229116" progId="Equations">
              <p:embed/>
            </p:oleObj>
          </a:graphicData>
        </a:graphic>
      </p:graphicFrame>
      <p:graphicFrame>
        <p:nvGraphicFramePr>
          <p:cNvPr id="11269" name="Object 6"/>
          <p:cNvGraphicFramePr>
            <a:graphicFrameLocks noChangeAspect="1"/>
          </p:cNvGraphicFramePr>
          <p:nvPr/>
        </p:nvGraphicFramePr>
        <p:xfrm>
          <a:off x="4643438" y="4714875"/>
          <a:ext cx="3810000" cy="558800"/>
        </p:xfrm>
        <a:graphic>
          <a:graphicData uri="http://schemas.openxmlformats.org/presentationml/2006/ole">
            <p:oleObj spid="_x0000_s330757" r:id="rId6" imgW="1814055" imgH="266670" progId="Equations">
              <p:embed/>
            </p:oleObj>
          </a:graphicData>
        </a:graphic>
      </p:graphicFrame>
      <p:sp>
        <p:nvSpPr>
          <p:cNvPr id="11273" name="Text Box 7"/>
          <p:cNvSpPr txBox="1">
            <a:spLocks noChangeArrowheads="1"/>
          </p:cNvSpPr>
          <p:nvPr/>
        </p:nvSpPr>
        <p:spPr bwMode="auto">
          <a:xfrm>
            <a:off x="642938" y="4786313"/>
            <a:ext cx="570990" cy="461665"/>
          </a:xfrm>
          <a:prstGeom prst="rect">
            <a:avLst/>
          </a:prstGeom>
          <a:noFill/>
          <a:ln w="9525">
            <a:noFill/>
            <a:miter lim="800000"/>
            <a:headEnd/>
            <a:tailEnd/>
          </a:ln>
        </p:spPr>
        <p:txBody>
          <a:bodyPr wrap="none">
            <a:spAutoFit/>
          </a:bodyPr>
          <a:lstStyle/>
          <a:p>
            <a:r>
              <a:rPr lang="zh-CN">
                <a:solidFill>
                  <a:schemeClr val="tx1">
                    <a:lumMod val="85000"/>
                    <a:lumOff val="15000"/>
                  </a:schemeClr>
                </a:solidFill>
              </a:rPr>
              <a:t>若 </a:t>
            </a:r>
          </a:p>
        </p:txBody>
      </p:sp>
      <p:sp>
        <p:nvSpPr>
          <p:cNvPr id="11274" name="Text Box 8"/>
          <p:cNvSpPr txBox="1">
            <a:spLocks noChangeArrowheads="1"/>
          </p:cNvSpPr>
          <p:nvPr/>
        </p:nvSpPr>
        <p:spPr bwMode="auto">
          <a:xfrm>
            <a:off x="4143375" y="4786313"/>
            <a:ext cx="570990" cy="461665"/>
          </a:xfrm>
          <a:prstGeom prst="rect">
            <a:avLst/>
          </a:prstGeom>
          <a:noFill/>
          <a:ln w="9525">
            <a:noFill/>
            <a:miter lim="800000"/>
            <a:headEnd/>
            <a:tailEnd/>
          </a:ln>
        </p:spPr>
        <p:txBody>
          <a:bodyPr wrap="none">
            <a:spAutoFit/>
          </a:bodyPr>
          <a:lstStyle/>
          <a:p>
            <a:r>
              <a:rPr lang="zh-CN">
                <a:solidFill>
                  <a:schemeClr val="tx1">
                    <a:lumMod val="85000"/>
                    <a:lumOff val="15000"/>
                  </a:schemeClr>
                </a:solidFill>
              </a:rPr>
              <a:t>则 </a:t>
            </a:r>
          </a:p>
        </p:txBody>
      </p:sp>
      <p:graphicFrame>
        <p:nvGraphicFramePr>
          <p:cNvPr id="11270" name="Object 9"/>
          <p:cNvGraphicFramePr>
            <a:graphicFrameLocks noChangeAspect="1"/>
          </p:cNvGraphicFramePr>
          <p:nvPr/>
        </p:nvGraphicFramePr>
        <p:xfrm>
          <a:off x="1071563" y="5286375"/>
          <a:ext cx="3170237" cy="604838"/>
        </p:xfrm>
        <a:graphic>
          <a:graphicData uri="http://schemas.openxmlformats.org/presentationml/2006/ole">
            <p:oleObj spid="_x0000_s330758" r:id="rId7" imgW="1460183" imgH="279596" progId="Equations">
              <p:embed/>
            </p:oleObj>
          </a:graphicData>
        </a:graphic>
      </p:graphicFrame>
      <p:graphicFrame>
        <p:nvGraphicFramePr>
          <p:cNvPr id="11271" name="Object 10"/>
          <p:cNvGraphicFramePr>
            <a:graphicFrameLocks noChangeAspect="1"/>
          </p:cNvGraphicFramePr>
          <p:nvPr/>
        </p:nvGraphicFramePr>
        <p:xfrm>
          <a:off x="4643438" y="5286375"/>
          <a:ext cx="2530475" cy="558800"/>
        </p:xfrm>
        <a:graphic>
          <a:graphicData uri="http://schemas.openxmlformats.org/presentationml/2006/ole">
            <p:oleObj spid="_x0000_s330759" r:id="rId8" imgW="1206294" imgH="266901" progId="Equations">
              <p:embed/>
            </p:oleObj>
          </a:graphicData>
        </a:graphic>
      </p:graphicFrame>
      <p:sp>
        <p:nvSpPr>
          <p:cNvPr id="11275" name="Text Box 11"/>
          <p:cNvSpPr txBox="1">
            <a:spLocks noChangeArrowheads="1"/>
          </p:cNvSpPr>
          <p:nvPr/>
        </p:nvSpPr>
        <p:spPr bwMode="auto">
          <a:xfrm>
            <a:off x="642938" y="5429250"/>
            <a:ext cx="570990" cy="461665"/>
          </a:xfrm>
          <a:prstGeom prst="rect">
            <a:avLst/>
          </a:prstGeom>
          <a:noFill/>
          <a:ln w="9525">
            <a:noFill/>
            <a:miter lim="800000"/>
            <a:headEnd/>
            <a:tailEnd/>
          </a:ln>
        </p:spPr>
        <p:txBody>
          <a:bodyPr wrap="none">
            <a:spAutoFit/>
          </a:bodyPr>
          <a:lstStyle/>
          <a:p>
            <a:r>
              <a:rPr lang="zh-CN">
                <a:solidFill>
                  <a:schemeClr val="tx1">
                    <a:lumMod val="85000"/>
                    <a:lumOff val="15000"/>
                  </a:schemeClr>
                </a:solidFill>
              </a:rPr>
              <a:t>若 </a:t>
            </a:r>
          </a:p>
        </p:txBody>
      </p:sp>
      <p:sp>
        <p:nvSpPr>
          <p:cNvPr id="11276" name="Text Box 12"/>
          <p:cNvSpPr txBox="1">
            <a:spLocks noChangeArrowheads="1"/>
          </p:cNvSpPr>
          <p:nvPr/>
        </p:nvSpPr>
        <p:spPr bwMode="auto">
          <a:xfrm>
            <a:off x="4143375" y="5357813"/>
            <a:ext cx="570990" cy="461665"/>
          </a:xfrm>
          <a:prstGeom prst="rect">
            <a:avLst/>
          </a:prstGeom>
          <a:noFill/>
          <a:ln w="9525">
            <a:noFill/>
            <a:miter lim="800000"/>
            <a:headEnd/>
            <a:tailEnd/>
          </a:ln>
        </p:spPr>
        <p:txBody>
          <a:bodyPr wrap="none">
            <a:spAutoFit/>
          </a:bodyPr>
          <a:lstStyle/>
          <a:p>
            <a:r>
              <a:rPr lang="zh-CN">
                <a:solidFill>
                  <a:schemeClr val="tx1">
                    <a:lumMod val="85000"/>
                    <a:lumOff val="15000"/>
                  </a:schemeClr>
                </a:solidFill>
              </a:rPr>
              <a:t>则 </a:t>
            </a:r>
          </a:p>
        </p:txBody>
      </p:sp>
      <p:sp>
        <p:nvSpPr>
          <p:cNvPr id="11277" name="Text Box 13"/>
          <p:cNvSpPr txBox="1">
            <a:spLocks noChangeArrowheads="1"/>
          </p:cNvSpPr>
          <p:nvPr/>
        </p:nvSpPr>
        <p:spPr bwMode="auto">
          <a:xfrm>
            <a:off x="228600" y="5848816"/>
            <a:ext cx="8610600" cy="892552"/>
          </a:xfrm>
          <a:prstGeom prst="rect">
            <a:avLst/>
          </a:prstGeom>
          <a:noFill/>
          <a:ln w="9525">
            <a:noFill/>
            <a:miter lim="800000"/>
            <a:headEnd/>
            <a:tailEnd/>
          </a:ln>
        </p:spPr>
        <p:txBody>
          <a:bodyPr>
            <a:spAutoFit/>
          </a:bodyPr>
          <a:lstStyle/>
          <a:p>
            <a:pPr algn="just">
              <a:lnSpc>
                <a:spcPct val="130000"/>
              </a:lnSpc>
              <a:spcBef>
                <a:spcPct val="50000"/>
              </a:spcBef>
            </a:pPr>
            <a:r>
              <a:rPr lang="zh-CN" altLang="en-US" sz="2000" dirty="0" smtClean="0">
                <a:solidFill>
                  <a:schemeClr val="tx1">
                    <a:lumMod val="85000"/>
                    <a:lumOff val="15000"/>
                  </a:schemeClr>
                </a:solidFill>
              </a:rPr>
              <a:t>运用</a:t>
            </a:r>
            <a:r>
              <a:rPr lang="zh-CN" altLang="en-US" sz="2000" dirty="0">
                <a:solidFill>
                  <a:schemeClr val="tx1">
                    <a:lumMod val="85000"/>
                    <a:lumOff val="15000"/>
                  </a:schemeClr>
                </a:solidFill>
              </a:rPr>
              <a:t>反演规则时应注意两点：① 不能破坏原式的运算顺序</a:t>
            </a:r>
            <a:r>
              <a:rPr lang="zh-CN" altLang="en-US" sz="2000" dirty="0">
                <a:solidFill>
                  <a:schemeClr val="tx1">
                    <a:lumMod val="85000"/>
                    <a:lumOff val="15000"/>
                  </a:schemeClr>
                </a:solidFill>
                <a:latin typeface="Courier New" pitchFamily="49" charset="0"/>
              </a:rPr>
              <a:t>——</a:t>
            </a:r>
            <a:r>
              <a:rPr lang="zh-CN" altLang="en-US" sz="2000" dirty="0">
                <a:solidFill>
                  <a:schemeClr val="tx1">
                    <a:lumMod val="85000"/>
                    <a:lumOff val="15000"/>
                  </a:schemeClr>
                </a:solidFill>
              </a:rPr>
              <a:t>先算括号里的，然后按</a:t>
            </a:r>
            <a:r>
              <a:rPr lang="zh-CN" altLang="en-US" sz="2000" dirty="0">
                <a:solidFill>
                  <a:schemeClr val="tx1">
                    <a:lumMod val="85000"/>
                    <a:lumOff val="15000"/>
                  </a:schemeClr>
                </a:solidFill>
                <a:latin typeface="Courier New" pitchFamily="49" charset="0"/>
              </a:rPr>
              <a:t>“</a:t>
            </a:r>
            <a:r>
              <a:rPr lang="zh-CN" altLang="en-US" sz="2000" dirty="0">
                <a:solidFill>
                  <a:schemeClr val="tx1">
                    <a:lumMod val="85000"/>
                    <a:lumOff val="15000"/>
                  </a:schemeClr>
                </a:solidFill>
              </a:rPr>
              <a:t>先与后或”的原则运算。② 不属于单变量上的非号应保留不变。 </a:t>
            </a: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2"/>
          <p:cNvSpPr txBox="1">
            <a:spLocks noChangeArrowheads="1"/>
          </p:cNvSpPr>
          <p:nvPr/>
        </p:nvSpPr>
        <p:spPr bwMode="auto">
          <a:xfrm>
            <a:off x="457200" y="404664"/>
            <a:ext cx="8229600" cy="2936188"/>
          </a:xfrm>
          <a:prstGeom prst="rect">
            <a:avLst/>
          </a:prstGeom>
          <a:noFill/>
          <a:ln w="9525">
            <a:noFill/>
            <a:miter lim="800000"/>
            <a:headEnd/>
            <a:tailEnd/>
          </a:ln>
        </p:spPr>
        <p:txBody>
          <a:bodyPr>
            <a:spAutoFit/>
          </a:bodyPr>
          <a:lstStyle/>
          <a:p>
            <a:pPr algn="just">
              <a:lnSpc>
                <a:spcPct val="135000"/>
              </a:lnSpc>
              <a:spcBef>
                <a:spcPct val="50000"/>
              </a:spcBef>
            </a:pPr>
            <a:r>
              <a:rPr lang="zh-CN" altLang="en-US" sz="3200" dirty="0">
                <a:solidFill>
                  <a:schemeClr val="tx1">
                    <a:lumMod val="85000"/>
                    <a:lumOff val="15000"/>
                  </a:schemeClr>
                </a:solidFill>
              </a:rPr>
              <a:t>       </a:t>
            </a:r>
            <a:r>
              <a:rPr lang="zh-CN" altLang="en-US" sz="3200" b="1" dirty="0">
                <a:solidFill>
                  <a:schemeClr val="tx1">
                    <a:lumMod val="85000"/>
                    <a:lumOff val="15000"/>
                  </a:schemeClr>
                </a:solidFill>
              </a:rPr>
              <a:t>3. 对偶规</a:t>
            </a:r>
            <a:r>
              <a:rPr lang="zh-CN" altLang="en-US" sz="3200" b="1" dirty="0" smtClean="0">
                <a:solidFill>
                  <a:schemeClr val="tx1">
                    <a:lumMod val="85000"/>
                    <a:lumOff val="15000"/>
                  </a:schemeClr>
                </a:solidFill>
              </a:rPr>
              <a:t>则</a:t>
            </a:r>
            <a:endParaRPr lang="zh-CN" altLang="en-US" sz="3200" dirty="0">
              <a:solidFill>
                <a:schemeClr val="tx1">
                  <a:lumMod val="85000"/>
                  <a:lumOff val="15000"/>
                </a:schemeClr>
              </a:solidFill>
            </a:endParaRPr>
          </a:p>
          <a:p>
            <a:pPr algn="just">
              <a:lnSpc>
                <a:spcPct val="135000"/>
              </a:lnSpc>
              <a:spcBef>
                <a:spcPct val="50000"/>
              </a:spcBef>
            </a:pPr>
            <a:r>
              <a:rPr lang="zh-CN" altLang="en-US" dirty="0">
                <a:solidFill>
                  <a:schemeClr val="tx1">
                    <a:lumMod val="85000"/>
                    <a:lumOff val="15000"/>
                  </a:schemeClr>
                </a:solidFill>
              </a:rPr>
              <a:t>       对于任何一个逻辑函数，如果将其表达式</a:t>
            </a:r>
            <a:r>
              <a:rPr lang="zh-CN" altLang="en-US" i="1" dirty="0">
                <a:solidFill>
                  <a:schemeClr val="tx1">
                    <a:lumMod val="85000"/>
                    <a:lumOff val="15000"/>
                  </a:schemeClr>
                </a:solidFill>
              </a:rPr>
              <a:t>F</a:t>
            </a:r>
            <a:r>
              <a:rPr lang="zh-CN" altLang="en-US" dirty="0">
                <a:solidFill>
                  <a:schemeClr val="tx1">
                    <a:lumMod val="85000"/>
                    <a:lumOff val="15000"/>
                  </a:schemeClr>
                </a:solidFill>
              </a:rPr>
              <a:t>中所有的算符</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换成</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 </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换成</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，常量</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0</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换成</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1</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1</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换成</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0</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 而变量保持不变，则得出的逻辑函数式就是F的对偶式，记为</a:t>
            </a:r>
            <a:r>
              <a:rPr lang="zh-CN" altLang="en-US" i="1" dirty="0">
                <a:solidFill>
                  <a:schemeClr val="tx1">
                    <a:lumMod val="85000"/>
                    <a:lumOff val="15000"/>
                  </a:schemeClr>
                </a:solidFill>
              </a:rPr>
              <a:t>F</a:t>
            </a:r>
            <a:r>
              <a:rPr lang="zh-CN" altLang="en-US" dirty="0">
                <a:solidFill>
                  <a:schemeClr val="tx1">
                    <a:lumMod val="85000"/>
                    <a:lumOff val="15000"/>
                  </a:schemeClr>
                </a:solidFill>
              </a:rPr>
              <a:t>′(或</a:t>
            </a:r>
            <a:r>
              <a:rPr lang="zh-CN" altLang="en-US" i="1" dirty="0">
                <a:solidFill>
                  <a:schemeClr val="tx1">
                    <a:lumMod val="85000"/>
                    <a:lumOff val="15000"/>
                  </a:schemeClr>
                </a:solidFill>
              </a:rPr>
              <a:t>F</a:t>
            </a:r>
            <a:r>
              <a:rPr lang="zh-CN" altLang="en-US" dirty="0">
                <a:solidFill>
                  <a:schemeClr val="tx1">
                    <a:lumMod val="85000"/>
                    <a:lumOff val="15000"/>
                  </a:schemeClr>
                </a:solidFill>
              </a:rPr>
              <a:t>*)。 例如： </a:t>
            </a:r>
          </a:p>
        </p:txBody>
      </p:sp>
      <p:graphicFrame>
        <p:nvGraphicFramePr>
          <p:cNvPr id="12290" name="Object 3"/>
          <p:cNvGraphicFramePr>
            <a:graphicFrameLocks noChangeAspect="1"/>
          </p:cNvGraphicFramePr>
          <p:nvPr/>
        </p:nvGraphicFramePr>
        <p:xfrm>
          <a:off x="1219200" y="3300264"/>
          <a:ext cx="5867400" cy="1751013"/>
        </p:xfrm>
        <a:graphic>
          <a:graphicData uri="http://schemas.openxmlformats.org/presentationml/2006/ole">
            <p:oleObj spid="_x0000_s331778" r:id="rId3" imgW="3149917" imgH="940117" progId="Equations">
              <p:embed/>
            </p:oleObj>
          </a:graphicData>
        </a:graphic>
      </p:graphicFrame>
      <p:sp>
        <p:nvSpPr>
          <p:cNvPr id="12292" name="Text Box 4"/>
          <p:cNvSpPr txBox="1">
            <a:spLocks noChangeArrowheads="1"/>
          </p:cNvSpPr>
          <p:nvPr/>
        </p:nvSpPr>
        <p:spPr bwMode="auto">
          <a:xfrm>
            <a:off x="609600" y="5281464"/>
            <a:ext cx="8077200" cy="1033296"/>
          </a:xfrm>
          <a:prstGeom prst="rect">
            <a:avLst/>
          </a:prstGeom>
          <a:noFill/>
          <a:ln w="9525">
            <a:noFill/>
            <a:miter lim="800000"/>
            <a:headEnd/>
            <a:tailEnd/>
          </a:ln>
        </p:spPr>
        <p:txBody>
          <a:bodyPr>
            <a:spAutoFit/>
          </a:bodyPr>
          <a:lstStyle/>
          <a:p>
            <a:pPr>
              <a:lnSpc>
                <a:spcPct val="135000"/>
              </a:lnSpc>
              <a:spcBef>
                <a:spcPct val="50000"/>
              </a:spcBef>
            </a:pPr>
            <a:r>
              <a:rPr lang="zh-CN" altLang="en-US">
                <a:solidFill>
                  <a:schemeClr val="tx1">
                    <a:lumMod val="85000"/>
                    <a:lumOff val="15000"/>
                  </a:schemeClr>
                </a:solidFill>
              </a:rPr>
              <a:t>以上各例中</a:t>
            </a:r>
            <a:r>
              <a:rPr lang="zh-CN" altLang="en-US" i="1">
                <a:solidFill>
                  <a:schemeClr val="tx1">
                    <a:lumMod val="85000"/>
                    <a:lumOff val="15000"/>
                  </a:schemeClr>
                </a:solidFill>
              </a:rPr>
              <a:t>F</a:t>
            </a:r>
            <a:r>
              <a:rPr lang="zh-CN" altLang="en-US">
                <a:solidFill>
                  <a:schemeClr val="tx1">
                    <a:lumMod val="85000"/>
                    <a:lumOff val="15000"/>
                  </a:schemeClr>
                </a:solidFill>
              </a:rPr>
              <a:t>′是</a:t>
            </a:r>
            <a:r>
              <a:rPr lang="zh-CN" altLang="en-US" i="1">
                <a:solidFill>
                  <a:schemeClr val="tx1">
                    <a:lumMod val="85000"/>
                    <a:lumOff val="15000"/>
                  </a:schemeClr>
                </a:solidFill>
              </a:rPr>
              <a:t>F</a:t>
            </a:r>
            <a:r>
              <a:rPr lang="zh-CN" altLang="en-US">
                <a:solidFill>
                  <a:schemeClr val="tx1">
                    <a:lumMod val="85000"/>
                    <a:lumOff val="15000"/>
                  </a:schemeClr>
                </a:solidFill>
              </a:rPr>
              <a:t>的对偶式。不难证明</a:t>
            </a:r>
            <a:r>
              <a:rPr lang="zh-CN" altLang="en-US" i="1">
                <a:solidFill>
                  <a:schemeClr val="tx1">
                    <a:lumMod val="85000"/>
                    <a:lumOff val="15000"/>
                  </a:schemeClr>
                </a:solidFill>
              </a:rPr>
              <a:t>F</a:t>
            </a:r>
            <a:r>
              <a:rPr lang="zh-CN" altLang="en-US">
                <a:solidFill>
                  <a:schemeClr val="tx1">
                    <a:lumMod val="85000"/>
                    <a:lumOff val="15000"/>
                  </a:schemeClr>
                </a:solidFill>
              </a:rPr>
              <a:t>也是</a:t>
            </a:r>
            <a:r>
              <a:rPr lang="zh-CN" altLang="en-US" i="1">
                <a:solidFill>
                  <a:schemeClr val="tx1">
                    <a:lumMod val="85000"/>
                    <a:lumOff val="15000"/>
                  </a:schemeClr>
                </a:solidFill>
              </a:rPr>
              <a:t>F</a:t>
            </a:r>
            <a:r>
              <a:rPr lang="zh-CN" altLang="en-US">
                <a:solidFill>
                  <a:schemeClr val="tx1">
                    <a:lumMod val="85000"/>
                    <a:lumOff val="15000"/>
                  </a:schemeClr>
                </a:solidFill>
              </a:rPr>
              <a:t>′对偶式。 即</a:t>
            </a:r>
            <a:r>
              <a:rPr lang="zh-CN" altLang="en-US" i="1">
                <a:solidFill>
                  <a:schemeClr val="tx1">
                    <a:lumMod val="85000"/>
                    <a:lumOff val="15000"/>
                  </a:schemeClr>
                </a:solidFill>
              </a:rPr>
              <a:t>F</a:t>
            </a:r>
            <a:r>
              <a:rPr lang="zh-CN" altLang="en-US">
                <a:solidFill>
                  <a:schemeClr val="tx1">
                    <a:lumMod val="85000"/>
                    <a:lumOff val="15000"/>
                  </a:schemeClr>
                </a:solidFill>
              </a:rPr>
              <a:t>与</a:t>
            </a:r>
            <a:r>
              <a:rPr lang="zh-CN" altLang="en-US" i="1">
                <a:solidFill>
                  <a:schemeClr val="tx1">
                    <a:lumMod val="85000"/>
                    <a:lumOff val="15000"/>
                  </a:schemeClr>
                </a:solidFill>
              </a:rPr>
              <a:t>F</a:t>
            </a:r>
            <a:r>
              <a:rPr lang="zh-CN" altLang="en-US">
                <a:solidFill>
                  <a:schemeClr val="tx1">
                    <a:lumMod val="85000"/>
                    <a:lumOff val="15000"/>
                  </a:schemeClr>
                </a:solidFill>
              </a:rPr>
              <a:t>′互为对偶式。 </a:t>
            </a:r>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609600" y="1237298"/>
            <a:ext cx="8210872" cy="5133713"/>
          </a:xfrm>
          <a:prstGeom prst="rect">
            <a:avLst/>
          </a:prstGeom>
          <a:noFill/>
          <a:ln w="9525">
            <a:noFill/>
            <a:miter lim="800000"/>
            <a:headEnd/>
            <a:tailEnd/>
          </a:ln>
        </p:spPr>
        <p:txBody>
          <a:bodyPr wrap="square">
            <a:spAutoFit/>
          </a:bodyPr>
          <a:lstStyle/>
          <a:p>
            <a:pPr algn="just">
              <a:lnSpc>
                <a:spcPct val="135000"/>
              </a:lnSpc>
              <a:spcBef>
                <a:spcPct val="50000"/>
              </a:spcBef>
            </a:pPr>
            <a:r>
              <a:rPr lang="zh-CN" altLang="en-US" dirty="0">
                <a:solidFill>
                  <a:schemeClr val="tx1">
                    <a:lumMod val="85000"/>
                    <a:lumOff val="15000"/>
                  </a:schemeClr>
                </a:solidFill>
              </a:rPr>
              <a:t>        任何逻辑函数式都存在着对偶式。 若原等式成立， 则对偶式也一定成立。即，如果</a:t>
            </a:r>
            <a:r>
              <a:rPr lang="zh-CN" altLang="en-US" i="1" dirty="0">
                <a:solidFill>
                  <a:schemeClr val="tx1">
                    <a:lumMod val="85000"/>
                    <a:lumOff val="15000"/>
                  </a:schemeClr>
                </a:solidFill>
              </a:rPr>
              <a:t>F</a:t>
            </a:r>
            <a:r>
              <a:rPr lang="zh-CN" altLang="en-US" dirty="0">
                <a:solidFill>
                  <a:schemeClr val="tx1">
                    <a:lumMod val="85000"/>
                    <a:lumOff val="15000"/>
                  </a:schemeClr>
                </a:solidFill>
              </a:rPr>
              <a:t>=</a:t>
            </a:r>
            <a:r>
              <a:rPr lang="zh-CN" altLang="en-US" i="1" dirty="0">
                <a:solidFill>
                  <a:schemeClr val="tx1">
                    <a:lumMod val="85000"/>
                    <a:lumOff val="15000"/>
                  </a:schemeClr>
                </a:solidFill>
              </a:rPr>
              <a:t>G</a:t>
            </a:r>
            <a:r>
              <a:rPr lang="zh-CN" altLang="en-US" dirty="0">
                <a:solidFill>
                  <a:schemeClr val="tx1">
                    <a:lumMod val="85000"/>
                    <a:lumOff val="15000"/>
                  </a:schemeClr>
                </a:solidFill>
              </a:rPr>
              <a:t>,则</a:t>
            </a:r>
            <a:r>
              <a:rPr lang="zh-CN" altLang="en-US" i="1" dirty="0">
                <a:solidFill>
                  <a:schemeClr val="tx1">
                    <a:lumMod val="85000"/>
                    <a:lumOff val="15000"/>
                  </a:schemeClr>
                </a:solidFill>
              </a:rPr>
              <a:t>F</a:t>
            </a:r>
            <a:r>
              <a:rPr lang="zh-CN" altLang="en-US" dirty="0">
                <a:solidFill>
                  <a:schemeClr val="tx1">
                    <a:lumMod val="85000"/>
                    <a:lumOff val="15000"/>
                  </a:schemeClr>
                </a:solidFill>
              </a:rPr>
              <a:t>′=</a:t>
            </a:r>
            <a:r>
              <a:rPr lang="zh-CN" altLang="en-US" i="1" dirty="0">
                <a:solidFill>
                  <a:schemeClr val="tx1">
                    <a:lumMod val="85000"/>
                    <a:lumOff val="15000"/>
                  </a:schemeClr>
                </a:solidFill>
              </a:rPr>
              <a:t>G</a:t>
            </a:r>
            <a:r>
              <a:rPr lang="zh-CN" altLang="en-US" dirty="0">
                <a:solidFill>
                  <a:schemeClr val="tx1">
                    <a:lumMod val="85000"/>
                    <a:lumOff val="15000"/>
                  </a:schemeClr>
                </a:solidFill>
              </a:rPr>
              <a:t>′。这种逻辑推理叫做对偶原理，或对偶规则。 </a:t>
            </a:r>
          </a:p>
          <a:p>
            <a:pPr algn="just">
              <a:lnSpc>
                <a:spcPct val="135000"/>
              </a:lnSpc>
              <a:spcBef>
                <a:spcPct val="50000"/>
              </a:spcBef>
            </a:pPr>
            <a:r>
              <a:rPr lang="zh-CN" altLang="en-US" dirty="0">
                <a:solidFill>
                  <a:schemeClr val="tx1">
                    <a:lumMod val="85000"/>
                    <a:lumOff val="15000"/>
                  </a:schemeClr>
                </a:solidFill>
              </a:rPr>
              <a:t>        必须注意，由原式求对偶式时，运算的优先顺序不能改变， 且式中的非号也保持不变。 </a:t>
            </a:r>
          </a:p>
          <a:p>
            <a:pPr algn="just">
              <a:lnSpc>
                <a:spcPct val="135000"/>
              </a:lnSpc>
              <a:spcBef>
                <a:spcPct val="50000"/>
              </a:spcBef>
            </a:pPr>
            <a:r>
              <a:rPr lang="zh-CN" altLang="en-US" dirty="0">
                <a:solidFill>
                  <a:schemeClr val="tx1">
                    <a:lumMod val="85000"/>
                    <a:lumOff val="15000"/>
                  </a:schemeClr>
                </a:solidFill>
              </a:rPr>
              <a:t>       观察前面逻辑代数基本定律和公式，不难看出它们都是成对出现的， 而且都是互为对偶的对偶式。 </a:t>
            </a:r>
          </a:p>
          <a:p>
            <a:pPr algn="just">
              <a:lnSpc>
                <a:spcPct val="135000"/>
              </a:lnSpc>
              <a:spcBef>
                <a:spcPct val="50000"/>
              </a:spcBef>
            </a:pPr>
            <a:r>
              <a:rPr lang="zh-CN" altLang="en-US" dirty="0">
                <a:solidFill>
                  <a:schemeClr val="tx1">
                    <a:lumMod val="85000"/>
                    <a:lumOff val="15000"/>
                  </a:schemeClr>
                </a:solidFill>
              </a:rPr>
              <a:t>       </a:t>
            </a:r>
            <a:r>
              <a:rPr lang="zh-CN" altLang="en-US" dirty="0" smtClean="0">
                <a:solidFill>
                  <a:schemeClr val="tx1">
                    <a:lumMod val="85000"/>
                    <a:lumOff val="15000"/>
                  </a:schemeClr>
                </a:solidFill>
              </a:rPr>
              <a:t>如</a:t>
            </a:r>
            <a:r>
              <a:rPr lang="zh-CN" altLang="en-US" dirty="0">
                <a:solidFill>
                  <a:schemeClr val="tx1">
                    <a:lumMod val="85000"/>
                    <a:lumOff val="15000"/>
                  </a:schemeClr>
                </a:solidFill>
              </a:rPr>
              <a:t>，已知乘对</a:t>
            </a:r>
            <a:r>
              <a:rPr lang="zh-CN" altLang="en-US" dirty="0" smtClean="0">
                <a:solidFill>
                  <a:schemeClr val="tx1">
                    <a:lumMod val="85000"/>
                    <a:lumOff val="15000"/>
                  </a:schemeClr>
                </a:solidFill>
              </a:rPr>
              <a:t>加分</a:t>
            </a:r>
            <a:r>
              <a:rPr lang="zh-CN" altLang="en-US" dirty="0">
                <a:solidFill>
                  <a:schemeClr val="tx1">
                    <a:lumMod val="85000"/>
                    <a:lumOff val="15000"/>
                  </a:schemeClr>
                </a:solidFill>
              </a:rPr>
              <a:t>配律成立，即</a:t>
            </a:r>
            <a:r>
              <a:rPr lang="zh-CN" altLang="en-US" i="1" dirty="0">
                <a:solidFill>
                  <a:schemeClr val="tx1">
                    <a:lumMod val="85000"/>
                    <a:lumOff val="15000"/>
                  </a:schemeClr>
                </a:solidFill>
              </a:rPr>
              <a:t>A(B+C</a:t>
            </a:r>
            <a:r>
              <a:rPr lang="zh-CN" altLang="en-US" dirty="0">
                <a:solidFill>
                  <a:schemeClr val="tx1">
                    <a:lumMod val="85000"/>
                    <a:lumOff val="15000"/>
                  </a:schemeClr>
                </a:solidFill>
              </a:rPr>
              <a:t>)=</a:t>
            </a:r>
            <a:r>
              <a:rPr lang="zh-CN" altLang="en-US" i="1" dirty="0">
                <a:solidFill>
                  <a:schemeClr val="tx1">
                    <a:lumMod val="85000"/>
                    <a:lumOff val="15000"/>
                  </a:schemeClr>
                </a:solidFill>
              </a:rPr>
              <a:t>AB+AC</a:t>
            </a:r>
            <a:r>
              <a:rPr lang="zh-CN" altLang="en-US" dirty="0">
                <a:solidFill>
                  <a:schemeClr val="tx1">
                    <a:lumMod val="85000"/>
                    <a:lumOff val="15000"/>
                  </a:schemeClr>
                </a:solidFill>
              </a:rPr>
              <a:t>，根据对偶规</a:t>
            </a:r>
            <a:r>
              <a:rPr lang="zh-CN" altLang="en-US" dirty="0" smtClean="0">
                <a:solidFill>
                  <a:schemeClr val="tx1">
                    <a:lumMod val="85000"/>
                    <a:lumOff val="15000"/>
                  </a:schemeClr>
                </a:solidFill>
              </a:rPr>
              <a:t>则，</a:t>
            </a:r>
            <a:r>
              <a:rPr lang="zh-CN" altLang="en-US" i="1" dirty="0">
                <a:solidFill>
                  <a:schemeClr val="tx1">
                    <a:lumMod val="85000"/>
                    <a:lumOff val="15000"/>
                  </a:schemeClr>
                </a:solidFill>
              </a:rPr>
              <a:t>A+BC=(A+B)(A+C</a:t>
            </a:r>
            <a:r>
              <a:rPr lang="zh-CN" altLang="en-US" dirty="0">
                <a:solidFill>
                  <a:schemeClr val="tx1">
                    <a:lumMod val="85000"/>
                    <a:lumOff val="15000"/>
                  </a:schemeClr>
                </a:solidFill>
              </a:rPr>
              <a:t>)，即加对乘的分配律也成立。 </a:t>
            </a:r>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idx="4294967295"/>
          </p:nvPr>
        </p:nvSpPr>
        <p:spPr/>
        <p:txBody>
          <a:bodyPr/>
          <a:lstStyle/>
          <a:p>
            <a:pPr eaLnBrk="1" hangingPunct="1"/>
            <a:r>
              <a:rPr lang="zh-CN" smtClean="0"/>
              <a:t>课堂练习</a:t>
            </a:r>
          </a:p>
        </p:txBody>
      </p:sp>
      <p:sp>
        <p:nvSpPr>
          <p:cNvPr id="13318" name="Rectangle 3"/>
          <p:cNvSpPr>
            <a:spLocks noGrp="1" noChangeArrowheads="1"/>
          </p:cNvSpPr>
          <p:nvPr>
            <p:ph type="body" idx="4294967295"/>
          </p:nvPr>
        </p:nvSpPr>
        <p:spPr>
          <a:xfrm>
            <a:off x="457200" y="1772816"/>
            <a:ext cx="8382000" cy="4475584"/>
          </a:xfrm>
        </p:spPr>
        <p:txBody>
          <a:bodyPr/>
          <a:lstStyle/>
          <a:p>
            <a:pPr eaLnBrk="1" hangingPunct="1">
              <a:lnSpc>
                <a:spcPct val="150000"/>
              </a:lnSpc>
            </a:pPr>
            <a:r>
              <a:rPr lang="zh-CN" dirty="0" smtClean="0"/>
              <a:t>求                                          的对偶式和反演式</a:t>
            </a:r>
          </a:p>
          <a:p>
            <a:pPr eaLnBrk="1" hangingPunct="1">
              <a:lnSpc>
                <a:spcPct val="150000"/>
              </a:lnSpc>
            </a:pPr>
            <a:r>
              <a:rPr lang="zh-CN" dirty="0" smtClean="0"/>
              <a:t>证明</a:t>
            </a:r>
          </a:p>
        </p:txBody>
      </p:sp>
      <p:graphicFrame>
        <p:nvGraphicFramePr>
          <p:cNvPr id="13314" name="Object 4"/>
          <p:cNvGraphicFramePr>
            <a:graphicFrameLocks noChangeAspect="1"/>
          </p:cNvGraphicFramePr>
          <p:nvPr/>
        </p:nvGraphicFramePr>
        <p:xfrm>
          <a:off x="1475656" y="1824052"/>
          <a:ext cx="4968552" cy="668844"/>
        </p:xfrm>
        <a:graphic>
          <a:graphicData uri="http://schemas.openxmlformats.org/presentationml/2006/ole">
            <p:oleObj spid="_x0000_s332802" r:id="rId4" imgW="1649170" imgH="215936" progId="Equations">
              <p:embed/>
            </p:oleObj>
          </a:graphicData>
        </a:graphic>
      </p:graphicFrame>
      <p:graphicFrame>
        <p:nvGraphicFramePr>
          <p:cNvPr id="13315" name="Object 5"/>
          <p:cNvGraphicFramePr>
            <a:graphicFrameLocks noChangeAspect="1"/>
          </p:cNvGraphicFramePr>
          <p:nvPr/>
        </p:nvGraphicFramePr>
        <p:xfrm>
          <a:off x="2123728" y="3429000"/>
          <a:ext cx="4878784" cy="609848"/>
        </p:xfrm>
        <a:graphic>
          <a:graphicData uri="http://schemas.openxmlformats.org/presentationml/2006/ole">
            <p:oleObj spid="_x0000_s332803" r:id="rId5" imgW="1624507" imgH="203341" progId="Equations">
              <p:embed/>
            </p:oleObj>
          </a:graphicData>
        </a:graphic>
      </p:graphicFrame>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Text Box 2"/>
          <p:cNvSpPr txBox="1">
            <a:spLocks noChangeArrowheads="1"/>
          </p:cNvSpPr>
          <p:nvPr/>
        </p:nvSpPr>
        <p:spPr bwMode="auto">
          <a:xfrm>
            <a:off x="838200" y="404664"/>
            <a:ext cx="7772400" cy="5755422"/>
          </a:xfrm>
          <a:prstGeom prst="rect">
            <a:avLst/>
          </a:prstGeom>
          <a:noFill/>
          <a:ln w="9525">
            <a:noFill/>
            <a:miter lim="800000"/>
            <a:headEnd/>
            <a:tailEnd/>
          </a:ln>
        </p:spPr>
        <p:txBody>
          <a:bodyPr wrap="square">
            <a:spAutoFit/>
          </a:bodyPr>
          <a:lstStyle/>
          <a:p>
            <a:pPr>
              <a:spcBef>
                <a:spcPct val="50000"/>
              </a:spcBef>
            </a:pPr>
            <a:r>
              <a:rPr lang="zh-CN" altLang="en-US" sz="3200" dirty="0">
                <a:solidFill>
                  <a:schemeClr val="tx1">
                    <a:lumMod val="85000"/>
                    <a:lumOff val="15000"/>
                  </a:schemeClr>
                </a:solidFill>
              </a:rPr>
              <a:t>逻辑函数有三种表示</a:t>
            </a:r>
            <a:r>
              <a:rPr lang="zh-CN" altLang="en-US" sz="3200" dirty="0" smtClean="0">
                <a:solidFill>
                  <a:schemeClr val="tx1">
                    <a:lumMod val="85000"/>
                    <a:lumOff val="15000"/>
                  </a:schemeClr>
                </a:solidFill>
              </a:rPr>
              <a:t>方法</a:t>
            </a:r>
            <a:endParaRPr lang="en-US" altLang="zh-CN" sz="3200" dirty="0" smtClean="0">
              <a:solidFill>
                <a:schemeClr val="tx1">
                  <a:lumMod val="85000"/>
                  <a:lumOff val="15000"/>
                </a:schemeClr>
              </a:solidFill>
            </a:endParaRPr>
          </a:p>
          <a:p>
            <a:pPr>
              <a:spcBef>
                <a:spcPct val="50000"/>
              </a:spcBef>
            </a:pPr>
            <a:endParaRPr lang="zh-CN" altLang="en-US" sz="3200" dirty="0">
              <a:solidFill>
                <a:schemeClr val="tx1">
                  <a:lumMod val="85000"/>
                  <a:lumOff val="15000"/>
                </a:schemeClr>
              </a:solidFill>
            </a:endParaRPr>
          </a:p>
          <a:p>
            <a:pPr>
              <a:spcBef>
                <a:spcPct val="50000"/>
              </a:spcBef>
            </a:pPr>
            <a:r>
              <a:rPr lang="zh-CN" altLang="en-US" dirty="0">
                <a:solidFill>
                  <a:schemeClr val="tx1">
                    <a:lumMod val="85000"/>
                    <a:lumOff val="15000"/>
                  </a:schemeClr>
                </a:solidFill>
              </a:rPr>
              <a:t>代数表达式                   </a:t>
            </a:r>
          </a:p>
          <a:p>
            <a:pPr>
              <a:spcBef>
                <a:spcPct val="50000"/>
              </a:spcBef>
            </a:pPr>
            <a:r>
              <a:rPr lang="zh-CN" altLang="en-US" dirty="0">
                <a:solidFill>
                  <a:schemeClr val="tx1">
                    <a:lumMod val="85000"/>
                    <a:lumOff val="15000"/>
                  </a:schemeClr>
                </a:solidFill>
              </a:rPr>
              <a:t>真值表</a:t>
            </a:r>
          </a:p>
          <a:p>
            <a:pPr>
              <a:spcBef>
                <a:spcPct val="50000"/>
              </a:spcBef>
            </a:pPr>
            <a:endParaRPr lang="zh-CN" altLang="en-US" dirty="0">
              <a:solidFill>
                <a:schemeClr val="tx1">
                  <a:lumMod val="85000"/>
                  <a:lumOff val="15000"/>
                </a:schemeClr>
              </a:solidFill>
            </a:endParaRPr>
          </a:p>
          <a:p>
            <a:pPr>
              <a:spcBef>
                <a:spcPct val="50000"/>
              </a:spcBef>
            </a:pPr>
            <a:endParaRPr lang="zh-CN" altLang="en-US" dirty="0">
              <a:solidFill>
                <a:schemeClr val="tx1">
                  <a:lumMod val="85000"/>
                  <a:lumOff val="15000"/>
                </a:schemeClr>
              </a:solidFill>
            </a:endParaRPr>
          </a:p>
          <a:p>
            <a:pPr>
              <a:spcBef>
                <a:spcPct val="50000"/>
              </a:spcBef>
            </a:pPr>
            <a:endParaRPr lang="zh-CN" altLang="en-US" dirty="0">
              <a:solidFill>
                <a:schemeClr val="tx1">
                  <a:lumMod val="85000"/>
                  <a:lumOff val="15000"/>
                </a:schemeClr>
              </a:solidFill>
            </a:endParaRPr>
          </a:p>
          <a:p>
            <a:pPr>
              <a:spcBef>
                <a:spcPct val="50000"/>
              </a:spcBef>
            </a:pPr>
            <a:endParaRPr lang="zh-CN" altLang="en-US" dirty="0">
              <a:solidFill>
                <a:schemeClr val="tx1">
                  <a:lumMod val="85000"/>
                  <a:lumOff val="15000"/>
                </a:schemeClr>
              </a:solidFill>
            </a:endParaRPr>
          </a:p>
          <a:p>
            <a:pPr>
              <a:spcBef>
                <a:spcPct val="50000"/>
              </a:spcBef>
            </a:pPr>
            <a:endParaRPr lang="zh-CN" altLang="en-US" dirty="0">
              <a:solidFill>
                <a:schemeClr val="tx1">
                  <a:lumMod val="85000"/>
                  <a:lumOff val="15000"/>
                </a:schemeClr>
              </a:solidFill>
            </a:endParaRPr>
          </a:p>
          <a:p>
            <a:pPr>
              <a:spcBef>
                <a:spcPct val="50000"/>
              </a:spcBef>
            </a:pPr>
            <a:endParaRPr lang="zh-CN" altLang="en-US" dirty="0">
              <a:solidFill>
                <a:schemeClr val="tx1">
                  <a:lumMod val="85000"/>
                  <a:lumOff val="15000"/>
                </a:schemeClr>
              </a:solidFill>
            </a:endParaRPr>
          </a:p>
        </p:txBody>
      </p:sp>
      <p:graphicFrame>
        <p:nvGraphicFramePr>
          <p:cNvPr id="14338" name="Object 3"/>
          <p:cNvGraphicFramePr>
            <a:graphicFrameLocks noChangeAspect="1"/>
          </p:cNvGraphicFramePr>
          <p:nvPr/>
        </p:nvGraphicFramePr>
        <p:xfrm>
          <a:off x="2667000" y="1844824"/>
          <a:ext cx="1295400" cy="280988"/>
        </p:xfrm>
        <a:graphic>
          <a:graphicData uri="http://schemas.openxmlformats.org/presentationml/2006/ole">
            <p:oleObj spid="_x0000_s333826" r:id="rId3" imgW="876998" imgH="190900" progId="Equations">
              <p:embed/>
            </p:oleObj>
          </a:graphicData>
        </a:graphic>
      </p:graphicFrame>
      <p:graphicFrame>
        <p:nvGraphicFramePr>
          <p:cNvPr id="14339" name="Object 4"/>
          <p:cNvGraphicFramePr>
            <a:graphicFrameLocks noChangeAspect="1"/>
          </p:cNvGraphicFramePr>
          <p:nvPr/>
        </p:nvGraphicFramePr>
        <p:xfrm>
          <a:off x="990600" y="2996952"/>
          <a:ext cx="2590800" cy="2476500"/>
        </p:xfrm>
        <a:graphic>
          <a:graphicData uri="http://schemas.openxmlformats.org/presentationml/2006/ole">
            <p:oleObj spid="_x0000_s333827" r:id="rId4" imgW="2161905" imgH="2066667" progId="PBrush">
              <p:embed/>
            </p:oleObj>
          </a:graphicData>
        </a:graphic>
      </p:graphicFrame>
      <p:graphicFrame>
        <p:nvGraphicFramePr>
          <p:cNvPr id="14340" name="Object 5"/>
          <p:cNvGraphicFramePr>
            <a:graphicFrameLocks noChangeAspect="1"/>
          </p:cNvGraphicFramePr>
          <p:nvPr/>
        </p:nvGraphicFramePr>
        <p:xfrm>
          <a:off x="4343400" y="1844824"/>
          <a:ext cx="1905000" cy="333375"/>
        </p:xfrm>
        <a:graphic>
          <a:graphicData uri="http://schemas.openxmlformats.org/presentationml/2006/ole">
            <p:oleObj spid="_x0000_s333828" r:id="rId5" imgW="1309553" imgH="229116" progId="Equations">
              <p:embed/>
            </p:oleObj>
          </a:graphicData>
        </a:graphic>
      </p:graphicFrame>
      <p:graphicFrame>
        <p:nvGraphicFramePr>
          <p:cNvPr id="14341" name="Object 6"/>
          <p:cNvGraphicFramePr>
            <a:graphicFrameLocks noChangeAspect="1"/>
          </p:cNvGraphicFramePr>
          <p:nvPr/>
        </p:nvGraphicFramePr>
        <p:xfrm>
          <a:off x="6553200" y="1844824"/>
          <a:ext cx="1914525" cy="371475"/>
        </p:xfrm>
        <a:graphic>
          <a:graphicData uri="http://schemas.openxmlformats.org/presentationml/2006/ole">
            <p:oleObj spid="_x0000_s333829" r:id="rId6" imgW="1308417" imgH="254317" progId="Equations">
              <p:embed/>
            </p:oleObj>
          </a:graphicData>
        </a:graphic>
      </p:graphicFrame>
      <p:graphicFrame>
        <p:nvGraphicFramePr>
          <p:cNvPr id="14342" name="Object 7"/>
          <p:cNvGraphicFramePr>
            <a:graphicFrameLocks noChangeAspect="1"/>
          </p:cNvGraphicFramePr>
          <p:nvPr/>
        </p:nvGraphicFramePr>
        <p:xfrm>
          <a:off x="3429000" y="2996952"/>
          <a:ext cx="2538413" cy="2460625"/>
        </p:xfrm>
        <a:graphic>
          <a:graphicData uri="http://schemas.openxmlformats.org/presentationml/2006/ole">
            <p:oleObj spid="_x0000_s333830" r:id="rId7" imgW="2180952" imgH="2114845" progId="PBrush">
              <p:embed/>
            </p:oleObj>
          </a:graphicData>
        </a:graphic>
      </p:graphicFrame>
      <p:graphicFrame>
        <p:nvGraphicFramePr>
          <p:cNvPr id="14343" name="Object 8"/>
          <p:cNvGraphicFramePr>
            <a:graphicFrameLocks noChangeAspect="1"/>
          </p:cNvGraphicFramePr>
          <p:nvPr/>
        </p:nvGraphicFramePr>
        <p:xfrm>
          <a:off x="6088063" y="3073152"/>
          <a:ext cx="2103437" cy="2133600"/>
        </p:xfrm>
        <a:graphic>
          <a:graphicData uri="http://schemas.openxmlformats.org/presentationml/2006/ole">
            <p:oleObj spid="_x0000_s333831" r:id="rId8" imgW="2019048" imgH="2048161" progId="PBrush">
              <p:embed/>
            </p:oleObj>
          </a:graphicData>
        </a:graphic>
      </p:graphicFrame>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p:txBody>
          <a:bodyPr/>
          <a:lstStyle/>
          <a:p>
            <a:pPr eaLnBrk="1" hangingPunct="1"/>
            <a:r>
              <a:rPr lang="zh-CN" smtClean="0">
                <a:solidFill>
                  <a:schemeClr val="tx1">
                    <a:lumMod val="85000"/>
                    <a:lumOff val="15000"/>
                  </a:schemeClr>
                </a:solidFill>
              </a:rPr>
              <a:t>逻辑函数表达式的基本形式</a:t>
            </a:r>
          </a:p>
        </p:txBody>
      </p:sp>
      <p:sp>
        <p:nvSpPr>
          <p:cNvPr id="90115" name="Rectangle 3"/>
          <p:cNvSpPr>
            <a:spLocks noGrp="1" noChangeArrowheads="1"/>
          </p:cNvSpPr>
          <p:nvPr>
            <p:ph type="body" idx="4294967295"/>
          </p:nvPr>
        </p:nvSpPr>
        <p:spPr>
          <a:xfrm>
            <a:off x="251520" y="1412776"/>
            <a:ext cx="8568952" cy="4345087"/>
          </a:xfrm>
        </p:spPr>
        <p:txBody>
          <a:bodyPr/>
          <a:lstStyle/>
          <a:p>
            <a:pPr eaLnBrk="1" hangingPunct="1">
              <a:lnSpc>
                <a:spcPct val="120000"/>
              </a:lnSpc>
            </a:pPr>
            <a:r>
              <a:rPr lang="zh-CN" altLang="en-US" sz="2400" dirty="0" smtClean="0">
                <a:solidFill>
                  <a:schemeClr val="tx1">
                    <a:lumMod val="85000"/>
                    <a:lumOff val="15000"/>
                  </a:schemeClr>
                </a:solidFill>
              </a:rPr>
              <a:t>一个逻辑命题可以用多种形式的逻辑函数来描述，每一种函数式对应着一种逻辑电路。</a:t>
            </a:r>
          </a:p>
          <a:p>
            <a:pPr eaLnBrk="1" hangingPunct="1">
              <a:lnSpc>
                <a:spcPct val="120000"/>
              </a:lnSpc>
            </a:pPr>
            <a:r>
              <a:rPr lang="zh-CN" altLang="en-US" sz="2400" dirty="0" smtClean="0">
                <a:solidFill>
                  <a:schemeClr val="tx1">
                    <a:lumMod val="85000"/>
                    <a:lumOff val="15000"/>
                  </a:schemeClr>
                </a:solidFill>
              </a:rPr>
              <a:t>逻辑函数表达式最基本的两种形式是“与或”和“或与”式</a:t>
            </a:r>
          </a:p>
          <a:p>
            <a:pPr lvl="1" eaLnBrk="1" hangingPunct="1">
              <a:lnSpc>
                <a:spcPct val="120000"/>
              </a:lnSpc>
            </a:pPr>
            <a:r>
              <a:rPr lang="zh-CN" altLang="en-US" sz="2200" dirty="0" smtClean="0">
                <a:solidFill>
                  <a:schemeClr val="tx1">
                    <a:lumMod val="85000"/>
                    <a:lumOff val="15000"/>
                  </a:schemeClr>
                </a:solidFill>
              </a:rPr>
              <a:t>“与或”式(Sum of Product)：即“积之和”表达式，是指一个函数表达式中包含着若干个“积”项，每个“积”项中可以有一个或多个以原变量或反变量形式出现的字母，所有这些“积”项的“和”就表示了一个函数。</a:t>
            </a:r>
          </a:p>
          <a:p>
            <a:pPr lvl="1" eaLnBrk="1" hangingPunct="1">
              <a:lnSpc>
                <a:spcPct val="120000"/>
              </a:lnSpc>
            </a:pPr>
            <a:r>
              <a:rPr lang="zh-CN" altLang="en-US" sz="2200" dirty="0" smtClean="0">
                <a:solidFill>
                  <a:schemeClr val="tx1">
                    <a:lumMod val="85000"/>
                    <a:lumOff val="15000"/>
                  </a:schemeClr>
                </a:solidFill>
              </a:rPr>
              <a:t>“或与”式(Product of Sum)：即“和之积”表达式，是指一个函数表达式中包含着若干个“和”项，每个“和”项中有若干个以原变量或反变量形式出现的字母，所有这些“和”项的“积”就表示了一个函数。</a:t>
            </a:r>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2"/>
          <p:cNvSpPr txBox="1">
            <a:spLocks noChangeArrowheads="1"/>
          </p:cNvSpPr>
          <p:nvPr/>
        </p:nvSpPr>
        <p:spPr bwMode="auto">
          <a:xfrm>
            <a:off x="1115616" y="260648"/>
            <a:ext cx="5537093" cy="584775"/>
          </a:xfrm>
          <a:prstGeom prst="rect">
            <a:avLst/>
          </a:prstGeom>
          <a:noFill/>
          <a:ln w="9525">
            <a:noFill/>
            <a:miter lim="800000"/>
            <a:headEnd/>
            <a:tailEnd/>
          </a:ln>
        </p:spPr>
        <p:txBody>
          <a:bodyPr wrap="none">
            <a:spAutoFit/>
          </a:bodyPr>
          <a:lstStyle/>
          <a:p>
            <a:r>
              <a:rPr lang="zh-CN" altLang="en-US" sz="3200" b="1" dirty="0">
                <a:solidFill>
                  <a:schemeClr val="tx1">
                    <a:lumMod val="85000"/>
                    <a:lumOff val="15000"/>
                  </a:schemeClr>
                </a:solidFill>
              </a:rPr>
              <a:t>2.3  逻辑函数的两种标准形式 </a:t>
            </a:r>
          </a:p>
        </p:txBody>
      </p:sp>
      <p:sp>
        <p:nvSpPr>
          <p:cNvPr id="15365" name="Text Box 3"/>
          <p:cNvSpPr txBox="1">
            <a:spLocks noChangeArrowheads="1"/>
          </p:cNvSpPr>
          <p:nvPr/>
        </p:nvSpPr>
        <p:spPr bwMode="auto">
          <a:xfrm>
            <a:off x="1066800" y="1482055"/>
            <a:ext cx="4689104" cy="523220"/>
          </a:xfrm>
          <a:prstGeom prst="rect">
            <a:avLst/>
          </a:prstGeom>
          <a:noFill/>
          <a:ln w="9525">
            <a:noFill/>
            <a:miter lim="800000"/>
            <a:headEnd/>
            <a:tailEnd/>
          </a:ln>
        </p:spPr>
        <p:txBody>
          <a:bodyPr wrap="none">
            <a:spAutoFit/>
          </a:bodyPr>
          <a:lstStyle/>
          <a:p>
            <a:r>
              <a:rPr lang="zh-CN" altLang="en-US" sz="2800" b="1">
                <a:solidFill>
                  <a:schemeClr val="tx1">
                    <a:lumMod val="85000"/>
                    <a:lumOff val="15000"/>
                  </a:schemeClr>
                </a:solidFill>
              </a:rPr>
              <a:t>2.3.1 最小项和最小项表达式 </a:t>
            </a:r>
          </a:p>
        </p:txBody>
      </p:sp>
      <p:sp>
        <p:nvSpPr>
          <p:cNvPr id="15366" name="Text Box 4"/>
          <p:cNvSpPr txBox="1">
            <a:spLocks noChangeArrowheads="1"/>
          </p:cNvSpPr>
          <p:nvPr/>
        </p:nvSpPr>
        <p:spPr bwMode="auto">
          <a:xfrm>
            <a:off x="533400" y="2167855"/>
            <a:ext cx="8153400" cy="3781425"/>
          </a:xfrm>
          <a:prstGeom prst="rect">
            <a:avLst/>
          </a:prstGeom>
          <a:noFill/>
          <a:ln w="9525">
            <a:noFill/>
            <a:miter lim="800000"/>
            <a:headEnd/>
            <a:tailEnd/>
          </a:ln>
        </p:spPr>
        <p:txBody>
          <a:bodyPr>
            <a:spAutoFit/>
          </a:bodyPr>
          <a:lstStyle/>
          <a:p>
            <a:pPr algn="just">
              <a:lnSpc>
                <a:spcPct val="130000"/>
              </a:lnSpc>
              <a:spcBef>
                <a:spcPct val="50000"/>
              </a:spcBef>
            </a:pPr>
            <a:r>
              <a:rPr lang="zh-CN" altLang="en-US" b="1" dirty="0">
                <a:solidFill>
                  <a:schemeClr val="tx1">
                    <a:lumMod val="85000"/>
                    <a:lumOff val="15000"/>
                  </a:schemeClr>
                </a:solidFill>
              </a:rPr>
              <a:t>        1. 最小</a:t>
            </a:r>
            <a:r>
              <a:rPr lang="zh-CN" altLang="en-US" b="1" dirty="0" smtClean="0">
                <a:solidFill>
                  <a:schemeClr val="tx1">
                    <a:lumMod val="85000"/>
                    <a:lumOff val="15000"/>
                  </a:schemeClr>
                </a:solidFill>
              </a:rPr>
              <a:t>项</a:t>
            </a:r>
            <a:endParaRPr lang="zh-CN" altLang="en-US" dirty="0">
              <a:solidFill>
                <a:schemeClr val="tx1">
                  <a:lumMod val="85000"/>
                  <a:lumOff val="15000"/>
                </a:schemeClr>
              </a:solidFill>
            </a:endParaRPr>
          </a:p>
          <a:p>
            <a:pPr algn="just">
              <a:lnSpc>
                <a:spcPct val="130000"/>
              </a:lnSpc>
              <a:spcBef>
                <a:spcPct val="50000"/>
              </a:spcBef>
            </a:pPr>
            <a:r>
              <a:rPr lang="zh-CN" altLang="en-US" i="1" dirty="0">
                <a:solidFill>
                  <a:schemeClr val="tx1">
                    <a:lumMod val="85000"/>
                    <a:lumOff val="15000"/>
                  </a:schemeClr>
                </a:solidFill>
              </a:rPr>
              <a:t>        n</a:t>
            </a:r>
            <a:r>
              <a:rPr lang="zh-CN" altLang="en-US" dirty="0">
                <a:solidFill>
                  <a:schemeClr val="tx1">
                    <a:lumMod val="85000"/>
                    <a:lumOff val="15000"/>
                  </a:schemeClr>
                </a:solidFill>
              </a:rPr>
              <a:t>个变量的最小项是</a:t>
            </a:r>
            <a:r>
              <a:rPr lang="zh-CN" altLang="en-US" i="1" dirty="0">
                <a:solidFill>
                  <a:schemeClr val="tx1">
                    <a:lumMod val="85000"/>
                    <a:lumOff val="15000"/>
                  </a:schemeClr>
                </a:solidFill>
              </a:rPr>
              <a:t>n</a:t>
            </a:r>
            <a:r>
              <a:rPr lang="zh-CN" altLang="en-US" dirty="0">
                <a:solidFill>
                  <a:schemeClr val="tx1">
                    <a:lumMod val="85000"/>
                    <a:lumOff val="15000"/>
                  </a:schemeClr>
                </a:solidFill>
              </a:rPr>
              <a:t>个变量的</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与项</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，其中每个变量都以原变量或反变量的形式出现一次。 </a:t>
            </a:r>
          </a:p>
          <a:p>
            <a:pPr algn="just">
              <a:lnSpc>
                <a:spcPct val="130000"/>
              </a:lnSpc>
              <a:spcBef>
                <a:spcPct val="50000"/>
              </a:spcBef>
            </a:pPr>
            <a:r>
              <a:rPr lang="zh-CN" altLang="en-US" dirty="0">
                <a:solidFill>
                  <a:schemeClr val="tx1">
                    <a:lumMod val="85000"/>
                    <a:lumOff val="15000"/>
                  </a:schemeClr>
                </a:solidFill>
              </a:rPr>
              <a:t>        两个变量</a:t>
            </a:r>
            <a:r>
              <a:rPr lang="zh-CN" altLang="en-US" i="1" dirty="0">
                <a:solidFill>
                  <a:schemeClr val="tx1">
                    <a:lumMod val="85000"/>
                    <a:lumOff val="15000"/>
                  </a:schemeClr>
                </a:solidFill>
              </a:rPr>
              <a:t>A</a:t>
            </a:r>
            <a:r>
              <a:rPr lang="zh-CN" altLang="en-US" dirty="0">
                <a:solidFill>
                  <a:schemeClr val="tx1">
                    <a:lumMod val="85000"/>
                    <a:lumOff val="15000"/>
                  </a:schemeClr>
                </a:solidFill>
              </a:rPr>
              <a:t>、</a:t>
            </a:r>
            <a:r>
              <a:rPr lang="zh-CN" altLang="en-US" i="1" dirty="0">
                <a:solidFill>
                  <a:schemeClr val="tx1">
                    <a:lumMod val="85000"/>
                    <a:lumOff val="15000"/>
                  </a:schemeClr>
                </a:solidFill>
              </a:rPr>
              <a:t>B</a:t>
            </a:r>
            <a:r>
              <a:rPr lang="zh-CN" altLang="en-US" dirty="0">
                <a:solidFill>
                  <a:schemeClr val="tx1">
                    <a:lumMod val="85000"/>
                    <a:lumOff val="15000"/>
                  </a:schemeClr>
                </a:solidFill>
              </a:rPr>
              <a:t>可以构成四个最小项</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                               ，三个变量</a:t>
            </a:r>
            <a:r>
              <a:rPr lang="zh-CN" altLang="en-US" i="1" dirty="0">
                <a:solidFill>
                  <a:schemeClr val="tx1">
                    <a:lumMod val="85000"/>
                    <a:lumOff val="15000"/>
                  </a:schemeClr>
                </a:solidFill>
              </a:rPr>
              <a:t>A</a:t>
            </a:r>
            <a:r>
              <a:rPr lang="zh-CN" altLang="en-US" dirty="0">
                <a:solidFill>
                  <a:schemeClr val="tx1">
                    <a:lumMod val="85000"/>
                    <a:lumOff val="15000"/>
                  </a:schemeClr>
                </a:solidFill>
              </a:rPr>
              <a:t>、</a:t>
            </a:r>
            <a:r>
              <a:rPr lang="zh-CN" altLang="en-US" i="1" dirty="0">
                <a:solidFill>
                  <a:schemeClr val="tx1">
                    <a:lumMod val="85000"/>
                    <a:lumOff val="15000"/>
                  </a:schemeClr>
                </a:solidFill>
              </a:rPr>
              <a:t>B</a:t>
            </a:r>
            <a:r>
              <a:rPr lang="zh-CN" altLang="en-US" dirty="0">
                <a:solidFill>
                  <a:schemeClr val="tx1">
                    <a:lumMod val="85000"/>
                    <a:lumOff val="15000"/>
                  </a:schemeClr>
                </a:solidFill>
              </a:rPr>
              <a:t>、</a:t>
            </a:r>
            <a:r>
              <a:rPr lang="zh-CN" altLang="en-US" i="1" dirty="0">
                <a:solidFill>
                  <a:schemeClr val="tx1">
                    <a:lumMod val="85000"/>
                    <a:lumOff val="15000"/>
                  </a:schemeClr>
                </a:solidFill>
              </a:rPr>
              <a:t>C</a:t>
            </a:r>
            <a:r>
              <a:rPr lang="zh-CN" altLang="en-US" dirty="0">
                <a:solidFill>
                  <a:schemeClr val="tx1">
                    <a:lumMod val="85000"/>
                    <a:lumOff val="15000"/>
                  </a:schemeClr>
                </a:solidFill>
              </a:rPr>
              <a:t>可以构成八个最小项</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                                                                      ，可见</a:t>
            </a:r>
            <a:r>
              <a:rPr lang="zh-CN" altLang="en-US" i="1" dirty="0">
                <a:solidFill>
                  <a:schemeClr val="tx1">
                    <a:lumMod val="85000"/>
                    <a:lumOff val="15000"/>
                  </a:schemeClr>
                </a:solidFill>
              </a:rPr>
              <a:t>n</a:t>
            </a:r>
            <a:r>
              <a:rPr lang="zh-CN" altLang="en-US" dirty="0">
                <a:solidFill>
                  <a:schemeClr val="tx1">
                    <a:lumMod val="85000"/>
                    <a:lumOff val="15000"/>
                  </a:schemeClr>
                </a:solidFill>
              </a:rPr>
              <a:t>个变量的最小项共有2</a:t>
            </a:r>
            <a:r>
              <a:rPr lang="zh-CN" altLang="en-US" i="1" baseline="30000" dirty="0">
                <a:solidFill>
                  <a:schemeClr val="tx1">
                    <a:lumMod val="85000"/>
                    <a:lumOff val="15000"/>
                  </a:schemeClr>
                </a:solidFill>
              </a:rPr>
              <a:t>n</a:t>
            </a:r>
            <a:r>
              <a:rPr lang="zh-CN" altLang="en-US" dirty="0">
                <a:solidFill>
                  <a:schemeClr val="tx1">
                    <a:lumMod val="85000"/>
                    <a:lumOff val="15000"/>
                  </a:schemeClr>
                </a:solidFill>
              </a:rPr>
              <a:t>个。 </a:t>
            </a:r>
          </a:p>
        </p:txBody>
      </p:sp>
      <p:graphicFrame>
        <p:nvGraphicFramePr>
          <p:cNvPr id="15362" name="Object 5"/>
          <p:cNvGraphicFramePr>
            <a:graphicFrameLocks noChangeAspect="1"/>
          </p:cNvGraphicFramePr>
          <p:nvPr/>
        </p:nvGraphicFramePr>
        <p:xfrm>
          <a:off x="1357313" y="5063455"/>
          <a:ext cx="5486400" cy="377825"/>
        </p:xfrm>
        <a:graphic>
          <a:graphicData uri="http://schemas.openxmlformats.org/presentationml/2006/ole">
            <p:oleObj spid="_x0000_s334850" r:id="rId3" imgW="3133138" imgH="215936" progId="Equations">
              <p:embed/>
            </p:oleObj>
          </a:graphicData>
        </a:graphic>
      </p:graphicFrame>
      <p:graphicFrame>
        <p:nvGraphicFramePr>
          <p:cNvPr id="15363" name="Object 6"/>
          <p:cNvGraphicFramePr>
            <a:graphicFrameLocks noChangeAspect="1"/>
          </p:cNvGraphicFramePr>
          <p:nvPr/>
        </p:nvGraphicFramePr>
        <p:xfrm>
          <a:off x="619125" y="4530055"/>
          <a:ext cx="2209800" cy="417513"/>
        </p:xfrm>
        <a:graphic>
          <a:graphicData uri="http://schemas.openxmlformats.org/presentationml/2006/ole">
            <p:oleObj spid="_x0000_s334851" r:id="rId4" imgW="1143000" imgH="215900" progId="Equations">
              <p:embed/>
            </p:oleObj>
          </a:graphicData>
        </a:graphic>
      </p:graphicFrame>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1187624" y="404664"/>
            <a:ext cx="4818948" cy="584775"/>
          </a:xfrm>
          <a:prstGeom prst="rect">
            <a:avLst/>
          </a:prstGeom>
          <a:noFill/>
          <a:ln w="9525">
            <a:noFill/>
            <a:miter lim="800000"/>
            <a:headEnd/>
            <a:tailEnd/>
          </a:ln>
        </p:spPr>
        <p:txBody>
          <a:bodyPr wrap="none">
            <a:spAutoFit/>
          </a:bodyPr>
          <a:lstStyle/>
          <a:p>
            <a:r>
              <a:rPr lang="zh-CN" altLang="en-US" sz="3200" dirty="0" smtClean="0">
                <a:solidFill>
                  <a:schemeClr val="tx1">
                    <a:lumMod val="85000"/>
                    <a:lumOff val="15000"/>
                  </a:schemeClr>
                </a:solidFill>
              </a:rPr>
              <a:t>三</a:t>
            </a:r>
            <a:r>
              <a:rPr lang="zh-CN" altLang="en-US" sz="3200" dirty="0">
                <a:solidFill>
                  <a:schemeClr val="tx1">
                    <a:lumMod val="85000"/>
                    <a:lumOff val="15000"/>
                  </a:schemeClr>
                </a:solidFill>
              </a:rPr>
              <a:t>变量逻辑函数的最小项 </a:t>
            </a:r>
          </a:p>
        </p:txBody>
      </p:sp>
      <p:pic>
        <p:nvPicPr>
          <p:cNvPr id="91139" name="Picture 3" descr="C:\WINDOWS\Desktop\未标题-1 拷贝.gif"/>
          <p:cNvPicPr>
            <a:picLocks noChangeAspect="1" noChangeArrowheads="1"/>
          </p:cNvPicPr>
          <p:nvPr/>
        </p:nvPicPr>
        <p:blipFill>
          <a:blip r:embed="rId2" cstate="print"/>
          <a:srcRect/>
          <a:stretch>
            <a:fillRect/>
          </a:stretch>
        </p:blipFill>
        <p:spPr bwMode="auto">
          <a:xfrm>
            <a:off x="381000" y="1828800"/>
            <a:ext cx="8458200" cy="43434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2"/>
          <p:cNvSpPr txBox="1">
            <a:spLocks noChangeArrowheads="1"/>
          </p:cNvSpPr>
          <p:nvPr/>
        </p:nvSpPr>
        <p:spPr bwMode="auto">
          <a:xfrm>
            <a:off x="827584" y="116632"/>
            <a:ext cx="7315200" cy="2123658"/>
          </a:xfrm>
          <a:prstGeom prst="rect">
            <a:avLst/>
          </a:prstGeom>
          <a:noFill/>
          <a:ln w="9525">
            <a:noFill/>
            <a:miter lim="800000"/>
            <a:headEnd/>
            <a:tailEnd/>
          </a:ln>
        </p:spPr>
        <p:txBody>
          <a:bodyPr>
            <a:spAutoFit/>
          </a:bodyPr>
          <a:lstStyle/>
          <a:p>
            <a:pPr algn="just">
              <a:lnSpc>
                <a:spcPct val="150000"/>
              </a:lnSpc>
            </a:pPr>
            <a:r>
              <a:rPr lang="zh-CN" altLang="en-US" sz="3200" dirty="0">
                <a:solidFill>
                  <a:schemeClr val="tx1">
                    <a:lumMod val="85000"/>
                    <a:lumOff val="15000"/>
                  </a:schemeClr>
                </a:solidFill>
              </a:rPr>
              <a:t>最小项具有以下</a:t>
            </a:r>
            <a:r>
              <a:rPr lang="zh-CN" altLang="en-US" sz="3200" dirty="0" smtClean="0">
                <a:solidFill>
                  <a:schemeClr val="tx1">
                    <a:lumMod val="85000"/>
                    <a:lumOff val="15000"/>
                  </a:schemeClr>
                </a:solidFill>
              </a:rPr>
              <a:t>性质 </a:t>
            </a:r>
            <a:endParaRPr lang="en-US" altLang="zh-CN" sz="3200" dirty="0" smtClean="0">
              <a:solidFill>
                <a:schemeClr val="tx1">
                  <a:lumMod val="85000"/>
                  <a:lumOff val="15000"/>
                </a:schemeClr>
              </a:solidFill>
            </a:endParaRPr>
          </a:p>
          <a:p>
            <a:pPr algn="just"/>
            <a:r>
              <a:rPr lang="zh-CN" altLang="en-US" dirty="0" smtClean="0">
                <a:solidFill>
                  <a:schemeClr val="tx1">
                    <a:lumMod val="85000"/>
                    <a:lumOff val="15000"/>
                  </a:schemeClr>
                </a:solidFill>
              </a:rPr>
              <a:t></a:t>
            </a:r>
            <a:endParaRPr lang="zh-CN" altLang="en-US" dirty="0">
              <a:solidFill>
                <a:schemeClr val="tx1">
                  <a:lumMod val="85000"/>
                  <a:lumOff val="15000"/>
                </a:schemeClr>
              </a:solidFill>
            </a:endParaRPr>
          </a:p>
          <a:p>
            <a:pPr>
              <a:lnSpc>
                <a:spcPct val="150000"/>
              </a:lnSpc>
            </a:pPr>
            <a:r>
              <a:rPr lang="zh-CN" altLang="en-US" dirty="0" smtClean="0">
                <a:solidFill>
                  <a:schemeClr val="tx1">
                    <a:lumMod val="85000"/>
                    <a:lumOff val="15000"/>
                  </a:schemeClr>
                </a:solidFill>
              </a:rPr>
              <a:t>       ① </a:t>
            </a:r>
            <a:r>
              <a:rPr lang="zh-CN" altLang="en-US" i="1" dirty="0">
                <a:solidFill>
                  <a:schemeClr val="tx1">
                    <a:lumMod val="85000"/>
                    <a:lumOff val="15000"/>
                  </a:schemeClr>
                </a:solidFill>
              </a:rPr>
              <a:t>n</a:t>
            </a:r>
            <a:r>
              <a:rPr lang="zh-CN" altLang="en-US" dirty="0">
                <a:solidFill>
                  <a:schemeClr val="tx1">
                    <a:lumMod val="85000"/>
                    <a:lumOff val="15000"/>
                  </a:schemeClr>
                </a:solidFill>
              </a:rPr>
              <a:t>变量的全部最小项的逻辑和恒为1，即 </a:t>
            </a:r>
          </a:p>
        </p:txBody>
      </p:sp>
      <p:graphicFrame>
        <p:nvGraphicFramePr>
          <p:cNvPr id="16386" name="Object 3"/>
          <p:cNvGraphicFramePr>
            <a:graphicFrameLocks noChangeAspect="1"/>
          </p:cNvGraphicFramePr>
          <p:nvPr/>
        </p:nvGraphicFramePr>
        <p:xfrm>
          <a:off x="3962400" y="2133600"/>
          <a:ext cx="1136650" cy="869950"/>
        </p:xfrm>
        <a:graphic>
          <a:graphicData uri="http://schemas.openxmlformats.org/presentationml/2006/ole">
            <p:oleObj spid="_x0000_s335874" r:id="rId3" imgW="597736" imgH="457914" progId="Equations">
              <p:embed/>
            </p:oleObj>
          </a:graphicData>
        </a:graphic>
      </p:graphicFrame>
      <p:sp>
        <p:nvSpPr>
          <p:cNvPr id="16391" name="Text Box 4"/>
          <p:cNvSpPr txBox="1">
            <a:spLocks noChangeArrowheads="1"/>
          </p:cNvSpPr>
          <p:nvPr/>
        </p:nvSpPr>
        <p:spPr bwMode="auto">
          <a:xfrm>
            <a:off x="1295400" y="2971800"/>
            <a:ext cx="6524543" cy="461665"/>
          </a:xfrm>
          <a:prstGeom prst="rect">
            <a:avLst/>
          </a:prstGeom>
          <a:noFill/>
          <a:ln w="9525">
            <a:noFill/>
            <a:miter lim="800000"/>
            <a:headEnd/>
            <a:tailEnd/>
          </a:ln>
        </p:spPr>
        <p:txBody>
          <a:bodyPr wrap="none">
            <a:spAutoFit/>
          </a:bodyPr>
          <a:lstStyle/>
          <a:p>
            <a:r>
              <a:rPr lang="zh-CN" altLang="en-US">
                <a:solidFill>
                  <a:schemeClr val="tx1">
                    <a:lumMod val="85000"/>
                    <a:lumOff val="15000"/>
                  </a:schemeClr>
                </a:solidFill>
              </a:rPr>
              <a:t> ② 任意两个不同的最小项的逻辑乘恒为0， 即 </a:t>
            </a:r>
          </a:p>
        </p:txBody>
      </p:sp>
      <p:graphicFrame>
        <p:nvGraphicFramePr>
          <p:cNvPr id="16387" name="Object 5"/>
          <p:cNvGraphicFramePr>
            <a:graphicFrameLocks noChangeAspect="1"/>
          </p:cNvGraphicFramePr>
          <p:nvPr/>
        </p:nvGraphicFramePr>
        <p:xfrm>
          <a:off x="3505200" y="3733800"/>
          <a:ext cx="2590800" cy="593725"/>
        </p:xfrm>
        <a:graphic>
          <a:graphicData uri="http://schemas.openxmlformats.org/presentationml/2006/ole">
            <p:oleObj spid="_x0000_s335875" r:id="rId4" imgW="1054875" imgH="241722" progId="Equations">
              <p:embed/>
            </p:oleObj>
          </a:graphicData>
        </a:graphic>
      </p:graphicFrame>
      <p:sp>
        <p:nvSpPr>
          <p:cNvPr id="16392" name="Text Box 6"/>
          <p:cNvSpPr txBox="1">
            <a:spLocks noChangeArrowheads="1"/>
          </p:cNvSpPr>
          <p:nvPr/>
        </p:nvSpPr>
        <p:spPr bwMode="auto">
          <a:xfrm>
            <a:off x="685800" y="4419600"/>
            <a:ext cx="7924800" cy="1682750"/>
          </a:xfrm>
          <a:prstGeom prst="rect">
            <a:avLst/>
          </a:prstGeom>
          <a:noFill/>
          <a:ln w="9525">
            <a:noFill/>
            <a:miter lim="800000"/>
            <a:headEnd/>
            <a:tailEnd/>
          </a:ln>
        </p:spPr>
        <p:txBody>
          <a:bodyPr>
            <a:spAutoFit/>
          </a:bodyPr>
          <a:lstStyle/>
          <a:p>
            <a:pPr algn="just">
              <a:lnSpc>
                <a:spcPct val="145000"/>
              </a:lnSpc>
              <a:spcBef>
                <a:spcPct val="50000"/>
              </a:spcBef>
            </a:pPr>
            <a:r>
              <a:rPr lang="zh-CN" altLang="en-US">
                <a:solidFill>
                  <a:schemeClr val="tx1">
                    <a:lumMod val="85000"/>
                    <a:lumOff val="15000"/>
                  </a:schemeClr>
                </a:solidFill>
              </a:rPr>
              <a:t>         ③ </a:t>
            </a:r>
            <a:r>
              <a:rPr lang="zh-CN" altLang="en-US" i="1">
                <a:solidFill>
                  <a:schemeClr val="tx1">
                    <a:lumMod val="85000"/>
                    <a:lumOff val="15000"/>
                  </a:schemeClr>
                </a:solidFill>
              </a:rPr>
              <a:t>n</a:t>
            </a:r>
            <a:r>
              <a:rPr lang="zh-CN" altLang="en-US">
                <a:solidFill>
                  <a:schemeClr val="tx1">
                    <a:lumMod val="85000"/>
                    <a:lumOff val="15000"/>
                  </a:schemeClr>
                </a:solidFill>
              </a:rPr>
              <a:t>变量的每一个最小项有</a:t>
            </a:r>
            <a:r>
              <a:rPr lang="zh-CN" altLang="en-US" i="1">
                <a:solidFill>
                  <a:schemeClr val="tx1">
                    <a:lumMod val="85000"/>
                    <a:lumOff val="15000"/>
                  </a:schemeClr>
                </a:solidFill>
              </a:rPr>
              <a:t>n</a:t>
            </a:r>
            <a:r>
              <a:rPr lang="zh-CN" altLang="en-US">
                <a:solidFill>
                  <a:schemeClr val="tx1">
                    <a:lumMod val="85000"/>
                    <a:lumOff val="15000"/>
                  </a:schemeClr>
                </a:solidFill>
              </a:rPr>
              <a:t>个相邻项。例如，三变量的某一最小项          有三个相邻项：                               。这种相邻关系对于逻辑函数化简十分重要。 </a:t>
            </a:r>
          </a:p>
        </p:txBody>
      </p:sp>
      <p:graphicFrame>
        <p:nvGraphicFramePr>
          <p:cNvPr id="16388" name="Object 7"/>
          <p:cNvGraphicFramePr>
            <a:graphicFrameLocks noChangeAspect="1"/>
          </p:cNvGraphicFramePr>
          <p:nvPr/>
        </p:nvGraphicFramePr>
        <p:xfrm>
          <a:off x="2916238" y="5084763"/>
          <a:ext cx="685800" cy="415925"/>
        </p:xfrm>
        <a:graphic>
          <a:graphicData uri="http://schemas.openxmlformats.org/presentationml/2006/ole">
            <p:oleObj spid="_x0000_s335876" r:id="rId5" imgW="356071" imgH="216311" progId="Equations">
              <p:embed/>
            </p:oleObj>
          </a:graphicData>
        </a:graphic>
      </p:graphicFrame>
      <p:graphicFrame>
        <p:nvGraphicFramePr>
          <p:cNvPr id="16389" name="Object 8"/>
          <p:cNvGraphicFramePr>
            <a:graphicFrameLocks noChangeAspect="1"/>
          </p:cNvGraphicFramePr>
          <p:nvPr/>
        </p:nvGraphicFramePr>
        <p:xfrm>
          <a:off x="5651500" y="5013325"/>
          <a:ext cx="2362200" cy="450850"/>
        </p:xfrm>
        <a:graphic>
          <a:graphicData uri="http://schemas.openxmlformats.org/presentationml/2006/ole">
            <p:oleObj spid="_x0000_s335877" r:id="rId6" imgW="1130127" imgH="216123" progId="Equations">
              <p:embed/>
            </p:oleObj>
          </a:graphicData>
        </a:graphic>
      </p:graphicFrame>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2"/>
          <p:cNvSpPr txBox="1">
            <a:spLocks noChangeArrowheads="1"/>
          </p:cNvSpPr>
          <p:nvPr/>
        </p:nvSpPr>
        <p:spPr bwMode="auto">
          <a:xfrm>
            <a:off x="467544" y="137649"/>
            <a:ext cx="8229600" cy="3219343"/>
          </a:xfrm>
          <a:prstGeom prst="rect">
            <a:avLst/>
          </a:prstGeom>
          <a:noFill/>
          <a:ln w="9525">
            <a:noFill/>
            <a:miter lim="800000"/>
            <a:headEnd/>
            <a:tailEnd/>
          </a:ln>
        </p:spPr>
        <p:txBody>
          <a:bodyPr>
            <a:spAutoFit/>
          </a:bodyPr>
          <a:lstStyle/>
          <a:p>
            <a:pPr algn="just">
              <a:lnSpc>
                <a:spcPct val="140000"/>
              </a:lnSpc>
              <a:spcBef>
                <a:spcPct val="50000"/>
              </a:spcBef>
            </a:pPr>
            <a:r>
              <a:rPr lang="zh-CN" altLang="en-US" sz="3200" b="1" dirty="0">
                <a:solidFill>
                  <a:schemeClr val="tx1">
                    <a:lumMod val="85000"/>
                    <a:lumOff val="15000"/>
                  </a:schemeClr>
                </a:solidFill>
              </a:rPr>
              <a:t>       2. 最小项表达式</a:t>
            </a:r>
            <a:r>
              <a:rPr lang="zh-CN" altLang="en-US" sz="3200" b="1" dirty="0">
                <a:solidFill>
                  <a:schemeClr val="tx1">
                    <a:lumMod val="85000"/>
                    <a:lumOff val="15000"/>
                  </a:schemeClr>
                </a:solidFill>
                <a:latin typeface="Courier New" pitchFamily="49" charset="0"/>
              </a:rPr>
              <a:t>——</a:t>
            </a:r>
            <a:r>
              <a:rPr lang="zh-CN" altLang="en-US" sz="3200" b="1" dirty="0">
                <a:solidFill>
                  <a:schemeClr val="tx1">
                    <a:lumMod val="85000"/>
                    <a:lumOff val="15000"/>
                  </a:schemeClr>
                </a:solidFill>
              </a:rPr>
              <a:t>标准与或</a:t>
            </a:r>
            <a:r>
              <a:rPr lang="zh-CN" altLang="en-US" sz="3200" b="1" dirty="0" smtClean="0">
                <a:solidFill>
                  <a:schemeClr val="tx1">
                    <a:lumMod val="85000"/>
                    <a:lumOff val="15000"/>
                  </a:schemeClr>
                </a:solidFill>
              </a:rPr>
              <a:t>式</a:t>
            </a:r>
            <a:endParaRPr lang="en-US" altLang="zh-CN" sz="3200" b="1" dirty="0" smtClean="0">
              <a:solidFill>
                <a:schemeClr val="tx1">
                  <a:lumMod val="85000"/>
                  <a:lumOff val="15000"/>
                </a:schemeClr>
              </a:solidFill>
            </a:endParaRPr>
          </a:p>
          <a:p>
            <a:pPr algn="just">
              <a:lnSpc>
                <a:spcPct val="140000"/>
              </a:lnSpc>
              <a:spcBef>
                <a:spcPct val="50000"/>
              </a:spcBef>
            </a:pPr>
            <a:endParaRPr lang="zh-CN" altLang="en-US" b="1" dirty="0">
              <a:solidFill>
                <a:schemeClr val="tx1">
                  <a:lumMod val="85000"/>
                  <a:lumOff val="15000"/>
                </a:schemeClr>
              </a:solidFill>
            </a:endParaRPr>
          </a:p>
          <a:p>
            <a:pPr algn="just">
              <a:lnSpc>
                <a:spcPct val="140000"/>
              </a:lnSpc>
              <a:spcBef>
                <a:spcPct val="50000"/>
              </a:spcBef>
            </a:pPr>
            <a:r>
              <a:rPr lang="zh-CN" altLang="en-US" dirty="0">
                <a:solidFill>
                  <a:schemeClr val="tx1">
                    <a:lumMod val="85000"/>
                    <a:lumOff val="15000"/>
                  </a:schemeClr>
                </a:solidFill>
              </a:rPr>
              <a:t>       如果在一个与或表达式中，所有与项均为最小项， 则称这种表达式为最小项表达式，或称为标准与或式、标准积之和式。 例如： </a:t>
            </a:r>
          </a:p>
        </p:txBody>
      </p:sp>
      <p:graphicFrame>
        <p:nvGraphicFramePr>
          <p:cNvPr id="17410" name="Object 3"/>
          <p:cNvGraphicFramePr>
            <a:graphicFrameLocks noChangeAspect="1"/>
          </p:cNvGraphicFramePr>
          <p:nvPr/>
        </p:nvGraphicFramePr>
        <p:xfrm>
          <a:off x="2438400" y="3387725"/>
          <a:ext cx="4495800" cy="527050"/>
        </p:xfrm>
        <a:graphic>
          <a:graphicData uri="http://schemas.openxmlformats.org/presentationml/2006/ole">
            <p:oleObj spid="_x0000_s336898" r:id="rId3" imgW="2057400" imgH="241300" progId="Equations">
              <p:embed/>
            </p:oleObj>
          </a:graphicData>
        </a:graphic>
      </p:graphicFrame>
      <p:sp>
        <p:nvSpPr>
          <p:cNvPr id="17413" name="Text Box 4"/>
          <p:cNvSpPr txBox="1">
            <a:spLocks noChangeArrowheads="1"/>
          </p:cNvSpPr>
          <p:nvPr/>
        </p:nvSpPr>
        <p:spPr bwMode="auto">
          <a:xfrm>
            <a:off x="609600" y="4225925"/>
            <a:ext cx="6835526" cy="461665"/>
          </a:xfrm>
          <a:prstGeom prst="rect">
            <a:avLst/>
          </a:prstGeom>
          <a:noFill/>
          <a:ln w="9525">
            <a:noFill/>
            <a:miter lim="800000"/>
            <a:headEnd/>
            <a:tailEnd/>
          </a:ln>
        </p:spPr>
        <p:txBody>
          <a:bodyPr wrap="none">
            <a:spAutoFit/>
          </a:bodyPr>
          <a:lstStyle/>
          <a:p>
            <a:r>
              <a:rPr lang="zh-CN">
                <a:solidFill>
                  <a:schemeClr val="tx1">
                    <a:lumMod val="85000"/>
                    <a:lumOff val="15000"/>
                  </a:schemeClr>
                </a:solidFill>
              </a:rPr>
              <a:t>是一个三变量的最小项表达式， 它也可以简写为 </a:t>
            </a:r>
          </a:p>
        </p:txBody>
      </p:sp>
      <p:graphicFrame>
        <p:nvGraphicFramePr>
          <p:cNvPr id="17411" name="Object 5"/>
          <p:cNvGraphicFramePr>
            <a:graphicFrameLocks noChangeAspect="1"/>
          </p:cNvGraphicFramePr>
          <p:nvPr/>
        </p:nvGraphicFramePr>
        <p:xfrm>
          <a:off x="3124200" y="5064125"/>
          <a:ext cx="3200400" cy="1108075"/>
        </p:xfrm>
        <a:graphic>
          <a:graphicData uri="http://schemas.openxmlformats.org/presentationml/2006/ole">
            <p:oleObj spid="_x0000_s336899" r:id="rId4" imgW="1613217" imgH="559117" progId="Equations">
              <p:embed/>
            </p:oleObj>
          </a:graphicData>
        </a:graphic>
      </p:graphicFrame>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533400" y="1426437"/>
            <a:ext cx="8229600" cy="4378827"/>
          </a:xfrm>
          <a:prstGeom prst="rect">
            <a:avLst/>
          </a:prstGeom>
          <a:noFill/>
          <a:ln w="9525">
            <a:noFill/>
            <a:miter lim="800000"/>
            <a:headEnd/>
            <a:tailEnd/>
          </a:ln>
        </p:spPr>
        <p:txBody>
          <a:bodyPr>
            <a:spAutoFit/>
          </a:bodyPr>
          <a:lstStyle/>
          <a:p>
            <a:pPr algn="just">
              <a:lnSpc>
                <a:spcPct val="130000"/>
              </a:lnSpc>
              <a:spcBef>
                <a:spcPct val="50000"/>
              </a:spcBef>
            </a:pPr>
            <a:r>
              <a:rPr lang="zh-CN" altLang="en-US" sz="2300" dirty="0">
                <a:solidFill>
                  <a:schemeClr val="tx1">
                    <a:lumMod val="85000"/>
                    <a:lumOff val="15000"/>
                  </a:schemeClr>
                </a:solidFill>
              </a:rPr>
              <a:t>        逻辑函数与普通代数中的函数相似，</a:t>
            </a:r>
            <a:r>
              <a:rPr lang="zh-CN" altLang="en-US" sz="2300" dirty="0" smtClean="0">
                <a:solidFill>
                  <a:schemeClr val="tx1">
                    <a:lumMod val="85000"/>
                    <a:lumOff val="15000"/>
                  </a:schemeClr>
                </a:solidFill>
              </a:rPr>
              <a:t>它是随</a:t>
            </a:r>
            <a:r>
              <a:rPr lang="zh-CN" altLang="en-US" sz="2300" dirty="0">
                <a:solidFill>
                  <a:schemeClr val="tx1">
                    <a:lumMod val="85000"/>
                    <a:lumOff val="15000"/>
                  </a:schemeClr>
                </a:solidFill>
              </a:rPr>
              <a:t>自变</a:t>
            </a:r>
            <a:r>
              <a:rPr lang="zh-CN" altLang="en-US" sz="2300" dirty="0" smtClean="0">
                <a:solidFill>
                  <a:schemeClr val="tx1">
                    <a:lumMod val="85000"/>
                    <a:lumOff val="15000"/>
                  </a:schemeClr>
                </a:solidFill>
              </a:rPr>
              <a:t>量变</a:t>
            </a:r>
            <a:r>
              <a:rPr lang="zh-CN" altLang="en-US" sz="2300" dirty="0">
                <a:solidFill>
                  <a:schemeClr val="tx1">
                    <a:lumMod val="85000"/>
                    <a:lumOff val="15000"/>
                  </a:schemeClr>
                </a:solidFill>
              </a:rPr>
              <a:t>化而变化的因变量。因此</a:t>
            </a:r>
            <a:r>
              <a:rPr lang="zh-CN" altLang="en-US" sz="2300" dirty="0" smtClean="0">
                <a:solidFill>
                  <a:schemeClr val="tx1">
                    <a:lumMod val="85000"/>
                    <a:lumOff val="15000"/>
                  </a:schemeClr>
                </a:solidFill>
              </a:rPr>
              <a:t>，若用</a:t>
            </a:r>
            <a:r>
              <a:rPr lang="zh-CN" altLang="en-US" sz="2300" dirty="0">
                <a:solidFill>
                  <a:schemeClr val="tx1">
                    <a:lumMod val="85000"/>
                    <a:lumOff val="15000"/>
                  </a:schemeClr>
                </a:solidFill>
              </a:rPr>
              <a:t>自变量和因变量分别表示某一事件发生的条件和结果</a:t>
            </a:r>
            <a:r>
              <a:rPr lang="zh-CN" altLang="en-US" sz="2300" dirty="0" smtClean="0">
                <a:solidFill>
                  <a:schemeClr val="tx1">
                    <a:lumMod val="85000"/>
                    <a:lumOff val="15000"/>
                  </a:schemeClr>
                </a:solidFill>
              </a:rPr>
              <a:t>，则事</a:t>
            </a:r>
            <a:r>
              <a:rPr lang="zh-CN" altLang="en-US" sz="2300" dirty="0">
                <a:solidFill>
                  <a:schemeClr val="tx1">
                    <a:lumMod val="85000"/>
                    <a:lumOff val="15000"/>
                  </a:schemeClr>
                </a:solidFill>
              </a:rPr>
              <a:t>件的因果关系就</a:t>
            </a:r>
            <a:r>
              <a:rPr lang="zh-CN" altLang="en-US" sz="2300" dirty="0" smtClean="0">
                <a:solidFill>
                  <a:schemeClr val="tx1">
                    <a:lumMod val="85000"/>
                    <a:lumOff val="15000"/>
                  </a:schemeClr>
                </a:solidFill>
              </a:rPr>
              <a:t>可用</a:t>
            </a:r>
            <a:r>
              <a:rPr lang="zh-CN" altLang="en-US" sz="2300" dirty="0">
                <a:solidFill>
                  <a:schemeClr val="tx1">
                    <a:lumMod val="85000"/>
                    <a:lumOff val="15000"/>
                  </a:schemeClr>
                </a:solidFill>
              </a:rPr>
              <a:t>逻辑函</a:t>
            </a:r>
            <a:r>
              <a:rPr lang="zh-CN" altLang="en-US" sz="2300" dirty="0" smtClean="0">
                <a:solidFill>
                  <a:schemeClr val="tx1">
                    <a:lumMod val="85000"/>
                    <a:lumOff val="15000"/>
                  </a:schemeClr>
                </a:solidFill>
              </a:rPr>
              <a:t>数描</a:t>
            </a:r>
            <a:r>
              <a:rPr lang="zh-CN" altLang="en-US" sz="2300" dirty="0">
                <a:solidFill>
                  <a:schemeClr val="tx1">
                    <a:lumMod val="85000"/>
                    <a:lumOff val="15000"/>
                  </a:schemeClr>
                </a:solidFill>
              </a:rPr>
              <a:t>述。 </a:t>
            </a:r>
          </a:p>
          <a:p>
            <a:pPr algn="just">
              <a:lnSpc>
                <a:spcPct val="130000"/>
              </a:lnSpc>
              <a:spcBef>
                <a:spcPct val="50000"/>
              </a:spcBef>
            </a:pPr>
            <a:r>
              <a:rPr lang="zh-CN" altLang="en-US" sz="2300" dirty="0">
                <a:solidFill>
                  <a:schemeClr val="tx1">
                    <a:lumMod val="85000"/>
                    <a:lumOff val="15000"/>
                  </a:schemeClr>
                </a:solidFill>
              </a:rPr>
              <a:t>        数字电路的输入、输出量一般用高、低电平来表示，高、低电平也可以用二值逻辑1和0来表示</a:t>
            </a:r>
            <a:r>
              <a:rPr lang="zh-CN" altLang="en-US" sz="2300" dirty="0" smtClean="0">
                <a:solidFill>
                  <a:schemeClr val="tx1">
                    <a:lumMod val="85000"/>
                    <a:lumOff val="15000"/>
                  </a:schemeClr>
                </a:solidFill>
              </a:rPr>
              <a:t>。数</a:t>
            </a:r>
            <a:r>
              <a:rPr lang="zh-CN" altLang="en-US" sz="2300" dirty="0">
                <a:solidFill>
                  <a:schemeClr val="tx1">
                    <a:lumMod val="85000"/>
                    <a:lumOff val="15000"/>
                  </a:schemeClr>
                </a:solidFill>
              </a:rPr>
              <a:t>字电路的输</a:t>
            </a:r>
            <a:r>
              <a:rPr lang="zh-CN" altLang="en-US" sz="2300" dirty="0" smtClean="0">
                <a:solidFill>
                  <a:schemeClr val="tx1">
                    <a:lumMod val="85000"/>
                    <a:lumOff val="15000"/>
                  </a:schemeClr>
                </a:solidFill>
              </a:rPr>
              <a:t>出输入间</a:t>
            </a:r>
            <a:r>
              <a:rPr lang="zh-CN" altLang="en-US" sz="2300" dirty="0">
                <a:solidFill>
                  <a:schemeClr val="tx1">
                    <a:lumMod val="85000"/>
                    <a:lumOff val="15000"/>
                  </a:schemeClr>
                </a:solidFill>
              </a:rPr>
              <a:t>的关系是一种因果关系， 因此它可以用逻辑函数来描述，并称为逻辑电路。对于任何一个电路，若输入逻辑变量</a:t>
            </a:r>
            <a:r>
              <a:rPr lang="zh-CN" altLang="en-US" sz="2300" dirty="0" smtClean="0">
                <a:solidFill>
                  <a:schemeClr val="tx1">
                    <a:lumMod val="85000"/>
                    <a:lumOff val="15000"/>
                  </a:schemeClr>
                </a:solidFill>
              </a:rPr>
              <a:t>A、B、C、</a:t>
            </a:r>
            <a:r>
              <a:rPr lang="zh-CN" altLang="en-US" sz="2300" dirty="0" smtClean="0">
                <a:solidFill>
                  <a:schemeClr val="tx1">
                    <a:lumMod val="85000"/>
                    <a:lumOff val="15000"/>
                  </a:schemeClr>
                </a:solidFill>
                <a:latin typeface="Courier New" pitchFamily="49" charset="0"/>
              </a:rPr>
              <a:t>…</a:t>
            </a:r>
            <a:r>
              <a:rPr lang="zh-CN" altLang="en-US" sz="2300" dirty="0" smtClean="0">
                <a:solidFill>
                  <a:schemeClr val="tx1">
                    <a:lumMod val="85000"/>
                    <a:lumOff val="15000"/>
                  </a:schemeClr>
                </a:solidFill>
              </a:rPr>
              <a:t> </a:t>
            </a:r>
            <a:r>
              <a:rPr lang="zh-CN" altLang="en-US" sz="2300" dirty="0">
                <a:solidFill>
                  <a:schemeClr val="tx1">
                    <a:lumMod val="85000"/>
                    <a:lumOff val="15000"/>
                  </a:schemeClr>
                </a:solidFill>
              </a:rPr>
              <a:t>的取值确定后，其输出逻辑变量F的值也被惟一地确定了，则可以称F是A、 B、 C、 </a:t>
            </a:r>
            <a:r>
              <a:rPr lang="zh-CN" altLang="en-US" sz="2300" dirty="0">
                <a:solidFill>
                  <a:schemeClr val="tx1">
                    <a:lumMod val="85000"/>
                    <a:lumOff val="15000"/>
                  </a:schemeClr>
                </a:solidFill>
                <a:latin typeface="Courier New" pitchFamily="49" charset="0"/>
              </a:rPr>
              <a:t>…</a:t>
            </a:r>
            <a:r>
              <a:rPr lang="zh-CN" altLang="en-US" sz="2300" dirty="0">
                <a:solidFill>
                  <a:schemeClr val="tx1">
                    <a:lumMod val="85000"/>
                    <a:lumOff val="15000"/>
                  </a:schemeClr>
                </a:solidFill>
              </a:rPr>
              <a:t> 的逻辑函数， 并记为 </a:t>
            </a:r>
          </a:p>
        </p:txBody>
      </p:sp>
      <p:graphicFrame>
        <p:nvGraphicFramePr>
          <p:cNvPr id="1026" name="Object 3"/>
          <p:cNvGraphicFramePr>
            <a:graphicFrameLocks noChangeAspect="1"/>
          </p:cNvGraphicFramePr>
          <p:nvPr/>
        </p:nvGraphicFramePr>
        <p:xfrm>
          <a:off x="3581400" y="6021288"/>
          <a:ext cx="2667000" cy="484188"/>
        </p:xfrm>
        <a:graphic>
          <a:graphicData uri="http://schemas.openxmlformats.org/presentationml/2006/ole">
            <p:oleObj spid="_x0000_s320514" r:id="rId3" imgW="1117917" imgH="203517" progId="Equations">
              <p:embed/>
            </p:oleObj>
          </a:graphicData>
        </a:graphic>
      </p:graphicFrame>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685800" y="533400"/>
            <a:ext cx="7924800" cy="2138363"/>
          </a:xfrm>
          <a:prstGeom prst="rect">
            <a:avLst/>
          </a:prstGeom>
          <a:noFill/>
          <a:ln w="9525">
            <a:noFill/>
            <a:miter lim="800000"/>
            <a:headEnd/>
            <a:tailEnd/>
          </a:ln>
        </p:spPr>
        <p:txBody>
          <a:bodyPr>
            <a:spAutoFit/>
          </a:bodyPr>
          <a:lstStyle/>
          <a:p>
            <a:pPr algn="just">
              <a:lnSpc>
                <a:spcPct val="140000"/>
              </a:lnSpc>
              <a:spcBef>
                <a:spcPct val="50000"/>
              </a:spcBef>
            </a:pPr>
            <a:r>
              <a:rPr lang="zh-CN" altLang="en-US" dirty="0">
                <a:solidFill>
                  <a:schemeClr val="tx1">
                    <a:lumMod val="85000"/>
                    <a:lumOff val="15000"/>
                  </a:schemeClr>
                </a:solidFill>
              </a:rPr>
              <a:t>       任何一个逻辑函数都可以表示为最小项之和的形式： 只要将真值表中使函数值为1的各个最小项相或，便可得出该函数的最小项表达式。 由于任何一个函数的真值表是惟一的，因此其最小项表达式也是惟一的。 </a:t>
            </a:r>
          </a:p>
        </p:txBody>
      </p:sp>
      <p:sp>
        <p:nvSpPr>
          <p:cNvPr id="92163" name="Text Box 3"/>
          <p:cNvSpPr txBox="1">
            <a:spLocks noChangeArrowheads="1"/>
          </p:cNvSpPr>
          <p:nvPr/>
        </p:nvSpPr>
        <p:spPr bwMode="auto">
          <a:xfrm>
            <a:off x="3581400" y="2667000"/>
            <a:ext cx="2117887" cy="461665"/>
          </a:xfrm>
          <a:prstGeom prst="rect">
            <a:avLst/>
          </a:prstGeom>
          <a:noFill/>
          <a:ln w="9525">
            <a:noFill/>
            <a:miter lim="800000"/>
            <a:headEnd/>
            <a:tailEnd/>
          </a:ln>
        </p:spPr>
        <p:txBody>
          <a:bodyPr wrap="none">
            <a:spAutoFit/>
          </a:bodyPr>
          <a:lstStyle/>
          <a:p>
            <a:r>
              <a:rPr lang="zh-CN" altLang="en-US" dirty="0" smtClean="0">
                <a:solidFill>
                  <a:schemeClr val="tx1">
                    <a:lumMod val="85000"/>
                    <a:lumOff val="15000"/>
                  </a:schemeClr>
                </a:solidFill>
              </a:rPr>
              <a:t>三变量真</a:t>
            </a:r>
            <a:r>
              <a:rPr lang="zh-CN" altLang="en-US" dirty="0">
                <a:solidFill>
                  <a:schemeClr val="tx1">
                    <a:lumMod val="85000"/>
                    <a:lumOff val="15000"/>
                  </a:schemeClr>
                </a:solidFill>
              </a:rPr>
              <a:t>值表 </a:t>
            </a:r>
          </a:p>
        </p:txBody>
      </p:sp>
      <p:graphicFrame>
        <p:nvGraphicFramePr>
          <p:cNvPr id="48132" name="Group 4"/>
          <p:cNvGraphicFramePr>
            <a:graphicFrameLocks noGrp="1"/>
          </p:cNvGraphicFramePr>
          <p:nvPr/>
        </p:nvGraphicFramePr>
        <p:xfrm>
          <a:off x="2895600" y="3200400"/>
          <a:ext cx="3048000" cy="3353435"/>
        </p:xfrm>
        <a:graphic>
          <a:graphicData uri="http://schemas.openxmlformats.org/drawingml/2006/table">
            <a:tbl>
              <a:tblPr/>
              <a:tblGrid>
                <a:gridCol w="2133600"/>
                <a:gridCol w="914400"/>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dirty="0" smtClean="0">
                          <a:ln>
                            <a:noFill/>
                          </a:ln>
                          <a:solidFill>
                            <a:schemeClr val="tx1"/>
                          </a:solidFill>
                          <a:effectLst/>
                          <a:latin typeface="Times New Roman" pitchFamily="18" charset="0"/>
                          <a:ea typeface="宋体" pitchFamily="2" charset="-122"/>
                        </a:rPr>
                        <a:t>A  B  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smtClean="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5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0   0   0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0   0   1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0   1   0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0   1   1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1   0   0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1   0   1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1   1   0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1   1   1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685800" y="457200"/>
            <a:ext cx="7848600" cy="1571625"/>
          </a:xfrm>
          <a:prstGeom prst="rect">
            <a:avLst/>
          </a:prstGeom>
          <a:noFill/>
          <a:ln w="9525">
            <a:noFill/>
            <a:miter lim="800000"/>
            <a:headEnd/>
            <a:tailEnd/>
          </a:ln>
        </p:spPr>
        <p:txBody>
          <a:bodyPr>
            <a:spAutoFit/>
          </a:bodyPr>
          <a:lstStyle/>
          <a:p>
            <a:pPr algn="just">
              <a:lnSpc>
                <a:spcPct val="135000"/>
              </a:lnSpc>
              <a:spcBef>
                <a:spcPct val="50000"/>
              </a:spcBef>
            </a:pPr>
            <a:r>
              <a:rPr lang="zh-CN" altLang="en-US" dirty="0">
                <a:solidFill>
                  <a:schemeClr val="tx1">
                    <a:lumMod val="85000"/>
                    <a:lumOff val="15000"/>
                  </a:schemeClr>
                </a:solidFill>
              </a:rPr>
              <a:t>       从真值表可知，当</a:t>
            </a:r>
            <a:r>
              <a:rPr lang="zh-CN" altLang="en-US" i="1" dirty="0">
                <a:solidFill>
                  <a:schemeClr val="tx1">
                    <a:lumMod val="85000"/>
                    <a:lumOff val="15000"/>
                  </a:schemeClr>
                </a:solidFill>
              </a:rPr>
              <a:t>A、B、C</a:t>
            </a:r>
            <a:r>
              <a:rPr lang="zh-CN" altLang="en-US" dirty="0">
                <a:solidFill>
                  <a:schemeClr val="tx1">
                    <a:lumMod val="85000"/>
                    <a:lumOff val="15000"/>
                  </a:schemeClr>
                </a:solidFill>
              </a:rPr>
              <a:t>取值分别为001、010、 100、111时，</a:t>
            </a:r>
            <a:r>
              <a:rPr lang="zh-CN" altLang="en-US" i="1" dirty="0">
                <a:solidFill>
                  <a:schemeClr val="tx1">
                    <a:lumMod val="85000"/>
                    <a:lumOff val="15000"/>
                  </a:schemeClr>
                </a:solidFill>
              </a:rPr>
              <a:t>F</a:t>
            </a:r>
            <a:r>
              <a:rPr lang="zh-CN" altLang="en-US" dirty="0">
                <a:solidFill>
                  <a:schemeClr val="tx1">
                    <a:lumMod val="85000"/>
                    <a:lumOff val="15000"/>
                  </a:schemeClr>
                </a:solidFill>
              </a:rPr>
              <a:t>为1，因此最小项表达式由这四种组合所对应的最小项进行相或构成，即 </a:t>
            </a:r>
          </a:p>
        </p:txBody>
      </p:sp>
      <p:graphicFrame>
        <p:nvGraphicFramePr>
          <p:cNvPr id="18434" name="Object 3"/>
          <p:cNvGraphicFramePr>
            <a:graphicFrameLocks noChangeAspect="1"/>
          </p:cNvGraphicFramePr>
          <p:nvPr/>
        </p:nvGraphicFramePr>
        <p:xfrm>
          <a:off x="1905000" y="2057400"/>
          <a:ext cx="5867400" cy="536575"/>
        </p:xfrm>
        <a:graphic>
          <a:graphicData uri="http://schemas.openxmlformats.org/presentationml/2006/ole">
            <p:oleObj spid="_x0000_s337922" r:id="rId3" imgW="2917519" imgH="266670" progId="Equations">
              <p:embed/>
            </p:oleObj>
          </a:graphicData>
        </a:graphic>
      </p:graphicFrame>
      <p:sp>
        <p:nvSpPr>
          <p:cNvPr id="18436" name="Text Box 4"/>
          <p:cNvSpPr txBox="1">
            <a:spLocks noChangeArrowheads="1"/>
          </p:cNvSpPr>
          <p:nvPr/>
        </p:nvSpPr>
        <p:spPr bwMode="auto">
          <a:xfrm>
            <a:off x="2851430" y="2590800"/>
            <a:ext cx="3664786" cy="461665"/>
          </a:xfrm>
          <a:prstGeom prst="rect">
            <a:avLst/>
          </a:prstGeom>
          <a:noFill/>
          <a:ln w="9525">
            <a:noFill/>
            <a:miter lim="800000"/>
            <a:headEnd/>
            <a:tailEnd/>
          </a:ln>
        </p:spPr>
        <p:txBody>
          <a:bodyPr wrap="none">
            <a:spAutoFit/>
          </a:bodyPr>
          <a:lstStyle/>
          <a:p>
            <a:r>
              <a:rPr lang="zh-CN" altLang="en-US" dirty="0" smtClean="0">
                <a:solidFill>
                  <a:schemeClr val="tx1">
                    <a:lumMod val="85000"/>
                    <a:lumOff val="15000"/>
                  </a:schemeClr>
                </a:solidFill>
              </a:rPr>
              <a:t>三</a:t>
            </a:r>
            <a:r>
              <a:rPr lang="zh-CN" altLang="en-US" dirty="0">
                <a:solidFill>
                  <a:schemeClr val="tx1">
                    <a:lumMod val="85000"/>
                    <a:lumOff val="15000"/>
                  </a:schemeClr>
                </a:solidFill>
              </a:rPr>
              <a:t>变量逻辑函数的最大项 </a:t>
            </a:r>
          </a:p>
        </p:txBody>
      </p:sp>
      <p:pic>
        <p:nvPicPr>
          <p:cNvPr id="18437" name="Picture 5" descr="C:\WINDOWS\Desktop\未标题-1 拷贝.gif"/>
          <p:cNvPicPr>
            <a:picLocks noChangeAspect="1" noChangeArrowheads="1"/>
          </p:cNvPicPr>
          <p:nvPr/>
        </p:nvPicPr>
        <p:blipFill>
          <a:blip r:embed="rId4" cstate="print"/>
          <a:srcRect/>
          <a:stretch>
            <a:fillRect/>
          </a:stretch>
        </p:blipFill>
        <p:spPr bwMode="auto">
          <a:xfrm>
            <a:off x="1828800" y="3048000"/>
            <a:ext cx="6019800" cy="3635375"/>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2"/>
          <p:cNvSpPr txBox="1">
            <a:spLocks noChangeArrowheads="1"/>
          </p:cNvSpPr>
          <p:nvPr/>
        </p:nvSpPr>
        <p:spPr bwMode="auto">
          <a:xfrm>
            <a:off x="533400" y="260648"/>
            <a:ext cx="8153400" cy="5055230"/>
          </a:xfrm>
          <a:prstGeom prst="rect">
            <a:avLst/>
          </a:prstGeom>
          <a:noFill/>
          <a:ln w="9525">
            <a:noFill/>
            <a:miter lim="800000"/>
            <a:headEnd/>
            <a:tailEnd/>
          </a:ln>
        </p:spPr>
        <p:txBody>
          <a:bodyPr wrap="square">
            <a:spAutoFit/>
          </a:bodyPr>
          <a:lstStyle/>
          <a:p>
            <a:pPr algn="just">
              <a:lnSpc>
                <a:spcPct val="135000"/>
              </a:lnSpc>
              <a:spcBef>
                <a:spcPct val="50000"/>
              </a:spcBef>
            </a:pPr>
            <a:r>
              <a:rPr lang="zh-CN" altLang="en-US" sz="3200" b="1" dirty="0">
                <a:solidFill>
                  <a:schemeClr val="tx1">
                    <a:lumMod val="85000"/>
                    <a:lumOff val="15000"/>
                  </a:schemeClr>
                </a:solidFill>
              </a:rPr>
              <a:t>     </a:t>
            </a:r>
            <a:r>
              <a:rPr lang="zh-CN" altLang="en-US" sz="3200" b="1" dirty="0" smtClean="0">
                <a:solidFill>
                  <a:schemeClr val="tx1">
                    <a:lumMod val="85000"/>
                    <a:lumOff val="15000"/>
                  </a:schemeClr>
                </a:solidFill>
              </a:rPr>
              <a:t>2</a:t>
            </a:r>
            <a:r>
              <a:rPr lang="zh-CN" altLang="en-US" sz="3200" b="1" dirty="0">
                <a:solidFill>
                  <a:schemeClr val="tx1">
                    <a:lumMod val="85000"/>
                    <a:lumOff val="15000"/>
                  </a:schemeClr>
                </a:solidFill>
              </a:rPr>
              <a:t>.3.2 最大项和最大项表达</a:t>
            </a:r>
            <a:r>
              <a:rPr lang="zh-CN" altLang="en-US" sz="3200" b="1" dirty="0" smtClean="0">
                <a:solidFill>
                  <a:schemeClr val="tx1">
                    <a:lumMod val="85000"/>
                    <a:lumOff val="15000"/>
                  </a:schemeClr>
                </a:solidFill>
              </a:rPr>
              <a:t>式</a:t>
            </a:r>
            <a:endParaRPr lang="en-US" altLang="zh-CN" sz="3200" dirty="0" smtClean="0">
              <a:solidFill>
                <a:schemeClr val="tx1">
                  <a:lumMod val="85000"/>
                  <a:lumOff val="15000"/>
                </a:schemeClr>
              </a:solidFill>
            </a:endParaRPr>
          </a:p>
          <a:p>
            <a:pPr algn="just">
              <a:spcBef>
                <a:spcPct val="50000"/>
              </a:spcBef>
            </a:pPr>
            <a:endParaRPr lang="zh-CN" altLang="en-US" sz="1100" dirty="0">
              <a:solidFill>
                <a:schemeClr val="tx1">
                  <a:lumMod val="85000"/>
                  <a:lumOff val="15000"/>
                </a:schemeClr>
              </a:solidFill>
            </a:endParaRPr>
          </a:p>
          <a:p>
            <a:pPr algn="just">
              <a:lnSpc>
                <a:spcPct val="135000"/>
              </a:lnSpc>
              <a:spcBef>
                <a:spcPct val="50000"/>
              </a:spcBef>
            </a:pPr>
            <a:r>
              <a:rPr lang="zh-CN" altLang="en-US" b="1" dirty="0">
                <a:solidFill>
                  <a:schemeClr val="tx1">
                    <a:lumMod val="85000"/>
                    <a:lumOff val="15000"/>
                  </a:schemeClr>
                </a:solidFill>
              </a:rPr>
              <a:t>        1. 最大</a:t>
            </a:r>
            <a:r>
              <a:rPr lang="zh-CN" altLang="en-US" b="1" dirty="0" smtClean="0">
                <a:solidFill>
                  <a:schemeClr val="tx1">
                    <a:lumMod val="85000"/>
                    <a:lumOff val="15000"/>
                  </a:schemeClr>
                </a:solidFill>
              </a:rPr>
              <a:t>项</a:t>
            </a:r>
            <a:endParaRPr lang="zh-CN" altLang="en-US" dirty="0">
              <a:solidFill>
                <a:schemeClr val="tx1">
                  <a:lumMod val="85000"/>
                  <a:lumOff val="15000"/>
                </a:schemeClr>
              </a:solidFill>
            </a:endParaRPr>
          </a:p>
          <a:p>
            <a:pPr algn="just">
              <a:lnSpc>
                <a:spcPct val="135000"/>
              </a:lnSpc>
              <a:spcBef>
                <a:spcPct val="50000"/>
              </a:spcBef>
            </a:pPr>
            <a:r>
              <a:rPr lang="zh-CN" altLang="en-US" i="1" dirty="0">
                <a:solidFill>
                  <a:schemeClr val="tx1">
                    <a:lumMod val="85000"/>
                    <a:lumOff val="15000"/>
                  </a:schemeClr>
                </a:solidFill>
              </a:rPr>
              <a:t>         n</a:t>
            </a:r>
            <a:r>
              <a:rPr lang="zh-CN" altLang="en-US" dirty="0">
                <a:solidFill>
                  <a:schemeClr val="tx1">
                    <a:lumMod val="85000"/>
                    <a:lumOff val="15000"/>
                  </a:schemeClr>
                </a:solidFill>
              </a:rPr>
              <a:t>个变量的最大项是</a:t>
            </a:r>
            <a:r>
              <a:rPr lang="zh-CN" altLang="en-US" i="1" dirty="0">
                <a:solidFill>
                  <a:schemeClr val="tx1">
                    <a:lumMod val="85000"/>
                    <a:lumOff val="15000"/>
                  </a:schemeClr>
                </a:solidFill>
              </a:rPr>
              <a:t>n</a:t>
            </a:r>
            <a:r>
              <a:rPr lang="zh-CN" altLang="en-US" dirty="0">
                <a:solidFill>
                  <a:schemeClr val="tx1">
                    <a:lumMod val="85000"/>
                    <a:lumOff val="15000"/>
                  </a:schemeClr>
                </a:solidFill>
              </a:rPr>
              <a:t>个变量的</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或项</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，其中每一个变量都以原变量或反变量的形式出现一次。 </a:t>
            </a:r>
          </a:p>
          <a:p>
            <a:pPr algn="just">
              <a:lnSpc>
                <a:spcPct val="135000"/>
              </a:lnSpc>
              <a:spcBef>
                <a:spcPct val="50000"/>
              </a:spcBef>
            </a:pPr>
            <a:r>
              <a:rPr lang="zh-CN" altLang="en-US" dirty="0">
                <a:solidFill>
                  <a:schemeClr val="tx1">
                    <a:lumMod val="85000"/>
                    <a:lumOff val="15000"/>
                  </a:schemeClr>
                </a:solidFill>
              </a:rPr>
              <a:t>        </a:t>
            </a:r>
            <a:r>
              <a:rPr lang="zh-CN" altLang="en-US" i="1" dirty="0">
                <a:solidFill>
                  <a:schemeClr val="tx1">
                    <a:lumMod val="85000"/>
                    <a:lumOff val="15000"/>
                  </a:schemeClr>
                </a:solidFill>
              </a:rPr>
              <a:t> n</a:t>
            </a:r>
            <a:r>
              <a:rPr lang="zh-CN" altLang="en-US" dirty="0">
                <a:solidFill>
                  <a:schemeClr val="tx1">
                    <a:lumMod val="85000"/>
                    <a:lumOff val="15000"/>
                  </a:schemeClr>
                </a:solidFill>
              </a:rPr>
              <a:t>个变量可以构成2</a:t>
            </a:r>
            <a:r>
              <a:rPr lang="zh-CN" altLang="en-US" i="1" baseline="30000" dirty="0">
                <a:solidFill>
                  <a:schemeClr val="tx1">
                    <a:lumMod val="85000"/>
                    <a:lumOff val="15000"/>
                  </a:schemeClr>
                </a:solidFill>
              </a:rPr>
              <a:t>n</a:t>
            </a:r>
            <a:r>
              <a:rPr lang="zh-CN" altLang="en-US" dirty="0">
                <a:solidFill>
                  <a:schemeClr val="tx1">
                    <a:lumMod val="85000"/>
                    <a:lumOff val="15000"/>
                  </a:schemeClr>
                </a:solidFill>
              </a:rPr>
              <a:t>个最大项。最大项用符号</a:t>
            </a:r>
            <a:r>
              <a:rPr lang="zh-CN" altLang="en-US" i="1" dirty="0">
                <a:solidFill>
                  <a:schemeClr val="tx1">
                    <a:lumMod val="85000"/>
                    <a:lumOff val="15000"/>
                  </a:schemeClr>
                </a:solidFill>
              </a:rPr>
              <a:t>M</a:t>
            </a:r>
            <a:r>
              <a:rPr lang="zh-CN" altLang="en-US" i="1" baseline="-25000" dirty="0">
                <a:solidFill>
                  <a:schemeClr val="tx1">
                    <a:lumMod val="85000"/>
                    <a:lumOff val="15000"/>
                  </a:schemeClr>
                </a:solidFill>
              </a:rPr>
              <a:t>i</a:t>
            </a:r>
            <a:r>
              <a:rPr lang="zh-CN" altLang="en-US" dirty="0">
                <a:solidFill>
                  <a:schemeClr val="tx1">
                    <a:lumMod val="85000"/>
                    <a:lumOff val="15000"/>
                  </a:schemeClr>
                </a:solidFill>
              </a:rPr>
              <a:t>表示(见</a:t>
            </a:r>
            <a:r>
              <a:rPr lang="zh-CN" altLang="en-US" dirty="0" smtClean="0">
                <a:solidFill>
                  <a:schemeClr val="tx1">
                    <a:lumMod val="85000"/>
                    <a:lumOff val="15000"/>
                  </a:schemeClr>
                </a:solidFill>
              </a:rPr>
              <a:t>表)。</a:t>
            </a:r>
            <a:r>
              <a:rPr lang="zh-CN" altLang="en-US" dirty="0">
                <a:solidFill>
                  <a:schemeClr val="tx1">
                    <a:lumMod val="85000"/>
                    <a:lumOff val="15000"/>
                  </a:schemeClr>
                </a:solidFill>
              </a:rPr>
              <a:t>与最小项恰好相反，对于任何一个最大项，只有一组变量取值使它为0，而变量的其余取值均使它为1。 </a:t>
            </a:r>
            <a:r>
              <a:rPr lang="zh-CN" altLang="en-US" dirty="0" smtClean="0">
                <a:solidFill>
                  <a:schemeClr val="tx1">
                    <a:lumMod val="85000"/>
                    <a:lumOff val="15000"/>
                  </a:schemeClr>
                </a:solidFill>
              </a:rPr>
              <a:t>        </a:t>
            </a:r>
            <a:r>
              <a:rPr lang="zh-CN" altLang="en-US" dirty="0">
                <a:solidFill>
                  <a:schemeClr val="tx1">
                    <a:lumMod val="85000"/>
                    <a:lumOff val="15000"/>
                  </a:schemeClr>
                </a:solidFill>
              </a:rPr>
              <a:t>例如，或项                    仅和变量取值101对应，故用</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5</a:t>
            </a:r>
            <a:r>
              <a:rPr lang="zh-CN" altLang="en-US" dirty="0">
                <a:solidFill>
                  <a:schemeClr val="tx1">
                    <a:lumMod val="85000"/>
                    <a:lumOff val="15000"/>
                  </a:schemeClr>
                </a:solidFill>
              </a:rPr>
              <a:t>表示。 </a:t>
            </a:r>
          </a:p>
        </p:txBody>
      </p:sp>
      <p:graphicFrame>
        <p:nvGraphicFramePr>
          <p:cNvPr id="19458" name="Object 3"/>
          <p:cNvGraphicFramePr>
            <a:graphicFrameLocks noChangeAspect="1"/>
          </p:cNvGraphicFramePr>
          <p:nvPr/>
        </p:nvGraphicFramePr>
        <p:xfrm>
          <a:off x="2195736" y="4740323"/>
          <a:ext cx="1440160" cy="488877"/>
        </p:xfrm>
        <a:graphic>
          <a:graphicData uri="http://schemas.openxmlformats.org/presentationml/2006/ole">
            <p:oleObj spid="_x0000_s338946" r:id="rId3" imgW="635042" imgH="216123" progId="Equations">
              <p:embed/>
            </p:oleObj>
          </a:graphicData>
        </a:graphic>
      </p:graphicFrame>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Text Box 2"/>
          <p:cNvSpPr txBox="1">
            <a:spLocks noChangeArrowheads="1"/>
          </p:cNvSpPr>
          <p:nvPr/>
        </p:nvSpPr>
        <p:spPr bwMode="auto">
          <a:xfrm>
            <a:off x="1162050" y="404664"/>
            <a:ext cx="6400800" cy="1392689"/>
          </a:xfrm>
          <a:prstGeom prst="rect">
            <a:avLst/>
          </a:prstGeom>
          <a:noFill/>
          <a:ln w="9525">
            <a:noFill/>
            <a:miter lim="800000"/>
            <a:headEnd/>
            <a:tailEnd/>
          </a:ln>
        </p:spPr>
        <p:txBody>
          <a:bodyPr wrap="square">
            <a:spAutoFit/>
          </a:bodyPr>
          <a:lstStyle/>
          <a:p>
            <a:pPr algn="just">
              <a:spcBef>
                <a:spcPct val="50000"/>
              </a:spcBef>
            </a:pPr>
            <a:r>
              <a:rPr lang="zh-CN" altLang="en-US" sz="3200" dirty="0">
                <a:solidFill>
                  <a:schemeClr val="tx1">
                    <a:lumMod val="85000"/>
                    <a:lumOff val="15000"/>
                  </a:schemeClr>
                </a:solidFill>
              </a:rPr>
              <a:t>最大项具有以下</a:t>
            </a:r>
            <a:r>
              <a:rPr lang="zh-CN" altLang="en-US" sz="3200" dirty="0" smtClean="0">
                <a:solidFill>
                  <a:schemeClr val="tx1">
                    <a:lumMod val="85000"/>
                    <a:lumOff val="15000"/>
                  </a:schemeClr>
                </a:solidFill>
              </a:rPr>
              <a:t>性质 </a:t>
            </a:r>
            <a:endParaRPr lang="en-US" altLang="zh-CN" dirty="0" smtClean="0">
              <a:solidFill>
                <a:schemeClr val="tx1">
                  <a:lumMod val="85000"/>
                  <a:lumOff val="15000"/>
                </a:schemeClr>
              </a:solidFill>
            </a:endParaRPr>
          </a:p>
          <a:p>
            <a:pPr algn="just">
              <a:spcBef>
                <a:spcPct val="50000"/>
              </a:spcBef>
            </a:pPr>
            <a:endParaRPr lang="zh-CN" altLang="en-US" sz="1100" dirty="0">
              <a:solidFill>
                <a:schemeClr val="tx1">
                  <a:lumMod val="85000"/>
                  <a:lumOff val="15000"/>
                </a:schemeClr>
              </a:solidFill>
            </a:endParaRPr>
          </a:p>
          <a:p>
            <a:pPr>
              <a:spcBef>
                <a:spcPct val="50000"/>
              </a:spcBef>
            </a:pPr>
            <a:r>
              <a:rPr lang="zh-CN" altLang="en-US" dirty="0">
                <a:solidFill>
                  <a:schemeClr val="tx1">
                    <a:lumMod val="85000"/>
                    <a:lumOff val="15000"/>
                  </a:schemeClr>
                </a:solidFill>
              </a:rPr>
              <a:t>① </a:t>
            </a:r>
            <a:r>
              <a:rPr lang="zh-CN" altLang="en-US" i="1" dirty="0">
                <a:solidFill>
                  <a:schemeClr val="tx1">
                    <a:lumMod val="85000"/>
                    <a:lumOff val="15000"/>
                  </a:schemeClr>
                </a:solidFill>
              </a:rPr>
              <a:t>n</a:t>
            </a:r>
            <a:r>
              <a:rPr lang="zh-CN" altLang="en-US" dirty="0">
                <a:solidFill>
                  <a:schemeClr val="tx1">
                    <a:lumMod val="85000"/>
                    <a:lumOff val="15000"/>
                  </a:schemeClr>
                </a:solidFill>
              </a:rPr>
              <a:t>变量的全部最大项的逻辑乘恒为0，即 </a:t>
            </a:r>
          </a:p>
        </p:txBody>
      </p:sp>
      <p:graphicFrame>
        <p:nvGraphicFramePr>
          <p:cNvPr id="20482" name="Object 3"/>
          <p:cNvGraphicFramePr>
            <a:graphicFrameLocks noChangeAspect="1"/>
          </p:cNvGraphicFramePr>
          <p:nvPr/>
        </p:nvGraphicFramePr>
        <p:xfrm>
          <a:off x="3962400" y="1905000"/>
          <a:ext cx="1524000" cy="1033463"/>
        </p:xfrm>
        <a:graphic>
          <a:graphicData uri="http://schemas.openxmlformats.org/presentationml/2006/ole">
            <p:oleObj spid="_x0000_s339970" r:id="rId3" imgW="673709" imgH="457716" progId="Equations">
              <p:embed/>
            </p:oleObj>
          </a:graphicData>
        </a:graphic>
      </p:graphicFrame>
      <p:sp>
        <p:nvSpPr>
          <p:cNvPr id="20487" name="Text Box 4"/>
          <p:cNvSpPr txBox="1">
            <a:spLocks noChangeArrowheads="1"/>
          </p:cNvSpPr>
          <p:nvPr/>
        </p:nvSpPr>
        <p:spPr bwMode="auto">
          <a:xfrm>
            <a:off x="1066800" y="3048000"/>
            <a:ext cx="7856638" cy="461665"/>
          </a:xfrm>
          <a:prstGeom prst="rect">
            <a:avLst/>
          </a:prstGeom>
          <a:noFill/>
          <a:ln w="9525">
            <a:noFill/>
            <a:miter lim="800000"/>
            <a:headEnd/>
            <a:tailEnd/>
          </a:ln>
        </p:spPr>
        <p:txBody>
          <a:bodyPr wrap="none">
            <a:spAutoFit/>
          </a:bodyPr>
          <a:lstStyle/>
          <a:p>
            <a:r>
              <a:rPr lang="zh-CN" altLang="en-US">
                <a:solidFill>
                  <a:schemeClr val="tx1">
                    <a:lumMod val="85000"/>
                    <a:lumOff val="15000"/>
                  </a:schemeClr>
                </a:solidFill>
              </a:rPr>
              <a:t> ② </a:t>
            </a:r>
            <a:r>
              <a:rPr lang="zh-CN" altLang="en-US" i="1">
                <a:solidFill>
                  <a:schemeClr val="tx1">
                    <a:lumMod val="85000"/>
                    <a:lumOff val="15000"/>
                  </a:schemeClr>
                </a:solidFill>
              </a:rPr>
              <a:t>n</a:t>
            </a:r>
            <a:r>
              <a:rPr lang="zh-CN" altLang="en-US">
                <a:solidFill>
                  <a:schemeClr val="tx1">
                    <a:lumMod val="85000"/>
                    <a:lumOff val="15000"/>
                  </a:schemeClr>
                </a:solidFill>
              </a:rPr>
              <a:t>变量的任意两个不同的最大项的逻辑和必等于1，即 </a:t>
            </a:r>
          </a:p>
        </p:txBody>
      </p:sp>
      <p:graphicFrame>
        <p:nvGraphicFramePr>
          <p:cNvPr id="20483" name="Object 5"/>
          <p:cNvGraphicFramePr>
            <a:graphicFrameLocks noChangeAspect="1"/>
          </p:cNvGraphicFramePr>
          <p:nvPr/>
        </p:nvGraphicFramePr>
        <p:xfrm>
          <a:off x="3276600" y="3733800"/>
          <a:ext cx="2819400" cy="576263"/>
        </p:xfrm>
        <a:graphic>
          <a:graphicData uri="http://schemas.openxmlformats.org/presentationml/2006/ole">
            <p:oleObj spid="_x0000_s339971" r:id="rId4" imgW="1181930" imgH="241722" progId="Equations">
              <p:embed/>
            </p:oleObj>
          </a:graphicData>
        </a:graphic>
      </p:graphicFrame>
      <p:sp>
        <p:nvSpPr>
          <p:cNvPr id="20488" name="Text Box 6"/>
          <p:cNvSpPr txBox="1">
            <a:spLocks noChangeArrowheads="1"/>
          </p:cNvSpPr>
          <p:nvPr/>
        </p:nvSpPr>
        <p:spPr bwMode="auto">
          <a:xfrm>
            <a:off x="533400" y="4495800"/>
            <a:ext cx="8153400" cy="1130246"/>
          </a:xfrm>
          <a:prstGeom prst="rect">
            <a:avLst/>
          </a:prstGeom>
          <a:noFill/>
          <a:ln w="9525">
            <a:noFill/>
            <a:miter lim="800000"/>
            <a:headEnd/>
            <a:tailEnd/>
          </a:ln>
        </p:spPr>
        <p:txBody>
          <a:bodyPr>
            <a:spAutoFit/>
          </a:bodyPr>
          <a:lstStyle/>
          <a:p>
            <a:pPr algn="just">
              <a:lnSpc>
                <a:spcPct val="150000"/>
              </a:lnSpc>
              <a:spcBef>
                <a:spcPct val="50000"/>
              </a:spcBef>
            </a:pPr>
            <a:r>
              <a:rPr lang="zh-CN" altLang="en-US">
                <a:solidFill>
                  <a:schemeClr val="tx1">
                    <a:lumMod val="85000"/>
                    <a:lumOff val="15000"/>
                  </a:schemeClr>
                </a:solidFill>
              </a:rPr>
              <a:t>        ③ </a:t>
            </a:r>
            <a:r>
              <a:rPr lang="zh-CN" altLang="en-US" i="1">
                <a:solidFill>
                  <a:schemeClr val="tx1">
                    <a:lumMod val="85000"/>
                    <a:lumOff val="15000"/>
                  </a:schemeClr>
                </a:solidFill>
              </a:rPr>
              <a:t>n</a:t>
            </a:r>
            <a:r>
              <a:rPr lang="zh-CN" altLang="en-US">
                <a:solidFill>
                  <a:schemeClr val="tx1">
                    <a:lumMod val="85000"/>
                    <a:lumOff val="15000"/>
                  </a:schemeClr>
                </a:solidFill>
              </a:rPr>
              <a:t>变量的每个最大项有</a:t>
            </a:r>
            <a:r>
              <a:rPr lang="zh-CN" altLang="en-US" i="1">
                <a:solidFill>
                  <a:schemeClr val="tx1">
                    <a:lumMod val="85000"/>
                    <a:lumOff val="15000"/>
                  </a:schemeClr>
                </a:solidFill>
              </a:rPr>
              <a:t>n</a:t>
            </a:r>
            <a:r>
              <a:rPr lang="zh-CN" altLang="en-US">
                <a:solidFill>
                  <a:schemeClr val="tx1">
                    <a:lumMod val="85000"/>
                    <a:lumOff val="15000"/>
                  </a:schemeClr>
                </a:solidFill>
              </a:rPr>
              <a:t>个相邻项。例如，三变量的某一最大项                        有三个相邻项： </a:t>
            </a:r>
          </a:p>
        </p:txBody>
      </p:sp>
      <p:graphicFrame>
        <p:nvGraphicFramePr>
          <p:cNvPr id="20484" name="Object 7"/>
          <p:cNvGraphicFramePr>
            <a:graphicFrameLocks noChangeAspect="1"/>
          </p:cNvGraphicFramePr>
          <p:nvPr/>
        </p:nvGraphicFramePr>
        <p:xfrm>
          <a:off x="2268538" y="5084763"/>
          <a:ext cx="1676400" cy="539750"/>
        </p:xfrm>
        <a:graphic>
          <a:graphicData uri="http://schemas.openxmlformats.org/presentationml/2006/ole">
            <p:oleObj spid="_x0000_s339972" r:id="rId5" imgW="749942" imgH="241722" progId="Equations">
              <p:embed/>
            </p:oleObj>
          </a:graphicData>
        </a:graphic>
      </p:graphicFrame>
      <p:graphicFrame>
        <p:nvGraphicFramePr>
          <p:cNvPr id="20485" name="Object 8"/>
          <p:cNvGraphicFramePr>
            <a:graphicFrameLocks noChangeAspect="1"/>
          </p:cNvGraphicFramePr>
          <p:nvPr/>
        </p:nvGraphicFramePr>
        <p:xfrm>
          <a:off x="2362200" y="5943600"/>
          <a:ext cx="5105400" cy="536575"/>
        </p:xfrm>
        <a:graphic>
          <a:graphicData uri="http://schemas.openxmlformats.org/presentationml/2006/ole">
            <p:oleObj spid="_x0000_s339973" r:id="rId6" imgW="2298020" imgH="241512" progId="Equations">
              <p:embed/>
            </p:oleObj>
          </a:graphicData>
        </a:graphic>
      </p:graphicFrame>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2"/>
          <p:cNvSpPr txBox="1">
            <a:spLocks noChangeArrowheads="1"/>
          </p:cNvSpPr>
          <p:nvPr/>
        </p:nvSpPr>
        <p:spPr bwMode="auto">
          <a:xfrm>
            <a:off x="1043608" y="404664"/>
            <a:ext cx="5641288" cy="584775"/>
          </a:xfrm>
          <a:prstGeom prst="rect">
            <a:avLst/>
          </a:prstGeom>
          <a:noFill/>
          <a:ln w="9525">
            <a:noFill/>
            <a:miter lim="800000"/>
            <a:headEnd/>
            <a:tailEnd/>
          </a:ln>
        </p:spPr>
        <p:txBody>
          <a:bodyPr wrap="none">
            <a:spAutoFit/>
          </a:bodyPr>
          <a:lstStyle/>
          <a:p>
            <a:r>
              <a:rPr lang="zh-CN" altLang="en-US" sz="3200" b="1" dirty="0">
                <a:solidFill>
                  <a:schemeClr val="tx1">
                    <a:lumMod val="85000"/>
                    <a:lumOff val="15000"/>
                  </a:schemeClr>
                </a:solidFill>
              </a:rPr>
              <a:t>2. 最小项与最大项之间的关系 </a:t>
            </a:r>
          </a:p>
        </p:txBody>
      </p:sp>
      <p:sp>
        <p:nvSpPr>
          <p:cNvPr id="21509" name="Text Box 3"/>
          <p:cNvSpPr txBox="1">
            <a:spLocks noChangeArrowheads="1"/>
          </p:cNvSpPr>
          <p:nvPr/>
        </p:nvSpPr>
        <p:spPr bwMode="auto">
          <a:xfrm>
            <a:off x="685800" y="1776413"/>
            <a:ext cx="7924800" cy="1065613"/>
          </a:xfrm>
          <a:prstGeom prst="rect">
            <a:avLst/>
          </a:prstGeom>
          <a:noFill/>
          <a:ln w="9525">
            <a:noFill/>
            <a:miter lim="800000"/>
            <a:headEnd/>
            <a:tailEnd/>
          </a:ln>
        </p:spPr>
        <p:txBody>
          <a:bodyPr>
            <a:spAutoFit/>
          </a:bodyPr>
          <a:lstStyle/>
          <a:p>
            <a:pPr algn="just">
              <a:lnSpc>
                <a:spcPct val="140000"/>
              </a:lnSpc>
              <a:spcBef>
                <a:spcPct val="50000"/>
              </a:spcBef>
            </a:pPr>
            <a:r>
              <a:rPr lang="zh-CN" altLang="en-US">
                <a:solidFill>
                  <a:schemeClr val="tx1">
                    <a:lumMod val="85000"/>
                    <a:lumOff val="15000"/>
                  </a:schemeClr>
                </a:solidFill>
              </a:rPr>
              <a:t>       变量数相同，编号相同的最小项和最大项之间存在互补关系，即 </a:t>
            </a:r>
          </a:p>
        </p:txBody>
      </p:sp>
      <p:graphicFrame>
        <p:nvGraphicFramePr>
          <p:cNvPr id="21506" name="Object 4"/>
          <p:cNvGraphicFramePr>
            <a:graphicFrameLocks noChangeAspect="1"/>
          </p:cNvGraphicFramePr>
          <p:nvPr/>
        </p:nvGraphicFramePr>
        <p:xfrm>
          <a:off x="3276600" y="3071813"/>
          <a:ext cx="2895600" cy="673100"/>
        </p:xfrm>
        <a:graphic>
          <a:graphicData uri="http://schemas.openxmlformats.org/presentationml/2006/ole">
            <p:oleObj spid="_x0000_s340994" r:id="rId3" imgW="1092517" imgH="254317" progId="Equations">
              <p:embed/>
            </p:oleObj>
          </a:graphicData>
        </a:graphic>
      </p:graphicFrame>
      <p:sp>
        <p:nvSpPr>
          <p:cNvPr id="21510" name="Text Box 5"/>
          <p:cNvSpPr txBox="1">
            <a:spLocks noChangeArrowheads="1"/>
          </p:cNvSpPr>
          <p:nvPr/>
        </p:nvSpPr>
        <p:spPr bwMode="auto">
          <a:xfrm>
            <a:off x="762000" y="3910013"/>
            <a:ext cx="1189749" cy="461665"/>
          </a:xfrm>
          <a:prstGeom prst="rect">
            <a:avLst/>
          </a:prstGeom>
          <a:noFill/>
          <a:ln w="9525">
            <a:noFill/>
            <a:miter lim="800000"/>
            <a:headEnd/>
            <a:tailEnd/>
          </a:ln>
        </p:spPr>
        <p:txBody>
          <a:bodyPr wrap="none">
            <a:spAutoFit/>
          </a:bodyPr>
          <a:lstStyle/>
          <a:p>
            <a:r>
              <a:rPr lang="zh-CN">
                <a:solidFill>
                  <a:schemeClr val="tx1">
                    <a:lumMod val="85000"/>
                    <a:lumOff val="15000"/>
                  </a:schemeClr>
                </a:solidFill>
              </a:rPr>
              <a:t>例如： </a:t>
            </a:r>
          </a:p>
        </p:txBody>
      </p:sp>
      <p:graphicFrame>
        <p:nvGraphicFramePr>
          <p:cNvPr id="21507" name="Object 6"/>
          <p:cNvGraphicFramePr>
            <a:graphicFrameLocks noChangeAspect="1"/>
          </p:cNvGraphicFramePr>
          <p:nvPr/>
        </p:nvGraphicFramePr>
        <p:xfrm>
          <a:off x="2913063" y="5011738"/>
          <a:ext cx="4660900" cy="979487"/>
        </p:xfrm>
        <a:graphic>
          <a:graphicData uri="http://schemas.openxmlformats.org/presentationml/2006/ole">
            <p:oleObj spid="_x0000_s340995" r:id="rId4" imgW="2539215" imgH="533486" progId="Equations">
              <p:embed/>
            </p:oleObj>
          </a:graphicData>
        </a:graphic>
      </p:graphicFrame>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ext Box 2"/>
          <p:cNvSpPr txBox="1">
            <a:spLocks noChangeArrowheads="1"/>
          </p:cNvSpPr>
          <p:nvPr/>
        </p:nvSpPr>
        <p:spPr bwMode="auto">
          <a:xfrm>
            <a:off x="533400" y="260648"/>
            <a:ext cx="8229600" cy="5478423"/>
          </a:xfrm>
          <a:prstGeom prst="rect">
            <a:avLst/>
          </a:prstGeom>
          <a:noFill/>
          <a:ln w="9525">
            <a:noFill/>
            <a:miter lim="800000"/>
            <a:headEnd/>
            <a:tailEnd/>
          </a:ln>
        </p:spPr>
        <p:txBody>
          <a:bodyPr wrap="square">
            <a:spAutoFit/>
          </a:bodyPr>
          <a:lstStyle/>
          <a:p>
            <a:pPr algn="just">
              <a:lnSpc>
                <a:spcPct val="145000"/>
              </a:lnSpc>
              <a:spcBef>
                <a:spcPct val="50000"/>
              </a:spcBef>
            </a:pPr>
            <a:r>
              <a:rPr lang="zh-CN" altLang="en-US" sz="3200" b="1" dirty="0">
                <a:solidFill>
                  <a:schemeClr val="tx1">
                    <a:lumMod val="85000"/>
                    <a:lumOff val="15000"/>
                  </a:schemeClr>
                </a:solidFill>
              </a:rPr>
              <a:t>  </a:t>
            </a:r>
            <a:r>
              <a:rPr lang="zh-CN" altLang="en-US" sz="3200" b="1" dirty="0" smtClean="0">
                <a:solidFill>
                  <a:schemeClr val="tx1">
                    <a:lumMod val="85000"/>
                    <a:lumOff val="15000"/>
                  </a:schemeClr>
                </a:solidFill>
              </a:rPr>
              <a:t> </a:t>
            </a:r>
            <a:r>
              <a:rPr lang="zh-CN" altLang="en-US" sz="3200" b="1" dirty="0">
                <a:solidFill>
                  <a:schemeClr val="tx1">
                    <a:lumMod val="85000"/>
                    <a:lumOff val="15000"/>
                  </a:schemeClr>
                </a:solidFill>
              </a:rPr>
              <a:t>3. 最大项表达式</a:t>
            </a:r>
            <a:r>
              <a:rPr lang="zh-CN" altLang="en-US" sz="3200" b="1" dirty="0">
                <a:solidFill>
                  <a:schemeClr val="tx1">
                    <a:lumMod val="85000"/>
                    <a:lumOff val="15000"/>
                  </a:schemeClr>
                </a:solidFill>
                <a:latin typeface="Courier New" pitchFamily="49" charset="0"/>
              </a:rPr>
              <a:t>——</a:t>
            </a:r>
            <a:r>
              <a:rPr lang="zh-CN" altLang="en-US" sz="3200" b="1" dirty="0">
                <a:solidFill>
                  <a:schemeClr val="tx1">
                    <a:lumMod val="85000"/>
                    <a:lumOff val="15000"/>
                  </a:schemeClr>
                </a:solidFill>
              </a:rPr>
              <a:t>标准或与</a:t>
            </a:r>
            <a:r>
              <a:rPr lang="zh-CN" altLang="en-US" sz="3200" b="1" dirty="0" smtClean="0">
                <a:solidFill>
                  <a:schemeClr val="tx1">
                    <a:lumMod val="85000"/>
                    <a:lumOff val="15000"/>
                  </a:schemeClr>
                </a:solidFill>
              </a:rPr>
              <a:t>式</a:t>
            </a:r>
            <a:endParaRPr lang="en-US" altLang="zh-CN" sz="3200" b="1" dirty="0" smtClean="0">
              <a:solidFill>
                <a:schemeClr val="tx1">
                  <a:lumMod val="85000"/>
                  <a:lumOff val="15000"/>
                </a:schemeClr>
              </a:solidFill>
            </a:endParaRPr>
          </a:p>
          <a:p>
            <a:pPr algn="just">
              <a:spcBef>
                <a:spcPct val="50000"/>
              </a:spcBef>
            </a:pPr>
            <a:endParaRPr lang="zh-CN" altLang="en-US" b="1" dirty="0">
              <a:solidFill>
                <a:schemeClr val="tx1">
                  <a:lumMod val="85000"/>
                  <a:lumOff val="15000"/>
                </a:schemeClr>
              </a:solidFill>
            </a:endParaRPr>
          </a:p>
          <a:p>
            <a:pPr algn="just">
              <a:lnSpc>
                <a:spcPct val="145000"/>
              </a:lnSpc>
              <a:spcBef>
                <a:spcPct val="50000"/>
              </a:spcBef>
            </a:pPr>
            <a:r>
              <a:rPr lang="zh-CN" altLang="en-US" dirty="0">
                <a:solidFill>
                  <a:schemeClr val="tx1">
                    <a:lumMod val="85000"/>
                    <a:lumOff val="15000"/>
                  </a:schemeClr>
                </a:solidFill>
              </a:rPr>
              <a:t>       在一个或与式中，如果所有的或项均为最大项，则称这种表达式为最大项表达式，或称为标准或与式、标准和之积表达式。 </a:t>
            </a:r>
          </a:p>
          <a:p>
            <a:pPr algn="just">
              <a:lnSpc>
                <a:spcPct val="145000"/>
              </a:lnSpc>
              <a:spcBef>
                <a:spcPct val="50000"/>
              </a:spcBef>
            </a:pPr>
            <a:r>
              <a:rPr lang="zh-CN" altLang="en-US" dirty="0">
                <a:solidFill>
                  <a:schemeClr val="tx1">
                    <a:lumMod val="85000"/>
                    <a:lumOff val="15000"/>
                  </a:schemeClr>
                </a:solidFill>
              </a:rPr>
              <a:t>       如果一个逻辑函数的真值表已给出，要写出该函数的最大项表达式，可以先求出该函数的反函数     ，并写出      的最小项表达式，然后将    再求反，利用</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i</a:t>
            </a:r>
            <a:r>
              <a:rPr lang="zh-CN" altLang="en-US" dirty="0">
                <a:solidFill>
                  <a:schemeClr val="tx1">
                    <a:lumMod val="85000"/>
                    <a:lumOff val="15000"/>
                  </a:schemeClr>
                </a:solidFill>
              </a:rPr>
              <a:t>和</a:t>
            </a:r>
            <a:r>
              <a:rPr lang="zh-CN" altLang="en-US" i="1" dirty="0">
                <a:solidFill>
                  <a:schemeClr val="tx1">
                    <a:lumMod val="85000"/>
                    <a:lumOff val="15000"/>
                  </a:schemeClr>
                </a:solidFill>
              </a:rPr>
              <a:t>M</a:t>
            </a:r>
            <a:r>
              <a:rPr lang="zh-CN" altLang="en-US" i="1" baseline="-25000" dirty="0">
                <a:solidFill>
                  <a:schemeClr val="tx1">
                    <a:lumMod val="85000"/>
                    <a:lumOff val="15000"/>
                  </a:schemeClr>
                </a:solidFill>
              </a:rPr>
              <a:t>i</a:t>
            </a:r>
            <a:r>
              <a:rPr lang="zh-CN" altLang="en-US" dirty="0">
                <a:solidFill>
                  <a:schemeClr val="tx1">
                    <a:lumMod val="85000"/>
                    <a:lumOff val="15000"/>
                  </a:schemeClr>
                </a:solidFill>
              </a:rPr>
              <a:t>的互补关系便得到最大项表达式。例如，已知表2-11的真值表，可得 </a:t>
            </a:r>
          </a:p>
        </p:txBody>
      </p:sp>
      <p:graphicFrame>
        <p:nvGraphicFramePr>
          <p:cNvPr id="22530" name="Object 3"/>
          <p:cNvGraphicFramePr>
            <a:graphicFrameLocks noChangeAspect="1"/>
          </p:cNvGraphicFramePr>
          <p:nvPr/>
        </p:nvGraphicFramePr>
        <p:xfrm>
          <a:off x="6186016" y="4102720"/>
          <a:ext cx="330200" cy="406400"/>
        </p:xfrm>
        <a:graphic>
          <a:graphicData uri="http://schemas.openxmlformats.org/presentationml/2006/ole">
            <p:oleObj spid="_x0000_s342018" r:id="rId3" imgW="165776" imgH="203959" progId="Equations">
              <p:embed/>
            </p:oleObj>
          </a:graphicData>
        </a:graphic>
      </p:graphicFrame>
      <p:graphicFrame>
        <p:nvGraphicFramePr>
          <p:cNvPr id="22531" name="Object 4"/>
          <p:cNvGraphicFramePr>
            <a:graphicFrameLocks noChangeAspect="1"/>
          </p:cNvGraphicFramePr>
          <p:nvPr/>
        </p:nvGraphicFramePr>
        <p:xfrm>
          <a:off x="7956550" y="4076700"/>
          <a:ext cx="330200" cy="406400"/>
        </p:xfrm>
        <a:graphic>
          <a:graphicData uri="http://schemas.openxmlformats.org/presentationml/2006/ole">
            <p:oleObj spid="_x0000_s342019" r:id="rId4" imgW="165776" imgH="203959" progId="Equations">
              <p:embed/>
            </p:oleObj>
          </a:graphicData>
        </a:graphic>
      </p:graphicFrame>
      <p:graphicFrame>
        <p:nvGraphicFramePr>
          <p:cNvPr id="22532" name="Object 5"/>
          <p:cNvGraphicFramePr>
            <a:graphicFrameLocks noChangeAspect="1"/>
          </p:cNvGraphicFramePr>
          <p:nvPr/>
        </p:nvGraphicFramePr>
        <p:xfrm>
          <a:off x="3708400" y="4581525"/>
          <a:ext cx="330200" cy="406400"/>
        </p:xfrm>
        <a:graphic>
          <a:graphicData uri="http://schemas.openxmlformats.org/presentationml/2006/ole">
            <p:oleObj spid="_x0000_s342020" r:id="rId5" imgW="165776" imgH="203959" progId="Equations">
              <p:embed/>
            </p:oleObj>
          </a:graphicData>
        </a:graphic>
      </p:graphicFrame>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Text Box 2"/>
          <p:cNvSpPr txBox="1">
            <a:spLocks noChangeArrowheads="1"/>
          </p:cNvSpPr>
          <p:nvPr/>
        </p:nvSpPr>
        <p:spPr bwMode="auto">
          <a:xfrm>
            <a:off x="1143000" y="647700"/>
            <a:ext cx="1189749" cy="461665"/>
          </a:xfrm>
          <a:prstGeom prst="rect">
            <a:avLst/>
          </a:prstGeom>
          <a:noFill/>
          <a:ln w="9525">
            <a:noFill/>
            <a:miter lim="800000"/>
            <a:headEnd/>
            <a:tailEnd/>
          </a:ln>
        </p:spPr>
        <p:txBody>
          <a:bodyPr wrap="none">
            <a:spAutoFit/>
          </a:bodyPr>
          <a:lstStyle/>
          <a:p>
            <a:r>
              <a:rPr lang="zh-CN" altLang="en-US" dirty="0" smtClean="0">
                <a:solidFill>
                  <a:schemeClr val="tx1">
                    <a:lumMod val="85000"/>
                    <a:lumOff val="15000"/>
                  </a:schemeClr>
                </a:solidFill>
              </a:rPr>
              <a:t>真</a:t>
            </a:r>
            <a:r>
              <a:rPr lang="zh-CN" altLang="en-US" dirty="0">
                <a:solidFill>
                  <a:schemeClr val="tx1">
                    <a:lumMod val="85000"/>
                    <a:lumOff val="15000"/>
                  </a:schemeClr>
                </a:solidFill>
              </a:rPr>
              <a:t>值表 </a:t>
            </a:r>
          </a:p>
        </p:txBody>
      </p:sp>
      <p:graphicFrame>
        <p:nvGraphicFramePr>
          <p:cNvPr id="54275" name="Group 3"/>
          <p:cNvGraphicFramePr>
            <a:graphicFrameLocks noGrp="1"/>
          </p:cNvGraphicFramePr>
          <p:nvPr/>
        </p:nvGraphicFramePr>
        <p:xfrm>
          <a:off x="467544" y="1174750"/>
          <a:ext cx="3048000" cy="3353435"/>
        </p:xfrm>
        <a:graphic>
          <a:graphicData uri="http://schemas.openxmlformats.org/drawingml/2006/table">
            <a:tbl>
              <a:tblPr/>
              <a:tblGrid>
                <a:gridCol w="2133600"/>
                <a:gridCol w="914400"/>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dirty="0" smtClean="0">
                          <a:ln>
                            <a:noFill/>
                          </a:ln>
                          <a:solidFill>
                            <a:schemeClr val="tx1"/>
                          </a:solidFill>
                          <a:effectLst/>
                          <a:latin typeface="Times New Roman" pitchFamily="18" charset="0"/>
                          <a:ea typeface="宋体" pitchFamily="2" charset="-122"/>
                        </a:rPr>
                        <a:t>A  B  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smtClean="0">
                          <a:ln>
                            <a:noFill/>
                          </a:ln>
                          <a:solidFill>
                            <a:schemeClr val="tx1"/>
                          </a:solidFill>
                          <a:effectLst/>
                          <a:latin typeface="Times New Roman" pitchFamily="18" charset="0"/>
                          <a:ea typeface="宋体" pitchFamily="2" charset="-122"/>
                        </a:rPr>
                        <a:t> F   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5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0   0   0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0   0   1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0   1   0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0   1   1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1   0   0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1   0   1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1   1   0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1   1   1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1   0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1   0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0   1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0   1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1   0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1   0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0   1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0   1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3554" name="Object 14"/>
          <p:cNvGraphicFramePr>
            <a:graphicFrameLocks noChangeAspect="1"/>
          </p:cNvGraphicFramePr>
          <p:nvPr/>
        </p:nvGraphicFramePr>
        <p:xfrm>
          <a:off x="3898900" y="935038"/>
          <a:ext cx="5232400" cy="2035175"/>
        </p:xfrm>
        <a:graphic>
          <a:graphicData uri="http://schemas.openxmlformats.org/presentationml/2006/ole">
            <p:oleObj spid="_x0000_s343042" r:id="rId3" imgW="2743200" imgH="1066800" progId="Equations">
              <p:embed/>
            </p:oleObj>
          </a:graphicData>
        </a:graphic>
      </p:graphicFrame>
      <p:sp>
        <p:nvSpPr>
          <p:cNvPr id="23567" name="Text Box 15"/>
          <p:cNvSpPr txBox="1">
            <a:spLocks noChangeArrowheads="1"/>
          </p:cNvSpPr>
          <p:nvPr/>
        </p:nvSpPr>
        <p:spPr bwMode="auto">
          <a:xfrm>
            <a:off x="3886200" y="3384550"/>
            <a:ext cx="4953000" cy="1130246"/>
          </a:xfrm>
          <a:prstGeom prst="rect">
            <a:avLst/>
          </a:prstGeom>
          <a:noFill/>
          <a:ln w="9525">
            <a:noFill/>
            <a:miter lim="800000"/>
            <a:headEnd/>
            <a:tailEnd/>
          </a:ln>
        </p:spPr>
        <p:txBody>
          <a:bodyPr>
            <a:spAutoFit/>
          </a:bodyPr>
          <a:lstStyle/>
          <a:p>
            <a:pPr>
              <a:lnSpc>
                <a:spcPct val="150000"/>
              </a:lnSpc>
              <a:spcBef>
                <a:spcPct val="50000"/>
              </a:spcBef>
            </a:pPr>
            <a:r>
              <a:rPr lang="zh-CN" altLang="en-US" dirty="0">
                <a:solidFill>
                  <a:schemeClr val="tx1">
                    <a:lumMod val="85000"/>
                    <a:lumOff val="15000"/>
                  </a:schemeClr>
                </a:solidFill>
              </a:rPr>
              <a:t>可见，最大项表达式是真值表中使函数值为0的各个最大项相与。 </a:t>
            </a:r>
          </a:p>
        </p:txBody>
      </p:sp>
      <p:sp>
        <p:nvSpPr>
          <p:cNvPr id="23568" name="Text Box 16"/>
          <p:cNvSpPr txBox="1">
            <a:spLocks noChangeArrowheads="1"/>
          </p:cNvSpPr>
          <p:nvPr/>
        </p:nvSpPr>
        <p:spPr bwMode="auto">
          <a:xfrm>
            <a:off x="381000" y="4509120"/>
            <a:ext cx="8458200" cy="2012859"/>
          </a:xfrm>
          <a:prstGeom prst="rect">
            <a:avLst/>
          </a:prstGeom>
          <a:noFill/>
          <a:ln w="9525">
            <a:noFill/>
            <a:miter lim="800000"/>
            <a:headEnd/>
            <a:tailEnd/>
          </a:ln>
        </p:spPr>
        <p:txBody>
          <a:bodyPr>
            <a:spAutoFit/>
          </a:bodyPr>
          <a:lstStyle/>
          <a:p>
            <a:pPr algn="just">
              <a:lnSpc>
                <a:spcPct val="130000"/>
              </a:lnSpc>
              <a:spcBef>
                <a:spcPct val="50000"/>
              </a:spcBef>
            </a:pPr>
            <a:r>
              <a:rPr lang="zh-CN" altLang="en-US" dirty="0">
                <a:solidFill>
                  <a:schemeClr val="tx1">
                    <a:lumMod val="85000"/>
                    <a:lumOff val="15000"/>
                  </a:schemeClr>
                </a:solidFill>
              </a:rPr>
              <a:t>        得出结论：任何一个逻辑函数既可以用最小项表达式表示，也可以用最大项表达式表示。如果将一个</a:t>
            </a:r>
            <a:r>
              <a:rPr lang="zh-CN" altLang="en-US" i="1" dirty="0">
                <a:solidFill>
                  <a:schemeClr val="tx1">
                    <a:lumMod val="85000"/>
                    <a:lumOff val="15000"/>
                  </a:schemeClr>
                </a:solidFill>
              </a:rPr>
              <a:t>n</a:t>
            </a:r>
            <a:r>
              <a:rPr lang="zh-CN" altLang="en-US" dirty="0">
                <a:solidFill>
                  <a:schemeClr val="tx1">
                    <a:lumMod val="85000"/>
                    <a:lumOff val="15000"/>
                  </a:schemeClr>
                </a:solidFill>
              </a:rPr>
              <a:t>变量函数的最小项表达式改为最大项表达式时，其最大项的编号必定都不是最小项的编号， 而且这些最小项的个数和最大项的个数之和为</a:t>
            </a:r>
            <a:r>
              <a:rPr lang="zh-CN" altLang="en-US" dirty="0" smtClean="0">
                <a:solidFill>
                  <a:schemeClr val="tx1">
                    <a:lumMod val="85000"/>
                    <a:lumOff val="15000"/>
                  </a:schemeClr>
                </a:solidFill>
              </a:rPr>
              <a:t>2</a:t>
            </a:r>
            <a:r>
              <a:rPr lang="en-US" altLang="zh-CN" sz="2800" baseline="30000" dirty="0" smtClean="0">
                <a:solidFill>
                  <a:schemeClr val="tx1">
                    <a:lumMod val="85000"/>
                    <a:lumOff val="15000"/>
                  </a:schemeClr>
                </a:solidFill>
                <a:cs typeface="Times New Roman" pitchFamily="18" charset="0"/>
              </a:rPr>
              <a:t>n</a:t>
            </a:r>
            <a:r>
              <a:rPr lang="zh-CN" altLang="en-US" dirty="0" smtClean="0">
                <a:solidFill>
                  <a:schemeClr val="tx1">
                    <a:lumMod val="85000"/>
                    <a:lumOff val="15000"/>
                  </a:schemeClr>
                </a:solidFill>
              </a:rPr>
              <a:t>。 </a:t>
            </a:r>
            <a:endParaRPr lang="zh-CN" altLang="en-US" dirty="0">
              <a:solidFill>
                <a:schemeClr val="tx1">
                  <a:lumMod val="85000"/>
                  <a:lumOff val="15000"/>
                </a:schemeClr>
              </a:solidFill>
            </a:endParaRPr>
          </a:p>
        </p:txBody>
      </p:sp>
      <p:sp>
        <p:nvSpPr>
          <p:cNvPr id="23569" name="Line 17"/>
          <p:cNvSpPr>
            <a:spLocks noChangeShapeType="1"/>
          </p:cNvSpPr>
          <p:nvPr/>
        </p:nvSpPr>
        <p:spPr bwMode="auto">
          <a:xfrm>
            <a:off x="3203848" y="1266825"/>
            <a:ext cx="152400" cy="0"/>
          </a:xfrm>
          <a:prstGeom prst="line">
            <a:avLst/>
          </a:prstGeom>
          <a:noFill/>
          <a:ln w="9525">
            <a:solidFill>
              <a:schemeClr val="tx1"/>
            </a:solidFill>
            <a:round/>
            <a:headEnd/>
            <a:tailEnd/>
          </a:ln>
        </p:spPr>
        <p:txBody>
          <a:bodyPr/>
          <a:lstStyle/>
          <a:p>
            <a:endParaRPr lang="zh-CN" altLang="en-US">
              <a:solidFill>
                <a:schemeClr val="tx1">
                  <a:lumMod val="85000"/>
                  <a:lumOff val="15000"/>
                </a:schemeClr>
              </a:solidFill>
            </a:endParaRPr>
          </a:p>
        </p:txBody>
      </p:sp>
      <p:sp>
        <p:nvSpPr>
          <p:cNvPr id="23570" name="AutoShape 18">
            <a:hlinkClick r:id="" action="ppaction://hlinkshowjump?jump=firstslide" highlightClick="1"/>
          </p:cNvPr>
          <p:cNvSpPr>
            <a:spLocks noChangeArrowheads="1"/>
          </p:cNvSpPr>
          <p:nvPr/>
        </p:nvSpPr>
        <p:spPr bwMode="auto">
          <a:xfrm>
            <a:off x="8458200" y="6400800"/>
            <a:ext cx="685800" cy="457200"/>
          </a:xfrm>
          <a:prstGeom prst="actionButtonBackPrevious">
            <a:avLst/>
          </a:prstGeom>
          <a:solidFill>
            <a:schemeClr val="accent1"/>
          </a:solidFill>
          <a:ln w="9525">
            <a:solidFill>
              <a:schemeClr val="tx1"/>
            </a:solidFill>
            <a:miter lim="800000"/>
            <a:headEnd/>
            <a:tailEnd/>
          </a:ln>
        </p:spPr>
        <p:txBody>
          <a:bodyPr wrap="none" anchor="ctr"/>
          <a:lstStyle/>
          <a:p>
            <a:endParaRPr lang="zh-CN" altLang="en-US">
              <a:solidFill>
                <a:schemeClr val="tx1">
                  <a:lumMod val="85000"/>
                  <a:lumOff val="15000"/>
                </a:schemeClr>
              </a:solidFill>
            </a:endParaRPr>
          </a:p>
        </p:txBody>
      </p:sp>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2"/>
          <p:cNvSpPr txBox="1">
            <a:spLocks noChangeArrowheads="1"/>
          </p:cNvSpPr>
          <p:nvPr/>
        </p:nvSpPr>
        <p:spPr bwMode="auto">
          <a:xfrm>
            <a:off x="1187624" y="332656"/>
            <a:ext cx="5022529" cy="584775"/>
          </a:xfrm>
          <a:prstGeom prst="rect">
            <a:avLst/>
          </a:prstGeom>
          <a:noFill/>
          <a:ln w="9525">
            <a:noFill/>
            <a:miter lim="800000"/>
            <a:headEnd/>
            <a:tailEnd/>
          </a:ln>
        </p:spPr>
        <p:txBody>
          <a:bodyPr wrap="none">
            <a:spAutoFit/>
          </a:bodyPr>
          <a:lstStyle/>
          <a:p>
            <a:r>
              <a:rPr lang="zh-CN" altLang="en-US" sz="3200" b="1" dirty="0">
                <a:solidFill>
                  <a:schemeClr val="tx1">
                    <a:lumMod val="85000"/>
                    <a:lumOff val="15000"/>
                  </a:schemeClr>
                </a:solidFill>
              </a:rPr>
              <a:t>2.4 逻辑函数的代数化简法 </a:t>
            </a:r>
          </a:p>
        </p:txBody>
      </p:sp>
      <p:sp>
        <p:nvSpPr>
          <p:cNvPr id="24580" name="Text Box 3"/>
          <p:cNvSpPr txBox="1">
            <a:spLocks noChangeArrowheads="1"/>
          </p:cNvSpPr>
          <p:nvPr/>
        </p:nvSpPr>
        <p:spPr bwMode="auto">
          <a:xfrm>
            <a:off x="533400" y="1905000"/>
            <a:ext cx="1497526" cy="461665"/>
          </a:xfrm>
          <a:prstGeom prst="rect">
            <a:avLst/>
          </a:prstGeom>
          <a:noFill/>
          <a:ln w="9525">
            <a:noFill/>
            <a:miter lim="800000"/>
            <a:headEnd/>
            <a:tailEnd/>
          </a:ln>
        </p:spPr>
        <p:txBody>
          <a:bodyPr wrap="none">
            <a:spAutoFit/>
          </a:bodyPr>
          <a:lstStyle/>
          <a:p>
            <a:r>
              <a:rPr lang="zh-CN" altLang="en-US" b="1">
                <a:solidFill>
                  <a:schemeClr val="tx1">
                    <a:lumMod val="85000"/>
                    <a:lumOff val="15000"/>
                  </a:schemeClr>
                </a:solidFill>
              </a:rPr>
              <a:t>1. 并项法 </a:t>
            </a:r>
          </a:p>
        </p:txBody>
      </p:sp>
      <p:sp>
        <p:nvSpPr>
          <p:cNvPr id="24581" name="Text Box 4"/>
          <p:cNvSpPr txBox="1">
            <a:spLocks noChangeArrowheads="1"/>
          </p:cNvSpPr>
          <p:nvPr/>
        </p:nvSpPr>
        <p:spPr bwMode="auto">
          <a:xfrm>
            <a:off x="593725" y="2632075"/>
            <a:ext cx="8728672" cy="461665"/>
          </a:xfrm>
          <a:prstGeom prst="rect">
            <a:avLst/>
          </a:prstGeom>
          <a:noFill/>
          <a:ln w="9525">
            <a:noFill/>
            <a:miter lim="800000"/>
            <a:headEnd/>
            <a:tailEnd/>
          </a:ln>
        </p:spPr>
        <p:txBody>
          <a:bodyPr wrap="none">
            <a:spAutoFit/>
          </a:bodyPr>
          <a:lstStyle/>
          <a:p>
            <a:r>
              <a:rPr lang="zh-CN" altLang="en-US">
                <a:solidFill>
                  <a:schemeClr val="tx1">
                    <a:lumMod val="85000"/>
                    <a:lumOff val="15000"/>
                  </a:schemeClr>
                </a:solidFill>
              </a:rPr>
              <a:t>利用公式AB+AB=A将两项合并成一项，并消去互补因子。如：</a:t>
            </a:r>
          </a:p>
        </p:txBody>
      </p:sp>
      <p:sp>
        <p:nvSpPr>
          <p:cNvPr id="24582" name="Line 5"/>
          <p:cNvSpPr>
            <a:spLocks noChangeShapeType="1"/>
          </p:cNvSpPr>
          <p:nvPr/>
        </p:nvSpPr>
        <p:spPr bwMode="auto">
          <a:xfrm>
            <a:off x="2667000" y="2743200"/>
            <a:ext cx="228600" cy="0"/>
          </a:xfrm>
          <a:prstGeom prst="line">
            <a:avLst/>
          </a:prstGeom>
          <a:noFill/>
          <a:ln w="9525">
            <a:solidFill>
              <a:schemeClr val="tx1"/>
            </a:solidFill>
            <a:round/>
            <a:headEnd/>
            <a:tailEnd/>
          </a:ln>
        </p:spPr>
        <p:txBody>
          <a:bodyPr/>
          <a:lstStyle/>
          <a:p>
            <a:endParaRPr lang="zh-CN" altLang="en-US">
              <a:solidFill>
                <a:schemeClr val="tx1">
                  <a:lumMod val="85000"/>
                  <a:lumOff val="15000"/>
                </a:schemeClr>
              </a:solidFill>
            </a:endParaRPr>
          </a:p>
        </p:txBody>
      </p:sp>
      <p:graphicFrame>
        <p:nvGraphicFramePr>
          <p:cNvPr id="24578" name="Object 6"/>
          <p:cNvGraphicFramePr>
            <a:graphicFrameLocks noChangeAspect="1"/>
          </p:cNvGraphicFramePr>
          <p:nvPr/>
        </p:nvGraphicFramePr>
        <p:xfrm>
          <a:off x="2667000" y="3429000"/>
          <a:ext cx="4495800" cy="2692400"/>
        </p:xfrm>
        <a:graphic>
          <a:graphicData uri="http://schemas.openxmlformats.org/presentationml/2006/ole">
            <p:oleObj spid="_x0000_s344066" r:id="rId3" imgW="1994217" imgH="1194117" progId="Equations">
              <p:embed/>
            </p:oleObj>
          </a:graphicData>
        </a:graphic>
      </p:graphicFrame>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Text Box 2"/>
          <p:cNvSpPr txBox="1">
            <a:spLocks noChangeArrowheads="1"/>
          </p:cNvSpPr>
          <p:nvPr/>
        </p:nvSpPr>
        <p:spPr bwMode="auto">
          <a:xfrm>
            <a:off x="457200" y="404664"/>
            <a:ext cx="8305800" cy="2862322"/>
          </a:xfrm>
          <a:prstGeom prst="rect">
            <a:avLst/>
          </a:prstGeom>
          <a:noFill/>
          <a:ln w="9525">
            <a:noFill/>
            <a:miter lim="800000"/>
            <a:headEnd/>
            <a:tailEnd/>
          </a:ln>
        </p:spPr>
        <p:txBody>
          <a:bodyPr wrap="square">
            <a:spAutoFit/>
          </a:bodyPr>
          <a:lstStyle/>
          <a:p>
            <a:pPr algn="just">
              <a:lnSpc>
                <a:spcPct val="150000"/>
              </a:lnSpc>
              <a:spcBef>
                <a:spcPct val="50000"/>
              </a:spcBef>
            </a:pPr>
            <a:r>
              <a:rPr lang="zh-CN" altLang="en-US" b="1" dirty="0">
                <a:solidFill>
                  <a:schemeClr val="tx1">
                    <a:lumMod val="85000"/>
                    <a:lumOff val="15000"/>
                  </a:schemeClr>
                </a:solidFill>
              </a:rPr>
              <a:t>       </a:t>
            </a:r>
            <a:r>
              <a:rPr lang="zh-CN" altLang="en-US" sz="3200" b="1" dirty="0">
                <a:solidFill>
                  <a:schemeClr val="tx1">
                    <a:lumMod val="85000"/>
                    <a:lumOff val="15000"/>
                  </a:schemeClr>
                </a:solidFill>
              </a:rPr>
              <a:t>2. 吸收</a:t>
            </a:r>
            <a:r>
              <a:rPr lang="zh-CN" altLang="en-US" sz="3200" b="1" dirty="0" smtClean="0">
                <a:solidFill>
                  <a:schemeClr val="tx1">
                    <a:lumMod val="85000"/>
                    <a:lumOff val="15000"/>
                  </a:schemeClr>
                </a:solidFill>
              </a:rPr>
              <a:t>法</a:t>
            </a:r>
            <a:endParaRPr lang="zh-CN" altLang="en-US" sz="3200" b="1" dirty="0">
              <a:solidFill>
                <a:schemeClr val="tx1">
                  <a:lumMod val="85000"/>
                  <a:lumOff val="15000"/>
                </a:schemeClr>
              </a:solidFill>
            </a:endParaRPr>
          </a:p>
          <a:p>
            <a:pPr algn="just">
              <a:lnSpc>
                <a:spcPct val="150000"/>
              </a:lnSpc>
              <a:spcBef>
                <a:spcPct val="50000"/>
              </a:spcBef>
            </a:pPr>
            <a:r>
              <a:rPr lang="zh-CN" altLang="en-US" dirty="0">
                <a:solidFill>
                  <a:schemeClr val="tx1">
                    <a:lumMod val="85000"/>
                    <a:lumOff val="15000"/>
                  </a:schemeClr>
                </a:solidFill>
              </a:rPr>
              <a:t>       利用吸收律 </a:t>
            </a:r>
            <a:r>
              <a:rPr lang="zh-CN" altLang="en-US" i="1" dirty="0">
                <a:solidFill>
                  <a:schemeClr val="tx1">
                    <a:lumMod val="85000"/>
                    <a:lumOff val="15000"/>
                  </a:schemeClr>
                </a:solidFill>
              </a:rPr>
              <a:t> A</a:t>
            </a:r>
            <a:r>
              <a:rPr lang="zh-CN" altLang="en-US" dirty="0">
                <a:solidFill>
                  <a:schemeClr val="tx1">
                    <a:lumMod val="85000"/>
                    <a:lumOff val="15000"/>
                  </a:schemeClr>
                </a:solidFill>
              </a:rPr>
              <a:t>+</a:t>
            </a:r>
            <a:r>
              <a:rPr lang="zh-CN" altLang="en-US" i="1" dirty="0">
                <a:solidFill>
                  <a:schemeClr val="tx1">
                    <a:lumMod val="85000"/>
                    <a:lumOff val="15000"/>
                  </a:schemeClr>
                </a:solidFill>
              </a:rPr>
              <a:t>AB</a:t>
            </a:r>
            <a:r>
              <a:rPr lang="zh-CN" altLang="en-US" dirty="0">
                <a:solidFill>
                  <a:schemeClr val="tx1">
                    <a:lumMod val="85000"/>
                    <a:lumOff val="15000"/>
                  </a:schemeClr>
                </a:solidFill>
              </a:rPr>
              <a:t>=</a:t>
            </a:r>
            <a:r>
              <a:rPr lang="zh-CN" altLang="en-US" i="1" dirty="0">
                <a:solidFill>
                  <a:schemeClr val="tx1">
                    <a:lumMod val="85000"/>
                    <a:lumOff val="15000"/>
                  </a:schemeClr>
                </a:solidFill>
              </a:rPr>
              <a:t>A</a:t>
            </a:r>
            <a:r>
              <a:rPr lang="zh-CN" altLang="en-US" dirty="0">
                <a:solidFill>
                  <a:schemeClr val="tx1">
                    <a:lumMod val="85000"/>
                    <a:lumOff val="15000"/>
                  </a:schemeClr>
                </a:solidFill>
              </a:rPr>
              <a:t>、                </a:t>
            </a:r>
          </a:p>
          <a:p>
            <a:pPr algn="just">
              <a:lnSpc>
                <a:spcPct val="150000"/>
              </a:lnSpc>
              <a:spcBef>
                <a:spcPct val="50000"/>
              </a:spcBef>
            </a:pPr>
            <a:r>
              <a:rPr lang="zh-CN" altLang="en-US" dirty="0">
                <a:solidFill>
                  <a:schemeClr val="tx1">
                    <a:lumMod val="85000"/>
                    <a:lumOff val="15000"/>
                  </a:schemeClr>
                </a:solidFill>
              </a:rPr>
              <a:t>和                                         吸收(消去)多余的乘积项或多余的 因子。 如： </a:t>
            </a:r>
          </a:p>
        </p:txBody>
      </p:sp>
      <p:graphicFrame>
        <p:nvGraphicFramePr>
          <p:cNvPr id="25602" name="Object 3"/>
          <p:cNvGraphicFramePr>
            <a:graphicFrameLocks noChangeAspect="1"/>
          </p:cNvGraphicFramePr>
          <p:nvPr/>
        </p:nvGraphicFramePr>
        <p:xfrm>
          <a:off x="4343400" y="1412776"/>
          <a:ext cx="2247900" cy="460375"/>
        </p:xfrm>
        <a:graphic>
          <a:graphicData uri="http://schemas.openxmlformats.org/presentationml/2006/ole">
            <p:oleObj spid="_x0000_s345090" r:id="rId3" imgW="990917" imgH="203517" progId="Equations">
              <p:embed/>
            </p:oleObj>
          </a:graphicData>
        </a:graphic>
      </p:graphicFrame>
      <p:graphicFrame>
        <p:nvGraphicFramePr>
          <p:cNvPr id="25603" name="Object 4"/>
          <p:cNvGraphicFramePr>
            <a:graphicFrameLocks noChangeAspect="1"/>
          </p:cNvGraphicFramePr>
          <p:nvPr/>
        </p:nvGraphicFramePr>
        <p:xfrm>
          <a:off x="762000" y="2209800"/>
          <a:ext cx="3429000" cy="450850"/>
        </p:xfrm>
        <a:graphic>
          <a:graphicData uri="http://schemas.openxmlformats.org/presentationml/2006/ole">
            <p:oleObj spid="_x0000_s345091" r:id="rId4" imgW="1636487" imgH="215936" progId="Equations">
              <p:embed/>
            </p:oleObj>
          </a:graphicData>
        </a:graphic>
      </p:graphicFrame>
      <p:graphicFrame>
        <p:nvGraphicFramePr>
          <p:cNvPr id="25604" name="Object 5"/>
          <p:cNvGraphicFramePr>
            <a:graphicFrameLocks noChangeAspect="1"/>
          </p:cNvGraphicFramePr>
          <p:nvPr/>
        </p:nvGraphicFramePr>
        <p:xfrm>
          <a:off x="519311" y="3717925"/>
          <a:ext cx="8085137" cy="2341563"/>
        </p:xfrm>
        <a:graphic>
          <a:graphicData uri="http://schemas.openxmlformats.org/presentationml/2006/ole">
            <p:oleObj spid="_x0000_s345092" name="Equation" r:id="rId5" imgW="4254480" imgH="1231560" progId="">
              <p:embed/>
            </p:oleObj>
          </a:graphicData>
        </a:graphic>
      </p:graphicFrame>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68313" y="219079"/>
            <a:ext cx="7848600" cy="2635250"/>
            <a:chOff x="-45" y="-253"/>
            <a:chExt cx="4944" cy="1660"/>
          </a:xfrm>
        </p:grpSpPr>
        <p:sp>
          <p:nvSpPr>
            <p:cNvPr id="26630" name="Text Box 3"/>
            <p:cNvSpPr txBox="1">
              <a:spLocks noChangeArrowheads="1"/>
            </p:cNvSpPr>
            <p:nvPr/>
          </p:nvSpPr>
          <p:spPr bwMode="auto">
            <a:xfrm>
              <a:off x="-45" y="-253"/>
              <a:ext cx="4944" cy="1660"/>
            </a:xfrm>
            <a:prstGeom prst="rect">
              <a:avLst/>
            </a:prstGeom>
            <a:noFill/>
            <a:ln w="9525">
              <a:noFill/>
              <a:miter lim="800000"/>
              <a:headEnd/>
              <a:tailEnd/>
            </a:ln>
          </p:spPr>
          <p:txBody>
            <a:bodyPr wrap="square">
              <a:spAutoFit/>
            </a:bodyPr>
            <a:lstStyle/>
            <a:p>
              <a:pPr algn="just">
                <a:lnSpc>
                  <a:spcPct val="130000"/>
                </a:lnSpc>
                <a:spcBef>
                  <a:spcPct val="50000"/>
                </a:spcBef>
              </a:pPr>
              <a:r>
                <a:rPr lang="zh-CN" altLang="en-US" sz="3200" b="1" dirty="0">
                  <a:solidFill>
                    <a:schemeClr val="tx1">
                      <a:lumMod val="85000"/>
                      <a:lumOff val="15000"/>
                    </a:schemeClr>
                  </a:solidFill>
                </a:rPr>
                <a:t>    </a:t>
              </a:r>
              <a:r>
                <a:rPr lang="zh-CN" altLang="en-US" sz="3200" b="1" dirty="0" smtClean="0">
                  <a:solidFill>
                    <a:schemeClr val="tx1">
                      <a:lumMod val="85000"/>
                      <a:lumOff val="15000"/>
                    </a:schemeClr>
                  </a:solidFill>
                </a:rPr>
                <a:t> </a:t>
              </a:r>
              <a:r>
                <a:rPr lang="zh-CN" altLang="en-US" sz="3200" b="1" dirty="0">
                  <a:solidFill>
                    <a:schemeClr val="tx1">
                      <a:lumMod val="85000"/>
                      <a:lumOff val="15000"/>
                    </a:schemeClr>
                  </a:solidFill>
                </a:rPr>
                <a:t>3. 配项</a:t>
              </a:r>
              <a:r>
                <a:rPr lang="zh-CN" altLang="en-US" sz="3200" b="1" dirty="0" smtClean="0">
                  <a:solidFill>
                    <a:schemeClr val="tx1">
                      <a:lumMod val="85000"/>
                      <a:lumOff val="15000"/>
                    </a:schemeClr>
                  </a:solidFill>
                </a:rPr>
                <a:t>法</a:t>
              </a:r>
              <a:endParaRPr lang="en-US" altLang="zh-CN" sz="3200" b="1" dirty="0" smtClean="0">
                <a:solidFill>
                  <a:schemeClr val="tx1">
                    <a:lumMod val="85000"/>
                    <a:lumOff val="15000"/>
                  </a:schemeClr>
                </a:solidFill>
              </a:endParaRPr>
            </a:p>
            <a:p>
              <a:pPr algn="just">
                <a:lnSpc>
                  <a:spcPct val="130000"/>
                </a:lnSpc>
                <a:spcBef>
                  <a:spcPct val="50000"/>
                </a:spcBef>
              </a:pPr>
              <a:endParaRPr lang="zh-CN" altLang="en-US" sz="1000" b="1" dirty="0">
                <a:solidFill>
                  <a:schemeClr val="tx1">
                    <a:lumMod val="85000"/>
                    <a:lumOff val="15000"/>
                  </a:schemeClr>
                </a:solidFill>
              </a:endParaRPr>
            </a:p>
            <a:p>
              <a:pPr algn="just">
                <a:lnSpc>
                  <a:spcPct val="130000"/>
                </a:lnSpc>
                <a:spcBef>
                  <a:spcPct val="50000"/>
                </a:spcBef>
              </a:pPr>
              <a:r>
                <a:rPr lang="zh-CN" altLang="en-US" dirty="0">
                  <a:solidFill>
                    <a:schemeClr val="tx1">
                      <a:lumMod val="85000"/>
                      <a:lumOff val="15000"/>
                    </a:schemeClr>
                  </a:solidFill>
                </a:rPr>
                <a:t>       利用重叠律</a:t>
              </a:r>
              <a:r>
                <a:rPr lang="zh-CN" altLang="en-US" i="1" dirty="0">
                  <a:solidFill>
                    <a:schemeClr val="tx1">
                      <a:lumMod val="85000"/>
                      <a:lumOff val="15000"/>
                    </a:schemeClr>
                  </a:solidFill>
                </a:rPr>
                <a:t>A+A=A</a:t>
              </a:r>
              <a:r>
                <a:rPr lang="zh-CN" altLang="en-US" dirty="0">
                  <a:solidFill>
                    <a:schemeClr val="tx1">
                      <a:lumMod val="85000"/>
                      <a:lumOff val="15000"/>
                    </a:schemeClr>
                  </a:solidFill>
                </a:rPr>
                <a:t>、互补律</a:t>
              </a:r>
              <a:r>
                <a:rPr lang="zh-CN" altLang="en-US" i="1" dirty="0">
                  <a:solidFill>
                    <a:schemeClr val="tx1">
                      <a:lumMod val="85000"/>
                      <a:lumOff val="15000"/>
                    </a:schemeClr>
                  </a:solidFill>
                </a:rPr>
                <a:t>A</a:t>
              </a:r>
              <a:r>
                <a:rPr lang="zh-CN" altLang="en-US" dirty="0">
                  <a:solidFill>
                    <a:schemeClr val="tx1">
                      <a:lumMod val="85000"/>
                      <a:lumOff val="15000"/>
                    </a:schemeClr>
                  </a:solidFill>
                </a:rPr>
                <a:t>+</a:t>
              </a:r>
              <a:r>
                <a:rPr lang="zh-CN" altLang="en-US" i="1" dirty="0">
                  <a:solidFill>
                    <a:schemeClr val="tx1">
                      <a:lumMod val="85000"/>
                      <a:lumOff val="15000"/>
                    </a:schemeClr>
                  </a:solidFill>
                </a:rPr>
                <a:t>A</a:t>
              </a:r>
              <a:r>
                <a:rPr lang="zh-CN" altLang="en-US" dirty="0">
                  <a:solidFill>
                    <a:schemeClr val="tx1">
                      <a:lumMod val="85000"/>
                      <a:lumOff val="15000"/>
                    </a:schemeClr>
                  </a:solidFill>
                </a:rPr>
                <a:t>=1和吸收律</a:t>
              </a:r>
              <a:r>
                <a:rPr lang="zh-CN" altLang="en-US" i="1" dirty="0">
                  <a:solidFill>
                    <a:schemeClr val="tx1">
                      <a:lumMod val="85000"/>
                      <a:lumOff val="15000"/>
                    </a:schemeClr>
                  </a:solidFill>
                </a:rPr>
                <a:t>AB</a:t>
              </a:r>
              <a:r>
                <a:rPr lang="zh-CN" altLang="en-US" dirty="0">
                  <a:solidFill>
                    <a:schemeClr val="tx1">
                      <a:lumMod val="85000"/>
                      <a:lumOff val="15000"/>
                    </a:schemeClr>
                  </a:solidFill>
                </a:rPr>
                <a:t>+</a:t>
              </a:r>
              <a:r>
                <a:rPr lang="zh-CN" altLang="en-US" i="1" dirty="0">
                  <a:solidFill>
                    <a:schemeClr val="tx1">
                      <a:lumMod val="85000"/>
                      <a:lumOff val="15000"/>
                    </a:schemeClr>
                  </a:solidFill>
                </a:rPr>
                <a:t>AC</a:t>
              </a:r>
              <a:r>
                <a:rPr lang="zh-CN" altLang="en-US" dirty="0">
                  <a:solidFill>
                    <a:schemeClr val="tx1">
                      <a:lumMod val="85000"/>
                      <a:lumOff val="15000"/>
                    </a:schemeClr>
                  </a:solidFill>
                </a:rPr>
                <a:t>+</a:t>
              </a:r>
              <a:r>
                <a:rPr lang="zh-CN" altLang="en-US" i="1" dirty="0">
                  <a:solidFill>
                    <a:schemeClr val="tx1">
                      <a:lumMod val="85000"/>
                      <a:lumOff val="15000"/>
                    </a:schemeClr>
                  </a:solidFill>
                </a:rPr>
                <a:t>BC</a:t>
              </a:r>
              <a:r>
                <a:rPr lang="zh-CN" altLang="en-US" dirty="0">
                  <a:solidFill>
                    <a:schemeClr val="tx1">
                      <a:lumMod val="85000"/>
                      <a:lumOff val="15000"/>
                    </a:schemeClr>
                  </a:solidFill>
                </a:rPr>
                <a:t>=</a:t>
              </a:r>
              <a:r>
                <a:rPr lang="zh-CN" altLang="en-US" i="1" dirty="0">
                  <a:solidFill>
                    <a:schemeClr val="tx1">
                      <a:lumMod val="85000"/>
                      <a:lumOff val="15000"/>
                    </a:schemeClr>
                  </a:solidFill>
                </a:rPr>
                <a:t>AB</a:t>
              </a:r>
              <a:r>
                <a:rPr lang="zh-CN" altLang="en-US" dirty="0">
                  <a:solidFill>
                    <a:schemeClr val="tx1">
                      <a:lumMod val="85000"/>
                      <a:lumOff val="15000"/>
                    </a:schemeClr>
                  </a:solidFill>
                </a:rPr>
                <a:t>+</a:t>
              </a:r>
              <a:r>
                <a:rPr lang="zh-CN" altLang="en-US" i="1" dirty="0">
                  <a:solidFill>
                    <a:schemeClr val="tx1">
                      <a:lumMod val="85000"/>
                      <a:lumOff val="15000"/>
                    </a:schemeClr>
                  </a:solidFill>
                </a:rPr>
                <a:t>A</a:t>
              </a:r>
              <a:r>
                <a:rPr lang="zh-CN" altLang="en-US" dirty="0">
                  <a:solidFill>
                    <a:schemeClr val="tx1">
                      <a:lumMod val="85000"/>
                      <a:lumOff val="15000"/>
                    </a:schemeClr>
                  </a:solidFill>
                </a:rPr>
                <a:t>C先配项或添加多余项，然后再逐步化简。如： </a:t>
              </a:r>
            </a:p>
          </p:txBody>
        </p:sp>
        <p:sp>
          <p:nvSpPr>
            <p:cNvPr id="26631" name="Line 4"/>
            <p:cNvSpPr>
              <a:spLocks noChangeShapeType="1"/>
            </p:cNvSpPr>
            <p:nvPr/>
          </p:nvSpPr>
          <p:spPr bwMode="auto">
            <a:xfrm>
              <a:off x="3266" y="499"/>
              <a:ext cx="136" cy="0"/>
            </a:xfrm>
            <a:prstGeom prst="line">
              <a:avLst/>
            </a:prstGeom>
            <a:noFill/>
            <a:ln w="9525">
              <a:solidFill>
                <a:schemeClr val="tx1"/>
              </a:solidFill>
              <a:round/>
              <a:headEnd/>
              <a:tailEnd/>
            </a:ln>
          </p:spPr>
          <p:txBody>
            <a:bodyPr/>
            <a:lstStyle/>
            <a:p>
              <a:endParaRPr lang="zh-CN" altLang="en-US">
                <a:solidFill>
                  <a:schemeClr val="tx1">
                    <a:lumMod val="85000"/>
                    <a:lumOff val="15000"/>
                  </a:schemeClr>
                </a:solidFill>
              </a:endParaRPr>
            </a:p>
          </p:txBody>
        </p:sp>
        <p:sp>
          <p:nvSpPr>
            <p:cNvPr id="26632" name="Line 5"/>
            <p:cNvSpPr>
              <a:spLocks noChangeShapeType="1"/>
            </p:cNvSpPr>
            <p:nvPr/>
          </p:nvSpPr>
          <p:spPr bwMode="auto">
            <a:xfrm>
              <a:off x="414" y="825"/>
              <a:ext cx="144" cy="0"/>
            </a:xfrm>
            <a:prstGeom prst="line">
              <a:avLst/>
            </a:prstGeom>
            <a:noFill/>
            <a:ln w="9525">
              <a:solidFill>
                <a:schemeClr val="tx1"/>
              </a:solidFill>
              <a:round/>
              <a:headEnd/>
              <a:tailEnd/>
            </a:ln>
          </p:spPr>
          <p:txBody>
            <a:bodyPr/>
            <a:lstStyle/>
            <a:p>
              <a:endParaRPr lang="zh-CN" altLang="en-US">
                <a:solidFill>
                  <a:schemeClr val="tx1">
                    <a:lumMod val="85000"/>
                    <a:lumOff val="15000"/>
                  </a:schemeClr>
                </a:solidFill>
              </a:endParaRPr>
            </a:p>
          </p:txBody>
        </p:sp>
        <p:sp>
          <p:nvSpPr>
            <p:cNvPr id="26633" name="Line 6"/>
            <p:cNvSpPr>
              <a:spLocks noChangeShapeType="1"/>
            </p:cNvSpPr>
            <p:nvPr/>
          </p:nvSpPr>
          <p:spPr bwMode="auto">
            <a:xfrm flipV="1">
              <a:off x="1497" y="816"/>
              <a:ext cx="136" cy="0"/>
            </a:xfrm>
            <a:prstGeom prst="line">
              <a:avLst/>
            </a:prstGeom>
            <a:noFill/>
            <a:ln w="9525">
              <a:solidFill>
                <a:schemeClr val="tx1"/>
              </a:solidFill>
              <a:round/>
              <a:headEnd/>
              <a:tailEnd/>
            </a:ln>
          </p:spPr>
          <p:txBody>
            <a:bodyPr/>
            <a:lstStyle/>
            <a:p>
              <a:endParaRPr lang="zh-CN" altLang="en-US">
                <a:solidFill>
                  <a:schemeClr val="tx1">
                    <a:lumMod val="85000"/>
                    <a:lumOff val="15000"/>
                  </a:schemeClr>
                </a:solidFill>
              </a:endParaRPr>
            </a:p>
          </p:txBody>
        </p:sp>
      </p:grpSp>
      <p:graphicFrame>
        <p:nvGraphicFramePr>
          <p:cNvPr id="26626" name="Object 7"/>
          <p:cNvGraphicFramePr>
            <a:graphicFrameLocks noChangeAspect="1"/>
          </p:cNvGraphicFramePr>
          <p:nvPr/>
        </p:nvGraphicFramePr>
        <p:xfrm>
          <a:off x="1828800" y="2667000"/>
          <a:ext cx="4038600" cy="3673475"/>
        </p:xfrm>
        <a:graphic>
          <a:graphicData uri="http://schemas.openxmlformats.org/presentationml/2006/ole">
            <p:oleObj spid="_x0000_s346114" r:id="rId3" imgW="1689417" imgH="1537017" progId="Equations">
              <p:embed/>
            </p:oleObj>
          </a:graphicData>
        </a:graphic>
      </p:graphicFrame>
      <p:sp>
        <p:nvSpPr>
          <p:cNvPr id="26628" name="Text Box 8"/>
          <p:cNvSpPr txBox="1">
            <a:spLocks noChangeArrowheads="1"/>
          </p:cNvSpPr>
          <p:nvPr/>
        </p:nvSpPr>
        <p:spPr bwMode="auto">
          <a:xfrm>
            <a:off x="6248400" y="4267200"/>
            <a:ext cx="2114681" cy="461665"/>
          </a:xfrm>
          <a:prstGeom prst="rect">
            <a:avLst/>
          </a:prstGeom>
          <a:noFill/>
          <a:ln w="9525">
            <a:noFill/>
            <a:miter lim="800000"/>
            <a:headEnd/>
            <a:tailEnd/>
          </a:ln>
        </p:spPr>
        <p:txBody>
          <a:bodyPr wrap="none">
            <a:spAutoFit/>
          </a:bodyPr>
          <a:lstStyle/>
          <a:p>
            <a:r>
              <a:rPr lang="zh-CN" altLang="en-US">
                <a:solidFill>
                  <a:schemeClr val="tx1">
                    <a:lumMod val="85000"/>
                    <a:lumOff val="15000"/>
                  </a:schemeClr>
                </a:solidFill>
              </a:rPr>
              <a:t>(添多余项</a:t>
            </a:r>
            <a:r>
              <a:rPr lang="zh-CN" altLang="en-US" i="1">
                <a:solidFill>
                  <a:schemeClr val="tx1">
                    <a:lumMod val="85000"/>
                    <a:lumOff val="15000"/>
                  </a:schemeClr>
                </a:solidFill>
              </a:rPr>
              <a:t>AB</a:t>
            </a:r>
            <a:r>
              <a:rPr lang="zh-CN" altLang="en-US">
                <a:solidFill>
                  <a:schemeClr val="tx1">
                    <a:lumMod val="85000"/>
                    <a:lumOff val="15000"/>
                  </a:schemeClr>
                </a:solidFill>
              </a:rPr>
              <a:t>) </a:t>
            </a:r>
          </a:p>
        </p:txBody>
      </p:sp>
      <p:sp>
        <p:nvSpPr>
          <p:cNvPr id="26629" name="Text Box 9"/>
          <p:cNvSpPr txBox="1">
            <a:spLocks noChangeArrowheads="1"/>
          </p:cNvSpPr>
          <p:nvPr/>
        </p:nvSpPr>
        <p:spPr bwMode="auto">
          <a:xfrm>
            <a:off x="6232525" y="5756275"/>
            <a:ext cx="2424062" cy="461665"/>
          </a:xfrm>
          <a:prstGeom prst="rect">
            <a:avLst/>
          </a:prstGeom>
          <a:noFill/>
          <a:ln w="9525">
            <a:noFill/>
            <a:miter lim="800000"/>
            <a:headEnd/>
            <a:tailEnd/>
          </a:ln>
        </p:spPr>
        <p:txBody>
          <a:bodyPr wrap="none">
            <a:spAutoFit/>
          </a:bodyPr>
          <a:lstStyle/>
          <a:p>
            <a:r>
              <a:rPr lang="zh-CN" altLang="en-US">
                <a:solidFill>
                  <a:schemeClr val="tx1">
                    <a:lumMod val="85000"/>
                    <a:lumOff val="15000"/>
                  </a:schemeClr>
                </a:solidFill>
              </a:rPr>
              <a:t>(去掉多余项</a:t>
            </a:r>
            <a:r>
              <a:rPr lang="zh-CN" altLang="en-US" i="1">
                <a:solidFill>
                  <a:schemeClr val="tx1">
                    <a:lumMod val="85000"/>
                    <a:lumOff val="15000"/>
                  </a:schemeClr>
                </a:solidFill>
              </a:rPr>
              <a:t>AB</a:t>
            </a:r>
            <a:r>
              <a:rPr lang="zh-CN" altLang="en-US">
                <a:solidFill>
                  <a:schemeClr val="tx1">
                    <a:lumMod val="85000"/>
                    <a:lumOff val="15000"/>
                  </a:schemeClr>
                </a:solidFill>
              </a:rPr>
              <a:t>) </a:t>
            </a:r>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1187624" y="467961"/>
            <a:ext cx="3682418" cy="584775"/>
          </a:xfrm>
          <a:prstGeom prst="rect">
            <a:avLst/>
          </a:prstGeom>
          <a:noFill/>
          <a:ln w="9525">
            <a:noFill/>
            <a:miter lim="800000"/>
            <a:headEnd/>
            <a:tailEnd/>
          </a:ln>
        </p:spPr>
        <p:txBody>
          <a:bodyPr wrap="none">
            <a:spAutoFit/>
          </a:bodyPr>
          <a:lstStyle/>
          <a:p>
            <a:r>
              <a:rPr lang="zh-CN" altLang="en-US" sz="3200" b="1" dirty="0">
                <a:solidFill>
                  <a:schemeClr val="tx1">
                    <a:lumMod val="85000"/>
                    <a:lumOff val="15000"/>
                  </a:schemeClr>
                </a:solidFill>
              </a:rPr>
              <a:t>2.1.2 三种基本运算 </a:t>
            </a:r>
          </a:p>
        </p:txBody>
      </p:sp>
      <p:sp>
        <p:nvSpPr>
          <p:cNvPr id="80899" name="Text Box 3"/>
          <p:cNvSpPr txBox="1">
            <a:spLocks noChangeArrowheads="1"/>
          </p:cNvSpPr>
          <p:nvPr/>
        </p:nvSpPr>
        <p:spPr bwMode="auto">
          <a:xfrm>
            <a:off x="609600" y="1524000"/>
            <a:ext cx="8077200" cy="4764381"/>
          </a:xfrm>
          <a:prstGeom prst="rect">
            <a:avLst/>
          </a:prstGeom>
          <a:noFill/>
          <a:ln w="9525">
            <a:noFill/>
            <a:miter lim="800000"/>
            <a:headEnd/>
            <a:tailEnd/>
          </a:ln>
        </p:spPr>
        <p:txBody>
          <a:bodyPr>
            <a:spAutoFit/>
          </a:bodyPr>
          <a:lstStyle/>
          <a:p>
            <a:pPr algn="just">
              <a:lnSpc>
                <a:spcPct val="135000"/>
              </a:lnSpc>
              <a:spcBef>
                <a:spcPct val="50000"/>
              </a:spcBef>
            </a:pPr>
            <a:r>
              <a:rPr lang="zh-CN" altLang="en-US" b="1" dirty="0">
                <a:solidFill>
                  <a:schemeClr val="tx1">
                    <a:lumMod val="85000"/>
                    <a:lumOff val="15000"/>
                  </a:schemeClr>
                </a:solidFill>
              </a:rPr>
              <a:t>        1. 与运算(逻辑乘)</a:t>
            </a:r>
            <a:r>
              <a:rPr lang="zh-CN" altLang="en-US" dirty="0">
                <a:solidFill>
                  <a:schemeClr val="tx1">
                    <a:lumMod val="85000"/>
                    <a:lumOff val="15000"/>
                  </a:schemeClr>
                </a:solidFill>
              </a:rPr>
              <a:t> </a:t>
            </a:r>
          </a:p>
          <a:p>
            <a:pPr algn="just">
              <a:lnSpc>
                <a:spcPct val="135000"/>
              </a:lnSpc>
              <a:spcBef>
                <a:spcPct val="50000"/>
              </a:spcBef>
            </a:pPr>
            <a:r>
              <a:rPr lang="zh-CN" altLang="en-US" dirty="0">
                <a:solidFill>
                  <a:schemeClr val="tx1">
                    <a:lumMod val="85000"/>
                    <a:lumOff val="15000"/>
                  </a:schemeClr>
                </a:solidFill>
              </a:rPr>
              <a:t>        与运算(逻辑乘)表示这样一种逻辑关系：只有当决定一事件结果的所有条件同时具备时，结果才能发生</a:t>
            </a:r>
            <a:r>
              <a:rPr lang="zh-CN" altLang="en-US" dirty="0" smtClean="0">
                <a:solidFill>
                  <a:schemeClr val="tx1">
                    <a:lumMod val="85000"/>
                    <a:lumOff val="15000"/>
                  </a:schemeClr>
                </a:solidFill>
              </a:rPr>
              <a:t>。如在下图所</a:t>
            </a:r>
            <a:r>
              <a:rPr lang="zh-CN" altLang="en-US" dirty="0">
                <a:solidFill>
                  <a:schemeClr val="tx1">
                    <a:lumMod val="85000"/>
                    <a:lumOff val="15000"/>
                  </a:schemeClr>
                </a:solidFill>
              </a:rPr>
              <a:t>示的串联开关电路中，只有在开关</a:t>
            </a:r>
            <a:r>
              <a:rPr lang="zh-CN" altLang="en-US" i="1" dirty="0">
                <a:solidFill>
                  <a:schemeClr val="tx1">
                    <a:lumMod val="85000"/>
                    <a:lumOff val="15000"/>
                  </a:schemeClr>
                </a:solidFill>
              </a:rPr>
              <a:t>A</a:t>
            </a:r>
            <a:r>
              <a:rPr lang="zh-CN" altLang="en-US" dirty="0">
                <a:solidFill>
                  <a:schemeClr val="tx1">
                    <a:lumMod val="85000"/>
                    <a:lumOff val="15000"/>
                  </a:schemeClr>
                </a:solidFill>
              </a:rPr>
              <a:t>和</a:t>
            </a:r>
            <a:r>
              <a:rPr lang="zh-CN" altLang="en-US" i="1" dirty="0">
                <a:solidFill>
                  <a:schemeClr val="tx1">
                    <a:lumMod val="85000"/>
                    <a:lumOff val="15000"/>
                  </a:schemeClr>
                </a:solidFill>
              </a:rPr>
              <a:t>B</a:t>
            </a:r>
            <a:r>
              <a:rPr lang="zh-CN" altLang="en-US" dirty="0">
                <a:solidFill>
                  <a:schemeClr val="tx1">
                    <a:lumMod val="85000"/>
                    <a:lumOff val="15000"/>
                  </a:schemeClr>
                </a:solidFill>
              </a:rPr>
              <a:t>都闭合的条件下，灯F才亮，这种灯亮与开关闭合的关系就称为与逻辑。 如果设开关</a:t>
            </a:r>
            <a:r>
              <a:rPr lang="zh-CN" altLang="en-US" i="1" dirty="0">
                <a:solidFill>
                  <a:schemeClr val="tx1">
                    <a:lumMod val="85000"/>
                    <a:lumOff val="15000"/>
                  </a:schemeClr>
                </a:solidFill>
              </a:rPr>
              <a:t>A</a:t>
            </a:r>
            <a:r>
              <a:rPr lang="zh-CN" altLang="en-US" dirty="0">
                <a:solidFill>
                  <a:schemeClr val="tx1">
                    <a:lumMod val="85000"/>
                    <a:lumOff val="15000"/>
                  </a:schemeClr>
                </a:solidFill>
              </a:rPr>
              <a:t>、</a:t>
            </a:r>
            <a:r>
              <a:rPr lang="zh-CN" altLang="en-US" i="1" dirty="0">
                <a:solidFill>
                  <a:schemeClr val="tx1">
                    <a:lumMod val="85000"/>
                    <a:lumOff val="15000"/>
                  </a:schemeClr>
                </a:solidFill>
              </a:rPr>
              <a:t>B</a:t>
            </a:r>
            <a:r>
              <a:rPr lang="zh-CN" altLang="en-US" dirty="0">
                <a:solidFill>
                  <a:schemeClr val="tx1">
                    <a:lumMod val="85000"/>
                    <a:lumOff val="15000"/>
                  </a:schemeClr>
                </a:solidFill>
              </a:rPr>
              <a:t>闭合为1，断开为0，设灯F亮为1，灭为0， 则</a:t>
            </a:r>
            <a:r>
              <a:rPr lang="zh-CN" altLang="en-US" i="1" dirty="0">
                <a:solidFill>
                  <a:schemeClr val="tx1">
                    <a:lumMod val="85000"/>
                    <a:lumOff val="15000"/>
                  </a:schemeClr>
                </a:solidFill>
              </a:rPr>
              <a:t>F</a:t>
            </a:r>
            <a:r>
              <a:rPr lang="zh-CN" altLang="en-US" dirty="0">
                <a:solidFill>
                  <a:schemeClr val="tx1">
                    <a:lumMod val="85000"/>
                    <a:lumOff val="15000"/>
                  </a:schemeClr>
                </a:solidFill>
              </a:rPr>
              <a:t>与</a:t>
            </a:r>
            <a:r>
              <a:rPr lang="zh-CN" altLang="en-US" i="1" dirty="0">
                <a:solidFill>
                  <a:schemeClr val="tx1">
                    <a:lumMod val="85000"/>
                    <a:lumOff val="15000"/>
                  </a:schemeClr>
                </a:solidFill>
              </a:rPr>
              <a:t>A</a:t>
            </a:r>
            <a:r>
              <a:rPr lang="zh-CN" altLang="en-US" dirty="0">
                <a:solidFill>
                  <a:schemeClr val="tx1">
                    <a:lumMod val="85000"/>
                    <a:lumOff val="15000"/>
                  </a:schemeClr>
                </a:solidFill>
              </a:rPr>
              <a:t>、</a:t>
            </a:r>
            <a:r>
              <a:rPr lang="zh-CN" altLang="en-US" i="1" dirty="0">
                <a:solidFill>
                  <a:schemeClr val="tx1">
                    <a:lumMod val="85000"/>
                    <a:lumOff val="15000"/>
                  </a:schemeClr>
                </a:solidFill>
              </a:rPr>
              <a:t>B</a:t>
            </a:r>
            <a:r>
              <a:rPr lang="zh-CN" altLang="en-US" dirty="0">
                <a:solidFill>
                  <a:schemeClr val="tx1">
                    <a:lumMod val="85000"/>
                    <a:lumOff val="15000"/>
                  </a:schemeClr>
                </a:solidFill>
              </a:rPr>
              <a:t>的与逻辑关系可以</a:t>
            </a:r>
            <a:r>
              <a:rPr lang="zh-CN" altLang="en-US" dirty="0" smtClean="0">
                <a:solidFill>
                  <a:schemeClr val="tx1">
                    <a:lumMod val="85000"/>
                    <a:lumOff val="15000"/>
                  </a:schemeClr>
                </a:solidFill>
              </a:rPr>
              <a:t>用下表所</a:t>
            </a:r>
            <a:r>
              <a:rPr lang="zh-CN" altLang="en-US" dirty="0">
                <a:solidFill>
                  <a:schemeClr val="tx1">
                    <a:lumMod val="85000"/>
                    <a:lumOff val="15000"/>
                  </a:schemeClr>
                </a:solidFill>
              </a:rPr>
              <a:t>示的真值表来描述 所谓真值表，就是将自变量的各种可能的取值组合与其因变量的值一一列出来的表格形式。 </a:t>
            </a:r>
          </a:p>
        </p:txBody>
      </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p:cNvGraphicFramePr>
            <a:graphicFrameLocks noChangeAspect="1"/>
          </p:cNvGraphicFramePr>
          <p:nvPr/>
        </p:nvGraphicFramePr>
        <p:xfrm>
          <a:off x="1447800" y="1219200"/>
          <a:ext cx="6727825" cy="4637088"/>
        </p:xfrm>
        <a:graphic>
          <a:graphicData uri="http://schemas.openxmlformats.org/presentationml/2006/ole">
            <p:oleObj spid="_x0000_s347138" r:id="rId3" imgW="3188017" imgH="2197417" progId="Equations">
              <p:embed/>
            </p:oleObj>
          </a:graphicData>
        </a:graphic>
      </p:graphicFrame>
      <p:sp>
        <p:nvSpPr>
          <p:cNvPr id="27651" name="AutoShape 3">
            <a:hlinkClick r:id="" action="ppaction://hlinkshowjump?jump=firstslide" highlightClick="1"/>
          </p:cNvPr>
          <p:cNvSpPr>
            <a:spLocks noChangeArrowheads="1"/>
          </p:cNvSpPr>
          <p:nvPr/>
        </p:nvSpPr>
        <p:spPr bwMode="auto">
          <a:xfrm>
            <a:off x="8458200" y="6400800"/>
            <a:ext cx="685800" cy="457200"/>
          </a:xfrm>
          <a:prstGeom prst="actionButtonBackPrevious">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043608" y="332656"/>
            <a:ext cx="5022529" cy="584775"/>
          </a:xfrm>
          <a:prstGeom prst="rect">
            <a:avLst/>
          </a:prstGeom>
          <a:noFill/>
          <a:ln w="9525">
            <a:noFill/>
            <a:miter lim="800000"/>
            <a:headEnd/>
            <a:tailEnd/>
          </a:ln>
        </p:spPr>
        <p:txBody>
          <a:bodyPr wrap="none">
            <a:spAutoFit/>
          </a:bodyPr>
          <a:lstStyle/>
          <a:p>
            <a:r>
              <a:rPr lang="zh-CN" altLang="en-US" sz="3200" b="1" dirty="0">
                <a:solidFill>
                  <a:schemeClr val="tx1">
                    <a:lumMod val="85000"/>
                    <a:lumOff val="15000"/>
                  </a:schemeClr>
                </a:solidFill>
              </a:rPr>
              <a:t>2.5 逻辑函数的卡诺图化简 </a:t>
            </a:r>
          </a:p>
        </p:txBody>
      </p:sp>
      <p:sp>
        <p:nvSpPr>
          <p:cNvPr id="93187" name="Text Box 3"/>
          <p:cNvSpPr txBox="1">
            <a:spLocks noChangeArrowheads="1"/>
          </p:cNvSpPr>
          <p:nvPr/>
        </p:nvSpPr>
        <p:spPr bwMode="auto">
          <a:xfrm>
            <a:off x="1371600" y="1907778"/>
            <a:ext cx="3246402" cy="523220"/>
          </a:xfrm>
          <a:prstGeom prst="rect">
            <a:avLst/>
          </a:prstGeom>
          <a:noFill/>
          <a:ln w="9525">
            <a:noFill/>
            <a:miter lim="800000"/>
            <a:headEnd/>
            <a:tailEnd/>
          </a:ln>
        </p:spPr>
        <p:txBody>
          <a:bodyPr wrap="none">
            <a:spAutoFit/>
          </a:bodyPr>
          <a:lstStyle/>
          <a:p>
            <a:r>
              <a:rPr lang="zh-CN" altLang="en-US" sz="2800" b="1">
                <a:solidFill>
                  <a:schemeClr val="tx1">
                    <a:lumMod val="85000"/>
                    <a:lumOff val="15000"/>
                  </a:schemeClr>
                </a:solidFill>
              </a:rPr>
              <a:t>2.5.1 卡诺图的构成 </a:t>
            </a:r>
          </a:p>
        </p:txBody>
      </p:sp>
      <p:sp>
        <p:nvSpPr>
          <p:cNvPr id="93188" name="Text Box 4"/>
          <p:cNvSpPr txBox="1">
            <a:spLocks noChangeArrowheads="1"/>
          </p:cNvSpPr>
          <p:nvPr/>
        </p:nvSpPr>
        <p:spPr bwMode="auto">
          <a:xfrm>
            <a:off x="838200" y="2898378"/>
            <a:ext cx="7543800" cy="1682750"/>
          </a:xfrm>
          <a:prstGeom prst="rect">
            <a:avLst/>
          </a:prstGeom>
          <a:noFill/>
          <a:ln w="9525">
            <a:noFill/>
            <a:miter lim="800000"/>
            <a:headEnd/>
            <a:tailEnd/>
          </a:ln>
        </p:spPr>
        <p:txBody>
          <a:bodyPr>
            <a:spAutoFit/>
          </a:bodyPr>
          <a:lstStyle/>
          <a:p>
            <a:pPr algn="just">
              <a:lnSpc>
                <a:spcPct val="145000"/>
              </a:lnSpc>
              <a:spcBef>
                <a:spcPct val="50000"/>
              </a:spcBef>
            </a:pPr>
            <a:r>
              <a:rPr lang="zh-CN" altLang="en-US">
                <a:solidFill>
                  <a:schemeClr val="tx1">
                    <a:lumMod val="85000"/>
                    <a:lumOff val="15000"/>
                  </a:schemeClr>
                </a:solidFill>
              </a:rPr>
              <a:t>       在逻辑函数的真值表中， 输入变量的每一种组合都和一个最小项相对应，这种真值表也称最小项真值表。卡诺图就是根据最小项真值表按一定规则排列的方格图。 </a:t>
            </a:r>
          </a:p>
        </p:txBody>
      </p:sp>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1331640" y="404664"/>
            <a:ext cx="4128053" cy="584775"/>
          </a:xfrm>
          <a:prstGeom prst="rect">
            <a:avLst/>
          </a:prstGeom>
          <a:noFill/>
          <a:ln w="9525">
            <a:noFill/>
            <a:miter lim="800000"/>
            <a:headEnd/>
            <a:tailEnd/>
          </a:ln>
        </p:spPr>
        <p:txBody>
          <a:bodyPr wrap="none">
            <a:spAutoFit/>
          </a:bodyPr>
          <a:lstStyle/>
          <a:p>
            <a:r>
              <a:rPr lang="zh-CN" altLang="en-US" sz="3200" dirty="0">
                <a:solidFill>
                  <a:schemeClr val="tx1">
                    <a:lumMod val="85000"/>
                    <a:lumOff val="15000"/>
                  </a:schemeClr>
                </a:solidFill>
              </a:rPr>
              <a:t>表 2-12 三变量最小项 </a:t>
            </a:r>
          </a:p>
        </p:txBody>
      </p:sp>
      <p:pic>
        <p:nvPicPr>
          <p:cNvPr id="94211" name="Picture 3" descr="C:\WINDOWS\Desktop\未标题-1 拷贝.gif"/>
          <p:cNvPicPr>
            <a:picLocks noChangeAspect="1" noChangeArrowheads="1"/>
          </p:cNvPicPr>
          <p:nvPr/>
        </p:nvPicPr>
        <p:blipFill>
          <a:blip r:embed="rId2" cstate="print"/>
          <a:srcRect/>
          <a:stretch>
            <a:fillRect/>
          </a:stretch>
        </p:blipFill>
        <p:spPr bwMode="auto">
          <a:xfrm>
            <a:off x="2743200" y="1219200"/>
            <a:ext cx="3697288" cy="5638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6" name="Text Box 2"/>
          <p:cNvSpPr txBox="1">
            <a:spLocks noChangeArrowheads="1"/>
          </p:cNvSpPr>
          <p:nvPr/>
        </p:nvSpPr>
        <p:spPr bwMode="auto">
          <a:xfrm>
            <a:off x="3108673" y="6207695"/>
            <a:ext cx="2975495" cy="461665"/>
          </a:xfrm>
          <a:prstGeom prst="rect">
            <a:avLst/>
          </a:prstGeom>
          <a:noFill/>
          <a:ln w="9525">
            <a:noFill/>
            <a:miter lim="800000"/>
            <a:headEnd/>
            <a:tailEnd/>
          </a:ln>
        </p:spPr>
        <p:txBody>
          <a:bodyPr wrap="none">
            <a:spAutoFit/>
          </a:bodyPr>
          <a:lstStyle/>
          <a:p>
            <a:r>
              <a:rPr lang="zh-CN" altLang="en-US" dirty="0" smtClean="0">
                <a:solidFill>
                  <a:schemeClr val="tx1">
                    <a:lumMod val="85000"/>
                    <a:lumOff val="15000"/>
                  </a:schemeClr>
                </a:solidFill>
              </a:rPr>
              <a:t>四</a:t>
            </a:r>
            <a:r>
              <a:rPr lang="zh-CN" altLang="en-US" dirty="0">
                <a:solidFill>
                  <a:schemeClr val="tx1">
                    <a:lumMod val="85000"/>
                    <a:lumOff val="15000"/>
                  </a:schemeClr>
                </a:solidFill>
              </a:rPr>
              <a:t>变量、五变量K图 </a:t>
            </a:r>
          </a:p>
        </p:txBody>
      </p:sp>
      <p:graphicFrame>
        <p:nvGraphicFramePr>
          <p:cNvPr id="28674" name="Object 3"/>
          <p:cNvGraphicFramePr>
            <a:graphicFrameLocks noChangeAspect="1"/>
          </p:cNvGraphicFramePr>
          <p:nvPr/>
        </p:nvGraphicFramePr>
        <p:xfrm>
          <a:off x="-108520" y="2996952"/>
          <a:ext cx="9144000" cy="3578225"/>
        </p:xfrm>
        <a:graphic>
          <a:graphicData uri="http://schemas.openxmlformats.org/presentationml/2006/ole">
            <p:oleObj spid="_x0000_s348162" name="Visio" r:id="rId3" imgW="3846921" imgH="1505324" progId="Visio.Drawing.11">
              <p:embed/>
            </p:oleObj>
          </a:graphicData>
        </a:graphic>
      </p:graphicFrame>
      <p:graphicFrame>
        <p:nvGraphicFramePr>
          <p:cNvPr id="28675" name="Object 4"/>
          <p:cNvGraphicFramePr>
            <a:graphicFrameLocks noChangeAspect="1"/>
          </p:cNvGraphicFramePr>
          <p:nvPr/>
        </p:nvGraphicFramePr>
        <p:xfrm>
          <a:off x="-223838" y="548680"/>
          <a:ext cx="9367838" cy="1954213"/>
        </p:xfrm>
        <a:graphic>
          <a:graphicData uri="http://schemas.openxmlformats.org/presentationml/2006/ole">
            <p:oleObj spid="_x0000_s348163" r:id="rId4" imgW="4709477" imgH="983297" progId="Visio.Drawing.11">
              <p:embed/>
            </p:oleObj>
          </a:graphicData>
        </a:graphic>
      </p:graphicFrame>
      <p:sp>
        <p:nvSpPr>
          <p:cNvPr id="28677" name="Text Box 5"/>
          <p:cNvSpPr txBox="1">
            <a:spLocks noChangeArrowheads="1"/>
          </p:cNvSpPr>
          <p:nvPr/>
        </p:nvSpPr>
        <p:spPr bwMode="auto">
          <a:xfrm>
            <a:off x="3352800" y="2377480"/>
            <a:ext cx="1737976" cy="461665"/>
          </a:xfrm>
          <a:prstGeom prst="rect">
            <a:avLst/>
          </a:prstGeom>
          <a:noFill/>
          <a:ln w="9525">
            <a:noFill/>
            <a:miter lim="800000"/>
            <a:headEnd/>
            <a:tailEnd/>
          </a:ln>
        </p:spPr>
        <p:txBody>
          <a:bodyPr wrap="none">
            <a:spAutoFit/>
          </a:bodyPr>
          <a:lstStyle/>
          <a:p>
            <a:r>
              <a:rPr lang="zh-CN" altLang="en-US" dirty="0" smtClean="0">
                <a:solidFill>
                  <a:schemeClr val="tx1">
                    <a:lumMod val="85000"/>
                    <a:lumOff val="15000"/>
                  </a:schemeClr>
                </a:solidFill>
              </a:rPr>
              <a:t>三</a:t>
            </a:r>
            <a:r>
              <a:rPr lang="zh-CN" altLang="en-US" dirty="0">
                <a:solidFill>
                  <a:schemeClr val="tx1">
                    <a:lumMod val="85000"/>
                    <a:lumOff val="15000"/>
                  </a:schemeClr>
                </a:solidFill>
              </a:rPr>
              <a:t>变量K图 </a:t>
            </a:r>
          </a:p>
        </p:txBody>
      </p:sp>
    </p:spTree>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685800" y="332656"/>
            <a:ext cx="7924800" cy="6272486"/>
          </a:xfrm>
          <a:prstGeom prst="rect">
            <a:avLst/>
          </a:prstGeom>
          <a:noFill/>
          <a:ln w="9525">
            <a:noFill/>
            <a:miter lim="800000"/>
            <a:headEnd/>
            <a:tailEnd/>
          </a:ln>
        </p:spPr>
        <p:txBody>
          <a:bodyPr wrap="square">
            <a:spAutoFit/>
          </a:bodyPr>
          <a:lstStyle/>
          <a:p>
            <a:pPr algn="just">
              <a:lnSpc>
                <a:spcPct val="130000"/>
              </a:lnSpc>
              <a:spcBef>
                <a:spcPct val="50000"/>
              </a:spcBef>
            </a:pPr>
            <a:r>
              <a:rPr lang="zh-CN" altLang="en-US" sz="3200" dirty="0" smtClean="0">
                <a:solidFill>
                  <a:schemeClr val="tx1">
                    <a:lumMod val="85000"/>
                    <a:lumOff val="15000"/>
                  </a:schemeClr>
                </a:solidFill>
              </a:rPr>
              <a:t> K</a:t>
            </a:r>
            <a:r>
              <a:rPr lang="zh-CN" altLang="en-US" sz="3200" dirty="0">
                <a:solidFill>
                  <a:schemeClr val="tx1">
                    <a:lumMod val="85000"/>
                    <a:lumOff val="15000"/>
                  </a:schemeClr>
                </a:solidFill>
              </a:rPr>
              <a:t>图</a:t>
            </a:r>
            <a:r>
              <a:rPr lang="zh-CN" altLang="en-US" sz="3200" dirty="0" smtClean="0">
                <a:solidFill>
                  <a:schemeClr val="tx1">
                    <a:lumMod val="85000"/>
                    <a:lumOff val="15000"/>
                  </a:schemeClr>
                </a:solidFill>
              </a:rPr>
              <a:t>具有的特点</a:t>
            </a:r>
            <a:endParaRPr lang="zh-CN" altLang="en-US" dirty="0">
              <a:solidFill>
                <a:schemeClr val="tx1">
                  <a:lumMod val="85000"/>
                  <a:lumOff val="15000"/>
                </a:schemeClr>
              </a:solidFill>
            </a:endParaRPr>
          </a:p>
          <a:p>
            <a:pPr algn="just">
              <a:lnSpc>
                <a:spcPct val="130000"/>
              </a:lnSpc>
              <a:spcBef>
                <a:spcPct val="50000"/>
              </a:spcBef>
            </a:pPr>
            <a:r>
              <a:rPr lang="zh-CN" altLang="en-US" dirty="0">
                <a:solidFill>
                  <a:schemeClr val="tx1">
                    <a:lumMod val="85000"/>
                    <a:lumOff val="15000"/>
                  </a:schemeClr>
                </a:solidFill>
              </a:rPr>
              <a:t>       ①</a:t>
            </a:r>
            <a:r>
              <a:rPr lang="zh-CN" altLang="en-US" i="1" dirty="0">
                <a:solidFill>
                  <a:schemeClr val="tx1">
                    <a:lumMod val="85000"/>
                    <a:lumOff val="15000"/>
                  </a:schemeClr>
                </a:solidFill>
              </a:rPr>
              <a:t> n</a:t>
            </a:r>
            <a:r>
              <a:rPr lang="zh-CN" altLang="en-US" dirty="0">
                <a:solidFill>
                  <a:schemeClr val="tx1">
                    <a:lumMod val="85000"/>
                    <a:lumOff val="15000"/>
                  </a:schemeClr>
                </a:solidFill>
              </a:rPr>
              <a:t>变量的卡诺图有2</a:t>
            </a:r>
            <a:r>
              <a:rPr lang="zh-CN" altLang="en-US" i="1" baseline="30000" dirty="0">
                <a:solidFill>
                  <a:schemeClr val="tx1">
                    <a:lumMod val="85000"/>
                    <a:lumOff val="15000"/>
                  </a:schemeClr>
                </a:solidFill>
              </a:rPr>
              <a:t>n</a:t>
            </a:r>
            <a:r>
              <a:rPr lang="zh-CN" altLang="en-US" dirty="0">
                <a:solidFill>
                  <a:schemeClr val="tx1">
                    <a:lumMod val="85000"/>
                    <a:lumOff val="15000"/>
                  </a:schemeClr>
                </a:solidFill>
              </a:rPr>
              <a:t>个方格，对应表示2</a:t>
            </a:r>
            <a:r>
              <a:rPr lang="zh-CN" altLang="en-US" i="1" baseline="30000" dirty="0">
                <a:solidFill>
                  <a:schemeClr val="tx1">
                    <a:lumMod val="85000"/>
                    <a:lumOff val="15000"/>
                  </a:schemeClr>
                </a:solidFill>
              </a:rPr>
              <a:t>n</a:t>
            </a:r>
            <a:r>
              <a:rPr lang="zh-CN" altLang="en-US" dirty="0">
                <a:solidFill>
                  <a:schemeClr val="tx1">
                    <a:lumMod val="85000"/>
                    <a:lumOff val="15000"/>
                  </a:schemeClr>
                </a:solidFill>
              </a:rPr>
              <a:t>个最小项。每当变量数增加一个，卡诺图的方格数就扩大一倍。 </a:t>
            </a:r>
          </a:p>
          <a:p>
            <a:pPr algn="just">
              <a:lnSpc>
                <a:spcPct val="130000"/>
              </a:lnSpc>
              <a:spcBef>
                <a:spcPct val="50000"/>
              </a:spcBef>
            </a:pPr>
            <a:r>
              <a:rPr lang="zh-CN" altLang="en-US" dirty="0">
                <a:solidFill>
                  <a:schemeClr val="tx1">
                    <a:lumMod val="85000"/>
                    <a:lumOff val="15000"/>
                  </a:schemeClr>
                </a:solidFill>
              </a:rPr>
              <a:t>        ② 卡诺图中任何几何位置相邻的两个最小项，在逻辑上都是相邻的。由于变量取值的顺序按格雷码排列，保证了各相邻行(列)之间只有一个变量取值不同，从而保证画出来的最小项方格图具有这一重要特点。</a:t>
            </a:r>
          </a:p>
          <a:p>
            <a:pPr algn="just">
              <a:lnSpc>
                <a:spcPct val="130000"/>
              </a:lnSpc>
              <a:spcBef>
                <a:spcPct val="50000"/>
              </a:spcBef>
            </a:pPr>
            <a:r>
              <a:rPr lang="zh-CN" altLang="en-US" dirty="0">
                <a:solidFill>
                  <a:schemeClr val="tx1">
                    <a:lumMod val="85000"/>
                    <a:lumOff val="15000"/>
                  </a:schemeClr>
                </a:solidFill>
              </a:rPr>
              <a:t>       所谓几何相邻，一是相接，即紧挨着； 二是相对，即任意一行或一列的两头；三是相重， 即对折起来位置重合。 </a:t>
            </a:r>
          </a:p>
          <a:p>
            <a:pPr algn="just">
              <a:lnSpc>
                <a:spcPct val="130000"/>
              </a:lnSpc>
              <a:spcBef>
                <a:spcPct val="50000"/>
              </a:spcBef>
            </a:pPr>
            <a:r>
              <a:rPr lang="zh-CN" altLang="en-US" dirty="0">
                <a:solidFill>
                  <a:schemeClr val="tx1">
                    <a:lumMod val="85000"/>
                    <a:lumOff val="15000"/>
                  </a:schemeClr>
                </a:solidFill>
              </a:rPr>
              <a:t>       所谓逻辑相邻，是指除了一个变量不同外其余变量都相同的两个与项。  </a:t>
            </a:r>
          </a:p>
        </p:txBody>
      </p:sp>
    </p:spTree>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Text Box 2"/>
          <p:cNvSpPr txBox="1">
            <a:spLocks noChangeArrowheads="1"/>
          </p:cNvSpPr>
          <p:nvPr/>
        </p:nvSpPr>
        <p:spPr bwMode="auto">
          <a:xfrm>
            <a:off x="609600" y="1448889"/>
            <a:ext cx="8077200" cy="5004447"/>
          </a:xfrm>
          <a:prstGeom prst="rect">
            <a:avLst/>
          </a:prstGeom>
          <a:noFill/>
          <a:ln w="9525">
            <a:noFill/>
            <a:miter lim="800000"/>
            <a:headEnd/>
            <a:tailEnd/>
          </a:ln>
        </p:spPr>
        <p:txBody>
          <a:bodyPr>
            <a:spAutoFit/>
          </a:bodyPr>
          <a:lstStyle/>
          <a:p>
            <a:pPr algn="just">
              <a:lnSpc>
                <a:spcPct val="160000"/>
              </a:lnSpc>
              <a:spcBef>
                <a:spcPct val="50000"/>
              </a:spcBef>
            </a:pPr>
            <a:r>
              <a:rPr lang="zh-CN" altLang="en-US" dirty="0">
                <a:solidFill>
                  <a:schemeClr val="tx1">
                    <a:lumMod val="85000"/>
                    <a:lumOff val="15000"/>
                  </a:schemeClr>
                </a:solidFill>
              </a:rPr>
              <a:t>       </a:t>
            </a:r>
            <a:r>
              <a:rPr lang="zh-CN" altLang="en-US" dirty="0" smtClean="0">
                <a:solidFill>
                  <a:schemeClr val="tx1">
                    <a:lumMod val="85000"/>
                    <a:lumOff val="15000"/>
                  </a:schemeClr>
                </a:solidFill>
              </a:rPr>
              <a:t>如五</a:t>
            </a:r>
            <a:r>
              <a:rPr lang="zh-CN" altLang="en-US" dirty="0">
                <a:solidFill>
                  <a:schemeClr val="tx1">
                    <a:lumMod val="85000"/>
                    <a:lumOff val="15000"/>
                  </a:schemeClr>
                </a:solidFill>
              </a:rPr>
              <a:t>变量K图中，</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5</a:t>
            </a:r>
            <a:r>
              <a:rPr lang="zh-CN" altLang="en-US" dirty="0">
                <a:solidFill>
                  <a:schemeClr val="tx1">
                    <a:lumMod val="85000"/>
                    <a:lumOff val="15000"/>
                  </a:schemeClr>
                </a:solidFill>
              </a:rPr>
              <a:t>在几何位置上与</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4</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7</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13</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21</a:t>
            </a:r>
            <a:r>
              <a:rPr lang="zh-CN" altLang="en-US" dirty="0">
                <a:solidFill>
                  <a:schemeClr val="tx1">
                    <a:lumMod val="85000"/>
                    <a:lumOff val="15000"/>
                  </a:schemeClr>
                </a:solidFill>
              </a:rPr>
              <a:t>相邻，因此                   与                      相邻， 此外还与                 </a:t>
            </a:r>
            <a:r>
              <a:rPr lang="zh-CN" altLang="en-US" dirty="0" smtClean="0">
                <a:solidFill>
                  <a:schemeClr val="tx1">
                    <a:lumMod val="85000"/>
                    <a:lumOff val="15000"/>
                  </a:schemeClr>
                </a:solidFill>
              </a:rPr>
              <a:t>                                                           和	    分别</a:t>
            </a:r>
            <a:r>
              <a:rPr lang="zh-CN" altLang="en-US" dirty="0">
                <a:solidFill>
                  <a:schemeClr val="tx1">
                    <a:lumMod val="85000"/>
                    <a:lumOff val="15000"/>
                  </a:schemeClr>
                </a:solidFill>
              </a:rPr>
              <a:t>相邻， 即</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5</a:t>
            </a:r>
            <a:r>
              <a:rPr lang="zh-CN" altLang="en-US" dirty="0">
                <a:solidFill>
                  <a:schemeClr val="tx1">
                    <a:lumMod val="85000"/>
                    <a:lumOff val="15000"/>
                  </a:schemeClr>
                </a:solidFill>
              </a:rPr>
              <a:t>有五个相邻项。可见卡诺图也反映了</a:t>
            </a:r>
            <a:r>
              <a:rPr lang="zh-CN" altLang="en-US" i="1" dirty="0">
                <a:solidFill>
                  <a:schemeClr val="tx1">
                    <a:lumMod val="85000"/>
                    <a:lumOff val="15000"/>
                  </a:schemeClr>
                </a:solidFill>
              </a:rPr>
              <a:t>n</a:t>
            </a:r>
            <a:r>
              <a:rPr lang="zh-CN" altLang="en-US" dirty="0">
                <a:solidFill>
                  <a:schemeClr val="tx1">
                    <a:lumMod val="85000"/>
                    <a:lumOff val="15000"/>
                  </a:schemeClr>
                </a:solidFill>
              </a:rPr>
              <a:t>变量的任何一个最小项有</a:t>
            </a:r>
            <a:r>
              <a:rPr lang="zh-CN" altLang="en-US" i="1" dirty="0">
                <a:solidFill>
                  <a:schemeClr val="tx1">
                    <a:lumMod val="85000"/>
                    <a:lumOff val="15000"/>
                  </a:schemeClr>
                </a:solidFill>
              </a:rPr>
              <a:t>n</a:t>
            </a:r>
            <a:r>
              <a:rPr lang="zh-CN" altLang="en-US" dirty="0">
                <a:solidFill>
                  <a:schemeClr val="tx1">
                    <a:lumMod val="85000"/>
                    <a:lumOff val="15000"/>
                  </a:schemeClr>
                </a:solidFill>
              </a:rPr>
              <a:t>个相邻项这一特点。</a:t>
            </a:r>
          </a:p>
          <a:p>
            <a:pPr algn="just">
              <a:lnSpc>
                <a:spcPct val="160000"/>
              </a:lnSpc>
              <a:spcBef>
                <a:spcPct val="50000"/>
              </a:spcBef>
            </a:pPr>
            <a:r>
              <a:rPr lang="zh-CN" altLang="en-US" dirty="0">
                <a:solidFill>
                  <a:schemeClr val="tx1">
                    <a:lumMod val="85000"/>
                    <a:lumOff val="15000"/>
                  </a:schemeClr>
                </a:solidFill>
              </a:rPr>
              <a:t>   </a:t>
            </a:r>
            <a:r>
              <a:rPr lang="zh-CN" altLang="en-US" dirty="0" smtClean="0">
                <a:solidFill>
                  <a:schemeClr val="tx1">
                    <a:lumMod val="85000"/>
                    <a:lumOff val="15000"/>
                  </a:schemeClr>
                </a:solidFill>
              </a:rPr>
              <a:t>   卡</a:t>
            </a:r>
            <a:r>
              <a:rPr lang="zh-CN" altLang="en-US" dirty="0">
                <a:solidFill>
                  <a:schemeClr val="tx1">
                    <a:lumMod val="85000"/>
                    <a:lumOff val="15000"/>
                  </a:schemeClr>
                </a:solidFill>
              </a:rPr>
              <a:t>诺图的主要缺点是随着输入变量的增加图形迅速复杂， 相邻项不那么直观，因此它只适于用来表示6个以下变量的逻辑函数。 </a:t>
            </a:r>
          </a:p>
        </p:txBody>
      </p:sp>
      <p:graphicFrame>
        <p:nvGraphicFramePr>
          <p:cNvPr id="29698" name="Object 3"/>
          <p:cNvGraphicFramePr>
            <a:graphicFrameLocks noChangeAspect="1"/>
          </p:cNvGraphicFramePr>
          <p:nvPr/>
        </p:nvGraphicFramePr>
        <p:xfrm>
          <a:off x="2771800" y="2132856"/>
          <a:ext cx="1752600" cy="500063"/>
        </p:xfrm>
        <a:graphic>
          <a:graphicData uri="http://schemas.openxmlformats.org/presentationml/2006/ole">
            <p:oleObj spid="_x0000_s349186" r:id="rId3" imgW="889317" imgH="254317" progId="Equations">
              <p:embed/>
            </p:oleObj>
          </a:graphicData>
        </a:graphic>
      </p:graphicFrame>
      <p:graphicFrame>
        <p:nvGraphicFramePr>
          <p:cNvPr id="29699" name="Object 4"/>
          <p:cNvGraphicFramePr>
            <a:graphicFrameLocks noChangeAspect="1"/>
          </p:cNvGraphicFramePr>
          <p:nvPr/>
        </p:nvGraphicFramePr>
        <p:xfrm>
          <a:off x="4811812" y="2090241"/>
          <a:ext cx="1776412" cy="474663"/>
        </p:xfrm>
        <a:graphic>
          <a:graphicData uri="http://schemas.openxmlformats.org/presentationml/2006/ole">
            <p:oleObj spid="_x0000_s349187" r:id="rId4" imgW="902409" imgH="241722" progId="Equations">
              <p:embed/>
            </p:oleObj>
          </a:graphicData>
        </a:graphic>
      </p:graphicFrame>
      <p:graphicFrame>
        <p:nvGraphicFramePr>
          <p:cNvPr id="29700" name="Object 5"/>
          <p:cNvGraphicFramePr>
            <a:graphicFrameLocks noChangeAspect="1"/>
          </p:cNvGraphicFramePr>
          <p:nvPr/>
        </p:nvGraphicFramePr>
        <p:xfrm>
          <a:off x="1043608" y="2708920"/>
          <a:ext cx="5715000" cy="503238"/>
        </p:xfrm>
        <a:graphic>
          <a:graphicData uri="http://schemas.openxmlformats.org/presentationml/2006/ole">
            <p:oleObj spid="_x0000_s349188" r:id="rId5" imgW="2880717" imgH="254097" progId="Equations">
              <p:embed/>
            </p:oleObj>
          </a:graphicData>
        </a:graphic>
      </p:graphicFrame>
      <p:graphicFrame>
        <p:nvGraphicFramePr>
          <p:cNvPr id="29701" name="Object 6"/>
          <p:cNvGraphicFramePr>
            <a:graphicFrameLocks noChangeAspect="1"/>
          </p:cNvGraphicFramePr>
          <p:nvPr/>
        </p:nvGraphicFramePr>
        <p:xfrm>
          <a:off x="7092280" y="2708920"/>
          <a:ext cx="1752600" cy="455613"/>
        </p:xfrm>
        <a:graphic>
          <a:graphicData uri="http://schemas.openxmlformats.org/presentationml/2006/ole">
            <p:oleObj spid="_x0000_s349189" r:id="rId6" imgW="927820" imgH="241722" progId="Equations">
              <p:embed/>
            </p:oleObj>
          </a:graphicData>
        </a:graphic>
      </p:graphicFrame>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ext Box 2"/>
          <p:cNvSpPr txBox="1">
            <a:spLocks noChangeArrowheads="1"/>
          </p:cNvSpPr>
          <p:nvPr/>
        </p:nvSpPr>
        <p:spPr bwMode="auto">
          <a:xfrm>
            <a:off x="971600" y="404664"/>
            <a:ext cx="5742278" cy="584775"/>
          </a:xfrm>
          <a:prstGeom prst="rect">
            <a:avLst/>
          </a:prstGeom>
          <a:noFill/>
          <a:ln w="9525">
            <a:noFill/>
            <a:miter lim="800000"/>
            <a:headEnd/>
            <a:tailEnd/>
          </a:ln>
        </p:spPr>
        <p:txBody>
          <a:bodyPr wrap="none">
            <a:spAutoFit/>
          </a:bodyPr>
          <a:lstStyle/>
          <a:p>
            <a:r>
              <a:rPr lang="zh-CN" altLang="en-US" sz="3200" b="1" dirty="0">
                <a:solidFill>
                  <a:schemeClr val="tx1">
                    <a:lumMod val="85000"/>
                    <a:lumOff val="15000"/>
                  </a:schemeClr>
                </a:solidFill>
              </a:rPr>
              <a:t>2.5.2 逻辑函数的卡诺图表示法 </a:t>
            </a:r>
          </a:p>
        </p:txBody>
      </p:sp>
      <p:sp>
        <p:nvSpPr>
          <p:cNvPr id="30725" name="Text Box 3"/>
          <p:cNvSpPr txBox="1">
            <a:spLocks noChangeArrowheads="1"/>
          </p:cNvSpPr>
          <p:nvPr/>
        </p:nvSpPr>
        <p:spPr bwMode="auto">
          <a:xfrm>
            <a:off x="609600" y="1295400"/>
            <a:ext cx="8001000" cy="5447645"/>
          </a:xfrm>
          <a:prstGeom prst="rect">
            <a:avLst/>
          </a:prstGeom>
          <a:noFill/>
          <a:ln w="9525">
            <a:noFill/>
            <a:miter lim="800000"/>
            <a:headEnd/>
            <a:tailEnd/>
          </a:ln>
        </p:spPr>
        <p:txBody>
          <a:bodyPr>
            <a:spAutoFit/>
          </a:bodyPr>
          <a:lstStyle/>
          <a:p>
            <a:pPr algn="just">
              <a:lnSpc>
                <a:spcPct val="130000"/>
              </a:lnSpc>
              <a:spcBef>
                <a:spcPct val="50000"/>
              </a:spcBef>
            </a:pPr>
            <a:r>
              <a:rPr lang="zh-CN" altLang="en-US" b="1" dirty="0">
                <a:solidFill>
                  <a:schemeClr val="tx1">
                    <a:lumMod val="85000"/>
                    <a:lumOff val="15000"/>
                  </a:schemeClr>
                </a:solidFill>
              </a:rPr>
              <a:t>        1. 给出逻辑函数的最小项表达</a:t>
            </a:r>
            <a:r>
              <a:rPr lang="zh-CN" altLang="en-US" b="1" dirty="0" smtClean="0">
                <a:solidFill>
                  <a:schemeClr val="tx1">
                    <a:lumMod val="85000"/>
                    <a:lumOff val="15000"/>
                  </a:schemeClr>
                </a:solidFill>
              </a:rPr>
              <a:t>式</a:t>
            </a:r>
            <a:endParaRPr lang="zh-CN" altLang="en-US" dirty="0">
              <a:solidFill>
                <a:schemeClr val="tx1">
                  <a:lumMod val="85000"/>
                  <a:lumOff val="15000"/>
                </a:schemeClr>
              </a:solidFill>
            </a:endParaRPr>
          </a:p>
          <a:p>
            <a:pPr algn="just">
              <a:lnSpc>
                <a:spcPct val="130000"/>
              </a:lnSpc>
              <a:spcBef>
                <a:spcPct val="50000"/>
              </a:spcBef>
            </a:pPr>
            <a:r>
              <a:rPr lang="zh-CN" altLang="en-US" dirty="0">
                <a:solidFill>
                  <a:schemeClr val="tx1">
                    <a:lumMod val="85000"/>
                    <a:lumOff val="15000"/>
                  </a:schemeClr>
                </a:solidFill>
              </a:rPr>
              <a:t>       只要将构成逻辑函数的最小项在卡诺图上相应的方格中填1，其余的方格填0(或不填)，则可以得到该函数的卡诺图。也就是说，任何一个逻辑函数都等于其卡诺图上填1的那些最小项之和。 </a:t>
            </a:r>
          </a:p>
          <a:p>
            <a:pPr algn="just">
              <a:lnSpc>
                <a:spcPct val="130000"/>
              </a:lnSpc>
              <a:spcBef>
                <a:spcPct val="50000"/>
              </a:spcBef>
            </a:pPr>
            <a:r>
              <a:rPr lang="zh-CN" altLang="en-US" dirty="0">
                <a:solidFill>
                  <a:schemeClr val="tx1">
                    <a:lumMod val="85000"/>
                    <a:lumOff val="15000"/>
                  </a:schemeClr>
                </a:solidFill>
              </a:rPr>
              <a:t>        例如，用卡诺图表示函数                             时，只需在三变量卡诺图中将</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0</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3</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4</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6</a:t>
            </a:r>
            <a:r>
              <a:rPr lang="zh-CN" altLang="en-US" dirty="0">
                <a:solidFill>
                  <a:schemeClr val="tx1">
                    <a:lumMod val="85000"/>
                    <a:lumOff val="15000"/>
                  </a:schemeClr>
                </a:solidFill>
              </a:rPr>
              <a:t>处填1，其余填0(或不填)，如</a:t>
            </a:r>
            <a:r>
              <a:rPr lang="zh-CN" altLang="en-US" dirty="0" smtClean="0">
                <a:solidFill>
                  <a:schemeClr val="tx1">
                    <a:lumMod val="85000"/>
                    <a:lumOff val="15000"/>
                  </a:schemeClr>
                </a:solidFill>
              </a:rPr>
              <a:t>图(</a:t>
            </a:r>
            <a:r>
              <a:rPr lang="zh-CN" altLang="en-US" i="1" dirty="0" smtClean="0">
                <a:solidFill>
                  <a:schemeClr val="tx1">
                    <a:lumMod val="85000"/>
                    <a:lumOff val="15000"/>
                  </a:schemeClr>
                </a:solidFill>
              </a:rPr>
              <a:t>a</a:t>
            </a:r>
            <a:r>
              <a:rPr lang="zh-CN" altLang="en-US" dirty="0">
                <a:solidFill>
                  <a:schemeClr val="tx1">
                    <a:lumMod val="85000"/>
                    <a:lumOff val="15000"/>
                  </a:schemeClr>
                </a:solidFill>
              </a:rPr>
              <a:t>)所示。 </a:t>
            </a:r>
          </a:p>
          <a:p>
            <a:pPr>
              <a:lnSpc>
                <a:spcPct val="130000"/>
              </a:lnSpc>
              <a:spcBef>
                <a:spcPct val="50000"/>
              </a:spcBef>
            </a:pPr>
            <a:r>
              <a:rPr lang="zh-CN" altLang="en-US" dirty="0">
                <a:solidFill>
                  <a:schemeClr val="tx1">
                    <a:lumMod val="85000"/>
                    <a:lumOff val="15000"/>
                  </a:schemeClr>
                </a:solidFill>
              </a:rPr>
              <a:t>        同理，                                                  的卡诺图如图 </a:t>
            </a:r>
            <a:r>
              <a:rPr lang="zh-CN" altLang="en-US" dirty="0" smtClean="0">
                <a:solidFill>
                  <a:schemeClr val="tx1">
                    <a:lumMod val="85000"/>
                    <a:lumOff val="15000"/>
                  </a:schemeClr>
                </a:solidFill>
              </a:rPr>
              <a:t>(</a:t>
            </a:r>
            <a:r>
              <a:rPr lang="zh-CN" altLang="en-US" i="1" dirty="0">
                <a:solidFill>
                  <a:schemeClr val="tx1">
                    <a:lumMod val="85000"/>
                    <a:lumOff val="15000"/>
                  </a:schemeClr>
                </a:solidFill>
              </a:rPr>
              <a:t>b</a:t>
            </a:r>
            <a:r>
              <a:rPr lang="zh-CN" altLang="en-US" dirty="0">
                <a:solidFill>
                  <a:schemeClr val="tx1">
                    <a:lumMod val="85000"/>
                    <a:lumOff val="15000"/>
                  </a:schemeClr>
                </a:solidFill>
              </a:rPr>
              <a:t>)所示。 </a:t>
            </a:r>
          </a:p>
        </p:txBody>
      </p:sp>
      <p:graphicFrame>
        <p:nvGraphicFramePr>
          <p:cNvPr id="30722" name="Object 4"/>
          <p:cNvGraphicFramePr>
            <a:graphicFrameLocks noChangeAspect="1"/>
          </p:cNvGraphicFramePr>
          <p:nvPr/>
        </p:nvGraphicFramePr>
        <p:xfrm>
          <a:off x="4648200" y="4114800"/>
          <a:ext cx="2362200" cy="530225"/>
        </p:xfrm>
        <a:graphic>
          <a:graphicData uri="http://schemas.openxmlformats.org/presentationml/2006/ole">
            <p:oleObj spid="_x0000_s350210" r:id="rId3" imgW="1130617" imgH="254317" progId="Equations">
              <p:embed/>
            </p:oleObj>
          </a:graphicData>
        </a:graphic>
      </p:graphicFrame>
      <p:graphicFrame>
        <p:nvGraphicFramePr>
          <p:cNvPr id="30723" name="Object 5"/>
          <p:cNvGraphicFramePr>
            <a:graphicFrameLocks noChangeAspect="1"/>
          </p:cNvGraphicFramePr>
          <p:nvPr/>
        </p:nvGraphicFramePr>
        <p:xfrm>
          <a:off x="2209800" y="5715000"/>
          <a:ext cx="3743325" cy="530225"/>
        </p:xfrm>
        <a:graphic>
          <a:graphicData uri="http://schemas.openxmlformats.org/presentationml/2006/ole">
            <p:oleObj spid="_x0000_s350211" r:id="rId4" imgW="1789464" imgH="254097" progId="Equations">
              <p:embed/>
            </p:oleObj>
          </a:graphicData>
        </a:graphic>
      </p:graphicFrame>
    </p:spTree>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2"/>
          <p:cNvSpPr txBox="1">
            <a:spLocks noChangeArrowheads="1"/>
          </p:cNvSpPr>
          <p:nvPr/>
        </p:nvSpPr>
        <p:spPr bwMode="auto">
          <a:xfrm>
            <a:off x="3200400" y="5791200"/>
            <a:ext cx="2528256" cy="461665"/>
          </a:xfrm>
          <a:prstGeom prst="rect">
            <a:avLst/>
          </a:prstGeom>
          <a:noFill/>
          <a:ln w="9525">
            <a:noFill/>
            <a:miter lim="800000"/>
            <a:headEnd/>
            <a:tailEnd/>
          </a:ln>
        </p:spPr>
        <p:txBody>
          <a:bodyPr wrap="none">
            <a:spAutoFit/>
          </a:bodyPr>
          <a:lstStyle/>
          <a:p>
            <a:r>
              <a:rPr lang="zh-CN" altLang="en-US" i="1" dirty="0" smtClean="0">
                <a:solidFill>
                  <a:schemeClr val="tx1">
                    <a:lumMod val="85000"/>
                    <a:lumOff val="15000"/>
                  </a:schemeClr>
                </a:solidFill>
              </a:rPr>
              <a:t>F</a:t>
            </a:r>
            <a:r>
              <a:rPr lang="zh-CN" altLang="en-US" baseline="-25000" dirty="0" smtClean="0">
                <a:solidFill>
                  <a:schemeClr val="tx1">
                    <a:lumMod val="85000"/>
                    <a:lumOff val="15000"/>
                  </a:schemeClr>
                </a:solidFill>
              </a:rPr>
              <a:t>1</a:t>
            </a:r>
            <a:r>
              <a:rPr lang="zh-CN" altLang="en-US" dirty="0">
                <a:solidFill>
                  <a:schemeClr val="tx1">
                    <a:lumMod val="85000"/>
                    <a:lumOff val="15000"/>
                  </a:schemeClr>
                </a:solidFill>
              </a:rPr>
              <a:t>、</a:t>
            </a:r>
            <a:r>
              <a:rPr lang="zh-CN" altLang="en-US" i="1" dirty="0">
                <a:solidFill>
                  <a:schemeClr val="tx1">
                    <a:lumMod val="85000"/>
                    <a:lumOff val="15000"/>
                  </a:schemeClr>
                </a:solidFill>
              </a:rPr>
              <a:t>Ｆ</a:t>
            </a:r>
            <a:r>
              <a:rPr lang="zh-CN" altLang="en-US" baseline="-25000" dirty="0">
                <a:solidFill>
                  <a:schemeClr val="tx1">
                    <a:lumMod val="85000"/>
                    <a:lumOff val="15000"/>
                  </a:schemeClr>
                </a:solidFill>
              </a:rPr>
              <a:t>2</a:t>
            </a:r>
            <a:r>
              <a:rPr lang="zh-CN" altLang="en-US" dirty="0">
                <a:solidFill>
                  <a:schemeClr val="tx1">
                    <a:lumMod val="85000"/>
                    <a:lumOff val="15000"/>
                  </a:schemeClr>
                </a:solidFill>
              </a:rPr>
              <a:t>的卡诺图 </a:t>
            </a:r>
          </a:p>
        </p:txBody>
      </p:sp>
      <p:graphicFrame>
        <p:nvGraphicFramePr>
          <p:cNvPr id="31746" name="Object 3"/>
          <p:cNvGraphicFramePr>
            <a:graphicFrameLocks noChangeAspect="1"/>
          </p:cNvGraphicFramePr>
          <p:nvPr/>
        </p:nvGraphicFramePr>
        <p:xfrm>
          <a:off x="228600" y="1295400"/>
          <a:ext cx="8229600" cy="4257675"/>
        </p:xfrm>
        <a:graphic>
          <a:graphicData uri="http://schemas.openxmlformats.org/presentationml/2006/ole">
            <p:oleObj spid="_x0000_s351234" r:id="rId3" imgW="2873057" imgH="1486217" progId="Visio.Drawing.11">
              <p:embed/>
            </p:oleObj>
          </a:graphicData>
        </a:graphic>
      </p:graphicFrame>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2"/>
          <p:cNvSpPr txBox="1">
            <a:spLocks noChangeArrowheads="1"/>
          </p:cNvSpPr>
          <p:nvPr/>
        </p:nvSpPr>
        <p:spPr bwMode="auto">
          <a:xfrm>
            <a:off x="611560" y="332656"/>
            <a:ext cx="8136904" cy="4785926"/>
          </a:xfrm>
          <a:prstGeom prst="rect">
            <a:avLst/>
          </a:prstGeom>
          <a:noFill/>
          <a:ln w="9525">
            <a:noFill/>
            <a:miter lim="800000"/>
            <a:headEnd/>
            <a:tailEnd/>
          </a:ln>
        </p:spPr>
        <p:txBody>
          <a:bodyPr wrap="square">
            <a:spAutoFit/>
          </a:bodyPr>
          <a:lstStyle/>
          <a:p>
            <a:pPr algn="just">
              <a:lnSpc>
                <a:spcPct val="130000"/>
              </a:lnSpc>
              <a:spcBef>
                <a:spcPct val="50000"/>
              </a:spcBef>
            </a:pPr>
            <a:r>
              <a:rPr lang="zh-CN" altLang="en-US" sz="3200" dirty="0">
                <a:solidFill>
                  <a:schemeClr val="tx1">
                    <a:lumMod val="85000"/>
                    <a:lumOff val="15000"/>
                  </a:schemeClr>
                </a:solidFill>
              </a:rPr>
              <a:t>  </a:t>
            </a:r>
            <a:r>
              <a:rPr lang="zh-CN" altLang="en-US" sz="3200" b="1" dirty="0" smtClean="0">
                <a:solidFill>
                  <a:schemeClr val="tx1">
                    <a:lumMod val="85000"/>
                    <a:lumOff val="15000"/>
                  </a:schemeClr>
                </a:solidFill>
              </a:rPr>
              <a:t>2</a:t>
            </a:r>
            <a:r>
              <a:rPr lang="zh-CN" altLang="en-US" sz="3200" b="1" dirty="0">
                <a:solidFill>
                  <a:schemeClr val="tx1">
                    <a:lumMod val="85000"/>
                    <a:lumOff val="15000"/>
                  </a:schemeClr>
                </a:solidFill>
              </a:rPr>
              <a:t>. 给出逻辑函数的一般与或</a:t>
            </a:r>
            <a:r>
              <a:rPr lang="zh-CN" altLang="en-US" sz="3200" b="1" dirty="0" smtClean="0">
                <a:solidFill>
                  <a:schemeClr val="tx1">
                    <a:lumMod val="85000"/>
                    <a:lumOff val="15000"/>
                  </a:schemeClr>
                </a:solidFill>
              </a:rPr>
              <a:t>式</a:t>
            </a:r>
            <a:endParaRPr lang="en-US" altLang="zh-CN" sz="3200" b="1" dirty="0" smtClean="0">
              <a:solidFill>
                <a:schemeClr val="tx1">
                  <a:lumMod val="85000"/>
                  <a:lumOff val="15000"/>
                </a:schemeClr>
              </a:solidFill>
            </a:endParaRPr>
          </a:p>
          <a:p>
            <a:pPr algn="just">
              <a:spcBef>
                <a:spcPts val="600"/>
              </a:spcBef>
            </a:pPr>
            <a:endParaRPr lang="zh-CN" altLang="en-US" sz="1100" b="1" dirty="0">
              <a:solidFill>
                <a:schemeClr val="tx1">
                  <a:lumMod val="85000"/>
                  <a:lumOff val="15000"/>
                </a:schemeClr>
              </a:solidFill>
            </a:endParaRPr>
          </a:p>
          <a:p>
            <a:pPr algn="just">
              <a:lnSpc>
                <a:spcPct val="130000"/>
              </a:lnSpc>
              <a:spcBef>
                <a:spcPts val="600"/>
              </a:spcBef>
            </a:pPr>
            <a:r>
              <a:rPr lang="zh-CN" altLang="en-US" dirty="0">
                <a:solidFill>
                  <a:schemeClr val="tx1">
                    <a:lumMod val="85000"/>
                    <a:lumOff val="15000"/>
                  </a:schemeClr>
                </a:solidFill>
              </a:rPr>
              <a:t>        将一般与或式中每个与项在卡诺图上所覆盖的最小项处都填1，其余的填0(或不填)，就可以得到该函数的卡诺图。 </a:t>
            </a:r>
            <a:r>
              <a:rPr lang="zh-CN" altLang="en-US" dirty="0" smtClean="0">
                <a:solidFill>
                  <a:schemeClr val="tx1">
                    <a:lumMod val="85000"/>
                    <a:lumOff val="15000"/>
                  </a:schemeClr>
                </a:solidFill>
              </a:rPr>
              <a:t>    </a:t>
            </a:r>
            <a:endParaRPr lang="zh-CN" altLang="en-US" dirty="0">
              <a:solidFill>
                <a:schemeClr val="tx1">
                  <a:lumMod val="85000"/>
                  <a:lumOff val="15000"/>
                </a:schemeClr>
              </a:solidFill>
            </a:endParaRPr>
          </a:p>
          <a:p>
            <a:pPr algn="just">
              <a:lnSpc>
                <a:spcPct val="130000"/>
              </a:lnSpc>
              <a:spcBef>
                <a:spcPct val="50000"/>
              </a:spcBef>
            </a:pPr>
            <a:r>
              <a:rPr lang="zh-CN" altLang="en-US" dirty="0">
                <a:solidFill>
                  <a:schemeClr val="tx1">
                    <a:lumMod val="85000"/>
                    <a:lumOff val="15000"/>
                  </a:schemeClr>
                </a:solidFill>
              </a:rPr>
              <a:t>       例如，用卡诺图表示函数                                         时， 先确定使每个与项为1的输入变量取值， 然后在该输入变量取值所对应的方格内填1。 </a:t>
            </a:r>
          </a:p>
          <a:p>
            <a:pPr algn="just">
              <a:lnSpc>
                <a:spcPct val="130000"/>
              </a:lnSpc>
              <a:spcBef>
                <a:spcPct val="50000"/>
              </a:spcBef>
            </a:pPr>
            <a:r>
              <a:rPr lang="zh-CN" altLang="en-US" dirty="0">
                <a:solidFill>
                  <a:schemeClr val="tx1">
                    <a:lumMod val="85000"/>
                    <a:lumOff val="15000"/>
                  </a:schemeClr>
                </a:solidFill>
              </a:rPr>
              <a:t>                 ：当</a:t>
            </a:r>
            <a:r>
              <a:rPr lang="zh-CN" altLang="en-US" i="1" dirty="0">
                <a:solidFill>
                  <a:schemeClr val="tx1">
                    <a:lumMod val="85000"/>
                    <a:lumOff val="15000"/>
                  </a:schemeClr>
                </a:solidFill>
              </a:rPr>
              <a:t>ABCD</a:t>
            </a:r>
            <a:r>
              <a:rPr lang="zh-CN" altLang="en-US" dirty="0">
                <a:solidFill>
                  <a:schemeClr val="tx1">
                    <a:lumMod val="85000"/>
                    <a:lumOff val="15000"/>
                  </a:schemeClr>
                </a:solidFill>
              </a:rPr>
              <a:t>=101×(×表示可以为0，也可以为1)时该与项为1，在卡诺图上对应两个方格(</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10</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11</a:t>
            </a:r>
            <a:r>
              <a:rPr lang="zh-CN" altLang="en-US" dirty="0">
                <a:solidFill>
                  <a:schemeClr val="tx1">
                    <a:lumMod val="85000"/>
                    <a:lumOff val="15000"/>
                  </a:schemeClr>
                </a:solidFill>
              </a:rPr>
              <a:t>)处填1。 </a:t>
            </a:r>
          </a:p>
        </p:txBody>
      </p:sp>
      <p:graphicFrame>
        <p:nvGraphicFramePr>
          <p:cNvPr id="32770" name="Object 3"/>
          <p:cNvGraphicFramePr>
            <a:graphicFrameLocks noChangeAspect="1"/>
          </p:cNvGraphicFramePr>
          <p:nvPr/>
        </p:nvGraphicFramePr>
        <p:xfrm>
          <a:off x="4644008" y="2443637"/>
          <a:ext cx="3222451" cy="481307"/>
        </p:xfrm>
        <a:graphic>
          <a:graphicData uri="http://schemas.openxmlformats.org/presentationml/2006/ole">
            <p:oleObj spid="_x0000_s352258" name="公式" r:id="rId3" imgW="1701720" imgH="253800" progId="Equations">
              <p:embed/>
            </p:oleObj>
          </a:graphicData>
        </a:graphic>
      </p:graphicFrame>
      <p:graphicFrame>
        <p:nvGraphicFramePr>
          <p:cNvPr id="32771" name="Object 4"/>
          <p:cNvGraphicFramePr>
            <a:graphicFrameLocks noChangeAspect="1"/>
          </p:cNvGraphicFramePr>
          <p:nvPr/>
        </p:nvGraphicFramePr>
        <p:xfrm>
          <a:off x="1217712" y="4005064"/>
          <a:ext cx="762000" cy="461963"/>
        </p:xfrm>
        <a:graphic>
          <a:graphicData uri="http://schemas.openxmlformats.org/presentationml/2006/ole">
            <p:oleObj spid="_x0000_s352259" r:id="rId4" imgW="356071" imgH="216311" progId="Equations">
              <p:embed/>
            </p:oleObj>
          </a:graphicData>
        </a:graphic>
      </p:graphicFrame>
    </p:spTree>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2"/>
          <p:cNvSpPr txBox="1">
            <a:spLocks noChangeArrowheads="1"/>
          </p:cNvSpPr>
          <p:nvPr/>
        </p:nvSpPr>
        <p:spPr bwMode="auto">
          <a:xfrm>
            <a:off x="611560" y="1770856"/>
            <a:ext cx="7772400" cy="3962400"/>
          </a:xfrm>
          <a:prstGeom prst="rect">
            <a:avLst/>
          </a:prstGeom>
          <a:noFill/>
          <a:ln w="9525">
            <a:noFill/>
            <a:miter lim="800000"/>
            <a:headEnd/>
            <a:tailEnd/>
          </a:ln>
        </p:spPr>
        <p:txBody>
          <a:bodyPr>
            <a:spAutoFit/>
          </a:bodyPr>
          <a:lstStyle/>
          <a:p>
            <a:pPr algn="just">
              <a:lnSpc>
                <a:spcPct val="130000"/>
              </a:lnSpc>
              <a:spcBef>
                <a:spcPct val="50000"/>
              </a:spcBef>
            </a:pPr>
            <a:r>
              <a:rPr lang="zh-CN" altLang="en-US" dirty="0">
                <a:solidFill>
                  <a:schemeClr val="tx1">
                    <a:lumMod val="85000"/>
                    <a:lumOff val="15000"/>
                  </a:schemeClr>
                </a:solidFill>
              </a:rPr>
              <a:t>                 ：当</a:t>
            </a:r>
            <a:r>
              <a:rPr lang="zh-CN" altLang="en-US" i="1" dirty="0">
                <a:solidFill>
                  <a:schemeClr val="tx1">
                    <a:lumMod val="85000"/>
                    <a:lumOff val="15000"/>
                  </a:schemeClr>
                </a:solidFill>
              </a:rPr>
              <a:t>ABCD</a:t>
            </a:r>
            <a:r>
              <a:rPr lang="zh-CN" altLang="en-US" dirty="0">
                <a:solidFill>
                  <a:schemeClr val="tx1">
                    <a:lumMod val="85000"/>
                    <a:lumOff val="15000"/>
                  </a:schemeClr>
                </a:solidFill>
              </a:rPr>
              <a:t>=001×时该与项为1，对应两个方格(</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2</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3</a:t>
            </a:r>
            <a:r>
              <a:rPr lang="zh-CN" altLang="en-US" dirty="0">
                <a:solidFill>
                  <a:schemeClr val="tx1">
                    <a:lumMod val="85000"/>
                    <a:lumOff val="15000"/>
                  </a:schemeClr>
                </a:solidFill>
              </a:rPr>
              <a:t>)处填1。 </a:t>
            </a:r>
          </a:p>
          <a:p>
            <a:pPr algn="just">
              <a:lnSpc>
                <a:spcPct val="130000"/>
              </a:lnSpc>
              <a:spcBef>
                <a:spcPct val="50000"/>
              </a:spcBef>
            </a:pPr>
            <a:r>
              <a:rPr lang="zh-CN" altLang="en-US" dirty="0">
                <a:solidFill>
                  <a:schemeClr val="tx1">
                    <a:lumMod val="85000"/>
                    <a:lumOff val="15000"/>
                  </a:schemeClr>
                </a:solidFill>
              </a:rPr>
              <a:t>        </a:t>
            </a:r>
            <a:r>
              <a:rPr lang="zh-CN" altLang="en-US" i="1" dirty="0">
                <a:solidFill>
                  <a:schemeClr val="tx1">
                    <a:lumMod val="85000"/>
                    <a:lumOff val="15000"/>
                  </a:schemeClr>
                </a:solidFill>
              </a:rPr>
              <a:t>D</a:t>
            </a:r>
            <a:r>
              <a:rPr lang="zh-CN" altLang="en-US" dirty="0">
                <a:solidFill>
                  <a:schemeClr val="tx1">
                    <a:lumMod val="85000"/>
                    <a:lumOff val="15000"/>
                  </a:schemeClr>
                </a:solidFill>
              </a:rPr>
              <a:t>：当ABCD=×××1时该与项为1，对应八个方格(</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3</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5</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7</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9</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11</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13</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15</a:t>
            </a:r>
            <a:r>
              <a:rPr lang="zh-CN" altLang="en-US" dirty="0">
                <a:solidFill>
                  <a:schemeClr val="tx1">
                    <a:lumMod val="85000"/>
                    <a:lumOff val="15000"/>
                  </a:schemeClr>
                </a:solidFill>
              </a:rPr>
              <a:t>)处填1。 </a:t>
            </a:r>
          </a:p>
          <a:p>
            <a:pPr algn="just">
              <a:lnSpc>
                <a:spcPct val="130000"/>
              </a:lnSpc>
              <a:spcBef>
                <a:spcPct val="50000"/>
              </a:spcBef>
            </a:pPr>
            <a:r>
              <a:rPr lang="zh-CN" altLang="en-US" dirty="0">
                <a:solidFill>
                  <a:schemeClr val="tx1">
                    <a:lumMod val="85000"/>
                    <a:lumOff val="15000"/>
                  </a:schemeClr>
                </a:solidFill>
              </a:rPr>
              <a:t>        AD：当ABCD=1××1时该与项为1，对应四个方格(</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9</a:t>
            </a:r>
            <a:r>
              <a:rPr lang="zh-CN" altLang="en-US" dirty="0">
                <a:solidFill>
                  <a:schemeClr val="tx1">
                    <a:lumMod val="85000"/>
                    <a:lumOff val="15000"/>
                  </a:schemeClr>
                </a:solidFill>
              </a:rPr>
              <a:t>、 </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11</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13</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15</a:t>
            </a:r>
            <a:r>
              <a:rPr lang="zh-CN" altLang="en-US" dirty="0">
                <a:solidFill>
                  <a:schemeClr val="tx1">
                    <a:lumMod val="85000"/>
                    <a:lumOff val="15000"/>
                  </a:schemeClr>
                </a:solidFill>
              </a:rPr>
              <a:t>)处填1。 </a:t>
            </a:r>
          </a:p>
          <a:p>
            <a:pPr>
              <a:lnSpc>
                <a:spcPct val="130000"/>
              </a:lnSpc>
              <a:spcBef>
                <a:spcPct val="50000"/>
              </a:spcBef>
            </a:pPr>
            <a:r>
              <a:rPr lang="zh-CN" altLang="en-US" dirty="0">
                <a:solidFill>
                  <a:schemeClr val="tx1">
                    <a:lumMod val="85000"/>
                    <a:lumOff val="15000"/>
                  </a:schemeClr>
                </a:solidFill>
              </a:rPr>
              <a:t>        某些最小项重复，只需填一次即可。</a:t>
            </a:r>
          </a:p>
        </p:txBody>
      </p:sp>
      <p:graphicFrame>
        <p:nvGraphicFramePr>
          <p:cNvPr id="33794" name="Object 3"/>
          <p:cNvGraphicFramePr>
            <a:graphicFrameLocks noChangeAspect="1"/>
          </p:cNvGraphicFramePr>
          <p:nvPr/>
        </p:nvGraphicFramePr>
        <p:xfrm>
          <a:off x="1325935" y="1923256"/>
          <a:ext cx="711200" cy="431800"/>
        </p:xfrm>
        <a:graphic>
          <a:graphicData uri="http://schemas.openxmlformats.org/presentationml/2006/ole">
            <p:oleObj spid="_x0000_s353282" r:id="rId3" imgW="356071" imgH="216311" progId="Equations">
              <p:embed/>
            </p:oleObj>
          </a:graphicData>
        </a:graphic>
      </p:graphicFrame>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3505200" y="5638800"/>
            <a:ext cx="1808508" cy="461665"/>
          </a:xfrm>
          <a:prstGeom prst="rect">
            <a:avLst/>
          </a:prstGeom>
          <a:noFill/>
          <a:ln w="9525">
            <a:noFill/>
            <a:miter lim="800000"/>
            <a:headEnd/>
            <a:tailEnd/>
          </a:ln>
        </p:spPr>
        <p:txBody>
          <a:bodyPr wrap="none">
            <a:spAutoFit/>
          </a:bodyPr>
          <a:lstStyle/>
          <a:p>
            <a:r>
              <a:rPr lang="zh-CN" altLang="en-US" dirty="0" smtClean="0">
                <a:solidFill>
                  <a:schemeClr val="tx1">
                    <a:lumMod val="85000"/>
                    <a:lumOff val="15000"/>
                  </a:schemeClr>
                </a:solidFill>
              </a:rPr>
              <a:t>与</a:t>
            </a:r>
            <a:r>
              <a:rPr lang="zh-CN" altLang="en-US" dirty="0">
                <a:solidFill>
                  <a:schemeClr val="tx1">
                    <a:lumMod val="85000"/>
                    <a:lumOff val="15000"/>
                  </a:schemeClr>
                </a:solidFill>
              </a:rPr>
              <a:t>逻辑实例 </a:t>
            </a:r>
          </a:p>
        </p:txBody>
      </p:sp>
      <p:graphicFrame>
        <p:nvGraphicFramePr>
          <p:cNvPr id="2050" name="Object 3"/>
          <p:cNvGraphicFramePr>
            <a:graphicFrameLocks noChangeAspect="1"/>
          </p:cNvGraphicFramePr>
          <p:nvPr/>
        </p:nvGraphicFramePr>
        <p:xfrm>
          <a:off x="1403648" y="2069058"/>
          <a:ext cx="6324600" cy="3232150"/>
        </p:xfrm>
        <a:graphic>
          <a:graphicData uri="http://schemas.openxmlformats.org/presentationml/2006/ole">
            <p:oleObj spid="_x0000_s321538" r:id="rId3" imgW="1646237" imgH="846137" progId="Visio.Drawing.11">
              <p:embed/>
            </p:oleObj>
          </a:graphicData>
        </a:graphic>
      </p:graphicFrame>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2"/>
          <p:cNvSpPr txBox="1">
            <a:spLocks noChangeArrowheads="1"/>
          </p:cNvSpPr>
          <p:nvPr/>
        </p:nvSpPr>
        <p:spPr bwMode="auto">
          <a:xfrm>
            <a:off x="3845215" y="6137275"/>
            <a:ext cx="1806905" cy="461665"/>
          </a:xfrm>
          <a:prstGeom prst="rect">
            <a:avLst/>
          </a:prstGeom>
          <a:noFill/>
          <a:ln w="9525">
            <a:noFill/>
            <a:miter lim="800000"/>
            <a:headEnd/>
            <a:tailEnd/>
          </a:ln>
        </p:spPr>
        <p:txBody>
          <a:bodyPr wrap="none">
            <a:spAutoFit/>
          </a:bodyPr>
          <a:lstStyle/>
          <a:p>
            <a:r>
              <a:rPr lang="zh-CN" altLang="en-US" i="1" dirty="0" smtClean="0">
                <a:solidFill>
                  <a:schemeClr val="tx1">
                    <a:lumMod val="85000"/>
                    <a:lumOff val="15000"/>
                  </a:schemeClr>
                </a:solidFill>
              </a:rPr>
              <a:t>F</a:t>
            </a:r>
            <a:r>
              <a:rPr lang="zh-CN" altLang="en-US" baseline="-25000" dirty="0" smtClean="0">
                <a:solidFill>
                  <a:schemeClr val="tx1">
                    <a:lumMod val="85000"/>
                    <a:lumOff val="15000"/>
                  </a:schemeClr>
                </a:solidFill>
              </a:rPr>
              <a:t>3</a:t>
            </a:r>
            <a:r>
              <a:rPr lang="zh-CN" altLang="en-US" dirty="0">
                <a:solidFill>
                  <a:schemeClr val="tx1">
                    <a:lumMod val="85000"/>
                    <a:lumOff val="15000"/>
                  </a:schemeClr>
                </a:solidFill>
              </a:rPr>
              <a:t>的卡诺图 </a:t>
            </a:r>
          </a:p>
        </p:txBody>
      </p:sp>
      <p:graphicFrame>
        <p:nvGraphicFramePr>
          <p:cNvPr id="34818" name="Object 3"/>
          <p:cNvGraphicFramePr>
            <a:graphicFrameLocks noChangeAspect="1"/>
          </p:cNvGraphicFramePr>
          <p:nvPr/>
        </p:nvGraphicFramePr>
        <p:xfrm>
          <a:off x="1676400" y="1066800"/>
          <a:ext cx="5334000" cy="4849813"/>
        </p:xfrm>
        <a:graphic>
          <a:graphicData uri="http://schemas.openxmlformats.org/presentationml/2006/ole">
            <p:oleObj spid="_x0000_s354306" r:id="rId3" imgW="1402397" imgH="1272857" progId="Visio.Drawing.11">
              <p:embed/>
            </p:oleObj>
          </a:graphicData>
        </a:graphic>
      </p:graphicFrame>
    </p:spTree>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2"/>
          <p:cNvSpPr txBox="1">
            <a:spLocks noChangeArrowheads="1"/>
          </p:cNvSpPr>
          <p:nvPr/>
        </p:nvSpPr>
        <p:spPr bwMode="auto">
          <a:xfrm>
            <a:off x="685800" y="332656"/>
            <a:ext cx="7848600" cy="5469190"/>
          </a:xfrm>
          <a:prstGeom prst="rect">
            <a:avLst/>
          </a:prstGeom>
          <a:noFill/>
          <a:ln w="9525">
            <a:noFill/>
            <a:miter lim="800000"/>
            <a:headEnd/>
            <a:tailEnd/>
          </a:ln>
        </p:spPr>
        <p:txBody>
          <a:bodyPr wrap="square">
            <a:spAutoFit/>
          </a:bodyPr>
          <a:lstStyle/>
          <a:p>
            <a:pPr algn="just">
              <a:lnSpc>
                <a:spcPct val="145000"/>
              </a:lnSpc>
              <a:spcBef>
                <a:spcPct val="50000"/>
              </a:spcBef>
            </a:pPr>
            <a:r>
              <a:rPr lang="zh-CN" altLang="en-US" sz="3200" b="1" dirty="0">
                <a:solidFill>
                  <a:schemeClr val="tx1">
                    <a:lumMod val="85000"/>
                    <a:lumOff val="15000"/>
                  </a:schemeClr>
                </a:solidFill>
              </a:rPr>
              <a:t>   </a:t>
            </a:r>
            <a:r>
              <a:rPr lang="zh-CN" altLang="en-US" sz="3200" b="1" dirty="0" smtClean="0">
                <a:solidFill>
                  <a:schemeClr val="tx1">
                    <a:lumMod val="85000"/>
                    <a:lumOff val="15000"/>
                  </a:schemeClr>
                </a:solidFill>
              </a:rPr>
              <a:t>3</a:t>
            </a:r>
            <a:r>
              <a:rPr lang="zh-CN" altLang="en-US" sz="3200" b="1" dirty="0">
                <a:solidFill>
                  <a:schemeClr val="tx1">
                    <a:lumMod val="85000"/>
                    <a:lumOff val="15000"/>
                  </a:schemeClr>
                </a:solidFill>
              </a:rPr>
              <a:t>. 给出逻辑函数的最大项表达</a:t>
            </a:r>
            <a:r>
              <a:rPr lang="zh-CN" altLang="en-US" sz="3200" b="1" dirty="0" smtClean="0">
                <a:solidFill>
                  <a:schemeClr val="tx1">
                    <a:lumMod val="85000"/>
                    <a:lumOff val="15000"/>
                  </a:schemeClr>
                </a:solidFill>
              </a:rPr>
              <a:t>式</a:t>
            </a:r>
            <a:endParaRPr lang="en-US" altLang="zh-CN" sz="3200" b="1" dirty="0" smtClean="0">
              <a:solidFill>
                <a:schemeClr val="tx1">
                  <a:lumMod val="85000"/>
                  <a:lumOff val="15000"/>
                </a:schemeClr>
              </a:solidFill>
            </a:endParaRPr>
          </a:p>
          <a:p>
            <a:pPr algn="just">
              <a:lnSpc>
                <a:spcPct val="145000"/>
              </a:lnSpc>
              <a:spcBef>
                <a:spcPct val="50000"/>
              </a:spcBef>
            </a:pPr>
            <a:endParaRPr lang="zh-CN" altLang="en-US" sz="1200" b="1" dirty="0">
              <a:solidFill>
                <a:schemeClr val="tx1">
                  <a:lumMod val="85000"/>
                  <a:lumOff val="15000"/>
                </a:schemeClr>
              </a:solidFill>
            </a:endParaRPr>
          </a:p>
          <a:p>
            <a:pPr algn="just">
              <a:lnSpc>
                <a:spcPct val="145000"/>
              </a:lnSpc>
              <a:spcBef>
                <a:spcPct val="50000"/>
              </a:spcBef>
            </a:pPr>
            <a:r>
              <a:rPr lang="zh-CN" altLang="en-US" dirty="0">
                <a:solidFill>
                  <a:schemeClr val="tx1">
                    <a:lumMod val="85000"/>
                    <a:lumOff val="15000"/>
                  </a:schemeClr>
                </a:solidFill>
              </a:rPr>
              <a:t>       只要将构成逻辑函数的最大项在卡诺图相应的方格中填0，其余的方格填1即可。也就是说，任何一个逻辑函数都等于其卡诺图上填0的那些最大项之积。 </a:t>
            </a:r>
          </a:p>
          <a:p>
            <a:pPr algn="just">
              <a:lnSpc>
                <a:spcPct val="145000"/>
              </a:lnSpc>
              <a:spcBef>
                <a:spcPct val="50000"/>
              </a:spcBef>
            </a:pPr>
            <a:r>
              <a:rPr lang="zh-CN" altLang="en-US" dirty="0">
                <a:solidFill>
                  <a:schemeClr val="tx1">
                    <a:lumMod val="85000"/>
                    <a:lumOff val="15000"/>
                  </a:schemeClr>
                </a:solidFill>
              </a:rPr>
              <a:t>        例如，函数                                                                 的卡诺图</a:t>
            </a:r>
            <a:r>
              <a:rPr lang="zh-CN" altLang="en-US" dirty="0" smtClean="0">
                <a:solidFill>
                  <a:schemeClr val="tx1">
                    <a:lumMod val="85000"/>
                    <a:lumOff val="15000"/>
                  </a:schemeClr>
                </a:solidFill>
              </a:rPr>
              <a:t>如下图所</a:t>
            </a:r>
            <a:r>
              <a:rPr lang="zh-CN" altLang="en-US" dirty="0">
                <a:solidFill>
                  <a:schemeClr val="tx1">
                    <a:lumMod val="85000"/>
                    <a:lumOff val="15000"/>
                  </a:schemeClr>
                </a:solidFill>
              </a:rPr>
              <a:t>示。 </a:t>
            </a:r>
          </a:p>
          <a:p>
            <a:pPr algn="just">
              <a:lnSpc>
                <a:spcPct val="145000"/>
              </a:lnSpc>
              <a:spcBef>
                <a:spcPct val="50000"/>
              </a:spcBef>
            </a:pPr>
            <a:r>
              <a:rPr lang="zh-CN" altLang="en-US" dirty="0">
                <a:solidFill>
                  <a:schemeClr val="tx1">
                    <a:lumMod val="85000"/>
                    <a:lumOff val="15000"/>
                  </a:schemeClr>
                </a:solidFill>
              </a:rPr>
              <a:t>        必须注意，在卡诺图中最大项的编号与最小项编号是一致的，但对应输入变量的取值是相反的。 </a:t>
            </a:r>
          </a:p>
        </p:txBody>
      </p:sp>
      <p:graphicFrame>
        <p:nvGraphicFramePr>
          <p:cNvPr id="35842" name="Object 3"/>
          <p:cNvGraphicFramePr>
            <a:graphicFrameLocks noChangeAspect="1"/>
          </p:cNvGraphicFramePr>
          <p:nvPr/>
        </p:nvGraphicFramePr>
        <p:xfrm>
          <a:off x="2915816" y="3489325"/>
          <a:ext cx="5280992" cy="427038"/>
        </p:xfrm>
        <a:graphic>
          <a:graphicData uri="http://schemas.openxmlformats.org/presentationml/2006/ole">
            <p:oleObj spid="_x0000_s355330" r:id="rId3" imgW="3374124" imgH="266670" progId="Equations">
              <p:embed/>
            </p:oleObj>
          </a:graphicData>
        </a:graphic>
      </p:graphicFrame>
    </p:spTree>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2"/>
          <p:cNvSpPr txBox="1">
            <a:spLocks noChangeArrowheads="1"/>
          </p:cNvSpPr>
          <p:nvPr/>
        </p:nvSpPr>
        <p:spPr bwMode="auto">
          <a:xfrm>
            <a:off x="3635896" y="5229200"/>
            <a:ext cx="2971800" cy="461665"/>
          </a:xfrm>
          <a:prstGeom prst="rect">
            <a:avLst/>
          </a:prstGeom>
          <a:noFill/>
          <a:ln w="9525">
            <a:noFill/>
            <a:miter lim="800000"/>
            <a:headEnd/>
            <a:tailEnd/>
          </a:ln>
        </p:spPr>
        <p:txBody>
          <a:bodyPr>
            <a:spAutoFit/>
          </a:bodyPr>
          <a:lstStyle/>
          <a:p>
            <a:r>
              <a:rPr lang="zh-CN" altLang="en-US" i="1" dirty="0" smtClean="0">
                <a:solidFill>
                  <a:schemeClr val="tx1">
                    <a:lumMod val="85000"/>
                    <a:lumOff val="15000"/>
                  </a:schemeClr>
                </a:solidFill>
              </a:rPr>
              <a:t>F</a:t>
            </a:r>
            <a:r>
              <a:rPr lang="zh-CN" altLang="en-US" baseline="-25000" dirty="0" smtClean="0">
                <a:solidFill>
                  <a:schemeClr val="tx1">
                    <a:lumMod val="85000"/>
                    <a:lumOff val="15000"/>
                  </a:schemeClr>
                </a:solidFill>
              </a:rPr>
              <a:t>4</a:t>
            </a:r>
            <a:r>
              <a:rPr lang="zh-CN" altLang="en-US" dirty="0">
                <a:solidFill>
                  <a:schemeClr val="tx1">
                    <a:lumMod val="85000"/>
                    <a:lumOff val="15000"/>
                  </a:schemeClr>
                </a:solidFill>
              </a:rPr>
              <a:t>的卡诺图 </a:t>
            </a:r>
          </a:p>
        </p:txBody>
      </p:sp>
      <p:graphicFrame>
        <p:nvGraphicFramePr>
          <p:cNvPr id="36866" name="Object 3"/>
          <p:cNvGraphicFramePr>
            <a:graphicFrameLocks noChangeAspect="1"/>
          </p:cNvGraphicFramePr>
          <p:nvPr/>
        </p:nvGraphicFramePr>
        <p:xfrm>
          <a:off x="1447800" y="1752600"/>
          <a:ext cx="5562600" cy="3049588"/>
        </p:xfrm>
        <a:graphic>
          <a:graphicData uri="http://schemas.openxmlformats.org/presentationml/2006/ole">
            <p:oleObj spid="_x0000_s356354" r:id="rId3" imgW="1402397" imgH="769937" progId="Visio.Drawing.11">
              <p:embed/>
            </p:oleObj>
          </a:graphicData>
        </a:graphic>
      </p:graphicFrame>
    </p:spTree>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Text Box 2"/>
          <p:cNvSpPr txBox="1">
            <a:spLocks noChangeArrowheads="1"/>
          </p:cNvSpPr>
          <p:nvPr/>
        </p:nvSpPr>
        <p:spPr bwMode="auto">
          <a:xfrm>
            <a:off x="762000" y="332656"/>
            <a:ext cx="7772400" cy="3502497"/>
          </a:xfrm>
          <a:prstGeom prst="rect">
            <a:avLst/>
          </a:prstGeom>
          <a:noFill/>
          <a:ln w="9525">
            <a:noFill/>
            <a:miter lim="800000"/>
            <a:headEnd/>
            <a:tailEnd/>
          </a:ln>
        </p:spPr>
        <p:txBody>
          <a:bodyPr wrap="square">
            <a:spAutoFit/>
          </a:bodyPr>
          <a:lstStyle/>
          <a:p>
            <a:pPr algn="just">
              <a:lnSpc>
                <a:spcPct val="130000"/>
              </a:lnSpc>
              <a:spcBef>
                <a:spcPct val="50000"/>
              </a:spcBef>
            </a:pPr>
            <a:r>
              <a:rPr lang="zh-CN" altLang="en-US" sz="3200" b="1" dirty="0">
                <a:solidFill>
                  <a:schemeClr val="tx1">
                    <a:lumMod val="85000"/>
                    <a:lumOff val="15000"/>
                  </a:schemeClr>
                </a:solidFill>
              </a:rPr>
              <a:t>       4. 给出逻辑函数的一般或与</a:t>
            </a:r>
            <a:r>
              <a:rPr lang="zh-CN" altLang="en-US" sz="3200" b="1" dirty="0" smtClean="0">
                <a:solidFill>
                  <a:schemeClr val="tx1">
                    <a:lumMod val="85000"/>
                    <a:lumOff val="15000"/>
                  </a:schemeClr>
                </a:solidFill>
              </a:rPr>
              <a:t>式</a:t>
            </a:r>
            <a:endParaRPr lang="zh-CN" altLang="en-US" sz="3200" b="1" dirty="0">
              <a:solidFill>
                <a:schemeClr val="tx1">
                  <a:lumMod val="85000"/>
                  <a:lumOff val="15000"/>
                </a:schemeClr>
              </a:solidFill>
            </a:endParaRPr>
          </a:p>
          <a:p>
            <a:pPr algn="just">
              <a:lnSpc>
                <a:spcPct val="130000"/>
              </a:lnSpc>
              <a:spcBef>
                <a:spcPct val="50000"/>
              </a:spcBef>
            </a:pPr>
            <a:r>
              <a:rPr lang="zh-CN" altLang="en-US" dirty="0">
                <a:solidFill>
                  <a:schemeClr val="tx1">
                    <a:lumMod val="85000"/>
                    <a:lumOff val="15000"/>
                  </a:schemeClr>
                </a:solidFill>
              </a:rPr>
              <a:t>       将一般或与式中每个或项在卡诺图上所覆盖的最大项处都填0，其余的填1即可。 </a:t>
            </a:r>
          </a:p>
          <a:p>
            <a:pPr algn="just">
              <a:lnSpc>
                <a:spcPct val="130000"/>
              </a:lnSpc>
              <a:spcBef>
                <a:spcPct val="50000"/>
              </a:spcBef>
            </a:pPr>
            <a:r>
              <a:rPr lang="zh-CN" altLang="en-US" dirty="0">
                <a:solidFill>
                  <a:schemeClr val="tx1">
                    <a:lumMod val="85000"/>
                    <a:lumOff val="15000"/>
                  </a:schemeClr>
                </a:solidFill>
              </a:rPr>
              <a:t>        例如，将函数                                 填入卡诺图时，先确定使每个或项为0时输入变量的取值，然后在该取值所对应的方格内填0。 </a:t>
            </a:r>
          </a:p>
        </p:txBody>
      </p:sp>
      <p:graphicFrame>
        <p:nvGraphicFramePr>
          <p:cNvPr id="37890" name="Object 3"/>
          <p:cNvGraphicFramePr>
            <a:graphicFrameLocks noChangeAspect="1"/>
          </p:cNvGraphicFramePr>
          <p:nvPr/>
        </p:nvGraphicFramePr>
        <p:xfrm>
          <a:off x="3352800" y="2276872"/>
          <a:ext cx="2514600" cy="508000"/>
        </p:xfrm>
        <a:graphic>
          <a:graphicData uri="http://schemas.openxmlformats.org/presentationml/2006/ole">
            <p:oleObj spid="_x0000_s357378" r:id="rId3" imgW="1257617" imgH="254317" progId="Equations">
              <p:embed/>
            </p:oleObj>
          </a:graphicData>
        </a:graphic>
      </p:graphicFrame>
      <p:graphicFrame>
        <p:nvGraphicFramePr>
          <p:cNvPr id="37891" name="Object 4"/>
          <p:cNvGraphicFramePr>
            <a:graphicFrameLocks noChangeAspect="1"/>
          </p:cNvGraphicFramePr>
          <p:nvPr/>
        </p:nvGraphicFramePr>
        <p:xfrm>
          <a:off x="1447800" y="3962400"/>
          <a:ext cx="1066800" cy="460375"/>
        </p:xfrm>
        <a:graphic>
          <a:graphicData uri="http://schemas.openxmlformats.org/presentationml/2006/ole">
            <p:oleObj spid="_x0000_s357379" r:id="rId4" imgW="559360" imgH="241722" progId="Equations">
              <p:embed/>
            </p:oleObj>
          </a:graphicData>
        </a:graphic>
      </p:graphicFrame>
      <p:graphicFrame>
        <p:nvGraphicFramePr>
          <p:cNvPr id="37892" name="Object 5"/>
          <p:cNvGraphicFramePr>
            <a:graphicFrameLocks noChangeAspect="1"/>
          </p:cNvGraphicFramePr>
          <p:nvPr/>
        </p:nvGraphicFramePr>
        <p:xfrm>
          <a:off x="1447800" y="5334000"/>
          <a:ext cx="1090613" cy="460375"/>
        </p:xfrm>
        <a:graphic>
          <a:graphicData uri="http://schemas.openxmlformats.org/presentationml/2006/ole">
            <p:oleObj spid="_x0000_s357380" r:id="rId5" imgW="572065" imgH="241722" progId="Equations">
              <p:embed/>
            </p:oleObj>
          </a:graphicData>
        </a:graphic>
      </p:graphicFrame>
      <p:sp>
        <p:nvSpPr>
          <p:cNvPr id="37894" name="Text Box 6"/>
          <p:cNvSpPr txBox="1">
            <a:spLocks noChangeArrowheads="1"/>
          </p:cNvSpPr>
          <p:nvPr/>
        </p:nvSpPr>
        <p:spPr bwMode="auto">
          <a:xfrm>
            <a:off x="2590800" y="4025900"/>
            <a:ext cx="6096000" cy="457200"/>
          </a:xfrm>
          <a:prstGeom prst="rect">
            <a:avLst/>
          </a:prstGeom>
          <a:noFill/>
          <a:ln w="9525">
            <a:noFill/>
            <a:miter lim="800000"/>
            <a:headEnd/>
            <a:tailEnd/>
          </a:ln>
        </p:spPr>
        <p:txBody>
          <a:bodyPr>
            <a:spAutoFit/>
          </a:bodyPr>
          <a:lstStyle/>
          <a:p>
            <a:r>
              <a:rPr lang="zh-CN" altLang="en-US">
                <a:solidFill>
                  <a:schemeClr val="tx1">
                    <a:lumMod val="85000"/>
                    <a:lumOff val="15000"/>
                  </a:schemeClr>
                </a:solidFill>
              </a:rPr>
              <a:t>当</a:t>
            </a:r>
            <a:r>
              <a:rPr lang="zh-CN" altLang="en-US" i="1">
                <a:solidFill>
                  <a:schemeClr val="tx1">
                    <a:lumMod val="85000"/>
                    <a:lumOff val="15000"/>
                  </a:schemeClr>
                </a:solidFill>
              </a:rPr>
              <a:t>ABC</a:t>
            </a:r>
            <a:r>
              <a:rPr lang="zh-CN" altLang="en-US">
                <a:solidFill>
                  <a:schemeClr val="tx1">
                    <a:lumMod val="85000"/>
                    <a:lumOff val="15000"/>
                  </a:schemeClr>
                </a:solidFill>
              </a:rPr>
              <a:t>=1×0时，该或项为0，对应两个方格</a:t>
            </a:r>
          </a:p>
        </p:txBody>
      </p:sp>
      <p:sp>
        <p:nvSpPr>
          <p:cNvPr id="37895" name="Text Box 7"/>
          <p:cNvSpPr txBox="1">
            <a:spLocks noChangeArrowheads="1"/>
          </p:cNvSpPr>
          <p:nvPr/>
        </p:nvSpPr>
        <p:spPr bwMode="auto">
          <a:xfrm>
            <a:off x="812800" y="4572000"/>
            <a:ext cx="2534668" cy="461665"/>
          </a:xfrm>
          <a:prstGeom prst="rect">
            <a:avLst/>
          </a:prstGeom>
          <a:noFill/>
          <a:ln w="9525">
            <a:noFill/>
            <a:miter lim="800000"/>
            <a:headEnd/>
            <a:tailEnd/>
          </a:ln>
        </p:spPr>
        <p:txBody>
          <a:bodyPr wrap="none">
            <a:spAutoFit/>
          </a:bodyPr>
          <a:lstStyle/>
          <a:p>
            <a:r>
              <a:rPr lang="zh-CN" altLang="en-US">
                <a:solidFill>
                  <a:schemeClr val="tx1">
                    <a:lumMod val="85000"/>
                    <a:lumOff val="15000"/>
                  </a:schemeClr>
                </a:solidFill>
              </a:rPr>
              <a:t>(</a:t>
            </a:r>
            <a:r>
              <a:rPr lang="zh-CN" altLang="en-US" i="1">
                <a:solidFill>
                  <a:schemeClr val="tx1">
                    <a:lumMod val="85000"/>
                    <a:lumOff val="15000"/>
                  </a:schemeClr>
                </a:solidFill>
              </a:rPr>
              <a:t>M</a:t>
            </a:r>
            <a:r>
              <a:rPr lang="zh-CN" altLang="en-US" baseline="-25000">
                <a:solidFill>
                  <a:schemeClr val="tx1">
                    <a:lumMod val="85000"/>
                    <a:lumOff val="15000"/>
                  </a:schemeClr>
                </a:solidFill>
              </a:rPr>
              <a:t>4</a:t>
            </a:r>
            <a:r>
              <a:rPr lang="zh-CN" altLang="en-US">
                <a:solidFill>
                  <a:schemeClr val="tx1">
                    <a:lumMod val="85000"/>
                    <a:lumOff val="15000"/>
                  </a:schemeClr>
                </a:solidFill>
              </a:rPr>
              <a:t>、</a:t>
            </a:r>
            <a:r>
              <a:rPr lang="zh-CN" altLang="en-US" i="1">
                <a:solidFill>
                  <a:schemeClr val="tx1">
                    <a:lumMod val="85000"/>
                    <a:lumOff val="15000"/>
                  </a:schemeClr>
                </a:solidFill>
              </a:rPr>
              <a:t>M</a:t>
            </a:r>
            <a:r>
              <a:rPr lang="zh-CN" altLang="en-US" baseline="-25000">
                <a:solidFill>
                  <a:schemeClr val="tx1">
                    <a:lumMod val="85000"/>
                    <a:lumOff val="15000"/>
                  </a:schemeClr>
                </a:solidFill>
              </a:rPr>
              <a:t>6</a:t>
            </a:r>
            <a:r>
              <a:rPr lang="zh-CN" altLang="en-US">
                <a:solidFill>
                  <a:schemeClr val="tx1">
                    <a:lumMod val="85000"/>
                    <a:lumOff val="15000"/>
                  </a:schemeClr>
                </a:solidFill>
              </a:rPr>
              <a:t>)处填0。</a:t>
            </a:r>
          </a:p>
        </p:txBody>
      </p:sp>
      <p:sp>
        <p:nvSpPr>
          <p:cNvPr id="37896" name="Text Box 8"/>
          <p:cNvSpPr txBox="1">
            <a:spLocks noChangeArrowheads="1"/>
          </p:cNvSpPr>
          <p:nvPr/>
        </p:nvSpPr>
        <p:spPr bwMode="auto">
          <a:xfrm>
            <a:off x="2590800" y="5367338"/>
            <a:ext cx="6077305" cy="461665"/>
          </a:xfrm>
          <a:prstGeom prst="rect">
            <a:avLst/>
          </a:prstGeom>
          <a:noFill/>
          <a:ln w="9525">
            <a:noFill/>
            <a:miter lim="800000"/>
            <a:headEnd/>
            <a:tailEnd/>
          </a:ln>
        </p:spPr>
        <p:txBody>
          <a:bodyPr wrap="none">
            <a:spAutoFit/>
          </a:bodyPr>
          <a:lstStyle/>
          <a:p>
            <a:r>
              <a:rPr lang="zh-CN" altLang="en-US">
                <a:solidFill>
                  <a:schemeClr val="tx1">
                    <a:lumMod val="85000"/>
                    <a:lumOff val="15000"/>
                  </a:schemeClr>
                </a:solidFill>
              </a:rPr>
              <a:t>当</a:t>
            </a:r>
            <a:r>
              <a:rPr lang="zh-CN" altLang="en-US" i="1">
                <a:solidFill>
                  <a:schemeClr val="tx1">
                    <a:lumMod val="85000"/>
                    <a:lumOff val="15000"/>
                  </a:schemeClr>
                </a:solidFill>
              </a:rPr>
              <a:t>ABC</a:t>
            </a:r>
            <a:r>
              <a:rPr lang="zh-CN" altLang="en-US">
                <a:solidFill>
                  <a:schemeClr val="tx1">
                    <a:lumMod val="85000"/>
                    <a:lumOff val="15000"/>
                  </a:schemeClr>
                </a:solidFill>
              </a:rPr>
              <a:t>=×10时，该或项为0，对应两个方格</a:t>
            </a:r>
          </a:p>
        </p:txBody>
      </p:sp>
      <p:sp>
        <p:nvSpPr>
          <p:cNvPr id="37897" name="Text Box 9"/>
          <p:cNvSpPr txBox="1">
            <a:spLocks noChangeArrowheads="1"/>
          </p:cNvSpPr>
          <p:nvPr/>
        </p:nvSpPr>
        <p:spPr bwMode="auto">
          <a:xfrm>
            <a:off x="762000" y="6019800"/>
            <a:ext cx="2534668" cy="461665"/>
          </a:xfrm>
          <a:prstGeom prst="rect">
            <a:avLst/>
          </a:prstGeom>
          <a:noFill/>
          <a:ln w="9525">
            <a:noFill/>
            <a:miter lim="800000"/>
            <a:headEnd/>
            <a:tailEnd/>
          </a:ln>
        </p:spPr>
        <p:txBody>
          <a:bodyPr wrap="none">
            <a:spAutoFit/>
          </a:bodyPr>
          <a:lstStyle/>
          <a:p>
            <a:r>
              <a:rPr lang="zh-CN" altLang="en-US">
                <a:solidFill>
                  <a:schemeClr val="tx1">
                    <a:lumMod val="85000"/>
                    <a:lumOff val="15000"/>
                  </a:schemeClr>
                </a:solidFill>
              </a:rPr>
              <a:t>(</a:t>
            </a:r>
            <a:r>
              <a:rPr lang="zh-CN" altLang="en-US" i="1">
                <a:solidFill>
                  <a:schemeClr val="tx1">
                    <a:lumMod val="85000"/>
                    <a:lumOff val="15000"/>
                  </a:schemeClr>
                </a:solidFill>
              </a:rPr>
              <a:t>M</a:t>
            </a:r>
            <a:r>
              <a:rPr lang="zh-CN" altLang="en-US" baseline="-25000">
                <a:solidFill>
                  <a:schemeClr val="tx1">
                    <a:lumMod val="85000"/>
                    <a:lumOff val="15000"/>
                  </a:schemeClr>
                </a:solidFill>
              </a:rPr>
              <a:t>2</a:t>
            </a:r>
            <a:r>
              <a:rPr lang="zh-CN" altLang="en-US">
                <a:solidFill>
                  <a:schemeClr val="tx1">
                    <a:lumMod val="85000"/>
                    <a:lumOff val="15000"/>
                  </a:schemeClr>
                </a:solidFill>
              </a:rPr>
              <a:t>、</a:t>
            </a:r>
            <a:r>
              <a:rPr lang="zh-CN" altLang="en-US" i="1">
                <a:solidFill>
                  <a:schemeClr val="tx1">
                    <a:lumMod val="85000"/>
                    <a:lumOff val="15000"/>
                  </a:schemeClr>
                </a:solidFill>
              </a:rPr>
              <a:t>M</a:t>
            </a:r>
            <a:r>
              <a:rPr lang="zh-CN" altLang="en-US" baseline="-25000">
                <a:solidFill>
                  <a:schemeClr val="tx1">
                    <a:lumMod val="85000"/>
                    <a:lumOff val="15000"/>
                  </a:schemeClr>
                </a:solidFill>
              </a:rPr>
              <a:t>6</a:t>
            </a:r>
            <a:r>
              <a:rPr lang="zh-CN" altLang="en-US">
                <a:solidFill>
                  <a:schemeClr val="tx1">
                    <a:lumMod val="85000"/>
                    <a:lumOff val="15000"/>
                  </a:schemeClr>
                </a:solidFill>
              </a:rPr>
              <a:t>)处填0。</a:t>
            </a:r>
          </a:p>
        </p:txBody>
      </p:sp>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2"/>
          <p:cNvSpPr txBox="1">
            <a:spLocks noChangeArrowheads="1"/>
          </p:cNvSpPr>
          <p:nvPr/>
        </p:nvSpPr>
        <p:spPr bwMode="auto">
          <a:xfrm>
            <a:off x="755576" y="1471315"/>
            <a:ext cx="8148384" cy="461665"/>
          </a:xfrm>
          <a:prstGeom prst="rect">
            <a:avLst/>
          </a:prstGeom>
          <a:noFill/>
          <a:ln w="9525">
            <a:noFill/>
            <a:miter lim="800000"/>
            <a:headEnd/>
            <a:tailEnd/>
          </a:ln>
        </p:spPr>
        <p:txBody>
          <a:bodyPr wrap="none">
            <a:spAutoFit/>
          </a:bodyPr>
          <a:lstStyle/>
          <a:p>
            <a:r>
              <a:rPr lang="zh-CN" altLang="en-US" dirty="0">
                <a:solidFill>
                  <a:schemeClr val="tx1">
                    <a:lumMod val="85000"/>
                    <a:lumOff val="15000"/>
                  </a:schemeClr>
                </a:solidFill>
              </a:rPr>
              <a:t>某些最大项重复，填一次即可。</a:t>
            </a:r>
            <a:r>
              <a:rPr lang="zh-CN" altLang="en-US" i="1" dirty="0">
                <a:solidFill>
                  <a:schemeClr val="tx1">
                    <a:lumMod val="85000"/>
                    <a:lumOff val="15000"/>
                  </a:schemeClr>
                </a:solidFill>
              </a:rPr>
              <a:t>F</a:t>
            </a:r>
            <a:r>
              <a:rPr lang="zh-CN" altLang="en-US" baseline="-25000" dirty="0">
                <a:solidFill>
                  <a:schemeClr val="tx1">
                    <a:lumMod val="85000"/>
                    <a:lumOff val="15000"/>
                  </a:schemeClr>
                </a:solidFill>
              </a:rPr>
              <a:t>5</a:t>
            </a:r>
            <a:r>
              <a:rPr lang="zh-CN" altLang="en-US" dirty="0">
                <a:solidFill>
                  <a:schemeClr val="tx1">
                    <a:lumMod val="85000"/>
                    <a:lumOff val="15000"/>
                  </a:schemeClr>
                </a:solidFill>
              </a:rPr>
              <a:t>的卡诺图</a:t>
            </a:r>
            <a:r>
              <a:rPr lang="zh-CN" altLang="en-US" dirty="0" smtClean="0">
                <a:solidFill>
                  <a:schemeClr val="tx1">
                    <a:lumMod val="85000"/>
                    <a:lumOff val="15000"/>
                  </a:schemeClr>
                </a:solidFill>
              </a:rPr>
              <a:t>如下图所</a:t>
            </a:r>
            <a:r>
              <a:rPr lang="zh-CN" altLang="en-US" dirty="0">
                <a:solidFill>
                  <a:schemeClr val="tx1">
                    <a:lumMod val="85000"/>
                    <a:lumOff val="15000"/>
                  </a:schemeClr>
                </a:solidFill>
              </a:rPr>
              <a:t>示。 </a:t>
            </a:r>
          </a:p>
        </p:txBody>
      </p:sp>
      <p:sp>
        <p:nvSpPr>
          <p:cNvPr id="38916" name="Text Box 3"/>
          <p:cNvSpPr txBox="1">
            <a:spLocks noChangeArrowheads="1"/>
          </p:cNvSpPr>
          <p:nvPr/>
        </p:nvSpPr>
        <p:spPr bwMode="auto">
          <a:xfrm>
            <a:off x="3989231" y="5517232"/>
            <a:ext cx="1806905" cy="461665"/>
          </a:xfrm>
          <a:prstGeom prst="rect">
            <a:avLst/>
          </a:prstGeom>
          <a:noFill/>
          <a:ln w="9525">
            <a:noFill/>
            <a:miter lim="800000"/>
            <a:headEnd/>
            <a:tailEnd/>
          </a:ln>
        </p:spPr>
        <p:txBody>
          <a:bodyPr wrap="none">
            <a:spAutoFit/>
          </a:bodyPr>
          <a:lstStyle/>
          <a:p>
            <a:r>
              <a:rPr lang="zh-CN" altLang="en-US" i="1" dirty="0" smtClean="0">
                <a:solidFill>
                  <a:schemeClr val="tx1">
                    <a:lumMod val="85000"/>
                    <a:lumOff val="15000"/>
                  </a:schemeClr>
                </a:solidFill>
              </a:rPr>
              <a:t>F</a:t>
            </a:r>
            <a:r>
              <a:rPr lang="zh-CN" altLang="en-US" baseline="-25000" dirty="0" smtClean="0">
                <a:solidFill>
                  <a:schemeClr val="tx1">
                    <a:lumMod val="85000"/>
                    <a:lumOff val="15000"/>
                  </a:schemeClr>
                </a:solidFill>
              </a:rPr>
              <a:t>5</a:t>
            </a:r>
            <a:r>
              <a:rPr lang="zh-CN" altLang="en-US" dirty="0">
                <a:solidFill>
                  <a:schemeClr val="tx1">
                    <a:lumMod val="85000"/>
                    <a:lumOff val="15000"/>
                  </a:schemeClr>
                </a:solidFill>
              </a:rPr>
              <a:t>的卡诺图 </a:t>
            </a:r>
          </a:p>
        </p:txBody>
      </p:sp>
      <p:graphicFrame>
        <p:nvGraphicFramePr>
          <p:cNvPr id="38914" name="Object 4"/>
          <p:cNvGraphicFramePr>
            <a:graphicFrameLocks noChangeAspect="1"/>
          </p:cNvGraphicFramePr>
          <p:nvPr/>
        </p:nvGraphicFramePr>
        <p:xfrm>
          <a:off x="1524000" y="2057400"/>
          <a:ext cx="5562600" cy="3049588"/>
        </p:xfrm>
        <a:graphic>
          <a:graphicData uri="http://schemas.openxmlformats.org/presentationml/2006/ole">
            <p:oleObj spid="_x0000_s358402" r:id="rId3" imgW="1402397" imgH="769937" progId="Visio.Drawing.11">
              <p:embed/>
            </p:oleObj>
          </a:graphicData>
        </a:graphic>
      </p:graphicFrame>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2"/>
          <p:cNvSpPr txBox="1">
            <a:spLocks noChangeArrowheads="1"/>
          </p:cNvSpPr>
          <p:nvPr/>
        </p:nvSpPr>
        <p:spPr bwMode="auto">
          <a:xfrm>
            <a:off x="1115616" y="332656"/>
            <a:ext cx="3607078" cy="523220"/>
          </a:xfrm>
          <a:prstGeom prst="rect">
            <a:avLst/>
          </a:prstGeom>
          <a:noFill/>
          <a:ln w="9525">
            <a:noFill/>
            <a:miter lim="800000"/>
            <a:headEnd/>
            <a:tailEnd/>
          </a:ln>
        </p:spPr>
        <p:txBody>
          <a:bodyPr wrap="none">
            <a:spAutoFit/>
          </a:bodyPr>
          <a:lstStyle/>
          <a:p>
            <a:r>
              <a:rPr lang="zh-CN" altLang="en-US" sz="2800" b="1" dirty="0">
                <a:solidFill>
                  <a:schemeClr val="tx1">
                    <a:lumMod val="85000"/>
                    <a:lumOff val="15000"/>
                  </a:schemeClr>
                </a:solidFill>
              </a:rPr>
              <a:t>2.5.3 最小项合并规律 </a:t>
            </a:r>
          </a:p>
        </p:txBody>
      </p:sp>
      <p:sp>
        <p:nvSpPr>
          <p:cNvPr id="39941" name="Text Box 3"/>
          <p:cNvSpPr txBox="1">
            <a:spLocks noChangeArrowheads="1"/>
          </p:cNvSpPr>
          <p:nvPr/>
        </p:nvSpPr>
        <p:spPr bwMode="auto">
          <a:xfrm>
            <a:off x="533400" y="1862138"/>
            <a:ext cx="8153400" cy="3896451"/>
          </a:xfrm>
          <a:prstGeom prst="rect">
            <a:avLst/>
          </a:prstGeom>
          <a:noFill/>
          <a:ln w="9525">
            <a:noFill/>
            <a:miter lim="800000"/>
            <a:headEnd/>
            <a:tailEnd/>
          </a:ln>
        </p:spPr>
        <p:txBody>
          <a:bodyPr>
            <a:spAutoFit/>
          </a:bodyPr>
          <a:lstStyle/>
          <a:p>
            <a:pPr algn="just">
              <a:lnSpc>
                <a:spcPct val="140000"/>
              </a:lnSpc>
              <a:spcBef>
                <a:spcPct val="50000"/>
              </a:spcBef>
            </a:pPr>
            <a:r>
              <a:rPr lang="zh-CN" altLang="en-US" dirty="0">
                <a:solidFill>
                  <a:schemeClr val="tx1">
                    <a:lumMod val="85000"/>
                    <a:lumOff val="15000"/>
                  </a:schemeClr>
                </a:solidFill>
              </a:rPr>
              <a:t>       在卡诺图中，凡是几何位置相邻的最小项均可以合并。 </a:t>
            </a:r>
            <a:r>
              <a:rPr lang="zh-CN" altLang="en-US" dirty="0" smtClean="0">
                <a:solidFill>
                  <a:schemeClr val="tx1">
                    <a:lumMod val="85000"/>
                    <a:lumOff val="15000"/>
                  </a:schemeClr>
                </a:solidFill>
              </a:rPr>
              <a:t>         两</a:t>
            </a:r>
            <a:r>
              <a:rPr lang="zh-CN" altLang="en-US" dirty="0">
                <a:solidFill>
                  <a:schemeClr val="tx1">
                    <a:lumMod val="85000"/>
                    <a:lumOff val="15000"/>
                  </a:schemeClr>
                </a:solidFill>
              </a:rPr>
              <a:t>个相邻最小项合并为一项，消去一个互补变量。在卡诺图上该合并圈称为单元圈，它所对应的与项由圈内没有变化的那些变量组成，可以直接从卡诺图中读出。例如，</a:t>
            </a:r>
            <a:r>
              <a:rPr lang="zh-CN" altLang="en-US" dirty="0" smtClean="0">
                <a:solidFill>
                  <a:schemeClr val="tx1">
                    <a:lumMod val="85000"/>
                    <a:lumOff val="15000"/>
                  </a:schemeClr>
                </a:solidFill>
              </a:rPr>
              <a:t>图 (</a:t>
            </a:r>
            <a:r>
              <a:rPr lang="zh-CN" altLang="en-US" i="1" dirty="0">
                <a:solidFill>
                  <a:schemeClr val="tx1">
                    <a:lumMod val="85000"/>
                    <a:lumOff val="15000"/>
                  </a:schemeClr>
                </a:solidFill>
              </a:rPr>
              <a:t>a</a:t>
            </a:r>
            <a:r>
              <a:rPr lang="zh-CN" altLang="en-US" dirty="0">
                <a:solidFill>
                  <a:schemeClr val="tx1">
                    <a:lumMod val="85000"/>
                    <a:lumOff val="15000"/>
                  </a:schemeClr>
                </a:solidFill>
              </a:rPr>
              <a:t>) 中</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3</a:t>
            </a:r>
            <a:r>
              <a:rPr lang="zh-CN" altLang="en-US" dirty="0">
                <a:solidFill>
                  <a:schemeClr val="tx1">
                    <a:lumMod val="85000"/>
                    <a:lumOff val="15000"/>
                  </a:schemeClr>
                </a:solidFill>
              </a:rPr>
              <a:t>合并为       ，</a:t>
            </a:r>
            <a:r>
              <a:rPr lang="zh-CN" altLang="en-US" dirty="0" smtClean="0">
                <a:solidFill>
                  <a:schemeClr val="tx1">
                    <a:lumMod val="85000"/>
                    <a:lumOff val="15000"/>
                  </a:schemeClr>
                </a:solidFill>
              </a:rPr>
              <a:t>图 (</a:t>
            </a:r>
            <a:r>
              <a:rPr lang="zh-CN" altLang="en-US" i="1" dirty="0">
                <a:solidFill>
                  <a:schemeClr val="tx1">
                    <a:lumMod val="85000"/>
                    <a:lumOff val="15000"/>
                  </a:schemeClr>
                </a:solidFill>
              </a:rPr>
              <a:t>b</a:t>
            </a:r>
            <a:r>
              <a:rPr lang="zh-CN" altLang="en-US" dirty="0">
                <a:solidFill>
                  <a:schemeClr val="tx1">
                    <a:lumMod val="85000"/>
                    <a:lumOff val="15000"/>
                  </a:schemeClr>
                </a:solidFill>
              </a:rPr>
              <a:t>)中</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0</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4</a:t>
            </a:r>
            <a:r>
              <a:rPr lang="zh-CN" altLang="en-US" dirty="0">
                <a:solidFill>
                  <a:schemeClr val="tx1">
                    <a:lumMod val="85000"/>
                    <a:lumOff val="15000"/>
                  </a:schemeClr>
                </a:solidFill>
              </a:rPr>
              <a:t>合并为       。 </a:t>
            </a:r>
          </a:p>
          <a:p>
            <a:pPr algn="just">
              <a:lnSpc>
                <a:spcPct val="140000"/>
              </a:lnSpc>
              <a:spcBef>
                <a:spcPct val="50000"/>
              </a:spcBef>
            </a:pPr>
            <a:r>
              <a:rPr lang="zh-CN" altLang="en-US" dirty="0">
                <a:solidFill>
                  <a:schemeClr val="tx1">
                    <a:lumMod val="85000"/>
                    <a:lumOff val="15000"/>
                  </a:schemeClr>
                </a:solidFill>
              </a:rPr>
              <a:t>       任何两个相邻的单元K圈也是相邻项，仍然可以合并，消去互补变量。因此，如果K圈越大，消去的变量数就越多。 </a:t>
            </a:r>
          </a:p>
        </p:txBody>
      </p:sp>
      <p:graphicFrame>
        <p:nvGraphicFramePr>
          <p:cNvPr id="39938" name="Object 4"/>
          <p:cNvGraphicFramePr>
            <a:graphicFrameLocks noChangeAspect="1"/>
          </p:cNvGraphicFramePr>
          <p:nvPr/>
        </p:nvGraphicFramePr>
        <p:xfrm>
          <a:off x="2627784" y="4005064"/>
          <a:ext cx="457200" cy="409575"/>
        </p:xfrm>
        <a:graphic>
          <a:graphicData uri="http://schemas.openxmlformats.org/presentationml/2006/ole">
            <p:oleObj spid="_x0000_s359426" name="公式" r:id="rId3" imgW="241200" imgH="215640" progId="Equations">
              <p:embed/>
            </p:oleObj>
          </a:graphicData>
        </a:graphic>
      </p:graphicFrame>
      <p:graphicFrame>
        <p:nvGraphicFramePr>
          <p:cNvPr id="39939" name="Object 5"/>
          <p:cNvGraphicFramePr>
            <a:graphicFrameLocks noChangeAspect="1"/>
          </p:cNvGraphicFramePr>
          <p:nvPr/>
        </p:nvGraphicFramePr>
        <p:xfrm>
          <a:off x="6347048" y="4005064"/>
          <a:ext cx="457200" cy="388937"/>
        </p:xfrm>
        <a:graphic>
          <a:graphicData uri="http://schemas.openxmlformats.org/presentationml/2006/ole">
            <p:oleObj spid="_x0000_s359427" r:id="rId4" imgW="254648" imgH="216498" progId="Equations">
              <p:embed/>
            </p:oleObj>
          </a:graphicData>
        </a:graphic>
      </p:graphicFrame>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2"/>
          <p:cNvSpPr txBox="1">
            <a:spLocks noChangeArrowheads="1"/>
          </p:cNvSpPr>
          <p:nvPr/>
        </p:nvSpPr>
        <p:spPr bwMode="auto">
          <a:xfrm>
            <a:off x="3008828" y="5867400"/>
            <a:ext cx="2427268" cy="461665"/>
          </a:xfrm>
          <a:prstGeom prst="rect">
            <a:avLst/>
          </a:prstGeom>
          <a:noFill/>
          <a:ln w="9525">
            <a:noFill/>
            <a:miter lim="800000"/>
            <a:headEnd/>
            <a:tailEnd/>
          </a:ln>
        </p:spPr>
        <p:txBody>
          <a:bodyPr wrap="none">
            <a:spAutoFit/>
          </a:bodyPr>
          <a:lstStyle/>
          <a:p>
            <a:r>
              <a:rPr lang="zh-CN" altLang="en-US" dirty="0" smtClean="0">
                <a:solidFill>
                  <a:schemeClr val="tx1">
                    <a:lumMod val="85000"/>
                    <a:lumOff val="15000"/>
                  </a:schemeClr>
                </a:solidFill>
              </a:rPr>
              <a:t>最</a:t>
            </a:r>
            <a:r>
              <a:rPr lang="zh-CN" altLang="en-US" dirty="0">
                <a:solidFill>
                  <a:schemeClr val="tx1">
                    <a:lumMod val="85000"/>
                    <a:lumOff val="15000"/>
                  </a:schemeClr>
                </a:solidFill>
              </a:rPr>
              <a:t>小项合并规律 </a:t>
            </a:r>
          </a:p>
        </p:txBody>
      </p:sp>
      <p:graphicFrame>
        <p:nvGraphicFramePr>
          <p:cNvPr id="40962" name="Object 3"/>
          <p:cNvGraphicFramePr>
            <a:graphicFrameLocks noChangeAspect="1"/>
          </p:cNvGraphicFramePr>
          <p:nvPr/>
        </p:nvGraphicFramePr>
        <p:xfrm>
          <a:off x="0" y="1066800"/>
          <a:ext cx="9144000" cy="4694238"/>
        </p:xfrm>
        <a:graphic>
          <a:graphicData uri="http://schemas.openxmlformats.org/presentationml/2006/ole">
            <p:oleObj spid="_x0000_s360450" r:id="rId3" imgW="4656137" imgH="2392997" progId="Visio.Drawing.11">
              <p:embed/>
            </p:oleObj>
          </a:graphicData>
        </a:graphic>
      </p:graphicFrame>
    </p:spTree>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Text Box 2"/>
          <p:cNvSpPr txBox="1">
            <a:spLocks noChangeArrowheads="1"/>
          </p:cNvSpPr>
          <p:nvPr/>
        </p:nvSpPr>
        <p:spPr bwMode="auto">
          <a:xfrm>
            <a:off x="611560" y="1601688"/>
            <a:ext cx="8001000" cy="3637919"/>
          </a:xfrm>
          <a:prstGeom prst="rect">
            <a:avLst/>
          </a:prstGeom>
          <a:noFill/>
          <a:ln w="9525">
            <a:noFill/>
            <a:miter lim="800000"/>
            <a:headEnd/>
            <a:tailEnd/>
          </a:ln>
        </p:spPr>
        <p:txBody>
          <a:bodyPr>
            <a:spAutoFit/>
          </a:bodyPr>
          <a:lstStyle/>
          <a:p>
            <a:pPr algn="just">
              <a:lnSpc>
                <a:spcPct val="130000"/>
              </a:lnSpc>
              <a:spcBef>
                <a:spcPct val="50000"/>
              </a:spcBef>
            </a:pPr>
            <a:r>
              <a:rPr lang="zh-CN" altLang="en-US" dirty="0">
                <a:solidFill>
                  <a:schemeClr val="tx1">
                    <a:lumMod val="85000"/>
                    <a:lumOff val="15000"/>
                  </a:schemeClr>
                </a:solidFill>
              </a:rPr>
              <a:t>       </a:t>
            </a:r>
            <a:r>
              <a:rPr lang="zh-CN" altLang="en-US" dirty="0" smtClean="0">
                <a:solidFill>
                  <a:schemeClr val="tx1">
                    <a:lumMod val="85000"/>
                    <a:lumOff val="15000"/>
                  </a:schemeClr>
                </a:solidFill>
              </a:rPr>
              <a:t>图 (</a:t>
            </a:r>
            <a:r>
              <a:rPr lang="zh-CN" altLang="en-US" i="1" dirty="0">
                <a:solidFill>
                  <a:schemeClr val="tx1">
                    <a:lumMod val="85000"/>
                    <a:lumOff val="15000"/>
                  </a:schemeClr>
                </a:solidFill>
              </a:rPr>
              <a:t>c)</a:t>
            </a:r>
            <a:r>
              <a:rPr lang="zh-CN" altLang="en-US" dirty="0">
                <a:solidFill>
                  <a:schemeClr val="tx1">
                    <a:lumMod val="85000"/>
                    <a:lumOff val="15000"/>
                  </a:schemeClr>
                </a:solidFill>
              </a:rPr>
              <a:t>、 (</a:t>
            </a:r>
            <a:r>
              <a:rPr lang="zh-CN" altLang="en-US" i="1" dirty="0">
                <a:solidFill>
                  <a:schemeClr val="tx1">
                    <a:lumMod val="85000"/>
                    <a:lumOff val="15000"/>
                  </a:schemeClr>
                </a:solidFill>
              </a:rPr>
              <a:t>d</a:t>
            </a:r>
            <a:r>
              <a:rPr lang="zh-CN" altLang="en-US" dirty="0">
                <a:solidFill>
                  <a:schemeClr val="tx1">
                    <a:lumMod val="85000"/>
                    <a:lumOff val="15000"/>
                  </a:schemeClr>
                </a:solidFill>
              </a:rPr>
              <a:t>)表示四个相邻最小项合并为一项，消去了两个变量，合并后积项由</a:t>
            </a:r>
            <a:r>
              <a:rPr lang="zh-CN" altLang="en-US" i="1" dirty="0">
                <a:solidFill>
                  <a:schemeClr val="tx1">
                    <a:lumMod val="85000"/>
                    <a:lumOff val="15000"/>
                  </a:schemeClr>
                </a:solidFill>
              </a:rPr>
              <a:t>K</a:t>
            </a:r>
            <a:r>
              <a:rPr lang="zh-CN" altLang="en-US" dirty="0">
                <a:solidFill>
                  <a:schemeClr val="tx1">
                    <a:lumMod val="85000"/>
                    <a:lumOff val="15000"/>
                  </a:schemeClr>
                </a:solidFill>
              </a:rPr>
              <a:t>圈对应的没有变化的那些变量组成。</a:t>
            </a:r>
            <a:r>
              <a:rPr lang="zh-CN" altLang="en-US" dirty="0" smtClean="0">
                <a:solidFill>
                  <a:schemeClr val="tx1">
                    <a:lumMod val="85000"/>
                    <a:lumOff val="15000"/>
                  </a:schemeClr>
                </a:solidFill>
              </a:rPr>
              <a:t>图(</a:t>
            </a:r>
            <a:r>
              <a:rPr lang="zh-CN" altLang="en-US" i="1" dirty="0" smtClean="0">
                <a:solidFill>
                  <a:schemeClr val="tx1">
                    <a:lumMod val="85000"/>
                    <a:lumOff val="15000"/>
                  </a:schemeClr>
                </a:solidFill>
              </a:rPr>
              <a:t>c</a:t>
            </a:r>
            <a:r>
              <a:rPr lang="zh-CN" altLang="en-US" dirty="0">
                <a:solidFill>
                  <a:schemeClr val="tx1">
                    <a:lumMod val="85000"/>
                    <a:lumOff val="15000"/>
                  </a:schemeClr>
                </a:solidFill>
              </a:rPr>
              <a:t>)中</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0</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4</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5</a:t>
            </a:r>
            <a:r>
              <a:rPr lang="zh-CN" altLang="en-US" dirty="0">
                <a:solidFill>
                  <a:schemeClr val="tx1">
                    <a:lumMod val="85000"/>
                    <a:lumOff val="15000"/>
                  </a:schemeClr>
                </a:solidFill>
              </a:rPr>
              <a:t>合并为     ，</a:t>
            </a:r>
            <a:r>
              <a:rPr lang="zh-CN" altLang="en-US" dirty="0" smtClean="0">
                <a:solidFill>
                  <a:schemeClr val="tx1">
                    <a:lumMod val="85000"/>
                    <a:lumOff val="15000"/>
                  </a:schemeClr>
                </a:solidFill>
              </a:rPr>
              <a:t>图(</a:t>
            </a:r>
            <a:r>
              <a:rPr lang="zh-CN" altLang="en-US" i="1" dirty="0" smtClean="0">
                <a:solidFill>
                  <a:schemeClr val="tx1">
                    <a:lumMod val="85000"/>
                    <a:lumOff val="15000"/>
                  </a:schemeClr>
                </a:solidFill>
              </a:rPr>
              <a:t>d</a:t>
            </a:r>
            <a:r>
              <a:rPr lang="zh-CN" altLang="en-US" dirty="0">
                <a:solidFill>
                  <a:schemeClr val="tx1">
                    <a:lumMod val="85000"/>
                    <a:lumOff val="15000"/>
                  </a:schemeClr>
                </a:solidFill>
              </a:rPr>
              <a:t>)中</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0</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2</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8</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10</a:t>
            </a:r>
            <a:r>
              <a:rPr lang="zh-CN" altLang="en-US" dirty="0">
                <a:solidFill>
                  <a:schemeClr val="tx1">
                    <a:lumMod val="85000"/>
                    <a:lumOff val="15000"/>
                  </a:schemeClr>
                </a:solidFill>
              </a:rPr>
              <a:t>合并为       ，</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5</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7</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13</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15</a:t>
            </a:r>
            <a:r>
              <a:rPr lang="zh-CN" altLang="en-US" dirty="0">
                <a:solidFill>
                  <a:schemeClr val="tx1">
                    <a:lumMod val="85000"/>
                    <a:lumOff val="15000"/>
                  </a:schemeClr>
                </a:solidFill>
              </a:rPr>
              <a:t>合并为</a:t>
            </a:r>
            <a:r>
              <a:rPr lang="zh-CN" altLang="en-US" i="1" dirty="0">
                <a:solidFill>
                  <a:schemeClr val="tx1">
                    <a:lumMod val="85000"/>
                    <a:lumOff val="15000"/>
                  </a:schemeClr>
                </a:solidFill>
              </a:rPr>
              <a:t>BD</a:t>
            </a:r>
            <a:r>
              <a:rPr lang="zh-CN" altLang="en-US" dirty="0">
                <a:solidFill>
                  <a:schemeClr val="tx1">
                    <a:lumMod val="85000"/>
                    <a:lumOff val="15000"/>
                  </a:schemeClr>
                </a:solidFill>
              </a:rPr>
              <a:t>， </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12</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13</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15</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14</a:t>
            </a:r>
            <a:r>
              <a:rPr lang="zh-CN" altLang="en-US" dirty="0">
                <a:solidFill>
                  <a:schemeClr val="tx1">
                    <a:lumMod val="85000"/>
                    <a:lumOff val="15000"/>
                  </a:schemeClr>
                </a:solidFill>
              </a:rPr>
              <a:t>合并为</a:t>
            </a:r>
            <a:r>
              <a:rPr lang="zh-CN" altLang="en-US" i="1" dirty="0">
                <a:solidFill>
                  <a:schemeClr val="tx1">
                    <a:lumMod val="85000"/>
                    <a:lumOff val="15000"/>
                  </a:schemeClr>
                </a:solidFill>
              </a:rPr>
              <a:t>AB</a:t>
            </a:r>
            <a:r>
              <a:rPr lang="zh-CN" altLang="en-US" dirty="0">
                <a:solidFill>
                  <a:schemeClr val="tx1">
                    <a:lumMod val="85000"/>
                    <a:lumOff val="15000"/>
                  </a:schemeClr>
                </a:solidFill>
              </a:rPr>
              <a:t>。 </a:t>
            </a:r>
          </a:p>
          <a:p>
            <a:pPr algn="just">
              <a:lnSpc>
                <a:spcPct val="130000"/>
              </a:lnSpc>
              <a:spcBef>
                <a:spcPct val="50000"/>
              </a:spcBef>
            </a:pPr>
            <a:r>
              <a:rPr lang="zh-CN" altLang="en-US" dirty="0">
                <a:solidFill>
                  <a:schemeClr val="tx1">
                    <a:lumMod val="85000"/>
                    <a:lumOff val="15000"/>
                  </a:schemeClr>
                </a:solidFill>
              </a:rPr>
              <a:t>       </a:t>
            </a:r>
            <a:r>
              <a:rPr lang="zh-CN" altLang="en-US" dirty="0" smtClean="0">
                <a:solidFill>
                  <a:schemeClr val="tx1">
                    <a:lumMod val="85000"/>
                    <a:lumOff val="15000"/>
                  </a:schemeClr>
                </a:solidFill>
              </a:rPr>
              <a:t>图(</a:t>
            </a:r>
            <a:r>
              <a:rPr lang="zh-CN" altLang="en-US" i="1" dirty="0" smtClean="0">
                <a:solidFill>
                  <a:schemeClr val="tx1">
                    <a:lumMod val="85000"/>
                    <a:lumOff val="15000"/>
                  </a:schemeClr>
                </a:solidFill>
              </a:rPr>
              <a:t>e</a:t>
            </a:r>
            <a:r>
              <a:rPr lang="zh-CN" altLang="en-US" dirty="0">
                <a:solidFill>
                  <a:schemeClr val="tx1">
                    <a:lumMod val="85000"/>
                    <a:lumOff val="15000"/>
                  </a:schemeClr>
                </a:solidFill>
              </a:rPr>
              <a:t>)表示八个相邻最小项合并为一项，消去了三个变量，</a:t>
            </a:r>
            <a:r>
              <a:rPr lang="zh-CN" altLang="en-US" dirty="0" smtClean="0">
                <a:solidFill>
                  <a:schemeClr val="tx1">
                    <a:lumMod val="85000"/>
                    <a:lumOff val="15000"/>
                  </a:schemeClr>
                </a:solidFill>
              </a:rPr>
              <a:t>即</a:t>
            </a:r>
            <a:endParaRPr lang="zh-CN" altLang="en-US" dirty="0">
              <a:solidFill>
                <a:schemeClr val="tx1">
                  <a:lumMod val="85000"/>
                  <a:lumOff val="15000"/>
                </a:schemeClr>
              </a:solidFill>
            </a:endParaRPr>
          </a:p>
        </p:txBody>
      </p:sp>
      <p:graphicFrame>
        <p:nvGraphicFramePr>
          <p:cNvPr id="41986" name="Object 3"/>
          <p:cNvGraphicFramePr>
            <a:graphicFrameLocks noChangeAspect="1"/>
          </p:cNvGraphicFramePr>
          <p:nvPr/>
        </p:nvGraphicFramePr>
        <p:xfrm>
          <a:off x="2699792" y="3125688"/>
          <a:ext cx="514350" cy="392113"/>
        </p:xfrm>
        <a:graphic>
          <a:graphicData uri="http://schemas.openxmlformats.org/presentationml/2006/ole">
            <p:oleObj spid="_x0000_s361474" r:id="rId3" imgW="267365" imgH="203782" progId="Equations">
              <p:embed/>
            </p:oleObj>
          </a:graphicData>
        </a:graphic>
      </p:graphicFrame>
      <p:graphicFrame>
        <p:nvGraphicFramePr>
          <p:cNvPr id="41987" name="Object 4"/>
          <p:cNvGraphicFramePr>
            <a:graphicFrameLocks noChangeAspect="1"/>
          </p:cNvGraphicFramePr>
          <p:nvPr/>
        </p:nvGraphicFramePr>
        <p:xfrm>
          <a:off x="5436096" y="2636912"/>
          <a:ext cx="488950" cy="415925"/>
        </p:xfrm>
        <a:graphic>
          <a:graphicData uri="http://schemas.openxmlformats.org/presentationml/2006/ole">
            <p:oleObj spid="_x0000_s361475" r:id="rId4" imgW="254648" imgH="216498" progId="Equations">
              <p:embed/>
            </p:oleObj>
          </a:graphicData>
        </a:graphic>
      </p:graphicFrame>
      <p:graphicFrame>
        <p:nvGraphicFramePr>
          <p:cNvPr id="41988" name="Object 5"/>
          <p:cNvGraphicFramePr>
            <a:graphicFrameLocks noChangeAspect="1"/>
          </p:cNvGraphicFramePr>
          <p:nvPr/>
        </p:nvGraphicFramePr>
        <p:xfrm>
          <a:off x="840160" y="5487888"/>
          <a:ext cx="7620000" cy="533400"/>
        </p:xfrm>
        <a:graphic>
          <a:graphicData uri="http://schemas.openxmlformats.org/presentationml/2006/ole">
            <p:oleObj spid="_x0000_s361476" r:id="rId5" imgW="3629367" imgH="254097" progId="Equations">
              <p:embed/>
            </p:oleObj>
          </a:graphicData>
        </a:graphic>
      </p:graphicFrame>
    </p:spTree>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533400" y="457200"/>
            <a:ext cx="8229600" cy="6370975"/>
          </a:xfrm>
          <a:prstGeom prst="rect">
            <a:avLst/>
          </a:prstGeom>
          <a:noFill/>
          <a:ln w="9525">
            <a:noFill/>
            <a:miter lim="800000"/>
            <a:headEnd/>
            <a:tailEnd/>
          </a:ln>
        </p:spPr>
        <p:txBody>
          <a:bodyPr>
            <a:spAutoFit/>
          </a:bodyPr>
          <a:lstStyle/>
          <a:p>
            <a:pPr algn="just">
              <a:lnSpc>
                <a:spcPct val="125000"/>
              </a:lnSpc>
              <a:spcBef>
                <a:spcPct val="50000"/>
              </a:spcBef>
            </a:pPr>
            <a:r>
              <a:rPr lang="zh-CN" altLang="en-US" dirty="0">
                <a:solidFill>
                  <a:schemeClr val="tx1">
                    <a:lumMod val="85000"/>
                    <a:lumOff val="15000"/>
                  </a:schemeClr>
                </a:solidFill>
              </a:rPr>
              <a:t>      综上所述， 最小项合并有以下特点： </a:t>
            </a:r>
          </a:p>
          <a:p>
            <a:pPr algn="just">
              <a:lnSpc>
                <a:spcPct val="125000"/>
              </a:lnSpc>
              <a:spcBef>
                <a:spcPct val="50000"/>
              </a:spcBef>
            </a:pPr>
            <a:r>
              <a:rPr lang="zh-CN" altLang="en-US" dirty="0">
                <a:solidFill>
                  <a:schemeClr val="tx1">
                    <a:lumMod val="85000"/>
                    <a:lumOff val="15000"/>
                  </a:schemeClr>
                </a:solidFill>
              </a:rPr>
              <a:t>      ① 任何一个合并圈(即卡诺圈)所含的方格数为2</a:t>
            </a:r>
            <a:r>
              <a:rPr lang="zh-CN" altLang="en-US" i="1" baseline="30000" dirty="0">
                <a:solidFill>
                  <a:schemeClr val="tx1">
                    <a:lumMod val="85000"/>
                    <a:lumOff val="15000"/>
                  </a:schemeClr>
                </a:solidFill>
              </a:rPr>
              <a:t>m</a:t>
            </a:r>
            <a:r>
              <a:rPr lang="zh-CN" altLang="en-US" dirty="0">
                <a:solidFill>
                  <a:schemeClr val="tx1">
                    <a:lumMod val="85000"/>
                    <a:lumOff val="15000"/>
                  </a:schemeClr>
                </a:solidFill>
              </a:rPr>
              <a:t>个。 </a:t>
            </a:r>
            <a:r>
              <a:rPr lang="zh-CN" altLang="en-US" dirty="0" smtClean="0">
                <a:solidFill>
                  <a:schemeClr val="tx1">
                    <a:lumMod val="85000"/>
                    <a:lumOff val="15000"/>
                  </a:schemeClr>
                </a:solidFill>
              </a:rPr>
              <a:t>         </a:t>
            </a:r>
            <a:endParaRPr lang="zh-CN" altLang="en-US" dirty="0">
              <a:solidFill>
                <a:schemeClr val="tx1">
                  <a:lumMod val="85000"/>
                  <a:lumOff val="15000"/>
                </a:schemeClr>
              </a:solidFill>
            </a:endParaRPr>
          </a:p>
          <a:p>
            <a:pPr algn="just">
              <a:lnSpc>
                <a:spcPct val="125000"/>
              </a:lnSpc>
              <a:spcBef>
                <a:spcPct val="50000"/>
              </a:spcBef>
            </a:pPr>
            <a:r>
              <a:rPr lang="zh-CN" altLang="en-US" dirty="0">
                <a:solidFill>
                  <a:schemeClr val="tx1">
                    <a:lumMod val="85000"/>
                    <a:lumOff val="15000"/>
                  </a:schemeClr>
                </a:solidFill>
              </a:rPr>
              <a:t>      ② 必须按照相邻规则画卡诺圈，几何位置相邻包括三种情况：一是相接，即紧挨着的方格相邻；二是相对，即一行(或一列)的两头、两边、四角相邻；三是相重，即以对称轴为中心对折起来重合的位置相邻。 </a:t>
            </a:r>
          </a:p>
          <a:p>
            <a:pPr algn="just">
              <a:lnSpc>
                <a:spcPct val="125000"/>
              </a:lnSpc>
              <a:spcBef>
                <a:spcPct val="50000"/>
              </a:spcBef>
            </a:pPr>
            <a:r>
              <a:rPr lang="zh-CN" altLang="en-US" dirty="0">
                <a:solidFill>
                  <a:schemeClr val="tx1">
                    <a:lumMod val="85000"/>
                    <a:lumOff val="15000"/>
                  </a:schemeClr>
                </a:solidFill>
              </a:rPr>
              <a:t>       ③ 2</a:t>
            </a:r>
            <a:r>
              <a:rPr lang="zh-CN" altLang="en-US" i="1" baseline="30000" dirty="0">
                <a:solidFill>
                  <a:schemeClr val="tx1">
                    <a:lumMod val="85000"/>
                    <a:lumOff val="15000"/>
                  </a:schemeClr>
                </a:solidFill>
              </a:rPr>
              <a:t>m</a:t>
            </a:r>
            <a:r>
              <a:rPr lang="zh-CN" altLang="en-US" dirty="0">
                <a:solidFill>
                  <a:schemeClr val="tx1">
                    <a:lumMod val="85000"/>
                    <a:lumOff val="15000"/>
                  </a:schemeClr>
                </a:solidFill>
              </a:rPr>
              <a:t>个方格合并，消去m个变量。合并圈越大，消去的变量数越多。 </a:t>
            </a:r>
          </a:p>
          <a:p>
            <a:pPr algn="just">
              <a:lnSpc>
                <a:spcPct val="125000"/>
              </a:lnSpc>
              <a:spcBef>
                <a:spcPct val="50000"/>
              </a:spcBef>
            </a:pPr>
            <a:r>
              <a:rPr lang="zh-CN" altLang="en-US" dirty="0">
                <a:solidFill>
                  <a:schemeClr val="tx1">
                    <a:lumMod val="85000"/>
                    <a:lumOff val="15000"/>
                  </a:schemeClr>
                </a:solidFill>
              </a:rPr>
              <a:t>       需要指出，上述最小项的合并规则，对最大项的合并同样是适用的。只是因为最大项是与函数的0值相对应，在卡诺图中则与0格对应，因此，最大项的合并在卡诺图中是相邻的0格圈在一起。 </a:t>
            </a:r>
          </a:p>
        </p:txBody>
      </p:sp>
    </p:spTree>
  </p:cSld>
  <p:clrMapOvr>
    <a:masterClrMapping/>
  </p:clrMapOvr>
  <p:transition>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971600" y="404664"/>
            <a:ext cx="5330305" cy="584775"/>
          </a:xfrm>
          <a:prstGeom prst="rect">
            <a:avLst/>
          </a:prstGeom>
          <a:noFill/>
          <a:ln w="9525">
            <a:noFill/>
            <a:miter lim="800000"/>
            <a:headEnd/>
            <a:tailEnd/>
          </a:ln>
        </p:spPr>
        <p:txBody>
          <a:bodyPr wrap="none">
            <a:spAutoFit/>
          </a:bodyPr>
          <a:lstStyle/>
          <a:p>
            <a:r>
              <a:rPr lang="zh-CN" altLang="en-US" sz="3200" b="1" dirty="0">
                <a:solidFill>
                  <a:schemeClr val="tx1">
                    <a:lumMod val="85000"/>
                    <a:lumOff val="15000"/>
                  </a:schemeClr>
                </a:solidFill>
              </a:rPr>
              <a:t>2.5.4 用卡诺图化简逻辑函数 </a:t>
            </a:r>
          </a:p>
        </p:txBody>
      </p:sp>
      <p:sp>
        <p:nvSpPr>
          <p:cNvPr id="97283" name="Text Box 3"/>
          <p:cNvSpPr txBox="1">
            <a:spLocks noChangeArrowheads="1"/>
          </p:cNvSpPr>
          <p:nvPr/>
        </p:nvSpPr>
        <p:spPr bwMode="auto">
          <a:xfrm>
            <a:off x="304800" y="1752600"/>
            <a:ext cx="8659688" cy="4672048"/>
          </a:xfrm>
          <a:prstGeom prst="rect">
            <a:avLst/>
          </a:prstGeom>
          <a:noFill/>
          <a:ln w="9525">
            <a:noFill/>
            <a:miter lim="800000"/>
            <a:headEnd/>
            <a:tailEnd/>
          </a:ln>
        </p:spPr>
        <p:txBody>
          <a:bodyPr wrap="square">
            <a:spAutoFit/>
          </a:bodyPr>
          <a:lstStyle/>
          <a:p>
            <a:pPr algn="just">
              <a:lnSpc>
                <a:spcPct val="130000"/>
              </a:lnSpc>
              <a:spcBef>
                <a:spcPct val="50000"/>
              </a:spcBef>
            </a:pPr>
            <a:r>
              <a:rPr lang="zh-CN" altLang="en-US" b="1" dirty="0">
                <a:solidFill>
                  <a:schemeClr val="tx1">
                    <a:lumMod val="85000"/>
                    <a:lumOff val="15000"/>
                  </a:schemeClr>
                </a:solidFill>
              </a:rPr>
              <a:t>       1. 求最简与或</a:t>
            </a:r>
            <a:r>
              <a:rPr lang="zh-CN" altLang="en-US" b="1" dirty="0" smtClean="0">
                <a:solidFill>
                  <a:schemeClr val="tx1">
                    <a:lumMod val="85000"/>
                    <a:lumOff val="15000"/>
                  </a:schemeClr>
                </a:solidFill>
              </a:rPr>
              <a:t>式</a:t>
            </a:r>
            <a:endParaRPr lang="zh-CN" altLang="en-US" b="1" dirty="0">
              <a:solidFill>
                <a:schemeClr val="tx1">
                  <a:lumMod val="85000"/>
                  <a:lumOff val="15000"/>
                </a:schemeClr>
              </a:solidFill>
            </a:endParaRPr>
          </a:p>
          <a:p>
            <a:pPr algn="just">
              <a:lnSpc>
                <a:spcPct val="130000"/>
              </a:lnSpc>
              <a:spcBef>
                <a:spcPct val="50000"/>
              </a:spcBef>
            </a:pPr>
            <a:r>
              <a:rPr lang="zh-CN" altLang="en-US" dirty="0">
                <a:solidFill>
                  <a:schemeClr val="tx1">
                    <a:lumMod val="85000"/>
                    <a:lumOff val="15000"/>
                  </a:schemeClr>
                </a:solidFill>
              </a:rPr>
              <a:t>       在卡诺图上以最少的卡诺圈数和尽可能大的卡诺圈覆盖所有填1的方格， 即满足最小覆盖，就可以求得逻辑函数的最简与或式。 </a:t>
            </a:r>
          </a:p>
          <a:p>
            <a:pPr algn="just">
              <a:lnSpc>
                <a:spcPct val="130000"/>
              </a:lnSpc>
              <a:spcBef>
                <a:spcPct val="50000"/>
              </a:spcBef>
            </a:pPr>
            <a:r>
              <a:rPr lang="zh-CN" altLang="en-US" dirty="0">
                <a:solidFill>
                  <a:schemeClr val="tx1">
                    <a:lumMod val="85000"/>
                    <a:lumOff val="15000"/>
                  </a:schemeClr>
                </a:solidFill>
              </a:rPr>
              <a:t>        化简的一般步骤是： </a:t>
            </a:r>
          </a:p>
          <a:p>
            <a:pPr algn="just">
              <a:lnSpc>
                <a:spcPct val="130000"/>
              </a:lnSpc>
              <a:spcBef>
                <a:spcPct val="50000"/>
              </a:spcBef>
            </a:pPr>
            <a:r>
              <a:rPr lang="zh-CN" altLang="en-US" dirty="0">
                <a:solidFill>
                  <a:schemeClr val="tx1">
                    <a:lumMod val="85000"/>
                    <a:lumOff val="15000"/>
                  </a:schemeClr>
                </a:solidFill>
              </a:rPr>
              <a:t>        ① 画出逻辑函数的K图。 </a:t>
            </a:r>
          </a:p>
          <a:p>
            <a:pPr algn="just">
              <a:lnSpc>
                <a:spcPct val="130000"/>
              </a:lnSpc>
              <a:spcBef>
                <a:spcPct val="50000"/>
              </a:spcBef>
            </a:pPr>
            <a:r>
              <a:rPr lang="zh-CN" altLang="en-US" dirty="0">
                <a:solidFill>
                  <a:schemeClr val="tx1">
                    <a:lumMod val="85000"/>
                    <a:lumOff val="15000"/>
                  </a:schemeClr>
                </a:solidFill>
              </a:rPr>
              <a:t>        ② 先从只有一种圈法的最小项开始圈起，K圈的数目应最少(与项的项数最少)，K圈应尽量大(对应与项中变量数最少)。 </a:t>
            </a: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3059832" y="1556792"/>
            <a:ext cx="2736647" cy="461665"/>
          </a:xfrm>
          <a:prstGeom prst="rect">
            <a:avLst/>
          </a:prstGeom>
          <a:noFill/>
          <a:ln w="9525">
            <a:noFill/>
            <a:miter lim="800000"/>
            <a:headEnd/>
            <a:tailEnd/>
          </a:ln>
        </p:spPr>
        <p:txBody>
          <a:bodyPr wrap="none">
            <a:spAutoFit/>
          </a:bodyPr>
          <a:lstStyle/>
          <a:p>
            <a:r>
              <a:rPr lang="zh-CN" altLang="en-US" dirty="0" smtClean="0">
                <a:solidFill>
                  <a:schemeClr val="tx1">
                    <a:lumMod val="85000"/>
                    <a:lumOff val="15000"/>
                  </a:schemeClr>
                </a:solidFill>
              </a:rPr>
              <a:t>与</a:t>
            </a:r>
            <a:r>
              <a:rPr lang="zh-CN" altLang="en-US" dirty="0">
                <a:solidFill>
                  <a:schemeClr val="tx1">
                    <a:lumMod val="85000"/>
                    <a:lumOff val="15000"/>
                  </a:schemeClr>
                </a:solidFill>
              </a:rPr>
              <a:t>逻辑运算真值表 </a:t>
            </a:r>
          </a:p>
        </p:txBody>
      </p:sp>
      <p:graphicFrame>
        <p:nvGraphicFramePr>
          <p:cNvPr id="23555" name="Group 3"/>
          <p:cNvGraphicFramePr>
            <a:graphicFrameLocks noGrp="1"/>
          </p:cNvGraphicFramePr>
          <p:nvPr/>
        </p:nvGraphicFramePr>
        <p:xfrm>
          <a:off x="1979712" y="2362200"/>
          <a:ext cx="5410200" cy="1890713"/>
        </p:xfrm>
        <a:graphic>
          <a:graphicData uri="http://schemas.openxmlformats.org/drawingml/2006/table">
            <a:tbl>
              <a:tblPr/>
              <a:tblGrid>
                <a:gridCol w="2705100"/>
                <a:gridCol w="2705100"/>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dirty="0" smtClean="0">
                          <a:ln>
                            <a:noFill/>
                          </a:ln>
                          <a:solidFill>
                            <a:schemeClr val="tx1"/>
                          </a:solidFill>
                          <a:effectLst/>
                          <a:latin typeface="Times New Roman" pitchFamily="18" charset="0"/>
                          <a:ea typeface="宋体" pitchFamily="2" charset="-122"/>
                        </a:rPr>
                        <a:t>A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93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0       0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0       1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1       0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1934" name="Text Box 14"/>
          <p:cNvSpPr txBox="1">
            <a:spLocks noChangeArrowheads="1"/>
          </p:cNvSpPr>
          <p:nvPr/>
        </p:nvSpPr>
        <p:spPr bwMode="auto">
          <a:xfrm>
            <a:off x="1642131" y="4800600"/>
            <a:ext cx="5234125" cy="1815882"/>
          </a:xfrm>
          <a:prstGeom prst="rect">
            <a:avLst/>
          </a:prstGeom>
          <a:noFill/>
          <a:ln w="9525">
            <a:noFill/>
            <a:miter lim="800000"/>
            <a:headEnd/>
            <a:tailEnd/>
          </a:ln>
        </p:spPr>
        <p:txBody>
          <a:bodyPr wrap="none">
            <a:spAutoFit/>
          </a:bodyPr>
          <a:lstStyle/>
          <a:p>
            <a:pPr algn="ctr"/>
            <a:r>
              <a:rPr lang="zh-CN" altLang="en-US" sz="2800" dirty="0">
                <a:solidFill>
                  <a:schemeClr val="tx1">
                    <a:lumMod val="85000"/>
                    <a:lumOff val="15000"/>
                  </a:schemeClr>
                </a:solidFill>
              </a:rPr>
              <a:t>与逻辑可以用逻辑表达式表示为</a:t>
            </a:r>
          </a:p>
          <a:p>
            <a:pPr algn="ctr"/>
            <a:endParaRPr lang="zh-CN" altLang="en-US" sz="2800" dirty="0">
              <a:solidFill>
                <a:schemeClr val="tx1">
                  <a:lumMod val="85000"/>
                  <a:lumOff val="15000"/>
                </a:schemeClr>
              </a:solidFill>
            </a:endParaRPr>
          </a:p>
          <a:p>
            <a:pPr algn="ctr"/>
            <a:r>
              <a:rPr lang="zh-CN" altLang="en-US" sz="2800" i="1" dirty="0">
                <a:solidFill>
                  <a:schemeClr val="tx1">
                    <a:lumMod val="85000"/>
                    <a:lumOff val="15000"/>
                  </a:schemeClr>
                </a:solidFill>
              </a:rPr>
              <a:t>F=A·B</a:t>
            </a:r>
            <a:r>
              <a:rPr lang="zh-CN" altLang="en-US" sz="2800" dirty="0">
                <a:solidFill>
                  <a:schemeClr val="tx1">
                    <a:lumMod val="85000"/>
                    <a:lumOff val="15000"/>
                  </a:schemeClr>
                </a:solidFill>
              </a:rPr>
              <a:t> </a:t>
            </a:r>
          </a:p>
        </p:txBody>
      </p:sp>
    </p:spTree>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683568" y="1402432"/>
            <a:ext cx="7696200" cy="4114800"/>
          </a:xfrm>
          <a:prstGeom prst="rect">
            <a:avLst/>
          </a:prstGeom>
          <a:noFill/>
          <a:ln w="9525">
            <a:noFill/>
            <a:miter lim="800000"/>
            <a:headEnd/>
            <a:tailEnd/>
          </a:ln>
        </p:spPr>
        <p:txBody>
          <a:bodyPr>
            <a:spAutoFit/>
          </a:bodyPr>
          <a:lstStyle/>
          <a:p>
            <a:pPr algn="just">
              <a:lnSpc>
                <a:spcPct val="175000"/>
              </a:lnSpc>
              <a:spcBef>
                <a:spcPct val="50000"/>
              </a:spcBef>
            </a:pPr>
            <a:r>
              <a:rPr lang="zh-CN" altLang="en-US" dirty="0">
                <a:solidFill>
                  <a:schemeClr val="tx1">
                    <a:lumMod val="85000"/>
                    <a:lumOff val="15000"/>
                  </a:schemeClr>
                </a:solidFill>
              </a:rPr>
              <a:t>       ③ 将每个K圈写成相应的与项， 并将它们相或， 便得到最简与或式。 </a:t>
            </a:r>
          </a:p>
          <a:p>
            <a:pPr algn="just">
              <a:lnSpc>
                <a:spcPct val="175000"/>
              </a:lnSpc>
              <a:spcBef>
                <a:spcPct val="50000"/>
              </a:spcBef>
            </a:pPr>
            <a:r>
              <a:rPr lang="zh-CN" altLang="en-US" dirty="0">
                <a:solidFill>
                  <a:schemeClr val="tx1">
                    <a:lumMod val="85000"/>
                    <a:lumOff val="15000"/>
                  </a:schemeClr>
                </a:solidFill>
              </a:rPr>
              <a:t>        圈Ｋ圈时应注意，根据重叠律(</a:t>
            </a:r>
            <a:r>
              <a:rPr lang="zh-CN" altLang="en-US" i="1" dirty="0">
                <a:solidFill>
                  <a:schemeClr val="tx1">
                    <a:lumMod val="85000"/>
                    <a:lumOff val="15000"/>
                  </a:schemeClr>
                </a:solidFill>
              </a:rPr>
              <a:t>A</a:t>
            </a:r>
            <a:r>
              <a:rPr lang="zh-CN" altLang="en-US" dirty="0">
                <a:solidFill>
                  <a:schemeClr val="tx1">
                    <a:lumMod val="85000"/>
                    <a:lumOff val="15000"/>
                  </a:schemeClr>
                </a:solidFill>
              </a:rPr>
              <a:t>+</a:t>
            </a:r>
            <a:r>
              <a:rPr lang="zh-CN" altLang="en-US" i="1" dirty="0">
                <a:solidFill>
                  <a:schemeClr val="tx1">
                    <a:lumMod val="85000"/>
                    <a:lumOff val="15000"/>
                  </a:schemeClr>
                </a:solidFill>
              </a:rPr>
              <a:t>A</a:t>
            </a:r>
            <a:r>
              <a:rPr lang="zh-CN" altLang="en-US" dirty="0">
                <a:solidFill>
                  <a:schemeClr val="tx1">
                    <a:lumMod val="85000"/>
                    <a:lumOff val="15000"/>
                  </a:schemeClr>
                </a:solidFill>
              </a:rPr>
              <a:t>=</a:t>
            </a:r>
            <a:r>
              <a:rPr lang="zh-CN" altLang="en-US" i="1" dirty="0">
                <a:solidFill>
                  <a:schemeClr val="tx1">
                    <a:lumMod val="85000"/>
                    <a:lumOff val="15000"/>
                  </a:schemeClr>
                </a:solidFill>
              </a:rPr>
              <a:t>A</a:t>
            </a:r>
            <a:r>
              <a:rPr lang="zh-CN" altLang="en-US" dirty="0">
                <a:solidFill>
                  <a:schemeClr val="tx1">
                    <a:lumMod val="85000"/>
                    <a:lumOff val="15000"/>
                  </a:schemeClr>
                </a:solidFill>
              </a:rPr>
              <a:t>)，任何一个1格可以多次被圈用，但如果在某个K圈中所有的1格均已被别的K圈圈过，则该圈为多余圈。为了避免出现多余圈， 应保证每个K圈内至少有一个1格只被圈一次。 </a:t>
            </a:r>
          </a:p>
        </p:txBody>
      </p:sp>
    </p:spTree>
  </p:cSld>
  <p:clrMapOvr>
    <a:masterClrMapping/>
  </p:clrMapOvr>
  <p:transition>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2"/>
          <p:cNvSpPr txBox="1">
            <a:spLocks noChangeArrowheads="1"/>
          </p:cNvSpPr>
          <p:nvPr/>
        </p:nvSpPr>
        <p:spPr bwMode="auto">
          <a:xfrm>
            <a:off x="685800" y="260648"/>
            <a:ext cx="7848600" cy="2123658"/>
          </a:xfrm>
          <a:prstGeom prst="rect">
            <a:avLst/>
          </a:prstGeom>
          <a:noFill/>
          <a:ln w="9525">
            <a:noFill/>
            <a:miter lim="800000"/>
            <a:headEnd/>
            <a:tailEnd/>
          </a:ln>
        </p:spPr>
        <p:txBody>
          <a:bodyPr>
            <a:spAutoFit/>
          </a:bodyPr>
          <a:lstStyle/>
          <a:p>
            <a:pPr algn="just">
              <a:spcBef>
                <a:spcPct val="50000"/>
              </a:spcBef>
            </a:pPr>
            <a:r>
              <a:rPr lang="zh-CN" altLang="en-US" dirty="0">
                <a:solidFill>
                  <a:schemeClr val="tx1">
                    <a:lumMod val="85000"/>
                    <a:lumOff val="15000"/>
                  </a:schemeClr>
                </a:solidFill>
              </a:rPr>
              <a:t>【例 2-1】 求</a:t>
            </a:r>
            <a:r>
              <a:rPr lang="zh-CN" altLang="en-US" i="1" dirty="0">
                <a:solidFill>
                  <a:schemeClr val="tx1">
                    <a:lumMod val="85000"/>
                    <a:lumOff val="15000"/>
                  </a:schemeClr>
                </a:solidFill>
              </a:rPr>
              <a:t>F</a:t>
            </a:r>
            <a:r>
              <a:rPr lang="zh-CN" altLang="en-US" dirty="0">
                <a:solidFill>
                  <a:schemeClr val="tx1">
                    <a:lumMod val="85000"/>
                    <a:lumOff val="15000"/>
                  </a:schemeClr>
                </a:solidFill>
              </a:rPr>
              <a:t>= </a:t>
            </a:r>
            <a:r>
              <a:rPr lang="zh-CN" altLang="en-US" i="1" dirty="0">
                <a:solidFill>
                  <a:schemeClr val="tx1">
                    <a:lumMod val="85000"/>
                    <a:lumOff val="15000"/>
                  </a:schemeClr>
                </a:solidFill>
              </a:rPr>
              <a:t>m</a:t>
            </a:r>
            <a:r>
              <a:rPr lang="zh-CN" altLang="en-US" dirty="0">
                <a:solidFill>
                  <a:schemeClr val="tx1">
                    <a:lumMod val="85000"/>
                    <a:lumOff val="15000"/>
                  </a:schemeClr>
                </a:solidFill>
              </a:rPr>
              <a:t>(1, 3, 4, 5, 10, 11, 12, 13)的最简与或式。 </a:t>
            </a:r>
          </a:p>
          <a:p>
            <a:pPr algn="just">
              <a:spcBef>
                <a:spcPct val="50000"/>
              </a:spcBef>
            </a:pPr>
            <a:r>
              <a:rPr lang="zh-CN" altLang="en-US" b="1" dirty="0">
                <a:solidFill>
                  <a:schemeClr val="tx1">
                    <a:lumMod val="85000"/>
                    <a:lumOff val="15000"/>
                  </a:schemeClr>
                </a:solidFill>
              </a:rPr>
              <a:t>       </a:t>
            </a:r>
            <a:endParaRPr lang="en-US" altLang="zh-CN" b="1" dirty="0" smtClean="0">
              <a:solidFill>
                <a:schemeClr val="tx1">
                  <a:lumMod val="85000"/>
                  <a:lumOff val="15000"/>
                </a:schemeClr>
              </a:solidFill>
            </a:endParaRPr>
          </a:p>
          <a:p>
            <a:pPr algn="just">
              <a:spcBef>
                <a:spcPct val="50000"/>
              </a:spcBef>
            </a:pPr>
            <a:r>
              <a:rPr lang="zh-CN" altLang="en-US" b="1" dirty="0" smtClean="0">
                <a:solidFill>
                  <a:schemeClr val="tx1">
                    <a:lumMod val="85000"/>
                    <a:lumOff val="15000"/>
                  </a:schemeClr>
                </a:solidFill>
              </a:rPr>
              <a:t>   </a:t>
            </a:r>
            <a:r>
              <a:rPr lang="zh-CN" altLang="en-US" b="1" dirty="0">
                <a:solidFill>
                  <a:schemeClr val="tx1">
                    <a:lumMod val="85000"/>
                    <a:lumOff val="15000"/>
                  </a:schemeClr>
                </a:solidFill>
              </a:rPr>
              <a:t>解：</a:t>
            </a:r>
            <a:r>
              <a:rPr lang="zh-CN" altLang="en-US" dirty="0">
                <a:solidFill>
                  <a:schemeClr val="tx1">
                    <a:lumMod val="85000"/>
                    <a:lumOff val="15000"/>
                  </a:schemeClr>
                </a:solidFill>
              </a:rPr>
              <a:t> </a:t>
            </a:r>
          </a:p>
          <a:p>
            <a:pPr>
              <a:spcBef>
                <a:spcPct val="50000"/>
              </a:spcBef>
            </a:pPr>
            <a:r>
              <a:rPr lang="zh-CN" altLang="en-US" dirty="0">
                <a:solidFill>
                  <a:schemeClr val="tx1">
                    <a:lumMod val="85000"/>
                    <a:lumOff val="15000"/>
                  </a:schemeClr>
                </a:solidFill>
              </a:rPr>
              <a:t>          ① 画出</a:t>
            </a:r>
            <a:r>
              <a:rPr lang="zh-CN" altLang="en-US" i="1" dirty="0">
                <a:solidFill>
                  <a:schemeClr val="tx1">
                    <a:lumMod val="85000"/>
                    <a:lumOff val="15000"/>
                  </a:schemeClr>
                </a:solidFill>
              </a:rPr>
              <a:t>F</a:t>
            </a:r>
            <a:r>
              <a:rPr lang="zh-CN" altLang="en-US" dirty="0">
                <a:solidFill>
                  <a:schemeClr val="tx1">
                    <a:lumMod val="85000"/>
                    <a:lumOff val="15000"/>
                  </a:schemeClr>
                </a:solidFill>
              </a:rPr>
              <a:t>的K</a:t>
            </a:r>
            <a:r>
              <a:rPr lang="zh-CN" altLang="en-US" dirty="0" smtClean="0">
                <a:solidFill>
                  <a:schemeClr val="tx1">
                    <a:lumMod val="85000"/>
                    <a:lumOff val="15000"/>
                  </a:schemeClr>
                </a:solidFill>
              </a:rPr>
              <a:t>图。 </a:t>
            </a:r>
            <a:endParaRPr lang="zh-CN" altLang="en-US" dirty="0">
              <a:solidFill>
                <a:schemeClr val="tx1">
                  <a:lumMod val="85000"/>
                  <a:lumOff val="15000"/>
                </a:schemeClr>
              </a:solidFill>
            </a:endParaRPr>
          </a:p>
        </p:txBody>
      </p:sp>
      <p:sp>
        <p:nvSpPr>
          <p:cNvPr id="43012" name="Text Box 3"/>
          <p:cNvSpPr txBox="1">
            <a:spLocks noChangeArrowheads="1"/>
          </p:cNvSpPr>
          <p:nvPr/>
        </p:nvSpPr>
        <p:spPr bwMode="auto">
          <a:xfrm>
            <a:off x="4246347" y="6237312"/>
            <a:ext cx="1189749" cy="461665"/>
          </a:xfrm>
          <a:prstGeom prst="rect">
            <a:avLst/>
          </a:prstGeom>
          <a:noFill/>
          <a:ln w="9525">
            <a:noFill/>
            <a:miter lim="800000"/>
            <a:headEnd/>
            <a:tailEnd/>
          </a:ln>
        </p:spPr>
        <p:txBody>
          <a:bodyPr wrap="none">
            <a:spAutoFit/>
          </a:bodyPr>
          <a:lstStyle/>
          <a:p>
            <a:r>
              <a:rPr lang="zh-CN" altLang="en-US" dirty="0" smtClean="0">
                <a:solidFill>
                  <a:schemeClr val="tx1">
                    <a:lumMod val="85000"/>
                    <a:lumOff val="15000"/>
                  </a:schemeClr>
                </a:solidFill>
              </a:rPr>
              <a:t>卡</a:t>
            </a:r>
            <a:r>
              <a:rPr lang="zh-CN" altLang="en-US" dirty="0">
                <a:solidFill>
                  <a:schemeClr val="tx1">
                    <a:lumMod val="85000"/>
                    <a:lumOff val="15000"/>
                  </a:schemeClr>
                </a:solidFill>
              </a:rPr>
              <a:t>诺图 </a:t>
            </a:r>
          </a:p>
        </p:txBody>
      </p:sp>
      <p:graphicFrame>
        <p:nvGraphicFramePr>
          <p:cNvPr id="43010" name="Object 4"/>
          <p:cNvGraphicFramePr>
            <a:graphicFrameLocks noChangeAspect="1"/>
          </p:cNvGraphicFramePr>
          <p:nvPr/>
        </p:nvGraphicFramePr>
        <p:xfrm>
          <a:off x="2209800" y="2359620"/>
          <a:ext cx="4343400" cy="3949700"/>
        </p:xfrm>
        <a:graphic>
          <a:graphicData uri="http://schemas.openxmlformats.org/presentationml/2006/ole">
            <p:oleObj spid="_x0000_s362498" r:id="rId3" imgW="1402397" imgH="1272857" progId="Visio.Drawing.11">
              <p:embed/>
            </p:oleObj>
          </a:graphicData>
        </a:graphic>
      </p:graphicFrame>
    </p:spTree>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ext Box 2"/>
          <p:cNvSpPr txBox="1">
            <a:spLocks noChangeArrowheads="1"/>
          </p:cNvSpPr>
          <p:nvPr/>
        </p:nvSpPr>
        <p:spPr bwMode="auto">
          <a:xfrm>
            <a:off x="838200" y="1324123"/>
            <a:ext cx="7696200" cy="4339650"/>
          </a:xfrm>
          <a:prstGeom prst="rect">
            <a:avLst/>
          </a:prstGeom>
          <a:noFill/>
          <a:ln w="9525">
            <a:noFill/>
            <a:miter lim="800000"/>
            <a:headEnd/>
            <a:tailEnd/>
          </a:ln>
        </p:spPr>
        <p:txBody>
          <a:bodyPr>
            <a:spAutoFit/>
          </a:bodyPr>
          <a:lstStyle/>
          <a:p>
            <a:pPr algn="just">
              <a:lnSpc>
                <a:spcPct val="150000"/>
              </a:lnSpc>
              <a:spcBef>
                <a:spcPct val="50000"/>
              </a:spcBef>
            </a:pPr>
            <a:r>
              <a:rPr lang="zh-CN" altLang="en-US" dirty="0">
                <a:solidFill>
                  <a:schemeClr val="tx1">
                    <a:lumMod val="85000"/>
                    <a:lumOff val="15000"/>
                  </a:schemeClr>
                </a:solidFill>
              </a:rPr>
              <a:t>       ② 画K圈。按照最小项合并规律，将可以合并的最小项分别圈起来</a:t>
            </a:r>
            <a:r>
              <a:rPr lang="zh-CN" altLang="en-US" dirty="0" smtClean="0">
                <a:solidFill>
                  <a:schemeClr val="tx1">
                    <a:lumMod val="85000"/>
                    <a:lumOff val="15000"/>
                  </a:schemeClr>
                </a:solidFill>
              </a:rPr>
              <a:t>。</a:t>
            </a:r>
            <a:endParaRPr lang="zh-CN" altLang="en-US" dirty="0">
              <a:solidFill>
                <a:schemeClr val="tx1">
                  <a:lumMod val="85000"/>
                  <a:lumOff val="15000"/>
                </a:schemeClr>
              </a:solidFill>
            </a:endParaRPr>
          </a:p>
          <a:p>
            <a:pPr algn="just">
              <a:lnSpc>
                <a:spcPct val="150000"/>
              </a:lnSpc>
              <a:spcBef>
                <a:spcPct val="50000"/>
              </a:spcBef>
            </a:pPr>
            <a:r>
              <a:rPr lang="zh-CN" altLang="en-US" dirty="0">
                <a:solidFill>
                  <a:schemeClr val="tx1">
                    <a:lumMod val="85000"/>
                    <a:lumOff val="15000"/>
                  </a:schemeClr>
                </a:solidFill>
              </a:rPr>
              <a:t>       根据化简原则，应选择最少的</a:t>
            </a:r>
            <a:r>
              <a:rPr lang="zh-CN" altLang="en-US" i="1" dirty="0">
                <a:solidFill>
                  <a:schemeClr val="tx1">
                    <a:lumMod val="85000"/>
                    <a:lumOff val="15000"/>
                  </a:schemeClr>
                </a:solidFill>
              </a:rPr>
              <a:t>K</a:t>
            </a:r>
            <a:r>
              <a:rPr lang="zh-CN" altLang="en-US" dirty="0">
                <a:solidFill>
                  <a:schemeClr val="tx1">
                    <a:lumMod val="85000"/>
                    <a:lumOff val="15000"/>
                  </a:schemeClr>
                </a:solidFill>
              </a:rPr>
              <a:t>圈和尽可能大的</a:t>
            </a:r>
            <a:r>
              <a:rPr lang="zh-CN" altLang="en-US" i="1" dirty="0">
                <a:solidFill>
                  <a:schemeClr val="tx1">
                    <a:lumMod val="85000"/>
                    <a:lumOff val="15000"/>
                  </a:schemeClr>
                </a:solidFill>
              </a:rPr>
              <a:t>K</a:t>
            </a:r>
            <a:r>
              <a:rPr lang="zh-CN" altLang="en-US" dirty="0">
                <a:solidFill>
                  <a:schemeClr val="tx1">
                    <a:lumMod val="85000"/>
                    <a:lumOff val="15000"/>
                  </a:schemeClr>
                </a:solidFill>
              </a:rPr>
              <a:t>圈覆盖所有的1格。首先选择只有一种圈法的</a:t>
            </a:r>
            <a:r>
              <a:rPr lang="zh-CN" altLang="en-US" i="1" dirty="0">
                <a:solidFill>
                  <a:schemeClr val="tx1">
                    <a:lumMod val="85000"/>
                    <a:lumOff val="15000"/>
                  </a:schemeClr>
                </a:solidFill>
              </a:rPr>
              <a:t>BC</a:t>
            </a:r>
            <a:r>
              <a:rPr lang="zh-CN" altLang="en-US" dirty="0">
                <a:solidFill>
                  <a:schemeClr val="tx1">
                    <a:lumMod val="85000"/>
                    <a:lumOff val="15000"/>
                  </a:schemeClr>
                </a:solidFill>
              </a:rPr>
              <a:t>，剩下四个1格(</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3</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10</a:t>
            </a:r>
            <a:r>
              <a:rPr lang="zh-CN" altLang="en-US" dirty="0">
                <a:solidFill>
                  <a:schemeClr val="tx1">
                    <a:lumMod val="85000"/>
                    <a:lumOff val="15000"/>
                  </a:schemeClr>
                </a:solidFill>
              </a:rPr>
              <a:t>、</a:t>
            </a:r>
            <a:r>
              <a:rPr lang="zh-CN" altLang="en-US" i="1" dirty="0">
                <a:solidFill>
                  <a:schemeClr val="tx1">
                    <a:lumMod val="85000"/>
                    <a:lumOff val="15000"/>
                  </a:schemeClr>
                </a:solidFill>
              </a:rPr>
              <a:t>m</a:t>
            </a:r>
            <a:r>
              <a:rPr lang="zh-CN" altLang="en-US" baseline="-25000" dirty="0">
                <a:solidFill>
                  <a:schemeClr val="tx1">
                    <a:lumMod val="85000"/>
                    <a:lumOff val="15000"/>
                  </a:schemeClr>
                </a:solidFill>
              </a:rPr>
              <a:t>11</a:t>
            </a:r>
            <a:r>
              <a:rPr lang="zh-CN" altLang="en-US" dirty="0">
                <a:solidFill>
                  <a:schemeClr val="tx1">
                    <a:lumMod val="85000"/>
                    <a:lumOff val="15000"/>
                  </a:schemeClr>
                </a:solidFill>
              </a:rPr>
              <a:t>)用两个K圈                        覆盖。 可见一共只要用三个K圈即可覆盖全部1格。 </a:t>
            </a:r>
          </a:p>
          <a:p>
            <a:pPr>
              <a:lnSpc>
                <a:spcPct val="150000"/>
              </a:lnSpc>
              <a:spcBef>
                <a:spcPct val="50000"/>
              </a:spcBef>
            </a:pPr>
            <a:r>
              <a:rPr lang="zh-CN" altLang="en-US" dirty="0">
                <a:solidFill>
                  <a:schemeClr val="tx1">
                    <a:lumMod val="85000"/>
                    <a:lumOff val="15000"/>
                  </a:schemeClr>
                </a:solidFill>
              </a:rPr>
              <a:t>        ③ 写出最简式。 </a:t>
            </a:r>
          </a:p>
        </p:txBody>
      </p:sp>
      <p:sp>
        <p:nvSpPr>
          <p:cNvPr id="44037" name="Line 3"/>
          <p:cNvSpPr>
            <a:spLocks noChangeShapeType="1"/>
          </p:cNvSpPr>
          <p:nvPr/>
        </p:nvSpPr>
        <p:spPr bwMode="auto">
          <a:xfrm>
            <a:off x="7010400" y="3381523"/>
            <a:ext cx="228600" cy="0"/>
          </a:xfrm>
          <a:prstGeom prst="line">
            <a:avLst/>
          </a:prstGeom>
          <a:noFill/>
          <a:ln w="9525">
            <a:solidFill>
              <a:schemeClr val="tx1"/>
            </a:solidFill>
            <a:round/>
            <a:headEnd/>
            <a:tailEnd/>
          </a:ln>
        </p:spPr>
        <p:txBody>
          <a:bodyPr/>
          <a:lstStyle/>
          <a:p>
            <a:endParaRPr lang="zh-CN" altLang="en-US">
              <a:solidFill>
                <a:schemeClr val="tx1">
                  <a:lumMod val="85000"/>
                  <a:lumOff val="15000"/>
                </a:schemeClr>
              </a:solidFill>
            </a:endParaRPr>
          </a:p>
        </p:txBody>
      </p:sp>
      <p:graphicFrame>
        <p:nvGraphicFramePr>
          <p:cNvPr id="44034" name="Object 4"/>
          <p:cNvGraphicFramePr>
            <a:graphicFrameLocks noChangeAspect="1"/>
          </p:cNvGraphicFramePr>
          <p:nvPr/>
        </p:nvGraphicFramePr>
        <p:xfrm>
          <a:off x="5943600" y="3838723"/>
          <a:ext cx="1676400" cy="452438"/>
        </p:xfrm>
        <a:graphic>
          <a:graphicData uri="http://schemas.openxmlformats.org/presentationml/2006/ole">
            <p:oleObj spid="_x0000_s363522" r:id="rId3" imgW="800070" imgH="216123" progId="Equations">
              <p:embed/>
            </p:oleObj>
          </a:graphicData>
        </a:graphic>
      </p:graphicFrame>
      <p:graphicFrame>
        <p:nvGraphicFramePr>
          <p:cNvPr id="44035" name="Object 5"/>
          <p:cNvGraphicFramePr>
            <a:graphicFrameLocks noChangeAspect="1"/>
          </p:cNvGraphicFramePr>
          <p:nvPr/>
        </p:nvGraphicFramePr>
        <p:xfrm>
          <a:off x="3124200" y="5972323"/>
          <a:ext cx="3200400" cy="481013"/>
        </p:xfrm>
        <a:graphic>
          <a:graphicData uri="http://schemas.openxmlformats.org/presentationml/2006/ole">
            <p:oleObj spid="_x0000_s363523" r:id="rId4" imgW="1434794" imgH="216123" progId="Equations">
              <p:embed/>
            </p:oleObj>
          </a:graphicData>
        </a:graphic>
      </p:graphicFrame>
    </p:spTree>
  </p:cSld>
  <p:clrMapOvr>
    <a:masterClrMapping/>
  </p:clrMapOvr>
  <p:transition>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2"/>
          <p:cNvSpPr txBox="1">
            <a:spLocks noChangeArrowheads="1"/>
          </p:cNvSpPr>
          <p:nvPr/>
        </p:nvSpPr>
        <p:spPr bwMode="auto">
          <a:xfrm>
            <a:off x="1066800" y="566738"/>
            <a:ext cx="1677062" cy="461665"/>
          </a:xfrm>
          <a:prstGeom prst="rect">
            <a:avLst/>
          </a:prstGeom>
          <a:noFill/>
          <a:ln w="9525">
            <a:noFill/>
            <a:miter lim="800000"/>
            <a:headEnd/>
            <a:tailEnd/>
          </a:ln>
        </p:spPr>
        <p:txBody>
          <a:bodyPr wrap="none">
            <a:spAutoFit/>
          </a:bodyPr>
          <a:lstStyle/>
          <a:p>
            <a:r>
              <a:rPr lang="zh-CN" altLang="en-US" b="1">
                <a:solidFill>
                  <a:schemeClr val="tx1">
                    <a:lumMod val="85000"/>
                    <a:lumOff val="15000"/>
                  </a:schemeClr>
                </a:solidFill>
              </a:rPr>
              <a:t>【例 2-2】 </a:t>
            </a:r>
          </a:p>
        </p:txBody>
      </p:sp>
      <p:sp>
        <p:nvSpPr>
          <p:cNvPr id="45061" name="Text Box 3"/>
          <p:cNvSpPr txBox="1">
            <a:spLocks noChangeArrowheads="1"/>
          </p:cNvSpPr>
          <p:nvPr/>
        </p:nvSpPr>
        <p:spPr bwMode="auto">
          <a:xfrm>
            <a:off x="2438400" y="533400"/>
            <a:ext cx="647934" cy="461665"/>
          </a:xfrm>
          <a:prstGeom prst="rect">
            <a:avLst/>
          </a:prstGeom>
          <a:noFill/>
          <a:ln w="9525">
            <a:noFill/>
            <a:miter lim="800000"/>
            <a:headEnd/>
            <a:tailEnd/>
          </a:ln>
        </p:spPr>
        <p:txBody>
          <a:bodyPr wrap="none">
            <a:spAutoFit/>
          </a:bodyPr>
          <a:lstStyle/>
          <a:p>
            <a:r>
              <a:rPr lang="zh-CN" altLang="en-US">
                <a:solidFill>
                  <a:schemeClr val="tx1">
                    <a:lumMod val="85000"/>
                    <a:lumOff val="15000"/>
                  </a:schemeClr>
                </a:solidFill>
              </a:rPr>
              <a:t> 求 </a:t>
            </a:r>
          </a:p>
        </p:txBody>
      </p:sp>
      <p:graphicFrame>
        <p:nvGraphicFramePr>
          <p:cNvPr id="45058" name="Object 4"/>
          <p:cNvGraphicFramePr>
            <a:graphicFrameLocks noChangeAspect="1"/>
          </p:cNvGraphicFramePr>
          <p:nvPr/>
        </p:nvGraphicFramePr>
        <p:xfrm>
          <a:off x="2971800" y="533400"/>
          <a:ext cx="5029200" cy="425450"/>
        </p:xfrm>
        <a:graphic>
          <a:graphicData uri="http://schemas.openxmlformats.org/presentationml/2006/ole">
            <p:oleObj spid="_x0000_s364546" r:id="rId3" imgW="2549697" imgH="215936" progId="Equations">
              <p:embed/>
            </p:oleObj>
          </a:graphicData>
        </a:graphic>
      </p:graphicFrame>
      <p:sp>
        <p:nvSpPr>
          <p:cNvPr id="45062" name="Text Box 5"/>
          <p:cNvSpPr txBox="1">
            <a:spLocks noChangeArrowheads="1"/>
          </p:cNvSpPr>
          <p:nvPr/>
        </p:nvSpPr>
        <p:spPr bwMode="auto">
          <a:xfrm>
            <a:off x="517525" y="1184275"/>
            <a:ext cx="2427268" cy="461665"/>
          </a:xfrm>
          <a:prstGeom prst="rect">
            <a:avLst/>
          </a:prstGeom>
          <a:noFill/>
          <a:ln w="9525">
            <a:noFill/>
            <a:miter lim="800000"/>
            <a:headEnd/>
            <a:tailEnd/>
          </a:ln>
        </p:spPr>
        <p:txBody>
          <a:bodyPr wrap="none">
            <a:spAutoFit/>
          </a:bodyPr>
          <a:lstStyle/>
          <a:p>
            <a:r>
              <a:rPr lang="zh-CN">
                <a:solidFill>
                  <a:schemeClr val="tx1">
                    <a:lumMod val="85000"/>
                    <a:lumOff val="15000"/>
                  </a:schemeClr>
                </a:solidFill>
              </a:rPr>
              <a:t>的最简与或式。 </a:t>
            </a:r>
          </a:p>
        </p:txBody>
      </p:sp>
      <p:sp>
        <p:nvSpPr>
          <p:cNvPr id="45063" name="Text Box 6"/>
          <p:cNvSpPr txBox="1">
            <a:spLocks noChangeArrowheads="1"/>
          </p:cNvSpPr>
          <p:nvPr/>
        </p:nvSpPr>
        <p:spPr bwMode="auto">
          <a:xfrm>
            <a:off x="609600" y="1676400"/>
            <a:ext cx="7924800" cy="1052596"/>
          </a:xfrm>
          <a:prstGeom prst="rect">
            <a:avLst/>
          </a:prstGeom>
          <a:noFill/>
          <a:ln w="9525">
            <a:noFill/>
            <a:miter lim="800000"/>
            <a:headEnd/>
            <a:tailEnd/>
          </a:ln>
        </p:spPr>
        <p:txBody>
          <a:bodyPr>
            <a:spAutoFit/>
          </a:bodyPr>
          <a:lstStyle/>
          <a:p>
            <a:pPr algn="just">
              <a:lnSpc>
                <a:spcPct val="130000"/>
              </a:lnSpc>
              <a:spcBef>
                <a:spcPct val="50000"/>
              </a:spcBef>
            </a:pPr>
            <a:r>
              <a:rPr lang="zh-CN" altLang="en-US" b="1" dirty="0">
                <a:solidFill>
                  <a:schemeClr val="tx1">
                    <a:lumMod val="85000"/>
                    <a:lumOff val="15000"/>
                  </a:schemeClr>
                </a:solidFill>
              </a:rPr>
              <a:t>       解：</a:t>
            </a:r>
            <a:r>
              <a:rPr lang="zh-CN" altLang="en-US" dirty="0">
                <a:solidFill>
                  <a:schemeClr val="tx1">
                    <a:lumMod val="85000"/>
                    <a:lumOff val="15000"/>
                  </a:schemeClr>
                </a:solidFill>
              </a:rPr>
              <a:t> ① 画出</a:t>
            </a:r>
            <a:r>
              <a:rPr lang="zh-CN" altLang="en-US" i="1" dirty="0">
                <a:solidFill>
                  <a:schemeClr val="tx1">
                    <a:lumMod val="85000"/>
                    <a:lumOff val="15000"/>
                  </a:schemeClr>
                </a:solidFill>
              </a:rPr>
              <a:t>F</a:t>
            </a:r>
            <a:r>
              <a:rPr lang="zh-CN" altLang="en-US" dirty="0">
                <a:solidFill>
                  <a:schemeClr val="tx1">
                    <a:lumMod val="85000"/>
                    <a:lumOff val="15000"/>
                  </a:schemeClr>
                </a:solidFill>
              </a:rPr>
              <a:t>的K图。给出的</a:t>
            </a:r>
            <a:r>
              <a:rPr lang="zh-CN" altLang="en-US" i="1" dirty="0">
                <a:solidFill>
                  <a:schemeClr val="tx1">
                    <a:lumMod val="85000"/>
                    <a:lumOff val="15000"/>
                  </a:schemeClr>
                </a:solidFill>
              </a:rPr>
              <a:t>F</a:t>
            </a:r>
            <a:r>
              <a:rPr lang="zh-CN" altLang="en-US" dirty="0">
                <a:solidFill>
                  <a:schemeClr val="tx1">
                    <a:lumMod val="85000"/>
                    <a:lumOff val="15000"/>
                  </a:schemeClr>
                </a:solidFill>
              </a:rPr>
              <a:t>为一般与或式，将每个与项所覆盖的最小项都填1，</a:t>
            </a:r>
            <a:r>
              <a:rPr lang="zh-CN" altLang="en-US" i="1" dirty="0">
                <a:solidFill>
                  <a:schemeClr val="tx1">
                    <a:lumMod val="85000"/>
                    <a:lumOff val="15000"/>
                  </a:schemeClr>
                </a:solidFill>
              </a:rPr>
              <a:t>K</a:t>
            </a:r>
            <a:r>
              <a:rPr lang="zh-CN" altLang="en-US" dirty="0">
                <a:solidFill>
                  <a:schemeClr val="tx1">
                    <a:lumMod val="85000"/>
                    <a:lumOff val="15000"/>
                  </a:schemeClr>
                </a:solidFill>
              </a:rPr>
              <a:t>图</a:t>
            </a:r>
            <a:r>
              <a:rPr lang="zh-CN" altLang="en-US" dirty="0" smtClean="0">
                <a:solidFill>
                  <a:schemeClr val="tx1">
                    <a:lumMod val="85000"/>
                    <a:lumOff val="15000"/>
                  </a:schemeClr>
                </a:solidFill>
              </a:rPr>
              <a:t>如下图所示</a:t>
            </a:r>
            <a:r>
              <a:rPr lang="zh-CN" altLang="en-US" dirty="0">
                <a:solidFill>
                  <a:schemeClr val="tx1">
                    <a:lumMod val="85000"/>
                    <a:lumOff val="15000"/>
                  </a:schemeClr>
                </a:solidFill>
              </a:rPr>
              <a:t>。 </a:t>
            </a:r>
          </a:p>
        </p:txBody>
      </p:sp>
      <p:sp>
        <p:nvSpPr>
          <p:cNvPr id="45064" name="Text Box 7"/>
          <p:cNvSpPr txBox="1">
            <a:spLocks noChangeArrowheads="1"/>
          </p:cNvSpPr>
          <p:nvPr/>
        </p:nvSpPr>
        <p:spPr bwMode="auto">
          <a:xfrm>
            <a:off x="4030323" y="6400800"/>
            <a:ext cx="1189749" cy="461665"/>
          </a:xfrm>
          <a:prstGeom prst="rect">
            <a:avLst/>
          </a:prstGeom>
          <a:noFill/>
          <a:ln w="9525">
            <a:noFill/>
            <a:miter lim="800000"/>
            <a:headEnd/>
            <a:tailEnd/>
          </a:ln>
        </p:spPr>
        <p:txBody>
          <a:bodyPr wrap="none">
            <a:spAutoFit/>
          </a:bodyPr>
          <a:lstStyle/>
          <a:p>
            <a:r>
              <a:rPr lang="zh-CN" altLang="en-US" dirty="0" smtClean="0">
                <a:solidFill>
                  <a:schemeClr val="tx1">
                    <a:lumMod val="85000"/>
                    <a:lumOff val="15000"/>
                  </a:schemeClr>
                </a:solidFill>
              </a:rPr>
              <a:t>卡</a:t>
            </a:r>
            <a:r>
              <a:rPr lang="zh-CN" altLang="en-US" dirty="0">
                <a:solidFill>
                  <a:schemeClr val="tx1">
                    <a:lumMod val="85000"/>
                    <a:lumOff val="15000"/>
                  </a:schemeClr>
                </a:solidFill>
              </a:rPr>
              <a:t>诺图 </a:t>
            </a:r>
          </a:p>
        </p:txBody>
      </p:sp>
      <p:graphicFrame>
        <p:nvGraphicFramePr>
          <p:cNvPr id="45059" name="Object 8"/>
          <p:cNvGraphicFramePr>
            <a:graphicFrameLocks noChangeAspect="1"/>
          </p:cNvGraphicFramePr>
          <p:nvPr/>
        </p:nvGraphicFramePr>
        <p:xfrm>
          <a:off x="218256" y="2636912"/>
          <a:ext cx="8458200" cy="4187825"/>
        </p:xfrm>
        <a:graphic>
          <a:graphicData uri="http://schemas.openxmlformats.org/presentationml/2006/ole">
            <p:oleObj spid="_x0000_s364547" r:id="rId4" imgW="2934017" imgH="1448117" progId="Visio.Drawing.11">
              <p:embed/>
            </p:oleObj>
          </a:graphicData>
        </a:graphic>
      </p:graphicFrame>
    </p:spTree>
  </p:cSld>
  <p:clrMapOvr>
    <a:masterClrMapping/>
  </p:clrMapOvr>
  <p:transition>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 Box 2"/>
          <p:cNvSpPr txBox="1">
            <a:spLocks noChangeArrowheads="1"/>
          </p:cNvSpPr>
          <p:nvPr/>
        </p:nvSpPr>
        <p:spPr bwMode="auto">
          <a:xfrm>
            <a:off x="1066800" y="1352128"/>
            <a:ext cx="7162800" cy="2123658"/>
          </a:xfrm>
          <a:prstGeom prst="rect">
            <a:avLst/>
          </a:prstGeom>
          <a:noFill/>
          <a:ln w="9525">
            <a:noFill/>
            <a:miter lim="800000"/>
            <a:headEnd/>
            <a:tailEnd/>
          </a:ln>
        </p:spPr>
        <p:txBody>
          <a:bodyPr>
            <a:spAutoFit/>
          </a:bodyPr>
          <a:lstStyle/>
          <a:p>
            <a:pPr algn="just">
              <a:spcBef>
                <a:spcPct val="50000"/>
              </a:spcBef>
            </a:pPr>
            <a:r>
              <a:rPr lang="zh-CN" altLang="en-US" dirty="0">
                <a:solidFill>
                  <a:schemeClr val="tx1">
                    <a:lumMod val="85000"/>
                    <a:lumOff val="15000"/>
                  </a:schemeClr>
                </a:solidFill>
              </a:rPr>
              <a:t>② 画K圈化简函</a:t>
            </a:r>
            <a:r>
              <a:rPr lang="zh-CN" altLang="en-US" dirty="0" smtClean="0">
                <a:solidFill>
                  <a:schemeClr val="tx1">
                    <a:lumMod val="85000"/>
                    <a:lumOff val="15000"/>
                  </a:schemeClr>
                </a:solidFill>
              </a:rPr>
              <a:t>数。 </a:t>
            </a:r>
            <a:endParaRPr lang="zh-CN" altLang="en-US" dirty="0">
              <a:solidFill>
                <a:schemeClr val="tx1">
                  <a:lumMod val="85000"/>
                  <a:lumOff val="15000"/>
                </a:schemeClr>
              </a:solidFill>
            </a:endParaRPr>
          </a:p>
          <a:p>
            <a:pPr algn="just">
              <a:spcBef>
                <a:spcPct val="50000"/>
              </a:spcBef>
            </a:pPr>
            <a:r>
              <a:rPr lang="zh-CN" altLang="en-US" dirty="0">
                <a:solidFill>
                  <a:schemeClr val="tx1">
                    <a:lumMod val="85000"/>
                    <a:lumOff val="15000"/>
                  </a:schemeClr>
                </a:solidFill>
              </a:rPr>
              <a:t>③ 写出最简与或式。 </a:t>
            </a:r>
          </a:p>
          <a:p>
            <a:pPr algn="just">
              <a:spcBef>
                <a:spcPct val="50000"/>
              </a:spcBef>
            </a:pPr>
            <a:r>
              <a:rPr lang="zh-CN" altLang="en-US" dirty="0">
                <a:solidFill>
                  <a:schemeClr val="tx1">
                    <a:lumMod val="85000"/>
                    <a:lumOff val="15000"/>
                  </a:schemeClr>
                </a:solidFill>
              </a:rPr>
              <a:t>本例有两种圈法， 都可以得到最简式。 </a:t>
            </a:r>
          </a:p>
          <a:p>
            <a:pPr>
              <a:spcBef>
                <a:spcPct val="50000"/>
              </a:spcBef>
            </a:pPr>
            <a:r>
              <a:rPr lang="zh-CN" altLang="en-US" dirty="0">
                <a:solidFill>
                  <a:schemeClr val="tx1">
                    <a:lumMod val="85000"/>
                    <a:lumOff val="15000"/>
                  </a:schemeClr>
                </a:solidFill>
              </a:rPr>
              <a:t>按图2-21(</a:t>
            </a:r>
            <a:r>
              <a:rPr lang="zh-CN" altLang="en-US" i="1" dirty="0">
                <a:solidFill>
                  <a:schemeClr val="tx1">
                    <a:lumMod val="85000"/>
                    <a:lumOff val="15000"/>
                  </a:schemeClr>
                </a:solidFill>
              </a:rPr>
              <a:t>a</a:t>
            </a:r>
            <a:r>
              <a:rPr lang="zh-CN" altLang="en-US" dirty="0">
                <a:solidFill>
                  <a:schemeClr val="tx1">
                    <a:lumMod val="85000"/>
                    <a:lumOff val="15000"/>
                  </a:schemeClr>
                </a:solidFill>
              </a:rPr>
              <a:t>)圈法： </a:t>
            </a:r>
          </a:p>
        </p:txBody>
      </p:sp>
      <p:graphicFrame>
        <p:nvGraphicFramePr>
          <p:cNvPr id="46082" name="Object 3"/>
          <p:cNvGraphicFramePr>
            <a:graphicFrameLocks noChangeAspect="1"/>
          </p:cNvGraphicFramePr>
          <p:nvPr/>
        </p:nvGraphicFramePr>
        <p:xfrm>
          <a:off x="2438400" y="3638128"/>
          <a:ext cx="4572000" cy="514350"/>
        </p:xfrm>
        <a:graphic>
          <a:graphicData uri="http://schemas.openxmlformats.org/presentationml/2006/ole">
            <p:oleObj spid="_x0000_s365570" r:id="rId3" imgW="1915523" imgH="215936" progId="Equations">
              <p:embed/>
            </p:oleObj>
          </a:graphicData>
        </a:graphic>
      </p:graphicFrame>
      <p:sp>
        <p:nvSpPr>
          <p:cNvPr id="46085" name="Text Box 4"/>
          <p:cNvSpPr txBox="1">
            <a:spLocks noChangeArrowheads="1"/>
          </p:cNvSpPr>
          <p:nvPr/>
        </p:nvSpPr>
        <p:spPr bwMode="auto">
          <a:xfrm>
            <a:off x="1127125" y="4289003"/>
            <a:ext cx="2731838" cy="461665"/>
          </a:xfrm>
          <a:prstGeom prst="rect">
            <a:avLst/>
          </a:prstGeom>
          <a:noFill/>
          <a:ln w="9525">
            <a:noFill/>
            <a:miter lim="800000"/>
            <a:headEnd/>
            <a:tailEnd/>
          </a:ln>
        </p:spPr>
        <p:txBody>
          <a:bodyPr wrap="none">
            <a:spAutoFit/>
          </a:bodyPr>
          <a:lstStyle/>
          <a:p>
            <a:r>
              <a:rPr lang="zh-CN" altLang="en-US">
                <a:solidFill>
                  <a:schemeClr val="tx1">
                    <a:lumMod val="85000"/>
                    <a:lumOff val="15000"/>
                  </a:schemeClr>
                </a:solidFill>
              </a:rPr>
              <a:t>按图2-21(</a:t>
            </a:r>
            <a:r>
              <a:rPr lang="zh-CN" altLang="en-US" i="1">
                <a:solidFill>
                  <a:schemeClr val="tx1">
                    <a:lumMod val="85000"/>
                    <a:lumOff val="15000"/>
                  </a:schemeClr>
                </a:solidFill>
              </a:rPr>
              <a:t>b</a:t>
            </a:r>
            <a:r>
              <a:rPr lang="zh-CN" altLang="en-US">
                <a:solidFill>
                  <a:schemeClr val="tx1">
                    <a:lumMod val="85000"/>
                    <a:lumOff val="15000"/>
                  </a:schemeClr>
                </a:solidFill>
              </a:rPr>
              <a:t>)圈法： </a:t>
            </a:r>
          </a:p>
        </p:txBody>
      </p:sp>
      <p:graphicFrame>
        <p:nvGraphicFramePr>
          <p:cNvPr id="46083" name="Object 5"/>
          <p:cNvGraphicFramePr>
            <a:graphicFrameLocks noChangeAspect="1"/>
          </p:cNvGraphicFramePr>
          <p:nvPr/>
        </p:nvGraphicFramePr>
        <p:xfrm>
          <a:off x="2514600" y="5162128"/>
          <a:ext cx="4511675" cy="514350"/>
        </p:xfrm>
        <a:graphic>
          <a:graphicData uri="http://schemas.openxmlformats.org/presentationml/2006/ole">
            <p:oleObj spid="_x0000_s365571" r:id="rId4" imgW="1890156" imgH="215936" progId="Equations">
              <p:embed/>
            </p:oleObj>
          </a:graphicData>
        </a:graphic>
      </p:graphicFrame>
      <p:sp>
        <p:nvSpPr>
          <p:cNvPr id="46086" name="Text Box 6"/>
          <p:cNvSpPr txBox="1">
            <a:spLocks noChangeArrowheads="1"/>
          </p:cNvSpPr>
          <p:nvPr/>
        </p:nvSpPr>
        <p:spPr bwMode="auto">
          <a:xfrm>
            <a:off x="1143000" y="5924128"/>
            <a:ext cx="6139822" cy="461665"/>
          </a:xfrm>
          <a:prstGeom prst="rect">
            <a:avLst/>
          </a:prstGeom>
          <a:noFill/>
          <a:ln w="9525">
            <a:noFill/>
            <a:miter lim="800000"/>
            <a:headEnd/>
            <a:tailEnd/>
          </a:ln>
        </p:spPr>
        <p:txBody>
          <a:bodyPr wrap="none">
            <a:spAutoFit/>
          </a:bodyPr>
          <a:lstStyle/>
          <a:p>
            <a:r>
              <a:rPr lang="zh-CN">
                <a:solidFill>
                  <a:schemeClr val="tx1">
                    <a:lumMod val="85000"/>
                    <a:lumOff val="15000"/>
                  </a:schemeClr>
                </a:solidFill>
              </a:rPr>
              <a:t>该例说明，逻辑函数的最简式不是惟一的。 </a:t>
            </a:r>
          </a:p>
        </p:txBody>
      </p:sp>
    </p:spTree>
  </p:cSld>
  <p:clrMapOvr>
    <a:masterClrMapping/>
  </p:clrMapOvr>
  <p:transition>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685800" y="123011"/>
            <a:ext cx="7848600" cy="6001643"/>
          </a:xfrm>
          <a:prstGeom prst="rect">
            <a:avLst/>
          </a:prstGeom>
          <a:noFill/>
          <a:ln w="9525">
            <a:noFill/>
            <a:miter lim="800000"/>
            <a:headEnd/>
            <a:tailEnd/>
          </a:ln>
        </p:spPr>
        <p:txBody>
          <a:bodyPr>
            <a:spAutoFit/>
          </a:bodyPr>
          <a:lstStyle/>
          <a:p>
            <a:pPr algn="just">
              <a:lnSpc>
                <a:spcPct val="150000"/>
              </a:lnSpc>
              <a:spcBef>
                <a:spcPct val="50000"/>
              </a:spcBef>
            </a:pPr>
            <a:r>
              <a:rPr lang="zh-CN" altLang="en-US" sz="3200" b="1" dirty="0">
                <a:solidFill>
                  <a:schemeClr val="tx1">
                    <a:lumMod val="85000"/>
                    <a:lumOff val="15000"/>
                  </a:schemeClr>
                </a:solidFill>
              </a:rPr>
              <a:t>    </a:t>
            </a:r>
            <a:r>
              <a:rPr lang="zh-CN" altLang="en-US" sz="3200" b="1" dirty="0" smtClean="0">
                <a:solidFill>
                  <a:schemeClr val="tx1">
                    <a:lumMod val="85000"/>
                    <a:lumOff val="15000"/>
                  </a:schemeClr>
                </a:solidFill>
              </a:rPr>
              <a:t>2</a:t>
            </a:r>
            <a:r>
              <a:rPr lang="zh-CN" altLang="en-US" sz="3200" b="1" dirty="0">
                <a:solidFill>
                  <a:schemeClr val="tx1">
                    <a:lumMod val="85000"/>
                    <a:lumOff val="15000"/>
                  </a:schemeClr>
                </a:solidFill>
              </a:rPr>
              <a:t>. 求最简或与</a:t>
            </a:r>
            <a:r>
              <a:rPr lang="zh-CN" altLang="en-US" sz="3200" b="1" dirty="0" smtClean="0">
                <a:solidFill>
                  <a:schemeClr val="tx1">
                    <a:lumMod val="85000"/>
                    <a:lumOff val="15000"/>
                  </a:schemeClr>
                </a:solidFill>
              </a:rPr>
              <a:t>式</a:t>
            </a:r>
            <a:endParaRPr lang="en-US" altLang="zh-CN" dirty="0" smtClean="0">
              <a:solidFill>
                <a:schemeClr val="tx1">
                  <a:lumMod val="85000"/>
                  <a:lumOff val="15000"/>
                </a:schemeClr>
              </a:solidFill>
            </a:endParaRPr>
          </a:p>
          <a:p>
            <a:pPr algn="just">
              <a:spcBef>
                <a:spcPct val="50000"/>
              </a:spcBef>
            </a:pPr>
            <a:endParaRPr lang="zh-CN" altLang="en-US" dirty="0">
              <a:solidFill>
                <a:schemeClr val="tx1">
                  <a:lumMod val="85000"/>
                  <a:lumOff val="15000"/>
                </a:schemeClr>
              </a:solidFill>
            </a:endParaRPr>
          </a:p>
          <a:p>
            <a:pPr algn="just">
              <a:lnSpc>
                <a:spcPct val="150000"/>
              </a:lnSpc>
              <a:spcBef>
                <a:spcPct val="50000"/>
              </a:spcBef>
            </a:pPr>
            <a:r>
              <a:rPr lang="zh-CN" altLang="en-US" dirty="0">
                <a:solidFill>
                  <a:schemeClr val="tx1">
                    <a:lumMod val="85000"/>
                    <a:lumOff val="15000"/>
                  </a:schemeClr>
                </a:solidFill>
              </a:rPr>
              <a:t>       任何一个逻辑函数既可以等于其卡诺图上填1的那些最小项之和，也可以等于其卡诺图上填0的那些最大项之积， 因此，如果要求出某函数的最简或与式， 可以在该函数的卡诺图上合并那些填0的相邻项。这种方法简称为圈0合并， 其化简步骤及化简原则与圈1合并类同，只要按圈逐一写出或项， 然后将所得的或项相与即可。但需注意，或项由K圈对应的没有变化的那些变量组成，当变量取值为0时写原变量， 取值为1时写反变量。 </a:t>
            </a:r>
          </a:p>
        </p:txBody>
      </p:sp>
    </p:spTree>
  </p:cSld>
  <p:clrMapOvr>
    <a:masterClrMapping/>
  </p:clrMapOvr>
  <p:transition>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Text Box 2"/>
          <p:cNvSpPr txBox="1">
            <a:spLocks noChangeArrowheads="1"/>
          </p:cNvSpPr>
          <p:nvPr/>
        </p:nvSpPr>
        <p:spPr bwMode="auto">
          <a:xfrm>
            <a:off x="971600" y="483022"/>
            <a:ext cx="2063385" cy="461665"/>
          </a:xfrm>
          <a:prstGeom prst="rect">
            <a:avLst/>
          </a:prstGeom>
          <a:noFill/>
          <a:ln w="9525">
            <a:noFill/>
            <a:miter lim="800000"/>
            <a:headEnd/>
            <a:tailEnd/>
          </a:ln>
        </p:spPr>
        <p:txBody>
          <a:bodyPr wrap="none">
            <a:spAutoFit/>
          </a:bodyPr>
          <a:lstStyle/>
          <a:p>
            <a:r>
              <a:rPr lang="zh-CN" altLang="en-US">
                <a:solidFill>
                  <a:schemeClr val="tx1">
                    <a:lumMod val="85000"/>
                    <a:lumOff val="15000"/>
                  </a:schemeClr>
                </a:solidFill>
              </a:rPr>
              <a:t>【例 2-4】 求 </a:t>
            </a:r>
          </a:p>
        </p:txBody>
      </p:sp>
      <p:graphicFrame>
        <p:nvGraphicFramePr>
          <p:cNvPr id="53250" name="Object 3"/>
          <p:cNvGraphicFramePr>
            <a:graphicFrameLocks noChangeAspect="1"/>
          </p:cNvGraphicFramePr>
          <p:nvPr/>
        </p:nvGraphicFramePr>
        <p:xfrm>
          <a:off x="2848025" y="476672"/>
          <a:ext cx="3702050" cy="533400"/>
        </p:xfrm>
        <a:graphic>
          <a:graphicData uri="http://schemas.openxmlformats.org/presentationml/2006/ole">
            <p:oleObj spid="_x0000_s372738" r:id="rId3" imgW="1764086" imgH="254097" progId="Equations">
              <p:embed/>
            </p:oleObj>
          </a:graphicData>
        </a:graphic>
      </p:graphicFrame>
      <p:sp>
        <p:nvSpPr>
          <p:cNvPr id="53253" name="Text Box 4"/>
          <p:cNvSpPr txBox="1">
            <a:spLocks noChangeArrowheads="1"/>
          </p:cNvSpPr>
          <p:nvPr/>
        </p:nvSpPr>
        <p:spPr bwMode="auto">
          <a:xfrm>
            <a:off x="6448475" y="486197"/>
            <a:ext cx="2427268" cy="461665"/>
          </a:xfrm>
          <a:prstGeom prst="rect">
            <a:avLst/>
          </a:prstGeom>
          <a:noFill/>
          <a:ln w="9525">
            <a:noFill/>
            <a:miter lim="800000"/>
            <a:headEnd/>
            <a:tailEnd/>
          </a:ln>
        </p:spPr>
        <p:txBody>
          <a:bodyPr wrap="none">
            <a:spAutoFit/>
          </a:bodyPr>
          <a:lstStyle/>
          <a:p>
            <a:r>
              <a:rPr lang="zh-CN">
                <a:solidFill>
                  <a:schemeClr val="tx1">
                    <a:lumMod val="85000"/>
                    <a:lumOff val="15000"/>
                  </a:schemeClr>
                </a:solidFill>
              </a:rPr>
              <a:t>的最简或与式。 </a:t>
            </a:r>
          </a:p>
        </p:txBody>
      </p:sp>
      <p:sp>
        <p:nvSpPr>
          <p:cNvPr id="53254" name="Text Box 5"/>
          <p:cNvSpPr txBox="1">
            <a:spLocks noChangeArrowheads="1"/>
          </p:cNvSpPr>
          <p:nvPr/>
        </p:nvSpPr>
        <p:spPr bwMode="auto">
          <a:xfrm>
            <a:off x="685800" y="1639888"/>
            <a:ext cx="7848600" cy="3748719"/>
          </a:xfrm>
          <a:prstGeom prst="rect">
            <a:avLst/>
          </a:prstGeom>
          <a:noFill/>
          <a:ln w="9525">
            <a:noFill/>
            <a:miter lim="800000"/>
            <a:headEnd/>
            <a:tailEnd/>
          </a:ln>
        </p:spPr>
        <p:txBody>
          <a:bodyPr>
            <a:spAutoFit/>
          </a:bodyPr>
          <a:lstStyle/>
          <a:p>
            <a:pPr algn="just">
              <a:lnSpc>
                <a:spcPct val="140000"/>
              </a:lnSpc>
              <a:spcBef>
                <a:spcPct val="50000"/>
              </a:spcBef>
            </a:pPr>
            <a:r>
              <a:rPr lang="zh-CN" altLang="en-US" b="1" dirty="0">
                <a:solidFill>
                  <a:schemeClr val="tx1">
                    <a:lumMod val="85000"/>
                    <a:lumOff val="15000"/>
                  </a:schemeClr>
                </a:solidFill>
              </a:rPr>
              <a:t>       解：</a:t>
            </a:r>
            <a:r>
              <a:rPr lang="zh-CN" altLang="en-US" dirty="0">
                <a:solidFill>
                  <a:schemeClr val="tx1">
                    <a:lumMod val="85000"/>
                    <a:lumOff val="15000"/>
                  </a:schemeClr>
                </a:solidFill>
              </a:rPr>
              <a:t> </a:t>
            </a:r>
          </a:p>
          <a:p>
            <a:pPr algn="just">
              <a:lnSpc>
                <a:spcPct val="140000"/>
              </a:lnSpc>
              <a:spcBef>
                <a:spcPct val="50000"/>
              </a:spcBef>
            </a:pPr>
            <a:r>
              <a:rPr lang="zh-CN" altLang="en-US" dirty="0">
                <a:solidFill>
                  <a:schemeClr val="tx1">
                    <a:lumMod val="85000"/>
                    <a:lumOff val="15000"/>
                  </a:schemeClr>
                </a:solidFill>
              </a:rPr>
              <a:t>       ① 画出</a:t>
            </a:r>
            <a:r>
              <a:rPr lang="zh-CN" altLang="en-US" i="1" dirty="0">
                <a:solidFill>
                  <a:schemeClr val="tx1">
                    <a:lumMod val="85000"/>
                    <a:lumOff val="15000"/>
                  </a:schemeClr>
                </a:solidFill>
              </a:rPr>
              <a:t>F</a:t>
            </a:r>
            <a:r>
              <a:rPr lang="zh-CN" altLang="en-US" dirty="0">
                <a:solidFill>
                  <a:schemeClr val="tx1">
                    <a:lumMod val="85000"/>
                    <a:lumOff val="15000"/>
                  </a:schemeClr>
                </a:solidFill>
              </a:rPr>
              <a:t>的</a:t>
            </a:r>
            <a:r>
              <a:rPr lang="zh-CN" altLang="en-US" i="1" dirty="0">
                <a:solidFill>
                  <a:schemeClr val="tx1">
                    <a:lumMod val="85000"/>
                    <a:lumOff val="15000"/>
                  </a:schemeClr>
                </a:solidFill>
              </a:rPr>
              <a:t>K</a:t>
            </a:r>
            <a:r>
              <a:rPr lang="zh-CN" altLang="en-US" dirty="0" smtClean="0">
                <a:solidFill>
                  <a:schemeClr val="tx1">
                    <a:lumMod val="85000"/>
                    <a:lumOff val="15000"/>
                  </a:schemeClr>
                </a:solidFill>
              </a:rPr>
              <a:t>图。 </a:t>
            </a:r>
            <a:endParaRPr lang="zh-CN" altLang="en-US" dirty="0">
              <a:solidFill>
                <a:schemeClr val="tx1">
                  <a:lumMod val="85000"/>
                  <a:lumOff val="15000"/>
                </a:schemeClr>
              </a:solidFill>
            </a:endParaRPr>
          </a:p>
          <a:p>
            <a:pPr algn="just">
              <a:lnSpc>
                <a:spcPct val="140000"/>
              </a:lnSpc>
              <a:spcBef>
                <a:spcPct val="50000"/>
              </a:spcBef>
            </a:pPr>
            <a:r>
              <a:rPr lang="zh-CN" altLang="en-US" dirty="0">
                <a:solidFill>
                  <a:schemeClr val="tx1">
                    <a:lumMod val="85000"/>
                    <a:lumOff val="15000"/>
                  </a:schemeClr>
                </a:solidFill>
              </a:rPr>
              <a:t>       ② 圈</a:t>
            </a:r>
            <a:r>
              <a:rPr lang="zh-CN" altLang="en-US" i="1" dirty="0">
                <a:solidFill>
                  <a:schemeClr val="tx1">
                    <a:lumMod val="85000"/>
                    <a:lumOff val="15000"/>
                  </a:schemeClr>
                </a:solidFill>
              </a:rPr>
              <a:t>K</a:t>
            </a:r>
            <a:r>
              <a:rPr lang="zh-CN" altLang="en-US" dirty="0">
                <a:solidFill>
                  <a:schemeClr val="tx1">
                    <a:lumMod val="85000"/>
                    <a:lumOff val="15000"/>
                  </a:schemeClr>
                </a:solidFill>
              </a:rPr>
              <a:t>圈。圈0合并，其规律与圈1相同，即</a:t>
            </a:r>
            <a:r>
              <a:rPr lang="zh-CN" altLang="en-US" i="1" dirty="0">
                <a:solidFill>
                  <a:schemeClr val="tx1">
                    <a:lumMod val="85000"/>
                    <a:lumOff val="15000"/>
                  </a:schemeClr>
                </a:solidFill>
              </a:rPr>
              <a:t>K</a:t>
            </a:r>
            <a:r>
              <a:rPr lang="zh-CN" altLang="en-US" dirty="0">
                <a:solidFill>
                  <a:schemeClr val="tx1">
                    <a:lumMod val="85000"/>
                    <a:lumOff val="15000"/>
                  </a:schemeClr>
                </a:solidFill>
              </a:rPr>
              <a:t>圈的数目应最少，</a:t>
            </a:r>
            <a:r>
              <a:rPr lang="zh-CN" altLang="en-US" i="1" dirty="0">
                <a:solidFill>
                  <a:schemeClr val="tx1">
                    <a:lumMod val="85000"/>
                    <a:lumOff val="15000"/>
                  </a:schemeClr>
                </a:solidFill>
              </a:rPr>
              <a:t>K</a:t>
            </a:r>
            <a:r>
              <a:rPr lang="zh-CN" altLang="en-US" dirty="0">
                <a:solidFill>
                  <a:schemeClr val="tx1">
                    <a:lumMod val="85000"/>
                    <a:lumOff val="15000"/>
                  </a:schemeClr>
                </a:solidFill>
              </a:rPr>
              <a:t>圈所覆盖的0格应尽可能多。本例用三个K圈覆盖所有0格。 </a:t>
            </a:r>
          </a:p>
          <a:p>
            <a:pPr>
              <a:lnSpc>
                <a:spcPct val="140000"/>
              </a:lnSpc>
              <a:spcBef>
                <a:spcPct val="50000"/>
              </a:spcBef>
            </a:pPr>
            <a:r>
              <a:rPr lang="zh-CN" altLang="en-US" dirty="0">
                <a:solidFill>
                  <a:schemeClr val="tx1">
                    <a:lumMod val="85000"/>
                    <a:lumOff val="15000"/>
                  </a:schemeClr>
                </a:solidFill>
              </a:rPr>
              <a:t>       ③ 写出最简或与式。 </a:t>
            </a:r>
          </a:p>
        </p:txBody>
      </p:sp>
      <p:graphicFrame>
        <p:nvGraphicFramePr>
          <p:cNvPr id="53251" name="Object 6"/>
          <p:cNvGraphicFramePr>
            <a:graphicFrameLocks noChangeAspect="1"/>
          </p:cNvGraphicFramePr>
          <p:nvPr/>
        </p:nvGraphicFramePr>
        <p:xfrm>
          <a:off x="2667000" y="5602288"/>
          <a:ext cx="4648200" cy="569912"/>
        </p:xfrm>
        <a:graphic>
          <a:graphicData uri="http://schemas.openxmlformats.org/presentationml/2006/ole">
            <p:oleObj spid="_x0000_s372739" r:id="rId4" imgW="1967963" imgH="241512" progId="Equations">
              <p:embed/>
            </p:oleObj>
          </a:graphicData>
        </a:graphic>
      </p:graphicFrame>
    </p:spTree>
  </p:cSld>
  <p:clrMapOvr>
    <a:masterClrMapping/>
  </p:clrMapOvr>
  <p:transition>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2"/>
          <p:cNvSpPr txBox="1">
            <a:spLocks noChangeArrowheads="1"/>
          </p:cNvSpPr>
          <p:nvPr/>
        </p:nvSpPr>
        <p:spPr bwMode="auto">
          <a:xfrm>
            <a:off x="4030323" y="5791200"/>
            <a:ext cx="1189749" cy="461665"/>
          </a:xfrm>
          <a:prstGeom prst="rect">
            <a:avLst/>
          </a:prstGeom>
          <a:noFill/>
          <a:ln w="9525">
            <a:noFill/>
            <a:miter lim="800000"/>
            <a:headEnd/>
            <a:tailEnd/>
          </a:ln>
        </p:spPr>
        <p:txBody>
          <a:bodyPr wrap="none">
            <a:spAutoFit/>
          </a:bodyPr>
          <a:lstStyle/>
          <a:p>
            <a:r>
              <a:rPr lang="zh-CN" altLang="en-US" dirty="0" smtClean="0">
                <a:solidFill>
                  <a:schemeClr val="tx1">
                    <a:lumMod val="85000"/>
                    <a:lumOff val="15000"/>
                  </a:schemeClr>
                </a:solidFill>
              </a:rPr>
              <a:t>卡</a:t>
            </a:r>
            <a:r>
              <a:rPr lang="zh-CN" altLang="en-US" dirty="0">
                <a:solidFill>
                  <a:schemeClr val="tx1">
                    <a:lumMod val="85000"/>
                    <a:lumOff val="15000"/>
                  </a:schemeClr>
                </a:solidFill>
              </a:rPr>
              <a:t>诺图 </a:t>
            </a:r>
          </a:p>
        </p:txBody>
      </p:sp>
      <p:graphicFrame>
        <p:nvGraphicFramePr>
          <p:cNvPr id="54274" name="Object 3"/>
          <p:cNvGraphicFramePr>
            <a:graphicFrameLocks noChangeAspect="1"/>
          </p:cNvGraphicFramePr>
          <p:nvPr/>
        </p:nvGraphicFramePr>
        <p:xfrm>
          <a:off x="1828800" y="1219200"/>
          <a:ext cx="5181600" cy="4314825"/>
        </p:xfrm>
        <a:graphic>
          <a:graphicData uri="http://schemas.openxmlformats.org/presentationml/2006/ole">
            <p:oleObj spid="_x0000_s373762" r:id="rId3" imgW="1524317" imgH="1272857" progId="Visio.Drawing.11">
              <p:embed/>
            </p:oleObj>
          </a:graphicData>
        </a:graphic>
      </p:graphicFrame>
    </p:spTree>
  </p:cSld>
  <p:clrMapOvr>
    <a:masterClrMapping/>
  </p:clrMapOvr>
  <p:transition>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ext Box 2"/>
          <p:cNvSpPr txBox="1">
            <a:spLocks noChangeArrowheads="1"/>
          </p:cNvSpPr>
          <p:nvPr/>
        </p:nvSpPr>
        <p:spPr bwMode="auto">
          <a:xfrm>
            <a:off x="607565" y="404664"/>
            <a:ext cx="2063385" cy="461665"/>
          </a:xfrm>
          <a:prstGeom prst="rect">
            <a:avLst/>
          </a:prstGeom>
          <a:noFill/>
          <a:ln w="9525">
            <a:noFill/>
            <a:miter lim="800000"/>
            <a:headEnd/>
            <a:tailEnd/>
          </a:ln>
        </p:spPr>
        <p:txBody>
          <a:bodyPr wrap="none">
            <a:spAutoFit/>
          </a:bodyPr>
          <a:lstStyle/>
          <a:p>
            <a:r>
              <a:rPr lang="zh-CN" altLang="en-US" b="1" dirty="0">
                <a:solidFill>
                  <a:schemeClr val="tx1">
                    <a:lumMod val="85000"/>
                    <a:lumOff val="15000"/>
                  </a:schemeClr>
                </a:solidFill>
              </a:rPr>
              <a:t>【例 2-5】</a:t>
            </a:r>
            <a:r>
              <a:rPr lang="zh-CN" altLang="en-US" dirty="0">
                <a:solidFill>
                  <a:schemeClr val="tx1">
                    <a:lumMod val="85000"/>
                    <a:lumOff val="15000"/>
                  </a:schemeClr>
                </a:solidFill>
              </a:rPr>
              <a:t> 求 </a:t>
            </a:r>
          </a:p>
        </p:txBody>
      </p:sp>
      <p:graphicFrame>
        <p:nvGraphicFramePr>
          <p:cNvPr id="55298" name="Object 3"/>
          <p:cNvGraphicFramePr>
            <a:graphicFrameLocks noChangeAspect="1"/>
          </p:cNvGraphicFramePr>
          <p:nvPr/>
        </p:nvGraphicFramePr>
        <p:xfrm>
          <a:off x="2588765" y="404664"/>
          <a:ext cx="4419600" cy="463550"/>
        </p:xfrm>
        <a:graphic>
          <a:graphicData uri="http://schemas.openxmlformats.org/presentationml/2006/ole">
            <p:oleObj spid="_x0000_s374786" r:id="rId3" imgW="2298020" imgH="241512" progId="Equations">
              <p:embed/>
            </p:oleObj>
          </a:graphicData>
        </a:graphic>
      </p:graphicFrame>
      <p:sp>
        <p:nvSpPr>
          <p:cNvPr id="55302" name="Text Box 4"/>
          <p:cNvSpPr txBox="1">
            <a:spLocks noChangeArrowheads="1"/>
          </p:cNvSpPr>
          <p:nvPr/>
        </p:nvSpPr>
        <p:spPr bwMode="auto">
          <a:xfrm>
            <a:off x="6932165" y="404664"/>
            <a:ext cx="2427268" cy="461665"/>
          </a:xfrm>
          <a:prstGeom prst="rect">
            <a:avLst/>
          </a:prstGeom>
          <a:noFill/>
          <a:ln w="9525">
            <a:noFill/>
            <a:miter lim="800000"/>
            <a:headEnd/>
            <a:tailEnd/>
          </a:ln>
        </p:spPr>
        <p:txBody>
          <a:bodyPr wrap="none">
            <a:spAutoFit/>
          </a:bodyPr>
          <a:lstStyle/>
          <a:p>
            <a:r>
              <a:rPr lang="zh-CN">
                <a:solidFill>
                  <a:schemeClr val="tx1">
                    <a:lumMod val="85000"/>
                    <a:lumOff val="15000"/>
                  </a:schemeClr>
                </a:solidFill>
              </a:rPr>
              <a:t>的最简或与式。 </a:t>
            </a:r>
          </a:p>
        </p:txBody>
      </p:sp>
      <p:sp>
        <p:nvSpPr>
          <p:cNvPr id="55303" name="Text Box 5"/>
          <p:cNvSpPr txBox="1">
            <a:spLocks noChangeArrowheads="1"/>
          </p:cNvSpPr>
          <p:nvPr/>
        </p:nvSpPr>
        <p:spPr bwMode="auto">
          <a:xfrm>
            <a:off x="685800" y="1447800"/>
            <a:ext cx="1066800" cy="457200"/>
          </a:xfrm>
          <a:prstGeom prst="rect">
            <a:avLst/>
          </a:prstGeom>
          <a:noFill/>
          <a:ln w="9525">
            <a:noFill/>
            <a:miter lim="800000"/>
            <a:headEnd/>
            <a:tailEnd/>
          </a:ln>
        </p:spPr>
        <p:txBody>
          <a:bodyPr>
            <a:spAutoFit/>
          </a:bodyPr>
          <a:lstStyle/>
          <a:p>
            <a:r>
              <a:rPr lang="zh-CN" b="1">
                <a:solidFill>
                  <a:schemeClr val="tx1">
                    <a:lumMod val="85000"/>
                    <a:lumOff val="15000"/>
                  </a:schemeClr>
                </a:solidFill>
              </a:rPr>
              <a:t>解： </a:t>
            </a:r>
          </a:p>
        </p:txBody>
      </p:sp>
      <p:sp>
        <p:nvSpPr>
          <p:cNvPr id="55304" name="Text Box 6"/>
          <p:cNvSpPr txBox="1">
            <a:spLocks noChangeArrowheads="1"/>
          </p:cNvSpPr>
          <p:nvPr/>
        </p:nvSpPr>
        <p:spPr bwMode="auto">
          <a:xfrm>
            <a:off x="685800" y="1371600"/>
            <a:ext cx="7924800" cy="2954655"/>
          </a:xfrm>
          <a:prstGeom prst="rect">
            <a:avLst/>
          </a:prstGeom>
          <a:noFill/>
          <a:ln w="9525">
            <a:noFill/>
            <a:miter lim="800000"/>
            <a:headEnd/>
            <a:tailEnd/>
          </a:ln>
        </p:spPr>
        <p:txBody>
          <a:bodyPr>
            <a:spAutoFit/>
          </a:bodyPr>
          <a:lstStyle/>
          <a:p>
            <a:pPr algn="just">
              <a:lnSpc>
                <a:spcPct val="135000"/>
              </a:lnSpc>
              <a:spcBef>
                <a:spcPct val="50000"/>
              </a:spcBef>
            </a:pPr>
            <a:r>
              <a:rPr lang="zh-CN" altLang="en-US" dirty="0">
                <a:solidFill>
                  <a:schemeClr val="tx1">
                    <a:lumMod val="85000"/>
                    <a:lumOff val="15000"/>
                  </a:schemeClr>
                </a:solidFill>
              </a:rPr>
              <a:t>        ① 画出</a:t>
            </a:r>
            <a:r>
              <a:rPr lang="zh-CN" altLang="en-US" i="1" dirty="0">
                <a:solidFill>
                  <a:schemeClr val="tx1">
                    <a:lumMod val="85000"/>
                    <a:lumOff val="15000"/>
                  </a:schemeClr>
                </a:solidFill>
              </a:rPr>
              <a:t>F</a:t>
            </a:r>
            <a:r>
              <a:rPr lang="zh-CN" altLang="en-US" dirty="0">
                <a:solidFill>
                  <a:schemeClr val="tx1">
                    <a:lumMod val="85000"/>
                    <a:lumOff val="15000"/>
                  </a:schemeClr>
                </a:solidFill>
              </a:rPr>
              <a:t>的</a:t>
            </a:r>
            <a:r>
              <a:rPr lang="zh-CN" altLang="en-US" i="1" dirty="0">
                <a:solidFill>
                  <a:schemeClr val="tx1">
                    <a:lumMod val="85000"/>
                    <a:lumOff val="15000"/>
                  </a:schemeClr>
                </a:solidFill>
              </a:rPr>
              <a:t>K</a:t>
            </a:r>
            <a:r>
              <a:rPr lang="zh-CN" altLang="en-US" dirty="0">
                <a:solidFill>
                  <a:schemeClr val="tx1">
                    <a:lumMod val="85000"/>
                    <a:lumOff val="15000"/>
                  </a:schemeClr>
                </a:solidFill>
              </a:rPr>
              <a:t>图。本例给出的</a:t>
            </a:r>
            <a:r>
              <a:rPr lang="zh-CN" altLang="en-US" i="1" dirty="0">
                <a:solidFill>
                  <a:schemeClr val="tx1">
                    <a:lumMod val="85000"/>
                    <a:lumOff val="15000"/>
                  </a:schemeClr>
                </a:solidFill>
              </a:rPr>
              <a:t>F</a:t>
            </a:r>
            <a:r>
              <a:rPr lang="zh-CN" altLang="en-US" dirty="0">
                <a:solidFill>
                  <a:schemeClr val="tx1">
                    <a:lumMod val="85000"/>
                    <a:lumOff val="15000"/>
                  </a:schemeClr>
                </a:solidFill>
              </a:rPr>
              <a:t>为一般或与式，因此将每个或项所覆盖的最大项都填0，就可以得到</a:t>
            </a:r>
            <a:r>
              <a:rPr lang="zh-CN" altLang="en-US" i="1" dirty="0">
                <a:solidFill>
                  <a:schemeClr val="tx1">
                    <a:lumMod val="85000"/>
                    <a:lumOff val="15000"/>
                  </a:schemeClr>
                </a:solidFill>
              </a:rPr>
              <a:t>F</a:t>
            </a:r>
            <a:r>
              <a:rPr lang="zh-CN" altLang="en-US" dirty="0">
                <a:solidFill>
                  <a:schemeClr val="tx1">
                    <a:lumMod val="85000"/>
                    <a:lumOff val="15000"/>
                  </a:schemeClr>
                </a:solidFill>
              </a:rPr>
              <a:t>的</a:t>
            </a:r>
            <a:r>
              <a:rPr lang="zh-CN" altLang="en-US" i="1" dirty="0">
                <a:solidFill>
                  <a:schemeClr val="tx1">
                    <a:lumMod val="85000"/>
                    <a:lumOff val="15000"/>
                  </a:schemeClr>
                </a:solidFill>
              </a:rPr>
              <a:t>K</a:t>
            </a:r>
            <a:r>
              <a:rPr lang="zh-CN" altLang="en-US" dirty="0">
                <a:solidFill>
                  <a:schemeClr val="tx1">
                    <a:lumMod val="85000"/>
                    <a:lumOff val="15000"/>
                  </a:schemeClr>
                </a:solidFill>
              </a:rPr>
              <a:t>图如图2-25所示。 </a:t>
            </a:r>
          </a:p>
          <a:p>
            <a:pPr algn="just">
              <a:lnSpc>
                <a:spcPct val="135000"/>
              </a:lnSpc>
              <a:spcBef>
                <a:spcPct val="50000"/>
              </a:spcBef>
            </a:pPr>
            <a:r>
              <a:rPr lang="zh-CN" altLang="en-US" dirty="0">
                <a:solidFill>
                  <a:schemeClr val="tx1">
                    <a:lumMod val="85000"/>
                    <a:lumOff val="15000"/>
                  </a:schemeClr>
                </a:solidFill>
              </a:rPr>
              <a:t>        ② 圈</a:t>
            </a:r>
            <a:r>
              <a:rPr lang="zh-CN" altLang="en-US" i="1" dirty="0">
                <a:solidFill>
                  <a:schemeClr val="tx1">
                    <a:lumMod val="85000"/>
                    <a:lumOff val="15000"/>
                  </a:schemeClr>
                </a:solidFill>
              </a:rPr>
              <a:t>K</a:t>
            </a:r>
            <a:r>
              <a:rPr lang="zh-CN" altLang="en-US" dirty="0">
                <a:solidFill>
                  <a:schemeClr val="tx1">
                    <a:lumMod val="85000"/>
                    <a:lumOff val="15000"/>
                  </a:schemeClr>
                </a:solidFill>
              </a:rPr>
              <a:t>圈化简函数。 </a:t>
            </a:r>
          </a:p>
          <a:p>
            <a:pPr>
              <a:lnSpc>
                <a:spcPct val="135000"/>
              </a:lnSpc>
              <a:spcBef>
                <a:spcPct val="50000"/>
              </a:spcBef>
            </a:pPr>
            <a:r>
              <a:rPr lang="zh-CN" altLang="en-US" dirty="0">
                <a:solidFill>
                  <a:schemeClr val="tx1">
                    <a:lumMod val="85000"/>
                    <a:lumOff val="15000"/>
                  </a:schemeClr>
                </a:solidFill>
              </a:rPr>
              <a:t>        ③ 写出最简或与式。 </a:t>
            </a:r>
          </a:p>
        </p:txBody>
      </p:sp>
      <p:graphicFrame>
        <p:nvGraphicFramePr>
          <p:cNvPr id="55299" name="Object 7"/>
          <p:cNvGraphicFramePr>
            <a:graphicFrameLocks noChangeAspect="1"/>
          </p:cNvGraphicFramePr>
          <p:nvPr/>
        </p:nvGraphicFramePr>
        <p:xfrm>
          <a:off x="2895600" y="4343400"/>
          <a:ext cx="3810000" cy="547688"/>
        </p:xfrm>
        <a:graphic>
          <a:graphicData uri="http://schemas.openxmlformats.org/presentationml/2006/ole">
            <p:oleObj spid="_x0000_s374787" r:id="rId4" imgW="1675990" imgH="241512" progId="Equations">
              <p:embed/>
            </p:oleObj>
          </a:graphicData>
        </a:graphic>
      </p:graphicFrame>
      <p:sp>
        <p:nvSpPr>
          <p:cNvPr id="55305" name="Text Box 8"/>
          <p:cNvSpPr txBox="1">
            <a:spLocks noChangeArrowheads="1"/>
          </p:cNvSpPr>
          <p:nvPr/>
        </p:nvSpPr>
        <p:spPr bwMode="auto">
          <a:xfrm>
            <a:off x="609600" y="4876800"/>
            <a:ext cx="8001000" cy="1516063"/>
          </a:xfrm>
          <a:prstGeom prst="rect">
            <a:avLst/>
          </a:prstGeom>
          <a:noFill/>
          <a:ln w="9525">
            <a:noFill/>
            <a:miter lim="800000"/>
            <a:headEnd/>
            <a:tailEnd/>
          </a:ln>
        </p:spPr>
        <p:txBody>
          <a:bodyPr>
            <a:spAutoFit/>
          </a:bodyPr>
          <a:lstStyle/>
          <a:p>
            <a:pPr algn="just">
              <a:lnSpc>
                <a:spcPct val="130000"/>
              </a:lnSpc>
              <a:spcBef>
                <a:spcPct val="50000"/>
              </a:spcBef>
            </a:pPr>
            <a:r>
              <a:rPr lang="zh-CN" altLang="en-US">
                <a:solidFill>
                  <a:schemeClr val="tx1">
                    <a:lumMod val="85000"/>
                    <a:lumOff val="15000"/>
                  </a:schemeClr>
                </a:solidFill>
              </a:rPr>
              <a:t>      当需要将逻辑函数化为最简与或非式时， 也可以采用合并0格的方式，即在卡诺图上圈0格，先求出    的最简与或式， 然后根据</a:t>
            </a:r>
            <a:r>
              <a:rPr lang="zh-CN" altLang="en-US" i="1">
                <a:solidFill>
                  <a:schemeClr val="tx1">
                    <a:lumMod val="85000"/>
                    <a:lumOff val="15000"/>
                  </a:schemeClr>
                </a:solidFill>
              </a:rPr>
              <a:t>F</a:t>
            </a:r>
            <a:r>
              <a:rPr lang="zh-CN" altLang="en-US">
                <a:solidFill>
                  <a:schemeClr val="tx1">
                    <a:lumMod val="85000"/>
                    <a:lumOff val="15000"/>
                  </a:schemeClr>
                </a:solidFill>
              </a:rPr>
              <a:t>=</a:t>
            </a:r>
            <a:r>
              <a:rPr lang="zh-CN" altLang="en-US" i="1">
                <a:solidFill>
                  <a:schemeClr val="tx1">
                    <a:lumMod val="85000"/>
                    <a:lumOff val="15000"/>
                  </a:schemeClr>
                </a:solidFill>
              </a:rPr>
              <a:t>F</a:t>
            </a:r>
            <a:r>
              <a:rPr lang="zh-CN" altLang="en-US">
                <a:solidFill>
                  <a:schemeClr val="tx1">
                    <a:lumMod val="85000"/>
                    <a:lumOff val="15000"/>
                  </a:schemeClr>
                </a:solidFill>
              </a:rPr>
              <a:t>再求出F的最简与或非式。 </a:t>
            </a:r>
          </a:p>
        </p:txBody>
      </p:sp>
      <p:graphicFrame>
        <p:nvGraphicFramePr>
          <p:cNvPr id="55300" name="Object 9"/>
          <p:cNvGraphicFramePr>
            <a:graphicFrameLocks noChangeAspect="1"/>
          </p:cNvGraphicFramePr>
          <p:nvPr/>
        </p:nvGraphicFramePr>
        <p:xfrm>
          <a:off x="6875463" y="5445125"/>
          <a:ext cx="330200" cy="406400"/>
        </p:xfrm>
        <a:graphic>
          <a:graphicData uri="http://schemas.openxmlformats.org/presentationml/2006/ole">
            <p:oleObj spid="_x0000_s374788" r:id="rId5" imgW="165776" imgH="203959" progId="Equations">
              <p:embed/>
            </p:oleObj>
          </a:graphicData>
        </a:graphic>
      </p:graphicFrame>
      <p:sp>
        <p:nvSpPr>
          <p:cNvPr id="55306" name="Line 10"/>
          <p:cNvSpPr>
            <a:spLocks noChangeShapeType="1"/>
          </p:cNvSpPr>
          <p:nvPr/>
        </p:nvSpPr>
        <p:spPr bwMode="auto">
          <a:xfrm flipH="1" flipV="1">
            <a:off x="2843213" y="5949950"/>
            <a:ext cx="215900" cy="0"/>
          </a:xfrm>
          <a:prstGeom prst="line">
            <a:avLst/>
          </a:prstGeom>
          <a:noFill/>
          <a:ln w="9525">
            <a:solidFill>
              <a:schemeClr val="tx1"/>
            </a:solidFill>
            <a:round/>
            <a:headEnd/>
            <a:tailEnd/>
          </a:ln>
        </p:spPr>
        <p:txBody>
          <a:bodyPr/>
          <a:lstStyle/>
          <a:p>
            <a:endParaRPr lang="zh-CN" altLang="en-US">
              <a:solidFill>
                <a:schemeClr val="tx1">
                  <a:lumMod val="85000"/>
                  <a:lumOff val="15000"/>
                </a:schemeClr>
              </a:solidFill>
            </a:endParaRPr>
          </a:p>
        </p:txBody>
      </p:sp>
    </p:spTree>
  </p:cSld>
  <p:clrMapOvr>
    <a:masterClrMapping/>
  </p:clrMapOvr>
  <p:transition>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2"/>
          <p:cNvSpPr txBox="1">
            <a:spLocks noChangeArrowheads="1"/>
          </p:cNvSpPr>
          <p:nvPr/>
        </p:nvSpPr>
        <p:spPr bwMode="auto">
          <a:xfrm>
            <a:off x="4276328" y="5867400"/>
            <a:ext cx="1303784" cy="457200"/>
          </a:xfrm>
          <a:prstGeom prst="rect">
            <a:avLst/>
          </a:prstGeom>
          <a:noFill/>
          <a:ln w="9525">
            <a:noFill/>
            <a:miter lim="800000"/>
            <a:headEnd/>
            <a:tailEnd/>
          </a:ln>
        </p:spPr>
        <p:txBody>
          <a:bodyPr wrap="square">
            <a:spAutoFit/>
          </a:bodyPr>
          <a:lstStyle/>
          <a:p>
            <a:r>
              <a:rPr lang="zh-CN" altLang="en-US" dirty="0" smtClean="0">
                <a:solidFill>
                  <a:schemeClr val="tx1">
                    <a:lumMod val="85000"/>
                    <a:lumOff val="15000"/>
                  </a:schemeClr>
                </a:solidFill>
              </a:rPr>
              <a:t>卡</a:t>
            </a:r>
            <a:r>
              <a:rPr lang="zh-CN" altLang="en-US" dirty="0">
                <a:solidFill>
                  <a:schemeClr val="tx1">
                    <a:lumMod val="85000"/>
                    <a:lumOff val="15000"/>
                  </a:schemeClr>
                </a:solidFill>
              </a:rPr>
              <a:t>诺图</a:t>
            </a:r>
          </a:p>
        </p:txBody>
      </p:sp>
      <p:graphicFrame>
        <p:nvGraphicFramePr>
          <p:cNvPr id="56322" name="Object 3"/>
          <p:cNvGraphicFramePr>
            <a:graphicFrameLocks noChangeAspect="1"/>
          </p:cNvGraphicFramePr>
          <p:nvPr/>
        </p:nvGraphicFramePr>
        <p:xfrm>
          <a:off x="2057400" y="1219200"/>
          <a:ext cx="4724400" cy="4295775"/>
        </p:xfrm>
        <a:graphic>
          <a:graphicData uri="http://schemas.openxmlformats.org/presentationml/2006/ole">
            <p:oleObj spid="_x0000_s375810" r:id="rId3" imgW="1402397" imgH="1272857" progId="Visio.Drawing.11">
              <p:embed/>
            </p:oleObj>
          </a:graphicData>
        </a:graphic>
      </p:graphicFrame>
      <p:sp>
        <p:nvSpPr>
          <p:cNvPr id="56324" name="AutoShape 4">
            <a:hlinkClick r:id="" action="ppaction://hlinkshowjump?jump=firstslide" highlightClick="1"/>
          </p:cNvPr>
          <p:cNvSpPr>
            <a:spLocks noChangeArrowheads="1"/>
          </p:cNvSpPr>
          <p:nvPr/>
        </p:nvSpPr>
        <p:spPr bwMode="auto">
          <a:xfrm>
            <a:off x="8458200" y="6400800"/>
            <a:ext cx="685800" cy="457200"/>
          </a:xfrm>
          <a:prstGeom prst="actionButtonBackPrevious">
            <a:avLst/>
          </a:prstGeom>
          <a:solidFill>
            <a:schemeClr val="accent1"/>
          </a:solidFill>
          <a:ln w="9525">
            <a:solidFill>
              <a:schemeClr val="tx1"/>
            </a:solidFill>
            <a:miter lim="800000"/>
            <a:headEnd/>
            <a:tailEnd/>
          </a:ln>
        </p:spPr>
        <p:txBody>
          <a:bodyPr wrap="none" anchor="ctr"/>
          <a:lstStyle/>
          <a:p>
            <a:endParaRPr lang="zh-CN" altLang="en-US">
              <a:solidFill>
                <a:schemeClr val="tx1">
                  <a:lumMod val="85000"/>
                  <a:lumOff val="15000"/>
                </a:schemeClr>
              </a:solidFill>
            </a:endParaRP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609600" y="1973188"/>
            <a:ext cx="8001000" cy="2717475"/>
          </a:xfrm>
          <a:prstGeom prst="rect">
            <a:avLst/>
          </a:prstGeom>
          <a:noFill/>
          <a:ln w="9525">
            <a:noFill/>
            <a:miter lim="800000"/>
            <a:headEnd/>
            <a:tailEnd/>
          </a:ln>
        </p:spPr>
        <p:txBody>
          <a:bodyPr>
            <a:spAutoFit/>
          </a:bodyPr>
          <a:lstStyle/>
          <a:p>
            <a:pPr algn="just">
              <a:lnSpc>
                <a:spcPct val="135000"/>
              </a:lnSpc>
              <a:spcBef>
                <a:spcPct val="50000"/>
              </a:spcBef>
            </a:pPr>
            <a:r>
              <a:rPr lang="zh-CN" altLang="en-US" dirty="0">
                <a:solidFill>
                  <a:schemeClr val="tx1">
                    <a:lumMod val="85000"/>
                    <a:lumOff val="15000"/>
                  </a:schemeClr>
                </a:solidFill>
              </a:rPr>
              <a:t>        在逻辑代数中，将与逻辑称为与运算或逻辑乘。符号</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表示逻辑乘，在不致混淆的情况下，常省去符号</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。在有些文献中，也采用∧、 ∩及&amp;等符号来表示逻辑乘。 </a:t>
            </a:r>
          </a:p>
          <a:p>
            <a:pPr algn="just">
              <a:lnSpc>
                <a:spcPct val="135000"/>
              </a:lnSpc>
              <a:spcBef>
                <a:spcPct val="50000"/>
              </a:spcBef>
            </a:pPr>
            <a:r>
              <a:rPr lang="zh-CN" altLang="en-US" dirty="0">
                <a:solidFill>
                  <a:schemeClr val="tx1">
                    <a:lumMod val="85000"/>
                    <a:lumOff val="15000"/>
                  </a:schemeClr>
                </a:solidFill>
              </a:rPr>
              <a:t>        </a:t>
            </a:r>
          </a:p>
        </p:txBody>
      </p:sp>
    </p:spTree>
  </p:cSld>
  <p:clrMapOvr>
    <a:masterClrMapping/>
  </p:clrMapOvr>
  <p:transition>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608013" y="0"/>
            <a:ext cx="8453438" cy="627288"/>
          </a:xfrm>
          <a:prstGeom prst="rect">
            <a:avLst/>
          </a:prstGeom>
          <a:noFill/>
          <a:ln w="9525">
            <a:noFill/>
            <a:miter lim="800000"/>
            <a:headEnd/>
            <a:tailEnd/>
          </a:ln>
        </p:spPr>
        <p:txBody>
          <a:bodyPr>
            <a:spAutoFit/>
          </a:bodyPr>
          <a:lstStyle/>
          <a:p>
            <a:pPr marL="457200" indent="-457200">
              <a:lnSpc>
                <a:spcPct val="110000"/>
              </a:lnSpc>
              <a:spcBef>
                <a:spcPct val="25000"/>
              </a:spcBef>
            </a:pPr>
            <a:r>
              <a:rPr lang="zh-CN" altLang="en-US" sz="3600" b="1">
                <a:solidFill>
                  <a:schemeClr val="tx1">
                    <a:lumMod val="85000"/>
                    <a:lumOff val="15000"/>
                  </a:schemeClr>
                </a:solidFill>
                <a:latin typeface="楷体_GB2312" pitchFamily="49" charset="-122"/>
                <a:ea typeface="楷体_GB2312" pitchFamily="49" charset="-122"/>
              </a:rPr>
              <a:t>		回顾 用卡诺图简化逻辑函数</a:t>
            </a:r>
            <a:endParaRPr lang="zh-CN" altLang="en-US" sz="3400" b="1">
              <a:solidFill>
                <a:schemeClr val="tx1">
                  <a:lumMod val="85000"/>
                  <a:lumOff val="15000"/>
                </a:schemeClr>
              </a:solidFill>
              <a:latin typeface="楷体_GB2312" pitchFamily="49" charset="-122"/>
              <a:ea typeface="楷体_GB2312" pitchFamily="49" charset="-122"/>
            </a:endParaRPr>
          </a:p>
        </p:txBody>
      </p:sp>
      <p:sp>
        <p:nvSpPr>
          <p:cNvPr id="95235" name="Text Box 3"/>
          <p:cNvSpPr txBox="1">
            <a:spLocks noChangeArrowheads="1"/>
          </p:cNvSpPr>
          <p:nvPr/>
        </p:nvSpPr>
        <p:spPr bwMode="auto">
          <a:xfrm>
            <a:off x="501650" y="1341438"/>
            <a:ext cx="8642350" cy="2908489"/>
          </a:xfrm>
          <a:prstGeom prst="rect">
            <a:avLst/>
          </a:prstGeom>
          <a:noFill/>
          <a:ln w="9525">
            <a:noFill/>
            <a:miter lim="800000"/>
            <a:headEnd/>
            <a:tailEnd/>
          </a:ln>
        </p:spPr>
        <p:txBody>
          <a:bodyPr>
            <a:spAutoFit/>
          </a:bodyPr>
          <a:lstStyle/>
          <a:p>
            <a:pPr indent="865188">
              <a:lnSpc>
                <a:spcPct val="105000"/>
              </a:lnSpc>
              <a:spcBef>
                <a:spcPct val="35000"/>
              </a:spcBef>
            </a:pPr>
            <a:r>
              <a:rPr lang="zh-CN" altLang="en-US" sz="3000">
                <a:solidFill>
                  <a:schemeClr val="tx1">
                    <a:lumMod val="85000"/>
                    <a:lumOff val="15000"/>
                  </a:schemeClr>
                </a:solidFill>
                <a:latin typeface="楷体_GB2312" pitchFamily="49" charset="-122"/>
                <a:ea typeface="楷体_GB2312" pitchFamily="49" charset="-122"/>
              </a:rPr>
              <a:t>化简的一般步骤：</a:t>
            </a:r>
          </a:p>
          <a:p>
            <a:pPr indent="865188">
              <a:spcBef>
                <a:spcPct val="35000"/>
              </a:spcBef>
              <a:buFont typeface="Wingdings" pitchFamily="2" charset="2"/>
              <a:buNone/>
            </a:pPr>
            <a:r>
              <a:rPr lang="zh-CN" altLang="en-US" sz="3000">
                <a:solidFill>
                  <a:schemeClr val="tx1">
                    <a:lumMod val="85000"/>
                    <a:lumOff val="15000"/>
                  </a:schemeClr>
                </a:solidFill>
                <a:latin typeface="楷体_GB2312" pitchFamily="49" charset="-122"/>
                <a:ea typeface="楷体_GB2312" pitchFamily="49" charset="-122"/>
              </a:rPr>
              <a:t>①画出逻辑函数的</a:t>
            </a:r>
            <a:r>
              <a:rPr lang="zh-CN" altLang="en-US" sz="3000" b="1">
                <a:solidFill>
                  <a:schemeClr val="tx1">
                    <a:lumMod val="85000"/>
                    <a:lumOff val="15000"/>
                  </a:schemeClr>
                </a:solidFill>
                <a:latin typeface="楷体_GB2312" pitchFamily="49" charset="-122"/>
                <a:ea typeface="楷体_GB2312" pitchFamily="49" charset="-122"/>
              </a:rPr>
              <a:t>K图</a:t>
            </a:r>
            <a:r>
              <a:rPr lang="zh-CN" altLang="en-US" sz="3000">
                <a:solidFill>
                  <a:schemeClr val="tx1">
                    <a:lumMod val="85000"/>
                    <a:lumOff val="15000"/>
                  </a:schemeClr>
                </a:solidFill>
                <a:latin typeface="楷体_GB2312" pitchFamily="49" charset="-122"/>
                <a:ea typeface="楷体_GB2312" pitchFamily="49" charset="-122"/>
              </a:rPr>
              <a:t>（卡诺图）；</a:t>
            </a:r>
          </a:p>
          <a:p>
            <a:pPr indent="865188">
              <a:spcBef>
                <a:spcPct val="35000"/>
              </a:spcBef>
              <a:buFont typeface="Wingdings" pitchFamily="2" charset="2"/>
              <a:buNone/>
            </a:pPr>
            <a:r>
              <a:rPr lang="zh-CN" altLang="en-US" sz="3000">
                <a:solidFill>
                  <a:schemeClr val="tx1">
                    <a:lumMod val="85000"/>
                    <a:lumOff val="15000"/>
                  </a:schemeClr>
                </a:solidFill>
                <a:latin typeface="楷体_GB2312" pitchFamily="49" charset="-122"/>
                <a:ea typeface="楷体_GB2312" pitchFamily="49" charset="-122"/>
              </a:rPr>
              <a:t>②画出包含1方格的各合并</a:t>
            </a:r>
            <a:r>
              <a:rPr lang="zh-CN" altLang="en-US" sz="3000" b="1">
                <a:solidFill>
                  <a:schemeClr val="tx1">
                    <a:lumMod val="85000"/>
                    <a:lumOff val="15000"/>
                  </a:schemeClr>
                </a:solidFill>
                <a:latin typeface="楷体_GB2312" pitchFamily="49" charset="-122"/>
                <a:ea typeface="楷体_GB2312" pitchFamily="49" charset="-122"/>
              </a:rPr>
              <a:t>K圈</a:t>
            </a:r>
            <a:r>
              <a:rPr lang="zh-CN" altLang="en-US" sz="3000">
                <a:solidFill>
                  <a:schemeClr val="tx1">
                    <a:lumMod val="85000"/>
                    <a:lumOff val="15000"/>
                  </a:schemeClr>
                </a:solidFill>
                <a:latin typeface="楷体_GB2312" pitchFamily="49" charset="-122"/>
                <a:ea typeface="楷体_GB2312" pitchFamily="49" charset="-122"/>
              </a:rPr>
              <a:t>（卡诺圈）；</a:t>
            </a:r>
          </a:p>
          <a:p>
            <a:pPr indent="865188">
              <a:spcBef>
                <a:spcPct val="35000"/>
              </a:spcBef>
              <a:buFont typeface="Wingdings" pitchFamily="2" charset="2"/>
              <a:buNone/>
            </a:pPr>
            <a:r>
              <a:rPr lang="zh-CN" altLang="en-US" sz="3000">
                <a:solidFill>
                  <a:schemeClr val="tx1">
                    <a:lumMod val="85000"/>
                    <a:lumOff val="15000"/>
                  </a:schemeClr>
                </a:solidFill>
                <a:latin typeface="楷体_GB2312" pitchFamily="49" charset="-122"/>
                <a:ea typeface="楷体_GB2312" pitchFamily="49" charset="-122"/>
              </a:rPr>
              <a:t>③将每个</a:t>
            </a:r>
            <a:r>
              <a:rPr lang="zh-CN" altLang="en-US" sz="3000" b="1">
                <a:solidFill>
                  <a:schemeClr val="tx1">
                    <a:lumMod val="85000"/>
                    <a:lumOff val="15000"/>
                  </a:schemeClr>
                </a:solidFill>
                <a:latin typeface="楷体_GB2312" pitchFamily="49" charset="-122"/>
                <a:ea typeface="楷体_GB2312" pitchFamily="49" charset="-122"/>
              </a:rPr>
              <a:t>K圈</a:t>
            </a:r>
            <a:r>
              <a:rPr lang="zh-CN" altLang="en-US" sz="3000">
                <a:solidFill>
                  <a:schemeClr val="tx1">
                    <a:lumMod val="85000"/>
                    <a:lumOff val="15000"/>
                  </a:schemeClr>
                </a:solidFill>
                <a:latin typeface="楷体_GB2312" pitchFamily="49" charset="-122"/>
                <a:ea typeface="楷体_GB2312" pitchFamily="49" charset="-122"/>
              </a:rPr>
              <a:t>写成相应的</a:t>
            </a:r>
            <a:r>
              <a:rPr lang="zh-CN" altLang="en-US" sz="3000" b="1">
                <a:solidFill>
                  <a:schemeClr val="tx1">
                    <a:lumMod val="85000"/>
                    <a:lumOff val="15000"/>
                  </a:schemeClr>
                </a:solidFill>
                <a:latin typeface="楷体_GB2312" pitchFamily="49" charset="-122"/>
                <a:ea typeface="楷体_GB2312" pitchFamily="49" charset="-122"/>
              </a:rPr>
              <a:t>与项</a:t>
            </a:r>
            <a:r>
              <a:rPr lang="zh-CN" altLang="en-US" sz="3000">
                <a:solidFill>
                  <a:schemeClr val="tx1">
                    <a:lumMod val="85000"/>
                    <a:lumOff val="15000"/>
                  </a:schemeClr>
                </a:solidFill>
                <a:latin typeface="楷体_GB2312" pitchFamily="49" charset="-122"/>
                <a:ea typeface="楷体_GB2312" pitchFamily="49" charset="-122"/>
              </a:rPr>
              <a:t>，并将所有的与项相</a:t>
            </a:r>
            <a:r>
              <a:rPr lang="zh-CN" altLang="en-US" sz="3000" b="1">
                <a:solidFill>
                  <a:schemeClr val="tx1">
                    <a:lumMod val="85000"/>
                    <a:lumOff val="15000"/>
                  </a:schemeClr>
                </a:solidFill>
                <a:latin typeface="楷体_GB2312" pitchFamily="49" charset="-122"/>
                <a:ea typeface="楷体_GB2312" pitchFamily="49" charset="-122"/>
              </a:rPr>
              <a:t>或</a:t>
            </a:r>
            <a:r>
              <a:rPr lang="zh-CN" altLang="en-US" sz="3000">
                <a:solidFill>
                  <a:schemeClr val="tx1">
                    <a:lumMod val="85000"/>
                    <a:lumOff val="15000"/>
                  </a:schemeClr>
                </a:solidFill>
                <a:latin typeface="楷体_GB2312" pitchFamily="49" charset="-122"/>
                <a:ea typeface="楷体_GB2312" pitchFamily="49" charset="-122"/>
              </a:rPr>
              <a:t>，便得到最简</a:t>
            </a:r>
            <a:r>
              <a:rPr lang="zh-CN" altLang="en-US" sz="3000">
                <a:solidFill>
                  <a:schemeClr val="tx1">
                    <a:lumMod val="85000"/>
                    <a:lumOff val="15000"/>
                  </a:schemeClr>
                </a:solidFill>
                <a:ea typeface="楷体_GB2312" pitchFamily="49" charset="-122"/>
              </a:rPr>
              <a:t>——</a:t>
            </a:r>
            <a:r>
              <a:rPr lang="zh-CN" altLang="en-US" sz="3000" b="1">
                <a:solidFill>
                  <a:schemeClr val="tx1">
                    <a:lumMod val="85000"/>
                    <a:lumOff val="15000"/>
                  </a:schemeClr>
                </a:solidFill>
                <a:latin typeface="楷体_GB2312" pitchFamily="49" charset="-122"/>
                <a:ea typeface="楷体_GB2312" pitchFamily="49" charset="-122"/>
              </a:rPr>
              <a:t>与或式</a:t>
            </a:r>
            <a:r>
              <a:rPr lang="zh-CN" altLang="en-US" sz="3000">
                <a:solidFill>
                  <a:schemeClr val="tx1">
                    <a:lumMod val="85000"/>
                    <a:lumOff val="15000"/>
                  </a:schemeClr>
                </a:solidFill>
                <a:latin typeface="楷体_GB2312" pitchFamily="49" charset="-122"/>
                <a:ea typeface="楷体_GB2312" pitchFamily="49" charset="-122"/>
              </a:rPr>
              <a:t>。</a:t>
            </a:r>
          </a:p>
        </p:txBody>
      </p:sp>
      <p:sp>
        <p:nvSpPr>
          <p:cNvPr id="95236" name="Text Box 4"/>
          <p:cNvSpPr txBox="1">
            <a:spLocks noChangeArrowheads="1"/>
          </p:cNvSpPr>
          <p:nvPr/>
        </p:nvSpPr>
        <p:spPr bwMode="auto">
          <a:xfrm>
            <a:off x="827088" y="692150"/>
            <a:ext cx="6121400" cy="523220"/>
          </a:xfrm>
          <a:prstGeom prst="rect">
            <a:avLst/>
          </a:prstGeom>
          <a:gradFill rotWithShape="1">
            <a:gsLst>
              <a:gs pos="0">
                <a:srgbClr val="182F00"/>
              </a:gs>
              <a:gs pos="50000">
                <a:srgbClr val="336600"/>
              </a:gs>
              <a:gs pos="100000">
                <a:srgbClr val="182F00"/>
              </a:gs>
            </a:gsLst>
            <a:lin ang="5400000" scaled="1"/>
          </a:gradFill>
          <a:ln w="9525">
            <a:noFill/>
            <a:miter lim="800000"/>
            <a:headEnd/>
            <a:tailEnd/>
          </a:ln>
        </p:spPr>
        <p:txBody>
          <a:bodyPr>
            <a:spAutoFit/>
          </a:bodyPr>
          <a:lstStyle/>
          <a:p>
            <a:pPr>
              <a:spcBef>
                <a:spcPct val="50000"/>
              </a:spcBef>
            </a:pPr>
            <a:r>
              <a:rPr lang="zh-CN" altLang="en-US" sz="2800" dirty="0">
                <a:solidFill>
                  <a:schemeClr val="bg1"/>
                </a:solidFill>
                <a:latin typeface="宋体" pitchFamily="2" charset="-122"/>
              </a:rPr>
              <a:t>怎样用卡诺图化简逻辑函数?</a:t>
            </a:r>
          </a:p>
        </p:txBody>
      </p:sp>
      <p:sp>
        <p:nvSpPr>
          <p:cNvPr id="100357" name="Text Box 5"/>
          <p:cNvSpPr txBox="1">
            <a:spLocks noChangeArrowheads="1"/>
          </p:cNvSpPr>
          <p:nvPr/>
        </p:nvSpPr>
        <p:spPr bwMode="auto">
          <a:xfrm>
            <a:off x="827088" y="5734050"/>
            <a:ext cx="7561262" cy="457200"/>
          </a:xfrm>
          <a:prstGeom prst="rect">
            <a:avLst/>
          </a:prstGeom>
          <a:noFill/>
          <a:ln w="9525">
            <a:noFill/>
            <a:miter lim="800000"/>
            <a:headEnd/>
            <a:tailEnd/>
          </a:ln>
        </p:spPr>
        <p:txBody>
          <a:bodyPr>
            <a:spAutoFit/>
          </a:bodyPr>
          <a:lstStyle/>
          <a:p>
            <a:pPr>
              <a:spcBef>
                <a:spcPct val="50000"/>
              </a:spcBef>
            </a:pPr>
            <a:endParaRPr lang="zh-CN" altLang="en-US">
              <a:solidFill>
                <a:schemeClr val="tx1">
                  <a:lumMod val="85000"/>
                  <a:lumOff val="15000"/>
                </a:schemeClr>
              </a:solidFill>
            </a:endParaRPr>
          </a:p>
        </p:txBody>
      </p:sp>
      <p:sp>
        <p:nvSpPr>
          <p:cNvPr id="95238" name="Text Box 6"/>
          <p:cNvSpPr txBox="1">
            <a:spLocks noChangeArrowheads="1"/>
          </p:cNvSpPr>
          <p:nvPr/>
        </p:nvSpPr>
        <p:spPr bwMode="auto">
          <a:xfrm>
            <a:off x="1116013" y="4221163"/>
            <a:ext cx="5545137" cy="519112"/>
          </a:xfrm>
          <a:prstGeom prst="rect">
            <a:avLst/>
          </a:prstGeom>
          <a:gradFill rotWithShape="1">
            <a:gsLst>
              <a:gs pos="0">
                <a:srgbClr val="182F00"/>
              </a:gs>
              <a:gs pos="50000">
                <a:srgbClr val="336600"/>
              </a:gs>
              <a:gs pos="100000">
                <a:srgbClr val="182F00"/>
              </a:gs>
            </a:gsLst>
            <a:lin ang="5400000" scaled="1"/>
          </a:gradFill>
          <a:ln w="9525">
            <a:noFill/>
            <a:miter lim="800000"/>
            <a:headEnd/>
            <a:tailEnd/>
          </a:ln>
        </p:spPr>
        <p:txBody>
          <a:bodyPr>
            <a:spAutoFit/>
          </a:bodyPr>
          <a:lstStyle/>
          <a:p>
            <a:pPr>
              <a:spcBef>
                <a:spcPct val="50000"/>
              </a:spcBef>
            </a:pPr>
            <a:r>
              <a:rPr lang="zh-CN" altLang="en-US" sz="2800" dirty="0">
                <a:solidFill>
                  <a:schemeClr val="bg1"/>
                </a:solidFill>
              </a:rPr>
              <a:t>怎样画出合理的K圈?画原则？</a:t>
            </a:r>
          </a:p>
        </p:txBody>
      </p:sp>
      <p:sp>
        <p:nvSpPr>
          <p:cNvPr id="95239" name="Text Box 7"/>
          <p:cNvSpPr txBox="1">
            <a:spLocks noChangeArrowheads="1"/>
          </p:cNvSpPr>
          <p:nvPr/>
        </p:nvSpPr>
        <p:spPr bwMode="auto">
          <a:xfrm>
            <a:off x="250825" y="4797425"/>
            <a:ext cx="8642350" cy="2031325"/>
          </a:xfrm>
          <a:prstGeom prst="rect">
            <a:avLst/>
          </a:prstGeom>
          <a:noFill/>
          <a:ln w="9525">
            <a:noFill/>
            <a:miter lim="800000"/>
            <a:headEnd/>
            <a:tailEnd/>
          </a:ln>
        </p:spPr>
        <p:txBody>
          <a:bodyPr>
            <a:spAutoFit/>
          </a:bodyPr>
          <a:lstStyle/>
          <a:p>
            <a:pPr indent="625475">
              <a:spcBef>
                <a:spcPct val="50000"/>
              </a:spcBef>
            </a:pPr>
            <a:r>
              <a:rPr lang="zh-CN" altLang="en-US" sz="2800" b="1">
                <a:solidFill>
                  <a:schemeClr val="tx1">
                    <a:lumMod val="85000"/>
                    <a:lumOff val="15000"/>
                  </a:schemeClr>
                </a:solidFill>
              </a:rPr>
              <a:t>①</a:t>
            </a:r>
            <a:r>
              <a:rPr lang="zh-CN" altLang="en-US" sz="2800">
                <a:solidFill>
                  <a:schemeClr val="tx1">
                    <a:lumMod val="85000"/>
                    <a:lumOff val="15000"/>
                  </a:schemeClr>
                </a:solidFill>
              </a:rPr>
              <a:t>每个圈中的方格数只能是2</a:t>
            </a:r>
            <a:r>
              <a:rPr lang="zh-CN" altLang="en-US" sz="2800" baseline="30000">
                <a:solidFill>
                  <a:schemeClr val="tx1">
                    <a:lumMod val="85000"/>
                    <a:lumOff val="15000"/>
                  </a:schemeClr>
                </a:solidFill>
              </a:rPr>
              <a:t>n</a:t>
            </a:r>
            <a:r>
              <a:rPr lang="zh-CN" altLang="en-US" sz="2800">
                <a:solidFill>
                  <a:schemeClr val="tx1">
                    <a:lumMod val="85000"/>
                    <a:lumOff val="15000"/>
                  </a:schemeClr>
                </a:solidFill>
              </a:rPr>
              <a:t>，</a:t>
            </a:r>
            <a:r>
              <a:rPr lang="zh-CN" altLang="en-US" sz="2800" b="1">
                <a:solidFill>
                  <a:schemeClr val="tx1">
                    <a:lumMod val="85000"/>
                    <a:lumOff val="15000"/>
                  </a:schemeClr>
                </a:solidFill>
              </a:rPr>
              <a:t>②</a:t>
            </a:r>
            <a:r>
              <a:rPr lang="zh-CN" altLang="en-US" sz="2800">
                <a:solidFill>
                  <a:schemeClr val="tx1">
                    <a:lumMod val="85000"/>
                    <a:lumOff val="15000"/>
                  </a:schemeClr>
                </a:solidFill>
              </a:rPr>
              <a:t>每一个</a:t>
            </a:r>
            <a:r>
              <a:rPr lang="zh-CN" altLang="en-US" sz="2800" b="1">
                <a:solidFill>
                  <a:schemeClr val="tx1">
                    <a:lumMod val="85000"/>
                    <a:lumOff val="15000"/>
                  </a:schemeClr>
                </a:solidFill>
              </a:rPr>
              <a:t>圈</a:t>
            </a:r>
            <a:r>
              <a:rPr lang="zh-CN" altLang="en-US" sz="2800">
                <a:solidFill>
                  <a:schemeClr val="tx1">
                    <a:lumMod val="85000"/>
                    <a:lumOff val="15000"/>
                  </a:schemeClr>
                </a:solidFill>
              </a:rPr>
              <a:t>尽可能</a:t>
            </a:r>
            <a:r>
              <a:rPr lang="zh-CN" altLang="en-US" sz="2800" b="1">
                <a:solidFill>
                  <a:schemeClr val="tx1">
                    <a:lumMod val="85000"/>
                    <a:lumOff val="15000"/>
                  </a:schemeClr>
                </a:solidFill>
              </a:rPr>
              <a:t>大，③总的K圈数</a:t>
            </a:r>
            <a:r>
              <a:rPr lang="zh-CN" altLang="en-US" sz="2800">
                <a:solidFill>
                  <a:schemeClr val="tx1">
                    <a:lumMod val="85000"/>
                    <a:lumOff val="15000"/>
                  </a:schemeClr>
                </a:solidFill>
              </a:rPr>
              <a:t>尽可能少，</a:t>
            </a:r>
            <a:r>
              <a:rPr lang="zh-CN" altLang="en-US" sz="2800" b="1">
                <a:solidFill>
                  <a:schemeClr val="tx1">
                    <a:lumMod val="85000"/>
                    <a:lumOff val="15000"/>
                  </a:schemeClr>
                </a:solidFill>
              </a:rPr>
              <a:t>④</a:t>
            </a:r>
            <a:r>
              <a:rPr lang="zh-CN" altLang="en-US" sz="2800">
                <a:solidFill>
                  <a:schemeClr val="tx1">
                    <a:lumMod val="85000"/>
                    <a:lumOff val="15000"/>
                  </a:schemeClr>
                </a:solidFill>
              </a:rPr>
              <a:t>通常先从只有一种圈法的最小项开始。⑤所有的含1的方格都必须圈过。  </a:t>
            </a:r>
          </a:p>
          <a:p>
            <a:pPr indent="625475">
              <a:spcBef>
                <a:spcPct val="50000"/>
              </a:spcBef>
            </a:pPr>
            <a:endParaRPr lang="zh-CN" altLang="en-US" sz="2800">
              <a:solidFill>
                <a:schemeClr val="tx1">
                  <a:lumMod val="85000"/>
                  <a:lumOff val="1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36"/>
                                        </p:tgtEl>
                                        <p:attrNameLst>
                                          <p:attrName>style.visibility</p:attrName>
                                        </p:attrNameLst>
                                      </p:cBhvr>
                                      <p:to>
                                        <p:strVal val="visible"/>
                                      </p:to>
                                    </p:set>
                                    <p:animEffect transition="in" filter="blinds(horizontal)">
                                      <p:cBhvr>
                                        <p:cTn id="7" dur="500"/>
                                        <p:tgtEl>
                                          <p:spTgt spid="9523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5235"/>
                                        </p:tgtEl>
                                        <p:attrNameLst>
                                          <p:attrName>style.visibility</p:attrName>
                                        </p:attrNameLst>
                                      </p:cBhvr>
                                      <p:to>
                                        <p:strVal val="visible"/>
                                      </p:to>
                                    </p:set>
                                    <p:anim calcmode="lin" valueType="num">
                                      <p:cBhvr additive="base">
                                        <p:cTn id="12" dur="500" fill="hold"/>
                                        <p:tgtEl>
                                          <p:spTgt spid="95235"/>
                                        </p:tgtEl>
                                        <p:attrNameLst>
                                          <p:attrName>ppt_x</p:attrName>
                                        </p:attrNameLst>
                                      </p:cBhvr>
                                      <p:tavLst>
                                        <p:tav tm="0">
                                          <p:val>
                                            <p:strVal val="0-#ppt_w/2"/>
                                          </p:val>
                                        </p:tav>
                                        <p:tav tm="100000">
                                          <p:val>
                                            <p:strVal val="#ppt_x"/>
                                          </p:val>
                                        </p:tav>
                                      </p:tavLst>
                                    </p:anim>
                                    <p:anim calcmode="lin" valueType="num">
                                      <p:cBhvr additive="base">
                                        <p:cTn id="13" dur="500" fill="hold"/>
                                        <p:tgtEl>
                                          <p:spTgt spid="9523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5238"/>
                                        </p:tgtEl>
                                        <p:attrNameLst>
                                          <p:attrName>style.visibility</p:attrName>
                                        </p:attrNameLst>
                                      </p:cBhvr>
                                      <p:to>
                                        <p:strVal val="visible"/>
                                      </p:to>
                                    </p:set>
                                    <p:animEffect transition="in" filter="blinds(horizontal)">
                                      <p:cBhvr>
                                        <p:cTn id="18" dur="500"/>
                                        <p:tgtEl>
                                          <p:spTgt spid="9523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5239">
                                            <p:txEl>
                                              <p:pRg st="0" end="0"/>
                                            </p:txEl>
                                          </p:spTgt>
                                        </p:tgtEl>
                                        <p:attrNameLst>
                                          <p:attrName>style.visibility</p:attrName>
                                        </p:attrNameLst>
                                      </p:cBhvr>
                                      <p:to>
                                        <p:strVal val="visible"/>
                                      </p:to>
                                    </p:set>
                                    <p:animEffect transition="in" filter="blinds(horizontal)">
                                      <p:cBhvr>
                                        <p:cTn id="23" dur="500"/>
                                        <p:tgtEl>
                                          <p:spTgt spid="952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animBg="1" autoUpdateAnimBg="0"/>
      <p:bldP spid="95236" grpId="0" animBg="1" autoUpdateAnimBg="0"/>
      <p:bldP spid="95238" grpId="0" animBg="1" autoUpdateAnimBg="0"/>
      <p:bldP spid="95239" grpId="0" build="p"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Rectangle 2"/>
          <p:cNvSpPr>
            <a:spLocks noGrp="1" noChangeArrowheads="1"/>
          </p:cNvSpPr>
          <p:nvPr>
            <p:ph type="body" idx="4294967295"/>
          </p:nvPr>
        </p:nvSpPr>
        <p:spPr>
          <a:xfrm>
            <a:off x="0" y="191954"/>
            <a:ext cx="8001000" cy="685800"/>
          </a:xfrm>
        </p:spPr>
        <p:txBody>
          <a:bodyPr/>
          <a:lstStyle/>
          <a:p>
            <a:pPr marL="0" indent="0" eaLnBrk="1" hangingPunct="1">
              <a:lnSpc>
                <a:spcPct val="90000"/>
              </a:lnSpc>
            </a:pPr>
            <a:r>
              <a:rPr lang="zh-CN" sz="4000" smtClean="0">
                <a:latin typeface="楷体_GB2312" pitchFamily="49" charset="-122"/>
                <a:ea typeface="楷体_GB2312" pitchFamily="49" charset="-122"/>
              </a:rPr>
              <a:t>三、 非完全描述逻辑函数的化简</a:t>
            </a:r>
          </a:p>
        </p:txBody>
      </p:sp>
      <p:sp>
        <p:nvSpPr>
          <p:cNvPr id="101379" name="Text Box 3"/>
          <p:cNvSpPr txBox="1">
            <a:spLocks noChangeArrowheads="1"/>
          </p:cNvSpPr>
          <p:nvPr/>
        </p:nvSpPr>
        <p:spPr bwMode="auto">
          <a:xfrm>
            <a:off x="0" y="812667"/>
            <a:ext cx="8458200" cy="549381"/>
          </a:xfrm>
          <a:prstGeom prst="rect">
            <a:avLst/>
          </a:prstGeom>
          <a:noFill/>
          <a:ln w="9525">
            <a:noFill/>
            <a:miter lim="800000"/>
            <a:headEnd/>
            <a:tailEnd/>
          </a:ln>
        </p:spPr>
        <p:txBody>
          <a:bodyPr>
            <a:spAutoFit/>
          </a:bodyPr>
          <a:lstStyle/>
          <a:p>
            <a:pPr>
              <a:lnSpc>
                <a:spcPct val="105000"/>
              </a:lnSpc>
              <a:spcBef>
                <a:spcPct val="15000"/>
              </a:spcBef>
            </a:pPr>
            <a:r>
              <a:rPr lang="zh-CN" altLang="en-US" sz="3200" b="1">
                <a:solidFill>
                  <a:schemeClr val="tx1"/>
                </a:solidFill>
                <a:latin typeface="楷体_GB2312" pitchFamily="49" charset="-122"/>
                <a:ea typeface="楷体_GB2312" pitchFamily="49" charset="-122"/>
              </a:rPr>
              <a:t>	1  非完全描述逻辑函数</a:t>
            </a:r>
          </a:p>
        </p:txBody>
      </p:sp>
      <p:sp>
        <p:nvSpPr>
          <p:cNvPr id="97284" name="Text Box 4"/>
          <p:cNvSpPr txBox="1">
            <a:spLocks noChangeArrowheads="1"/>
          </p:cNvSpPr>
          <p:nvPr/>
        </p:nvSpPr>
        <p:spPr bwMode="auto">
          <a:xfrm>
            <a:off x="251520" y="1517524"/>
            <a:ext cx="8568630" cy="4119654"/>
          </a:xfrm>
          <a:prstGeom prst="rect">
            <a:avLst/>
          </a:prstGeom>
          <a:noFill/>
          <a:ln w="9525">
            <a:noFill/>
            <a:miter lim="800000"/>
            <a:headEnd/>
            <a:tailEnd/>
          </a:ln>
        </p:spPr>
        <p:txBody>
          <a:bodyPr wrap="square">
            <a:spAutoFit/>
          </a:bodyPr>
          <a:lstStyle/>
          <a:p>
            <a:pPr indent="620713">
              <a:lnSpc>
                <a:spcPct val="110000"/>
              </a:lnSpc>
              <a:spcBef>
                <a:spcPct val="10000"/>
              </a:spcBef>
            </a:pPr>
            <a:r>
              <a:rPr lang="zh-CN" altLang="en-US" sz="2600" b="1" dirty="0">
                <a:solidFill>
                  <a:schemeClr val="tx1"/>
                </a:solidFill>
                <a:latin typeface="楷体_GB2312" pitchFamily="49" charset="-122"/>
                <a:ea typeface="楷体_GB2312" pitchFamily="49" charset="-122"/>
              </a:rPr>
              <a:t>逻辑问题分为完全描述和非完全描述两种。</a:t>
            </a:r>
          </a:p>
          <a:p>
            <a:pPr indent="620713">
              <a:lnSpc>
                <a:spcPct val="110000"/>
              </a:lnSpc>
              <a:spcBef>
                <a:spcPct val="10000"/>
              </a:spcBef>
            </a:pPr>
            <a:r>
              <a:rPr lang="zh-CN" altLang="en-US" sz="2600" b="1" dirty="0">
                <a:solidFill>
                  <a:schemeClr val="tx1"/>
                </a:solidFill>
                <a:latin typeface="楷体_GB2312" pitchFamily="49" charset="-122"/>
                <a:ea typeface="楷体_GB2312" pitchFamily="49" charset="-122"/>
              </a:rPr>
              <a:t>①完全描述逻辑问题：如果对于输入变量的每一组取值，逻辑函数都有确定的值，则称这类函数为完全描述逻辑函数。</a:t>
            </a:r>
          </a:p>
          <a:p>
            <a:pPr indent="620713">
              <a:lnSpc>
                <a:spcPct val="110000"/>
              </a:lnSpc>
              <a:spcBef>
                <a:spcPct val="10000"/>
              </a:spcBef>
            </a:pPr>
            <a:r>
              <a:rPr lang="zh-CN" altLang="en-US" sz="2600" b="1" dirty="0">
                <a:solidFill>
                  <a:schemeClr val="tx1"/>
                </a:solidFill>
                <a:latin typeface="楷体_GB2312" pitchFamily="49" charset="-122"/>
                <a:ea typeface="楷体_GB2312" pitchFamily="49" charset="-122"/>
              </a:rPr>
              <a:t>②非完全描述逻辑问题：如果对于输入变量的某一组取值，逻辑函数值不确定，即函数值可以为0，也可以为1，那么这类函数称为非完全描述的逻辑函数。</a:t>
            </a:r>
          </a:p>
          <a:p>
            <a:pPr indent="620713">
              <a:lnSpc>
                <a:spcPct val="110000"/>
              </a:lnSpc>
              <a:spcBef>
                <a:spcPct val="10000"/>
              </a:spcBef>
            </a:pPr>
            <a:r>
              <a:rPr lang="zh-CN" altLang="en-US" sz="2600" b="1" dirty="0">
                <a:solidFill>
                  <a:schemeClr val="tx1"/>
                </a:solidFill>
                <a:latin typeface="楷体_GB2312" pitchFamily="49" charset="-122"/>
                <a:ea typeface="楷体_GB2312" pitchFamily="49" charset="-122"/>
              </a:rPr>
              <a:t>对应输出函数没有确定值的变量组合（最小项）称为无关项或任意项。</a:t>
            </a:r>
          </a:p>
        </p:txBody>
      </p:sp>
      <p:sp>
        <p:nvSpPr>
          <p:cNvPr id="101381" name="Oval 5"/>
          <p:cNvSpPr>
            <a:spLocks noChangeArrowheads="1"/>
          </p:cNvSpPr>
          <p:nvPr/>
        </p:nvSpPr>
        <p:spPr bwMode="auto">
          <a:xfrm>
            <a:off x="6372225" y="768440"/>
            <a:ext cx="2413000" cy="476250"/>
          </a:xfrm>
          <a:prstGeom prst="ellipse">
            <a:avLst/>
          </a:prstGeom>
          <a:solidFill>
            <a:srgbClr val="FFFFCC"/>
          </a:solidFill>
          <a:ln w="9525">
            <a:noFill/>
            <a:round/>
            <a:headEnd/>
            <a:tailEnd/>
          </a:ln>
        </p:spPr>
        <p:txBody>
          <a:bodyPr wrap="none" anchor="ctr"/>
          <a:lstStyle/>
          <a:p>
            <a:pPr algn="ctr"/>
            <a:r>
              <a:rPr lang="zh-CN" altLang="en-US" b="1">
                <a:solidFill>
                  <a:schemeClr val="tx1"/>
                </a:solidFill>
              </a:rPr>
              <a:t>1.4 卡诺图</a:t>
            </a:r>
          </a:p>
        </p:txBody>
      </p:sp>
      <p:sp>
        <p:nvSpPr>
          <p:cNvPr id="97286" name="Text Box 6"/>
          <p:cNvSpPr txBox="1">
            <a:spLocks noChangeArrowheads="1"/>
          </p:cNvSpPr>
          <p:nvPr/>
        </p:nvSpPr>
        <p:spPr bwMode="auto">
          <a:xfrm>
            <a:off x="684213" y="6021288"/>
            <a:ext cx="7848600" cy="527580"/>
          </a:xfrm>
          <a:prstGeom prst="rect">
            <a:avLst/>
          </a:prstGeom>
          <a:solidFill>
            <a:schemeClr val="accent2">
              <a:lumMod val="60000"/>
              <a:lumOff val="40000"/>
            </a:schemeClr>
          </a:solidFill>
          <a:ln w="9525">
            <a:noFill/>
            <a:miter lim="800000"/>
            <a:headEnd/>
            <a:tailEnd/>
          </a:ln>
        </p:spPr>
        <p:txBody>
          <a:bodyPr>
            <a:spAutoFit/>
          </a:bodyPr>
          <a:lstStyle/>
          <a:p>
            <a:pPr>
              <a:lnSpc>
                <a:spcPct val="110000"/>
              </a:lnSpc>
              <a:spcBef>
                <a:spcPct val="20000"/>
              </a:spcBef>
            </a:pPr>
            <a:r>
              <a:rPr lang="zh-CN" sz="2800" b="1" dirty="0">
                <a:solidFill>
                  <a:schemeClr val="tx1"/>
                </a:solidFill>
              </a:rPr>
              <a:t>什么情况下的逻辑问题会发生或产生无关项？</a:t>
            </a:r>
            <a:endParaRPr lang="zh-CN" sz="28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284">
                                            <p:txEl>
                                              <p:pRg st="0" end="0"/>
                                            </p:txEl>
                                          </p:spTgt>
                                        </p:tgtEl>
                                        <p:attrNameLst>
                                          <p:attrName>style.visibility</p:attrName>
                                        </p:attrNameLst>
                                      </p:cBhvr>
                                      <p:to>
                                        <p:strVal val="visible"/>
                                      </p:to>
                                    </p:set>
                                    <p:anim calcmode="lin" valueType="num">
                                      <p:cBhvr additive="base">
                                        <p:cTn id="7" dur="500" fill="hold"/>
                                        <p:tgtEl>
                                          <p:spTgt spid="9728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728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7284">
                                            <p:txEl>
                                              <p:pRg st="1" end="1"/>
                                            </p:txEl>
                                          </p:spTgt>
                                        </p:tgtEl>
                                        <p:attrNameLst>
                                          <p:attrName>style.visibility</p:attrName>
                                        </p:attrNameLst>
                                      </p:cBhvr>
                                      <p:to>
                                        <p:strVal val="visible"/>
                                      </p:to>
                                    </p:set>
                                    <p:anim calcmode="lin" valueType="num">
                                      <p:cBhvr additive="base">
                                        <p:cTn id="13" dur="500" fill="hold"/>
                                        <p:tgtEl>
                                          <p:spTgt spid="9728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728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7284">
                                            <p:txEl>
                                              <p:pRg st="2" end="2"/>
                                            </p:txEl>
                                          </p:spTgt>
                                        </p:tgtEl>
                                        <p:attrNameLst>
                                          <p:attrName>style.visibility</p:attrName>
                                        </p:attrNameLst>
                                      </p:cBhvr>
                                      <p:to>
                                        <p:strVal val="visible"/>
                                      </p:to>
                                    </p:set>
                                    <p:anim calcmode="lin" valueType="num">
                                      <p:cBhvr additive="base">
                                        <p:cTn id="19" dur="500" fill="hold"/>
                                        <p:tgtEl>
                                          <p:spTgt spid="9728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728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7284">
                                            <p:txEl>
                                              <p:pRg st="3" end="3"/>
                                            </p:txEl>
                                          </p:spTgt>
                                        </p:tgtEl>
                                        <p:attrNameLst>
                                          <p:attrName>style.visibility</p:attrName>
                                        </p:attrNameLst>
                                      </p:cBhvr>
                                      <p:to>
                                        <p:strVal val="visible"/>
                                      </p:to>
                                    </p:set>
                                    <p:anim calcmode="lin" valueType="num">
                                      <p:cBhvr additive="base">
                                        <p:cTn id="25" dur="500" fill="hold"/>
                                        <p:tgtEl>
                                          <p:spTgt spid="9728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728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97286"/>
                                        </p:tgtEl>
                                        <p:attrNameLst>
                                          <p:attrName>style.visibility</p:attrName>
                                        </p:attrNameLst>
                                      </p:cBhvr>
                                      <p:to>
                                        <p:strVal val="visible"/>
                                      </p:to>
                                    </p:set>
                                    <p:animEffect transition="in" filter="blinds(horizontal)">
                                      <p:cBhvr>
                                        <p:cTn id="31" dur="500"/>
                                        <p:tgtEl>
                                          <p:spTgt spid="97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build="p" animBg="1" autoUpdateAnimBg="0"/>
      <p:bldP spid="97286"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4294967295"/>
          </p:nvPr>
        </p:nvSpPr>
        <p:spPr>
          <a:xfrm>
            <a:off x="603448" y="333375"/>
            <a:ext cx="8001000" cy="685800"/>
          </a:xfrm>
        </p:spPr>
        <p:txBody>
          <a:bodyPr/>
          <a:lstStyle/>
          <a:p>
            <a:pPr eaLnBrk="1" hangingPunct="1">
              <a:lnSpc>
                <a:spcPct val="90000"/>
              </a:lnSpc>
            </a:pPr>
            <a:r>
              <a:rPr lang="zh-CN" dirty="0" smtClean="0">
                <a:latin typeface="楷体_GB2312" pitchFamily="49" charset="-122"/>
                <a:ea typeface="楷体_GB2312" pitchFamily="49" charset="-122"/>
              </a:rPr>
              <a:t>三、非完全描述逻辑函数的化简</a:t>
            </a:r>
          </a:p>
        </p:txBody>
      </p:sp>
      <p:sp>
        <p:nvSpPr>
          <p:cNvPr id="102403" name="Text Box 3"/>
          <p:cNvSpPr txBox="1">
            <a:spLocks noChangeArrowheads="1"/>
          </p:cNvSpPr>
          <p:nvPr/>
        </p:nvSpPr>
        <p:spPr bwMode="auto">
          <a:xfrm>
            <a:off x="0" y="1378914"/>
            <a:ext cx="7543800" cy="463845"/>
          </a:xfrm>
          <a:prstGeom prst="rect">
            <a:avLst/>
          </a:prstGeom>
          <a:noFill/>
          <a:ln w="9525">
            <a:noFill/>
            <a:miter lim="800000"/>
            <a:headEnd/>
            <a:tailEnd/>
          </a:ln>
        </p:spPr>
        <p:txBody>
          <a:bodyPr>
            <a:spAutoFit/>
          </a:bodyPr>
          <a:lstStyle/>
          <a:p>
            <a:pPr marL="457200" indent="-457200">
              <a:lnSpc>
                <a:spcPct val="110000"/>
              </a:lnSpc>
              <a:spcBef>
                <a:spcPct val="25000"/>
              </a:spcBef>
            </a:pPr>
            <a:r>
              <a:rPr lang="zh-CN" altLang="en-US" sz="2500" b="1">
                <a:solidFill>
                  <a:schemeClr val="tx1"/>
                </a:solidFill>
                <a:latin typeface="楷体_GB2312" pitchFamily="49" charset="-122"/>
                <a:ea typeface="楷体_GB2312" pitchFamily="49" charset="-122"/>
              </a:rPr>
              <a:t>		 1  非完全描述逻辑函数</a:t>
            </a:r>
          </a:p>
        </p:txBody>
      </p:sp>
      <p:sp>
        <p:nvSpPr>
          <p:cNvPr id="98308" name="Text Box 4"/>
          <p:cNvSpPr txBox="1">
            <a:spLocks noChangeArrowheads="1"/>
          </p:cNvSpPr>
          <p:nvPr/>
        </p:nvSpPr>
        <p:spPr bwMode="auto">
          <a:xfrm>
            <a:off x="468313" y="2099639"/>
            <a:ext cx="8424862" cy="3993657"/>
          </a:xfrm>
          <a:prstGeom prst="rect">
            <a:avLst/>
          </a:prstGeom>
          <a:noFill/>
          <a:ln w="9525">
            <a:noFill/>
            <a:miter lim="800000"/>
            <a:headEnd/>
            <a:tailEnd/>
          </a:ln>
        </p:spPr>
        <p:txBody>
          <a:bodyPr>
            <a:spAutoFit/>
          </a:bodyPr>
          <a:lstStyle/>
          <a:p>
            <a:pPr>
              <a:spcBef>
                <a:spcPct val="50000"/>
              </a:spcBef>
            </a:pPr>
            <a:r>
              <a:rPr lang="zh-CN" altLang="en-US" sz="2500" b="1">
                <a:solidFill>
                  <a:schemeClr val="tx1"/>
                </a:solidFill>
                <a:latin typeface="楷体_GB2312" pitchFamily="49" charset="-122"/>
                <a:ea typeface="楷体_GB2312" pitchFamily="49" charset="-122"/>
              </a:rPr>
              <a:t>无关项或任意项发生在以下两种情况：</a:t>
            </a:r>
          </a:p>
          <a:p>
            <a:pPr>
              <a:lnSpc>
                <a:spcPct val="120000"/>
              </a:lnSpc>
              <a:spcBef>
                <a:spcPct val="30000"/>
              </a:spcBef>
            </a:pPr>
            <a:r>
              <a:rPr lang="zh-CN" altLang="en-US" sz="2500" b="1">
                <a:solidFill>
                  <a:schemeClr val="tx1"/>
                </a:solidFill>
                <a:latin typeface="Tahoma" pitchFamily="34" charset="0"/>
              </a:rPr>
              <a:t>     ①</a:t>
            </a:r>
            <a:r>
              <a:rPr lang="zh-CN" altLang="en-US" sz="2500" b="1">
                <a:solidFill>
                  <a:schemeClr val="tx1"/>
                </a:solidFill>
                <a:latin typeface="楷体_GB2312" pitchFamily="49" charset="-122"/>
                <a:ea typeface="楷体_GB2312" pitchFamily="49" charset="-122"/>
              </a:rPr>
              <a:t>由于某种条件的限制（约束）使得输入变量的某些组合不可能出现，因而在这些取值下对应的函数值是</a:t>
            </a:r>
            <a:r>
              <a:rPr lang="zh-CN" altLang="en-US" sz="2500" b="1">
                <a:solidFill>
                  <a:schemeClr val="tx1"/>
                </a:solidFill>
                <a:ea typeface="楷体_GB2312" pitchFamily="49" charset="-122"/>
              </a:rPr>
              <a:t>“</a:t>
            </a:r>
            <a:r>
              <a:rPr lang="zh-CN" altLang="en-US" sz="2500" b="1">
                <a:solidFill>
                  <a:schemeClr val="tx1"/>
                </a:solidFill>
                <a:latin typeface="楷体_GB2312" pitchFamily="49" charset="-122"/>
                <a:ea typeface="楷体_GB2312" pitchFamily="49" charset="-122"/>
              </a:rPr>
              <a:t>无关</a:t>
            </a:r>
            <a:r>
              <a:rPr lang="zh-CN" altLang="en-US" sz="2500" b="1">
                <a:solidFill>
                  <a:schemeClr val="tx1"/>
                </a:solidFill>
                <a:ea typeface="楷体_GB2312" pitchFamily="49" charset="-122"/>
              </a:rPr>
              <a:t>”</a:t>
            </a:r>
            <a:r>
              <a:rPr lang="zh-CN" altLang="en-US" sz="2500" b="1">
                <a:solidFill>
                  <a:schemeClr val="tx1"/>
                </a:solidFill>
                <a:latin typeface="楷体_GB2312" pitchFamily="49" charset="-122"/>
                <a:ea typeface="楷体_GB2312" pitchFamily="49" charset="-122"/>
              </a:rPr>
              <a:t>紧要的，它可以是1，也可为0。对应输出函数没有确定值的变量组合有时也称为约束项。</a:t>
            </a:r>
          </a:p>
          <a:p>
            <a:pPr>
              <a:lnSpc>
                <a:spcPct val="120000"/>
              </a:lnSpc>
              <a:spcBef>
                <a:spcPct val="30000"/>
              </a:spcBef>
            </a:pPr>
            <a:r>
              <a:rPr lang="zh-CN" altLang="en-US" sz="2500" b="1">
                <a:solidFill>
                  <a:schemeClr val="tx1"/>
                </a:solidFill>
                <a:latin typeface="楷体_GB2312" pitchFamily="49" charset="-122"/>
                <a:ea typeface="楷体_GB2312" pitchFamily="49" charset="-122"/>
              </a:rPr>
              <a:t>	如BCD编码</a:t>
            </a:r>
          </a:p>
          <a:p>
            <a:pPr>
              <a:lnSpc>
                <a:spcPct val="120000"/>
              </a:lnSpc>
              <a:spcBef>
                <a:spcPct val="30000"/>
              </a:spcBef>
            </a:pPr>
            <a:r>
              <a:rPr lang="zh-CN" altLang="en-US" sz="2500" b="1">
                <a:solidFill>
                  <a:schemeClr val="tx1"/>
                </a:solidFill>
                <a:latin typeface="楷体_GB2312" pitchFamily="49" charset="-122"/>
                <a:ea typeface="楷体_GB2312" pitchFamily="49" charset="-122"/>
              </a:rPr>
              <a:t>   </a:t>
            </a:r>
            <a:r>
              <a:rPr lang="zh-CN" altLang="en-US" sz="2500" b="1">
                <a:solidFill>
                  <a:schemeClr val="tx1"/>
                </a:solidFill>
                <a:latin typeface="Tahoma" pitchFamily="34" charset="0"/>
              </a:rPr>
              <a:t>②</a:t>
            </a:r>
            <a:r>
              <a:rPr lang="zh-CN" altLang="en-US" sz="2500" b="1">
                <a:solidFill>
                  <a:schemeClr val="tx1"/>
                </a:solidFill>
                <a:latin typeface="楷体_GB2312" pitchFamily="49" charset="-122"/>
                <a:ea typeface="楷体_GB2312" pitchFamily="49" charset="-122"/>
              </a:rPr>
              <a:t>某些输入变量取值所产生的输出并不影响整个系统功能，因此不必考虑其输出是1还是0。</a:t>
            </a:r>
          </a:p>
        </p:txBody>
      </p:sp>
      <p:sp>
        <p:nvSpPr>
          <p:cNvPr id="102405" name="Oval 5"/>
          <p:cNvSpPr>
            <a:spLocks noChangeArrowheads="1"/>
          </p:cNvSpPr>
          <p:nvPr/>
        </p:nvSpPr>
        <p:spPr bwMode="auto">
          <a:xfrm>
            <a:off x="6156176" y="1523029"/>
            <a:ext cx="2808287" cy="476250"/>
          </a:xfrm>
          <a:prstGeom prst="ellipse">
            <a:avLst/>
          </a:prstGeom>
          <a:solidFill>
            <a:srgbClr val="FFFF99"/>
          </a:solidFill>
          <a:ln w="9525">
            <a:solidFill>
              <a:srgbClr val="FF9900"/>
            </a:solidFill>
            <a:round/>
            <a:headEnd/>
            <a:tailEnd/>
          </a:ln>
        </p:spPr>
        <p:txBody>
          <a:bodyPr wrap="none" anchor="ctr"/>
          <a:lstStyle/>
          <a:p>
            <a:pPr algn="ctr"/>
            <a:r>
              <a:rPr lang="zh-CN" altLang="en-US" sz="2500" b="1">
                <a:solidFill>
                  <a:schemeClr val="tx1"/>
                </a:solidFill>
              </a:rPr>
              <a:t>1.4 卡诺图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8">
                                            <p:txEl>
                                              <p:pRg st="0" end="0"/>
                                            </p:txEl>
                                          </p:spTgt>
                                        </p:tgtEl>
                                        <p:attrNameLst>
                                          <p:attrName>style.visibility</p:attrName>
                                        </p:attrNameLst>
                                      </p:cBhvr>
                                      <p:to>
                                        <p:strVal val="visible"/>
                                      </p:to>
                                    </p:set>
                                    <p:anim calcmode="lin" valueType="num">
                                      <p:cBhvr additive="base">
                                        <p:cTn id="7" dur="500" fill="hold"/>
                                        <p:tgtEl>
                                          <p:spTgt spid="9830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30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8308">
                                            <p:txEl>
                                              <p:pRg st="1" end="1"/>
                                            </p:txEl>
                                          </p:spTgt>
                                        </p:tgtEl>
                                        <p:attrNameLst>
                                          <p:attrName>style.visibility</p:attrName>
                                        </p:attrNameLst>
                                      </p:cBhvr>
                                      <p:to>
                                        <p:strVal val="visible"/>
                                      </p:to>
                                    </p:set>
                                    <p:anim calcmode="lin" valueType="num">
                                      <p:cBhvr additive="base">
                                        <p:cTn id="13" dur="500" fill="hold"/>
                                        <p:tgtEl>
                                          <p:spTgt spid="9830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830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8308">
                                            <p:txEl>
                                              <p:pRg st="2" end="2"/>
                                            </p:txEl>
                                          </p:spTgt>
                                        </p:tgtEl>
                                        <p:attrNameLst>
                                          <p:attrName>style.visibility</p:attrName>
                                        </p:attrNameLst>
                                      </p:cBhvr>
                                      <p:to>
                                        <p:strVal val="visible"/>
                                      </p:to>
                                    </p:set>
                                    <p:anim calcmode="lin" valueType="num">
                                      <p:cBhvr additive="base">
                                        <p:cTn id="19" dur="500" fill="hold"/>
                                        <p:tgtEl>
                                          <p:spTgt spid="9830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830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8308">
                                            <p:txEl>
                                              <p:pRg st="3" end="3"/>
                                            </p:txEl>
                                          </p:spTgt>
                                        </p:tgtEl>
                                        <p:attrNameLst>
                                          <p:attrName>style.visibility</p:attrName>
                                        </p:attrNameLst>
                                      </p:cBhvr>
                                      <p:to>
                                        <p:strVal val="visible"/>
                                      </p:to>
                                    </p:set>
                                    <p:anim calcmode="lin" valueType="num">
                                      <p:cBhvr additive="base">
                                        <p:cTn id="25" dur="500" fill="hold"/>
                                        <p:tgtEl>
                                          <p:spTgt spid="9830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830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build="p"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body" idx="4294967295"/>
          </p:nvPr>
        </p:nvSpPr>
        <p:spPr>
          <a:xfrm>
            <a:off x="838200" y="1676400"/>
            <a:ext cx="8001000" cy="457200"/>
          </a:xfrm>
        </p:spPr>
        <p:txBody>
          <a:bodyPr/>
          <a:lstStyle/>
          <a:p>
            <a:pPr eaLnBrk="1" hangingPunct="1">
              <a:lnSpc>
                <a:spcPct val="110000"/>
              </a:lnSpc>
              <a:spcBef>
                <a:spcPct val="25000"/>
              </a:spcBef>
            </a:pPr>
            <a:r>
              <a:rPr lang="zh-CN" altLang="en-US" sz="2800" dirty="0" smtClean="0"/>
              <a:t>1  非完全描述逻辑函数表示</a:t>
            </a:r>
            <a:endParaRPr lang="zh-CN" altLang="en-US" sz="2800" dirty="0" smtClean="0">
              <a:latin typeface="楷体_GB2312" pitchFamily="49" charset="-122"/>
              <a:ea typeface="楷体_GB2312" pitchFamily="49" charset="-122"/>
            </a:endParaRPr>
          </a:p>
        </p:txBody>
      </p:sp>
      <p:sp>
        <p:nvSpPr>
          <p:cNvPr id="100355" name="Text Box 3"/>
          <p:cNvSpPr txBox="1">
            <a:spLocks noChangeArrowheads="1"/>
          </p:cNvSpPr>
          <p:nvPr/>
        </p:nvSpPr>
        <p:spPr bwMode="auto">
          <a:xfrm>
            <a:off x="533400" y="2438400"/>
            <a:ext cx="8286750" cy="3063875"/>
          </a:xfrm>
          <a:prstGeom prst="rect">
            <a:avLst/>
          </a:prstGeom>
          <a:noFill/>
          <a:ln w="9525">
            <a:noFill/>
            <a:miter lim="800000"/>
            <a:headEnd/>
            <a:tailEnd/>
          </a:ln>
        </p:spPr>
        <p:txBody>
          <a:bodyPr>
            <a:spAutoFit/>
          </a:bodyPr>
          <a:lstStyle/>
          <a:p>
            <a:pPr indent="671513">
              <a:lnSpc>
                <a:spcPct val="110000"/>
              </a:lnSpc>
              <a:spcBef>
                <a:spcPct val="30000"/>
              </a:spcBef>
            </a:pPr>
            <a:r>
              <a:rPr lang="zh-CN" altLang="en-US" sz="3200">
                <a:solidFill>
                  <a:schemeClr val="tx1"/>
                </a:solidFill>
                <a:latin typeface="Tahoma" pitchFamily="34" charset="0"/>
              </a:rPr>
              <a:t>非完全描述逻辑函数一般用以下方法表示：</a:t>
            </a:r>
          </a:p>
          <a:p>
            <a:pPr indent="671513">
              <a:lnSpc>
                <a:spcPct val="110000"/>
              </a:lnSpc>
              <a:spcBef>
                <a:spcPct val="30000"/>
              </a:spcBef>
            </a:pPr>
            <a:r>
              <a:rPr lang="zh-CN" altLang="en-US" sz="3200">
                <a:solidFill>
                  <a:schemeClr val="tx1"/>
                </a:solidFill>
                <a:latin typeface="Tahoma" pitchFamily="34" charset="0"/>
              </a:rPr>
              <a:t>①对应输出函数没有确定值的变量组合，在</a:t>
            </a:r>
            <a:r>
              <a:rPr lang="zh-CN" altLang="en-US" sz="3200" b="1">
                <a:solidFill>
                  <a:schemeClr val="tx1"/>
                </a:solidFill>
                <a:latin typeface="Tahoma" pitchFamily="34" charset="0"/>
              </a:rPr>
              <a:t>真值表</a:t>
            </a:r>
            <a:r>
              <a:rPr lang="zh-CN" altLang="en-US" sz="3200">
                <a:solidFill>
                  <a:schemeClr val="tx1"/>
                </a:solidFill>
                <a:latin typeface="Tahoma" pitchFamily="34" charset="0"/>
              </a:rPr>
              <a:t>和</a:t>
            </a:r>
            <a:r>
              <a:rPr lang="zh-CN" altLang="en-US" sz="3200" b="1">
                <a:solidFill>
                  <a:schemeClr val="tx1"/>
                </a:solidFill>
                <a:latin typeface="Tahoma" pitchFamily="34" charset="0"/>
              </a:rPr>
              <a:t>k图</a:t>
            </a:r>
            <a:r>
              <a:rPr lang="zh-CN" altLang="en-US" sz="3200">
                <a:solidFill>
                  <a:schemeClr val="tx1"/>
                </a:solidFill>
                <a:latin typeface="Tahoma" pitchFamily="34" charset="0"/>
              </a:rPr>
              <a:t>中填</a:t>
            </a:r>
            <a:r>
              <a:rPr lang="zh-CN" altLang="en-US" sz="3200" b="1">
                <a:solidFill>
                  <a:schemeClr val="tx1"/>
                </a:solidFill>
                <a:cs typeface="Tahoma" pitchFamily="34" charset="0"/>
              </a:rPr>
              <a:t>Ø</a:t>
            </a:r>
            <a:r>
              <a:rPr lang="zh-CN" altLang="en-US" sz="3200">
                <a:solidFill>
                  <a:schemeClr val="tx1"/>
                </a:solidFill>
                <a:latin typeface="Tahoma" pitchFamily="34" charset="0"/>
              </a:rPr>
              <a:t>或</a:t>
            </a:r>
            <a:r>
              <a:rPr lang="zh-CN" altLang="en-US" sz="3200" b="1">
                <a:solidFill>
                  <a:schemeClr val="tx1"/>
                </a:solidFill>
                <a:latin typeface="Tahoma" pitchFamily="34" charset="0"/>
                <a:cs typeface="Tahoma" pitchFamily="34" charset="0"/>
              </a:rPr>
              <a:t>x</a:t>
            </a:r>
            <a:r>
              <a:rPr lang="zh-CN" altLang="en-US" sz="3200">
                <a:solidFill>
                  <a:schemeClr val="tx1"/>
                </a:solidFill>
                <a:latin typeface="Tahoma" pitchFamily="34" charset="0"/>
              </a:rPr>
              <a:t>，表示函数值为1或0均可。</a:t>
            </a:r>
          </a:p>
          <a:p>
            <a:pPr indent="671513">
              <a:lnSpc>
                <a:spcPct val="110000"/>
              </a:lnSpc>
              <a:spcBef>
                <a:spcPct val="30000"/>
              </a:spcBef>
            </a:pPr>
            <a:r>
              <a:rPr lang="zh-CN" altLang="en-US" sz="3200">
                <a:solidFill>
                  <a:schemeClr val="tx1"/>
                </a:solidFill>
                <a:latin typeface="Tahoma" pitchFamily="34" charset="0"/>
              </a:rPr>
              <a:t>②在逻辑表达式中用</a:t>
            </a:r>
            <a:r>
              <a:rPr lang="zh-CN" altLang="en-US" sz="3200" b="1">
                <a:solidFill>
                  <a:schemeClr val="tx1"/>
                </a:solidFill>
                <a:latin typeface="Tahoma" pitchFamily="34" charset="0"/>
              </a:rPr>
              <a:t>约束条件</a:t>
            </a:r>
            <a:r>
              <a:rPr lang="zh-CN" altLang="en-US" sz="3200">
                <a:solidFill>
                  <a:schemeClr val="tx1"/>
                </a:solidFill>
                <a:latin typeface="Tahoma" pitchFamily="34" charset="0"/>
              </a:rPr>
              <a:t>来表示。</a:t>
            </a:r>
          </a:p>
        </p:txBody>
      </p:sp>
      <p:sp>
        <p:nvSpPr>
          <p:cNvPr id="103428" name="Rectangle 4"/>
          <p:cNvSpPr>
            <a:spLocks noChangeArrowheads="1"/>
          </p:cNvSpPr>
          <p:nvPr/>
        </p:nvSpPr>
        <p:spPr bwMode="auto">
          <a:xfrm>
            <a:off x="891480" y="332656"/>
            <a:ext cx="6416824" cy="685800"/>
          </a:xfrm>
          <a:prstGeom prst="rect">
            <a:avLst/>
          </a:prstGeom>
          <a:noFill/>
          <a:ln w="9525">
            <a:noFill/>
            <a:miter lim="800000"/>
            <a:headEnd/>
            <a:tailEnd/>
          </a:ln>
        </p:spPr>
        <p:txBody>
          <a:bodyPr/>
          <a:lstStyle/>
          <a:p>
            <a:pPr marL="342900" indent="-342900">
              <a:spcBef>
                <a:spcPct val="20000"/>
              </a:spcBef>
            </a:pPr>
            <a:r>
              <a:rPr lang="zh-CN" sz="3200" b="1" dirty="0">
                <a:solidFill>
                  <a:schemeClr val="tx1"/>
                </a:solidFill>
                <a:latin typeface="楷体_GB2312" pitchFamily="49" charset="-122"/>
                <a:ea typeface="楷体_GB2312" pitchFamily="49" charset="-122"/>
              </a:rPr>
              <a:t>三、 非完全描述逻辑函数的化简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0355">
                                            <p:bg/>
                                          </p:spTgt>
                                        </p:tgtEl>
                                        <p:attrNameLst>
                                          <p:attrName>style.visibility</p:attrName>
                                        </p:attrNameLst>
                                      </p:cBhvr>
                                      <p:to>
                                        <p:strVal val="visible"/>
                                      </p:to>
                                    </p:set>
                                    <p:anim calcmode="lin" valueType="num">
                                      <p:cBhvr additive="base">
                                        <p:cTn id="7" dur="500" fill="hold"/>
                                        <p:tgtEl>
                                          <p:spTgt spid="100355">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100355">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0355">
                                            <p:txEl>
                                              <p:pRg st="0" end="0"/>
                                            </p:txEl>
                                          </p:spTgt>
                                        </p:tgtEl>
                                        <p:attrNameLst>
                                          <p:attrName>style.visibility</p:attrName>
                                        </p:attrNameLst>
                                      </p:cBhvr>
                                      <p:to>
                                        <p:strVal val="visible"/>
                                      </p:to>
                                    </p:set>
                                    <p:anim calcmode="lin" valueType="num">
                                      <p:cBhvr additive="base">
                                        <p:cTn id="13" dur="500" fill="hold"/>
                                        <p:tgtEl>
                                          <p:spTgt spid="10035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03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0355">
                                            <p:txEl>
                                              <p:pRg st="1" end="1"/>
                                            </p:txEl>
                                          </p:spTgt>
                                        </p:tgtEl>
                                        <p:attrNameLst>
                                          <p:attrName>style.visibility</p:attrName>
                                        </p:attrNameLst>
                                      </p:cBhvr>
                                      <p:to>
                                        <p:strVal val="visible"/>
                                      </p:to>
                                    </p:set>
                                    <p:anim calcmode="lin" valueType="num">
                                      <p:cBhvr additive="base">
                                        <p:cTn id="19" dur="500" fill="hold"/>
                                        <p:tgtEl>
                                          <p:spTgt spid="10035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03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0355">
                                            <p:txEl>
                                              <p:pRg st="2" end="2"/>
                                            </p:txEl>
                                          </p:spTgt>
                                        </p:tgtEl>
                                        <p:attrNameLst>
                                          <p:attrName>style.visibility</p:attrName>
                                        </p:attrNameLst>
                                      </p:cBhvr>
                                      <p:to>
                                        <p:strVal val="visible"/>
                                      </p:to>
                                    </p:set>
                                    <p:anim calcmode="lin" valueType="num">
                                      <p:cBhvr additive="base">
                                        <p:cTn id="25" dur="500" fill="hold"/>
                                        <p:tgtEl>
                                          <p:spTgt spid="10035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035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7" name="Text Box 2"/>
          <p:cNvSpPr txBox="1">
            <a:spLocks noChangeArrowheads="1"/>
          </p:cNvSpPr>
          <p:nvPr/>
        </p:nvSpPr>
        <p:spPr bwMode="auto">
          <a:xfrm>
            <a:off x="381000" y="1676400"/>
            <a:ext cx="8458200" cy="498598"/>
          </a:xfrm>
          <a:prstGeom prst="rect">
            <a:avLst/>
          </a:prstGeom>
          <a:noFill/>
          <a:ln w="9525">
            <a:noFill/>
            <a:miter lim="800000"/>
            <a:headEnd/>
            <a:tailEnd/>
          </a:ln>
        </p:spPr>
        <p:txBody>
          <a:bodyPr>
            <a:spAutoFit/>
          </a:bodyPr>
          <a:lstStyle/>
          <a:p>
            <a:pPr marL="457200" indent="-457200">
              <a:lnSpc>
                <a:spcPct val="110000"/>
              </a:lnSpc>
              <a:spcBef>
                <a:spcPct val="25000"/>
              </a:spcBef>
            </a:pPr>
            <a:r>
              <a:rPr lang="zh-CN" altLang="en-US" b="1">
                <a:solidFill>
                  <a:schemeClr val="tx1"/>
                </a:solidFill>
              </a:rPr>
              <a:t>		</a:t>
            </a:r>
          </a:p>
        </p:txBody>
      </p:sp>
      <p:sp>
        <p:nvSpPr>
          <p:cNvPr id="102403" name="Text Box 3"/>
          <p:cNvSpPr txBox="1">
            <a:spLocks noChangeArrowheads="1"/>
          </p:cNvSpPr>
          <p:nvPr/>
        </p:nvSpPr>
        <p:spPr bwMode="auto">
          <a:xfrm>
            <a:off x="35247" y="188913"/>
            <a:ext cx="8785225" cy="1292662"/>
          </a:xfrm>
          <a:prstGeom prst="rect">
            <a:avLst/>
          </a:prstGeom>
          <a:noFill/>
          <a:ln w="9525">
            <a:noFill/>
            <a:miter lim="800000"/>
            <a:headEnd/>
            <a:tailEnd/>
          </a:ln>
        </p:spPr>
        <p:txBody>
          <a:bodyPr>
            <a:spAutoFit/>
          </a:bodyPr>
          <a:lstStyle/>
          <a:p>
            <a:pPr indent="865188"/>
            <a:r>
              <a:rPr lang="zh-CN" sz="2600" dirty="0">
                <a:solidFill>
                  <a:schemeClr val="tx1"/>
                </a:solidFill>
              </a:rPr>
              <a:t>例如：</a:t>
            </a:r>
            <a:r>
              <a:rPr lang="zh-CN" sz="2600" dirty="0">
                <a:solidFill>
                  <a:schemeClr val="tx1"/>
                </a:solidFill>
                <a:latin typeface="楷体_GB2312" pitchFamily="49" charset="-122"/>
                <a:ea typeface="楷体_GB2312" pitchFamily="49" charset="-122"/>
              </a:rPr>
              <a:t>十字路口的交通灯</a:t>
            </a:r>
            <a:r>
              <a:rPr lang="zh-CN" sz="2600" b="1" dirty="0">
                <a:solidFill>
                  <a:schemeClr val="tx1"/>
                </a:solidFill>
                <a:latin typeface="楷体_GB2312" pitchFamily="49" charset="-122"/>
                <a:ea typeface="楷体_GB2312" pitchFamily="49" charset="-122"/>
              </a:rPr>
              <a:t>控制车停</a:t>
            </a:r>
            <a:r>
              <a:rPr lang="zh-CN" sz="2600" dirty="0">
                <a:solidFill>
                  <a:schemeClr val="tx1"/>
                </a:solidFill>
                <a:latin typeface="楷体_GB2312" pitchFamily="49" charset="-122"/>
                <a:ea typeface="楷体_GB2312" pitchFamily="49" charset="-122"/>
              </a:rPr>
              <a:t>逻辑函数。交通控制规定红灯停，绿灯行，黄灯要注意（即黄灯一亮，未过停车线的车辆也须停车。）</a:t>
            </a:r>
          </a:p>
        </p:txBody>
      </p:sp>
      <p:sp>
        <p:nvSpPr>
          <p:cNvPr id="102404" name="Text Box 4"/>
          <p:cNvSpPr txBox="1">
            <a:spLocks noChangeArrowheads="1"/>
          </p:cNvSpPr>
          <p:nvPr/>
        </p:nvSpPr>
        <p:spPr bwMode="auto">
          <a:xfrm>
            <a:off x="2700338" y="1624269"/>
            <a:ext cx="6119812" cy="1372683"/>
          </a:xfrm>
          <a:prstGeom prst="rect">
            <a:avLst/>
          </a:prstGeom>
          <a:noFill/>
          <a:ln w="9525">
            <a:noFill/>
            <a:miter lim="800000"/>
            <a:headEnd/>
            <a:tailEnd/>
          </a:ln>
        </p:spPr>
        <p:txBody>
          <a:bodyPr>
            <a:spAutoFit/>
          </a:bodyPr>
          <a:lstStyle/>
          <a:p>
            <a:pPr>
              <a:spcBef>
                <a:spcPct val="20000"/>
              </a:spcBef>
            </a:pPr>
            <a:r>
              <a:rPr lang="zh-CN" altLang="en-US" sz="2600" dirty="0">
                <a:solidFill>
                  <a:schemeClr val="tx1"/>
                </a:solidFill>
                <a:latin typeface="Tahoma" pitchFamily="34" charset="0"/>
              </a:rPr>
              <a:t>解：</a:t>
            </a:r>
            <a:r>
              <a:rPr lang="zh-CN" altLang="en-US" sz="2600" dirty="0">
                <a:solidFill>
                  <a:schemeClr val="tx1"/>
                </a:solidFill>
                <a:latin typeface="楷体_GB2312" pitchFamily="49" charset="-122"/>
                <a:ea typeface="楷体_GB2312" pitchFamily="49" charset="-122"/>
              </a:rPr>
              <a:t>设 变量A、B、C表示红、黄、绿灯，灯亮为1。F为停车与否，停车为1。</a:t>
            </a:r>
          </a:p>
          <a:p>
            <a:pPr>
              <a:spcBef>
                <a:spcPct val="20000"/>
              </a:spcBef>
            </a:pPr>
            <a:r>
              <a:rPr lang="zh-CN" altLang="en-US" sz="2600" dirty="0">
                <a:solidFill>
                  <a:schemeClr val="tx1"/>
                </a:solidFill>
                <a:latin typeface="楷体_GB2312" pitchFamily="49" charset="-122"/>
                <a:ea typeface="楷体_GB2312" pitchFamily="49" charset="-122"/>
              </a:rPr>
              <a:t>画出真值表。</a:t>
            </a:r>
          </a:p>
        </p:txBody>
      </p:sp>
      <p:graphicFrame>
        <p:nvGraphicFramePr>
          <p:cNvPr id="102405" name="Group 5"/>
          <p:cNvGraphicFramePr>
            <a:graphicFrameLocks noGrp="1"/>
          </p:cNvGraphicFramePr>
          <p:nvPr/>
        </p:nvGraphicFramePr>
        <p:xfrm>
          <a:off x="379190" y="1844799"/>
          <a:ext cx="1744538" cy="4464521"/>
        </p:xfrm>
        <a:graphic>
          <a:graphicData uri="http://schemas.openxmlformats.org/drawingml/2006/table">
            <a:tbl>
              <a:tblPr/>
              <a:tblGrid>
                <a:gridCol w="924190"/>
                <a:gridCol w="820348"/>
              </a:tblGrid>
              <a:tr h="54959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dirty="0" smtClean="0">
                          <a:ln>
                            <a:noFill/>
                          </a:ln>
                          <a:solidFill>
                            <a:schemeClr val="tx1"/>
                          </a:solidFill>
                          <a:effectLst/>
                          <a:latin typeface="Times New Roman" pitchFamily="18" charset="0"/>
                          <a:ea typeface="宋体" pitchFamily="2" charset="-122"/>
                        </a:rPr>
                        <a:t>ABC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dirty="0" smtClean="0">
                          <a:ln>
                            <a:noFill/>
                          </a:ln>
                          <a:solidFill>
                            <a:schemeClr val="tx1"/>
                          </a:solidFill>
                          <a:effectLst/>
                          <a:latin typeface="Times New Roman" pitchFamily="18" charset="0"/>
                          <a:ea typeface="宋体" pitchFamily="2" charset="-122"/>
                        </a:rPr>
                        <a:t>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149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smtClean="0">
                          <a:ln>
                            <a:noFill/>
                          </a:ln>
                          <a:solidFill>
                            <a:schemeClr val="tx1"/>
                          </a:solidFill>
                          <a:effectLst/>
                          <a:latin typeface="Times New Roman" pitchFamily="18" charset="0"/>
                          <a:ea typeface="宋体" pitchFamily="2" charset="-122"/>
                        </a:rPr>
                        <a:t>000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smtClean="0">
                          <a:ln>
                            <a:noFill/>
                          </a:ln>
                          <a:solidFill>
                            <a:schemeClr val="tx1"/>
                          </a:solidFill>
                          <a:effectLst/>
                          <a:latin typeface="Times New Roman" pitchFamily="18" charset="0"/>
                          <a:ea typeface="宋体" pitchFamily="2" charset="-122"/>
                        </a:rPr>
                        <a:t>001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smtClean="0">
                          <a:ln>
                            <a:noFill/>
                          </a:ln>
                          <a:solidFill>
                            <a:schemeClr val="tx1"/>
                          </a:solidFill>
                          <a:effectLst/>
                          <a:latin typeface="Times New Roman" pitchFamily="18" charset="0"/>
                          <a:ea typeface="宋体" pitchFamily="2" charset="-122"/>
                        </a:rPr>
                        <a:t>010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smtClean="0">
                          <a:ln>
                            <a:noFill/>
                          </a:ln>
                          <a:solidFill>
                            <a:schemeClr val="accent2"/>
                          </a:solidFill>
                          <a:effectLst/>
                          <a:latin typeface="Times New Roman" pitchFamily="18" charset="0"/>
                          <a:ea typeface="宋体" pitchFamily="2" charset="-122"/>
                        </a:rPr>
                        <a:t>011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smtClean="0">
                          <a:ln>
                            <a:noFill/>
                          </a:ln>
                          <a:solidFill>
                            <a:schemeClr val="tx1"/>
                          </a:solidFill>
                          <a:effectLst/>
                          <a:latin typeface="Times New Roman" pitchFamily="18" charset="0"/>
                          <a:ea typeface="宋体" pitchFamily="2" charset="-122"/>
                        </a:rPr>
                        <a:t>100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smtClean="0">
                          <a:ln>
                            <a:noFill/>
                          </a:ln>
                          <a:solidFill>
                            <a:schemeClr val="accent2"/>
                          </a:solidFill>
                          <a:effectLst/>
                          <a:latin typeface="Times New Roman" pitchFamily="18" charset="0"/>
                          <a:ea typeface="宋体" pitchFamily="2" charset="-122"/>
                        </a:rPr>
                        <a:t>101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smtClean="0">
                          <a:ln>
                            <a:noFill/>
                          </a:ln>
                          <a:solidFill>
                            <a:schemeClr val="accent2"/>
                          </a:solidFill>
                          <a:effectLst/>
                          <a:latin typeface="Times New Roman" pitchFamily="18" charset="0"/>
                          <a:ea typeface="宋体" pitchFamily="2" charset="-122"/>
                        </a:rPr>
                        <a:t>110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smtClean="0">
                          <a:ln>
                            <a:noFill/>
                          </a:ln>
                          <a:solidFill>
                            <a:schemeClr val="accent2"/>
                          </a:solidFill>
                          <a:effectLst/>
                          <a:latin typeface="Times New Roman" pitchFamily="18" charset="0"/>
                          <a:ea typeface="宋体" pitchFamily="2" charset="-122"/>
                        </a:rPr>
                        <a:t>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dirty="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dirty="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dirty="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dirty="0" smtClean="0">
                          <a:ln>
                            <a:noFill/>
                          </a:ln>
                          <a:solidFill>
                            <a:schemeClr val="tx1"/>
                          </a:solidFill>
                          <a:effectLst/>
                          <a:latin typeface="Times New Roman" pitchFamily="18" charset="0"/>
                          <a:ea typeface="宋体" pitchFamily="2" charset="-122"/>
                        </a:rPr>
                        <a:t>x</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dirty="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dirty="0" smtClean="0">
                          <a:ln>
                            <a:noFill/>
                          </a:ln>
                          <a:solidFill>
                            <a:schemeClr val="tx1"/>
                          </a:solidFill>
                          <a:effectLst/>
                          <a:latin typeface="Times New Roman" pitchFamily="18" charset="0"/>
                          <a:ea typeface="宋体" pitchFamily="2" charset="-122"/>
                        </a:rPr>
                        <a:t>x</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dirty="0" smtClean="0">
                          <a:ln>
                            <a:noFill/>
                          </a:ln>
                          <a:solidFill>
                            <a:schemeClr val="tx1"/>
                          </a:solidFill>
                          <a:effectLst/>
                          <a:latin typeface="Times New Roman" pitchFamily="18" charset="0"/>
                          <a:ea typeface="宋体" pitchFamily="2" charset="-122"/>
                        </a:rPr>
                        <a:t>x</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0" i="0" u="none" strike="noStrike" cap="none" normalizeH="0" baseline="0" dirty="0" smtClean="0">
                          <a:ln>
                            <a:noFill/>
                          </a:ln>
                          <a:solidFill>
                            <a:schemeClr val="tx1"/>
                          </a:solidFill>
                          <a:effectLst/>
                          <a:latin typeface="Times New Roman" pitchFamily="18" charset="0"/>
                          <a:ea typeface="宋体" pitchFamily="2" charset="-122"/>
                        </a:rPr>
                        <a:t>x</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16"/>
          <p:cNvGrpSpPr>
            <a:grpSpLocks/>
          </p:cNvGrpSpPr>
          <p:nvPr/>
        </p:nvGrpSpPr>
        <p:grpSpPr bwMode="auto">
          <a:xfrm>
            <a:off x="2484438" y="4508500"/>
            <a:ext cx="2514600" cy="1752600"/>
            <a:chOff x="0" y="0"/>
            <a:chExt cx="1536" cy="1056"/>
          </a:xfrm>
        </p:grpSpPr>
        <p:sp>
          <p:nvSpPr>
            <p:cNvPr id="57364" name="Rectangle 17"/>
            <p:cNvSpPr>
              <a:spLocks noChangeArrowheads="1"/>
            </p:cNvSpPr>
            <p:nvPr/>
          </p:nvSpPr>
          <p:spPr bwMode="auto">
            <a:xfrm>
              <a:off x="1200" y="713"/>
              <a:ext cx="192" cy="343"/>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φ</a:t>
              </a:r>
            </a:p>
          </p:txBody>
        </p:sp>
        <p:sp>
          <p:nvSpPr>
            <p:cNvPr id="57365" name="Rectangle 18"/>
            <p:cNvSpPr>
              <a:spLocks noChangeArrowheads="1"/>
            </p:cNvSpPr>
            <p:nvPr/>
          </p:nvSpPr>
          <p:spPr bwMode="auto">
            <a:xfrm>
              <a:off x="864" y="713"/>
              <a:ext cx="336" cy="343"/>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φ</a:t>
              </a:r>
            </a:p>
          </p:txBody>
        </p:sp>
        <p:sp>
          <p:nvSpPr>
            <p:cNvPr id="57366" name="Rectangle 19"/>
            <p:cNvSpPr>
              <a:spLocks noChangeArrowheads="1"/>
            </p:cNvSpPr>
            <p:nvPr/>
          </p:nvSpPr>
          <p:spPr bwMode="auto">
            <a:xfrm>
              <a:off x="600" y="713"/>
              <a:ext cx="264" cy="343"/>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φ</a:t>
              </a:r>
            </a:p>
          </p:txBody>
        </p:sp>
        <p:sp>
          <p:nvSpPr>
            <p:cNvPr id="57367" name="Rectangle 20"/>
            <p:cNvSpPr>
              <a:spLocks noChangeArrowheads="1"/>
            </p:cNvSpPr>
            <p:nvPr/>
          </p:nvSpPr>
          <p:spPr bwMode="auto">
            <a:xfrm>
              <a:off x="336" y="713"/>
              <a:ext cx="264" cy="343"/>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0</a:t>
              </a:r>
            </a:p>
          </p:txBody>
        </p:sp>
        <p:sp>
          <p:nvSpPr>
            <p:cNvPr id="57368" name="Rectangle 21"/>
            <p:cNvSpPr>
              <a:spLocks noChangeArrowheads="1"/>
            </p:cNvSpPr>
            <p:nvPr/>
          </p:nvSpPr>
          <p:spPr bwMode="auto">
            <a:xfrm>
              <a:off x="1200" y="384"/>
              <a:ext cx="192" cy="329"/>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1</a:t>
              </a:r>
            </a:p>
          </p:txBody>
        </p:sp>
        <p:sp>
          <p:nvSpPr>
            <p:cNvPr id="57369" name="Rectangle 22"/>
            <p:cNvSpPr>
              <a:spLocks noChangeArrowheads="1"/>
            </p:cNvSpPr>
            <p:nvPr/>
          </p:nvSpPr>
          <p:spPr bwMode="auto">
            <a:xfrm>
              <a:off x="864" y="384"/>
              <a:ext cx="336" cy="329"/>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φ</a:t>
              </a:r>
            </a:p>
          </p:txBody>
        </p:sp>
        <p:sp>
          <p:nvSpPr>
            <p:cNvPr id="57370" name="Rectangle 23"/>
            <p:cNvSpPr>
              <a:spLocks noChangeArrowheads="1"/>
            </p:cNvSpPr>
            <p:nvPr/>
          </p:nvSpPr>
          <p:spPr bwMode="auto">
            <a:xfrm>
              <a:off x="600" y="384"/>
              <a:ext cx="264" cy="329"/>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1</a:t>
              </a:r>
            </a:p>
          </p:txBody>
        </p:sp>
        <p:sp>
          <p:nvSpPr>
            <p:cNvPr id="57371" name="Rectangle 24"/>
            <p:cNvSpPr>
              <a:spLocks noChangeArrowheads="1"/>
            </p:cNvSpPr>
            <p:nvPr/>
          </p:nvSpPr>
          <p:spPr bwMode="auto">
            <a:xfrm>
              <a:off x="336" y="384"/>
              <a:ext cx="264" cy="329"/>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0</a:t>
              </a:r>
            </a:p>
          </p:txBody>
        </p:sp>
        <p:sp>
          <p:nvSpPr>
            <p:cNvPr id="57372" name="Line 25"/>
            <p:cNvSpPr>
              <a:spLocks noChangeShapeType="1"/>
            </p:cNvSpPr>
            <p:nvPr/>
          </p:nvSpPr>
          <p:spPr bwMode="auto">
            <a:xfrm>
              <a:off x="336" y="384"/>
              <a:ext cx="1056" cy="0"/>
            </a:xfrm>
            <a:prstGeom prst="line">
              <a:avLst/>
            </a:prstGeom>
            <a:noFill/>
            <a:ln w="28575" cap="sq">
              <a:solidFill>
                <a:schemeClr val="tx1"/>
              </a:solidFill>
              <a:round/>
              <a:headEnd/>
              <a:tailEnd/>
            </a:ln>
          </p:spPr>
          <p:txBody>
            <a:bodyPr wrap="none" anchor="ctr"/>
            <a:lstStyle/>
            <a:p>
              <a:endParaRPr lang="zh-CN" altLang="en-US">
                <a:solidFill>
                  <a:schemeClr val="tx1"/>
                </a:solidFill>
              </a:endParaRPr>
            </a:p>
          </p:txBody>
        </p:sp>
        <p:sp>
          <p:nvSpPr>
            <p:cNvPr id="57373" name="Line 26"/>
            <p:cNvSpPr>
              <a:spLocks noChangeShapeType="1"/>
            </p:cNvSpPr>
            <p:nvPr/>
          </p:nvSpPr>
          <p:spPr bwMode="auto">
            <a:xfrm>
              <a:off x="336" y="713"/>
              <a:ext cx="1056" cy="0"/>
            </a:xfrm>
            <a:prstGeom prst="line">
              <a:avLst/>
            </a:prstGeom>
            <a:noFill/>
            <a:ln w="12700">
              <a:solidFill>
                <a:schemeClr val="tx1"/>
              </a:solidFill>
              <a:round/>
              <a:headEnd/>
              <a:tailEnd/>
            </a:ln>
          </p:spPr>
          <p:txBody>
            <a:bodyPr wrap="none" anchor="ctr"/>
            <a:lstStyle/>
            <a:p>
              <a:endParaRPr lang="zh-CN" altLang="en-US">
                <a:solidFill>
                  <a:schemeClr val="tx1"/>
                </a:solidFill>
              </a:endParaRPr>
            </a:p>
          </p:txBody>
        </p:sp>
        <p:sp>
          <p:nvSpPr>
            <p:cNvPr id="57374" name="Line 27"/>
            <p:cNvSpPr>
              <a:spLocks noChangeShapeType="1"/>
            </p:cNvSpPr>
            <p:nvPr/>
          </p:nvSpPr>
          <p:spPr bwMode="auto">
            <a:xfrm>
              <a:off x="336" y="1056"/>
              <a:ext cx="1056" cy="0"/>
            </a:xfrm>
            <a:prstGeom prst="line">
              <a:avLst/>
            </a:prstGeom>
            <a:noFill/>
            <a:ln w="28575" cap="sq">
              <a:solidFill>
                <a:schemeClr val="tx1"/>
              </a:solidFill>
              <a:round/>
              <a:headEnd/>
              <a:tailEnd/>
            </a:ln>
          </p:spPr>
          <p:txBody>
            <a:bodyPr wrap="none" anchor="ctr"/>
            <a:lstStyle/>
            <a:p>
              <a:endParaRPr lang="zh-CN" altLang="en-US">
                <a:solidFill>
                  <a:schemeClr val="tx1"/>
                </a:solidFill>
              </a:endParaRPr>
            </a:p>
          </p:txBody>
        </p:sp>
        <p:sp>
          <p:nvSpPr>
            <p:cNvPr id="57375" name="Line 28"/>
            <p:cNvSpPr>
              <a:spLocks noChangeShapeType="1"/>
            </p:cNvSpPr>
            <p:nvPr/>
          </p:nvSpPr>
          <p:spPr bwMode="auto">
            <a:xfrm>
              <a:off x="336" y="384"/>
              <a:ext cx="0" cy="672"/>
            </a:xfrm>
            <a:prstGeom prst="line">
              <a:avLst/>
            </a:prstGeom>
            <a:noFill/>
            <a:ln w="28575" cap="sq">
              <a:solidFill>
                <a:schemeClr val="tx1"/>
              </a:solidFill>
              <a:round/>
              <a:headEnd/>
              <a:tailEnd/>
            </a:ln>
          </p:spPr>
          <p:txBody>
            <a:bodyPr wrap="none" anchor="ctr"/>
            <a:lstStyle/>
            <a:p>
              <a:endParaRPr lang="zh-CN" altLang="en-US">
                <a:solidFill>
                  <a:schemeClr val="tx1"/>
                </a:solidFill>
              </a:endParaRPr>
            </a:p>
          </p:txBody>
        </p:sp>
        <p:sp>
          <p:nvSpPr>
            <p:cNvPr id="57376" name="Line 29"/>
            <p:cNvSpPr>
              <a:spLocks noChangeShapeType="1"/>
            </p:cNvSpPr>
            <p:nvPr/>
          </p:nvSpPr>
          <p:spPr bwMode="auto">
            <a:xfrm>
              <a:off x="600" y="384"/>
              <a:ext cx="0" cy="672"/>
            </a:xfrm>
            <a:prstGeom prst="line">
              <a:avLst/>
            </a:prstGeom>
            <a:noFill/>
            <a:ln w="12700">
              <a:solidFill>
                <a:schemeClr val="tx1"/>
              </a:solidFill>
              <a:round/>
              <a:headEnd/>
              <a:tailEnd/>
            </a:ln>
          </p:spPr>
          <p:txBody>
            <a:bodyPr wrap="none" anchor="ctr"/>
            <a:lstStyle/>
            <a:p>
              <a:endParaRPr lang="zh-CN" altLang="en-US">
                <a:solidFill>
                  <a:schemeClr val="tx1"/>
                </a:solidFill>
              </a:endParaRPr>
            </a:p>
          </p:txBody>
        </p:sp>
        <p:sp>
          <p:nvSpPr>
            <p:cNvPr id="57377" name="Line 30"/>
            <p:cNvSpPr>
              <a:spLocks noChangeShapeType="1"/>
            </p:cNvSpPr>
            <p:nvPr/>
          </p:nvSpPr>
          <p:spPr bwMode="auto">
            <a:xfrm>
              <a:off x="864" y="384"/>
              <a:ext cx="0" cy="672"/>
            </a:xfrm>
            <a:prstGeom prst="line">
              <a:avLst/>
            </a:prstGeom>
            <a:noFill/>
            <a:ln w="12700">
              <a:solidFill>
                <a:schemeClr val="tx1"/>
              </a:solidFill>
              <a:round/>
              <a:headEnd/>
              <a:tailEnd/>
            </a:ln>
          </p:spPr>
          <p:txBody>
            <a:bodyPr wrap="none" anchor="ctr"/>
            <a:lstStyle/>
            <a:p>
              <a:endParaRPr lang="zh-CN" altLang="en-US">
                <a:solidFill>
                  <a:schemeClr val="tx1"/>
                </a:solidFill>
              </a:endParaRPr>
            </a:p>
          </p:txBody>
        </p:sp>
        <p:sp>
          <p:nvSpPr>
            <p:cNvPr id="57378" name="Line 31"/>
            <p:cNvSpPr>
              <a:spLocks noChangeShapeType="1"/>
            </p:cNvSpPr>
            <p:nvPr/>
          </p:nvSpPr>
          <p:spPr bwMode="auto">
            <a:xfrm>
              <a:off x="1200" y="384"/>
              <a:ext cx="0" cy="672"/>
            </a:xfrm>
            <a:prstGeom prst="line">
              <a:avLst/>
            </a:prstGeom>
            <a:noFill/>
            <a:ln w="12700">
              <a:solidFill>
                <a:schemeClr val="tx1"/>
              </a:solidFill>
              <a:round/>
              <a:headEnd/>
              <a:tailEnd/>
            </a:ln>
          </p:spPr>
          <p:txBody>
            <a:bodyPr wrap="none" anchor="ctr"/>
            <a:lstStyle/>
            <a:p>
              <a:endParaRPr lang="zh-CN" altLang="en-US">
                <a:solidFill>
                  <a:schemeClr val="tx1"/>
                </a:solidFill>
              </a:endParaRPr>
            </a:p>
          </p:txBody>
        </p:sp>
        <p:sp>
          <p:nvSpPr>
            <p:cNvPr id="57379" name="Line 32"/>
            <p:cNvSpPr>
              <a:spLocks noChangeShapeType="1"/>
            </p:cNvSpPr>
            <p:nvPr/>
          </p:nvSpPr>
          <p:spPr bwMode="auto">
            <a:xfrm>
              <a:off x="1392" y="384"/>
              <a:ext cx="0" cy="672"/>
            </a:xfrm>
            <a:prstGeom prst="line">
              <a:avLst/>
            </a:prstGeom>
            <a:noFill/>
            <a:ln w="28575" cap="sq">
              <a:solidFill>
                <a:schemeClr val="tx1"/>
              </a:solidFill>
              <a:round/>
              <a:headEnd/>
              <a:tailEnd/>
            </a:ln>
          </p:spPr>
          <p:txBody>
            <a:bodyPr wrap="none" anchor="ctr"/>
            <a:lstStyle/>
            <a:p>
              <a:endParaRPr lang="zh-CN" altLang="en-US">
                <a:solidFill>
                  <a:schemeClr val="tx1"/>
                </a:solidFill>
              </a:endParaRPr>
            </a:p>
          </p:txBody>
        </p:sp>
        <p:sp>
          <p:nvSpPr>
            <p:cNvPr id="57380" name="Line 33"/>
            <p:cNvSpPr>
              <a:spLocks noChangeShapeType="1"/>
            </p:cNvSpPr>
            <p:nvPr/>
          </p:nvSpPr>
          <p:spPr bwMode="auto">
            <a:xfrm>
              <a:off x="96" y="192"/>
              <a:ext cx="288" cy="192"/>
            </a:xfrm>
            <a:prstGeom prst="line">
              <a:avLst/>
            </a:prstGeom>
            <a:noFill/>
            <a:ln w="9525">
              <a:solidFill>
                <a:schemeClr val="tx1"/>
              </a:solidFill>
              <a:round/>
              <a:headEnd/>
              <a:tailEnd/>
            </a:ln>
          </p:spPr>
          <p:txBody>
            <a:bodyPr wrap="none"/>
            <a:lstStyle/>
            <a:p>
              <a:endParaRPr lang="zh-CN" altLang="en-US">
                <a:solidFill>
                  <a:schemeClr val="tx1"/>
                </a:solidFill>
              </a:endParaRPr>
            </a:p>
          </p:txBody>
        </p:sp>
        <p:sp>
          <p:nvSpPr>
            <p:cNvPr id="57381" name="Text Box 34"/>
            <p:cNvSpPr txBox="1">
              <a:spLocks noChangeArrowheads="1"/>
            </p:cNvSpPr>
            <p:nvPr/>
          </p:nvSpPr>
          <p:spPr bwMode="auto">
            <a:xfrm>
              <a:off x="384" y="144"/>
              <a:ext cx="1152" cy="240"/>
            </a:xfrm>
            <a:prstGeom prst="rect">
              <a:avLst/>
            </a:prstGeom>
            <a:noFill/>
            <a:ln w="9525">
              <a:noFill/>
              <a:miter lim="800000"/>
              <a:headEnd/>
              <a:tailEnd/>
            </a:ln>
          </p:spPr>
          <p:txBody>
            <a:bodyPr>
              <a:spAutoFit/>
            </a:bodyPr>
            <a:lstStyle/>
            <a:p>
              <a:pPr>
                <a:spcBef>
                  <a:spcPct val="50000"/>
                </a:spcBef>
              </a:pPr>
              <a:r>
                <a:rPr lang="zh-CN" altLang="en-US" sz="2000">
                  <a:solidFill>
                    <a:schemeClr val="tx1"/>
                  </a:solidFill>
                  <a:latin typeface="Tahoma" pitchFamily="34" charset="0"/>
                </a:rPr>
                <a:t>00  01 11 10</a:t>
              </a:r>
            </a:p>
          </p:txBody>
        </p:sp>
        <p:sp>
          <p:nvSpPr>
            <p:cNvPr id="57382" name="Text Box 35"/>
            <p:cNvSpPr txBox="1">
              <a:spLocks noChangeArrowheads="1"/>
            </p:cNvSpPr>
            <p:nvPr/>
          </p:nvSpPr>
          <p:spPr bwMode="auto">
            <a:xfrm>
              <a:off x="144" y="432"/>
              <a:ext cx="178" cy="561"/>
            </a:xfrm>
            <a:prstGeom prst="rect">
              <a:avLst/>
            </a:prstGeom>
            <a:noFill/>
            <a:ln w="9525">
              <a:noFill/>
              <a:miter lim="800000"/>
              <a:headEnd/>
              <a:tailEnd/>
            </a:ln>
          </p:spPr>
          <p:txBody>
            <a:bodyPr>
              <a:spAutoFit/>
            </a:bodyPr>
            <a:lstStyle/>
            <a:p>
              <a:pPr>
                <a:spcBef>
                  <a:spcPct val="50000"/>
                </a:spcBef>
              </a:pPr>
              <a:r>
                <a:rPr lang="zh-CN" altLang="en-US" sz="2200">
                  <a:solidFill>
                    <a:schemeClr val="tx1"/>
                  </a:solidFill>
                  <a:latin typeface="Tahoma" pitchFamily="34" charset="0"/>
                </a:rPr>
                <a:t>0</a:t>
              </a:r>
            </a:p>
            <a:p>
              <a:pPr>
                <a:spcBef>
                  <a:spcPct val="50000"/>
                </a:spcBef>
              </a:pPr>
              <a:r>
                <a:rPr lang="zh-CN" altLang="en-US" sz="2200">
                  <a:solidFill>
                    <a:schemeClr val="tx1"/>
                  </a:solidFill>
                  <a:latin typeface="Tahoma" pitchFamily="34" charset="0"/>
                </a:rPr>
                <a:t>1</a:t>
              </a:r>
            </a:p>
          </p:txBody>
        </p:sp>
        <p:sp>
          <p:nvSpPr>
            <p:cNvPr id="57383" name="Text Box 36"/>
            <p:cNvSpPr txBox="1">
              <a:spLocks noChangeArrowheads="1"/>
            </p:cNvSpPr>
            <p:nvPr/>
          </p:nvSpPr>
          <p:spPr bwMode="auto">
            <a:xfrm>
              <a:off x="0" y="240"/>
              <a:ext cx="214" cy="260"/>
            </a:xfrm>
            <a:prstGeom prst="rect">
              <a:avLst/>
            </a:prstGeom>
            <a:noFill/>
            <a:ln w="9525">
              <a:noFill/>
              <a:miter lim="800000"/>
              <a:headEnd/>
              <a:tailEnd/>
            </a:ln>
          </p:spPr>
          <p:txBody>
            <a:bodyPr>
              <a:spAutoFit/>
            </a:bodyPr>
            <a:lstStyle/>
            <a:p>
              <a:pPr>
                <a:spcBef>
                  <a:spcPct val="50000"/>
                </a:spcBef>
              </a:pPr>
              <a:r>
                <a:rPr lang="zh-CN" altLang="en-US" sz="2200">
                  <a:solidFill>
                    <a:schemeClr val="tx1"/>
                  </a:solidFill>
                  <a:latin typeface="Tahoma" pitchFamily="34" charset="0"/>
                </a:rPr>
                <a:t>C</a:t>
              </a:r>
            </a:p>
          </p:txBody>
        </p:sp>
        <p:sp>
          <p:nvSpPr>
            <p:cNvPr id="57384" name="Oval 37"/>
            <p:cNvSpPr>
              <a:spLocks noChangeArrowheads="1"/>
            </p:cNvSpPr>
            <p:nvPr/>
          </p:nvSpPr>
          <p:spPr bwMode="auto">
            <a:xfrm>
              <a:off x="0" y="96"/>
              <a:ext cx="214" cy="192"/>
            </a:xfrm>
            <a:prstGeom prst="ellipse">
              <a:avLst/>
            </a:prstGeom>
            <a:solidFill>
              <a:schemeClr val="accent1"/>
            </a:solidFill>
            <a:ln w="9525">
              <a:solidFill>
                <a:schemeClr val="tx1"/>
              </a:solidFill>
              <a:round/>
              <a:headEnd/>
              <a:tailEnd/>
            </a:ln>
          </p:spPr>
          <p:txBody>
            <a:bodyPr wrap="none" anchor="ctr"/>
            <a:lstStyle/>
            <a:p>
              <a:pPr algn="ctr"/>
              <a:r>
                <a:rPr lang="zh-CN" altLang="en-US" sz="1800" b="1">
                  <a:solidFill>
                    <a:schemeClr val="tx1"/>
                  </a:solidFill>
                  <a:latin typeface="Tahoma" pitchFamily="34" charset="0"/>
                </a:rPr>
                <a:t>F</a:t>
              </a:r>
            </a:p>
          </p:txBody>
        </p:sp>
        <p:sp>
          <p:nvSpPr>
            <p:cNvPr id="57385" name="Text Box 38"/>
            <p:cNvSpPr txBox="1">
              <a:spLocks noChangeArrowheads="1"/>
            </p:cNvSpPr>
            <p:nvPr/>
          </p:nvSpPr>
          <p:spPr bwMode="auto">
            <a:xfrm>
              <a:off x="192" y="0"/>
              <a:ext cx="480" cy="239"/>
            </a:xfrm>
            <a:prstGeom prst="rect">
              <a:avLst/>
            </a:prstGeom>
            <a:noFill/>
            <a:ln w="9525">
              <a:noFill/>
              <a:miter lim="800000"/>
              <a:headEnd/>
              <a:tailEnd/>
            </a:ln>
          </p:spPr>
          <p:txBody>
            <a:bodyPr>
              <a:spAutoFit/>
            </a:bodyPr>
            <a:lstStyle/>
            <a:p>
              <a:pPr>
                <a:spcBef>
                  <a:spcPct val="50000"/>
                </a:spcBef>
              </a:pPr>
              <a:r>
                <a:rPr lang="zh-CN" altLang="en-US" sz="2000">
                  <a:solidFill>
                    <a:schemeClr val="tx1"/>
                  </a:solidFill>
                  <a:latin typeface="Tahoma" pitchFamily="34" charset="0"/>
                </a:rPr>
                <a:t>AB</a:t>
              </a:r>
            </a:p>
          </p:txBody>
        </p:sp>
      </p:grpSp>
      <p:graphicFrame>
        <p:nvGraphicFramePr>
          <p:cNvPr id="102439" name="Object 39"/>
          <p:cNvGraphicFramePr>
            <a:graphicFrameLocks noChangeAspect="1"/>
          </p:cNvGraphicFramePr>
          <p:nvPr/>
        </p:nvGraphicFramePr>
        <p:xfrm>
          <a:off x="2843213" y="3860800"/>
          <a:ext cx="4968875" cy="665163"/>
        </p:xfrm>
        <a:graphic>
          <a:graphicData uri="http://schemas.openxmlformats.org/presentationml/2006/ole">
            <p:oleObj spid="_x0000_s376834" r:id="rId4" imgW="1510961" imgH="190734" progId="Equations">
              <p:embed/>
            </p:oleObj>
          </a:graphicData>
        </a:graphic>
      </p:graphicFrame>
      <p:sp>
        <p:nvSpPr>
          <p:cNvPr id="102440" name="Text Box 40"/>
          <p:cNvSpPr txBox="1">
            <a:spLocks noChangeArrowheads="1"/>
          </p:cNvSpPr>
          <p:nvPr/>
        </p:nvSpPr>
        <p:spPr bwMode="auto">
          <a:xfrm>
            <a:off x="5435600" y="5084763"/>
            <a:ext cx="3024188" cy="823912"/>
          </a:xfrm>
          <a:prstGeom prst="rect">
            <a:avLst/>
          </a:prstGeom>
          <a:solidFill>
            <a:srgbClr val="FFFF99"/>
          </a:solidFill>
          <a:ln w="9525">
            <a:noFill/>
            <a:miter lim="800000"/>
            <a:headEnd/>
            <a:tailEnd/>
          </a:ln>
        </p:spPr>
        <p:txBody>
          <a:bodyPr>
            <a:spAutoFit/>
          </a:bodyPr>
          <a:lstStyle/>
          <a:p>
            <a:pPr>
              <a:spcBef>
                <a:spcPct val="50000"/>
              </a:spcBef>
            </a:pPr>
            <a:r>
              <a:rPr lang="zh-CN" b="1">
                <a:solidFill>
                  <a:schemeClr val="tx1"/>
                </a:solidFill>
              </a:rPr>
              <a:t>凡是两个灯都亮的组合是无关项或任意项</a:t>
            </a:r>
          </a:p>
        </p:txBody>
      </p:sp>
      <p:sp>
        <p:nvSpPr>
          <p:cNvPr id="102441" name="Text Box 41"/>
          <p:cNvSpPr txBox="1">
            <a:spLocks noChangeArrowheads="1"/>
          </p:cNvSpPr>
          <p:nvPr/>
        </p:nvSpPr>
        <p:spPr bwMode="auto">
          <a:xfrm>
            <a:off x="2700338" y="3141663"/>
            <a:ext cx="6049962" cy="519112"/>
          </a:xfrm>
          <a:prstGeom prst="rect">
            <a:avLst/>
          </a:prstGeom>
          <a:noFill/>
          <a:ln w="9525">
            <a:noFill/>
            <a:miter lim="800000"/>
            <a:headEnd/>
            <a:tailEnd/>
          </a:ln>
        </p:spPr>
        <p:txBody>
          <a:bodyPr>
            <a:spAutoFit/>
          </a:bodyPr>
          <a:lstStyle/>
          <a:p>
            <a:pPr>
              <a:spcBef>
                <a:spcPct val="50000"/>
              </a:spcBef>
            </a:pPr>
            <a:r>
              <a:rPr lang="zh-CN" sz="2800" b="1">
                <a:solidFill>
                  <a:schemeClr val="tx1"/>
                </a:solidFill>
              </a:rPr>
              <a:t>逻辑表达式中用约束条件来表示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 calcmode="lin" valueType="num">
                                      <p:cBhvr additive="base">
                                        <p:cTn id="7" dur="500" fill="hold"/>
                                        <p:tgtEl>
                                          <p:spTgt spid="1024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04">
                                            <p:txEl>
                                              <p:pRg st="0" end="0"/>
                                            </p:txEl>
                                          </p:spTgt>
                                        </p:tgtEl>
                                        <p:attrNameLst>
                                          <p:attrName>style.visibility</p:attrName>
                                        </p:attrNameLst>
                                      </p:cBhvr>
                                      <p:to>
                                        <p:strVal val="visible"/>
                                      </p:to>
                                    </p:set>
                                    <p:anim calcmode="lin" valueType="num">
                                      <p:cBhvr additive="base">
                                        <p:cTn id="13" dur="500" fill="hold"/>
                                        <p:tgtEl>
                                          <p:spTgt spid="10240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0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04">
                                            <p:txEl>
                                              <p:pRg st="1" end="1"/>
                                            </p:txEl>
                                          </p:spTgt>
                                        </p:tgtEl>
                                        <p:attrNameLst>
                                          <p:attrName>style.visibility</p:attrName>
                                        </p:attrNameLst>
                                      </p:cBhvr>
                                      <p:to>
                                        <p:strVal val="visible"/>
                                      </p:to>
                                    </p:set>
                                    <p:anim calcmode="lin" valueType="num">
                                      <p:cBhvr additive="base">
                                        <p:cTn id="19" dur="500" fill="hold"/>
                                        <p:tgtEl>
                                          <p:spTgt spid="10240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0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2405"/>
                                        </p:tgtEl>
                                        <p:attrNameLst>
                                          <p:attrName>style.visibility</p:attrName>
                                        </p:attrNameLst>
                                      </p:cBhvr>
                                      <p:to>
                                        <p:strVal val="visible"/>
                                      </p:to>
                                    </p:set>
                                    <p:anim calcmode="lin" valueType="num">
                                      <p:cBhvr additive="base">
                                        <p:cTn id="25" dur="500" fill="hold"/>
                                        <p:tgtEl>
                                          <p:spTgt spid="102405"/>
                                        </p:tgtEl>
                                        <p:attrNameLst>
                                          <p:attrName>ppt_x</p:attrName>
                                        </p:attrNameLst>
                                      </p:cBhvr>
                                      <p:tavLst>
                                        <p:tav tm="0">
                                          <p:val>
                                            <p:strVal val="0-#ppt_w/2"/>
                                          </p:val>
                                        </p:tav>
                                        <p:tav tm="100000">
                                          <p:val>
                                            <p:strVal val="#ppt_x"/>
                                          </p:val>
                                        </p:tav>
                                      </p:tavLst>
                                    </p:anim>
                                    <p:anim calcmode="lin" valueType="num">
                                      <p:cBhvr additive="base">
                                        <p:cTn id="26" dur="500" fill="hold"/>
                                        <p:tgtEl>
                                          <p:spTgt spid="10240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102441"/>
                                        </p:tgtEl>
                                        <p:attrNameLst>
                                          <p:attrName>style.visibility</p:attrName>
                                        </p:attrNameLst>
                                      </p:cBhvr>
                                      <p:to>
                                        <p:strVal val="visible"/>
                                      </p:to>
                                    </p:set>
                                    <p:animEffect transition="in" filter="box(in)">
                                      <p:cBhvr>
                                        <p:cTn id="41" dur="500"/>
                                        <p:tgtEl>
                                          <p:spTgt spid="102441"/>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nodeType="clickEffect">
                                  <p:stCondLst>
                                    <p:cond delay="0"/>
                                  </p:stCondLst>
                                  <p:childTnLst>
                                    <p:set>
                                      <p:cBhvr>
                                        <p:cTn id="45" dur="1" fill="hold">
                                          <p:stCondLst>
                                            <p:cond delay="0"/>
                                          </p:stCondLst>
                                        </p:cTn>
                                        <p:tgtEl>
                                          <p:spTgt spid="102439"/>
                                        </p:tgtEl>
                                        <p:attrNameLst>
                                          <p:attrName>style.visibility</p:attrName>
                                        </p:attrNameLst>
                                      </p:cBhvr>
                                      <p:to>
                                        <p:strVal val="visible"/>
                                      </p:to>
                                    </p:set>
                                    <p:anim calcmode="lin" valueType="num">
                                      <p:cBhvr additive="base">
                                        <p:cTn id="46" dur="500" fill="hold"/>
                                        <p:tgtEl>
                                          <p:spTgt spid="102439"/>
                                        </p:tgtEl>
                                        <p:attrNameLst>
                                          <p:attrName>ppt_x</p:attrName>
                                        </p:attrNameLst>
                                      </p:cBhvr>
                                      <p:tavLst>
                                        <p:tav tm="0">
                                          <p:val>
                                            <p:strVal val="1+#ppt_w/2"/>
                                          </p:val>
                                        </p:tav>
                                        <p:tav tm="100000">
                                          <p:val>
                                            <p:strVal val="#ppt_x"/>
                                          </p:val>
                                        </p:tav>
                                      </p:tavLst>
                                    </p:anim>
                                    <p:anim calcmode="lin" valueType="num">
                                      <p:cBhvr additive="base">
                                        <p:cTn id="47" dur="500" fill="hold"/>
                                        <p:tgtEl>
                                          <p:spTgt spid="1024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animBg="1" autoUpdateAnimBg="0"/>
      <p:bldP spid="102404" grpId="0" build="p" animBg="1" autoUpdateAnimBg="0"/>
      <p:bldP spid="102440" grpId="0" animBg="1" autoUpdateAnimBg="0"/>
      <p:bldP spid="102441"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2"/>
          <p:cNvSpPr txBox="1">
            <a:spLocks noChangeArrowheads="1"/>
          </p:cNvSpPr>
          <p:nvPr/>
        </p:nvSpPr>
        <p:spPr bwMode="auto">
          <a:xfrm>
            <a:off x="468313" y="1447254"/>
            <a:ext cx="8351837" cy="549275"/>
          </a:xfrm>
          <a:prstGeom prst="rect">
            <a:avLst/>
          </a:prstGeom>
          <a:noFill/>
          <a:ln w="9525">
            <a:noFill/>
            <a:miter lim="800000"/>
            <a:headEnd/>
            <a:tailEnd/>
          </a:ln>
        </p:spPr>
        <p:txBody>
          <a:bodyPr>
            <a:spAutoFit/>
          </a:bodyPr>
          <a:lstStyle/>
          <a:p>
            <a:pPr>
              <a:spcBef>
                <a:spcPct val="50000"/>
              </a:spcBef>
            </a:pPr>
            <a:r>
              <a:rPr lang="zh-CN" sz="3000" b="1">
                <a:solidFill>
                  <a:schemeClr val="tx1"/>
                </a:solidFill>
                <a:latin typeface="Tahoma" pitchFamily="34" charset="0"/>
              </a:rPr>
              <a:t>在化简时充分利用无关项的特性来扩大卡诺圈。</a:t>
            </a:r>
          </a:p>
        </p:txBody>
      </p:sp>
      <p:sp>
        <p:nvSpPr>
          <p:cNvPr id="104451" name="AutoShape 3"/>
          <p:cNvSpPr>
            <a:spLocks noChangeArrowheads="1"/>
          </p:cNvSpPr>
          <p:nvPr/>
        </p:nvSpPr>
        <p:spPr bwMode="auto">
          <a:xfrm>
            <a:off x="3275013" y="5047704"/>
            <a:ext cx="831850" cy="1044575"/>
          </a:xfrm>
          <a:prstGeom prst="roundRect">
            <a:avLst>
              <a:gd name="adj" fmla="val 16667"/>
            </a:avLst>
          </a:prstGeom>
          <a:noFill/>
          <a:ln w="9525">
            <a:solidFill>
              <a:srgbClr val="FF0000"/>
            </a:solidFill>
            <a:round/>
            <a:headEnd/>
            <a:tailEnd/>
          </a:ln>
        </p:spPr>
        <p:txBody>
          <a:bodyPr wrap="none" anchor="ctr"/>
          <a:lstStyle/>
          <a:p>
            <a:endParaRPr lang="zh-CN" altLang="en-US">
              <a:solidFill>
                <a:schemeClr val="tx1"/>
              </a:solidFill>
            </a:endParaRPr>
          </a:p>
        </p:txBody>
      </p:sp>
      <p:sp>
        <p:nvSpPr>
          <p:cNvPr id="104452" name="AutoShape 4"/>
          <p:cNvSpPr>
            <a:spLocks noChangeArrowheads="1"/>
          </p:cNvSpPr>
          <p:nvPr/>
        </p:nvSpPr>
        <p:spPr bwMode="auto">
          <a:xfrm>
            <a:off x="2627313" y="5047704"/>
            <a:ext cx="935037" cy="1044575"/>
          </a:xfrm>
          <a:prstGeom prst="roundRect">
            <a:avLst>
              <a:gd name="adj" fmla="val 16667"/>
            </a:avLst>
          </a:prstGeom>
          <a:noFill/>
          <a:ln w="9525">
            <a:solidFill>
              <a:srgbClr val="0066FF"/>
            </a:solidFill>
            <a:round/>
            <a:headEnd/>
            <a:tailEnd/>
          </a:ln>
        </p:spPr>
        <p:txBody>
          <a:bodyPr wrap="none" anchor="ctr"/>
          <a:lstStyle/>
          <a:p>
            <a:endParaRPr lang="zh-CN" altLang="en-US">
              <a:solidFill>
                <a:schemeClr val="tx1"/>
              </a:solidFill>
            </a:endParaRPr>
          </a:p>
        </p:txBody>
      </p:sp>
      <p:grpSp>
        <p:nvGrpSpPr>
          <p:cNvPr id="2" name="Group 5"/>
          <p:cNvGrpSpPr>
            <a:grpSpLocks/>
          </p:cNvGrpSpPr>
          <p:nvPr/>
        </p:nvGrpSpPr>
        <p:grpSpPr bwMode="auto">
          <a:xfrm>
            <a:off x="1403350" y="4184104"/>
            <a:ext cx="3255963" cy="1981200"/>
            <a:chOff x="0" y="0"/>
            <a:chExt cx="2051" cy="1248"/>
          </a:xfrm>
        </p:grpSpPr>
        <p:sp>
          <p:nvSpPr>
            <p:cNvPr id="58379" name="Rectangle 6"/>
            <p:cNvSpPr>
              <a:spLocks noChangeArrowheads="1"/>
            </p:cNvSpPr>
            <p:nvPr/>
          </p:nvSpPr>
          <p:spPr bwMode="auto">
            <a:xfrm>
              <a:off x="1464" y="855"/>
              <a:ext cx="360" cy="393"/>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X</a:t>
              </a:r>
            </a:p>
          </p:txBody>
        </p:sp>
        <p:sp>
          <p:nvSpPr>
            <p:cNvPr id="58380" name="Rectangle 7"/>
            <p:cNvSpPr>
              <a:spLocks noChangeArrowheads="1"/>
            </p:cNvSpPr>
            <p:nvPr/>
          </p:nvSpPr>
          <p:spPr bwMode="auto">
            <a:xfrm>
              <a:off x="1104" y="855"/>
              <a:ext cx="360" cy="393"/>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X</a:t>
              </a:r>
            </a:p>
          </p:txBody>
        </p:sp>
        <p:sp>
          <p:nvSpPr>
            <p:cNvPr id="58381" name="Rectangle 8"/>
            <p:cNvSpPr>
              <a:spLocks noChangeArrowheads="1"/>
            </p:cNvSpPr>
            <p:nvPr/>
          </p:nvSpPr>
          <p:spPr bwMode="auto">
            <a:xfrm>
              <a:off x="744" y="855"/>
              <a:ext cx="360" cy="393"/>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X</a:t>
              </a:r>
            </a:p>
          </p:txBody>
        </p:sp>
        <p:sp>
          <p:nvSpPr>
            <p:cNvPr id="58382" name="Rectangle 9"/>
            <p:cNvSpPr>
              <a:spLocks noChangeArrowheads="1"/>
            </p:cNvSpPr>
            <p:nvPr/>
          </p:nvSpPr>
          <p:spPr bwMode="auto">
            <a:xfrm>
              <a:off x="384" y="855"/>
              <a:ext cx="360" cy="393"/>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0</a:t>
              </a:r>
            </a:p>
          </p:txBody>
        </p:sp>
        <p:sp>
          <p:nvSpPr>
            <p:cNvPr id="58383" name="Rectangle 10"/>
            <p:cNvSpPr>
              <a:spLocks noChangeArrowheads="1"/>
            </p:cNvSpPr>
            <p:nvPr/>
          </p:nvSpPr>
          <p:spPr bwMode="auto">
            <a:xfrm>
              <a:off x="1464" y="480"/>
              <a:ext cx="360" cy="375"/>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1</a:t>
              </a:r>
            </a:p>
          </p:txBody>
        </p:sp>
        <p:sp>
          <p:nvSpPr>
            <p:cNvPr id="58384" name="Rectangle 11"/>
            <p:cNvSpPr>
              <a:spLocks noChangeArrowheads="1"/>
            </p:cNvSpPr>
            <p:nvPr/>
          </p:nvSpPr>
          <p:spPr bwMode="auto">
            <a:xfrm>
              <a:off x="1104" y="480"/>
              <a:ext cx="360" cy="375"/>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X</a:t>
              </a:r>
            </a:p>
          </p:txBody>
        </p:sp>
        <p:sp>
          <p:nvSpPr>
            <p:cNvPr id="58385" name="Rectangle 12"/>
            <p:cNvSpPr>
              <a:spLocks noChangeArrowheads="1"/>
            </p:cNvSpPr>
            <p:nvPr/>
          </p:nvSpPr>
          <p:spPr bwMode="auto">
            <a:xfrm>
              <a:off x="744" y="480"/>
              <a:ext cx="360" cy="375"/>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1</a:t>
              </a:r>
            </a:p>
          </p:txBody>
        </p:sp>
        <p:sp>
          <p:nvSpPr>
            <p:cNvPr id="58386" name="Rectangle 13"/>
            <p:cNvSpPr>
              <a:spLocks noChangeArrowheads="1"/>
            </p:cNvSpPr>
            <p:nvPr/>
          </p:nvSpPr>
          <p:spPr bwMode="auto">
            <a:xfrm>
              <a:off x="384" y="480"/>
              <a:ext cx="360" cy="375"/>
            </a:xfrm>
            <a:prstGeom prst="rect">
              <a:avLst/>
            </a:prstGeom>
            <a:noFill/>
            <a:ln w="9525">
              <a:noFill/>
              <a:miter lim="800000"/>
              <a:headEnd/>
              <a:tailEnd/>
            </a:ln>
          </p:spPr>
          <p:txBody>
            <a:bodyPr anchor="ctr"/>
            <a:lstStyle/>
            <a:p>
              <a:pPr algn="ctr">
                <a:spcBef>
                  <a:spcPct val="20000"/>
                </a:spcBef>
                <a:buFontTx/>
                <a:buChar char="•"/>
              </a:pPr>
              <a:r>
                <a:rPr lang="zh-CN" altLang="en-US" sz="2000">
                  <a:solidFill>
                    <a:schemeClr val="tx1"/>
                  </a:solidFill>
                </a:rPr>
                <a:t>0</a:t>
              </a:r>
            </a:p>
          </p:txBody>
        </p:sp>
        <p:sp>
          <p:nvSpPr>
            <p:cNvPr id="58387" name="Line 14"/>
            <p:cNvSpPr>
              <a:spLocks noChangeShapeType="1"/>
            </p:cNvSpPr>
            <p:nvPr/>
          </p:nvSpPr>
          <p:spPr bwMode="auto">
            <a:xfrm>
              <a:off x="384" y="480"/>
              <a:ext cx="1440" cy="0"/>
            </a:xfrm>
            <a:prstGeom prst="line">
              <a:avLst/>
            </a:prstGeom>
            <a:noFill/>
            <a:ln w="28575" cap="sq">
              <a:solidFill>
                <a:schemeClr val="tx1"/>
              </a:solidFill>
              <a:round/>
              <a:headEnd/>
              <a:tailEnd/>
            </a:ln>
          </p:spPr>
          <p:txBody>
            <a:bodyPr wrap="none" anchor="ctr"/>
            <a:lstStyle/>
            <a:p>
              <a:endParaRPr lang="zh-CN" altLang="en-US">
                <a:solidFill>
                  <a:schemeClr val="tx1"/>
                </a:solidFill>
              </a:endParaRPr>
            </a:p>
          </p:txBody>
        </p:sp>
        <p:sp>
          <p:nvSpPr>
            <p:cNvPr id="58388" name="Line 15"/>
            <p:cNvSpPr>
              <a:spLocks noChangeShapeType="1"/>
            </p:cNvSpPr>
            <p:nvPr/>
          </p:nvSpPr>
          <p:spPr bwMode="auto">
            <a:xfrm>
              <a:off x="384" y="855"/>
              <a:ext cx="1440" cy="0"/>
            </a:xfrm>
            <a:prstGeom prst="line">
              <a:avLst/>
            </a:prstGeom>
            <a:noFill/>
            <a:ln w="12700">
              <a:solidFill>
                <a:schemeClr val="tx1"/>
              </a:solidFill>
              <a:round/>
              <a:headEnd/>
              <a:tailEnd/>
            </a:ln>
          </p:spPr>
          <p:txBody>
            <a:bodyPr wrap="none" anchor="ctr"/>
            <a:lstStyle/>
            <a:p>
              <a:endParaRPr lang="zh-CN" altLang="en-US">
                <a:solidFill>
                  <a:schemeClr val="tx1"/>
                </a:solidFill>
              </a:endParaRPr>
            </a:p>
          </p:txBody>
        </p:sp>
        <p:sp>
          <p:nvSpPr>
            <p:cNvPr id="58389" name="Line 16"/>
            <p:cNvSpPr>
              <a:spLocks noChangeShapeType="1"/>
            </p:cNvSpPr>
            <p:nvPr/>
          </p:nvSpPr>
          <p:spPr bwMode="auto">
            <a:xfrm>
              <a:off x="384" y="1248"/>
              <a:ext cx="1440" cy="0"/>
            </a:xfrm>
            <a:prstGeom prst="line">
              <a:avLst/>
            </a:prstGeom>
            <a:noFill/>
            <a:ln w="28575" cap="sq">
              <a:solidFill>
                <a:schemeClr val="tx1"/>
              </a:solidFill>
              <a:round/>
              <a:headEnd/>
              <a:tailEnd/>
            </a:ln>
          </p:spPr>
          <p:txBody>
            <a:bodyPr wrap="none" anchor="ctr"/>
            <a:lstStyle/>
            <a:p>
              <a:endParaRPr lang="zh-CN" altLang="en-US">
                <a:solidFill>
                  <a:schemeClr val="tx1"/>
                </a:solidFill>
              </a:endParaRPr>
            </a:p>
          </p:txBody>
        </p:sp>
        <p:sp>
          <p:nvSpPr>
            <p:cNvPr id="58390" name="Line 17"/>
            <p:cNvSpPr>
              <a:spLocks noChangeShapeType="1"/>
            </p:cNvSpPr>
            <p:nvPr/>
          </p:nvSpPr>
          <p:spPr bwMode="auto">
            <a:xfrm>
              <a:off x="384" y="480"/>
              <a:ext cx="0" cy="768"/>
            </a:xfrm>
            <a:prstGeom prst="line">
              <a:avLst/>
            </a:prstGeom>
            <a:noFill/>
            <a:ln w="28575" cap="sq">
              <a:solidFill>
                <a:schemeClr val="tx1"/>
              </a:solidFill>
              <a:round/>
              <a:headEnd/>
              <a:tailEnd/>
            </a:ln>
          </p:spPr>
          <p:txBody>
            <a:bodyPr wrap="none" anchor="ctr"/>
            <a:lstStyle/>
            <a:p>
              <a:endParaRPr lang="zh-CN" altLang="en-US">
                <a:solidFill>
                  <a:schemeClr val="tx1"/>
                </a:solidFill>
              </a:endParaRPr>
            </a:p>
          </p:txBody>
        </p:sp>
        <p:sp>
          <p:nvSpPr>
            <p:cNvPr id="58391" name="Line 18"/>
            <p:cNvSpPr>
              <a:spLocks noChangeShapeType="1"/>
            </p:cNvSpPr>
            <p:nvPr/>
          </p:nvSpPr>
          <p:spPr bwMode="auto">
            <a:xfrm>
              <a:off x="744" y="480"/>
              <a:ext cx="0" cy="768"/>
            </a:xfrm>
            <a:prstGeom prst="line">
              <a:avLst/>
            </a:prstGeom>
            <a:noFill/>
            <a:ln w="12700">
              <a:solidFill>
                <a:schemeClr val="tx1"/>
              </a:solidFill>
              <a:round/>
              <a:headEnd/>
              <a:tailEnd/>
            </a:ln>
          </p:spPr>
          <p:txBody>
            <a:bodyPr wrap="none" anchor="ctr"/>
            <a:lstStyle/>
            <a:p>
              <a:endParaRPr lang="zh-CN" altLang="en-US">
                <a:solidFill>
                  <a:schemeClr val="tx1"/>
                </a:solidFill>
              </a:endParaRPr>
            </a:p>
          </p:txBody>
        </p:sp>
        <p:sp>
          <p:nvSpPr>
            <p:cNvPr id="58392" name="Line 19"/>
            <p:cNvSpPr>
              <a:spLocks noChangeShapeType="1"/>
            </p:cNvSpPr>
            <p:nvPr/>
          </p:nvSpPr>
          <p:spPr bwMode="auto">
            <a:xfrm>
              <a:off x="1104" y="480"/>
              <a:ext cx="0" cy="768"/>
            </a:xfrm>
            <a:prstGeom prst="line">
              <a:avLst/>
            </a:prstGeom>
            <a:noFill/>
            <a:ln w="12700">
              <a:solidFill>
                <a:schemeClr val="tx1"/>
              </a:solidFill>
              <a:round/>
              <a:headEnd/>
              <a:tailEnd/>
            </a:ln>
          </p:spPr>
          <p:txBody>
            <a:bodyPr wrap="none" anchor="ctr"/>
            <a:lstStyle/>
            <a:p>
              <a:endParaRPr lang="zh-CN" altLang="en-US">
                <a:solidFill>
                  <a:schemeClr val="tx1"/>
                </a:solidFill>
              </a:endParaRPr>
            </a:p>
          </p:txBody>
        </p:sp>
        <p:sp>
          <p:nvSpPr>
            <p:cNvPr id="58393" name="Line 20"/>
            <p:cNvSpPr>
              <a:spLocks noChangeShapeType="1"/>
            </p:cNvSpPr>
            <p:nvPr/>
          </p:nvSpPr>
          <p:spPr bwMode="auto">
            <a:xfrm>
              <a:off x="1464" y="480"/>
              <a:ext cx="0" cy="768"/>
            </a:xfrm>
            <a:prstGeom prst="line">
              <a:avLst/>
            </a:prstGeom>
            <a:noFill/>
            <a:ln w="12700">
              <a:solidFill>
                <a:schemeClr val="tx1"/>
              </a:solidFill>
              <a:round/>
              <a:headEnd/>
              <a:tailEnd/>
            </a:ln>
          </p:spPr>
          <p:txBody>
            <a:bodyPr wrap="none" anchor="ctr"/>
            <a:lstStyle/>
            <a:p>
              <a:endParaRPr lang="zh-CN" altLang="en-US">
                <a:solidFill>
                  <a:schemeClr val="tx1"/>
                </a:solidFill>
              </a:endParaRPr>
            </a:p>
          </p:txBody>
        </p:sp>
        <p:sp>
          <p:nvSpPr>
            <p:cNvPr id="58394" name="Line 21"/>
            <p:cNvSpPr>
              <a:spLocks noChangeShapeType="1"/>
            </p:cNvSpPr>
            <p:nvPr/>
          </p:nvSpPr>
          <p:spPr bwMode="auto">
            <a:xfrm>
              <a:off x="1824" y="480"/>
              <a:ext cx="0" cy="768"/>
            </a:xfrm>
            <a:prstGeom prst="line">
              <a:avLst/>
            </a:prstGeom>
            <a:noFill/>
            <a:ln w="28575" cap="sq">
              <a:solidFill>
                <a:schemeClr val="tx1"/>
              </a:solidFill>
              <a:round/>
              <a:headEnd/>
              <a:tailEnd/>
            </a:ln>
          </p:spPr>
          <p:txBody>
            <a:bodyPr wrap="none" anchor="ctr"/>
            <a:lstStyle/>
            <a:p>
              <a:endParaRPr lang="zh-CN" altLang="en-US">
                <a:solidFill>
                  <a:schemeClr val="tx1"/>
                </a:solidFill>
              </a:endParaRPr>
            </a:p>
          </p:txBody>
        </p:sp>
        <p:sp>
          <p:nvSpPr>
            <p:cNvPr id="58395" name="Line 22"/>
            <p:cNvSpPr>
              <a:spLocks noChangeShapeType="1"/>
            </p:cNvSpPr>
            <p:nvPr/>
          </p:nvSpPr>
          <p:spPr bwMode="auto">
            <a:xfrm>
              <a:off x="144" y="288"/>
              <a:ext cx="393" cy="219"/>
            </a:xfrm>
            <a:prstGeom prst="line">
              <a:avLst/>
            </a:prstGeom>
            <a:noFill/>
            <a:ln w="9525">
              <a:solidFill>
                <a:schemeClr val="tx1"/>
              </a:solidFill>
              <a:round/>
              <a:headEnd/>
              <a:tailEnd/>
            </a:ln>
          </p:spPr>
          <p:txBody>
            <a:bodyPr wrap="none"/>
            <a:lstStyle/>
            <a:p>
              <a:endParaRPr lang="zh-CN" altLang="en-US">
                <a:solidFill>
                  <a:schemeClr val="tx1"/>
                </a:solidFill>
              </a:endParaRPr>
            </a:p>
          </p:txBody>
        </p:sp>
        <p:sp>
          <p:nvSpPr>
            <p:cNvPr id="58396" name="Text Box 23"/>
            <p:cNvSpPr txBox="1">
              <a:spLocks noChangeArrowheads="1"/>
            </p:cNvSpPr>
            <p:nvPr/>
          </p:nvSpPr>
          <p:spPr bwMode="auto">
            <a:xfrm>
              <a:off x="480" y="192"/>
              <a:ext cx="1571" cy="250"/>
            </a:xfrm>
            <a:prstGeom prst="rect">
              <a:avLst/>
            </a:prstGeom>
            <a:noFill/>
            <a:ln w="9525">
              <a:noFill/>
              <a:miter lim="800000"/>
              <a:headEnd/>
              <a:tailEnd/>
            </a:ln>
          </p:spPr>
          <p:txBody>
            <a:bodyPr>
              <a:spAutoFit/>
            </a:bodyPr>
            <a:lstStyle/>
            <a:p>
              <a:pPr>
                <a:spcBef>
                  <a:spcPct val="50000"/>
                </a:spcBef>
              </a:pPr>
              <a:r>
                <a:rPr lang="zh-CN" altLang="en-US" sz="2000">
                  <a:solidFill>
                    <a:schemeClr val="tx1"/>
                  </a:solidFill>
                  <a:latin typeface="Tahoma" pitchFamily="34" charset="0"/>
                </a:rPr>
                <a:t>00    01    11    10</a:t>
              </a:r>
            </a:p>
          </p:txBody>
        </p:sp>
        <p:sp>
          <p:nvSpPr>
            <p:cNvPr id="58397" name="Text Box 24"/>
            <p:cNvSpPr txBox="1">
              <a:spLocks noChangeArrowheads="1"/>
            </p:cNvSpPr>
            <p:nvPr/>
          </p:nvSpPr>
          <p:spPr bwMode="auto">
            <a:xfrm>
              <a:off x="192" y="528"/>
              <a:ext cx="243" cy="586"/>
            </a:xfrm>
            <a:prstGeom prst="rect">
              <a:avLst/>
            </a:prstGeom>
            <a:noFill/>
            <a:ln w="9525">
              <a:noFill/>
              <a:miter lim="800000"/>
              <a:headEnd/>
              <a:tailEnd/>
            </a:ln>
          </p:spPr>
          <p:txBody>
            <a:bodyPr>
              <a:spAutoFit/>
            </a:bodyPr>
            <a:lstStyle/>
            <a:p>
              <a:pPr>
                <a:spcBef>
                  <a:spcPct val="50000"/>
                </a:spcBef>
              </a:pPr>
              <a:r>
                <a:rPr lang="zh-CN" altLang="en-US" sz="2200">
                  <a:solidFill>
                    <a:schemeClr val="tx1"/>
                  </a:solidFill>
                  <a:latin typeface="Tahoma" pitchFamily="34" charset="0"/>
                </a:rPr>
                <a:t>0</a:t>
              </a:r>
            </a:p>
            <a:p>
              <a:pPr>
                <a:spcBef>
                  <a:spcPct val="50000"/>
                </a:spcBef>
              </a:pPr>
              <a:r>
                <a:rPr lang="zh-CN" altLang="en-US" sz="2200">
                  <a:solidFill>
                    <a:schemeClr val="tx1"/>
                  </a:solidFill>
                  <a:latin typeface="Tahoma" pitchFamily="34" charset="0"/>
                </a:rPr>
                <a:t>1</a:t>
              </a:r>
            </a:p>
          </p:txBody>
        </p:sp>
        <p:sp>
          <p:nvSpPr>
            <p:cNvPr id="58398" name="Text Box 25"/>
            <p:cNvSpPr txBox="1">
              <a:spLocks noChangeArrowheads="1"/>
            </p:cNvSpPr>
            <p:nvPr/>
          </p:nvSpPr>
          <p:spPr bwMode="auto">
            <a:xfrm>
              <a:off x="0" y="288"/>
              <a:ext cx="291" cy="269"/>
            </a:xfrm>
            <a:prstGeom prst="rect">
              <a:avLst/>
            </a:prstGeom>
            <a:noFill/>
            <a:ln w="9525">
              <a:noFill/>
              <a:miter lim="800000"/>
              <a:headEnd/>
              <a:tailEnd/>
            </a:ln>
          </p:spPr>
          <p:txBody>
            <a:bodyPr>
              <a:spAutoFit/>
            </a:bodyPr>
            <a:lstStyle/>
            <a:p>
              <a:pPr>
                <a:spcBef>
                  <a:spcPct val="50000"/>
                </a:spcBef>
              </a:pPr>
              <a:r>
                <a:rPr lang="zh-CN" altLang="en-US" sz="2200">
                  <a:solidFill>
                    <a:schemeClr val="tx1"/>
                  </a:solidFill>
                  <a:latin typeface="Tahoma" pitchFamily="34" charset="0"/>
                </a:rPr>
                <a:t>C</a:t>
              </a:r>
            </a:p>
          </p:txBody>
        </p:sp>
        <p:sp>
          <p:nvSpPr>
            <p:cNvPr id="58399" name="Oval 26"/>
            <p:cNvSpPr>
              <a:spLocks noChangeArrowheads="1"/>
            </p:cNvSpPr>
            <p:nvPr/>
          </p:nvSpPr>
          <p:spPr bwMode="auto">
            <a:xfrm>
              <a:off x="0" y="144"/>
              <a:ext cx="291" cy="219"/>
            </a:xfrm>
            <a:prstGeom prst="ellipse">
              <a:avLst/>
            </a:prstGeom>
            <a:solidFill>
              <a:schemeClr val="accent1"/>
            </a:solidFill>
            <a:ln w="9525">
              <a:solidFill>
                <a:schemeClr val="tx1"/>
              </a:solidFill>
              <a:round/>
              <a:headEnd/>
              <a:tailEnd/>
            </a:ln>
          </p:spPr>
          <p:txBody>
            <a:bodyPr wrap="none" anchor="ctr"/>
            <a:lstStyle/>
            <a:p>
              <a:pPr algn="ctr"/>
              <a:r>
                <a:rPr lang="zh-CN" altLang="en-US" sz="1800" b="1">
                  <a:solidFill>
                    <a:schemeClr val="tx1"/>
                  </a:solidFill>
                  <a:latin typeface="Tahoma" pitchFamily="34" charset="0"/>
                </a:rPr>
                <a:t>F</a:t>
              </a:r>
            </a:p>
          </p:txBody>
        </p:sp>
        <p:sp>
          <p:nvSpPr>
            <p:cNvPr id="58400" name="Text Box 27"/>
            <p:cNvSpPr txBox="1">
              <a:spLocks noChangeArrowheads="1"/>
            </p:cNvSpPr>
            <p:nvPr/>
          </p:nvSpPr>
          <p:spPr bwMode="auto">
            <a:xfrm>
              <a:off x="192" y="0"/>
              <a:ext cx="480" cy="250"/>
            </a:xfrm>
            <a:prstGeom prst="rect">
              <a:avLst/>
            </a:prstGeom>
            <a:noFill/>
            <a:ln w="9525">
              <a:noFill/>
              <a:miter lim="800000"/>
              <a:headEnd/>
              <a:tailEnd/>
            </a:ln>
          </p:spPr>
          <p:txBody>
            <a:bodyPr>
              <a:spAutoFit/>
            </a:bodyPr>
            <a:lstStyle/>
            <a:p>
              <a:pPr>
                <a:spcBef>
                  <a:spcPct val="50000"/>
                </a:spcBef>
              </a:pPr>
              <a:r>
                <a:rPr lang="zh-CN" altLang="en-US" sz="2000">
                  <a:solidFill>
                    <a:schemeClr val="tx1"/>
                  </a:solidFill>
                  <a:latin typeface="Tahoma" pitchFamily="34" charset="0"/>
                </a:rPr>
                <a:t>AB</a:t>
              </a:r>
            </a:p>
          </p:txBody>
        </p:sp>
      </p:grpSp>
      <p:graphicFrame>
        <p:nvGraphicFramePr>
          <p:cNvPr id="104476" name="Object 28"/>
          <p:cNvGraphicFramePr>
            <a:graphicFrameLocks noChangeAspect="1"/>
          </p:cNvGraphicFramePr>
          <p:nvPr/>
        </p:nvGraphicFramePr>
        <p:xfrm>
          <a:off x="5148263" y="5193754"/>
          <a:ext cx="1914525" cy="477838"/>
        </p:xfrm>
        <a:graphic>
          <a:graphicData uri="http://schemas.openxmlformats.org/presentationml/2006/ole">
            <p:oleObj spid="_x0000_s377858" r:id="rId4" imgW="660430" imgH="165345" progId="Equations">
              <p:embed/>
            </p:oleObj>
          </a:graphicData>
        </a:graphic>
      </p:graphicFrame>
      <p:graphicFrame>
        <p:nvGraphicFramePr>
          <p:cNvPr id="104477" name="Object 29"/>
          <p:cNvGraphicFramePr>
            <a:graphicFrameLocks noChangeAspect="1"/>
          </p:cNvGraphicFramePr>
          <p:nvPr/>
        </p:nvGraphicFramePr>
        <p:xfrm>
          <a:off x="2411413" y="2528342"/>
          <a:ext cx="4608512" cy="601662"/>
        </p:xfrm>
        <a:graphic>
          <a:graphicData uri="http://schemas.openxmlformats.org/presentationml/2006/ole">
            <p:oleObj spid="_x0000_s377859" r:id="rId5" imgW="1510961" imgH="190734" progId="Equations">
              <p:embed/>
            </p:oleObj>
          </a:graphicData>
        </a:graphic>
      </p:graphicFrame>
      <p:sp>
        <p:nvSpPr>
          <p:cNvPr id="104478" name="Rectangle 30"/>
          <p:cNvSpPr>
            <a:spLocks noChangeArrowheads="1"/>
          </p:cNvSpPr>
          <p:nvPr/>
        </p:nvSpPr>
        <p:spPr bwMode="auto">
          <a:xfrm>
            <a:off x="971550" y="2455317"/>
            <a:ext cx="914400" cy="533400"/>
          </a:xfrm>
          <a:prstGeom prst="rect">
            <a:avLst/>
          </a:prstGeom>
          <a:solidFill>
            <a:srgbClr val="FFFF99"/>
          </a:solidFill>
          <a:ln w="9525">
            <a:solidFill>
              <a:schemeClr val="tx1"/>
            </a:solidFill>
            <a:miter lim="800000"/>
            <a:headEnd/>
            <a:tailEnd/>
          </a:ln>
        </p:spPr>
        <p:txBody>
          <a:bodyPr wrap="none" anchor="ctr"/>
          <a:lstStyle/>
          <a:p>
            <a:pPr algn="ctr"/>
            <a:r>
              <a:rPr lang="zh-CN" sz="2800" b="1" i="1">
                <a:solidFill>
                  <a:schemeClr val="tx1"/>
                </a:solidFill>
              </a:rPr>
              <a:t>例如</a:t>
            </a:r>
          </a:p>
        </p:txBody>
      </p:sp>
      <p:sp>
        <p:nvSpPr>
          <p:cNvPr id="58378" name="Text Box 31"/>
          <p:cNvSpPr txBox="1">
            <a:spLocks noChangeArrowheads="1"/>
          </p:cNvSpPr>
          <p:nvPr/>
        </p:nvSpPr>
        <p:spPr bwMode="auto">
          <a:xfrm>
            <a:off x="1044649" y="260350"/>
            <a:ext cx="7343775" cy="579438"/>
          </a:xfrm>
          <a:prstGeom prst="rect">
            <a:avLst/>
          </a:prstGeom>
          <a:noFill/>
          <a:ln w="9525">
            <a:noFill/>
            <a:miter lim="800000"/>
            <a:headEnd/>
            <a:tailEnd/>
          </a:ln>
        </p:spPr>
        <p:txBody>
          <a:bodyPr>
            <a:spAutoFit/>
          </a:bodyPr>
          <a:lstStyle/>
          <a:p>
            <a:pPr>
              <a:spcBef>
                <a:spcPct val="50000"/>
              </a:spcBef>
            </a:pPr>
            <a:r>
              <a:rPr lang="zh-CN" altLang="en-US" sz="3200" b="1" dirty="0">
                <a:solidFill>
                  <a:schemeClr val="tx1"/>
                </a:solidFill>
              </a:rPr>
              <a:t>2.非完全描述逻辑函数的化简</a:t>
            </a:r>
          </a:p>
        </p:txBody>
      </p:sp>
      <p:graphicFrame>
        <p:nvGraphicFramePr>
          <p:cNvPr id="58372" name="Object 32"/>
          <p:cNvGraphicFramePr>
            <a:graphicFrameLocks noChangeAspect="1"/>
          </p:cNvGraphicFramePr>
          <p:nvPr/>
        </p:nvGraphicFramePr>
        <p:xfrm>
          <a:off x="4572000" y="3358604"/>
          <a:ext cx="2438400" cy="1120775"/>
        </p:xfrm>
        <a:graphic>
          <a:graphicData uri="http://schemas.openxmlformats.org/presentationml/2006/ole">
            <p:oleObj spid="_x0000_s377860" r:id="rId6" imgW="1270868" imgH="584771" progId="Equations">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478"/>
                                        </p:tgtEl>
                                        <p:attrNameLst>
                                          <p:attrName>style.visibility</p:attrName>
                                        </p:attrNameLst>
                                      </p:cBhvr>
                                      <p:to>
                                        <p:strVal val="visible"/>
                                      </p:to>
                                    </p:set>
                                    <p:anim calcmode="lin" valueType="num">
                                      <p:cBhvr additive="base">
                                        <p:cTn id="7" dur="500" fill="hold"/>
                                        <p:tgtEl>
                                          <p:spTgt spid="104478"/>
                                        </p:tgtEl>
                                        <p:attrNameLst>
                                          <p:attrName>ppt_x</p:attrName>
                                        </p:attrNameLst>
                                      </p:cBhvr>
                                      <p:tavLst>
                                        <p:tav tm="0">
                                          <p:val>
                                            <p:strVal val="0-#ppt_w/2"/>
                                          </p:val>
                                        </p:tav>
                                        <p:tav tm="100000">
                                          <p:val>
                                            <p:strVal val="#ppt_x"/>
                                          </p:val>
                                        </p:tav>
                                      </p:tavLst>
                                    </p:anim>
                                    <p:anim calcmode="lin" valueType="num">
                                      <p:cBhvr additive="base">
                                        <p:cTn id="8" dur="500" fill="hold"/>
                                        <p:tgtEl>
                                          <p:spTgt spid="1044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4477"/>
                                        </p:tgtEl>
                                        <p:attrNameLst>
                                          <p:attrName>style.visibility</p:attrName>
                                        </p:attrNameLst>
                                      </p:cBhvr>
                                      <p:to>
                                        <p:strVal val="visible"/>
                                      </p:to>
                                    </p:set>
                                    <p:anim calcmode="lin" valueType="num">
                                      <p:cBhvr additive="base">
                                        <p:cTn id="13" dur="500" fill="hold"/>
                                        <p:tgtEl>
                                          <p:spTgt spid="104477"/>
                                        </p:tgtEl>
                                        <p:attrNameLst>
                                          <p:attrName>ppt_x</p:attrName>
                                        </p:attrNameLst>
                                      </p:cBhvr>
                                      <p:tavLst>
                                        <p:tav tm="0">
                                          <p:val>
                                            <p:strVal val="1+#ppt_w/2"/>
                                          </p:val>
                                        </p:tav>
                                        <p:tav tm="100000">
                                          <p:val>
                                            <p:strVal val="#ppt_x"/>
                                          </p:val>
                                        </p:tav>
                                      </p:tavLst>
                                    </p:anim>
                                    <p:anim calcmode="lin" valueType="num">
                                      <p:cBhvr additive="base">
                                        <p:cTn id="14" dur="500" fill="hold"/>
                                        <p:tgtEl>
                                          <p:spTgt spid="10447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445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04451"/>
                                        </p:tgtEl>
                                        <p:attrNameLst>
                                          <p:attrName>style.visibility</p:attrName>
                                        </p:attrNameLst>
                                      </p:cBhvr>
                                      <p:to>
                                        <p:strVal val="visible"/>
                                      </p:to>
                                    </p:set>
                                    <p:animEffect transition="in" filter="box(in)">
                                      <p:cBhvr>
                                        <p:cTn id="28" dur="500"/>
                                        <p:tgtEl>
                                          <p:spTgt spid="10445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104476"/>
                                        </p:tgtEl>
                                        <p:attrNameLst>
                                          <p:attrName>style.visibility</p:attrName>
                                        </p:attrNameLst>
                                      </p:cBhvr>
                                      <p:to>
                                        <p:strVal val="visible"/>
                                      </p:to>
                                    </p:set>
                                    <p:anim calcmode="lin" valueType="num">
                                      <p:cBhvr additive="base">
                                        <p:cTn id="33" dur="500" fill="hold"/>
                                        <p:tgtEl>
                                          <p:spTgt spid="104476"/>
                                        </p:tgtEl>
                                        <p:attrNameLst>
                                          <p:attrName>ppt_x</p:attrName>
                                        </p:attrNameLst>
                                      </p:cBhvr>
                                      <p:tavLst>
                                        <p:tav tm="0">
                                          <p:val>
                                            <p:strVal val="1+#ppt_w/2"/>
                                          </p:val>
                                        </p:tav>
                                        <p:tav tm="100000">
                                          <p:val>
                                            <p:strVal val="#ppt_x"/>
                                          </p:val>
                                        </p:tav>
                                      </p:tavLst>
                                    </p:anim>
                                    <p:anim calcmode="lin" valueType="num">
                                      <p:cBhvr additive="base">
                                        <p:cTn id="34" dur="500" fill="hold"/>
                                        <p:tgtEl>
                                          <p:spTgt spid="1044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nimBg="1" autoUpdateAnimBg="0"/>
      <p:bldP spid="104452" grpId="0" animBg="1" autoUpdateAnimBg="0"/>
      <p:bldP spid="104478"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p:txBody>
          <a:bodyPr/>
          <a:lstStyle/>
          <a:p>
            <a:pPr eaLnBrk="1" hangingPunct="1"/>
            <a:r>
              <a:rPr lang="zh-CN" smtClean="0"/>
              <a:t>课后练习</a:t>
            </a:r>
          </a:p>
        </p:txBody>
      </p:sp>
      <p:sp>
        <p:nvSpPr>
          <p:cNvPr id="104451" name="Rectangle 3"/>
          <p:cNvSpPr>
            <a:spLocks noGrp="1" noChangeArrowheads="1"/>
          </p:cNvSpPr>
          <p:nvPr>
            <p:ph type="body" idx="4294967295"/>
          </p:nvPr>
        </p:nvSpPr>
        <p:spPr/>
        <p:txBody>
          <a:bodyPr/>
          <a:lstStyle/>
          <a:p>
            <a:pPr eaLnBrk="1" hangingPunct="1"/>
            <a:r>
              <a:rPr lang="zh-CN" altLang="en-US" dirty="0" smtClean="0"/>
              <a:t>P5</a:t>
            </a:r>
            <a:r>
              <a:rPr lang="en-US" altLang="zh-CN" dirty="0" smtClean="0"/>
              <a:t>7</a:t>
            </a:r>
          </a:p>
          <a:p>
            <a:pPr eaLnBrk="1" hangingPunct="1"/>
            <a:r>
              <a:rPr lang="zh-CN" altLang="en-US" dirty="0" smtClean="0"/>
              <a:t>2.2</a:t>
            </a:r>
            <a:endParaRPr lang="en-US" altLang="zh-CN" dirty="0" smtClean="0"/>
          </a:p>
          <a:p>
            <a:pPr eaLnBrk="1" hangingPunct="1"/>
            <a:r>
              <a:rPr lang="zh-CN" altLang="en-US" dirty="0" smtClean="0"/>
              <a:t>2.4</a:t>
            </a:r>
            <a:endParaRPr lang="en-US" altLang="zh-CN" dirty="0" smtClean="0"/>
          </a:p>
          <a:p>
            <a:pPr eaLnBrk="1" hangingPunct="1"/>
            <a:r>
              <a:rPr lang="zh-CN" altLang="en-US" dirty="0" smtClean="0"/>
              <a:t>2.6</a:t>
            </a:r>
          </a:p>
          <a:p>
            <a:pPr eaLnBrk="1" hangingPunct="1"/>
            <a:r>
              <a:rPr lang="zh-CN" altLang="en-US" dirty="0" smtClean="0"/>
              <a:t>2.7</a:t>
            </a:r>
          </a:p>
          <a:p>
            <a:pPr eaLnBrk="1" hangingPunct="1"/>
            <a:r>
              <a:rPr lang="zh-CN" altLang="en-US" dirty="0" smtClean="0"/>
              <a:t>2.8</a:t>
            </a:r>
          </a:p>
          <a:p>
            <a:pPr eaLnBrk="1" hangingPunct="1"/>
            <a:r>
              <a:rPr lang="zh-CN" altLang="en-US" dirty="0" smtClean="0"/>
              <a:t>2.9</a:t>
            </a:r>
          </a:p>
          <a:p>
            <a:pPr eaLnBrk="1" hangingPunct="1"/>
            <a:r>
              <a:rPr lang="zh-CN" altLang="en-US" dirty="0" smtClean="0"/>
              <a:t>2.11</a:t>
            </a: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1403648" y="548680"/>
            <a:ext cx="3441968" cy="584775"/>
          </a:xfrm>
          <a:prstGeom prst="rect">
            <a:avLst/>
          </a:prstGeom>
          <a:noFill/>
          <a:ln w="9525">
            <a:noFill/>
            <a:miter lim="800000"/>
            <a:headEnd/>
            <a:tailEnd/>
          </a:ln>
        </p:spPr>
        <p:txBody>
          <a:bodyPr wrap="none">
            <a:spAutoFit/>
          </a:bodyPr>
          <a:lstStyle/>
          <a:p>
            <a:r>
              <a:rPr lang="zh-CN" altLang="en-US" sz="3200" b="1" dirty="0">
                <a:solidFill>
                  <a:schemeClr val="tx1">
                    <a:lumMod val="85000"/>
                    <a:lumOff val="15000"/>
                  </a:schemeClr>
                </a:solidFill>
              </a:rPr>
              <a:t>2. 或运算(逻辑加) </a:t>
            </a:r>
          </a:p>
        </p:txBody>
      </p:sp>
      <p:sp>
        <p:nvSpPr>
          <p:cNvPr id="3076" name="Text Box 3"/>
          <p:cNvSpPr txBox="1">
            <a:spLocks noChangeArrowheads="1"/>
          </p:cNvSpPr>
          <p:nvPr/>
        </p:nvSpPr>
        <p:spPr bwMode="auto">
          <a:xfrm>
            <a:off x="3352800" y="5562600"/>
            <a:ext cx="1885453" cy="461665"/>
          </a:xfrm>
          <a:prstGeom prst="rect">
            <a:avLst/>
          </a:prstGeom>
          <a:noFill/>
          <a:ln w="9525">
            <a:noFill/>
            <a:miter lim="800000"/>
            <a:headEnd/>
            <a:tailEnd/>
          </a:ln>
        </p:spPr>
        <p:txBody>
          <a:bodyPr wrap="none">
            <a:spAutoFit/>
          </a:bodyPr>
          <a:lstStyle/>
          <a:p>
            <a:r>
              <a:rPr lang="zh-CN" altLang="en-US" dirty="0">
                <a:solidFill>
                  <a:schemeClr val="tx1">
                    <a:lumMod val="85000"/>
                    <a:lumOff val="15000"/>
                  </a:schemeClr>
                </a:solidFill>
              </a:rPr>
              <a:t> </a:t>
            </a:r>
            <a:r>
              <a:rPr lang="zh-CN" altLang="en-US" dirty="0" smtClean="0">
                <a:solidFill>
                  <a:schemeClr val="tx1">
                    <a:lumMod val="85000"/>
                    <a:lumOff val="15000"/>
                  </a:schemeClr>
                </a:solidFill>
              </a:rPr>
              <a:t>或</a:t>
            </a:r>
            <a:r>
              <a:rPr lang="zh-CN" altLang="en-US" dirty="0">
                <a:solidFill>
                  <a:schemeClr val="tx1">
                    <a:lumMod val="85000"/>
                    <a:lumOff val="15000"/>
                  </a:schemeClr>
                </a:solidFill>
              </a:rPr>
              <a:t>逻辑实例 </a:t>
            </a:r>
          </a:p>
        </p:txBody>
      </p:sp>
      <p:graphicFrame>
        <p:nvGraphicFramePr>
          <p:cNvPr id="3074" name="Object 4"/>
          <p:cNvGraphicFramePr>
            <a:graphicFrameLocks noChangeAspect="1"/>
          </p:cNvGraphicFramePr>
          <p:nvPr/>
        </p:nvGraphicFramePr>
        <p:xfrm>
          <a:off x="1828800" y="1905000"/>
          <a:ext cx="5867400" cy="3635375"/>
        </p:xfrm>
        <a:graphic>
          <a:graphicData uri="http://schemas.openxmlformats.org/presentationml/2006/ole">
            <p:oleObj spid="_x0000_s322562" r:id="rId3" imgW="1646237" imgH="1021397" progId="Visio.Drawing.11">
              <p:embed/>
            </p:oleObj>
          </a:graphicData>
        </a:graphic>
      </p:graphicFrame>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3059489" y="1196752"/>
            <a:ext cx="2736647" cy="461665"/>
          </a:xfrm>
          <a:prstGeom prst="rect">
            <a:avLst/>
          </a:prstGeom>
          <a:noFill/>
          <a:ln w="9525">
            <a:noFill/>
            <a:miter lim="800000"/>
            <a:headEnd/>
            <a:tailEnd/>
          </a:ln>
        </p:spPr>
        <p:txBody>
          <a:bodyPr wrap="none">
            <a:spAutoFit/>
          </a:bodyPr>
          <a:lstStyle/>
          <a:p>
            <a:r>
              <a:rPr lang="zh-CN" altLang="en-US" dirty="0" smtClean="0">
                <a:solidFill>
                  <a:schemeClr val="tx1">
                    <a:lumMod val="85000"/>
                    <a:lumOff val="15000"/>
                  </a:schemeClr>
                </a:solidFill>
              </a:rPr>
              <a:t>或</a:t>
            </a:r>
            <a:r>
              <a:rPr lang="zh-CN" altLang="en-US" dirty="0">
                <a:solidFill>
                  <a:schemeClr val="tx1">
                    <a:lumMod val="85000"/>
                    <a:lumOff val="15000"/>
                  </a:schemeClr>
                </a:solidFill>
              </a:rPr>
              <a:t>逻辑运算真值表 </a:t>
            </a:r>
          </a:p>
        </p:txBody>
      </p:sp>
      <p:graphicFrame>
        <p:nvGraphicFramePr>
          <p:cNvPr id="26627" name="Group 3"/>
          <p:cNvGraphicFramePr>
            <a:graphicFrameLocks noGrp="1"/>
          </p:cNvGraphicFramePr>
          <p:nvPr/>
        </p:nvGraphicFramePr>
        <p:xfrm>
          <a:off x="1524000" y="1676400"/>
          <a:ext cx="6096000" cy="2128838"/>
        </p:xfrm>
        <a:graphic>
          <a:graphicData uri="http://schemas.openxmlformats.org/drawingml/2006/table">
            <a:tbl>
              <a:tblPr/>
              <a:tblGrid>
                <a:gridCol w="3048000"/>
                <a:gridCol w="3048000"/>
              </a:tblGrid>
              <a:tr h="635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smtClean="0">
                          <a:ln>
                            <a:noFill/>
                          </a:ln>
                          <a:solidFill>
                            <a:schemeClr val="tx1"/>
                          </a:solidFill>
                          <a:effectLst/>
                          <a:latin typeface="Times New Roman" pitchFamily="18" charset="0"/>
                          <a:ea typeface="宋体" pitchFamily="2" charset="-122"/>
                        </a:rPr>
                        <a:t>A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smtClean="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93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smtClean="0">
                          <a:ln>
                            <a:noFill/>
                          </a:ln>
                          <a:solidFill>
                            <a:schemeClr val="tx1"/>
                          </a:solidFill>
                          <a:effectLst/>
                          <a:latin typeface="Times New Roman" pitchFamily="18" charset="0"/>
                          <a:ea typeface="宋体" pitchFamily="2" charset="-122"/>
                        </a:rPr>
                        <a:t>0    0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smtClean="0">
                          <a:ln>
                            <a:noFill/>
                          </a:ln>
                          <a:solidFill>
                            <a:schemeClr val="tx1"/>
                          </a:solidFill>
                          <a:effectLst/>
                          <a:latin typeface="Times New Roman" pitchFamily="18" charset="0"/>
                          <a:ea typeface="宋体" pitchFamily="2" charset="-122"/>
                        </a:rPr>
                        <a:t>0    1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smtClean="0">
                          <a:ln>
                            <a:noFill/>
                          </a:ln>
                          <a:solidFill>
                            <a:schemeClr val="tx1"/>
                          </a:solidFill>
                          <a:effectLst/>
                          <a:latin typeface="Times New Roman" pitchFamily="18" charset="0"/>
                          <a:ea typeface="宋体" pitchFamily="2" charset="-122"/>
                        </a:rPr>
                        <a:t>1    0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smtClean="0">
                          <a:ln>
                            <a:noFill/>
                          </a:ln>
                          <a:solidFill>
                            <a:schemeClr val="tx1"/>
                          </a:solidFill>
                          <a:effectLst/>
                          <a:latin typeface="Times New Roman" pitchFamily="18" charset="0"/>
                          <a:ea typeface="宋体" pitchFamily="2" charset="-122"/>
                        </a:rPr>
                        <a:t>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1"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3982" name="Text Box 14"/>
          <p:cNvSpPr txBox="1">
            <a:spLocks noChangeArrowheads="1"/>
          </p:cNvSpPr>
          <p:nvPr/>
        </p:nvSpPr>
        <p:spPr bwMode="auto">
          <a:xfrm>
            <a:off x="1415485" y="4038600"/>
            <a:ext cx="4515981" cy="1015663"/>
          </a:xfrm>
          <a:prstGeom prst="rect">
            <a:avLst/>
          </a:prstGeom>
          <a:noFill/>
          <a:ln w="9525">
            <a:noFill/>
            <a:miter lim="800000"/>
            <a:headEnd/>
            <a:tailEnd/>
          </a:ln>
        </p:spPr>
        <p:txBody>
          <a:bodyPr wrap="none">
            <a:spAutoFit/>
          </a:bodyPr>
          <a:lstStyle/>
          <a:p>
            <a:pPr algn="ctr"/>
            <a:r>
              <a:rPr lang="zh-CN" altLang="en-US" dirty="0">
                <a:solidFill>
                  <a:schemeClr val="tx1">
                    <a:lumMod val="85000"/>
                    <a:lumOff val="15000"/>
                  </a:schemeClr>
                </a:solidFill>
              </a:rPr>
              <a:t>或逻辑可以用逻辑表达式表示为</a:t>
            </a:r>
          </a:p>
          <a:p>
            <a:pPr algn="ctr"/>
            <a:r>
              <a:rPr lang="zh-CN" altLang="en-US" i="1" dirty="0" smtClean="0">
                <a:solidFill>
                  <a:schemeClr val="tx1">
                    <a:lumMod val="85000"/>
                    <a:lumOff val="15000"/>
                  </a:schemeClr>
                </a:solidFill>
              </a:rPr>
              <a:t>F</a:t>
            </a:r>
            <a:r>
              <a:rPr lang="zh-CN" altLang="en-US" i="1" dirty="0">
                <a:solidFill>
                  <a:schemeClr val="tx1">
                    <a:lumMod val="85000"/>
                    <a:lumOff val="15000"/>
                  </a:schemeClr>
                </a:solidFill>
              </a:rPr>
              <a:t>=A+B</a:t>
            </a:r>
            <a:r>
              <a:rPr lang="zh-CN" altLang="en-US" dirty="0">
                <a:solidFill>
                  <a:schemeClr val="tx1">
                    <a:lumMod val="85000"/>
                    <a:lumOff val="15000"/>
                  </a:schemeClr>
                </a:solidFill>
              </a:rPr>
              <a:t> </a:t>
            </a:r>
          </a:p>
        </p:txBody>
      </p:sp>
      <p:sp>
        <p:nvSpPr>
          <p:cNvPr id="83983" name="Text Box 15"/>
          <p:cNvSpPr txBox="1">
            <a:spLocks noChangeArrowheads="1"/>
          </p:cNvSpPr>
          <p:nvPr/>
        </p:nvSpPr>
        <p:spPr bwMode="auto">
          <a:xfrm>
            <a:off x="533400" y="5157192"/>
            <a:ext cx="8077200" cy="1033296"/>
          </a:xfrm>
          <a:prstGeom prst="rect">
            <a:avLst/>
          </a:prstGeom>
          <a:noFill/>
          <a:ln w="9525">
            <a:noFill/>
            <a:miter lim="800000"/>
            <a:headEnd/>
            <a:tailEnd/>
          </a:ln>
        </p:spPr>
        <p:txBody>
          <a:bodyPr>
            <a:spAutoFit/>
          </a:bodyPr>
          <a:lstStyle/>
          <a:p>
            <a:pPr algn="just">
              <a:lnSpc>
                <a:spcPct val="135000"/>
              </a:lnSpc>
              <a:spcBef>
                <a:spcPct val="50000"/>
              </a:spcBef>
            </a:pPr>
            <a:r>
              <a:rPr lang="zh-CN" altLang="en-US" dirty="0">
                <a:solidFill>
                  <a:schemeClr val="tx1">
                    <a:lumMod val="85000"/>
                    <a:lumOff val="15000"/>
                  </a:schemeClr>
                </a:solidFill>
              </a:rPr>
              <a:t>       或逻辑也称为或运算或逻辑加。符号</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a:t>
            </a:r>
            <a:r>
              <a:rPr lang="zh-CN" altLang="en-US" dirty="0">
                <a:solidFill>
                  <a:schemeClr val="tx1">
                    <a:lumMod val="85000"/>
                    <a:lumOff val="15000"/>
                  </a:schemeClr>
                </a:solidFill>
                <a:latin typeface="Courier New" pitchFamily="49" charset="0"/>
              </a:rPr>
              <a:t>”</a:t>
            </a:r>
            <a:r>
              <a:rPr lang="zh-CN" altLang="en-US" dirty="0">
                <a:solidFill>
                  <a:schemeClr val="tx1">
                    <a:lumMod val="85000"/>
                    <a:lumOff val="15000"/>
                  </a:schemeClr>
                </a:solidFill>
              </a:rPr>
              <a:t>表示逻辑加。有些文献中也采用∨、∪等符号来表示逻辑加。 </a:t>
            </a:r>
          </a:p>
        </p:txBody>
      </p:sp>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routeFlap_zyx">
  <a:themeElements>
    <a:clrScheme name="routeFlap_zyx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routeFlap_zyx">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1" i="0" u="none" strike="noStrike" cap="none" normalizeH="0" baseline="0" smtClean="0">
            <a:ln>
              <a:noFill/>
            </a:ln>
            <a:solidFill>
              <a:schemeClr val="folHlink"/>
            </a:solidFill>
            <a:effectLst/>
            <a:latin typeface="Times New Roman" pitchFamily="18" charset="0"/>
            <a:ea typeface="隶书"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1" i="0" u="none" strike="noStrike" cap="none" normalizeH="0" baseline="0" smtClean="0">
            <a:ln>
              <a:noFill/>
            </a:ln>
            <a:solidFill>
              <a:schemeClr val="folHlink"/>
            </a:solidFill>
            <a:effectLst/>
            <a:latin typeface="Times New Roman" pitchFamily="18" charset="0"/>
            <a:ea typeface="隶书" pitchFamily="49" charset="-122"/>
          </a:defRPr>
        </a:defPPr>
      </a:lstStyle>
    </a:lnDef>
  </a:objectDefaults>
  <a:extraClrSchemeLst>
    <a:extraClrScheme>
      <a:clrScheme name="routeFlap_zyx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routeFlap_zyx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routeFlap_zyx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routeFlap_zyx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routeFlap_zyx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routeFlap_zyx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routeFlap_zyx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D:\work\presentation\others\lecture-2001\routeFlap_zyx.ppt</Template>
  <TotalTime>13545</TotalTime>
  <Words>7860</Words>
  <Application>Microsoft Office PowerPoint</Application>
  <PresentationFormat>全屏显示(4:3)</PresentationFormat>
  <Paragraphs>437</Paragraphs>
  <Slides>76</Slides>
  <Notes>6</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76</vt:i4>
      </vt:variant>
    </vt:vector>
  </HeadingPairs>
  <TitlesOfParts>
    <vt:vector size="82" baseType="lpstr">
      <vt:lpstr>routeFlap_zyx</vt:lpstr>
      <vt:lpstr>A Equation(公式3.1)</vt:lpstr>
      <vt:lpstr>Microsoft Visio 绘图</vt:lpstr>
      <vt:lpstr>Equation</vt:lpstr>
      <vt:lpstr>Visio</vt:lpstr>
      <vt:lpstr>公式</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课堂练习</vt:lpstr>
      <vt:lpstr>幻灯片 24</vt:lpstr>
      <vt:lpstr>逻辑函数表达式的基本形式</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课后练习</vt:lpstr>
    </vt:vector>
  </TitlesOfParts>
  <Company>SHU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dc:title>
  <dc:creator>Wang Xiaowei</dc:creator>
  <cp:lastModifiedBy>peng</cp:lastModifiedBy>
  <cp:revision>1393</cp:revision>
  <dcterms:created xsi:type="dcterms:W3CDTF">1999-09-03T07:07:43Z</dcterms:created>
  <dcterms:modified xsi:type="dcterms:W3CDTF">2021-08-23T11:49:43Z</dcterms:modified>
</cp:coreProperties>
</file>