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6" r:id="rId7"/>
    <p:sldId id="266" r:id="rId8"/>
    <p:sldId id="267" r:id="rId9"/>
    <p:sldId id="268" r:id="rId10"/>
    <p:sldId id="269" r:id="rId11"/>
    <p:sldId id="277" r:id="rId12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6CCF629-D403-49A7-82D8-634F9FA3B0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7B707E-C147-4844-BC66-31C91B5176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4032D-9ABC-47A8-9B73-99E14156AF4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2021/6/2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4015DB-6872-4912-BC1F-A43EAAF12C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06369C-1FB5-40CA-94AF-9E1944699F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BCA23-E393-40D6-AE37-447DA6F26C0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5519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C0107CA-4135-4626-982C-0AF090F60014}" type="datetime1">
              <a:rPr lang="zh-CN" altLang="en-US" noProof="0" smtClean="0"/>
              <a:t>2021/6/2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3DA1C14-6B6D-464C-BE38-643D566ECF5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7780456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A1C14-6B6D-464C-BE38-643D566ECF52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247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A1C14-6B6D-464C-BE38-643D566ECF52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191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A1C14-6B6D-464C-BE38-643D566ECF52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81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B6A0762B-05E6-4033-A216-F7C487E227F3}" type="datetime1">
              <a:rPr lang="zh-CN" altLang="en-US" noProof="0" smtClean="0"/>
              <a:t>2021/6/2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15" name="直接连接符​​(S)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长方形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长方形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018A3583-9734-4197-A423-65C862BB05EC}" type="datetime1">
              <a:rPr lang="zh-CN" altLang="en-US" noProof="0" smtClean="0"/>
              <a:t>2021/6/2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31" name="直接连接符​​(S)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FF9AA4-A225-425C-B1DC-99C9CF484C38}" type="datetime1">
              <a:rPr lang="zh-CN" altLang="en-US" noProof="0" smtClean="0"/>
              <a:t>2021/6/2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33" name="直接连接符​​(S)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标题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63D61D-19F1-45E2-8768-471CCDF95427}" type="datetime1">
              <a:rPr lang="zh-CN" altLang="en-US" noProof="0" smtClean="0"/>
              <a:t>2021/6/2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020296-E198-40B8-B0E8-193847819576}" type="datetime1">
              <a:rPr lang="zh-CN" altLang="en-US" noProof="0" smtClean="0"/>
              <a:t>2021/6/2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标题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2B2C30-77DF-40E9-9BB2-6FB90FDDF129}" type="datetime1">
              <a:rPr lang="zh-CN" altLang="en-US" noProof="0" smtClean="0"/>
              <a:t>2021/6/2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11" name="直接连接符​​(S)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标题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5F5BB-A6AD-4B1E-B65C-FFABEE38F6B5}" type="datetime1">
              <a:rPr lang="zh-CN" altLang="en-US" noProof="0" smtClean="0"/>
              <a:t>2021/6/2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78A3C6-BD10-441C-B413-4A32BBD9452E}" type="datetime1">
              <a:rPr lang="zh-CN" altLang="en-US" noProof="0" smtClean="0"/>
              <a:t>2021/6/2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内容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AA3AD1-6BD0-40A9-87EA-27AB0D9EFE3D}" type="datetime1">
              <a:rPr lang="zh-CN" altLang="en-US" noProof="0" smtClean="0"/>
              <a:t>2021/6/2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标题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和库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1E79D6-2DDD-4825-BE3E-2153E6F65763}" type="datetime1">
              <a:rPr lang="zh-CN" altLang="en-US" noProof="0" smtClean="0"/>
              <a:t>2021/6/2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13" name="直接连接符​​(S)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DF5F06-5DC6-4525-B55B-D8A8AD2464D7}" type="datetime1">
              <a:rPr lang="zh-CN" altLang="en-US" noProof="0" smtClean="0"/>
              <a:t>2021/6/2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  <p:cxnSp>
        <p:nvCxnSpPr>
          <p:cNvPr id="10" name="直接连接符​​(S)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数据库（二）总结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 rtlCol="0"/>
          <a:lstStyle/>
          <a:p>
            <a:pPr rtl="0"/>
            <a:endParaRPr lang="zh-CN" altLang="en-US" dirty="0"/>
          </a:p>
        </p:txBody>
      </p:sp>
      <p:pic>
        <p:nvPicPr>
          <p:cNvPr id="5" name="图形 4" descr="头部中的大脑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zh-CN" altLang="en-US" dirty="0"/>
              <a:t>课程的目标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371" y="1453244"/>
            <a:ext cx="10417629" cy="4425042"/>
          </a:xfrm>
        </p:spPr>
        <p:txBody>
          <a:bodyPr rtlCol="0">
            <a:normAutofit fontScale="92500" lnSpcReduction="10000"/>
          </a:bodyPr>
          <a:lstStyle/>
          <a:p>
            <a:pPr lvl="0"/>
            <a:r>
              <a:rPr lang="zh-CN" altLang="zh-CN" sz="2600" kern="100" dirty="0">
                <a:latin typeface="楷体" panose="02010609060101010101" pitchFamily="49" charset="-122"/>
                <a:ea typeface="楷体" panose="02010609060101010101" pitchFamily="49" charset="-122"/>
              </a:rPr>
              <a:t>理解数据库系统结构，掌握数据库技术的基本概念和理论知识、了解数据库技术的发展趋势，具备理解及描述数据库领域复杂工程问题的能力。</a:t>
            </a:r>
            <a:endParaRPr lang="en-US" altLang="zh-CN" sz="2600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zh-CN" altLang="zh-CN" sz="2600" kern="100" dirty="0">
                <a:latin typeface="楷体" panose="02010609060101010101" pitchFamily="49" charset="-122"/>
                <a:ea typeface="楷体" panose="02010609060101010101" pitchFamily="49" charset="-122"/>
              </a:rPr>
              <a:t>掌握</a:t>
            </a:r>
            <a:r>
              <a:rPr lang="zh-CN" altLang="zh-CN" sz="2600" b="1" u="sng" kern="100" dirty="0">
                <a:latin typeface="楷体" panose="02010609060101010101" pitchFamily="49" charset="-122"/>
                <a:ea typeface="楷体" panose="02010609060101010101" pitchFamily="49" charset="-122"/>
              </a:rPr>
              <a:t>关系代数、关系演算、</a:t>
            </a:r>
            <a:r>
              <a:rPr lang="en-US" altLang="zh-CN" sz="2600" b="1" u="sng" kern="100" dirty="0">
                <a:latin typeface="楷体" panose="02010609060101010101" pitchFamily="49" charset="-122"/>
                <a:ea typeface="楷体" panose="02010609060101010101" pitchFamily="49" charset="-122"/>
              </a:rPr>
              <a:t>SQL</a:t>
            </a:r>
            <a:r>
              <a:rPr lang="zh-CN" altLang="zh-CN" sz="2600" b="1" u="sng" kern="100" dirty="0">
                <a:latin typeface="楷体" panose="02010609060101010101" pitchFamily="49" charset="-122"/>
                <a:ea typeface="楷体" panose="02010609060101010101" pitchFamily="49" charset="-122"/>
              </a:rPr>
              <a:t>语言及其应用</a:t>
            </a:r>
            <a:r>
              <a:rPr lang="zh-CN" altLang="zh-CN" sz="2600" kern="100" dirty="0">
                <a:latin typeface="楷体" panose="02010609060101010101" pitchFamily="49" charset="-122"/>
                <a:ea typeface="楷体" panose="02010609060101010101" pitchFamily="49" charset="-122"/>
              </a:rPr>
              <a:t>，遵循</a:t>
            </a:r>
            <a:r>
              <a:rPr lang="zh-CN" altLang="zh-CN" sz="2600" b="1" u="sng" kern="100" dirty="0">
                <a:latin typeface="楷体" panose="02010609060101010101" pitchFamily="49" charset="-122"/>
                <a:ea typeface="楷体" panose="02010609060101010101" pitchFamily="49" charset="-122"/>
              </a:rPr>
              <a:t>数据库规范化设计</a:t>
            </a:r>
            <a:r>
              <a:rPr lang="zh-CN" altLang="zh-CN" sz="2600" kern="100" dirty="0">
                <a:latin typeface="楷体" panose="02010609060101010101" pitchFamily="49" charset="-122"/>
                <a:ea typeface="楷体" panose="02010609060101010101" pitchFamily="49" charset="-122"/>
              </a:rPr>
              <a:t>的方法和步骤、运用专业知识综合分析计算机复杂工程问题，具备跟踪</a:t>
            </a:r>
            <a:r>
              <a:rPr lang="zh-CN" altLang="zh-CN" sz="2600" b="1" u="sng" kern="100" dirty="0">
                <a:latin typeface="楷体" panose="02010609060101010101" pitchFamily="49" charset="-122"/>
                <a:ea typeface="楷体" panose="02010609060101010101" pitchFamily="49" charset="-122"/>
              </a:rPr>
              <a:t>最新技术进行数据库设计与开发的能力，在设计与开发环节中体现创新意识</a:t>
            </a:r>
            <a:r>
              <a:rPr lang="zh-CN" altLang="zh-CN" sz="2600" kern="1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600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240"/>
              </a:spcAft>
              <a:defRPr/>
            </a:pPr>
            <a:r>
              <a:rPr lang="zh-CN" altLang="zh-CN" sz="2600" kern="100" dirty="0">
                <a:latin typeface="楷体" panose="02010609060101010101" pitchFamily="49" charset="-122"/>
                <a:ea typeface="楷体" panose="02010609060101010101" pitchFamily="49" charset="-122"/>
              </a:rPr>
              <a:t>培养学生自学能力、团队协同工作能力，在项目研究及实施过程中能胜任相应的职责。</a:t>
            </a:r>
          </a:p>
          <a:p>
            <a:pPr lvl="0"/>
            <a:r>
              <a:rPr lang="zh-CN" altLang="zh-CN" sz="26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能够就数据库理论、数据库领域复杂工程问题及新技术与</a:t>
            </a:r>
            <a:r>
              <a:rPr lang="zh-CN" altLang="zh-CN" sz="26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业界</a:t>
            </a:r>
            <a:r>
              <a:rPr lang="zh-CN" altLang="zh-CN" sz="26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同行进行有效沟通和交流，并具备一定的国际视野</a:t>
            </a:r>
            <a:endParaRPr lang="zh-CN" altLang="en-US" sz="2600" b="1" dirty="0"/>
          </a:p>
          <a:p>
            <a:pPr rtl="0"/>
            <a:endParaRPr lang="zh-CN" altLang="en-US" dirty="0"/>
          </a:p>
        </p:txBody>
      </p:sp>
      <p:pic>
        <p:nvPicPr>
          <p:cNvPr id="4" name="图形 3" descr="灯泡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zh-CN" altLang="en-US" dirty="0"/>
              <a:t>本学期掌握了哪些？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lvl="0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掌握数据库的</a:t>
            </a:r>
            <a:r>
              <a:rPr lang="zh-CN" altLang="en-US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历史发展、当前主流和未来发展趋势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掌握数据库发展史上的两条主线：</a:t>
            </a:r>
          </a:p>
          <a:p>
            <a:pPr marL="0" lvl="0" indent="0"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数据模型的演变、数据库语言的演变；</a:t>
            </a:r>
          </a:p>
          <a:p>
            <a:pPr lvl="0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掌握数据库技术的两个端点：</a:t>
            </a:r>
          </a:p>
          <a:p>
            <a:pPr marL="0" lvl="0" indent="0"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数据库的使用（“用户”端），</a:t>
            </a:r>
          </a:p>
          <a:p>
            <a:pPr marL="0" lvl="0" indent="0"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数据库的实现（“系统”端）；</a:t>
            </a:r>
            <a:endParaRPr lang="en-US" altLang="zh-C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掌握数据库设计演变的过程：</a:t>
            </a:r>
          </a:p>
          <a:p>
            <a:r>
              <a:rPr lang="zh-CN" altLang="en-US" sz="2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ER</a:t>
            </a:r>
            <a:r>
              <a:rPr lang="zh-CN" altLang="en-US" sz="2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图、对象联系图到</a:t>
            </a:r>
            <a:r>
              <a:rPr lang="en-US" altLang="zh-CN" sz="2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UML</a:t>
            </a:r>
            <a:r>
              <a:rPr lang="zh-CN" altLang="en-US" sz="2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类图的发展过程。 </a:t>
            </a:r>
          </a:p>
        </p:txBody>
      </p:sp>
    </p:spTree>
    <p:extLst>
      <p:ext uri="{BB962C8B-B14F-4D97-AF65-F5344CB8AC3E}">
        <p14:creationId xmlns:p14="http://schemas.microsoft.com/office/powerpoint/2010/main" val="155558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E22012C-5388-4106-8486-99FF68229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第五章 规范化设计</a:t>
            </a:r>
          </a:p>
          <a:p>
            <a:r>
              <a:rPr lang="zh-CN" altLang="en-US" dirty="0"/>
              <a:t>第七章 数据库设计</a:t>
            </a:r>
          </a:p>
          <a:p>
            <a:r>
              <a:rPr lang="zh-CN" altLang="en-US" dirty="0"/>
              <a:t>第八章 数据库的管理</a:t>
            </a:r>
          </a:p>
          <a:p>
            <a:r>
              <a:rPr lang="zh-CN" altLang="en-US" dirty="0"/>
              <a:t>第九章 分布式数据库系统</a:t>
            </a:r>
          </a:p>
          <a:p>
            <a:r>
              <a:rPr lang="zh-CN" altLang="en-US" dirty="0"/>
              <a:t>第十章 对象关系数据库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532AA1-B1FB-44F7-B918-4D4C6492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本学期课堂教学内容</a:t>
            </a:r>
          </a:p>
        </p:txBody>
      </p:sp>
    </p:spTree>
    <p:extLst>
      <p:ext uri="{BB962C8B-B14F-4D97-AF65-F5344CB8AC3E}">
        <p14:creationId xmlns:p14="http://schemas.microsoft.com/office/powerpoint/2010/main" val="72488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D973E16-B5DB-4CC3-93B2-FB533D464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7" y="1485900"/>
            <a:ext cx="11054442" cy="4567581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en-US" altLang="zh-CN" dirty="0">
                <a:latin typeface="Times New Roman" panose="02020603050405020304" pitchFamily="18" charset="0"/>
                <a:sym typeface="Webdings" panose="05030102010509060703" pitchFamily="18" charset="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</a:rPr>
              <a:t>关系模式的一般形式和关系模式的冗余和异常问题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Times New Roman" panose="02020603050405020304" pitchFamily="18" charset="0"/>
              </a:rPr>
              <a:t>数据冗余、修改异常、插入异常、删除异常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Times New Roman" panose="02020603050405020304" pitchFamily="18" charset="0"/>
              </a:rPr>
              <a:t>数据依赖（</a:t>
            </a:r>
            <a:r>
              <a:rPr kumimoji="1" lang="en-US" altLang="zh-CN" dirty="0">
                <a:latin typeface="Times New Roman" panose="02020603050405020304" pitchFamily="18" charset="0"/>
              </a:rPr>
              <a:t>FD</a:t>
            </a:r>
            <a:r>
              <a:rPr kumimoji="1" lang="zh-CN" altLang="en-US" dirty="0">
                <a:latin typeface="Times New Roman" panose="02020603050405020304" pitchFamily="18" charset="0"/>
              </a:rPr>
              <a:t>）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Times New Roman" panose="02020603050405020304" pitchFamily="18" charset="0"/>
              </a:rPr>
              <a:t>平凡的</a:t>
            </a:r>
            <a:r>
              <a:rPr kumimoji="1" lang="en-US" altLang="zh-CN" dirty="0">
                <a:latin typeface="Times New Roman" panose="02020603050405020304" pitchFamily="18" charset="0"/>
              </a:rPr>
              <a:t>FD</a:t>
            </a:r>
            <a:r>
              <a:rPr kumimoji="1" lang="zh-CN" altLang="en-US" dirty="0">
                <a:latin typeface="Times New Roman" panose="02020603050405020304" pitchFamily="18" charset="0"/>
              </a:rPr>
              <a:t>、完全函数依赖、部分函数依赖、传递函数依赖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Times New Roman" panose="02020603050405020304" pitchFamily="18" charset="0"/>
              </a:rPr>
              <a:t>逻辑蕴涵、函数依赖集</a:t>
            </a:r>
            <a:r>
              <a:rPr kumimoji="1" lang="en-US" altLang="zh-CN" dirty="0">
                <a:latin typeface="Times New Roman" panose="02020603050405020304" pitchFamily="18" charset="0"/>
              </a:rPr>
              <a:t>F</a:t>
            </a:r>
            <a:r>
              <a:rPr kumimoji="1" lang="zh-CN" altLang="en-US" dirty="0">
                <a:latin typeface="Times New Roman" panose="02020603050405020304" pitchFamily="18" charset="0"/>
              </a:rPr>
              <a:t>的闭包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Times New Roman" panose="02020603050405020304" pitchFamily="18" charset="0"/>
              </a:rPr>
              <a:t>数据依赖的公理系统和推理规则：自反性、增广性和传递性。 合并性、分解性、伪传递性和复合性。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Times New Roman" panose="02020603050405020304" pitchFamily="18" charset="0"/>
              </a:rPr>
              <a:t>属性集的闭包及计算方法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Times New Roman" panose="02020603050405020304" pitchFamily="18" charset="0"/>
              </a:rPr>
              <a:t>数据依赖与关键码的联系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en-US" altLang="zh-CN" dirty="0">
                <a:latin typeface="Times New Roman" panose="02020603050405020304" pitchFamily="18" charset="0"/>
              </a:rPr>
              <a:t>FD</a:t>
            </a:r>
            <a:r>
              <a:rPr kumimoji="1" lang="zh-CN" altLang="en-US" dirty="0">
                <a:latin typeface="Times New Roman" panose="02020603050405020304" pitchFamily="18" charset="0"/>
              </a:rPr>
              <a:t>集的等价；最小依赖集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Times New Roman" panose="02020603050405020304" pitchFamily="18" charset="0"/>
              </a:rPr>
              <a:t>无损分解的</a:t>
            </a:r>
            <a:r>
              <a:rPr kumimoji="1" lang="zh-CN" altLang="en-US" u="sng" dirty="0">
                <a:latin typeface="Times New Roman" panose="02020603050405020304" pitchFamily="18" charset="0"/>
              </a:rPr>
              <a:t>定义、性质、测试</a:t>
            </a:r>
            <a:r>
              <a:rPr kumimoji="1" lang="zh-CN" altLang="en-US" dirty="0">
                <a:latin typeface="Times New Roman" panose="02020603050405020304" pitchFamily="18" charset="0"/>
              </a:rPr>
              <a:t>；保持依赖的分解定义。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Times New Roman" panose="02020603050405020304" pitchFamily="18" charset="0"/>
              </a:rPr>
              <a:t>关系模式的范式：</a:t>
            </a:r>
            <a:r>
              <a:rPr kumimoji="1" lang="en-US" altLang="zh-CN" dirty="0">
                <a:latin typeface="Times New Roman" panose="02020603050405020304" pitchFamily="18" charset="0"/>
              </a:rPr>
              <a:t>1NF</a:t>
            </a:r>
            <a:r>
              <a:rPr kumimoji="1" lang="zh-CN" altLang="en-US" dirty="0">
                <a:latin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</a:rPr>
              <a:t>2NF</a:t>
            </a:r>
            <a:r>
              <a:rPr kumimoji="1" lang="zh-CN" altLang="en-US" dirty="0">
                <a:latin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</a:rPr>
              <a:t>3NF</a:t>
            </a:r>
            <a:r>
              <a:rPr kumimoji="1" lang="zh-CN" altLang="en-US" dirty="0">
                <a:latin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</a:rPr>
              <a:t>BCNF</a:t>
            </a:r>
            <a:r>
              <a:rPr kumimoji="1" lang="zh-CN" altLang="en-US" dirty="0">
                <a:latin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sz="2100" dirty="0">
                <a:latin typeface="Times New Roman" panose="02020603050405020304" pitchFamily="18" charset="0"/>
              </a:rPr>
              <a:t>分解算法：分解成</a:t>
            </a:r>
            <a:r>
              <a:rPr kumimoji="1" lang="en-US" altLang="zh-CN" sz="2100" dirty="0">
                <a:latin typeface="Times New Roman" panose="02020603050405020304" pitchFamily="18" charset="0"/>
              </a:rPr>
              <a:t>3NF</a:t>
            </a:r>
            <a:r>
              <a:rPr kumimoji="1" lang="zh-CN" altLang="en-US" sz="2100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100" dirty="0">
                <a:latin typeface="Times New Roman" panose="02020603050405020304" pitchFamily="18" charset="0"/>
              </a:rPr>
              <a:t>BCNF</a:t>
            </a:r>
            <a:r>
              <a:rPr kumimoji="1" lang="zh-CN" altLang="en-US" sz="2100" dirty="0">
                <a:latin typeface="Times New Roman" panose="02020603050405020304" pitchFamily="18" charset="0"/>
              </a:rPr>
              <a:t>模式集的算法。</a:t>
            </a:r>
            <a:endParaRPr kumimoji="1" lang="en-US" altLang="zh-CN" sz="2100" dirty="0">
              <a:latin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sz="21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</a:rPr>
              <a:t>MVD</a:t>
            </a:r>
            <a:r>
              <a:rPr kumimoji="1" lang="zh-CN" altLang="en-US" sz="2100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100" dirty="0">
                <a:latin typeface="Times New Roman" panose="02020603050405020304" pitchFamily="18" charset="0"/>
              </a:rPr>
              <a:t>4NF</a:t>
            </a:r>
            <a:r>
              <a:rPr kumimoji="1" lang="zh-CN" altLang="en-US" sz="2100" dirty="0">
                <a:latin typeface="Times New Roman" panose="02020603050405020304" pitchFamily="18" charset="0"/>
              </a:rPr>
              <a:t>和</a:t>
            </a:r>
            <a:r>
              <a:rPr kumimoji="1" lang="en-US" altLang="zh-CN" sz="2100" dirty="0">
                <a:latin typeface="Times New Roman" panose="02020603050405020304" pitchFamily="18" charset="0"/>
              </a:rPr>
              <a:t>5NF</a:t>
            </a:r>
            <a:r>
              <a:rPr kumimoji="1" lang="zh-CN" altLang="en-US" sz="2100" dirty="0">
                <a:latin typeface="Times New Roman" panose="02020603050405020304" pitchFamily="18" charset="0"/>
              </a:rPr>
              <a:t>的定义。</a:t>
            </a:r>
          </a:p>
          <a:p>
            <a:pPr algn="just">
              <a:lnSpc>
                <a:spcPct val="200000"/>
              </a:lnSpc>
              <a:spcBef>
                <a:spcPct val="0"/>
              </a:spcBef>
              <a:buClrTx/>
              <a:buNone/>
            </a:pPr>
            <a:endParaRPr kumimoji="1" lang="zh-CN" altLang="en-US" dirty="0">
              <a:latin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594D502-74D8-4C2D-B156-F2A07BFE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20"/>
            <a:ext cx="9603275" cy="596442"/>
          </a:xfrm>
        </p:spPr>
        <p:txBody>
          <a:bodyPr/>
          <a:lstStyle/>
          <a:p>
            <a:r>
              <a:rPr lang="zh-CN" altLang="en-US" dirty="0"/>
              <a:t>第五章 规范化设计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F307F0-CDCF-46DD-BA38-A76CF902B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274" y="2673683"/>
            <a:ext cx="4344725" cy="337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9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D973E16-B5DB-4CC3-93B2-FB533D464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7" y="1485900"/>
            <a:ext cx="5543324" cy="45675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数据库设计过程输入：总体信息需求、处理需求、</a:t>
            </a:r>
            <a:r>
              <a:rPr lang="en-US" altLang="zh-CN" dirty="0"/>
              <a:t>DBMS</a:t>
            </a:r>
            <a:r>
              <a:rPr lang="zh-CN" altLang="en-US" dirty="0"/>
              <a:t>的特征、硬件和</a:t>
            </a:r>
            <a:r>
              <a:rPr lang="en-US" altLang="zh-CN" dirty="0"/>
              <a:t>OS</a:t>
            </a:r>
            <a:r>
              <a:rPr lang="zh-CN" altLang="en-US" dirty="0"/>
              <a:t>特征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输出 ：完整的数据库结构、基于数据库结构和处理需求的应用程序的设计原则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594D502-74D8-4C2D-B156-F2A07BFE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681381"/>
          </a:xfrm>
        </p:spPr>
        <p:txBody>
          <a:bodyPr/>
          <a:lstStyle/>
          <a:p>
            <a:r>
              <a:rPr lang="zh-CN" altLang="en-US" dirty="0"/>
              <a:t>第七章 数据库设计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E53F33-4EE6-4705-A464-320DBBD6E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90" y="0"/>
            <a:ext cx="5707310" cy="60928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9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36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D973E16-B5DB-4CC3-93B2-FB533D464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7" y="1485900"/>
            <a:ext cx="11054442" cy="4567581"/>
          </a:xfrm>
        </p:spPr>
        <p:txBody>
          <a:bodyPr>
            <a:normAutofit/>
          </a:bodyPr>
          <a:lstStyle/>
          <a:p>
            <a:pPr algn="just">
              <a:lnSpc>
                <a:spcPts val="26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 </a:t>
            </a:r>
            <a:endParaRPr lang="en-US" altLang="zh-CN" b="1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algn="just">
              <a:lnSpc>
                <a:spcPts val="2600"/>
              </a:lnSpc>
              <a:spcBef>
                <a:spcPct val="50000"/>
              </a:spcBef>
              <a:buClrTx/>
              <a:buSzTx/>
              <a:buNone/>
            </a:pPr>
            <a:endParaRPr lang="en-US" altLang="zh-CN" b="1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algn="just">
              <a:lnSpc>
                <a:spcPts val="2600"/>
              </a:lnSpc>
              <a:spcBef>
                <a:spcPct val="50000"/>
              </a:spcBef>
              <a:buClrTx/>
              <a:buSzTx/>
              <a:buNone/>
            </a:pPr>
            <a:endParaRPr lang="en-US" altLang="zh-CN" b="1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algn="just">
              <a:lnSpc>
                <a:spcPts val="26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                                                                </a:t>
            </a:r>
            <a:r>
              <a:rPr lang="zh-CN" altLang="en-US" sz="1800" b="1" dirty="0">
                <a:solidFill>
                  <a:srgbClr val="000099"/>
                </a:solidFill>
                <a:sym typeface="Symbol" panose="05050102010706020507" pitchFamily="18" charset="2"/>
              </a:rPr>
              <a:t>丢失修改，不一致分析（不可重复读</a:t>
            </a:r>
            <a:r>
              <a:rPr lang="en-US" altLang="zh-CN" sz="1800" b="1" dirty="0">
                <a:solidFill>
                  <a:srgbClr val="000099"/>
                </a:solidFill>
                <a:sym typeface="Symbol" panose="05050102010706020507" pitchFamily="18" charset="2"/>
              </a:rPr>
              <a:t>)</a:t>
            </a:r>
            <a:r>
              <a:rPr lang="zh-CN" altLang="en-US" sz="1800" b="1" dirty="0">
                <a:solidFill>
                  <a:srgbClr val="000099"/>
                </a:solidFill>
                <a:sym typeface="Symbol" panose="05050102010706020507" pitchFamily="18" charset="2"/>
              </a:rPr>
              <a:t>、读“脏”数据</a:t>
            </a:r>
            <a:endParaRPr lang="en-US" altLang="zh-CN" sz="1800" b="1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algn="just">
              <a:lnSpc>
                <a:spcPts val="26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1800" b="1" dirty="0">
                <a:solidFill>
                  <a:srgbClr val="000099"/>
                </a:solidFill>
                <a:sym typeface="Symbol" panose="05050102010706020507" pitchFamily="18" charset="2"/>
              </a:rPr>
              <a:t>                                                                </a:t>
            </a:r>
            <a:r>
              <a:rPr lang="zh-CN" altLang="en-US" sz="1800" b="1" dirty="0">
                <a:solidFill>
                  <a:srgbClr val="000099"/>
                </a:solidFill>
                <a:sym typeface="Symbol" panose="05050102010706020507" pitchFamily="18" charset="2"/>
              </a:rPr>
              <a:t>串行调度、并发调度</a:t>
            </a:r>
            <a:r>
              <a:rPr lang="en-US" altLang="zh-CN" sz="1800" b="1" dirty="0">
                <a:solidFill>
                  <a:srgbClr val="000099"/>
                </a:solidFill>
                <a:sym typeface="Symbol" panose="05050102010706020507" pitchFamily="18" charset="2"/>
              </a:rPr>
              <a:t>-</a:t>
            </a:r>
            <a:r>
              <a:rPr lang="zh-CN" altLang="en-US" sz="1800" b="1" dirty="0">
                <a:solidFill>
                  <a:srgbClr val="000099"/>
                </a:solidFill>
                <a:sym typeface="Symbol" panose="05050102010706020507" pitchFamily="18" charset="2"/>
              </a:rPr>
              <a:t>可串行化调度</a:t>
            </a:r>
            <a:r>
              <a:rPr lang="en-US" altLang="zh-CN" sz="1800" b="1" dirty="0">
                <a:solidFill>
                  <a:srgbClr val="000099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800" b="1" dirty="0">
                <a:solidFill>
                  <a:srgbClr val="000099"/>
                </a:solidFill>
                <a:sym typeface="Symbol" panose="05050102010706020507" pitchFamily="18" charset="2"/>
              </a:rPr>
              <a:t>封锁</a:t>
            </a:r>
            <a:endParaRPr lang="en-US" altLang="zh-CN" sz="1800" b="1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algn="just">
              <a:lnSpc>
                <a:spcPts val="2600"/>
              </a:lnSpc>
              <a:spcBef>
                <a:spcPct val="50000"/>
              </a:spcBef>
              <a:buClrTx/>
              <a:buSzTx/>
              <a:buNone/>
            </a:pPr>
            <a:endParaRPr lang="en-US" altLang="zh-CN" sz="1800" b="1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1800" b="1" dirty="0">
                <a:solidFill>
                  <a:srgbClr val="000099"/>
                </a:solidFill>
                <a:sym typeface="Symbol" panose="05050102010706020507" pitchFamily="18" charset="2"/>
              </a:rPr>
              <a:t>                                                                        </a:t>
            </a:r>
            <a:r>
              <a:rPr lang="zh-CN" altLang="en-US" sz="1800" b="1" dirty="0">
                <a:solidFill>
                  <a:srgbClr val="000099"/>
                </a:solidFill>
                <a:sym typeface="Symbol" panose="05050102010706020507" pitchFamily="18" charset="2"/>
              </a:rPr>
              <a:t>域</a:t>
            </a:r>
            <a:r>
              <a:rPr lang="zh-CN" altLang="en-US" sz="1600" b="1" dirty="0">
                <a:solidFill>
                  <a:srgbClr val="000099"/>
                </a:solidFill>
                <a:sym typeface="Symbol" panose="05050102010706020507" pitchFamily="18" charset="2"/>
              </a:rPr>
              <a:t>完整性规则、基本表约束、断言</a:t>
            </a:r>
            <a:endParaRPr lang="en-US" altLang="zh-CN" sz="1600" b="1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1600" b="1" dirty="0">
                <a:solidFill>
                  <a:srgbClr val="000099"/>
                </a:solidFill>
                <a:sym typeface="Symbol" panose="05050102010706020507" pitchFamily="18" charset="2"/>
              </a:rPr>
              <a:t>                                                                                 </a:t>
            </a:r>
            <a:r>
              <a:rPr lang="zh-CN" altLang="en-US" sz="1600" b="1" dirty="0">
                <a:solidFill>
                  <a:srgbClr val="000099"/>
                </a:solidFill>
                <a:sym typeface="Symbol" panose="05050102010706020507" pitchFamily="18" charset="2"/>
              </a:rPr>
              <a:t>主动规则：触发器</a:t>
            </a:r>
            <a:endParaRPr lang="zh-CN" altLang="en-US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594D502-74D8-4C2D-B156-F2A07BFE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681381"/>
          </a:xfrm>
        </p:spPr>
        <p:txBody>
          <a:bodyPr/>
          <a:lstStyle/>
          <a:p>
            <a:r>
              <a:rPr lang="zh-CN" altLang="en-US" dirty="0"/>
              <a:t>第八章 数据库的管理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D3BE00-2DF5-4B79-B787-C4527767D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362" y="1485900"/>
            <a:ext cx="4473575" cy="456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51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D973E16-B5DB-4CC3-93B2-FB533D464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7" y="1485900"/>
            <a:ext cx="11054442" cy="456758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buClrTx/>
              <a:buSzTx/>
              <a:buFont typeface="Symbol" panose="05050102010706020507" pitchFamily="18" charset="2"/>
              <a:buChar char="·"/>
            </a:pPr>
            <a:r>
              <a:rPr lang="zh-CN" altLang="en-US" b="1" dirty="0">
                <a:sym typeface="Symbol" panose="05050102010706020507" pitchFamily="18" charset="2"/>
              </a:rPr>
              <a:t>数据库技术发展的演变过程：</a:t>
            </a:r>
            <a:endParaRPr lang="en-US" altLang="zh-CN" b="1" dirty="0">
              <a:sym typeface="Symbol" panose="05050102010706020507" pitchFamily="18" charset="2"/>
            </a:endParaRPr>
          </a:p>
          <a:p>
            <a:pPr lvl="1" algn="just">
              <a:lnSpc>
                <a:spcPct val="110000"/>
              </a:lnSpc>
              <a:spcBef>
                <a:spcPct val="50000"/>
              </a:spcBef>
              <a:buClrTx/>
              <a:buSzTx/>
              <a:buFont typeface="Symbol" panose="05050102010706020507" pitchFamily="18" charset="2"/>
              <a:buChar char="·"/>
            </a:pPr>
            <a:r>
              <a:rPr lang="zh-CN" altLang="en-US" b="1" dirty="0">
                <a:sym typeface="Symbol" panose="05050102010706020507" pitchFamily="18" charset="2"/>
              </a:rPr>
              <a:t>数据模型演变：平面关系模型、嵌套关系模型、复合关系模型、面向对象类型</a:t>
            </a:r>
            <a:endParaRPr lang="en-US" altLang="zh-CN" b="1" dirty="0">
              <a:sym typeface="Symbol" panose="05050102010706020507" pitchFamily="18" charset="2"/>
            </a:endParaRPr>
          </a:p>
          <a:p>
            <a:pPr lvl="1" algn="just">
              <a:lnSpc>
                <a:spcPct val="110000"/>
              </a:lnSpc>
              <a:spcBef>
                <a:spcPct val="50000"/>
              </a:spcBef>
              <a:buClrTx/>
              <a:buSzTx/>
              <a:buFont typeface="Symbol" panose="05050102010706020507" pitchFamily="18" charset="2"/>
              <a:buChar char="·"/>
            </a:pPr>
            <a:r>
              <a:rPr lang="zh-CN" altLang="en-US" b="1" dirty="0">
                <a:sym typeface="Symbol" panose="05050102010706020507" pitchFamily="18" charset="2"/>
              </a:rPr>
              <a:t>查询语言演变：</a:t>
            </a:r>
            <a:r>
              <a:rPr lang="en-US" altLang="zh-CN" b="1" dirty="0">
                <a:sym typeface="Symbol" panose="05050102010706020507" pitchFamily="18" charset="2"/>
              </a:rPr>
              <a:t>RDB</a:t>
            </a:r>
            <a:r>
              <a:rPr lang="zh-CN" altLang="en-US" b="1" dirty="0">
                <a:sym typeface="Symbol" panose="05050102010706020507" pitchFamily="18" charset="2"/>
              </a:rPr>
              <a:t>的六个子句、</a:t>
            </a:r>
            <a:r>
              <a:rPr lang="en-US" altLang="zh-CN" b="1" dirty="0">
                <a:sym typeface="Symbol" panose="05050102010706020507" pitchFamily="18" charset="2"/>
              </a:rPr>
              <a:t>ORDB</a:t>
            </a:r>
            <a:r>
              <a:rPr lang="zh-CN" altLang="en-US" b="1" dirty="0">
                <a:sym typeface="Symbol" panose="05050102010706020507" pitchFamily="18" charset="2"/>
              </a:rPr>
              <a:t>的</a:t>
            </a:r>
            <a:r>
              <a:rPr lang="en-US" altLang="zh-CN" b="1" dirty="0">
                <a:sym typeface="Symbol" panose="05050102010706020507" pitchFamily="18" charset="2"/>
              </a:rPr>
              <a:t>SQL3</a:t>
            </a:r>
            <a:r>
              <a:rPr lang="zh-CN" altLang="en-US" b="1" dirty="0">
                <a:sym typeface="Symbol" panose="05050102010706020507" pitchFamily="18" charset="2"/>
              </a:rPr>
              <a:t>标准（路径表达、嵌套）、</a:t>
            </a:r>
            <a:r>
              <a:rPr lang="en-US" altLang="zh-CN" b="1" dirty="0">
                <a:sym typeface="Symbol" panose="05050102010706020507" pitchFamily="18" charset="2"/>
              </a:rPr>
              <a:t>ODMG</a:t>
            </a:r>
            <a:r>
              <a:rPr lang="zh-CN" altLang="en-US" b="1" dirty="0">
                <a:sym typeface="Symbol" panose="05050102010706020507" pitchFamily="18" charset="2"/>
              </a:rPr>
              <a:t>标准</a:t>
            </a:r>
            <a:r>
              <a:rPr lang="en-US" altLang="zh-CN" b="1" dirty="0">
                <a:sym typeface="Symbol" panose="05050102010706020507" pitchFamily="18" charset="2"/>
              </a:rPr>
              <a:t>OQL</a:t>
            </a:r>
          </a:p>
          <a:p>
            <a:pPr lvl="1" algn="just">
              <a:lnSpc>
                <a:spcPct val="110000"/>
              </a:lnSpc>
              <a:spcBef>
                <a:spcPct val="50000"/>
              </a:spcBef>
              <a:buClrTx/>
              <a:buSzTx/>
              <a:buFont typeface="Symbol" panose="05050102010706020507" pitchFamily="18" charset="2"/>
              <a:buChar char="·"/>
            </a:pPr>
            <a:r>
              <a:rPr lang="zh-CN" altLang="en-US" b="1" dirty="0">
                <a:sym typeface="Symbol" panose="05050102010706020507" pitchFamily="18" charset="2"/>
              </a:rPr>
              <a:t>概念建模演变</a:t>
            </a:r>
            <a:r>
              <a:rPr lang="en-US" altLang="zh-CN" b="1" dirty="0">
                <a:sym typeface="Symbol" panose="05050102010706020507" pitchFamily="18" charset="2"/>
              </a:rPr>
              <a:t>:  ER</a:t>
            </a:r>
            <a:r>
              <a:rPr lang="zh-CN" altLang="en-US" b="1" dirty="0">
                <a:sym typeface="Symbol" panose="05050102010706020507" pitchFamily="18" charset="2"/>
              </a:rPr>
              <a:t>图、对象联系图、</a:t>
            </a:r>
            <a:r>
              <a:rPr lang="en-US" altLang="zh-CN" b="1" dirty="0">
                <a:sym typeface="Symbol" panose="05050102010706020507" pitchFamily="18" charset="2"/>
              </a:rPr>
              <a:t>UML</a:t>
            </a:r>
            <a:r>
              <a:rPr lang="zh-CN" altLang="en-US" b="1" dirty="0">
                <a:sym typeface="Symbol" panose="05050102010706020507" pitchFamily="18" charset="2"/>
              </a:rPr>
              <a:t>的类图</a:t>
            </a:r>
            <a:endParaRPr lang="en-US" altLang="zh-CN" b="1" dirty="0">
              <a:sym typeface="Symbol" panose="05050102010706020507" pitchFamily="18" charset="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  <a:buClrTx/>
              <a:buSzTx/>
              <a:buFont typeface="Symbol" panose="05050102010706020507" pitchFamily="18" charset="2"/>
              <a:buChar char="·"/>
            </a:pPr>
            <a:r>
              <a:rPr lang="zh-CN" altLang="en-US" b="1" dirty="0">
                <a:sym typeface="Symbol" panose="05050102010706020507" pitchFamily="18" charset="2"/>
              </a:rPr>
              <a:t>对象联系图</a:t>
            </a:r>
            <a:endParaRPr lang="en-US" altLang="zh-CN" b="1" dirty="0">
              <a:sym typeface="Symbol" panose="05050102010706020507" pitchFamily="18" charset="2"/>
            </a:endParaRPr>
          </a:p>
          <a:p>
            <a:pPr lvl="1" algn="just">
              <a:lnSpc>
                <a:spcPct val="110000"/>
              </a:lnSpc>
              <a:spcBef>
                <a:spcPct val="50000"/>
              </a:spcBef>
              <a:buClrTx/>
              <a:buSzTx/>
              <a:buFont typeface="Symbol" panose="05050102010706020507" pitchFamily="18" charset="2"/>
              <a:buChar char="·"/>
            </a:pPr>
            <a:r>
              <a:rPr lang="zh-CN" altLang="en-US" b="1" dirty="0">
                <a:sym typeface="Symbol" panose="05050102010706020507" pitchFamily="18" charset="2"/>
              </a:rPr>
              <a:t>三种模型的表示 （关系模式、嵌套关系模式、复合对象模型）</a:t>
            </a:r>
            <a:endParaRPr lang="en-US" altLang="zh-CN" b="1" dirty="0">
              <a:sym typeface="Symbol" panose="05050102010706020507" pitchFamily="18" charset="2"/>
            </a:endParaRPr>
          </a:p>
          <a:p>
            <a:pPr lvl="1" algn="just">
              <a:lnSpc>
                <a:spcPct val="110000"/>
              </a:lnSpc>
              <a:spcBef>
                <a:spcPct val="50000"/>
              </a:spcBef>
              <a:buClrTx/>
              <a:buSzTx/>
              <a:buFont typeface="Symbol" panose="05050102010706020507" pitchFamily="18" charset="2"/>
              <a:buChar char="·"/>
            </a:pPr>
            <a:r>
              <a:rPr lang="zh-CN" altLang="en-US" b="1" dirty="0">
                <a:sym typeface="Symbol" panose="05050102010706020507" pitchFamily="18" charset="2"/>
              </a:rPr>
              <a:t>引用类型</a:t>
            </a:r>
            <a:endParaRPr lang="en-US" altLang="zh-CN" b="1" dirty="0">
              <a:sym typeface="Symbol" panose="05050102010706020507" pitchFamily="18" charset="2"/>
            </a:endParaRPr>
          </a:p>
          <a:p>
            <a:pPr lvl="1" algn="just">
              <a:lnSpc>
                <a:spcPct val="110000"/>
              </a:lnSpc>
              <a:spcBef>
                <a:spcPct val="50000"/>
              </a:spcBef>
              <a:buClrTx/>
              <a:buSzTx/>
              <a:buFont typeface="Symbol" panose="05050102010706020507" pitchFamily="18" charset="2"/>
              <a:buChar char="·"/>
            </a:pPr>
            <a:r>
              <a:rPr lang="zh-CN" altLang="en-US" b="1" dirty="0">
                <a:sym typeface="Symbol" panose="05050102010706020507" pitchFamily="18" charset="2"/>
              </a:rPr>
              <a:t>对象联系图元素</a:t>
            </a:r>
            <a:endParaRPr lang="en-US" altLang="zh-CN" b="1" dirty="0">
              <a:sym typeface="Symbol" panose="05050102010706020507" pitchFamily="18" charset="2"/>
            </a:endParaRPr>
          </a:p>
          <a:p>
            <a:pPr lvl="1" algn="just">
              <a:lnSpc>
                <a:spcPct val="110000"/>
              </a:lnSpc>
              <a:spcBef>
                <a:spcPct val="50000"/>
              </a:spcBef>
              <a:buClrTx/>
              <a:buSzTx/>
              <a:buFont typeface="Symbol" panose="05050102010706020507" pitchFamily="18" charset="2"/>
              <a:buChar char="·"/>
            </a:pPr>
            <a:r>
              <a:rPr lang="zh-CN" altLang="en-US" b="1" dirty="0">
                <a:sym typeface="Symbol" panose="05050102010706020507" pitchFamily="18" charset="2"/>
              </a:rPr>
              <a:t>数据的泛化</a:t>
            </a:r>
            <a:r>
              <a:rPr lang="en-US" altLang="zh-CN" b="1" dirty="0">
                <a:sym typeface="Symbol" panose="05050102010706020507" pitchFamily="18" charset="2"/>
              </a:rPr>
              <a:t>/</a:t>
            </a:r>
            <a:r>
              <a:rPr lang="zh-CN" altLang="en-US" b="1" dirty="0">
                <a:sym typeface="Symbol" panose="05050102010706020507" pitchFamily="18" charset="2"/>
              </a:rPr>
              <a:t>细化</a:t>
            </a:r>
            <a:endParaRPr lang="en-US" altLang="zh-CN" b="1" dirty="0">
              <a:sym typeface="Symbol" panose="05050102010706020507" pitchFamily="18" charset="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  <a:buClrTx/>
              <a:buSzTx/>
              <a:buFont typeface="Symbol" panose="05050102010706020507" pitchFamily="18" charset="2"/>
              <a:buChar char="·"/>
            </a:pPr>
            <a:r>
              <a:rPr lang="zh-CN" altLang="en-US" b="1" dirty="0">
                <a:sym typeface="Symbol" panose="05050102010706020507" pitchFamily="18" charset="2"/>
              </a:rPr>
              <a:t>面向对象的数据类型：基本、复合（结构、数组、包、集合、列表）</a:t>
            </a:r>
            <a:endParaRPr lang="en-US" altLang="zh-CN" b="1" dirty="0">
              <a:sym typeface="Symbol" panose="05050102010706020507" pitchFamily="18" charset="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  <a:buClrTx/>
              <a:buSzTx/>
              <a:buFont typeface="Symbol" panose="05050102010706020507" pitchFamily="18" charset="2"/>
              <a:buChar char="·"/>
            </a:pPr>
            <a:r>
              <a:rPr lang="en-US" altLang="zh-CN" b="1" dirty="0">
                <a:sym typeface="Symbol" panose="05050102010706020507" pitchFamily="18" charset="2"/>
              </a:rPr>
              <a:t>ORDB</a:t>
            </a:r>
            <a:r>
              <a:rPr lang="zh-CN" altLang="en-US" b="1" dirty="0">
                <a:sym typeface="Symbol" panose="05050102010706020507" pitchFamily="18" charset="2"/>
              </a:rPr>
              <a:t>的定义语言</a:t>
            </a:r>
            <a:endParaRPr lang="en-US" altLang="zh-CN" b="1" dirty="0">
              <a:sym typeface="Symbol" panose="05050102010706020507" pitchFamily="18" charset="2"/>
            </a:endParaRPr>
          </a:p>
          <a:p>
            <a:pPr lvl="1" algn="just">
              <a:lnSpc>
                <a:spcPct val="110000"/>
              </a:lnSpc>
              <a:spcBef>
                <a:spcPct val="50000"/>
              </a:spcBef>
              <a:buClrTx/>
              <a:buSzTx/>
              <a:buFont typeface="Symbol" panose="05050102010706020507" pitchFamily="18" charset="2"/>
              <a:buChar char="·"/>
            </a:pPr>
            <a:endParaRPr lang="en-US" altLang="zh-CN" b="1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algn="just">
              <a:lnSpc>
                <a:spcPts val="2600"/>
              </a:lnSpc>
              <a:spcBef>
                <a:spcPct val="50000"/>
              </a:spcBef>
              <a:buClrTx/>
              <a:buSzTx/>
              <a:buFont typeface="Symbol" panose="05050102010706020507" pitchFamily="18" charset="2"/>
              <a:buChar char="·"/>
            </a:pPr>
            <a:endParaRPr lang="zh-CN" altLang="en-US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594D502-74D8-4C2D-B156-F2A07BFE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6813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第九章 分布式数据库（自学） 第十章对象关系数据库</a:t>
            </a:r>
          </a:p>
        </p:txBody>
      </p:sp>
    </p:spTree>
    <p:extLst>
      <p:ext uri="{BB962C8B-B14F-4D97-AF65-F5344CB8AC3E}">
        <p14:creationId xmlns:p14="http://schemas.microsoft.com/office/powerpoint/2010/main" val="3779930517"/>
      </p:ext>
    </p:extLst>
  </p:cSld>
  <p:clrMapOvr>
    <a:masterClrMapping/>
  </p:clrMapOvr>
</p:sld>
</file>

<file path=ppt/theme/theme1.xml><?xml version="1.0" encoding="utf-8"?>
<a:theme xmlns:a="http://schemas.openxmlformats.org/drawingml/2006/main" name="库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30478196_TF66921596" id="{D73D0DDD-A007-4658-B31C-3E429F67880D}" vid="{A754FD68-D7F5-4412-BE4F-4A17F8640B9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6B76F2-1AE1-4A2A-A5B3-D462CC5E81F8}">
  <ds:schemaRefs>
    <ds:schemaRef ds:uri="6dc4bcd6-49db-4c07-9060-8acfc67cef9f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schemas.microsoft.com/sharepoint/v3"/>
    <ds:schemaRef ds:uri="http://schemas.microsoft.com/office/infopath/2007/PartnerControls"/>
    <ds:schemaRef ds:uri="fb0879af-3eba-417a-a55a-ffe6dcd6ca77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“我的发明”演示文稿</Template>
  <TotalTime>0</TotalTime>
  <Words>613</Words>
  <Application>Microsoft Office PowerPoint</Application>
  <PresentationFormat>宽屏</PresentationFormat>
  <Paragraphs>63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Microsoft YaHei UI</vt:lpstr>
      <vt:lpstr>楷体</vt:lpstr>
      <vt:lpstr>Arial</vt:lpstr>
      <vt:lpstr>Symbol</vt:lpstr>
      <vt:lpstr>Times New Roman</vt:lpstr>
      <vt:lpstr>Webdings</vt:lpstr>
      <vt:lpstr>Wingdings</vt:lpstr>
      <vt:lpstr>库</vt:lpstr>
      <vt:lpstr>数据库（二）总结</vt:lpstr>
      <vt:lpstr>课程的目标</vt:lpstr>
      <vt:lpstr>本学期掌握了哪些？</vt:lpstr>
      <vt:lpstr>本学期课堂教学内容</vt:lpstr>
      <vt:lpstr>第五章 规范化设计</vt:lpstr>
      <vt:lpstr>第七章 数据库设计</vt:lpstr>
      <vt:lpstr>第八章 数据库的管理</vt:lpstr>
      <vt:lpstr>第九章 分布式数据库（自学） 第十章对象关系数据库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2021-03-02T00:12:04Z</dcterms:created>
  <dcterms:modified xsi:type="dcterms:W3CDTF">2021-06-02T14:17:19Z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